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notesSlides/notesSlide7.xml" ContentType="application/vnd.openxmlformats-officedocument.presentationml.notesSlide+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 id="2147483660" r:id="rId5"/>
    <p:sldMasterId id="2147483672" r:id="rId6"/>
  </p:sldMasterIdLst>
  <p:notesMasterIdLst>
    <p:notesMasterId r:id="rId28"/>
  </p:notesMasterIdLst>
  <p:handoutMasterIdLst>
    <p:handoutMasterId r:id="rId29"/>
  </p:handoutMasterIdLst>
  <p:sldIdLst>
    <p:sldId id="266" r:id="rId7"/>
    <p:sldId id="2487" r:id="rId8"/>
    <p:sldId id="2451" r:id="rId9"/>
    <p:sldId id="2470" r:id="rId10"/>
    <p:sldId id="2462" r:id="rId11"/>
    <p:sldId id="2469" r:id="rId12"/>
    <p:sldId id="2468" r:id="rId13"/>
    <p:sldId id="2471" r:id="rId14"/>
    <p:sldId id="2475" r:id="rId15"/>
    <p:sldId id="2476" r:id="rId16"/>
    <p:sldId id="2478" r:id="rId17"/>
    <p:sldId id="2479" r:id="rId18"/>
    <p:sldId id="2480" r:id="rId19"/>
    <p:sldId id="2473" r:id="rId20"/>
    <p:sldId id="2454" r:id="rId21"/>
    <p:sldId id="2481" r:id="rId22"/>
    <p:sldId id="2482" r:id="rId23"/>
    <p:sldId id="2483" r:id="rId24"/>
    <p:sldId id="2484" r:id="rId25"/>
    <p:sldId id="2485" r:id="rId26"/>
    <p:sldId id="2486"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B30EF887-3BBF-45E4-913D-C8F1051CE05D}">
          <p14:sldIdLst>
            <p14:sldId id="266"/>
            <p14:sldId id="2487"/>
            <p14:sldId id="2451"/>
            <p14:sldId id="2470"/>
            <p14:sldId id="2462"/>
            <p14:sldId id="2469"/>
            <p14:sldId id="2468"/>
            <p14:sldId id="2471"/>
            <p14:sldId id="2475"/>
            <p14:sldId id="2476"/>
            <p14:sldId id="2478"/>
            <p14:sldId id="2479"/>
            <p14:sldId id="2480"/>
            <p14:sldId id="2473"/>
            <p14:sldId id="2454"/>
            <p14:sldId id="2481"/>
            <p14:sldId id="2482"/>
            <p14:sldId id="2483"/>
            <p14:sldId id="2484"/>
            <p14:sldId id="2485"/>
            <p14:sldId id="24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FFFFFF"/>
    <a:srgbClr val="736555"/>
    <a:srgbClr val="D9CCC5"/>
    <a:srgbClr val="44546A"/>
    <a:srgbClr val="AABDDE"/>
    <a:srgbClr val="A6763C"/>
    <a:srgbClr val="A69B8D"/>
    <a:srgbClr val="E4D6C4"/>
    <a:srgbClr val="0036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873" autoAdjust="0"/>
  </p:normalViewPr>
  <p:slideViewPr>
    <p:cSldViewPr snapToGrid="0">
      <p:cViewPr varScale="1">
        <p:scale>
          <a:sx n="107" d="100"/>
          <a:sy n="107" d="100"/>
        </p:scale>
        <p:origin x="744"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96FB7D-4367-4866-B834-6F14CE7BF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2D45E777-2C43-4F5A-A815-0C886D28AD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8BD873-0EAA-4E96-9304-110AA51B7377}" type="datetimeFigureOut">
              <a:rPr lang="en-SG" smtClean="0"/>
              <a:t>31/3/21</a:t>
            </a:fld>
            <a:endParaRPr lang="en-SG"/>
          </a:p>
        </p:txBody>
      </p:sp>
      <p:sp>
        <p:nvSpPr>
          <p:cNvPr id="4" name="Footer Placeholder 3">
            <a:extLst>
              <a:ext uri="{FF2B5EF4-FFF2-40B4-BE49-F238E27FC236}">
                <a16:creationId xmlns:a16="http://schemas.microsoft.com/office/drawing/2014/main" id="{7EDBCE74-95F0-43E2-AACD-CC8354340B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AA0B796F-485A-44DD-BE24-5A2CF1BCC9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D35AB5-4CB4-4222-A493-B6DA6E71805B}" type="slidenum">
              <a:rPr lang="en-SG" smtClean="0"/>
              <a:t>‹#›</a:t>
            </a:fld>
            <a:endParaRPr lang="en-SG"/>
          </a:p>
        </p:txBody>
      </p:sp>
    </p:spTree>
    <p:extLst>
      <p:ext uri="{BB962C8B-B14F-4D97-AF65-F5344CB8AC3E}">
        <p14:creationId xmlns:p14="http://schemas.microsoft.com/office/powerpoint/2010/main" val="1333996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5FED8-BB36-40E0-A5C7-3571FB5633FD}" type="datetimeFigureOut">
              <a:rPr lang="en-SG" smtClean="0"/>
              <a:t>31/3/21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0E53C-BA34-4B90-A29B-B252E63B3495}" type="slidenum">
              <a:rPr lang="en-SG" smtClean="0"/>
              <a:t>‹#›</a:t>
            </a:fld>
            <a:endParaRPr lang="en-SG"/>
          </a:p>
        </p:txBody>
      </p:sp>
    </p:spTree>
    <p:extLst>
      <p:ext uri="{BB962C8B-B14F-4D97-AF65-F5344CB8AC3E}">
        <p14:creationId xmlns:p14="http://schemas.microsoft.com/office/powerpoint/2010/main" val="3388467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2BD0E53C-BA34-4B90-A29B-B252E63B3495}" type="slidenum">
              <a:rPr lang="en-SG" smtClean="0"/>
              <a:t>1</a:t>
            </a:fld>
            <a:endParaRPr lang="en-SG"/>
          </a:p>
        </p:txBody>
      </p:sp>
    </p:spTree>
    <p:extLst>
      <p:ext uri="{BB962C8B-B14F-4D97-AF65-F5344CB8AC3E}">
        <p14:creationId xmlns:p14="http://schemas.microsoft.com/office/powerpoint/2010/main" val="15389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8</a:t>
            </a:fld>
            <a:endParaRPr lang="en-SG"/>
          </a:p>
        </p:txBody>
      </p:sp>
    </p:spTree>
    <p:extLst>
      <p:ext uri="{BB962C8B-B14F-4D97-AF65-F5344CB8AC3E}">
        <p14:creationId xmlns:p14="http://schemas.microsoft.com/office/powerpoint/2010/main" val="420397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9</a:t>
            </a:fld>
            <a:endParaRPr lang="en-SG"/>
          </a:p>
        </p:txBody>
      </p:sp>
    </p:spTree>
    <p:extLst>
      <p:ext uri="{BB962C8B-B14F-4D97-AF65-F5344CB8AC3E}">
        <p14:creationId xmlns:p14="http://schemas.microsoft.com/office/powerpoint/2010/main" val="37259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10</a:t>
            </a:fld>
            <a:endParaRPr lang="en-SG"/>
          </a:p>
        </p:txBody>
      </p:sp>
    </p:spTree>
    <p:extLst>
      <p:ext uri="{BB962C8B-B14F-4D97-AF65-F5344CB8AC3E}">
        <p14:creationId xmlns:p14="http://schemas.microsoft.com/office/powerpoint/2010/main" val="21311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11</a:t>
            </a:fld>
            <a:endParaRPr lang="en-SG"/>
          </a:p>
        </p:txBody>
      </p:sp>
    </p:spTree>
    <p:extLst>
      <p:ext uri="{BB962C8B-B14F-4D97-AF65-F5344CB8AC3E}">
        <p14:creationId xmlns:p14="http://schemas.microsoft.com/office/powerpoint/2010/main" val="81108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12</a:t>
            </a:fld>
            <a:endParaRPr lang="en-SG"/>
          </a:p>
        </p:txBody>
      </p:sp>
    </p:spTree>
    <p:extLst>
      <p:ext uri="{BB962C8B-B14F-4D97-AF65-F5344CB8AC3E}">
        <p14:creationId xmlns:p14="http://schemas.microsoft.com/office/powerpoint/2010/main" val="334962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13</a:t>
            </a:fld>
            <a:endParaRPr lang="en-SG"/>
          </a:p>
        </p:txBody>
      </p:sp>
    </p:spTree>
    <p:extLst>
      <p:ext uri="{BB962C8B-B14F-4D97-AF65-F5344CB8AC3E}">
        <p14:creationId xmlns:p14="http://schemas.microsoft.com/office/powerpoint/2010/main" val="54325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D0E53C-BA34-4B90-A29B-B252E63B3495}" type="slidenum">
              <a:rPr lang="en-SG" smtClean="0"/>
              <a:t>14</a:t>
            </a:fld>
            <a:endParaRPr lang="en-SG"/>
          </a:p>
        </p:txBody>
      </p:sp>
    </p:spTree>
    <p:extLst>
      <p:ext uri="{BB962C8B-B14F-4D97-AF65-F5344CB8AC3E}">
        <p14:creationId xmlns:p14="http://schemas.microsoft.com/office/powerpoint/2010/main" val="2576000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2.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Reco SI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1"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grpSp>
        <p:nvGrpSpPr>
          <p:cNvPr id="3" name="Group 2">
            <a:extLst>
              <a:ext uri="{FF2B5EF4-FFF2-40B4-BE49-F238E27FC236}">
                <a16:creationId xmlns:a16="http://schemas.microsoft.com/office/drawing/2014/main" id="{3E588385-C7C1-4C42-AE44-F290B0FCEDFD}"/>
              </a:ext>
            </a:extLst>
          </p:cNvPr>
          <p:cNvGrpSpPr/>
          <p:nvPr userDrawn="1"/>
        </p:nvGrpSpPr>
        <p:grpSpPr>
          <a:xfrm>
            <a:off x="1676826" y="6469149"/>
            <a:ext cx="9602623" cy="307777"/>
            <a:chOff x="1676826" y="6469149"/>
            <a:chExt cx="9602623" cy="307777"/>
          </a:xfrm>
        </p:grpSpPr>
        <p:sp>
          <p:nvSpPr>
            <p:cNvPr id="15" name="TextBox 14">
              <a:extLst>
                <a:ext uri="{FF2B5EF4-FFF2-40B4-BE49-F238E27FC236}">
                  <a16:creationId xmlns:a16="http://schemas.microsoft.com/office/drawing/2014/main" id="{C1FEF450-A356-684A-AF52-27E27BE3C367}"/>
                </a:ext>
              </a:extLst>
            </p:cNvPr>
            <p:cNvSpPr txBox="1"/>
            <p:nvPr/>
          </p:nvSpPr>
          <p:spPr>
            <a:xfrm>
              <a:off x="1676826" y="6469149"/>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A</a:t>
              </a:r>
              <a:r>
                <a:rPr lang="en-SG" sz="1400" b="1" i="1" err="1">
                  <a:solidFill>
                    <a:schemeClr val="bg1"/>
                  </a:solidFill>
                  <a:cs typeface="Segoe UI" panose="020B0502040204020203" pitchFamily="34" charset="0"/>
                </a:rPr>
                <a:t>nalysis</a:t>
              </a:r>
              <a:endParaRPr lang="en-SG" sz="1400" b="1" i="1">
                <a:solidFill>
                  <a:schemeClr val="bg1"/>
                </a:solidFill>
                <a:cs typeface="Segoe UI" panose="020B0502040204020203" pitchFamily="34" charset="0"/>
              </a:endParaRPr>
            </a:p>
          </p:txBody>
        </p:sp>
        <p:sp>
          <p:nvSpPr>
            <p:cNvPr id="16" name="TextBox 15">
              <a:extLst>
                <a:ext uri="{FF2B5EF4-FFF2-40B4-BE49-F238E27FC236}">
                  <a16:creationId xmlns:a16="http://schemas.microsoft.com/office/drawing/2014/main" id="{6D6FF4AC-09F8-0940-86CF-6F339CD99CD3}"/>
                </a:ext>
              </a:extLst>
            </p:cNvPr>
            <p:cNvSpPr txBox="1"/>
            <p:nvPr/>
          </p:nvSpPr>
          <p:spPr>
            <a:xfrm>
              <a:off x="3597350" y="6469149"/>
              <a:ext cx="1920525" cy="307777"/>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17" name="TextBox 16">
              <a:extLst>
                <a:ext uri="{FF2B5EF4-FFF2-40B4-BE49-F238E27FC236}">
                  <a16:creationId xmlns:a16="http://schemas.microsoft.com/office/drawing/2014/main" id="{57104B21-87DD-9444-8FCD-5059836FFB11}"/>
                </a:ext>
              </a:extLst>
            </p:cNvPr>
            <p:cNvSpPr txBox="1"/>
            <p:nvPr/>
          </p:nvSpPr>
          <p:spPr>
            <a:xfrm>
              <a:off x="5517874" y="6469149"/>
              <a:ext cx="1920525" cy="307777"/>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18" name="TextBox 17">
              <a:extLst>
                <a:ext uri="{FF2B5EF4-FFF2-40B4-BE49-F238E27FC236}">
                  <a16:creationId xmlns:a16="http://schemas.microsoft.com/office/drawing/2014/main" id="{47C7AA01-32EF-AC41-82C1-FC4A422DAE56}"/>
                </a:ext>
              </a:extLst>
            </p:cNvPr>
            <p:cNvSpPr txBox="1"/>
            <p:nvPr/>
          </p:nvSpPr>
          <p:spPr>
            <a:xfrm>
              <a:off x="7438398" y="6469149"/>
              <a:ext cx="1920525" cy="307777"/>
            </a:xfrm>
            <a:prstGeom prst="rect">
              <a:avLst/>
            </a:prstGeom>
            <a:noFill/>
          </p:spPr>
          <p:txBody>
            <a:bodyPr wrap="square" rtlCol="0">
              <a:spAutoFit/>
            </a:bodyPr>
            <a:lstStyle/>
            <a:p>
              <a:pPr algn="ctr"/>
              <a:r>
                <a:rPr lang="en-GB" sz="1400" i="1" err="1">
                  <a:cs typeface="Segoe UI" panose="020B0502040204020203" pitchFamily="34" charset="0"/>
                </a:rPr>
                <a:t>Reco</a:t>
              </a:r>
              <a:r>
                <a:rPr lang="en-GB" sz="1400" i="1">
                  <a:cs typeface="Segoe UI" panose="020B0502040204020203" pitchFamily="34" charset="0"/>
                </a:rPr>
                <a:t> 3</a:t>
              </a:r>
              <a:endParaRPr lang="en-SG" sz="1400" i="1">
                <a:cs typeface="Segoe UI" panose="020B0502040204020203" pitchFamily="34" charset="0"/>
              </a:endParaRPr>
            </a:p>
          </p:txBody>
        </p:sp>
        <p:sp>
          <p:nvSpPr>
            <p:cNvPr id="19" name="TextBox 18">
              <a:extLst>
                <a:ext uri="{FF2B5EF4-FFF2-40B4-BE49-F238E27FC236}">
                  <a16:creationId xmlns:a16="http://schemas.microsoft.com/office/drawing/2014/main" id="{03BE7271-12A1-5948-A750-9B3536E1EC37}"/>
                </a:ext>
              </a:extLst>
            </p:cNvPr>
            <p:cNvSpPr txBox="1"/>
            <p:nvPr userDrawn="1"/>
          </p:nvSpPr>
          <p:spPr>
            <a:xfrm>
              <a:off x="9358924" y="6469149"/>
              <a:ext cx="1920525" cy="307777"/>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grpSp>
      <p:sp>
        <p:nvSpPr>
          <p:cNvPr id="20" name="Slide Number Placeholder 5">
            <a:extLst>
              <a:ext uri="{FF2B5EF4-FFF2-40B4-BE49-F238E27FC236}">
                <a16:creationId xmlns:a16="http://schemas.microsoft.com/office/drawing/2014/main" id="{28712542-BA06-564E-B075-143E62B296CA}"/>
              </a:ext>
            </a:extLst>
          </p:cNvPr>
          <p:cNvSpPr>
            <a:spLocks noGrp="1"/>
          </p:cNvSpPr>
          <p:nvPr>
            <p:ph type="sldNum" sz="quarter" idx="4"/>
          </p:nvPr>
        </p:nvSpPr>
        <p:spPr>
          <a:xfrm>
            <a:off x="9056370" y="64353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6502-5DCC-AD40-9038-12159FE463F3}" type="slidenum">
              <a:rPr lang="en-US" smtClean="0"/>
              <a:t>‹#›</a:t>
            </a:fld>
            <a:endParaRPr lang="en-US"/>
          </a:p>
        </p:txBody>
      </p:sp>
    </p:spTree>
    <p:extLst>
      <p:ext uri="{BB962C8B-B14F-4D97-AF65-F5344CB8AC3E}">
        <p14:creationId xmlns:p14="http://schemas.microsoft.com/office/powerpoint/2010/main" val="236966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794A-FEEB-4CE0-8CE6-891E8FA7E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031E753-B049-4592-94C9-238A88BD7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6EA747B-176F-4AD4-9E22-34F8B6C780DE}"/>
              </a:ext>
            </a:extLst>
          </p:cNvPr>
          <p:cNvSpPr>
            <a:spLocks noGrp="1"/>
          </p:cNvSpPr>
          <p:nvPr>
            <p:ph type="dt" sz="half" idx="10"/>
          </p:nvPr>
        </p:nvSpPr>
        <p:spPr/>
        <p:txBody>
          <a:bodyPr/>
          <a:lstStyle/>
          <a:p>
            <a:fld id="{026D6DE1-6630-4AC9-8F2F-9FC65BB70F84}" type="datetimeFigureOut">
              <a:rPr lang="en-SG" smtClean="0"/>
              <a:t>31/3/21</a:t>
            </a:fld>
            <a:endParaRPr lang="en-SG"/>
          </a:p>
        </p:txBody>
      </p:sp>
      <p:sp>
        <p:nvSpPr>
          <p:cNvPr id="5" name="Footer Placeholder 4">
            <a:extLst>
              <a:ext uri="{FF2B5EF4-FFF2-40B4-BE49-F238E27FC236}">
                <a16:creationId xmlns:a16="http://schemas.microsoft.com/office/drawing/2014/main" id="{32D6BD88-E98B-42DA-885B-A2DA21717FB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DD7D423-811B-4E26-B611-EF4456F182AF}"/>
              </a:ext>
            </a:extLst>
          </p:cNvPr>
          <p:cNvSpPr>
            <a:spLocks noGrp="1"/>
          </p:cNvSpPr>
          <p:nvPr>
            <p:ph type="sldNum" sz="quarter" idx="12"/>
          </p:nvPr>
        </p:nvSpPr>
        <p:spPr>
          <a:xfrm>
            <a:off x="8610600" y="6356350"/>
            <a:ext cx="2743200" cy="365125"/>
          </a:xfrm>
          <a:prstGeom prst="rect">
            <a:avLst/>
          </a:prstGeom>
        </p:spPr>
        <p:txBody>
          <a:bodyPr/>
          <a:lstStyle/>
          <a:p>
            <a:fld id="{4079EE02-0880-43A8-86BD-143C24FB5480}" type="slidenum">
              <a:rPr lang="en-SG" smtClean="0"/>
              <a:t>‹#›</a:t>
            </a:fld>
            <a:endParaRPr lang="en-SG"/>
          </a:p>
        </p:txBody>
      </p:sp>
    </p:spTree>
    <p:extLst>
      <p:ext uri="{BB962C8B-B14F-4D97-AF65-F5344CB8AC3E}">
        <p14:creationId xmlns:p14="http://schemas.microsoft.com/office/powerpoint/2010/main" val="270245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Reco Si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33913407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5"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sp>
        <p:nvSpPr>
          <p:cNvPr id="15" name="TextBox 14">
            <a:extLst>
              <a:ext uri="{FF2B5EF4-FFF2-40B4-BE49-F238E27FC236}">
                <a16:creationId xmlns:a16="http://schemas.microsoft.com/office/drawing/2014/main" id="{C1FEF450-A356-684A-AF52-27E27BE3C367}"/>
              </a:ext>
            </a:extLst>
          </p:cNvPr>
          <p:cNvSpPr txBox="1"/>
          <p:nvPr/>
        </p:nvSpPr>
        <p:spPr>
          <a:xfrm>
            <a:off x="1843613" y="6476923"/>
            <a:ext cx="2743200" cy="307777"/>
          </a:xfrm>
          <a:prstGeom prst="rect">
            <a:avLst/>
          </a:prstGeom>
          <a:solidFill>
            <a:srgbClr val="736555"/>
          </a:solidFill>
        </p:spPr>
        <p:txBody>
          <a:bodyPr wrap="square" rtlCol="0">
            <a:spAutoFit/>
          </a:bodyPr>
          <a:lstStyle/>
          <a:p>
            <a:pPr algn="ctr"/>
            <a:r>
              <a:rPr lang="en-US" sz="1400" b="1" i="1">
                <a:solidFill>
                  <a:schemeClr val="bg1"/>
                </a:solidFill>
                <a:cs typeface="Segoe UI" panose="020B0502040204020203" pitchFamily="34" charset="0"/>
              </a:rPr>
              <a:t>Choose Your Character</a:t>
            </a:r>
            <a:endParaRPr lang="en-SG" sz="1400" b="1" i="1">
              <a:solidFill>
                <a:schemeClr val="bg1"/>
              </a:solidFill>
              <a:cs typeface="Segoe UI" panose="020B0502040204020203" pitchFamily="34" charset="0"/>
            </a:endParaRPr>
          </a:p>
        </p:txBody>
      </p:sp>
      <p:sp>
        <p:nvSpPr>
          <p:cNvPr id="16" name="TextBox 15">
            <a:extLst>
              <a:ext uri="{FF2B5EF4-FFF2-40B4-BE49-F238E27FC236}">
                <a16:creationId xmlns:a16="http://schemas.microsoft.com/office/drawing/2014/main" id="{6D6FF4AC-09F8-0940-86CF-6F339CD99CD3}"/>
              </a:ext>
            </a:extLst>
          </p:cNvPr>
          <p:cNvSpPr txBox="1"/>
          <p:nvPr/>
        </p:nvSpPr>
        <p:spPr>
          <a:xfrm>
            <a:off x="4724400" y="6476920"/>
            <a:ext cx="2743200" cy="307764"/>
          </a:xfrm>
          <a:prstGeom prst="rect">
            <a:avLst/>
          </a:prstGeom>
          <a:solidFill>
            <a:schemeClr val="bg1"/>
          </a:solidFill>
        </p:spPr>
        <p:txBody>
          <a:bodyPr wrap="square" rtlCol="0">
            <a:spAutoFit/>
          </a:bodyPr>
          <a:lstStyle/>
          <a:p>
            <a:pPr algn="ctr"/>
            <a:r>
              <a:rPr lang="en-GB" sz="1400" b="1" i="1">
                <a:solidFill>
                  <a:schemeClr val="tx1"/>
                </a:solidFill>
                <a:cs typeface="Segoe UI" panose="020B0502040204020203" pitchFamily="34" charset="0"/>
              </a:rPr>
              <a:t>Fight</a:t>
            </a:r>
            <a:endParaRPr lang="en-SG" sz="1400" b="1" i="1">
              <a:solidFill>
                <a:schemeClr val="tx1"/>
              </a:solidFill>
              <a:cs typeface="Segoe UI" panose="020B0502040204020203" pitchFamily="34" charset="0"/>
            </a:endParaRPr>
          </a:p>
        </p:txBody>
      </p:sp>
      <p:sp>
        <p:nvSpPr>
          <p:cNvPr id="18" name="TextBox 17">
            <a:extLst>
              <a:ext uri="{FF2B5EF4-FFF2-40B4-BE49-F238E27FC236}">
                <a16:creationId xmlns:a16="http://schemas.microsoft.com/office/drawing/2014/main" id="{47C7AA01-32EF-AC41-82C1-FC4A422DAE56}"/>
              </a:ext>
            </a:extLst>
          </p:cNvPr>
          <p:cNvSpPr txBox="1"/>
          <p:nvPr/>
        </p:nvSpPr>
        <p:spPr>
          <a:xfrm>
            <a:off x="7605186" y="6476906"/>
            <a:ext cx="2743200" cy="307777"/>
          </a:xfrm>
          <a:prstGeom prst="rect">
            <a:avLst/>
          </a:prstGeom>
          <a:noFill/>
        </p:spPr>
        <p:txBody>
          <a:bodyPr wrap="square" rtlCol="0">
            <a:spAutoFit/>
          </a:bodyPr>
          <a:lstStyle/>
          <a:p>
            <a:pPr algn="ctr"/>
            <a:r>
              <a:rPr lang="en-GB" sz="1400" b="1" i="1">
                <a:cs typeface="Segoe UI" panose="020B0502040204020203" pitchFamily="34" charset="0"/>
              </a:rPr>
              <a:t>Win</a:t>
            </a:r>
            <a:endParaRPr lang="en-SG" sz="1400" b="1" i="1">
              <a:cs typeface="Segoe UI" panose="020B0502040204020203" pitchFamily="34" charset="0"/>
            </a:endParaRPr>
          </a:p>
        </p:txBody>
      </p:sp>
    </p:spTree>
    <p:extLst>
      <p:ext uri="{BB962C8B-B14F-4D97-AF65-F5344CB8AC3E}">
        <p14:creationId xmlns:p14="http://schemas.microsoft.com/office/powerpoint/2010/main" val="37710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Reco Reco 1">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9080753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9"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sp>
        <p:nvSpPr>
          <p:cNvPr id="14" name="TextBox 13">
            <a:extLst>
              <a:ext uri="{FF2B5EF4-FFF2-40B4-BE49-F238E27FC236}">
                <a16:creationId xmlns:a16="http://schemas.microsoft.com/office/drawing/2014/main" id="{C255E859-7A17-41D8-BE55-C97B56F57C02}"/>
              </a:ext>
            </a:extLst>
          </p:cNvPr>
          <p:cNvSpPr txBox="1"/>
          <p:nvPr userDrawn="1"/>
        </p:nvSpPr>
        <p:spPr>
          <a:xfrm>
            <a:off x="1843613" y="6476923"/>
            <a:ext cx="2743200" cy="307777"/>
          </a:xfrm>
          <a:prstGeom prst="rect">
            <a:avLst/>
          </a:prstGeom>
          <a:noFill/>
        </p:spPr>
        <p:txBody>
          <a:bodyPr wrap="square" rtlCol="0">
            <a:spAutoFit/>
          </a:bodyPr>
          <a:lstStyle/>
          <a:p>
            <a:pPr algn="ctr"/>
            <a:r>
              <a:rPr lang="en-US" sz="1400" b="1" i="1">
                <a:solidFill>
                  <a:schemeClr val="tx1"/>
                </a:solidFill>
                <a:cs typeface="Segoe UI" panose="020B0502040204020203" pitchFamily="34" charset="0"/>
              </a:rPr>
              <a:t>Choose your Character</a:t>
            </a:r>
            <a:endParaRPr lang="en-SG" sz="1400" b="1" i="1">
              <a:solidFill>
                <a:schemeClr val="tx1"/>
              </a:solidFill>
              <a:cs typeface="Segoe UI" panose="020B0502040204020203" pitchFamily="34" charset="0"/>
            </a:endParaRPr>
          </a:p>
        </p:txBody>
      </p:sp>
      <p:sp>
        <p:nvSpPr>
          <p:cNvPr id="17" name="TextBox 16">
            <a:extLst>
              <a:ext uri="{FF2B5EF4-FFF2-40B4-BE49-F238E27FC236}">
                <a16:creationId xmlns:a16="http://schemas.microsoft.com/office/drawing/2014/main" id="{F05AE79D-81A8-413B-A824-482B3EA2AD37}"/>
              </a:ext>
            </a:extLst>
          </p:cNvPr>
          <p:cNvSpPr txBox="1"/>
          <p:nvPr userDrawn="1"/>
        </p:nvSpPr>
        <p:spPr>
          <a:xfrm>
            <a:off x="4724400" y="6476920"/>
            <a:ext cx="2743200" cy="307764"/>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Fight</a:t>
            </a:r>
            <a:endParaRPr lang="en-SG" sz="1400" b="1" i="1">
              <a:solidFill>
                <a:schemeClr val="bg1"/>
              </a:solidFill>
              <a:cs typeface="Segoe UI" panose="020B0502040204020203" pitchFamily="34" charset="0"/>
            </a:endParaRPr>
          </a:p>
        </p:txBody>
      </p:sp>
      <p:sp>
        <p:nvSpPr>
          <p:cNvPr id="19" name="TextBox 18">
            <a:extLst>
              <a:ext uri="{FF2B5EF4-FFF2-40B4-BE49-F238E27FC236}">
                <a16:creationId xmlns:a16="http://schemas.microsoft.com/office/drawing/2014/main" id="{D3A9C8A0-206C-4FD1-ADA6-0E63F40A5072}"/>
              </a:ext>
            </a:extLst>
          </p:cNvPr>
          <p:cNvSpPr txBox="1"/>
          <p:nvPr userDrawn="1"/>
        </p:nvSpPr>
        <p:spPr>
          <a:xfrm>
            <a:off x="7605186" y="6476906"/>
            <a:ext cx="2743200" cy="307777"/>
          </a:xfrm>
          <a:prstGeom prst="rect">
            <a:avLst/>
          </a:prstGeom>
          <a:noFill/>
        </p:spPr>
        <p:txBody>
          <a:bodyPr wrap="square" rtlCol="0">
            <a:spAutoFit/>
          </a:bodyPr>
          <a:lstStyle/>
          <a:p>
            <a:pPr algn="ctr"/>
            <a:r>
              <a:rPr lang="en-GB" sz="1400" b="1" i="1">
                <a:cs typeface="Segoe UI" panose="020B0502040204020203" pitchFamily="34" charset="0"/>
              </a:rPr>
              <a:t>Win</a:t>
            </a:r>
            <a:endParaRPr lang="en-SG" sz="1400" b="1" i="1">
              <a:cs typeface="Segoe UI" panose="020B0502040204020203" pitchFamily="34" charset="0"/>
            </a:endParaRPr>
          </a:p>
        </p:txBody>
      </p:sp>
    </p:spTree>
    <p:extLst>
      <p:ext uri="{BB962C8B-B14F-4D97-AF65-F5344CB8AC3E}">
        <p14:creationId xmlns:p14="http://schemas.microsoft.com/office/powerpoint/2010/main" val="3379862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eco Fi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20751934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3"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sp>
        <p:nvSpPr>
          <p:cNvPr id="14" name="TextBox 13">
            <a:extLst>
              <a:ext uri="{FF2B5EF4-FFF2-40B4-BE49-F238E27FC236}">
                <a16:creationId xmlns:a16="http://schemas.microsoft.com/office/drawing/2014/main" id="{B6522E2A-BA3E-40D1-A1C7-429634A609FD}"/>
              </a:ext>
            </a:extLst>
          </p:cNvPr>
          <p:cNvSpPr txBox="1"/>
          <p:nvPr userDrawn="1"/>
        </p:nvSpPr>
        <p:spPr>
          <a:xfrm>
            <a:off x="1843613" y="6476923"/>
            <a:ext cx="2743200" cy="307777"/>
          </a:xfrm>
          <a:prstGeom prst="rect">
            <a:avLst/>
          </a:prstGeom>
          <a:noFill/>
        </p:spPr>
        <p:txBody>
          <a:bodyPr wrap="square" rtlCol="0">
            <a:spAutoFit/>
          </a:bodyPr>
          <a:lstStyle/>
          <a:p>
            <a:pPr algn="ctr"/>
            <a:r>
              <a:rPr lang="en-GB" sz="1400" b="1" i="1">
                <a:solidFill>
                  <a:schemeClr val="tx1"/>
                </a:solidFill>
                <a:cs typeface="Segoe UI" panose="020B0502040204020203" pitchFamily="34" charset="0"/>
              </a:rPr>
              <a:t>Choose your Character</a:t>
            </a:r>
            <a:endParaRPr lang="en-SG" sz="1400" b="1" i="1">
              <a:solidFill>
                <a:schemeClr val="tx1"/>
              </a:solidFill>
              <a:cs typeface="Segoe UI" panose="020B0502040204020203" pitchFamily="34" charset="0"/>
            </a:endParaRPr>
          </a:p>
        </p:txBody>
      </p:sp>
      <p:sp>
        <p:nvSpPr>
          <p:cNvPr id="17" name="TextBox 16">
            <a:extLst>
              <a:ext uri="{FF2B5EF4-FFF2-40B4-BE49-F238E27FC236}">
                <a16:creationId xmlns:a16="http://schemas.microsoft.com/office/drawing/2014/main" id="{376967D3-B5CC-4EFE-8A5C-28F8B7E9939C}"/>
              </a:ext>
            </a:extLst>
          </p:cNvPr>
          <p:cNvSpPr txBox="1"/>
          <p:nvPr userDrawn="1"/>
        </p:nvSpPr>
        <p:spPr>
          <a:xfrm>
            <a:off x="4724400" y="6476920"/>
            <a:ext cx="2743200" cy="307764"/>
          </a:xfrm>
          <a:prstGeom prst="rect">
            <a:avLst/>
          </a:prstGeom>
          <a:noFill/>
        </p:spPr>
        <p:txBody>
          <a:bodyPr wrap="square" rtlCol="0">
            <a:spAutoFit/>
          </a:bodyPr>
          <a:lstStyle>
            <a:defPPr>
              <a:defRPr lang="en-US"/>
            </a:defPPr>
            <a:lvl1pPr algn="ctr">
              <a:defRPr sz="1400" b="1" i="1">
                <a:cs typeface="Segoe UI" panose="020B0502040204020203" pitchFamily="34" charset="0"/>
              </a:defRPr>
            </a:lvl1pPr>
          </a:lstStyle>
          <a:p>
            <a:pPr lvl="0"/>
            <a:r>
              <a:rPr lang="en-GB"/>
              <a:t>Fight</a:t>
            </a:r>
            <a:endParaRPr lang="en-SG"/>
          </a:p>
        </p:txBody>
      </p:sp>
      <p:sp>
        <p:nvSpPr>
          <p:cNvPr id="19" name="TextBox 18">
            <a:extLst>
              <a:ext uri="{FF2B5EF4-FFF2-40B4-BE49-F238E27FC236}">
                <a16:creationId xmlns:a16="http://schemas.microsoft.com/office/drawing/2014/main" id="{20E21E70-B98B-48BF-B51E-168ECABE54FD}"/>
              </a:ext>
            </a:extLst>
          </p:cNvPr>
          <p:cNvSpPr txBox="1"/>
          <p:nvPr userDrawn="1"/>
        </p:nvSpPr>
        <p:spPr>
          <a:xfrm>
            <a:off x="7605186" y="6476906"/>
            <a:ext cx="2743200" cy="307777"/>
          </a:xfrm>
          <a:prstGeom prst="rect">
            <a:avLst/>
          </a:prstGeom>
          <a:solidFill>
            <a:schemeClr val="accent5"/>
          </a:solidFill>
        </p:spPr>
        <p:txBody>
          <a:bodyPr wrap="square" rtlCol="0">
            <a:spAutoFit/>
          </a:bodyPr>
          <a:lstStyle>
            <a:defPPr>
              <a:defRPr lang="en-US"/>
            </a:defPPr>
            <a:lvl1pPr algn="ctr">
              <a:defRPr sz="1400" b="1" i="1">
                <a:solidFill>
                  <a:schemeClr val="bg1"/>
                </a:solidFill>
                <a:cs typeface="Segoe UI" panose="020B0502040204020203" pitchFamily="34" charset="0"/>
              </a:defRPr>
            </a:lvl1pPr>
          </a:lstStyle>
          <a:p>
            <a:pPr lvl="0"/>
            <a:r>
              <a:rPr lang="en-GB"/>
              <a:t>Win</a:t>
            </a:r>
            <a:endParaRPr lang="en-SG"/>
          </a:p>
        </p:txBody>
      </p:sp>
    </p:spTree>
    <p:extLst>
      <p:ext uri="{BB962C8B-B14F-4D97-AF65-F5344CB8AC3E}">
        <p14:creationId xmlns:p14="http://schemas.microsoft.com/office/powerpoint/2010/main" val="377082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1097446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8"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6" y="155423"/>
            <a:ext cx="9870458" cy="533737"/>
          </a:xfrm>
        </p:spPr>
        <p:txBody>
          <a:bodyPr/>
          <a:lstStyle/>
          <a:p>
            <a:r>
              <a:rPr lang="en-US"/>
              <a:t>Click to edit Master title style</a:t>
            </a:r>
            <a:endParaRPr lang="en-SG"/>
          </a:p>
        </p:txBody>
      </p:sp>
    </p:spTree>
    <p:extLst>
      <p:ext uri="{BB962C8B-B14F-4D97-AF65-F5344CB8AC3E}">
        <p14:creationId xmlns:p14="http://schemas.microsoft.com/office/powerpoint/2010/main" val="2631925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Reco Reco 1">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5"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grpSp>
        <p:nvGrpSpPr>
          <p:cNvPr id="14" name="Group 13">
            <a:extLst>
              <a:ext uri="{FF2B5EF4-FFF2-40B4-BE49-F238E27FC236}">
                <a16:creationId xmlns:a16="http://schemas.microsoft.com/office/drawing/2014/main" id="{83B7CF31-5D5B-AE4F-876D-E92E5217D4A3}"/>
              </a:ext>
            </a:extLst>
          </p:cNvPr>
          <p:cNvGrpSpPr/>
          <p:nvPr userDrawn="1"/>
        </p:nvGrpSpPr>
        <p:grpSpPr>
          <a:xfrm>
            <a:off x="1676826" y="6469149"/>
            <a:ext cx="9602623" cy="307777"/>
            <a:chOff x="1676826" y="6469149"/>
            <a:chExt cx="9602623" cy="307777"/>
          </a:xfrm>
        </p:grpSpPr>
        <p:sp>
          <p:nvSpPr>
            <p:cNvPr id="19" name="TextBox 18">
              <a:extLst>
                <a:ext uri="{FF2B5EF4-FFF2-40B4-BE49-F238E27FC236}">
                  <a16:creationId xmlns:a16="http://schemas.microsoft.com/office/drawing/2014/main" id="{5A236E4A-9504-594C-9E3F-B5973D496852}"/>
                </a:ext>
              </a:extLst>
            </p:cNvPr>
            <p:cNvSpPr txBox="1"/>
            <p:nvPr/>
          </p:nvSpPr>
          <p:spPr>
            <a:xfrm>
              <a:off x="1676826" y="6469149"/>
              <a:ext cx="1920525" cy="307777"/>
            </a:xfrm>
            <a:prstGeom prst="rect">
              <a:avLst/>
            </a:prstGeom>
            <a:noFill/>
          </p:spPr>
          <p:txBody>
            <a:bodyPr wrap="square" rtlCol="0">
              <a:spAutoFit/>
            </a:bodyPr>
            <a:lstStyle/>
            <a:p>
              <a:pPr algn="ctr"/>
              <a:r>
                <a:rPr lang="en-GB" sz="1400" b="0" i="1">
                  <a:solidFill>
                    <a:sysClr val="windowText" lastClr="000000"/>
                  </a:solidFill>
                  <a:cs typeface="Segoe UI" panose="020B0502040204020203" pitchFamily="34" charset="0"/>
                </a:rPr>
                <a:t>A</a:t>
              </a:r>
              <a:r>
                <a:rPr lang="en-SG" sz="1400" b="0" i="1" err="1">
                  <a:solidFill>
                    <a:sysClr val="windowText" lastClr="000000"/>
                  </a:solidFill>
                  <a:cs typeface="Segoe UI" panose="020B0502040204020203" pitchFamily="34" charset="0"/>
                </a:rPr>
                <a:t>nalysis</a:t>
              </a:r>
              <a:endParaRPr lang="en-SG" sz="1400" b="0" i="1">
                <a:solidFill>
                  <a:sysClr val="windowText" lastClr="000000"/>
                </a:solidFill>
                <a:cs typeface="Segoe UI" panose="020B0502040204020203" pitchFamily="34" charset="0"/>
              </a:endParaRPr>
            </a:p>
          </p:txBody>
        </p:sp>
        <p:sp>
          <p:nvSpPr>
            <p:cNvPr id="20" name="TextBox 19">
              <a:extLst>
                <a:ext uri="{FF2B5EF4-FFF2-40B4-BE49-F238E27FC236}">
                  <a16:creationId xmlns:a16="http://schemas.microsoft.com/office/drawing/2014/main" id="{085EE170-674A-7043-A54C-060ED63A74C5}"/>
                </a:ext>
              </a:extLst>
            </p:cNvPr>
            <p:cNvSpPr txBox="1"/>
            <p:nvPr/>
          </p:nvSpPr>
          <p:spPr>
            <a:xfrm>
              <a:off x="3597350" y="6469149"/>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Inject</a:t>
              </a:r>
              <a:endParaRPr lang="en-SG" sz="1400" b="1" i="1">
                <a:solidFill>
                  <a:schemeClr val="bg1"/>
                </a:solidFill>
                <a:cs typeface="Segoe UI" panose="020B0502040204020203" pitchFamily="34" charset="0"/>
              </a:endParaRPr>
            </a:p>
          </p:txBody>
        </p:sp>
        <p:sp>
          <p:nvSpPr>
            <p:cNvPr id="21" name="TextBox 20">
              <a:extLst>
                <a:ext uri="{FF2B5EF4-FFF2-40B4-BE49-F238E27FC236}">
                  <a16:creationId xmlns:a16="http://schemas.microsoft.com/office/drawing/2014/main" id="{56785E16-5BF4-C749-9273-0660B26A35E4}"/>
                </a:ext>
              </a:extLst>
            </p:cNvPr>
            <p:cNvSpPr txBox="1"/>
            <p:nvPr/>
          </p:nvSpPr>
          <p:spPr>
            <a:xfrm>
              <a:off x="5517874" y="6469149"/>
              <a:ext cx="1920525" cy="307777"/>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22" name="TextBox 21">
              <a:extLst>
                <a:ext uri="{FF2B5EF4-FFF2-40B4-BE49-F238E27FC236}">
                  <a16:creationId xmlns:a16="http://schemas.microsoft.com/office/drawing/2014/main" id="{08FFCD49-64CE-A54F-8BBA-8525633022EB}"/>
                </a:ext>
              </a:extLst>
            </p:cNvPr>
            <p:cNvSpPr txBox="1"/>
            <p:nvPr/>
          </p:nvSpPr>
          <p:spPr>
            <a:xfrm>
              <a:off x="7438398" y="6469149"/>
              <a:ext cx="1920525" cy="307777"/>
            </a:xfrm>
            <a:prstGeom prst="rect">
              <a:avLst/>
            </a:prstGeom>
            <a:noFill/>
          </p:spPr>
          <p:txBody>
            <a:bodyPr wrap="square" rtlCol="0">
              <a:spAutoFit/>
            </a:bodyPr>
            <a:lstStyle/>
            <a:p>
              <a:pPr algn="ctr"/>
              <a:r>
                <a:rPr lang="en-GB" sz="1400" i="1" err="1">
                  <a:cs typeface="Segoe UI" panose="020B0502040204020203" pitchFamily="34" charset="0"/>
                </a:rPr>
                <a:t>Reco</a:t>
              </a:r>
              <a:r>
                <a:rPr lang="en-GB" sz="1400" i="1">
                  <a:cs typeface="Segoe UI" panose="020B0502040204020203" pitchFamily="34" charset="0"/>
                </a:rPr>
                <a:t> 3</a:t>
              </a:r>
              <a:endParaRPr lang="en-SG" sz="1400" i="1">
                <a:cs typeface="Segoe UI" panose="020B0502040204020203" pitchFamily="34" charset="0"/>
              </a:endParaRPr>
            </a:p>
          </p:txBody>
        </p:sp>
        <p:sp>
          <p:nvSpPr>
            <p:cNvPr id="23" name="TextBox 22">
              <a:extLst>
                <a:ext uri="{FF2B5EF4-FFF2-40B4-BE49-F238E27FC236}">
                  <a16:creationId xmlns:a16="http://schemas.microsoft.com/office/drawing/2014/main" id="{18672823-4E96-9D43-8837-11959A7F2E7F}"/>
                </a:ext>
              </a:extLst>
            </p:cNvPr>
            <p:cNvSpPr txBox="1"/>
            <p:nvPr userDrawn="1"/>
          </p:nvSpPr>
          <p:spPr>
            <a:xfrm>
              <a:off x="9358924" y="6469149"/>
              <a:ext cx="1920525" cy="307777"/>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grpSp>
      <p:sp>
        <p:nvSpPr>
          <p:cNvPr id="30" name="Slide Number Placeholder 5">
            <a:extLst>
              <a:ext uri="{FF2B5EF4-FFF2-40B4-BE49-F238E27FC236}">
                <a16:creationId xmlns:a16="http://schemas.microsoft.com/office/drawing/2014/main" id="{6495AB30-9397-A34C-AF10-B256B07F2728}"/>
              </a:ext>
            </a:extLst>
          </p:cNvPr>
          <p:cNvSpPr>
            <a:spLocks noGrp="1"/>
          </p:cNvSpPr>
          <p:nvPr>
            <p:ph type="sldNum" sz="quarter" idx="4"/>
          </p:nvPr>
        </p:nvSpPr>
        <p:spPr>
          <a:xfrm>
            <a:off x="9056370" y="64353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6502-5DCC-AD40-9038-12159FE463F3}" type="slidenum">
              <a:rPr lang="en-US" smtClean="0"/>
              <a:t>‹#›</a:t>
            </a:fld>
            <a:endParaRPr lang="en-US"/>
          </a:p>
        </p:txBody>
      </p:sp>
    </p:spTree>
    <p:extLst>
      <p:ext uri="{BB962C8B-B14F-4D97-AF65-F5344CB8AC3E}">
        <p14:creationId xmlns:p14="http://schemas.microsoft.com/office/powerpoint/2010/main" val="381537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Reco Reco 2">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9"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grpSp>
        <p:nvGrpSpPr>
          <p:cNvPr id="14" name="Group 13">
            <a:extLst>
              <a:ext uri="{FF2B5EF4-FFF2-40B4-BE49-F238E27FC236}">
                <a16:creationId xmlns:a16="http://schemas.microsoft.com/office/drawing/2014/main" id="{4E0A1F5F-B691-3F47-8AE6-9C5FC7932BD6}"/>
              </a:ext>
            </a:extLst>
          </p:cNvPr>
          <p:cNvGrpSpPr/>
          <p:nvPr userDrawn="1"/>
        </p:nvGrpSpPr>
        <p:grpSpPr>
          <a:xfrm>
            <a:off x="1676826" y="6469149"/>
            <a:ext cx="9602623" cy="307777"/>
            <a:chOff x="1676826" y="6469149"/>
            <a:chExt cx="9602623" cy="307777"/>
          </a:xfrm>
        </p:grpSpPr>
        <p:sp>
          <p:nvSpPr>
            <p:cNvPr id="19" name="TextBox 18">
              <a:extLst>
                <a:ext uri="{FF2B5EF4-FFF2-40B4-BE49-F238E27FC236}">
                  <a16:creationId xmlns:a16="http://schemas.microsoft.com/office/drawing/2014/main" id="{E7C8727E-5F7A-8A4D-84F2-91F37E8D035D}"/>
                </a:ext>
              </a:extLst>
            </p:cNvPr>
            <p:cNvSpPr txBox="1"/>
            <p:nvPr/>
          </p:nvSpPr>
          <p:spPr>
            <a:xfrm>
              <a:off x="1676826" y="6469149"/>
              <a:ext cx="1920525" cy="307777"/>
            </a:xfrm>
            <a:prstGeom prst="rect">
              <a:avLst/>
            </a:prstGeom>
            <a:noFill/>
          </p:spPr>
          <p:txBody>
            <a:bodyPr wrap="square" rtlCol="0">
              <a:spAutoFit/>
            </a:bodyPr>
            <a:lstStyle/>
            <a:p>
              <a:pPr algn="ctr"/>
              <a:r>
                <a:rPr lang="en-GB" sz="1400" b="0" i="1">
                  <a:solidFill>
                    <a:sysClr val="windowText" lastClr="000000"/>
                  </a:solidFill>
                  <a:cs typeface="Segoe UI" panose="020B0502040204020203" pitchFamily="34" charset="0"/>
                </a:rPr>
                <a:t>A</a:t>
              </a:r>
              <a:r>
                <a:rPr lang="en-SG" sz="1400" b="0" i="1" err="1">
                  <a:solidFill>
                    <a:sysClr val="windowText" lastClr="000000"/>
                  </a:solidFill>
                  <a:cs typeface="Segoe UI" panose="020B0502040204020203" pitchFamily="34" charset="0"/>
                </a:rPr>
                <a:t>nalysis</a:t>
              </a:r>
              <a:endParaRPr lang="en-SG" sz="1400" b="0" i="1">
                <a:solidFill>
                  <a:sysClr val="windowText" lastClr="000000"/>
                </a:solidFill>
                <a:cs typeface="Segoe UI" panose="020B0502040204020203" pitchFamily="34" charset="0"/>
              </a:endParaRPr>
            </a:p>
          </p:txBody>
        </p:sp>
        <p:sp>
          <p:nvSpPr>
            <p:cNvPr id="20" name="TextBox 19">
              <a:extLst>
                <a:ext uri="{FF2B5EF4-FFF2-40B4-BE49-F238E27FC236}">
                  <a16:creationId xmlns:a16="http://schemas.microsoft.com/office/drawing/2014/main" id="{AACB8927-5E6F-6947-A3F1-DD1CC89E4174}"/>
                </a:ext>
              </a:extLst>
            </p:cNvPr>
            <p:cNvSpPr txBox="1"/>
            <p:nvPr/>
          </p:nvSpPr>
          <p:spPr>
            <a:xfrm>
              <a:off x="3597350" y="6469149"/>
              <a:ext cx="1920525" cy="307777"/>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21" name="TextBox 20">
              <a:extLst>
                <a:ext uri="{FF2B5EF4-FFF2-40B4-BE49-F238E27FC236}">
                  <a16:creationId xmlns:a16="http://schemas.microsoft.com/office/drawing/2014/main" id="{45223F6B-16D8-5644-AA07-4EB3F7FD65CE}"/>
                </a:ext>
              </a:extLst>
            </p:cNvPr>
            <p:cNvSpPr txBox="1"/>
            <p:nvPr/>
          </p:nvSpPr>
          <p:spPr>
            <a:xfrm>
              <a:off x="5517874" y="6469149"/>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Dispense</a:t>
              </a:r>
              <a:endParaRPr lang="en-SG" sz="1400" b="1" i="1">
                <a:solidFill>
                  <a:schemeClr val="bg1"/>
                </a:solidFill>
                <a:cs typeface="Segoe UI" panose="020B0502040204020203" pitchFamily="34" charset="0"/>
              </a:endParaRPr>
            </a:p>
          </p:txBody>
        </p:sp>
        <p:sp>
          <p:nvSpPr>
            <p:cNvPr id="22" name="TextBox 21">
              <a:extLst>
                <a:ext uri="{FF2B5EF4-FFF2-40B4-BE49-F238E27FC236}">
                  <a16:creationId xmlns:a16="http://schemas.microsoft.com/office/drawing/2014/main" id="{8C43439E-3872-E348-BA48-3F8C884CC23D}"/>
                </a:ext>
              </a:extLst>
            </p:cNvPr>
            <p:cNvSpPr txBox="1"/>
            <p:nvPr/>
          </p:nvSpPr>
          <p:spPr>
            <a:xfrm>
              <a:off x="7438398" y="6469149"/>
              <a:ext cx="1920525" cy="307777"/>
            </a:xfrm>
            <a:prstGeom prst="rect">
              <a:avLst/>
            </a:prstGeom>
            <a:noFill/>
          </p:spPr>
          <p:txBody>
            <a:bodyPr wrap="square" rtlCol="0">
              <a:spAutoFit/>
            </a:bodyPr>
            <a:lstStyle/>
            <a:p>
              <a:pPr algn="ctr"/>
              <a:r>
                <a:rPr lang="en-GB" sz="1400" i="1" err="1">
                  <a:cs typeface="Segoe UI" panose="020B0502040204020203" pitchFamily="34" charset="0"/>
                </a:rPr>
                <a:t>Reco</a:t>
              </a:r>
              <a:r>
                <a:rPr lang="en-GB" sz="1400" i="1">
                  <a:cs typeface="Segoe UI" panose="020B0502040204020203" pitchFamily="34" charset="0"/>
                </a:rPr>
                <a:t> 3</a:t>
              </a:r>
              <a:endParaRPr lang="en-SG" sz="1400" i="1">
                <a:cs typeface="Segoe UI" panose="020B0502040204020203" pitchFamily="34" charset="0"/>
              </a:endParaRPr>
            </a:p>
          </p:txBody>
        </p:sp>
        <p:sp>
          <p:nvSpPr>
            <p:cNvPr id="23" name="TextBox 22">
              <a:extLst>
                <a:ext uri="{FF2B5EF4-FFF2-40B4-BE49-F238E27FC236}">
                  <a16:creationId xmlns:a16="http://schemas.microsoft.com/office/drawing/2014/main" id="{26F633BB-70F7-144F-9867-CF59BAA6DD9D}"/>
                </a:ext>
              </a:extLst>
            </p:cNvPr>
            <p:cNvSpPr txBox="1"/>
            <p:nvPr userDrawn="1"/>
          </p:nvSpPr>
          <p:spPr>
            <a:xfrm>
              <a:off x="9358924" y="6469149"/>
              <a:ext cx="1920525" cy="307777"/>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grpSp>
      <p:sp>
        <p:nvSpPr>
          <p:cNvPr id="24" name="Slide Number Placeholder 5">
            <a:extLst>
              <a:ext uri="{FF2B5EF4-FFF2-40B4-BE49-F238E27FC236}">
                <a16:creationId xmlns:a16="http://schemas.microsoft.com/office/drawing/2014/main" id="{679DB473-ADDA-464E-BC10-861FF9CF16AF}"/>
              </a:ext>
            </a:extLst>
          </p:cNvPr>
          <p:cNvSpPr>
            <a:spLocks noGrp="1"/>
          </p:cNvSpPr>
          <p:nvPr>
            <p:ph type="sldNum" sz="quarter" idx="4"/>
          </p:nvPr>
        </p:nvSpPr>
        <p:spPr>
          <a:xfrm>
            <a:off x="9056370" y="64353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6502-5DCC-AD40-9038-12159FE463F3}" type="slidenum">
              <a:rPr lang="en-US" smtClean="0"/>
              <a:t>‹#›</a:t>
            </a:fld>
            <a:endParaRPr lang="en-US"/>
          </a:p>
        </p:txBody>
      </p:sp>
    </p:spTree>
    <p:extLst>
      <p:ext uri="{BB962C8B-B14F-4D97-AF65-F5344CB8AC3E}">
        <p14:creationId xmlns:p14="http://schemas.microsoft.com/office/powerpoint/2010/main" val="392450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Reco Fi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grpSp>
        <p:nvGrpSpPr>
          <p:cNvPr id="24" name="Group 23">
            <a:extLst>
              <a:ext uri="{FF2B5EF4-FFF2-40B4-BE49-F238E27FC236}">
                <a16:creationId xmlns:a16="http://schemas.microsoft.com/office/drawing/2014/main" id="{E5A1B884-0497-AD45-99D9-AAF01E01D427}"/>
              </a:ext>
            </a:extLst>
          </p:cNvPr>
          <p:cNvGrpSpPr/>
          <p:nvPr userDrawn="1"/>
        </p:nvGrpSpPr>
        <p:grpSpPr>
          <a:xfrm>
            <a:off x="1676826" y="6469149"/>
            <a:ext cx="9602623" cy="307777"/>
            <a:chOff x="1676826" y="6469149"/>
            <a:chExt cx="9602623" cy="307777"/>
          </a:xfrm>
        </p:grpSpPr>
        <p:sp>
          <p:nvSpPr>
            <p:cNvPr id="25" name="TextBox 24">
              <a:extLst>
                <a:ext uri="{FF2B5EF4-FFF2-40B4-BE49-F238E27FC236}">
                  <a16:creationId xmlns:a16="http://schemas.microsoft.com/office/drawing/2014/main" id="{3C0D37FB-444F-BC45-ABD6-23AAA85EE3ED}"/>
                </a:ext>
              </a:extLst>
            </p:cNvPr>
            <p:cNvSpPr txBox="1"/>
            <p:nvPr/>
          </p:nvSpPr>
          <p:spPr>
            <a:xfrm>
              <a:off x="1676826" y="6469149"/>
              <a:ext cx="1920525" cy="307777"/>
            </a:xfrm>
            <a:prstGeom prst="rect">
              <a:avLst/>
            </a:prstGeom>
            <a:noFill/>
          </p:spPr>
          <p:txBody>
            <a:bodyPr wrap="square" rtlCol="0">
              <a:spAutoFit/>
            </a:bodyPr>
            <a:lstStyle/>
            <a:p>
              <a:pPr algn="ctr"/>
              <a:r>
                <a:rPr lang="en-GB" sz="1400" b="0" i="1">
                  <a:solidFill>
                    <a:sysClr val="windowText" lastClr="000000"/>
                  </a:solidFill>
                  <a:cs typeface="Segoe UI" panose="020B0502040204020203" pitchFamily="34" charset="0"/>
                </a:rPr>
                <a:t>A</a:t>
              </a:r>
              <a:r>
                <a:rPr lang="en-SG" sz="1400" b="0" i="1" err="1">
                  <a:solidFill>
                    <a:sysClr val="windowText" lastClr="000000"/>
                  </a:solidFill>
                  <a:cs typeface="Segoe UI" panose="020B0502040204020203" pitchFamily="34" charset="0"/>
                </a:rPr>
                <a:t>nalysis</a:t>
              </a:r>
              <a:endParaRPr lang="en-SG" sz="1400" b="0" i="1">
                <a:solidFill>
                  <a:sysClr val="windowText" lastClr="000000"/>
                </a:solidFill>
                <a:cs typeface="Segoe UI" panose="020B0502040204020203" pitchFamily="34" charset="0"/>
              </a:endParaRPr>
            </a:p>
          </p:txBody>
        </p:sp>
        <p:sp>
          <p:nvSpPr>
            <p:cNvPr id="26" name="TextBox 25">
              <a:extLst>
                <a:ext uri="{FF2B5EF4-FFF2-40B4-BE49-F238E27FC236}">
                  <a16:creationId xmlns:a16="http://schemas.microsoft.com/office/drawing/2014/main" id="{7277210F-082F-0245-A695-F80A179DC70B}"/>
                </a:ext>
              </a:extLst>
            </p:cNvPr>
            <p:cNvSpPr txBox="1"/>
            <p:nvPr/>
          </p:nvSpPr>
          <p:spPr>
            <a:xfrm>
              <a:off x="3597350" y="6469149"/>
              <a:ext cx="1920525" cy="307777"/>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27" name="TextBox 26">
              <a:extLst>
                <a:ext uri="{FF2B5EF4-FFF2-40B4-BE49-F238E27FC236}">
                  <a16:creationId xmlns:a16="http://schemas.microsoft.com/office/drawing/2014/main" id="{07D294E5-A80B-2E40-A12D-66743A556C97}"/>
                </a:ext>
              </a:extLst>
            </p:cNvPr>
            <p:cNvSpPr txBox="1"/>
            <p:nvPr/>
          </p:nvSpPr>
          <p:spPr>
            <a:xfrm>
              <a:off x="5517874" y="6469149"/>
              <a:ext cx="1920525" cy="307777"/>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28" name="TextBox 27">
              <a:extLst>
                <a:ext uri="{FF2B5EF4-FFF2-40B4-BE49-F238E27FC236}">
                  <a16:creationId xmlns:a16="http://schemas.microsoft.com/office/drawing/2014/main" id="{427F4654-F584-3743-81A6-9C2332803E71}"/>
                </a:ext>
              </a:extLst>
            </p:cNvPr>
            <p:cNvSpPr txBox="1"/>
            <p:nvPr/>
          </p:nvSpPr>
          <p:spPr>
            <a:xfrm>
              <a:off x="7438398" y="6469149"/>
              <a:ext cx="1920525" cy="307777"/>
            </a:xfrm>
            <a:prstGeom prst="rect">
              <a:avLst/>
            </a:prstGeom>
            <a:solidFill>
              <a:schemeClr val="accent5"/>
            </a:solidFill>
          </p:spPr>
          <p:txBody>
            <a:bodyPr wrap="square" rtlCol="0">
              <a:spAutoFit/>
            </a:bodyPr>
            <a:lstStyle/>
            <a:p>
              <a:pPr algn="ctr"/>
              <a:r>
                <a:rPr lang="en-GB" sz="1400" b="1" i="1" err="1">
                  <a:solidFill>
                    <a:schemeClr val="bg1"/>
                  </a:solidFill>
                  <a:cs typeface="Segoe UI" panose="020B0502040204020203" pitchFamily="34" charset="0"/>
                </a:rPr>
                <a:t>Reco</a:t>
              </a:r>
              <a:r>
                <a:rPr lang="en-GB" sz="1400" b="1" i="1">
                  <a:solidFill>
                    <a:schemeClr val="bg1"/>
                  </a:solidFill>
                  <a:cs typeface="Segoe UI" panose="020B0502040204020203" pitchFamily="34" charset="0"/>
                </a:rPr>
                <a:t> 3</a:t>
              </a:r>
              <a:endParaRPr lang="en-SG" sz="1400" b="1" i="1">
                <a:solidFill>
                  <a:schemeClr val="bg1"/>
                </a:solidFill>
                <a:cs typeface="Segoe UI" panose="020B0502040204020203" pitchFamily="34" charset="0"/>
              </a:endParaRPr>
            </a:p>
          </p:txBody>
        </p:sp>
        <p:sp>
          <p:nvSpPr>
            <p:cNvPr id="29" name="TextBox 28">
              <a:extLst>
                <a:ext uri="{FF2B5EF4-FFF2-40B4-BE49-F238E27FC236}">
                  <a16:creationId xmlns:a16="http://schemas.microsoft.com/office/drawing/2014/main" id="{A37E5F48-8CC3-444D-A38C-174881C7438A}"/>
                </a:ext>
              </a:extLst>
            </p:cNvPr>
            <p:cNvSpPr txBox="1"/>
            <p:nvPr userDrawn="1"/>
          </p:nvSpPr>
          <p:spPr>
            <a:xfrm>
              <a:off x="9358924" y="6469149"/>
              <a:ext cx="1920525" cy="307777"/>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grpSp>
      <p:sp>
        <p:nvSpPr>
          <p:cNvPr id="30" name="Slide Number Placeholder 5">
            <a:extLst>
              <a:ext uri="{FF2B5EF4-FFF2-40B4-BE49-F238E27FC236}">
                <a16:creationId xmlns:a16="http://schemas.microsoft.com/office/drawing/2014/main" id="{BC3E788E-46F8-2E4E-967C-F63A265CFE9A}"/>
              </a:ext>
            </a:extLst>
          </p:cNvPr>
          <p:cNvSpPr>
            <a:spLocks noGrp="1"/>
          </p:cNvSpPr>
          <p:nvPr>
            <p:ph type="sldNum" sz="quarter" idx="4"/>
          </p:nvPr>
        </p:nvSpPr>
        <p:spPr>
          <a:xfrm>
            <a:off x="9056370" y="64353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6502-5DCC-AD40-9038-12159FE463F3}" type="slidenum">
              <a:rPr lang="en-US" smtClean="0"/>
              <a:t>‹#›</a:t>
            </a:fld>
            <a:endParaRPr lang="en-US"/>
          </a:p>
        </p:txBody>
      </p:sp>
    </p:spTree>
    <p:extLst>
      <p:ext uri="{BB962C8B-B14F-4D97-AF65-F5344CB8AC3E}">
        <p14:creationId xmlns:p14="http://schemas.microsoft.com/office/powerpoint/2010/main" val="340897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Reco Fi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7"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grpSp>
        <p:nvGrpSpPr>
          <p:cNvPr id="16" name="Group 15">
            <a:extLst>
              <a:ext uri="{FF2B5EF4-FFF2-40B4-BE49-F238E27FC236}">
                <a16:creationId xmlns:a16="http://schemas.microsoft.com/office/drawing/2014/main" id="{AD177FE8-7910-254B-B955-2746FE32F891}"/>
              </a:ext>
            </a:extLst>
          </p:cNvPr>
          <p:cNvGrpSpPr/>
          <p:nvPr userDrawn="1"/>
        </p:nvGrpSpPr>
        <p:grpSpPr>
          <a:xfrm>
            <a:off x="1676826" y="6469149"/>
            <a:ext cx="9602623" cy="307777"/>
            <a:chOff x="1676826" y="6469149"/>
            <a:chExt cx="9602623" cy="307777"/>
          </a:xfrm>
        </p:grpSpPr>
        <p:sp>
          <p:nvSpPr>
            <p:cNvPr id="17" name="TextBox 16">
              <a:extLst>
                <a:ext uri="{FF2B5EF4-FFF2-40B4-BE49-F238E27FC236}">
                  <a16:creationId xmlns:a16="http://schemas.microsoft.com/office/drawing/2014/main" id="{0EDEBACF-910C-234E-827B-74FF24872E5A}"/>
                </a:ext>
              </a:extLst>
            </p:cNvPr>
            <p:cNvSpPr txBox="1"/>
            <p:nvPr/>
          </p:nvSpPr>
          <p:spPr>
            <a:xfrm>
              <a:off x="1676826" y="6469149"/>
              <a:ext cx="1920525" cy="307777"/>
            </a:xfrm>
            <a:prstGeom prst="rect">
              <a:avLst/>
            </a:prstGeom>
            <a:noFill/>
          </p:spPr>
          <p:txBody>
            <a:bodyPr wrap="square" rtlCol="0">
              <a:spAutoFit/>
            </a:bodyPr>
            <a:lstStyle/>
            <a:p>
              <a:pPr algn="ctr"/>
              <a:r>
                <a:rPr lang="en-GB" sz="1400" b="0" i="1">
                  <a:solidFill>
                    <a:sysClr val="windowText" lastClr="000000"/>
                  </a:solidFill>
                  <a:cs typeface="Segoe UI" panose="020B0502040204020203" pitchFamily="34" charset="0"/>
                </a:rPr>
                <a:t>A</a:t>
              </a:r>
              <a:r>
                <a:rPr lang="en-SG" sz="1400" b="0" i="1" err="1">
                  <a:solidFill>
                    <a:sysClr val="windowText" lastClr="000000"/>
                  </a:solidFill>
                  <a:cs typeface="Segoe UI" panose="020B0502040204020203" pitchFamily="34" charset="0"/>
                </a:rPr>
                <a:t>nalysis</a:t>
              </a:r>
              <a:endParaRPr lang="en-SG" sz="1400" b="0" i="1">
                <a:solidFill>
                  <a:sysClr val="windowText" lastClr="000000"/>
                </a:solidFill>
                <a:cs typeface="Segoe UI" panose="020B0502040204020203" pitchFamily="34" charset="0"/>
              </a:endParaRPr>
            </a:p>
          </p:txBody>
        </p:sp>
        <p:sp>
          <p:nvSpPr>
            <p:cNvPr id="18" name="TextBox 17">
              <a:extLst>
                <a:ext uri="{FF2B5EF4-FFF2-40B4-BE49-F238E27FC236}">
                  <a16:creationId xmlns:a16="http://schemas.microsoft.com/office/drawing/2014/main" id="{A4B7AB83-8CFA-454B-90ED-4D5748F98C97}"/>
                </a:ext>
              </a:extLst>
            </p:cNvPr>
            <p:cNvSpPr txBox="1"/>
            <p:nvPr/>
          </p:nvSpPr>
          <p:spPr>
            <a:xfrm>
              <a:off x="3597350" y="6469149"/>
              <a:ext cx="1920525" cy="307777"/>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24" name="TextBox 23">
              <a:extLst>
                <a:ext uri="{FF2B5EF4-FFF2-40B4-BE49-F238E27FC236}">
                  <a16:creationId xmlns:a16="http://schemas.microsoft.com/office/drawing/2014/main" id="{3399DA49-95BF-7743-9436-BC84BAA81333}"/>
                </a:ext>
              </a:extLst>
            </p:cNvPr>
            <p:cNvSpPr txBox="1"/>
            <p:nvPr/>
          </p:nvSpPr>
          <p:spPr>
            <a:xfrm>
              <a:off x="5517874" y="6469149"/>
              <a:ext cx="1920525" cy="307777"/>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25" name="TextBox 24">
              <a:extLst>
                <a:ext uri="{FF2B5EF4-FFF2-40B4-BE49-F238E27FC236}">
                  <a16:creationId xmlns:a16="http://schemas.microsoft.com/office/drawing/2014/main" id="{443764AB-B989-524D-9238-1D37939E1923}"/>
                </a:ext>
              </a:extLst>
            </p:cNvPr>
            <p:cNvSpPr txBox="1"/>
            <p:nvPr/>
          </p:nvSpPr>
          <p:spPr>
            <a:xfrm>
              <a:off x="7438398" y="6469149"/>
              <a:ext cx="1920525" cy="307777"/>
            </a:xfrm>
            <a:prstGeom prst="rect">
              <a:avLst/>
            </a:prstGeom>
            <a:noFill/>
          </p:spPr>
          <p:txBody>
            <a:bodyPr wrap="square" rtlCol="0">
              <a:spAutoFit/>
            </a:bodyPr>
            <a:lstStyle/>
            <a:p>
              <a:pPr algn="ctr"/>
              <a:r>
                <a:rPr lang="en-GB" sz="1400" i="1" err="1">
                  <a:cs typeface="Segoe UI" panose="020B0502040204020203" pitchFamily="34" charset="0"/>
                </a:rPr>
                <a:t>Reco</a:t>
              </a:r>
              <a:r>
                <a:rPr lang="en-GB" sz="1400" i="1">
                  <a:cs typeface="Segoe UI" panose="020B0502040204020203" pitchFamily="34" charset="0"/>
                </a:rPr>
                <a:t> 3</a:t>
              </a:r>
              <a:endParaRPr lang="en-SG" sz="1400" i="1">
                <a:cs typeface="Segoe UI" panose="020B0502040204020203" pitchFamily="34" charset="0"/>
              </a:endParaRPr>
            </a:p>
          </p:txBody>
        </p:sp>
        <p:sp>
          <p:nvSpPr>
            <p:cNvPr id="26" name="TextBox 25">
              <a:extLst>
                <a:ext uri="{FF2B5EF4-FFF2-40B4-BE49-F238E27FC236}">
                  <a16:creationId xmlns:a16="http://schemas.microsoft.com/office/drawing/2014/main" id="{F0D796B5-06AB-8C4F-92E6-BBE66339FA25}"/>
                </a:ext>
              </a:extLst>
            </p:cNvPr>
            <p:cNvSpPr txBox="1"/>
            <p:nvPr userDrawn="1"/>
          </p:nvSpPr>
          <p:spPr>
            <a:xfrm>
              <a:off x="9358924" y="6469149"/>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Finance</a:t>
              </a:r>
              <a:endParaRPr lang="en-SG" sz="1400" b="1" i="1">
                <a:solidFill>
                  <a:schemeClr val="bg1"/>
                </a:solidFill>
                <a:cs typeface="Segoe UI" panose="020B0502040204020203" pitchFamily="34" charset="0"/>
              </a:endParaRPr>
            </a:p>
          </p:txBody>
        </p:sp>
      </p:grpSp>
      <p:sp>
        <p:nvSpPr>
          <p:cNvPr id="27" name="Slide Number Placeholder 5">
            <a:extLst>
              <a:ext uri="{FF2B5EF4-FFF2-40B4-BE49-F238E27FC236}">
                <a16:creationId xmlns:a16="http://schemas.microsoft.com/office/drawing/2014/main" id="{7EF6D5BE-968B-8D45-BBE6-299711730BD8}"/>
              </a:ext>
            </a:extLst>
          </p:cNvPr>
          <p:cNvSpPr>
            <a:spLocks noGrp="1"/>
          </p:cNvSpPr>
          <p:nvPr>
            <p:ph type="sldNum" sz="quarter" idx="4"/>
          </p:nvPr>
        </p:nvSpPr>
        <p:spPr>
          <a:xfrm>
            <a:off x="9056370" y="64353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6502-5DCC-AD40-9038-12159FE463F3}" type="slidenum">
              <a:rPr lang="en-US" smtClean="0"/>
              <a:t>‹#›</a:t>
            </a:fld>
            <a:endParaRPr lang="en-US"/>
          </a:p>
        </p:txBody>
      </p:sp>
    </p:spTree>
    <p:extLst>
      <p:ext uri="{BB962C8B-B14F-4D97-AF65-F5344CB8AC3E}">
        <p14:creationId xmlns:p14="http://schemas.microsoft.com/office/powerpoint/2010/main" val="231954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Reco SI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47769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5"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grpSp>
        <p:nvGrpSpPr>
          <p:cNvPr id="14" name="Group 13">
            <a:extLst>
              <a:ext uri="{FF2B5EF4-FFF2-40B4-BE49-F238E27FC236}">
                <a16:creationId xmlns:a16="http://schemas.microsoft.com/office/drawing/2014/main" id="{CEC023E5-58CD-F249-9275-5163DF830CC2}"/>
              </a:ext>
            </a:extLst>
          </p:cNvPr>
          <p:cNvGrpSpPr/>
          <p:nvPr userDrawn="1"/>
        </p:nvGrpSpPr>
        <p:grpSpPr>
          <a:xfrm>
            <a:off x="2431206" y="6476917"/>
            <a:ext cx="7682098" cy="307789"/>
            <a:chOff x="2584137" y="6574469"/>
            <a:chExt cx="5672739" cy="236030"/>
          </a:xfrm>
        </p:grpSpPr>
        <p:sp>
          <p:nvSpPr>
            <p:cNvPr id="15" name="TextBox 14">
              <a:extLst>
                <a:ext uri="{FF2B5EF4-FFF2-40B4-BE49-F238E27FC236}">
                  <a16:creationId xmlns:a16="http://schemas.microsoft.com/office/drawing/2014/main" id="{C1FEF450-A356-684A-AF52-27E27BE3C367}"/>
                </a:ext>
              </a:extLst>
            </p:cNvPr>
            <p:cNvSpPr txBox="1"/>
            <p:nvPr/>
          </p:nvSpPr>
          <p:spPr>
            <a:xfrm>
              <a:off x="2584137" y="6574478"/>
              <a:ext cx="1418185" cy="236021"/>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A</a:t>
              </a:r>
              <a:r>
                <a:rPr lang="en-SG" sz="1400" b="1" i="1" err="1">
                  <a:solidFill>
                    <a:schemeClr val="bg1"/>
                  </a:solidFill>
                  <a:cs typeface="Segoe UI" panose="020B0502040204020203" pitchFamily="34" charset="0"/>
                </a:rPr>
                <a:t>nalysis</a:t>
              </a:r>
              <a:endParaRPr lang="en-SG" sz="1400" b="1" i="1">
                <a:solidFill>
                  <a:schemeClr val="bg1"/>
                </a:solidFill>
                <a:cs typeface="Segoe UI" panose="020B0502040204020203" pitchFamily="34" charset="0"/>
              </a:endParaRPr>
            </a:p>
          </p:txBody>
        </p:sp>
        <p:sp>
          <p:nvSpPr>
            <p:cNvPr id="16" name="TextBox 15">
              <a:extLst>
                <a:ext uri="{FF2B5EF4-FFF2-40B4-BE49-F238E27FC236}">
                  <a16:creationId xmlns:a16="http://schemas.microsoft.com/office/drawing/2014/main" id="{6D6FF4AC-09F8-0940-86CF-6F339CD99CD3}"/>
                </a:ext>
              </a:extLst>
            </p:cNvPr>
            <p:cNvSpPr txBox="1"/>
            <p:nvPr/>
          </p:nvSpPr>
          <p:spPr>
            <a:xfrm>
              <a:off x="4002322" y="6574469"/>
              <a:ext cx="1418185" cy="236021"/>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17" name="TextBox 16">
              <a:extLst>
                <a:ext uri="{FF2B5EF4-FFF2-40B4-BE49-F238E27FC236}">
                  <a16:creationId xmlns:a16="http://schemas.microsoft.com/office/drawing/2014/main" id="{57104B21-87DD-9444-8FCD-5059836FFB11}"/>
                </a:ext>
              </a:extLst>
            </p:cNvPr>
            <p:cNvSpPr txBox="1"/>
            <p:nvPr/>
          </p:nvSpPr>
          <p:spPr>
            <a:xfrm>
              <a:off x="5420508" y="6574469"/>
              <a:ext cx="1418185" cy="236021"/>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18" name="TextBox 17">
              <a:extLst>
                <a:ext uri="{FF2B5EF4-FFF2-40B4-BE49-F238E27FC236}">
                  <a16:creationId xmlns:a16="http://schemas.microsoft.com/office/drawing/2014/main" id="{47C7AA01-32EF-AC41-82C1-FC4A422DAE56}"/>
                </a:ext>
              </a:extLst>
            </p:cNvPr>
            <p:cNvSpPr txBox="1"/>
            <p:nvPr/>
          </p:nvSpPr>
          <p:spPr>
            <a:xfrm>
              <a:off x="6838691" y="6574469"/>
              <a:ext cx="1418185" cy="236021"/>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grpSp>
      <p:sp>
        <p:nvSpPr>
          <p:cNvPr id="19" name="Slide Number Placeholder 5">
            <a:extLst>
              <a:ext uri="{FF2B5EF4-FFF2-40B4-BE49-F238E27FC236}">
                <a16:creationId xmlns:a16="http://schemas.microsoft.com/office/drawing/2014/main" id="{BD304EF0-9876-4BDD-B568-D6E7A57AFDDB}"/>
              </a:ext>
            </a:extLst>
          </p:cNvPr>
          <p:cNvSpPr txBox="1">
            <a:spLocks/>
          </p:cNvSpPr>
          <p:nvPr userDrawn="1"/>
        </p:nvSpPr>
        <p:spPr>
          <a:xfrm>
            <a:off x="10742232" y="6456683"/>
            <a:ext cx="410182" cy="30447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EEA8B9-4C11-4177-9DC5-A9E474DB6B58}" type="slidenum">
              <a:rPr lang="en-GB" smtClean="0"/>
              <a:pPr/>
              <a:t>‹#›</a:t>
            </a:fld>
            <a:endParaRPr lang="en-GB"/>
          </a:p>
        </p:txBody>
      </p:sp>
    </p:spTree>
    <p:extLst>
      <p:ext uri="{BB962C8B-B14F-4D97-AF65-F5344CB8AC3E}">
        <p14:creationId xmlns:p14="http://schemas.microsoft.com/office/powerpoint/2010/main" val="234127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Reco Reco 1">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29963332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9"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sp>
        <p:nvSpPr>
          <p:cNvPr id="15" name="TextBox 14">
            <a:extLst>
              <a:ext uri="{FF2B5EF4-FFF2-40B4-BE49-F238E27FC236}">
                <a16:creationId xmlns:a16="http://schemas.microsoft.com/office/drawing/2014/main" id="{C1FEF450-A356-684A-AF52-27E27BE3C367}"/>
              </a:ext>
            </a:extLst>
          </p:cNvPr>
          <p:cNvSpPr txBox="1"/>
          <p:nvPr/>
        </p:nvSpPr>
        <p:spPr>
          <a:xfrm>
            <a:off x="2431206" y="6476923"/>
            <a:ext cx="1920525" cy="307777"/>
          </a:xfrm>
          <a:prstGeom prst="rect">
            <a:avLst/>
          </a:prstGeom>
          <a:noFill/>
        </p:spPr>
        <p:txBody>
          <a:bodyPr wrap="square" rtlCol="0">
            <a:spAutoFit/>
          </a:bodyPr>
          <a:lstStyle/>
          <a:p>
            <a:pPr algn="ctr"/>
            <a:r>
              <a:rPr lang="en-GB" sz="1400" b="0" i="1">
                <a:solidFill>
                  <a:schemeClr val="tx1"/>
                </a:solidFill>
                <a:cs typeface="Segoe UI" panose="020B0502040204020203" pitchFamily="34" charset="0"/>
              </a:rPr>
              <a:t>A</a:t>
            </a:r>
            <a:r>
              <a:rPr lang="en-SG" sz="1400" b="0" i="1" err="1">
                <a:solidFill>
                  <a:schemeClr val="tx1"/>
                </a:solidFill>
                <a:cs typeface="Segoe UI" panose="020B0502040204020203" pitchFamily="34" charset="0"/>
              </a:rPr>
              <a:t>nalysis</a:t>
            </a:r>
            <a:endParaRPr lang="en-SG" sz="1400" b="0" i="1">
              <a:solidFill>
                <a:schemeClr val="tx1"/>
              </a:solidFill>
              <a:cs typeface="Segoe UI" panose="020B0502040204020203" pitchFamily="34" charset="0"/>
            </a:endParaRPr>
          </a:p>
        </p:txBody>
      </p:sp>
      <p:sp>
        <p:nvSpPr>
          <p:cNvPr id="16" name="TextBox 15">
            <a:extLst>
              <a:ext uri="{FF2B5EF4-FFF2-40B4-BE49-F238E27FC236}">
                <a16:creationId xmlns:a16="http://schemas.microsoft.com/office/drawing/2014/main" id="{6D6FF4AC-09F8-0940-86CF-6F339CD99CD3}"/>
              </a:ext>
            </a:extLst>
          </p:cNvPr>
          <p:cNvSpPr txBox="1"/>
          <p:nvPr/>
        </p:nvSpPr>
        <p:spPr>
          <a:xfrm>
            <a:off x="4351731" y="6476919"/>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Inject</a:t>
            </a:r>
            <a:endParaRPr lang="en-SG" sz="1400" b="1" i="1">
              <a:solidFill>
                <a:schemeClr val="bg1"/>
              </a:solidFill>
              <a:cs typeface="Segoe UI" panose="020B0502040204020203" pitchFamily="34" charset="0"/>
            </a:endParaRPr>
          </a:p>
        </p:txBody>
      </p:sp>
      <p:sp>
        <p:nvSpPr>
          <p:cNvPr id="17" name="TextBox 16">
            <a:extLst>
              <a:ext uri="{FF2B5EF4-FFF2-40B4-BE49-F238E27FC236}">
                <a16:creationId xmlns:a16="http://schemas.microsoft.com/office/drawing/2014/main" id="{57104B21-87DD-9444-8FCD-5059836FFB11}"/>
              </a:ext>
            </a:extLst>
          </p:cNvPr>
          <p:cNvSpPr txBox="1"/>
          <p:nvPr/>
        </p:nvSpPr>
        <p:spPr>
          <a:xfrm>
            <a:off x="6272257" y="6476916"/>
            <a:ext cx="1920525" cy="307777"/>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18" name="TextBox 17">
            <a:extLst>
              <a:ext uri="{FF2B5EF4-FFF2-40B4-BE49-F238E27FC236}">
                <a16:creationId xmlns:a16="http://schemas.microsoft.com/office/drawing/2014/main" id="{47C7AA01-32EF-AC41-82C1-FC4A422DAE56}"/>
              </a:ext>
            </a:extLst>
          </p:cNvPr>
          <p:cNvSpPr txBox="1"/>
          <p:nvPr/>
        </p:nvSpPr>
        <p:spPr>
          <a:xfrm>
            <a:off x="8192779" y="6476906"/>
            <a:ext cx="1920525" cy="307777"/>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spTree>
    <p:extLst>
      <p:ext uri="{BB962C8B-B14F-4D97-AF65-F5344CB8AC3E}">
        <p14:creationId xmlns:p14="http://schemas.microsoft.com/office/powerpoint/2010/main" val="363787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Reco Reco 2">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913182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3"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sp>
        <p:nvSpPr>
          <p:cNvPr id="15" name="TextBox 14">
            <a:extLst>
              <a:ext uri="{FF2B5EF4-FFF2-40B4-BE49-F238E27FC236}">
                <a16:creationId xmlns:a16="http://schemas.microsoft.com/office/drawing/2014/main" id="{C1FEF450-A356-684A-AF52-27E27BE3C367}"/>
              </a:ext>
            </a:extLst>
          </p:cNvPr>
          <p:cNvSpPr txBox="1"/>
          <p:nvPr/>
        </p:nvSpPr>
        <p:spPr>
          <a:xfrm>
            <a:off x="2431206" y="6476929"/>
            <a:ext cx="1920525" cy="307777"/>
          </a:xfrm>
          <a:prstGeom prst="rect">
            <a:avLst/>
          </a:prstGeom>
          <a:noFill/>
        </p:spPr>
        <p:txBody>
          <a:bodyPr wrap="square" rtlCol="0">
            <a:spAutoFit/>
          </a:bodyPr>
          <a:lstStyle/>
          <a:p>
            <a:pPr algn="ctr"/>
            <a:r>
              <a:rPr lang="en-GB" sz="1400" b="0" i="1">
                <a:solidFill>
                  <a:schemeClr val="tx1"/>
                </a:solidFill>
                <a:cs typeface="Segoe UI" panose="020B0502040204020203" pitchFamily="34" charset="0"/>
              </a:rPr>
              <a:t>A</a:t>
            </a:r>
            <a:r>
              <a:rPr lang="en-SG" sz="1400" b="0" i="1" err="1">
                <a:solidFill>
                  <a:schemeClr val="tx1"/>
                </a:solidFill>
                <a:cs typeface="Segoe UI" panose="020B0502040204020203" pitchFamily="34" charset="0"/>
              </a:rPr>
              <a:t>nalysis</a:t>
            </a:r>
            <a:endParaRPr lang="en-SG" sz="1400" b="0" i="1">
              <a:solidFill>
                <a:schemeClr val="tx1"/>
              </a:solidFill>
              <a:cs typeface="Segoe UI" panose="020B0502040204020203" pitchFamily="34" charset="0"/>
            </a:endParaRPr>
          </a:p>
        </p:txBody>
      </p:sp>
      <p:sp>
        <p:nvSpPr>
          <p:cNvPr id="16" name="TextBox 15">
            <a:extLst>
              <a:ext uri="{FF2B5EF4-FFF2-40B4-BE49-F238E27FC236}">
                <a16:creationId xmlns:a16="http://schemas.microsoft.com/office/drawing/2014/main" id="{6D6FF4AC-09F8-0940-86CF-6F339CD99CD3}"/>
              </a:ext>
            </a:extLst>
          </p:cNvPr>
          <p:cNvSpPr txBox="1"/>
          <p:nvPr/>
        </p:nvSpPr>
        <p:spPr>
          <a:xfrm>
            <a:off x="4351731" y="6476917"/>
            <a:ext cx="1920525" cy="307777"/>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17" name="TextBox 16">
            <a:extLst>
              <a:ext uri="{FF2B5EF4-FFF2-40B4-BE49-F238E27FC236}">
                <a16:creationId xmlns:a16="http://schemas.microsoft.com/office/drawing/2014/main" id="{57104B21-87DD-9444-8FCD-5059836FFB11}"/>
              </a:ext>
            </a:extLst>
          </p:cNvPr>
          <p:cNvSpPr txBox="1"/>
          <p:nvPr/>
        </p:nvSpPr>
        <p:spPr>
          <a:xfrm>
            <a:off x="6272257" y="6476917"/>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Dispense</a:t>
            </a:r>
            <a:endParaRPr lang="en-SG" sz="1400" b="1" i="1">
              <a:solidFill>
                <a:schemeClr val="bg1"/>
              </a:solidFill>
              <a:cs typeface="Segoe UI" panose="020B0502040204020203" pitchFamily="34" charset="0"/>
            </a:endParaRPr>
          </a:p>
        </p:txBody>
      </p:sp>
      <p:sp>
        <p:nvSpPr>
          <p:cNvPr id="18" name="TextBox 17">
            <a:extLst>
              <a:ext uri="{FF2B5EF4-FFF2-40B4-BE49-F238E27FC236}">
                <a16:creationId xmlns:a16="http://schemas.microsoft.com/office/drawing/2014/main" id="{47C7AA01-32EF-AC41-82C1-FC4A422DAE56}"/>
              </a:ext>
            </a:extLst>
          </p:cNvPr>
          <p:cNvSpPr txBox="1"/>
          <p:nvPr/>
        </p:nvSpPr>
        <p:spPr>
          <a:xfrm>
            <a:off x="8192779" y="6476917"/>
            <a:ext cx="1920525" cy="307777"/>
          </a:xfrm>
          <a:prstGeom prst="rect">
            <a:avLst/>
          </a:prstGeom>
          <a:noFill/>
        </p:spPr>
        <p:txBody>
          <a:bodyPr wrap="square" rtlCol="0">
            <a:spAutoFit/>
          </a:bodyPr>
          <a:lstStyle/>
          <a:p>
            <a:pPr algn="ctr"/>
            <a:r>
              <a:rPr lang="en-GB" sz="1400" i="1">
                <a:cs typeface="Segoe UI" panose="020B0502040204020203" pitchFamily="34" charset="0"/>
              </a:rPr>
              <a:t>Finance</a:t>
            </a:r>
            <a:endParaRPr lang="en-SG" sz="1400" i="1">
              <a:cs typeface="Segoe UI" panose="020B0502040204020203" pitchFamily="34" charset="0"/>
            </a:endParaRPr>
          </a:p>
        </p:txBody>
      </p:sp>
    </p:spTree>
    <p:extLst>
      <p:ext uri="{BB962C8B-B14F-4D97-AF65-F5344CB8AC3E}">
        <p14:creationId xmlns:p14="http://schemas.microsoft.com/office/powerpoint/2010/main" val="30171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Reco Fi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70C4754-2432-4B9F-90D3-4B2D7BE1D7E9}"/>
              </a:ext>
            </a:extLst>
          </p:cNvPr>
          <p:cNvGraphicFramePr>
            <a:graphicFrameLocks noChangeAspect="1"/>
          </p:cNvGraphicFramePr>
          <p:nvPr userDrawn="1">
            <p:custDataLst>
              <p:tags r:id="rId2"/>
            </p:custDataLst>
            <p:extLst>
              <p:ext uri="{D42A27DB-BD31-4B8C-83A1-F6EECF244321}">
                <p14:modId xmlns:p14="http://schemas.microsoft.com/office/powerpoint/2010/main" val="1553444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7" name="think-cell Slide" r:id="rId5" imgW="395" imgH="394" progId="TCLayout.ActiveDocument.1">
                  <p:embed/>
                </p:oleObj>
              </mc:Choice>
              <mc:Fallback>
                <p:oleObj name="think-cell Slide" r:id="rId5" imgW="395" imgH="394" progId="TCLayout.ActiveDocument.1">
                  <p:embed/>
                  <p:pic>
                    <p:nvPicPr>
                      <p:cNvPr id="8" name="Object 7" hidden="1">
                        <a:extLst>
                          <a:ext uri="{FF2B5EF4-FFF2-40B4-BE49-F238E27FC236}">
                            <a16:creationId xmlns:a16="http://schemas.microsoft.com/office/drawing/2014/main" id="{670C4754-2432-4B9F-90D3-4B2D7BE1D7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012FB24-279E-4AD3-BAC2-D2B67B63CF5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BC4862C-5AB8-4CA0-9D46-D54CCD2731E3}"/>
              </a:ext>
            </a:extLst>
          </p:cNvPr>
          <p:cNvSpPr>
            <a:spLocks noGrp="1"/>
          </p:cNvSpPr>
          <p:nvPr>
            <p:ph type="title"/>
          </p:nvPr>
        </p:nvSpPr>
        <p:spPr>
          <a:xfrm>
            <a:off x="242847" y="155423"/>
            <a:ext cx="9870458" cy="533737"/>
          </a:xfrm>
        </p:spPr>
        <p:txBody>
          <a:bodyPr/>
          <a:lstStyle/>
          <a:p>
            <a:r>
              <a:rPr lang="en-US"/>
              <a:t>Click to edit Master title style</a:t>
            </a:r>
            <a:endParaRPr lang="en-SG"/>
          </a:p>
        </p:txBody>
      </p:sp>
      <p:sp>
        <p:nvSpPr>
          <p:cNvPr id="32" name="Text Placeholder 11">
            <a:extLst>
              <a:ext uri="{FF2B5EF4-FFF2-40B4-BE49-F238E27FC236}">
                <a16:creationId xmlns:a16="http://schemas.microsoft.com/office/drawing/2014/main" id="{A39CCDB0-5A0A-47DC-B089-F8D2CDB88221}"/>
              </a:ext>
            </a:extLst>
          </p:cNvPr>
          <p:cNvSpPr>
            <a:spLocks noGrp="1"/>
          </p:cNvSpPr>
          <p:nvPr>
            <p:ph type="body" sz="quarter" idx="14" hasCustomPrompt="1"/>
          </p:nvPr>
        </p:nvSpPr>
        <p:spPr>
          <a:xfrm>
            <a:off x="0" y="6139486"/>
            <a:ext cx="7705725" cy="201494"/>
          </a:xfrm>
        </p:spPr>
        <p:txBody>
          <a:bodyPr>
            <a:noAutofit/>
          </a:bodyPr>
          <a:lstStyle>
            <a:lvl1pPr marL="0" indent="0">
              <a:spcBef>
                <a:spcPts val="120"/>
              </a:spcBef>
              <a:buNone/>
              <a:defRPr sz="900" i="1">
                <a:latin typeface="+mn-lt"/>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a:t>Sources:</a:t>
            </a:r>
            <a:endParaRPr lang="en-SG"/>
          </a:p>
        </p:txBody>
      </p:sp>
      <p:cxnSp>
        <p:nvCxnSpPr>
          <p:cNvPr id="10" name="Straight Connector 9">
            <a:extLst>
              <a:ext uri="{FF2B5EF4-FFF2-40B4-BE49-F238E27FC236}">
                <a16:creationId xmlns:a16="http://schemas.microsoft.com/office/drawing/2014/main" id="{818A32ED-65A8-7D44-B363-ABC5B84EB9EF}"/>
              </a:ext>
            </a:extLst>
          </p:cNvPr>
          <p:cNvCxnSpPr>
            <a:cxnSpLocks/>
          </p:cNvCxnSpPr>
          <p:nvPr userDrawn="1"/>
        </p:nvCxnSpPr>
        <p:spPr>
          <a:xfrm>
            <a:off x="1348768" y="6368877"/>
            <a:ext cx="10843232" cy="0"/>
          </a:xfrm>
          <a:prstGeom prst="line">
            <a:avLst/>
          </a:prstGeom>
          <a:ln w="19050">
            <a:solidFill>
              <a:srgbClr val="BDBE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D9D1A8A-290B-A24C-BC8C-05ADE435DBD7}"/>
              </a:ext>
            </a:extLst>
          </p:cNvPr>
          <p:cNvGrpSpPr/>
          <p:nvPr userDrawn="1"/>
        </p:nvGrpSpPr>
        <p:grpSpPr>
          <a:xfrm>
            <a:off x="-20548" y="6340980"/>
            <a:ext cx="1379943" cy="526049"/>
            <a:chOff x="4033884" y="5054282"/>
            <a:chExt cx="1379943" cy="526049"/>
          </a:xfrm>
        </p:grpSpPr>
        <p:sp>
          <p:nvSpPr>
            <p:cNvPr id="12" name="TextBox 11">
              <a:extLst>
                <a:ext uri="{FF2B5EF4-FFF2-40B4-BE49-F238E27FC236}">
                  <a16:creationId xmlns:a16="http://schemas.microsoft.com/office/drawing/2014/main" id="{A865E0E3-BD2D-5247-A6A4-26C35F7B5A8F}"/>
                </a:ext>
              </a:extLst>
            </p:cNvPr>
            <p:cNvSpPr txBox="1"/>
            <p:nvPr/>
          </p:nvSpPr>
          <p:spPr>
            <a:xfrm>
              <a:off x="4058857" y="5054282"/>
              <a:ext cx="1354970" cy="526049"/>
            </a:xfrm>
            <a:prstGeom prst="rect">
              <a:avLst/>
            </a:prstGeom>
            <a:solidFill>
              <a:srgbClr val="44546A"/>
            </a:solidFill>
          </p:spPr>
          <p:txBody>
            <a:bodyPr wrap="square" rtlCol="0">
              <a:spAutoFit/>
            </a:bodyPr>
            <a:lstStyle/>
            <a:p>
              <a:pPr algn="ctr"/>
              <a:endParaRPr lang="en-SG" sz="1400" b="1" i="1">
                <a:solidFill>
                  <a:schemeClr val="bg1"/>
                </a:solidFill>
                <a:latin typeface="Segoe UI" panose="020B0502040204020203" pitchFamily="34" charset="0"/>
                <a:cs typeface="Segoe UI" panose="020B0502040204020203" pitchFamily="34" charset="0"/>
              </a:endParaRPr>
            </a:p>
          </p:txBody>
        </p:sp>
        <p:pic>
          <p:nvPicPr>
            <p:cNvPr id="13" name="Picture 12" descr="Text&#10;&#10;Description automatically generated">
              <a:extLst>
                <a:ext uri="{FF2B5EF4-FFF2-40B4-BE49-F238E27FC236}">
                  <a16:creationId xmlns:a16="http://schemas.microsoft.com/office/drawing/2014/main" id="{0CF72DCA-6256-D54F-BAD2-A6EF876BE216}"/>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33884" y="5115376"/>
              <a:ext cx="1354970" cy="403860"/>
            </a:xfrm>
            <a:prstGeom prst="rect">
              <a:avLst/>
            </a:prstGeom>
          </p:spPr>
        </p:pic>
      </p:grpSp>
      <p:sp>
        <p:nvSpPr>
          <p:cNvPr id="15" name="TextBox 14">
            <a:extLst>
              <a:ext uri="{FF2B5EF4-FFF2-40B4-BE49-F238E27FC236}">
                <a16:creationId xmlns:a16="http://schemas.microsoft.com/office/drawing/2014/main" id="{C1FEF450-A356-684A-AF52-27E27BE3C367}"/>
              </a:ext>
            </a:extLst>
          </p:cNvPr>
          <p:cNvSpPr txBox="1"/>
          <p:nvPr/>
        </p:nvSpPr>
        <p:spPr>
          <a:xfrm>
            <a:off x="2431206" y="6476929"/>
            <a:ext cx="1920525" cy="307777"/>
          </a:xfrm>
          <a:prstGeom prst="rect">
            <a:avLst/>
          </a:prstGeom>
          <a:noFill/>
        </p:spPr>
        <p:txBody>
          <a:bodyPr wrap="square" rtlCol="0">
            <a:spAutoFit/>
          </a:bodyPr>
          <a:lstStyle/>
          <a:p>
            <a:pPr algn="ctr"/>
            <a:r>
              <a:rPr lang="en-GB" sz="1400" b="0" i="1">
                <a:solidFill>
                  <a:schemeClr val="tx1"/>
                </a:solidFill>
                <a:cs typeface="Segoe UI" panose="020B0502040204020203" pitchFamily="34" charset="0"/>
              </a:rPr>
              <a:t>A</a:t>
            </a:r>
            <a:r>
              <a:rPr lang="en-SG" sz="1400" b="0" i="1" err="1">
                <a:solidFill>
                  <a:schemeClr val="tx1"/>
                </a:solidFill>
                <a:cs typeface="Segoe UI" panose="020B0502040204020203" pitchFamily="34" charset="0"/>
              </a:rPr>
              <a:t>nalysis</a:t>
            </a:r>
            <a:endParaRPr lang="en-SG" sz="1400" b="0" i="1">
              <a:solidFill>
                <a:schemeClr val="tx1"/>
              </a:solidFill>
              <a:cs typeface="Segoe UI" panose="020B0502040204020203" pitchFamily="34" charset="0"/>
            </a:endParaRPr>
          </a:p>
        </p:txBody>
      </p:sp>
      <p:sp>
        <p:nvSpPr>
          <p:cNvPr id="16" name="TextBox 15">
            <a:extLst>
              <a:ext uri="{FF2B5EF4-FFF2-40B4-BE49-F238E27FC236}">
                <a16:creationId xmlns:a16="http://schemas.microsoft.com/office/drawing/2014/main" id="{6D6FF4AC-09F8-0940-86CF-6F339CD99CD3}"/>
              </a:ext>
            </a:extLst>
          </p:cNvPr>
          <p:cNvSpPr txBox="1"/>
          <p:nvPr/>
        </p:nvSpPr>
        <p:spPr>
          <a:xfrm>
            <a:off x="4351731" y="6476917"/>
            <a:ext cx="1920525" cy="307777"/>
          </a:xfrm>
          <a:prstGeom prst="rect">
            <a:avLst/>
          </a:prstGeom>
          <a:noFill/>
        </p:spPr>
        <p:txBody>
          <a:bodyPr wrap="square" rtlCol="0">
            <a:spAutoFit/>
          </a:bodyPr>
          <a:lstStyle/>
          <a:p>
            <a:pPr algn="ctr"/>
            <a:r>
              <a:rPr lang="en-GB" sz="1400" i="1">
                <a:cs typeface="Segoe UI" panose="020B0502040204020203" pitchFamily="34" charset="0"/>
              </a:rPr>
              <a:t>Inject</a:t>
            </a:r>
            <a:endParaRPr lang="en-SG" sz="1400" i="1">
              <a:cs typeface="Segoe UI" panose="020B0502040204020203" pitchFamily="34" charset="0"/>
            </a:endParaRPr>
          </a:p>
        </p:txBody>
      </p:sp>
      <p:sp>
        <p:nvSpPr>
          <p:cNvPr id="17" name="TextBox 16">
            <a:extLst>
              <a:ext uri="{FF2B5EF4-FFF2-40B4-BE49-F238E27FC236}">
                <a16:creationId xmlns:a16="http://schemas.microsoft.com/office/drawing/2014/main" id="{57104B21-87DD-9444-8FCD-5059836FFB11}"/>
              </a:ext>
            </a:extLst>
          </p:cNvPr>
          <p:cNvSpPr txBox="1"/>
          <p:nvPr/>
        </p:nvSpPr>
        <p:spPr>
          <a:xfrm>
            <a:off x="6272257" y="6476917"/>
            <a:ext cx="1920525" cy="307777"/>
          </a:xfrm>
          <a:prstGeom prst="rect">
            <a:avLst/>
          </a:prstGeom>
          <a:noFill/>
        </p:spPr>
        <p:txBody>
          <a:bodyPr wrap="square" rtlCol="0">
            <a:spAutoFit/>
          </a:bodyPr>
          <a:lstStyle/>
          <a:p>
            <a:pPr algn="ctr"/>
            <a:r>
              <a:rPr lang="en-GB" sz="1400" i="1">
                <a:cs typeface="Segoe UI" panose="020B0502040204020203" pitchFamily="34" charset="0"/>
              </a:rPr>
              <a:t>Dispense</a:t>
            </a:r>
            <a:endParaRPr lang="en-SG" sz="1400" i="1">
              <a:cs typeface="Segoe UI" panose="020B0502040204020203" pitchFamily="34" charset="0"/>
            </a:endParaRPr>
          </a:p>
        </p:txBody>
      </p:sp>
      <p:sp>
        <p:nvSpPr>
          <p:cNvPr id="18" name="TextBox 17">
            <a:extLst>
              <a:ext uri="{FF2B5EF4-FFF2-40B4-BE49-F238E27FC236}">
                <a16:creationId xmlns:a16="http://schemas.microsoft.com/office/drawing/2014/main" id="{47C7AA01-32EF-AC41-82C1-FC4A422DAE56}"/>
              </a:ext>
            </a:extLst>
          </p:cNvPr>
          <p:cNvSpPr txBox="1"/>
          <p:nvPr/>
        </p:nvSpPr>
        <p:spPr>
          <a:xfrm>
            <a:off x="8192779" y="6476917"/>
            <a:ext cx="1920525" cy="307777"/>
          </a:xfrm>
          <a:prstGeom prst="rect">
            <a:avLst/>
          </a:prstGeom>
          <a:solidFill>
            <a:schemeClr val="accent5"/>
          </a:solidFill>
        </p:spPr>
        <p:txBody>
          <a:bodyPr wrap="square" rtlCol="0">
            <a:spAutoFit/>
          </a:bodyPr>
          <a:lstStyle/>
          <a:p>
            <a:pPr algn="ctr"/>
            <a:r>
              <a:rPr lang="en-GB" sz="1400" b="1" i="1">
                <a:solidFill>
                  <a:schemeClr val="bg1"/>
                </a:solidFill>
                <a:cs typeface="Segoe UI" panose="020B0502040204020203" pitchFamily="34" charset="0"/>
              </a:rPr>
              <a:t>Finance</a:t>
            </a:r>
            <a:endParaRPr lang="en-SG" sz="1400" b="1" i="1">
              <a:solidFill>
                <a:schemeClr val="bg1"/>
              </a:solidFill>
              <a:cs typeface="Segoe UI" panose="020B0502040204020203" pitchFamily="34" charset="0"/>
            </a:endParaRPr>
          </a:p>
        </p:txBody>
      </p:sp>
    </p:spTree>
    <p:extLst>
      <p:ext uri="{BB962C8B-B14F-4D97-AF65-F5344CB8AC3E}">
        <p14:creationId xmlns:p14="http://schemas.microsoft.com/office/powerpoint/2010/main" val="385844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slideLayout" Target="../slideLayouts/slideLayout8.xml"/><Relationship Id="rId7" Type="http://schemas.openxmlformats.org/officeDocument/2006/relationships/tags" Target="../tags/tag1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vmlDrawing" Target="../drawings/vmlDrawing7.vml"/><Relationship Id="rId5" Type="http://schemas.openxmlformats.org/officeDocument/2006/relationships/theme" Target="../theme/theme2.xml"/><Relationship Id="rId10"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slideLayout" Target="../slideLayouts/slideLayout12.xml"/><Relationship Id="rId7" Type="http://schemas.openxmlformats.org/officeDocument/2006/relationships/vmlDrawing" Target="../drawings/vmlDrawing12.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11" Type="http://schemas.openxmlformats.org/officeDocument/2006/relationships/image" Target="../media/image1.emf"/><Relationship Id="rId5" Type="http://schemas.openxmlformats.org/officeDocument/2006/relationships/slideLayout" Target="../slideLayouts/slideLayout14.xml"/><Relationship Id="rId10" Type="http://schemas.openxmlformats.org/officeDocument/2006/relationships/oleObject" Target="../embeddings/oleObject12.bin"/><Relationship Id="rId4" Type="http://schemas.openxmlformats.org/officeDocument/2006/relationships/slideLayout" Target="../slideLayouts/slideLayout13.xml"/><Relationship Id="rId9" Type="http://schemas.openxmlformats.org/officeDocument/2006/relationships/tags" Target="../tags/tag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50536F7-FE35-4FB4-A615-290069A8D6CB}"/>
              </a:ext>
            </a:extLst>
          </p:cNvPr>
          <p:cNvGraphicFramePr>
            <a:graphicFrameLocks noChangeAspect="1"/>
          </p:cNvGraphicFramePr>
          <p:nvPr userDrawn="1">
            <p:custDataLst>
              <p:tags r:id="rId8"/>
            </p:custDataLst>
            <p:extLst>
              <p:ext uri="{D42A27DB-BD31-4B8C-83A1-F6EECF244321}">
                <p14:modId xmlns:p14="http://schemas.microsoft.com/office/powerpoint/2010/main" val="1281191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7" name="think-cell Slide" r:id="rId10" imgW="395" imgH="394" progId="TCLayout.ActiveDocument.1">
                  <p:embed/>
                </p:oleObj>
              </mc:Choice>
              <mc:Fallback>
                <p:oleObj name="think-cell Slide" r:id="rId10" imgW="395" imgH="394" progId="TCLayout.ActiveDocument.1">
                  <p:embed/>
                  <p:pic>
                    <p:nvPicPr>
                      <p:cNvPr id="8" name="Object 7" hidden="1">
                        <a:extLst>
                          <a:ext uri="{FF2B5EF4-FFF2-40B4-BE49-F238E27FC236}">
                            <a16:creationId xmlns:a16="http://schemas.microsoft.com/office/drawing/2014/main" id="{950536F7-FE35-4FB4-A615-290069A8D6C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131DDAA-BB82-42D5-BE74-148A0C780777}"/>
              </a:ext>
            </a:extLst>
          </p:cNvPr>
          <p:cNvSpPr/>
          <p:nvPr userDrawn="1">
            <p:custDataLst>
              <p:tags r:id="rId9"/>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Placeholder 1">
            <a:extLst>
              <a:ext uri="{FF2B5EF4-FFF2-40B4-BE49-F238E27FC236}">
                <a16:creationId xmlns:a16="http://schemas.microsoft.com/office/drawing/2014/main" id="{51D62E0F-820A-4E2D-A752-C88552BD8EB7}"/>
              </a:ext>
            </a:extLst>
          </p:cNvPr>
          <p:cNvSpPr>
            <a:spLocks noGrp="1"/>
          </p:cNvSpPr>
          <p:nvPr>
            <p:ph type="title"/>
          </p:nvPr>
        </p:nvSpPr>
        <p:spPr>
          <a:xfrm>
            <a:off x="242847" y="155423"/>
            <a:ext cx="10515600" cy="533737"/>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4CCC62-0641-4B54-8CED-7B0D65D72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FC05AC-EC0F-4CFB-9C99-87E6AB776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D6DE1-6630-4AC9-8F2F-9FC65BB70F84}" type="datetimeFigureOut">
              <a:rPr lang="en-SG" smtClean="0"/>
              <a:t>31/3/21</a:t>
            </a:fld>
            <a:endParaRPr lang="en-SG"/>
          </a:p>
        </p:txBody>
      </p:sp>
      <p:sp>
        <p:nvSpPr>
          <p:cNvPr id="5" name="Footer Placeholder 4">
            <a:extLst>
              <a:ext uri="{FF2B5EF4-FFF2-40B4-BE49-F238E27FC236}">
                <a16:creationId xmlns:a16="http://schemas.microsoft.com/office/drawing/2014/main" id="{46C946B1-5509-494A-AF9F-E9BA76363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96BCD78-C470-4060-80D1-A5EE34291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9EE02-0880-43A8-86BD-143C24FB5480}" type="slidenum">
              <a:rPr lang="en-SG" smtClean="0"/>
              <a:t>‹#›</a:t>
            </a:fld>
            <a:endParaRPr lang="en-SG"/>
          </a:p>
        </p:txBody>
      </p:sp>
      <p:sp>
        <p:nvSpPr>
          <p:cNvPr id="19" name="Rectangle 18">
            <a:extLst>
              <a:ext uri="{FF2B5EF4-FFF2-40B4-BE49-F238E27FC236}">
                <a16:creationId xmlns:a16="http://schemas.microsoft.com/office/drawing/2014/main" id="{490579E2-2ECC-400F-A8D1-AB50C769D418}"/>
              </a:ext>
            </a:extLst>
          </p:cNvPr>
          <p:cNvSpPr/>
          <p:nvPr userDrawn="1"/>
        </p:nvSpPr>
        <p:spPr>
          <a:xfrm>
            <a:off x="93426" y="78573"/>
            <a:ext cx="118799" cy="68743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4634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400" rtl="0" eaLnBrk="1" latinLnBrk="0" hangingPunct="1">
        <a:lnSpc>
          <a:spcPct val="90000"/>
        </a:lnSpc>
        <a:spcBef>
          <a:spcPct val="0"/>
        </a:spcBef>
        <a:buNone/>
        <a:defRPr sz="2400" b="1" kern="1200">
          <a:solidFill>
            <a:srgbClr val="A6763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749">
          <p15:clr>
            <a:srgbClr val="F26B43"/>
          </p15:clr>
        </p15:guide>
        <p15:guide id="3" pos="3885">
          <p15:clr>
            <a:srgbClr val="F26B43"/>
          </p15:clr>
        </p15:guide>
        <p15:guide id="4" pos="3817">
          <p15:clr>
            <a:srgbClr val="F26B43"/>
          </p15:clr>
        </p15:guide>
        <p15:guide id="5" pos="7469">
          <p15:clr>
            <a:srgbClr val="F26B43"/>
          </p15:clr>
        </p15:guide>
        <p15:guide id="6" pos="211">
          <p15:clr>
            <a:srgbClr val="F26B43"/>
          </p15:clr>
        </p15:guide>
        <p15:guide id="7" orient="horz" pos="2205">
          <p15:clr>
            <a:srgbClr val="F26B43"/>
          </p15:clr>
        </p15:guide>
        <p15:guide id="8" orient="horz" pos="2115">
          <p15:clr>
            <a:srgbClr val="F26B43"/>
          </p15:clr>
        </p15:guide>
        <p15:guide id="9" orient="horz" pos="3929">
          <p15:clr>
            <a:srgbClr val="F26B43"/>
          </p15:clr>
        </p15:guide>
        <p15:guide id="10" orient="horz" pos="5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50536F7-FE35-4FB4-A615-290069A8D6CB}"/>
              </a:ext>
            </a:extLst>
          </p:cNvPr>
          <p:cNvGraphicFramePr>
            <a:graphicFrameLocks noChangeAspect="1"/>
          </p:cNvGraphicFramePr>
          <p:nvPr userDrawn="1">
            <p:custDataLst>
              <p:tags r:id="rId7"/>
            </p:custDataLst>
            <p:extLst>
              <p:ext uri="{D42A27DB-BD31-4B8C-83A1-F6EECF244321}">
                <p14:modId xmlns:p14="http://schemas.microsoft.com/office/powerpoint/2010/main" val="948466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1" name="think-cell Slide" r:id="rId9" imgW="395" imgH="394" progId="TCLayout.ActiveDocument.1">
                  <p:embed/>
                </p:oleObj>
              </mc:Choice>
              <mc:Fallback>
                <p:oleObj name="think-cell Slide" r:id="rId9" imgW="395" imgH="394" progId="TCLayout.ActiveDocument.1">
                  <p:embed/>
                  <p:pic>
                    <p:nvPicPr>
                      <p:cNvPr id="8" name="Object 7" hidden="1">
                        <a:extLst>
                          <a:ext uri="{FF2B5EF4-FFF2-40B4-BE49-F238E27FC236}">
                            <a16:creationId xmlns:a16="http://schemas.microsoft.com/office/drawing/2014/main" id="{950536F7-FE35-4FB4-A615-290069A8D6C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131DDAA-BB82-42D5-BE74-148A0C780777}"/>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Placeholder 1">
            <a:extLst>
              <a:ext uri="{FF2B5EF4-FFF2-40B4-BE49-F238E27FC236}">
                <a16:creationId xmlns:a16="http://schemas.microsoft.com/office/drawing/2014/main" id="{51D62E0F-820A-4E2D-A752-C88552BD8EB7}"/>
              </a:ext>
            </a:extLst>
          </p:cNvPr>
          <p:cNvSpPr>
            <a:spLocks noGrp="1"/>
          </p:cNvSpPr>
          <p:nvPr>
            <p:ph type="title"/>
          </p:nvPr>
        </p:nvSpPr>
        <p:spPr>
          <a:xfrm>
            <a:off x="242847" y="155423"/>
            <a:ext cx="10515600" cy="533737"/>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4CCC62-0641-4B54-8CED-7B0D65D72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FC05AC-EC0F-4CFB-9C99-87E6AB776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D6DE1-6630-4AC9-8F2F-9FC65BB70F84}" type="datetimeFigureOut">
              <a:rPr lang="en-SG" smtClean="0"/>
              <a:t>31/3/21</a:t>
            </a:fld>
            <a:endParaRPr lang="en-SG"/>
          </a:p>
        </p:txBody>
      </p:sp>
      <p:sp>
        <p:nvSpPr>
          <p:cNvPr id="5" name="Footer Placeholder 4">
            <a:extLst>
              <a:ext uri="{FF2B5EF4-FFF2-40B4-BE49-F238E27FC236}">
                <a16:creationId xmlns:a16="http://schemas.microsoft.com/office/drawing/2014/main" id="{46C946B1-5509-494A-AF9F-E9BA76363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96BCD78-C470-4060-80D1-A5EE34291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9EE02-0880-43A8-86BD-143C24FB5480}" type="slidenum">
              <a:rPr lang="en-SG" smtClean="0"/>
              <a:t>‹#›</a:t>
            </a:fld>
            <a:endParaRPr lang="en-SG"/>
          </a:p>
        </p:txBody>
      </p:sp>
      <p:sp>
        <p:nvSpPr>
          <p:cNvPr id="19" name="Rectangle 18">
            <a:extLst>
              <a:ext uri="{FF2B5EF4-FFF2-40B4-BE49-F238E27FC236}">
                <a16:creationId xmlns:a16="http://schemas.microsoft.com/office/drawing/2014/main" id="{490579E2-2ECC-400F-A8D1-AB50C769D418}"/>
              </a:ext>
            </a:extLst>
          </p:cNvPr>
          <p:cNvSpPr/>
          <p:nvPr userDrawn="1"/>
        </p:nvSpPr>
        <p:spPr>
          <a:xfrm>
            <a:off x="93426" y="78573"/>
            <a:ext cx="118799" cy="68743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0C939654-D520-49C5-9249-126AD8A80922}"/>
              </a:ext>
            </a:extLst>
          </p:cNvPr>
          <p:cNvSpPr txBox="1">
            <a:spLocks/>
          </p:cNvSpPr>
          <p:nvPr userDrawn="1"/>
        </p:nvSpPr>
        <p:spPr>
          <a:xfrm>
            <a:off x="10742232" y="6456683"/>
            <a:ext cx="410182" cy="30447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EEA8B9-4C11-4177-9DC5-A9E474DB6B58}" type="slidenum">
              <a:rPr lang="en-GB" smtClean="0"/>
              <a:pPr/>
              <a:t>‹#›</a:t>
            </a:fld>
            <a:endParaRPr lang="en-GB"/>
          </a:p>
        </p:txBody>
      </p:sp>
    </p:spTree>
    <p:extLst>
      <p:ext uri="{BB962C8B-B14F-4D97-AF65-F5344CB8AC3E}">
        <p14:creationId xmlns:p14="http://schemas.microsoft.com/office/powerpoint/2010/main" val="1010124402"/>
      </p:ext>
    </p:extLst>
  </p:cSld>
  <p:clrMap bg1="lt1" tx1="dk1" bg2="lt2" tx2="dk2" accent1="accent1" accent2="accent2" accent3="accent3" accent4="accent4" accent5="accent5" accent6="accent6" hlink="hlink" folHlink="folHlink"/>
  <p:sldLayoutIdLst>
    <p:sldLayoutId id="2147483677" r:id="rId1"/>
    <p:sldLayoutId id="2147483673" r:id="rId2"/>
    <p:sldLayoutId id="2147483678" r:id="rId3"/>
    <p:sldLayoutId id="2147483683" r:id="rId4"/>
  </p:sldLayoutIdLst>
  <p:txStyles>
    <p:titleStyle>
      <a:lvl1pPr algn="l" defTabSz="914400" rtl="0" eaLnBrk="1" latinLnBrk="0" hangingPunct="1">
        <a:lnSpc>
          <a:spcPct val="90000"/>
        </a:lnSpc>
        <a:spcBef>
          <a:spcPct val="0"/>
        </a:spcBef>
        <a:buNone/>
        <a:defRPr sz="2400" b="1" kern="1200">
          <a:solidFill>
            <a:srgbClr val="A6763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749">
          <p15:clr>
            <a:srgbClr val="F26B43"/>
          </p15:clr>
        </p15:guide>
        <p15:guide id="3" pos="3885">
          <p15:clr>
            <a:srgbClr val="F26B43"/>
          </p15:clr>
        </p15:guide>
        <p15:guide id="4" pos="3817">
          <p15:clr>
            <a:srgbClr val="F26B43"/>
          </p15:clr>
        </p15:guide>
        <p15:guide id="5" pos="7469">
          <p15:clr>
            <a:srgbClr val="F26B43"/>
          </p15:clr>
        </p15:guide>
        <p15:guide id="6" pos="211">
          <p15:clr>
            <a:srgbClr val="F26B43"/>
          </p15:clr>
        </p15:guide>
        <p15:guide id="7" orient="horz" pos="2205">
          <p15:clr>
            <a:srgbClr val="F26B43"/>
          </p15:clr>
        </p15:guide>
        <p15:guide id="8" orient="horz" pos="2115">
          <p15:clr>
            <a:srgbClr val="F26B43"/>
          </p15:clr>
        </p15:guide>
        <p15:guide id="9" orient="horz" pos="3929">
          <p15:clr>
            <a:srgbClr val="F26B43"/>
          </p15:clr>
        </p15:guide>
        <p15:guide id="10" orient="horz" pos="5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50536F7-FE35-4FB4-A615-290069A8D6CB}"/>
              </a:ext>
            </a:extLst>
          </p:cNvPr>
          <p:cNvGraphicFramePr>
            <a:graphicFrameLocks noChangeAspect="1"/>
          </p:cNvGraphicFramePr>
          <p:nvPr userDrawn="1">
            <p:custDataLst>
              <p:tags r:id="rId8"/>
            </p:custDataLst>
            <p:extLst>
              <p:ext uri="{D42A27DB-BD31-4B8C-83A1-F6EECF244321}">
                <p14:modId xmlns:p14="http://schemas.microsoft.com/office/powerpoint/2010/main" val="948466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2" name="think-cell Slide" r:id="rId10" imgW="395" imgH="394" progId="TCLayout.ActiveDocument.1">
                  <p:embed/>
                </p:oleObj>
              </mc:Choice>
              <mc:Fallback>
                <p:oleObj name="think-cell Slide" r:id="rId10" imgW="395" imgH="394" progId="TCLayout.ActiveDocument.1">
                  <p:embed/>
                  <p:pic>
                    <p:nvPicPr>
                      <p:cNvPr id="8" name="Object 7" hidden="1">
                        <a:extLst>
                          <a:ext uri="{FF2B5EF4-FFF2-40B4-BE49-F238E27FC236}">
                            <a16:creationId xmlns:a16="http://schemas.microsoft.com/office/drawing/2014/main" id="{950536F7-FE35-4FB4-A615-290069A8D6C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131DDAA-BB82-42D5-BE74-148A0C780777}"/>
              </a:ext>
            </a:extLst>
          </p:cNvPr>
          <p:cNvSpPr/>
          <p:nvPr userDrawn="1">
            <p:custDataLst>
              <p:tags r:id="rId9"/>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a:latin typeface="Calibri" panose="020F0502020204030204" pitchFamily="34" charset="0"/>
              <a:ea typeface="+mj-ea"/>
              <a:cs typeface="+mj-cs"/>
              <a:sym typeface="Calibri" panose="020F0502020204030204" pitchFamily="34" charset="0"/>
            </a:endParaRPr>
          </a:p>
        </p:txBody>
      </p:sp>
      <p:sp>
        <p:nvSpPr>
          <p:cNvPr id="2" name="Title Placeholder 1">
            <a:extLst>
              <a:ext uri="{FF2B5EF4-FFF2-40B4-BE49-F238E27FC236}">
                <a16:creationId xmlns:a16="http://schemas.microsoft.com/office/drawing/2014/main" id="{51D62E0F-820A-4E2D-A752-C88552BD8EB7}"/>
              </a:ext>
            </a:extLst>
          </p:cNvPr>
          <p:cNvSpPr>
            <a:spLocks noGrp="1"/>
          </p:cNvSpPr>
          <p:nvPr>
            <p:ph type="title"/>
          </p:nvPr>
        </p:nvSpPr>
        <p:spPr>
          <a:xfrm>
            <a:off x="242847" y="155423"/>
            <a:ext cx="9843711" cy="533737"/>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4CCC62-0641-4B54-8CED-7B0D65D72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FC05AC-EC0F-4CFB-9C99-87E6AB776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D6DE1-6630-4AC9-8F2F-9FC65BB70F84}" type="datetimeFigureOut">
              <a:rPr lang="en-SG" smtClean="0"/>
              <a:t>31/3/21</a:t>
            </a:fld>
            <a:endParaRPr lang="en-SG"/>
          </a:p>
        </p:txBody>
      </p:sp>
      <p:sp>
        <p:nvSpPr>
          <p:cNvPr id="5" name="Footer Placeholder 4">
            <a:extLst>
              <a:ext uri="{FF2B5EF4-FFF2-40B4-BE49-F238E27FC236}">
                <a16:creationId xmlns:a16="http://schemas.microsoft.com/office/drawing/2014/main" id="{46C946B1-5509-494A-AF9F-E9BA76363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19" name="Rectangle 18">
            <a:extLst>
              <a:ext uri="{FF2B5EF4-FFF2-40B4-BE49-F238E27FC236}">
                <a16:creationId xmlns:a16="http://schemas.microsoft.com/office/drawing/2014/main" id="{490579E2-2ECC-400F-A8D1-AB50C769D418}"/>
              </a:ext>
            </a:extLst>
          </p:cNvPr>
          <p:cNvSpPr/>
          <p:nvPr userDrawn="1"/>
        </p:nvSpPr>
        <p:spPr>
          <a:xfrm>
            <a:off x="93426" y="78573"/>
            <a:ext cx="118799" cy="68743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98BE634-73D9-4B78-A452-1D9A3D40BE3F}"/>
              </a:ext>
            </a:extLst>
          </p:cNvPr>
          <p:cNvGrpSpPr/>
          <p:nvPr userDrawn="1"/>
        </p:nvGrpSpPr>
        <p:grpSpPr>
          <a:xfrm>
            <a:off x="-2096376" y="52067"/>
            <a:ext cx="1931276" cy="1129033"/>
            <a:chOff x="12470524" y="52066"/>
            <a:chExt cx="2044262" cy="3248183"/>
          </a:xfrm>
        </p:grpSpPr>
        <p:sp>
          <p:nvSpPr>
            <p:cNvPr id="10" name="Rectangle 9">
              <a:extLst>
                <a:ext uri="{FF2B5EF4-FFF2-40B4-BE49-F238E27FC236}">
                  <a16:creationId xmlns:a16="http://schemas.microsoft.com/office/drawing/2014/main" id="{8665C1B1-901B-C242-AFA0-BBF4F8DD2021}"/>
                </a:ext>
              </a:extLst>
            </p:cNvPr>
            <p:cNvSpPr/>
            <p:nvPr userDrawn="1"/>
          </p:nvSpPr>
          <p:spPr>
            <a:xfrm>
              <a:off x="12470524" y="52066"/>
              <a:ext cx="930166" cy="9569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44546a</a:t>
              </a:r>
              <a:endParaRPr lang="en-US"/>
            </a:p>
          </p:txBody>
        </p:sp>
        <p:sp>
          <p:nvSpPr>
            <p:cNvPr id="11" name="Rectangle 10">
              <a:extLst>
                <a:ext uri="{FF2B5EF4-FFF2-40B4-BE49-F238E27FC236}">
                  <a16:creationId xmlns:a16="http://schemas.microsoft.com/office/drawing/2014/main" id="{1E6CBAD6-FA88-5340-83B5-5EDB123DD35E}"/>
                </a:ext>
              </a:extLst>
            </p:cNvPr>
            <p:cNvSpPr/>
            <p:nvPr userDrawn="1"/>
          </p:nvSpPr>
          <p:spPr>
            <a:xfrm>
              <a:off x="12470524" y="1197694"/>
              <a:ext cx="930166" cy="9569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a4733c</a:t>
              </a:r>
              <a:endParaRPr lang="en-US"/>
            </a:p>
          </p:txBody>
        </p:sp>
        <p:sp>
          <p:nvSpPr>
            <p:cNvPr id="12" name="Rectangle 11">
              <a:extLst>
                <a:ext uri="{FF2B5EF4-FFF2-40B4-BE49-F238E27FC236}">
                  <a16:creationId xmlns:a16="http://schemas.microsoft.com/office/drawing/2014/main" id="{76864834-E4AC-C941-B919-AC1E9BC7A4A3}"/>
                </a:ext>
              </a:extLst>
            </p:cNvPr>
            <p:cNvSpPr/>
            <p:nvPr userDrawn="1"/>
          </p:nvSpPr>
          <p:spPr>
            <a:xfrm>
              <a:off x="12470524" y="2343322"/>
              <a:ext cx="930166" cy="9569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a49c8c</a:t>
              </a:r>
              <a:endParaRPr lang="en-US"/>
            </a:p>
          </p:txBody>
        </p:sp>
        <p:sp>
          <p:nvSpPr>
            <p:cNvPr id="13" name="Rectangle 12">
              <a:extLst>
                <a:ext uri="{FF2B5EF4-FFF2-40B4-BE49-F238E27FC236}">
                  <a16:creationId xmlns:a16="http://schemas.microsoft.com/office/drawing/2014/main" id="{2C73AD6D-66D5-724A-8248-A25FBB7A3A75}"/>
                </a:ext>
              </a:extLst>
            </p:cNvPr>
            <p:cNvSpPr/>
            <p:nvPr userDrawn="1"/>
          </p:nvSpPr>
          <p:spPr>
            <a:xfrm>
              <a:off x="13584620" y="52066"/>
              <a:ext cx="930166" cy="956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dcccc3</a:t>
              </a:r>
              <a:endParaRPr lang="en-US"/>
            </a:p>
          </p:txBody>
        </p:sp>
        <p:sp>
          <p:nvSpPr>
            <p:cNvPr id="14" name="Rectangle 13">
              <a:extLst>
                <a:ext uri="{FF2B5EF4-FFF2-40B4-BE49-F238E27FC236}">
                  <a16:creationId xmlns:a16="http://schemas.microsoft.com/office/drawing/2014/main" id="{3B88C532-24DE-EF47-A775-5A2E983E7A8C}"/>
                </a:ext>
              </a:extLst>
            </p:cNvPr>
            <p:cNvSpPr/>
            <p:nvPr userDrawn="1"/>
          </p:nvSpPr>
          <p:spPr>
            <a:xfrm>
              <a:off x="13584620" y="1193171"/>
              <a:ext cx="930166" cy="9569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736354</a:t>
              </a:r>
              <a:endParaRPr lang="en-US"/>
            </a:p>
          </p:txBody>
        </p:sp>
        <p:sp>
          <p:nvSpPr>
            <p:cNvPr id="15" name="Rectangle 14">
              <a:extLst>
                <a:ext uri="{FF2B5EF4-FFF2-40B4-BE49-F238E27FC236}">
                  <a16:creationId xmlns:a16="http://schemas.microsoft.com/office/drawing/2014/main" id="{E8434A20-924C-7A4E-9CDC-E3054FB47764}"/>
                </a:ext>
              </a:extLst>
            </p:cNvPr>
            <p:cNvSpPr/>
            <p:nvPr userDrawn="1"/>
          </p:nvSpPr>
          <p:spPr>
            <a:xfrm>
              <a:off x="13584620" y="2343322"/>
              <a:ext cx="930166" cy="9569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err="1"/>
                <a:t>acbcdc</a:t>
              </a:r>
              <a:endParaRPr lang="en-US"/>
            </a:p>
          </p:txBody>
        </p:sp>
      </p:grpSp>
    </p:spTree>
    <p:extLst>
      <p:ext uri="{BB962C8B-B14F-4D97-AF65-F5344CB8AC3E}">
        <p14:creationId xmlns:p14="http://schemas.microsoft.com/office/powerpoint/2010/main" val="1010124402"/>
      </p:ext>
    </p:extLst>
  </p:cSld>
  <p:clrMap bg1="lt1" tx1="dk1" bg2="lt2" tx2="dk2" accent1="accent1" accent2="accent2" accent3="accent3" accent4="accent4" accent5="accent5" accent6="accent6" hlink="hlink" folHlink="folHlink"/>
  <p:sldLayoutIdLst>
    <p:sldLayoutId id="2147483674" r:id="rId1"/>
    <p:sldLayoutId id="2147483684" r:id="rId2"/>
    <p:sldLayoutId id="2147483685" r:id="rId3"/>
    <p:sldLayoutId id="2147483686" r:id="rId4"/>
    <p:sldLayoutId id="2147483682" r:id="rId5"/>
  </p:sldLayoutIdLst>
  <p:txStyles>
    <p:titleStyle>
      <a:lvl1pPr algn="l" defTabSz="914400" rtl="0" eaLnBrk="1" latinLnBrk="0" hangingPunct="1">
        <a:lnSpc>
          <a:spcPct val="90000"/>
        </a:lnSpc>
        <a:spcBef>
          <a:spcPct val="0"/>
        </a:spcBef>
        <a:buNone/>
        <a:defRPr sz="2400" b="1" kern="1200">
          <a:solidFill>
            <a:srgbClr val="A6763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749">
          <p15:clr>
            <a:srgbClr val="F26B43"/>
          </p15:clr>
        </p15:guide>
        <p15:guide id="3" pos="3885">
          <p15:clr>
            <a:srgbClr val="F26B43"/>
          </p15:clr>
        </p15:guide>
        <p15:guide id="4" pos="3817">
          <p15:clr>
            <a:srgbClr val="F26B43"/>
          </p15:clr>
        </p15:guide>
        <p15:guide id="5" pos="7469">
          <p15:clr>
            <a:srgbClr val="F26B43"/>
          </p15:clr>
        </p15:guide>
        <p15:guide id="6" pos="211">
          <p15:clr>
            <a:srgbClr val="F26B43"/>
          </p15:clr>
        </p15:guide>
        <p15:guide id="7" orient="horz" pos="2205">
          <p15:clr>
            <a:srgbClr val="F26B43"/>
          </p15:clr>
        </p15:guide>
        <p15:guide id="8" orient="horz" pos="2115">
          <p15:clr>
            <a:srgbClr val="F26B43"/>
          </p15:clr>
        </p15:guide>
        <p15:guide id="9" orient="horz" pos="3929">
          <p15:clr>
            <a:srgbClr val="F26B43"/>
          </p15:clr>
        </p15:guide>
        <p15:guide id="10" orient="horz" pos="5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6.emf"/><Relationship Id="rId5" Type="http://schemas.openxmlformats.org/officeDocument/2006/relationships/oleObject" Target="../embeddings/oleObject25.bin"/><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6.emf"/><Relationship Id="rId5" Type="http://schemas.openxmlformats.org/officeDocument/2006/relationships/oleObject" Target="../embeddings/oleObject26.bin"/><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6.emf"/><Relationship Id="rId5" Type="http://schemas.openxmlformats.org/officeDocument/2006/relationships/oleObject" Target="../embeddings/oleObject27.bin"/><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6.xml"/><Relationship Id="rId1" Type="http://schemas.openxmlformats.org/officeDocument/2006/relationships/vmlDrawing" Target="../drawings/vmlDrawing29.vml"/><Relationship Id="rId6" Type="http://schemas.openxmlformats.org/officeDocument/2006/relationships/image" Target="../media/image6.emf"/><Relationship Id="rId5" Type="http://schemas.openxmlformats.org/officeDocument/2006/relationships/oleObject" Target="../embeddings/oleObject28.bin"/><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7.xml"/><Relationship Id="rId1" Type="http://schemas.openxmlformats.org/officeDocument/2006/relationships/vmlDrawing" Target="../drawings/vmlDrawing30.vml"/><Relationship Id="rId6" Type="http://schemas.openxmlformats.org/officeDocument/2006/relationships/image" Target="../media/image6.emf"/><Relationship Id="rId5" Type="http://schemas.openxmlformats.org/officeDocument/2006/relationships/oleObject" Target="../embeddings/oleObject29.bin"/><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8.xml"/><Relationship Id="rId1" Type="http://schemas.openxmlformats.org/officeDocument/2006/relationships/vmlDrawing" Target="../drawings/vmlDrawing31.vml"/><Relationship Id="rId5" Type="http://schemas.openxmlformats.org/officeDocument/2006/relationships/image" Target="../media/image4.emf"/><Relationship Id="rId4"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9.xml"/><Relationship Id="rId1" Type="http://schemas.openxmlformats.org/officeDocument/2006/relationships/vmlDrawing" Target="../drawings/vmlDrawing32.vml"/><Relationship Id="rId5" Type="http://schemas.openxmlformats.org/officeDocument/2006/relationships/image" Target="../media/image4.emf"/><Relationship Id="rId4"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0.xml"/><Relationship Id="rId1" Type="http://schemas.openxmlformats.org/officeDocument/2006/relationships/vmlDrawing" Target="../drawings/vmlDrawing33.vml"/><Relationship Id="rId5" Type="http://schemas.openxmlformats.org/officeDocument/2006/relationships/image" Target="../media/image4.emf"/><Relationship Id="rId4"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1.xml"/><Relationship Id="rId1" Type="http://schemas.openxmlformats.org/officeDocument/2006/relationships/vmlDrawing" Target="../drawings/vmlDrawing34.vml"/><Relationship Id="rId5" Type="http://schemas.openxmlformats.org/officeDocument/2006/relationships/image" Target="../media/image4.emf"/><Relationship Id="rId4" Type="http://schemas.openxmlformats.org/officeDocument/2006/relationships/oleObject" Target="../embeddings/oleObject33.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2.xml"/><Relationship Id="rId1" Type="http://schemas.openxmlformats.org/officeDocument/2006/relationships/vmlDrawing" Target="../drawings/vmlDrawing35.vml"/><Relationship Id="rId5" Type="http://schemas.openxmlformats.org/officeDocument/2006/relationships/image" Target="../media/image4.emf"/><Relationship Id="rId4"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microsoft.com/office/2007/relationships/hdphoto" Target="../media/hdphoto1.wdp"/><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8.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3.xml"/><Relationship Id="rId1" Type="http://schemas.openxmlformats.org/officeDocument/2006/relationships/vmlDrawing" Target="../drawings/vmlDrawing36.vml"/><Relationship Id="rId5" Type="http://schemas.openxmlformats.org/officeDocument/2006/relationships/image" Target="../media/image4.emf"/><Relationship Id="rId4"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4.xml"/><Relationship Id="rId1" Type="http://schemas.openxmlformats.org/officeDocument/2006/relationships/vmlDrawing" Target="../drawings/vmlDrawing37.vml"/><Relationship Id="rId5" Type="http://schemas.openxmlformats.org/officeDocument/2006/relationships/image" Target="../media/image4.emf"/><Relationship Id="rId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6.xml"/><Relationship Id="rId1" Type="http://schemas.openxmlformats.org/officeDocument/2006/relationships/vmlDrawing" Target="../drawings/vmlDrawing19.vml"/><Relationship Id="rId5" Type="http://schemas.openxmlformats.org/officeDocument/2006/relationships/image" Target="../media/image4.emf"/><Relationship Id="rId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7.xml"/><Relationship Id="rId1" Type="http://schemas.openxmlformats.org/officeDocument/2006/relationships/vmlDrawing" Target="../drawings/vmlDrawing20.vml"/><Relationship Id="rId5" Type="http://schemas.openxmlformats.org/officeDocument/2006/relationships/image" Target="../media/image4.e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8.xml"/><Relationship Id="rId1" Type="http://schemas.openxmlformats.org/officeDocument/2006/relationships/vmlDrawing" Target="../drawings/vmlDrawing21.vml"/><Relationship Id="rId5" Type="http://schemas.openxmlformats.org/officeDocument/2006/relationships/image" Target="../media/image4.e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9.xml"/><Relationship Id="rId1" Type="http://schemas.openxmlformats.org/officeDocument/2006/relationships/vmlDrawing" Target="../drawings/vmlDrawing22.vml"/><Relationship Id="rId5" Type="http://schemas.openxmlformats.org/officeDocument/2006/relationships/image" Target="../media/image4.emf"/><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0.xml"/><Relationship Id="rId1" Type="http://schemas.openxmlformats.org/officeDocument/2006/relationships/vmlDrawing" Target="../drawings/vmlDrawing23.vml"/><Relationship Id="rId5" Type="http://schemas.openxmlformats.org/officeDocument/2006/relationships/image" Target="../media/image4.emf"/><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1.xml"/><Relationship Id="rId1" Type="http://schemas.openxmlformats.org/officeDocument/2006/relationships/vmlDrawing" Target="../drawings/vmlDrawing24.vml"/><Relationship Id="rId6" Type="http://schemas.openxmlformats.org/officeDocument/2006/relationships/image" Target="../media/image6.emf"/><Relationship Id="rId5" Type="http://schemas.openxmlformats.org/officeDocument/2006/relationships/oleObject" Target="../embeddings/oleObject23.bin"/><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6.emf"/><Relationship Id="rId5" Type="http://schemas.openxmlformats.org/officeDocument/2006/relationships/oleObject" Target="../embeddings/oleObject24.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6DA3CD-FC87-440B-B93D-A3F6CF6D15D3}"/>
              </a:ext>
            </a:extLst>
          </p:cNvPr>
          <p:cNvGraphicFramePr>
            <a:graphicFrameLocks noChangeAspect="1"/>
          </p:cNvGraphicFramePr>
          <p:nvPr>
            <p:custDataLst>
              <p:tags r:id="rId2"/>
            </p:custDataLst>
            <p:extLst>
              <p:ext uri="{D42A27DB-BD31-4B8C-83A1-F6EECF244321}">
                <p14:modId xmlns:p14="http://schemas.microsoft.com/office/powerpoint/2010/main" val="4283439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5"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FB6DA3CD-FC87-440B-B93D-A3F6CF6D15D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D08607FC-7B25-4BA0-A8FD-5382DC227C15}"/>
              </a:ext>
            </a:extLst>
          </p:cNvPr>
          <p:cNvPicPr>
            <a:picLocks noChangeAspect="1"/>
          </p:cNvPicPr>
          <p:nvPr/>
        </p:nvPicPr>
        <p:blipFill rotWithShape="1">
          <a:blip r:embed="rId7"/>
          <a:srcRect l="24774"/>
          <a:stretch/>
        </p:blipFill>
        <p:spPr>
          <a:xfrm>
            <a:off x="4447873" y="-5378"/>
            <a:ext cx="7744127" cy="6858000"/>
          </a:xfrm>
          <a:prstGeom prst="rect">
            <a:avLst/>
          </a:prstGeom>
        </p:spPr>
      </p:pic>
      <p:sp>
        <p:nvSpPr>
          <p:cNvPr id="2" name="Right Triangle 1">
            <a:extLst>
              <a:ext uri="{FF2B5EF4-FFF2-40B4-BE49-F238E27FC236}">
                <a16:creationId xmlns:a16="http://schemas.microsoft.com/office/drawing/2014/main" id="{761F95CE-B815-B149-B72D-CF28DC17E5A7}"/>
              </a:ext>
            </a:extLst>
          </p:cNvPr>
          <p:cNvSpPr/>
          <p:nvPr/>
        </p:nvSpPr>
        <p:spPr>
          <a:xfrm>
            <a:off x="3712159" y="-63610"/>
            <a:ext cx="5430740" cy="673156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AC9043-A1D5-495F-A480-CDA48AAA0822}"/>
              </a:ext>
            </a:extLst>
          </p:cNvPr>
          <p:cNvSpPr txBox="1"/>
          <p:nvPr/>
        </p:nvSpPr>
        <p:spPr>
          <a:xfrm>
            <a:off x="0" y="6667956"/>
            <a:ext cx="12192000" cy="184666"/>
          </a:xfrm>
          <a:prstGeom prst="rect">
            <a:avLst/>
          </a:prstGeom>
          <a:solidFill>
            <a:srgbClr val="44546A"/>
          </a:solidFill>
        </p:spPr>
        <p:txBody>
          <a:bodyPr wrap="square" rtlCol="0">
            <a:spAutoFit/>
          </a:bodyPr>
          <a:lstStyle/>
          <a:p>
            <a:pPr algn="ctr"/>
            <a:r>
              <a:rPr lang="en-SG" sz="600" b="1" i="1">
                <a:solidFill>
                  <a:schemeClr val="bg1"/>
                </a:solidFill>
                <a:latin typeface="Segoe UI" panose="020B0502040204020203" pitchFamily="34" charset="0"/>
                <a:cs typeface="Segoe UI" panose="020B0502040204020203" pitchFamily="34" charset="0"/>
              </a:rPr>
              <a:t> </a:t>
            </a:r>
          </a:p>
        </p:txBody>
      </p:sp>
      <p:sp>
        <p:nvSpPr>
          <p:cNvPr id="11" name="TextBox 10">
            <a:extLst>
              <a:ext uri="{FF2B5EF4-FFF2-40B4-BE49-F238E27FC236}">
                <a16:creationId xmlns:a16="http://schemas.microsoft.com/office/drawing/2014/main" id="{DCAEDEA5-9C95-41BF-8AD3-26ADF6C34D53}"/>
              </a:ext>
            </a:extLst>
          </p:cNvPr>
          <p:cNvSpPr txBox="1"/>
          <p:nvPr/>
        </p:nvSpPr>
        <p:spPr>
          <a:xfrm>
            <a:off x="917257" y="1855564"/>
            <a:ext cx="3383298" cy="1815882"/>
          </a:xfrm>
          <a:prstGeom prst="rect">
            <a:avLst/>
          </a:prstGeom>
          <a:noFill/>
        </p:spPr>
        <p:txBody>
          <a:bodyPr wrap="square" lIns="0" rIns="0" rtlCol="0">
            <a:spAutoFit/>
          </a:bodyPr>
          <a:lstStyle/>
          <a:p>
            <a:r>
              <a:rPr lang="en-US" sz="2800" spc="315" dirty="0">
                <a:solidFill>
                  <a:srgbClr val="44546A"/>
                </a:solidFill>
                <a:ea typeface="Montserrat SemiBold" charset="0"/>
                <a:cs typeface="Montserrat SemiBold" charset="0"/>
              </a:rPr>
              <a:t>Process of creating the conceptual and logical model</a:t>
            </a:r>
          </a:p>
        </p:txBody>
      </p:sp>
      <p:cxnSp>
        <p:nvCxnSpPr>
          <p:cNvPr id="12" name="Straight Connector 11">
            <a:extLst>
              <a:ext uri="{FF2B5EF4-FFF2-40B4-BE49-F238E27FC236}">
                <a16:creationId xmlns:a16="http://schemas.microsoft.com/office/drawing/2014/main" id="{672A261F-9624-43F8-A8F7-429C2A73FCEB}"/>
              </a:ext>
            </a:extLst>
          </p:cNvPr>
          <p:cNvCxnSpPr/>
          <p:nvPr/>
        </p:nvCxnSpPr>
        <p:spPr>
          <a:xfrm>
            <a:off x="987107" y="3713047"/>
            <a:ext cx="1891944" cy="0"/>
          </a:xfrm>
          <a:prstGeom prst="line">
            <a:avLst/>
          </a:prstGeom>
          <a:noFill/>
          <a:ln w="9525" cap="flat" cmpd="sng" algn="ctr">
            <a:solidFill>
              <a:srgbClr val="000000">
                <a:alpha val="20000"/>
              </a:srgbClr>
            </a:solidFill>
            <a:prstDash val="solid"/>
          </a:ln>
          <a:effectLst/>
        </p:spPr>
      </p:cxnSp>
      <p:sp>
        <p:nvSpPr>
          <p:cNvPr id="13" name="TextBox 12">
            <a:extLst>
              <a:ext uri="{FF2B5EF4-FFF2-40B4-BE49-F238E27FC236}">
                <a16:creationId xmlns:a16="http://schemas.microsoft.com/office/drawing/2014/main" id="{67E11B05-C52C-472A-8B4C-21F909E41946}"/>
              </a:ext>
            </a:extLst>
          </p:cNvPr>
          <p:cNvSpPr txBox="1"/>
          <p:nvPr/>
        </p:nvSpPr>
        <p:spPr>
          <a:xfrm>
            <a:off x="917257" y="3892203"/>
            <a:ext cx="1583767" cy="600164"/>
          </a:xfrm>
          <a:prstGeom prst="rect">
            <a:avLst/>
          </a:prstGeom>
          <a:noFill/>
        </p:spPr>
        <p:txBody>
          <a:bodyPr wrap="none" lIns="0" rIns="0" rtlCol="0">
            <a:spAutoFit/>
          </a:bodyPr>
          <a:lstStyle/>
          <a:p>
            <a:r>
              <a:rPr lang="en-US" sz="1100" b="1" i="1" spc="300" dirty="0">
                <a:solidFill>
                  <a:srgbClr val="A6763C"/>
                </a:solidFill>
                <a:ea typeface="Montserrat SemiBold" charset="0"/>
                <a:cs typeface="Montserrat SemiBold" charset="0"/>
              </a:rPr>
              <a:t>BT2102 Group 31</a:t>
            </a:r>
          </a:p>
          <a:p>
            <a:endParaRPr lang="en-US" sz="1100" b="1" i="1" spc="300" dirty="0">
              <a:solidFill>
                <a:srgbClr val="A6763C"/>
              </a:solidFill>
              <a:ea typeface="Montserrat SemiBold" charset="0"/>
              <a:cs typeface="Montserrat SemiBold" charset="0"/>
            </a:endParaRPr>
          </a:p>
          <a:p>
            <a:r>
              <a:rPr lang="en-US" sz="1100" b="1" spc="300" dirty="0">
                <a:solidFill>
                  <a:srgbClr val="A6763C"/>
                </a:solidFill>
                <a:ea typeface="Montserrat SemiBold" charset="0"/>
                <a:cs typeface="Montserrat SemiBold" charset="0"/>
              </a:rPr>
              <a:t>Assignment 1</a:t>
            </a:r>
          </a:p>
        </p:txBody>
      </p:sp>
      <p:sp>
        <p:nvSpPr>
          <p:cNvPr id="6" name="Rectangle 5">
            <a:extLst>
              <a:ext uri="{FF2B5EF4-FFF2-40B4-BE49-F238E27FC236}">
                <a16:creationId xmlns:a16="http://schemas.microsoft.com/office/drawing/2014/main" id="{9A4B5C6D-B268-4E18-80B5-B9F247B3AFFA}"/>
              </a:ext>
            </a:extLst>
          </p:cNvPr>
          <p:cNvSpPr/>
          <p:nvPr/>
        </p:nvSpPr>
        <p:spPr>
          <a:xfrm>
            <a:off x="0" y="5378"/>
            <a:ext cx="917257" cy="1028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5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extLst>
              <p:ext uri="{D42A27DB-BD31-4B8C-83A1-F6EECF244321}">
                <p14:modId xmlns:p14="http://schemas.microsoft.com/office/powerpoint/2010/main" val="5035707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5"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Relationship (Borrow)</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11" name="Diamond 10">
            <a:extLst>
              <a:ext uri="{FF2B5EF4-FFF2-40B4-BE49-F238E27FC236}">
                <a16:creationId xmlns:a16="http://schemas.microsoft.com/office/drawing/2014/main" id="{835C9EDC-5101-435A-804E-D6E46814B067}"/>
              </a:ext>
            </a:extLst>
          </p:cNvPr>
          <p:cNvSpPr/>
          <p:nvPr/>
        </p:nvSpPr>
        <p:spPr>
          <a:xfrm>
            <a:off x="5298569" y="418613"/>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Reserve</a:t>
            </a:r>
          </a:p>
        </p:txBody>
      </p:sp>
      <p:sp>
        <p:nvSpPr>
          <p:cNvPr id="12" name="Diamond 11">
            <a:extLst>
              <a:ext uri="{FF2B5EF4-FFF2-40B4-BE49-F238E27FC236}">
                <a16:creationId xmlns:a16="http://schemas.microsoft.com/office/drawing/2014/main" id="{3822BE49-D458-48A2-A12D-DF2C5C7C884B}"/>
              </a:ext>
            </a:extLst>
          </p:cNvPr>
          <p:cNvSpPr/>
          <p:nvPr/>
        </p:nvSpPr>
        <p:spPr>
          <a:xfrm>
            <a:off x="5298569" y="2071736"/>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Borrow</a:t>
            </a:r>
          </a:p>
        </p:txBody>
      </p:sp>
      <p:cxnSp>
        <p:nvCxnSpPr>
          <p:cNvPr id="14" name="Connector: Elbow 13">
            <a:extLst>
              <a:ext uri="{FF2B5EF4-FFF2-40B4-BE49-F238E27FC236}">
                <a16:creationId xmlns:a16="http://schemas.microsoft.com/office/drawing/2014/main" id="{2612A1C7-02A4-4B6C-A063-BC9A1E7710BF}"/>
              </a:ext>
            </a:extLst>
          </p:cNvPr>
          <p:cNvCxnSpPr>
            <a:stCxn id="3" idx="3"/>
            <a:endCxn id="11" idx="1"/>
          </p:cNvCxnSpPr>
          <p:nvPr/>
        </p:nvCxnSpPr>
        <p:spPr>
          <a:xfrm flipV="1">
            <a:off x="4846320" y="875813"/>
            <a:ext cx="452249" cy="773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472BB36-818D-451E-83ED-3700E5979A4D}"/>
              </a:ext>
            </a:extLst>
          </p:cNvPr>
          <p:cNvCxnSpPr>
            <a:stCxn id="3" idx="3"/>
            <a:endCxn id="12" idx="1"/>
          </p:cNvCxnSpPr>
          <p:nvPr/>
        </p:nvCxnSpPr>
        <p:spPr>
          <a:xfrm>
            <a:off x="4846320" y="1649743"/>
            <a:ext cx="452249" cy="8791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C81FBD-CA2C-44BC-A731-1A07989D7CD1}"/>
              </a:ext>
            </a:extLst>
          </p:cNvPr>
          <p:cNvCxnSpPr>
            <a:stCxn id="11" idx="3"/>
            <a:endCxn id="4" idx="1"/>
          </p:cNvCxnSpPr>
          <p:nvPr/>
        </p:nvCxnSpPr>
        <p:spPr>
          <a:xfrm>
            <a:off x="6670169" y="875813"/>
            <a:ext cx="452249" cy="7830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49F9C8C-2C83-4C5F-9E70-C5C2B25AF777}"/>
              </a:ext>
            </a:extLst>
          </p:cNvPr>
          <p:cNvCxnSpPr>
            <a:stCxn id="12" idx="3"/>
            <a:endCxn id="4" idx="1"/>
          </p:cNvCxnSpPr>
          <p:nvPr/>
        </p:nvCxnSpPr>
        <p:spPr>
          <a:xfrm flipV="1">
            <a:off x="6670169" y="1658887"/>
            <a:ext cx="452249" cy="8700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F5ABE92-BD65-4212-B104-5BAD14DE6150}"/>
              </a:ext>
            </a:extLst>
          </p:cNvPr>
          <p:cNvSpPr/>
          <p:nvPr/>
        </p:nvSpPr>
        <p:spPr>
          <a:xfrm>
            <a:off x="6938375" y="19269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ReserveUser</a:t>
            </a:r>
            <a:endParaRPr lang="en-SG" sz="1200" spc="-50" dirty="0">
              <a:solidFill>
                <a:schemeClr val="tx1"/>
              </a:solidFill>
            </a:endParaRPr>
          </a:p>
          <a:p>
            <a:pPr algn="ctr"/>
            <a:r>
              <a:rPr lang="en-SG" sz="1200" dirty="0">
                <a:solidFill>
                  <a:schemeClr val="tx1"/>
                </a:solidFill>
              </a:rPr>
              <a:t>ID</a:t>
            </a:r>
          </a:p>
        </p:txBody>
      </p:sp>
      <p:cxnSp>
        <p:nvCxnSpPr>
          <p:cNvPr id="27" name="Straight Connector 26">
            <a:extLst>
              <a:ext uri="{FF2B5EF4-FFF2-40B4-BE49-F238E27FC236}">
                <a16:creationId xmlns:a16="http://schemas.microsoft.com/office/drawing/2014/main" id="{A8C0935F-570B-4E0A-B68C-1E478BBEC0DE}"/>
              </a:ext>
            </a:extLst>
          </p:cNvPr>
          <p:cNvCxnSpPr>
            <a:cxnSpLocks/>
            <a:stCxn id="11" idx="0"/>
            <a:endCxn id="26" idx="2"/>
          </p:cNvCxnSpPr>
          <p:nvPr/>
        </p:nvCxnSpPr>
        <p:spPr>
          <a:xfrm>
            <a:off x="5984369" y="418613"/>
            <a:ext cx="954006" cy="268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8F610A6-63EB-4839-B1DF-92CB5FB6CB45}"/>
              </a:ext>
            </a:extLst>
          </p:cNvPr>
          <p:cNvSpPr/>
          <p:nvPr/>
        </p:nvSpPr>
        <p:spPr>
          <a:xfrm>
            <a:off x="6995565" y="276463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BorrowUser</a:t>
            </a:r>
            <a:endParaRPr lang="en-SG" sz="1200" spc="-50" dirty="0">
              <a:solidFill>
                <a:schemeClr val="tx1"/>
              </a:solidFill>
            </a:endParaRPr>
          </a:p>
          <a:p>
            <a:pPr algn="ctr"/>
            <a:r>
              <a:rPr lang="en-SG" sz="1200" dirty="0">
                <a:solidFill>
                  <a:schemeClr val="tx1"/>
                </a:solidFill>
              </a:rPr>
              <a:t>ID</a:t>
            </a:r>
          </a:p>
        </p:txBody>
      </p:sp>
      <p:cxnSp>
        <p:nvCxnSpPr>
          <p:cNvPr id="34" name="Connector: Elbow 33">
            <a:extLst>
              <a:ext uri="{FF2B5EF4-FFF2-40B4-BE49-F238E27FC236}">
                <a16:creationId xmlns:a16="http://schemas.microsoft.com/office/drawing/2014/main" id="{4BF7853F-4A62-4DA7-8053-7592D3506C4E}"/>
              </a:ext>
            </a:extLst>
          </p:cNvPr>
          <p:cNvCxnSpPr>
            <a:stCxn id="12" idx="2"/>
            <a:endCxn id="32" idx="2"/>
          </p:cNvCxnSpPr>
          <p:nvPr/>
        </p:nvCxnSpPr>
        <p:spPr>
          <a:xfrm rot="16200000" flipH="1">
            <a:off x="6486417" y="2484088"/>
            <a:ext cx="7101" cy="10111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C1612CE-72F7-49C6-B390-B94B7EC14E13}"/>
              </a:ext>
            </a:extLst>
          </p:cNvPr>
          <p:cNvSpPr/>
          <p:nvPr/>
        </p:nvSpPr>
        <p:spPr>
          <a:xfrm>
            <a:off x="6995565" y="326167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BorrowDate</a:t>
            </a:r>
            <a:endParaRPr lang="en-SG" sz="1200" dirty="0">
              <a:solidFill>
                <a:schemeClr val="tx1"/>
              </a:solidFill>
            </a:endParaRPr>
          </a:p>
        </p:txBody>
      </p:sp>
      <p:sp>
        <p:nvSpPr>
          <p:cNvPr id="36" name="Oval 35">
            <a:extLst>
              <a:ext uri="{FF2B5EF4-FFF2-40B4-BE49-F238E27FC236}">
                <a16:creationId xmlns:a16="http://schemas.microsoft.com/office/drawing/2014/main" id="{0FB75B55-704B-45E0-9736-AD8901C1353E}"/>
              </a:ext>
            </a:extLst>
          </p:cNvPr>
          <p:cNvSpPr/>
          <p:nvPr/>
        </p:nvSpPr>
        <p:spPr>
          <a:xfrm>
            <a:off x="6995565" y="37587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a:solidFill>
                  <a:schemeClr val="tx1"/>
                </a:solidFill>
              </a:rPr>
              <a:t>DueDate</a:t>
            </a:r>
            <a:endParaRPr lang="en-SG" sz="1200" spc="-50" dirty="0">
              <a:solidFill>
                <a:schemeClr val="tx1"/>
              </a:solidFill>
            </a:endParaRPr>
          </a:p>
        </p:txBody>
      </p:sp>
      <p:cxnSp>
        <p:nvCxnSpPr>
          <p:cNvPr id="38" name="Connector: Elbow 37">
            <a:extLst>
              <a:ext uri="{FF2B5EF4-FFF2-40B4-BE49-F238E27FC236}">
                <a16:creationId xmlns:a16="http://schemas.microsoft.com/office/drawing/2014/main" id="{0A66936D-79FB-4458-9C8E-B8FBA3E6B1FE}"/>
              </a:ext>
            </a:extLst>
          </p:cNvPr>
          <p:cNvCxnSpPr>
            <a:stCxn id="12" idx="2"/>
            <a:endCxn id="35" idx="2"/>
          </p:cNvCxnSpPr>
          <p:nvPr/>
        </p:nvCxnSpPr>
        <p:spPr>
          <a:xfrm rot="16200000" flipH="1">
            <a:off x="6237898" y="2732607"/>
            <a:ext cx="504139" cy="1011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799B50F-1D23-4E7E-B74B-98CC6ABB7B01}"/>
              </a:ext>
            </a:extLst>
          </p:cNvPr>
          <p:cNvCxnSpPr>
            <a:stCxn id="12" idx="2"/>
            <a:endCxn id="36" idx="2"/>
          </p:cNvCxnSpPr>
          <p:nvPr/>
        </p:nvCxnSpPr>
        <p:spPr>
          <a:xfrm rot="16200000" flipH="1">
            <a:off x="5989379" y="2981126"/>
            <a:ext cx="1001176" cy="1011196"/>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DF125C4-89D4-4B92-8EB8-C1680D0D0765}"/>
              </a:ext>
            </a:extLst>
          </p:cNvPr>
          <p:cNvSpPr txBox="1"/>
          <p:nvPr/>
        </p:nvSpPr>
        <p:spPr>
          <a:xfrm>
            <a:off x="5080182" y="607298"/>
            <a:ext cx="1129981" cy="307777"/>
          </a:xfrm>
          <a:prstGeom prst="rect">
            <a:avLst/>
          </a:prstGeom>
          <a:noFill/>
        </p:spPr>
        <p:txBody>
          <a:bodyPr wrap="square" rtlCol="0">
            <a:spAutoFit/>
          </a:bodyPr>
          <a:lstStyle/>
          <a:p>
            <a:r>
              <a:rPr lang="en-SG" sz="1400" b="1" dirty="0"/>
              <a:t>1</a:t>
            </a:r>
          </a:p>
        </p:txBody>
      </p:sp>
      <p:sp>
        <p:nvSpPr>
          <p:cNvPr id="148" name="TextBox 147">
            <a:extLst>
              <a:ext uri="{FF2B5EF4-FFF2-40B4-BE49-F238E27FC236}">
                <a16:creationId xmlns:a16="http://schemas.microsoft.com/office/drawing/2014/main" id="{0C5EF324-89BB-44D7-832D-E80AF0011872}"/>
              </a:ext>
            </a:extLst>
          </p:cNvPr>
          <p:cNvSpPr txBox="1"/>
          <p:nvPr/>
        </p:nvSpPr>
        <p:spPr>
          <a:xfrm>
            <a:off x="6601701" y="607298"/>
            <a:ext cx="1129981" cy="307777"/>
          </a:xfrm>
          <a:prstGeom prst="rect">
            <a:avLst/>
          </a:prstGeom>
          <a:noFill/>
        </p:spPr>
        <p:txBody>
          <a:bodyPr wrap="square" rtlCol="0">
            <a:spAutoFit/>
          </a:bodyPr>
          <a:lstStyle/>
          <a:p>
            <a:r>
              <a:rPr lang="en-SG" sz="1400" b="1" dirty="0"/>
              <a:t>N</a:t>
            </a:r>
          </a:p>
        </p:txBody>
      </p:sp>
      <p:sp>
        <p:nvSpPr>
          <p:cNvPr id="149" name="TextBox 148">
            <a:extLst>
              <a:ext uri="{FF2B5EF4-FFF2-40B4-BE49-F238E27FC236}">
                <a16:creationId xmlns:a16="http://schemas.microsoft.com/office/drawing/2014/main" id="{009C54E0-211A-46CA-8914-1A8F985F5375}"/>
              </a:ext>
            </a:extLst>
          </p:cNvPr>
          <p:cNvSpPr txBox="1"/>
          <p:nvPr/>
        </p:nvSpPr>
        <p:spPr>
          <a:xfrm>
            <a:off x="5080182" y="2250435"/>
            <a:ext cx="1129981" cy="307777"/>
          </a:xfrm>
          <a:prstGeom prst="rect">
            <a:avLst/>
          </a:prstGeom>
          <a:noFill/>
        </p:spPr>
        <p:txBody>
          <a:bodyPr wrap="square" rtlCol="0">
            <a:spAutoFit/>
          </a:bodyPr>
          <a:lstStyle/>
          <a:p>
            <a:r>
              <a:rPr lang="en-SG" sz="1400" b="1" dirty="0"/>
              <a:t>1</a:t>
            </a:r>
          </a:p>
        </p:txBody>
      </p:sp>
      <p:sp>
        <p:nvSpPr>
          <p:cNvPr id="150" name="TextBox 149">
            <a:extLst>
              <a:ext uri="{FF2B5EF4-FFF2-40B4-BE49-F238E27FC236}">
                <a16:creationId xmlns:a16="http://schemas.microsoft.com/office/drawing/2014/main" id="{52EE984A-8217-4A50-80F0-607B20811711}"/>
              </a:ext>
            </a:extLst>
          </p:cNvPr>
          <p:cNvSpPr txBox="1"/>
          <p:nvPr/>
        </p:nvSpPr>
        <p:spPr>
          <a:xfrm>
            <a:off x="6601701" y="2250435"/>
            <a:ext cx="1129981" cy="307777"/>
          </a:xfrm>
          <a:prstGeom prst="rect">
            <a:avLst/>
          </a:prstGeom>
          <a:noFill/>
        </p:spPr>
        <p:txBody>
          <a:bodyPr wrap="square" rtlCol="0">
            <a:spAutoFit/>
          </a:bodyPr>
          <a:lstStyle/>
          <a:p>
            <a:r>
              <a:rPr lang="en-SG" sz="1400" b="1" dirty="0"/>
              <a:t>N</a:t>
            </a:r>
          </a:p>
        </p:txBody>
      </p:sp>
      <p:sp>
        <p:nvSpPr>
          <p:cNvPr id="73" name="Rectangle 72">
            <a:extLst>
              <a:ext uri="{FF2B5EF4-FFF2-40B4-BE49-F238E27FC236}">
                <a16:creationId xmlns:a16="http://schemas.microsoft.com/office/drawing/2014/main" id="{4E3C0752-76A1-47DE-94CA-72FE188EC5A4}"/>
              </a:ext>
            </a:extLst>
          </p:cNvPr>
          <p:cNvSpPr/>
          <p:nvPr/>
        </p:nvSpPr>
        <p:spPr>
          <a:xfrm>
            <a:off x="432445" y="2985216"/>
            <a:ext cx="4961385" cy="371736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600" dirty="0">
                <a:solidFill>
                  <a:schemeClr val="tx1"/>
                </a:solidFill>
              </a:rPr>
              <a:t>The second relationship we identified was between User and Book, namely User – </a:t>
            </a:r>
            <a:r>
              <a:rPr lang="en-SG" sz="1600" b="1" i="1" dirty="0">
                <a:solidFill>
                  <a:schemeClr val="tx1"/>
                </a:solidFill>
              </a:rPr>
              <a:t>Borrow</a:t>
            </a:r>
            <a:r>
              <a:rPr lang="en-SG" sz="1600" dirty="0">
                <a:solidFill>
                  <a:schemeClr val="tx1"/>
                </a:solidFill>
              </a:rPr>
              <a:t> – Book. As 1 user can borrow many books, but 1 book can only be borrowed by 1 user, this is a </a:t>
            </a:r>
            <a:r>
              <a:rPr lang="en-SG" sz="1600" b="1" dirty="0">
                <a:solidFill>
                  <a:schemeClr val="tx1"/>
                </a:solidFill>
              </a:rPr>
              <a:t>1:N</a:t>
            </a:r>
            <a:r>
              <a:rPr lang="en-SG" sz="1600" dirty="0">
                <a:solidFill>
                  <a:schemeClr val="tx1"/>
                </a:solidFill>
              </a:rPr>
              <a:t> relationship. We have identified 1 attribute for this relationship:</a:t>
            </a:r>
          </a:p>
          <a:p>
            <a:pPr algn="ctr"/>
            <a:endParaRPr lang="en-SG" sz="1600" dirty="0">
              <a:solidFill>
                <a:schemeClr val="tx1"/>
              </a:solidFill>
            </a:endParaRPr>
          </a:p>
          <a:p>
            <a:pPr marL="342900" indent="-342900">
              <a:buAutoNum type="arabicParenR"/>
            </a:pPr>
            <a:r>
              <a:rPr lang="en-SG" sz="1600" b="1" dirty="0" err="1">
                <a:solidFill>
                  <a:schemeClr val="tx1"/>
                </a:solidFill>
              </a:rPr>
              <a:t>BorrowUserID</a:t>
            </a:r>
            <a:r>
              <a:rPr lang="en-SG" sz="1600" dirty="0">
                <a:solidFill>
                  <a:schemeClr val="tx1"/>
                </a:solidFill>
              </a:rPr>
              <a:t>: Used to identify which user has reserved the book. This is to distinguish it from the user that reserved the book. </a:t>
            </a:r>
          </a:p>
          <a:p>
            <a:pPr marL="342900" indent="-342900">
              <a:buAutoNum type="arabicParenR"/>
            </a:pPr>
            <a:r>
              <a:rPr lang="en-SG" sz="1600" b="1" dirty="0" err="1">
                <a:solidFill>
                  <a:schemeClr val="tx1"/>
                </a:solidFill>
              </a:rPr>
              <a:t>BorrowDate</a:t>
            </a:r>
            <a:r>
              <a:rPr lang="en-SG" sz="1600" dirty="0">
                <a:solidFill>
                  <a:schemeClr val="tx1"/>
                </a:solidFill>
              </a:rPr>
              <a:t>: A record of when the book was borrowed</a:t>
            </a:r>
          </a:p>
          <a:p>
            <a:pPr marL="342900" indent="-342900">
              <a:buAutoNum type="arabicParenR"/>
            </a:pPr>
            <a:r>
              <a:rPr lang="en-SG" sz="1600" b="1" dirty="0" err="1">
                <a:solidFill>
                  <a:schemeClr val="tx1"/>
                </a:solidFill>
              </a:rPr>
              <a:t>DueDate</a:t>
            </a:r>
            <a:r>
              <a:rPr lang="en-SG" sz="1600" dirty="0">
                <a:solidFill>
                  <a:schemeClr val="tx1"/>
                </a:solidFill>
              </a:rPr>
              <a:t>: A record of when the book is due</a:t>
            </a:r>
          </a:p>
        </p:txBody>
      </p:sp>
      <p:sp>
        <p:nvSpPr>
          <p:cNvPr id="74" name="Rectangle 73">
            <a:extLst>
              <a:ext uri="{FF2B5EF4-FFF2-40B4-BE49-F238E27FC236}">
                <a16:creationId xmlns:a16="http://schemas.microsoft.com/office/drawing/2014/main" id="{DE6BB2D4-C2E5-4C76-9235-7A5CC9C2B73B}"/>
              </a:ext>
            </a:extLst>
          </p:cNvPr>
          <p:cNvSpPr/>
          <p:nvPr/>
        </p:nvSpPr>
        <p:spPr>
          <a:xfrm>
            <a:off x="7808218" y="486646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Admin</a:t>
            </a:r>
          </a:p>
        </p:txBody>
      </p:sp>
      <p:sp>
        <p:nvSpPr>
          <p:cNvPr id="77" name="Oval 76">
            <a:extLst>
              <a:ext uri="{FF2B5EF4-FFF2-40B4-BE49-F238E27FC236}">
                <a16:creationId xmlns:a16="http://schemas.microsoft.com/office/drawing/2014/main" id="{FA8F12E3-0CFD-447F-9335-EC2ACB465312}"/>
              </a:ext>
            </a:extLst>
          </p:cNvPr>
          <p:cNvSpPr/>
          <p:nvPr/>
        </p:nvSpPr>
        <p:spPr>
          <a:xfrm>
            <a:off x="9494149" y="436943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a:t>
            </a:r>
            <a:r>
              <a:rPr lang="en-SG" sz="1200" u="sng" dirty="0" err="1">
                <a:solidFill>
                  <a:schemeClr val="tx1"/>
                </a:solidFill>
              </a:rPr>
              <a:t>ID</a:t>
            </a:r>
            <a:endParaRPr lang="en-SG" sz="1200" u="sng" dirty="0">
              <a:solidFill>
                <a:schemeClr val="tx1"/>
              </a:solidFill>
            </a:endParaRPr>
          </a:p>
        </p:txBody>
      </p:sp>
      <p:sp>
        <p:nvSpPr>
          <p:cNvPr id="78" name="Oval 77">
            <a:extLst>
              <a:ext uri="{FF2B5EF4-FFF2-40B4-BE49-F238E27FC236}">
                <a16:creationId xmlns:a16="http://schemas.microsoft.com/office/drawing/2014/main" id="{E4CC453B-1B3D-4E8B-8FB5-9C4957D7A7B0}"/>
              </a:ext>
            </a:extLst>
          </p:cNvPr>
          <p:cNvSpPr/>
          <p:nvPr/>
        </p:nvSpPr>
        <p:spPr>
          <a:xfrm>
            <a:off x="9494149" y="486646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err="1">
                <a:solidFill>
                  <a:schemeClr val="tx1"/>
                </a:solidFill>
              </a:rPr>
              <a:t>UserName</a:t>
            </a:r>
            <a:endParaRPr lang="en-SG" sz="1200" dirty="0">
              <a:solidFill>
                <a:schemeClr val="tx1"/>
              </a:solidFill>
            </a:endParaRPr>
          </a:p>
        </p:txBody>
      </p:sp>
      <p:sp>
        <p:nvSpPr>
          <p:cNvPr id="80" name="Oval 79">
            <a:extLst>
              <a:ext uri="{FF2B5EF4-FFF2-40B4-BE49-F238E27FC236}">
                <a16:creationId xmlns:a16="http://schemas.microsoft.com/office/drawing/2014/main" id="{59BD1091-4439-4E3D-8E11-EC501B0B8643}"/>
              </a:ext>
            </a:extLst>
          </p:cNvPr>
          <p:cNvSpPr/>
          <p:nvPr/>
        </p:nvSpPr>
        <p:spPr>
          <a:xfrm>
            <a:off x="9494149" y="536350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81" name="Connector: Elbow 80">
            <a:extLst>
              <a:ext uri="{FF2B5EF4-FFF2-40B4-BE49-F238E27FC236}">
                <a16:creationId xmlns:a16="http://schemas.microsoft.com/office/drawing/2014/main" id="{9FA58250-F7A7-4E6F-A223-78AFE9620A4F}"/>
              </a:ext>
            </a:extLst>
          </p:cNvPr>
          <p:cNvCxnSpPr>
            <a:cxnSpLocks/>
            <a:stCxn id="74" idx="3"/>
            <a:endCxn id="77" idx="2"/>
          </p:cNvCxnSpPr>
          <p:nvPr/>
        </p:nvCxnSpPr>
        <p:spPr>
          <a:xfrm flipV="1">
            <a:off x="9179818" y="4598031"/>
            <a:ext cx="314331"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FAEC347D-1154-4A61-8D16-C057FAB72A41}"/>
              </a:ext>
            </a:extLst>
          </p:cNvPr>
          <p:cNvCxnSpPr>
            <a:cxnSpLocks/>
            <a:stCxn id="80" idx="2"/>
            <a:endCxn id="74" idx="3"/>
          </p:cNvCxnSpPr>
          <p:nvPr/>
        </p:nvCxnSpPr>
        <p:spPr>
          <a:xfrm rot="10800000">
            <a:off x="9179819" y="5095068"/>
            <a:ext cx="314331" cy="497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A6B80FEE-AFE2-43C5-9173-4DD7BA652777}"/>
              </a:ext>
            </a:extLst>
          </p:cNvPr>
          <p:cNvCxnSpPr>
            <a:cxnSpLocks/>
            <a:stCxn id="78" idx="2"/>
            <a:endCxn id="74" idx="3"/>
          </p:cNvCxnSpPr>
          <p:nvPr/>
        </p:nvCxnSpPr>
        <p:spPr>
          <a:xfrm rot="10800000">
            <a:off x="9179819" y="5095069"/>
            <a:ext cx="31433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53B6254F-34A3-459C-9F1C-5C4859DF9111}"/>
              </a:ext>
            </a:extLst>
          </p:cNvPr>
          <p:cNvSpPr/>
          <p:nvPr/>
        </p:nvSpPr>
        <p:spPr>
          <a:xfrm>
            <a:off x="3658763" y="19001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ReserveDate</a:t>
            </a:r>
            <a:endParaRPr lang="en-SG" sz="1200" dirty="0">
              <a:solidFill>
                <a:schemeClr val="tx1"/>
              </a:solidFill>
            </a:endParaRPr>
          </a:p>
        </p:txBody>
      </p:sp>
      <p:cxnSp>
        <p:nvCxnSpPr>
          <p:cNvPr id="49" name="Straight Connector 48">
            <a:extLst>
              <a:ext uri="{FF2B5EF4-FFF2-40B4-BE49-F238E27FC236}">
                <a16:creationId xmlns:a16="http://schemas.microsoft.com/office/drawing/2014/main" id="{C7F3E97B-5AC9-4E61-83E3-C10317FCC248}"/>
              </a:ext>
            </a:extLst>
          </p:cNvPr>
          <p:cNvCxnSpPr>
            <a:cxnSpLocks/>
            <a:stCxn id="47" idx="6"/>
            <a:endCxn id="11" idx="0"/>
          </p:cNvCxnSpPr>
          <p:nvPr/>
        </p:nvCxnSpPr>
        <p:spPr>
          <a:xfrm>
            <a:off x="5030363" y="418613"/>
            <a:ext cx="954006" cy="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07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extLst>
              <p:ext uri="{D42A27DB-BD31-4B8C-83A1-F6EECF244321}">
                <p14:modId xmlns:p14="http://schemas.microsoft.com/office/powerpoint/2010/main" val="1613895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72"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Relationship (Makes)</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5" name="Rectangle 4">
            <a:extLst>
              <a:ext uri="{FF2B5EF4-FFF2-40B4-BE49-F238E27FC236}">
                <a16:creationId xmlns:a16="http://schemas.microsoft.com/office/drawing/2014/main" id="{FE8CABF1-4578-49CC-B834-5961D65FFF60}"/>
              </a:ext>
            </a:extLst>
          </p:cNvPr>
          <p:cNvSpPr/>
          <p:nvPr/>
        </p:nvSpPr>
        <p:spPr>
          <a:xfrm>
            <a:off x="7808218" y="486646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Admin</a:t>
            </a:r>
          </a:p>
        </p:txBody>
      </p:sp>
      <p:sp>
        <p:nvSpPr>
          <p:cNvPr id="6" name="Rectangle 5">
            <a:extLst>
              <a:ext uri="{FF2B5EF4-FFF2-40B4-BE49-F238E27FC236}">
                <a16:creationId xmlns:a16="http://schemas.microsoft.com/office/drawing/2014/main" id="{689127C2-BC64-4A64-A998-FA67DBECE84C}"/>
              </a:ext>
            </a:extLst>
          </p:cNvPr>
          <p:cNvSpPr/>
          <p:nvPr/>
        </p:nvSpPr>
        <p:spPr>
          <a:xfrm>
            <a:off x="3474720" y="4573661"/>
            <a:ext cx="1371600" cy="457200"/>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Fine</a:t>
            </a:r>
          </a:p>
        </p:txBody>
      </p:sp>
      <p:sp>
        <p:nvSpPr>
          <p:cNvPr id="11" name="Diamond 10">
            <a:extLst>
              <a:ext uri="{FF2B5EF4-FFF2-40B4-BE49-F238E27FC236}">
                <a16:creationId xmlns:a16="http://schemas.microsoft.com/office/drawing/2014/main" id="{835C9EDC-5101-435A-804E-D6E46814B067}"/>
              </a:ext>
            </a:extLst>
          </p:cNvPr>
          <p:cNvSpPr/>
          <p:nvPr/>
        </p:nvSpPr>
        <p:spPr>
          <a:xfrm>
            <a:off x="5298569" y="418613"/>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Reserve</a:t>
            </a:r>
          </a:p>
        </p:txBody>
      </p:sp>
      <p:sp>
        <p:nvSpPr>
          <p:cNvPr id="12" name="Diamond 11">
            <a:extLst>
              <a:ext uri="{FF2B5EF4-FFF2-40B4-BE49-F238E27FC236}">
                <a16:creationId xmlns:a16="http://schemas.microsoft.com/office/drawing/2014/main" id="{3822BE49-D458-48A2-A12D-DF2C5C7C884B}"/>
              </a:ext>
            </a:extLst>
          </p:cNvPr>
          <p:cNvSpPr/>
          <p:nvPr/>
        </p:nvSpPr>
        <p:spPr>
          <a:xfrm>
            <a:off x="5298569" y="2071736"/>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Borrow</a:t>
            </a:r>
          </a:p>
        </p:txBody>
      </p:sp>
      <p:cxnSp>
        <p:nvCxnSpPr>
          <p:cNvPr id="14" name="Connector: Elbow 13">
            <a:extLst>
              <a:ext uri="{FF2B5EF4-FFF2-40B4-BE49-F238E27FC236}">
                <a16:creationId xmlns:a16="http://schemas.microsoft.com/office/drawing/2014/main" id="{2612A1C7-02A4-4B6C-A063-BC9A1E7710BF}"/>
              </a:ext>
            </a:extLst>
          </p:cNvPr>
          <p:cNvCxnSpPr>
            <a:stCxn id="3" idx="3"/>
            <a:endCxn id="11" idx="1"/>
          </p:cNvCxnSpPr>
          <p:nvPr/>
        </p:nvCxnSpPr>
        <p:spPr>
          <a:xfrm flipV="1">
            <a:off x="4846320" y="875813"/>
            <a:ext cx="452249" cy="773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472BB36-818D-451E-83ED-3700E5979A4D}"/>
              </a:ext>
            </a:extLst>
          </p:cNvPr>
          <p:cNvCxnSpPr>
            <a:stCxn id="3" idx="3"/>
            <a:endCxn id="12" idx="1"/>
          </p:cNvCxnSpPr>
          <p:nvPr/>
        </p:nvCxnSpPr>
        <p:spPr>
          <a:xfrm>
            <a:off x="4846320" y="1649743"/>
            <a:ext cx="452249" cy="8791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C81FBD-CA2C-44BC-A731-1A07989D7CD1}"/>
              </a:ext>
            </a:extLst>
          </p:cNvPr>
          <p:cNvCxnSpPr>
            <a:stCxn id="11" idx="3"/>
            <a:endCxn id="4" idx="1"/>
          </p:cNvCxnSpPr>
          <p:nvPr/>
        </p:nvCxnSpPr>
        <p:spPr>
          <a:xfrm>
            <a:off x="6670169" y="875813"/>
            <a:ext cx="452249" cy="7830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49F9C8C-2C83-4C5F-9E70-C5C2B25AF777}"/>
              </a:ext>
            </a:extLst>
          </p:cNvPr>
          <p:cNvCxnSpPr>
            <a:stCxn id="12" idx="3"/>
            <a:endCxn id="4" idx="1"/>
          </p:cNvCxnSpPr>
          <p:nvPr/>
        </p:nvCxnSpPr>
        <p:spPr>
          <a:xfrm flipV="1">
            <a:off x="6670169" y="1658887"/>
            <a:ext cx="452249" cy="8700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F5ABE92-BD65-4212-B104-5BAD14DE6150}"/>
              </a:ext>
            </a:extLst>
          </p:cNvPr>
          <p:cNvSpPr/>
          <p:nvPr/>
        </p:nvSpPr>
        <p:spPr>
          <a:xfrm>
            <a:off x="6938375" y="19269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ReserveUser</a:t>
            </a:r>
            <a:endParaRPr lang="en-SG" sz="1200" spc="-50" dirty="0">
              <a:solidFill>
                <a:schemeClr val="tx1"/>
              </a:solidFill>
            </a:endParaRPr>
          </a:p>
          <a:p>
            <a:pPr algn="ctr"/>
            <a:r>
              <a:rPr lang="en-SG" sz="1200" dirty="0">
                <a:solidFill>
                  <a:schemeClr val="tx1"/>
                </a:solidFill>
              </a:rPr>
              <a:t>ID</a:t>
            </a:r>
          </a:p>
        </p:txBody>
      </p:sp>
      <p:cxnSp>
        <p:nvCxnSpPr>
          <p:cNvPr id="27" name="Straight Connector 26">
            <a:extLst>
              <a:ext uri="{FF2B5EF4-FFF2-40B4-BE49-F238E27FC236}">
                <a16:creationId xmlns:a16="http://schemas.microsoft.com/office/drawing/2014/main" id="{A8C0935F-570B-4E0A-B68C-1E478BBEC0DE}"/>
              </a:ext>
            </a:extLst>
          </p:cNvPr>
          <p:cNvCxnSpPr>
            <a:cxnSpLocks/>
            <a:stCxn id="11" idx="0"/>
            <a:endCxn id="26" idx="2"/>
          </p:cNvCxnSpPr>
          <p:nvPr/>
        </p:nvCxnSpPr>
        <p:spPr>
          <a:xfrm>
            <a:off x="5984369" y="418613"/>
            <a:ext cx="954006" cy="268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8F610A6-63EB-4839-B1DF-92CB5FB6CB45}"/>
              </a:ext>
            </a:extLst>
          </p:cNvPr>
          <p:cNvSpPr/>
          <p:nvPr/>
        </p:nvSpPr>
        <p:spPr>
          <a:xfrm>
            <a:off x="6995565" y="276463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BorrowUser</a:t>
            </a:r>
            <a:endParaRPr lang="en-SG" sz="1200" spc="-50" dirty="0">
              <a:solidFill>
                <a:schemeClr val="tx1"/>
              </a:solidFill>
            </a:endParaRPr>
          </a:p>
          <a:p>
            <a:pPr algn="ctr"/>
            <a:r>
              <a:rPr lang="en-SG" sz="1200" dirty="0">
                <a:solidFill>
                  <a:schemeClr val="tx1"/>
                </a:solidFill>
              </a:rPr>
              <a:t>ID</a:t>
            </a:r>
          </a:p>
        </p:txBody>
      </p:sp>
      <p:cxnSp>
        <p:nvCxnSpPr>
          <p:cNvPr id="34" name="Connector: Elbow 33">
            <a:extLst>
              <a:ext uri="{FF2B5EF4-FFF2-40B4-BE49-F238E27FC236}">
                <a16:creationId xmlns:a16="http://schemas.microsoft.com/office/drawing/2014/main" id="{4BF7853F-4A62-4DA7-8053-7592D3506C4E}"/>
              </a:ext>
            </a:extLst>
          </p:cNvPr>
          <p:cNvCxnSpPr>
            <a:stCxn id="12" idx="2"/>
            <a:endCxn id="32" idx="2"/>
          </p:cNvCxnSpPr>
          <p:nvPr/>
        </p:nvCxnSpPr>
        <p:spPr>
          <a:xfrm rot="16200000" flipH="1">
            <a:off x="6486417" y="2484088"/>
            <a:ext cx="7101" cy="10111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C1612CE-72F7-49C6-B390-B94B7EC14E13}"/>
              </a:ext>
            </a:extLst>
          </p:cNvPr>
          <p:cNvSpPr/>
          <p:nvPr/>
        </p:nvSpPr>
        <p:spPr>
          <a:xfrm>
            <a:off x="6995565" y="326167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BorrowDate</a:t>
            </a:r>
            <a:endParaRPr lang="en-SG" sz="1200" dirty="0">
              <a:solidFill>
                <a:schemeClr val="tx1"/>
              </a:solidFill>
            </a:endParaRPr>
          </a:p>
        </p:txBody>
      </p:sp>
      <p:sp>
        <p:nvSpPr>
          <p:cNvPr id="36" name="Oval 35">
            <a:extLst>
              <a:ext uri="{FF2B5EF4-FFF2-40B4-BE49-F238E27FC236}">
                <a16:creationId xmlns:a16="http://schemas.microsoft.com/office/drawing/2014/main" id="{0FB75B55-704B-45E0-9736-AD8901C1353E}"/>
              </a:ext>
            </a:extLst>
          </p:cNvPr>
          <p:cNvSpPr/>
          <p:nvPr/>
        </p:nvSpPr>
        <p:spPr>
          <a:xfrm>
            <a:off x="6995565" y="3758712"/>
            <a:ext cx="1371600" cy="457200"/>
          </a:xfrm>
          <a:prstGeom prst="ellipse">
            <a:avLst/>
          </a:prstGeom>
          <a:noFill/>
          <a:ln w="12700">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DueDate</a:t>
            </a:r>
            <a:endParaRPr lang="en-SG" sz="1200" dirty="0">
              <a:solidFill>
                <a:schemeClr val="tx1"/>
              </a:solidFill>
            </a:endParaRPr>
          </a:p>
        </p:txBody>
      </p:sp>
      <p:cxnSp>
        <p:nvCxnSpPr>
          <p:cNvPr id="38" name="Connector: Elbow 37">
            <a:extLst>
              <a:ext uri="{FF2B5EF4-FFF2-40B4-BE49-F238E27FC236}">
                <a16:creationId xmlns:a16="http://schemas.microsoft.com/office/drawing/2014/main" id="{0A66936D-79FB-4458-9C8E-B8FBA3E6B1FE}"/>
              </a:ext>
            </a:extLst>
          </p:cNvPr>
          <p:cNvCxnSpPr>
            <a:stCxn id="12" idx="2"/>
            <a:endCxn id="35" idx="2"/>
          </p:cNvCxnSpPr>
          <p:nvPr/>
        </p:nvCxnSpPr>
        <p:spPr>
          <a:xfrm rot="16200000" flipH="1">
            <a:off x="6237898" y="2732607"/>
            <a:ext cx="504139" cy="1011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799B50F-1D23-4E7E-B74B-98CC6ABB7B01}"/>
              </a:ext>
            </a:extLst>
          </p:cNvPr>
          <p:cNvCxnSpPr>
            <a:stCxn id="12" idx="2"/>
            <a:endCxn id="36" idx="2"/>
          </p:cNvCxnSpPr>
          <p:nvPr/>
        </p:nvCxnSpPr>
        <p:spPr>
          <a:xfrm rot="16200000" flipH="1">
            <a:off x="5989379" y="2981126"/>
            <a:ext cx="1001176" cy="1011196"/>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70A581-CEB9-41EB-80A5-6525565FD67F}"/>
              </a:ext>
            </a:extLst>
          </p:cNvPr>
          <p:cNvSpPr/>
          <p:nvPr/>
        </p:nvSpPr>
        <p:spPr>
          <a:xfrm>
            <a:off x="1554480" y="4573661"/>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Payment</a:t>
            </a:r>
          </a:p>
        </p:txBody>
      </p:sp>
      <p:sp>
        <p:nvSpPr>
          <p:cNvPr id="84" name="Diamond 83">
            <a:extLst>
              <a:ext uri="{FF2B5EF4-FFF2-40B4-BE49-F238E27FC236}">
                <a16:creationId xmlns:a16="http://schemas.microsoft.com/office/drawing/2014/main" id="{882CDBB5-358B-4C3C-8EF8-3ABBACD32F3E}"/>
              </a:ext>
            </a:extLst>
          </p:cNvPr>
          <p:cNvSpPr/>
          <p:nvPr/>
        </p:nvSpPr>
        <p:spPr>
          <a:xfrm>
            <a:off x="155448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Makes</a:t>
            </a:r>
          </a:p>
        </p:txBody>
      </p:sp>
      <p:cxnSp>
        <p:nvCxnSpPr>
          <p:cNvPr id="86" name="Connector: Elbow 85">
            <a:extLst>
              <a:ext uri="{FF2B5EF4-FFF2-40B4-BE49-F238E27FC236}">
                <a16:creationId xmlns:a16="http://schemas.microsoft.com/office/drawing/2014/main" id="{0145B2E2-2F96-4B79-AE0C-3248657CB2AD}"/>
              </a:ext>
            </a:extLst>
          </p:cNvPr>
          <p:cNvCxnSpPr>
            <a:stCxn id="3" idx="2"/>
            <a:endCxn id="84" idx="0"/>
          </p:cNvCxnSpPr>
          <p:nvPr/>
        </p:nvCxnSpPr>
        <p:spPr>
          <a:xfrm rot="5400000">
            <a:off x="2676763" y="1441860"/>
            <a:ext cx="1047274" cy="1920240"/>
          </a:xfrm>
          <a:prstGeom prst="bentConnector3">
            <a:avLst>
              <a:gd name="adj1" fmla="val 68336"/>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003A64-9A9E-4EB5-938F-791C21984E2F}"/>
              </a:ext>
            </a:extLst>
          </p:cNvPr>
          <p:cNvCxnSpPr>
            <a:stCxn id="84" idx="2"/>
            <a:endCxn id="82" idx="0"/>
          </p:cNvCxnSpPr>
          <p:nvPr/>
        </p:nvCxnSpPr>
        <p:spPr>
          <a:xfrm>
            <a:off x="2240280" y="3840017"/>
            <a:ext cx="0" cy="73364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D313CDF7-286E-4C0B-902B-16824B0C1A0E}"/>
              </a:ext>
            </a:extLst>
          </p:cNvPr>
          <p:cNvSpPr/>
          <p:nvPr/>
        </p:nvSpPr>
        <p:spPr>
          <a:xfrm>
            <a:off x="18288" y="40766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109" name="Oval 108">
            <a:extLst>
              <a:ext uri="{FF2B5EF4-FFF2-40B4-BE49-F238E27FC236}">
                <a16:creationId xmlns:a16="http://schemas.microsoft.com/office/drawing/2014/main" id="{6D0C7617-A918-414C-A6BF-C9F1649D1591}"/>
              </a:ext>
            </a:extLst>
          </p:cNvPr>
          <p:cNvSpPr/>
          <p:nvPr/>
        </p:nvSpPr>
        <p:spPr>
          <a:xfrm>
            <a:off x="18288" y="503886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113" name="Connector: Elbow 112">
            <a:extLst>
              <a:ext uri="{FF2B5EF4-FFF2-40B4-BE49-F238E27FC236}">
                <a16:creationId xmlns:a16="http://schemas.microsoft.com/office/drawing/2014/main" id="{CD2B8FD9-EC91-45CF-B78D-D11020A75EC4}"/>
              </a:ext>
            </a:extLst>
          </p:cNvPr>
          <p:cNvCxnSpPr>
            <a:stCxn id="108" idx="6"/>
            <a:endCxn id="82" idx="1"/>
          </p:cNvCxnSpPr>
          <p:nvPr/>
        </p:nvCxnSpPr>
        <p:spPr>
          <a:xfrm>
            <a:off x="1389888" y="4305224"/>
            <a:ext cx="164592"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BFD0751-6179-48EE-A8FB-A3DFC26CB2BC}"/>
              </a:ext>
            </a:extLst>
          </p:cNvPr>
          <p:cNvCxnSpPr>
            <a:cxnSpLocks/>
            <a:stCxn id="109" idx="6"/>
            <a:endCxn id="82" idx="1"/>
          </p:cNvCxnSpPr>
          <p:nvPr/>
        </p:nvCxnSpPr>
        <p:spPr>
          <a:xfrm flipV="1">
            <a:off x="1389888" y="4802261"/>
            <a:ext cx="164592" cy="46520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E846BBCB-827E-482C-B573-8BA79548C8F5}"/>
              </a:ext>
            </a:extLst>
          </p:cNvPr>
          <p:cNvSpPr/>
          <p:nvPr/>
        </p:nvSpPr>
        <p:spPr>
          <a:xfrm>
            <a:off x="5072444" y="457366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FineAmount</a:t>
            </a:r>
            <a:endParaRPr lang="en-SG" sz="1200" dirty="0">
              <a:solidFill>
                <a:schemeClr val="tx1"/>
              </a:solidFill>
            </a:endParaRPr>
          </a:p>
        </p:txBody>
      </p:sp>
      <p:cxnSp>
        <p:nvCxnSpPr>
          <p:cNvPr id="122" name="Straight Connector 121">
            <a:extLst>
              <a:ext uri="{FF2B5EF4-FFF2-40B4-BE49-F238E27FC236}">
                <a16:creationId xmlns:a16="http://schemas.microsoft.com/office/drawing/2014/main" id="{65CD0710-6309-4E2D-96A3-609DE46A51A3}"/>
              </a:ext>
            </a:extLst>
          </p:cNvPr>
          <p:cNvCxnSpPr>
            <a:stCxn id="120" idx="2"/>
            <a:endCxn id="6" idx="3"/>
          </p:cNvCxnSpPr>
          <p:nvPr/>
        </p:nvCxnSpPr>
        <p:spPr>
          <a:xfrm flipH="1">
            <a:off x="4846320" y="4802261"/>
            <a:ext cx="22612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18B1F975-EE04-44D2-BAA6-A05CA88090AA}"/>
              </a:ext>
            </a:extLst>
          </p:cNvPr>
          <p:cNvSpPr/>
          <p:nvPr/>
        </p:nvSpPr>
        <p:spPr>
          <a:xfrm>
            <a:off x="9494149" y="436943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a:t>
            </a:r>
            <a:r>
              <a:rPr lang="en-SG" sz="1200" u="sng" dirty="0" err="1">
                <a:solidFill>
                  <a:schemeClr val="tx1"/>
                </a:solidFill>
              </a:rPr>
              <a:t>ID</a:t>
            </a:r>
            <a:endParaRPr lang="en-SG" sz="1200" u="sng" dirty="0">
              <a:solidFill>
                <a:schemeClr val="tx1"/>
              </a:solidFill>
            </a:endParaRPr>
          </a:p>
        </p:txBody>
      </p:sp>
      <p:sp>
        <p:nvSpPr>
          <p:cNvPr id="138" name="Oval 137">
            <a:extLst>
              <a:ext uri="{FF2B5EF4-FFF2-40B4-BE49-F238E27FC236}">
                <a16:creationId xmlns:a16="http://schemas.microsoft.com/office/drawing/2014/main" id="{3CD702D3-31A8-4109-8E19-10C36BAD8B87}"/>
              </a:ext>
            </a:extLst>
          </p:cNvPr>
          <p:cNvSpPr/>
          <p:nvPr/>
        </p:nvSpPr>
        <p:spPr>
          <a:xfrm>
            <a:off x="9494149" y="486646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err="1">
                <a:solidFill>
                  <a:schemeClr val="tx1"/>
                </a:solidFill>
              </a:rPr>
              <a:t>UserName</a:t>
            </a:r>
            <a:endParaRPr lang="en-SG" sz="1200" dirty="0">
              <a:solidFill>
                <a:schemeClr val="tx1"/>
              </a:solidFill>
            </a:endParaRPr>
          </a:p>
        </p:txBody>
      </p:sp>
      <p:sp>
        <p:nvSpPr>
          <p:cNvPr id="139" name="Oval 138">
            <a:extLst>
              <a:ext uri="{FF2B5EF4-FFF2-40B4-BE49-F238E27FC236}">
                <a16:creationId xmlns:a16="http://schemas.microsoft.com/office/drawing/2014/main" id="{B1165440-BA9A-406D-A5CA-90FBD1E84A3A}"/>
              </a:ext>
            </a:extLst>
          </p:cNvPr>
          <p:cNvSpPr/>
          <p:nvPr/>
        </p:nvSpPr>
        <p:spPr>
          <a:xfrm>
            <a:off x="9494149" y="536350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142" name="Connector: Elbow 141">
            <a:extLst>
              <a:ext uri="{FF2B5EF4-FFF2-40B4-BE49-F238E27FC236}">
                <a16:creationId xmlns:a16="http://schemas.microsoft.com/office/drawing/2014/main" id="{49A09440-87E8-4BAB-BA20-7E3CD4AF3BBD}"/>
              </a:ext>
            </a:extLst>
          </p:cNvPr>
          <p:cNvCxnSpPr>
            <a:stCxn id="5" idx="3"/>
            <a:endCxn id="137" idx="2"/>
          </p:cNvCxnSpPr>
          <p:nvPr/>
        </p:nvCxnSpPr>
        <p:spPr>
          <a:xfrm flipV="1">
            <a:off x="9179818" y="4598031"/>
            <a:ext cx="314331"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21360BF8-0287-424E-A150-17FF7CF6C5FC}"/>
              </a:ext>
            </a:extLst>
          </p:cNvPr>
          <p:cNvCxnSpPr>
            <a:stCxn id="139" idx="2"/>
            <a:endCxn id="5" idx="3"/>
          </p:cNvCxnSpPr>
          <p:nvPr/>
        </p:nvCxnSpPr>
        <p:spPr>
          <a:xfrm rot="10800000">
            <a:off x="9179819" y="5095068"/>
            <a:ext cx="314331" cy="497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233C1CF3-2C69-46BE-AAE0-BF8891A76866}"/>
              </a:ext>
            </a:extLst>
          </p:cNvPr>
          <p:cNvCxnSpPr>
            <a:stCxn id="138" idx="2"/>
            <a:endCxn id="5" idx="3"/>
          </p:cNvCxnSpPr>
          <p:nvPr/>
        </p:nvCxnSpPr>
        <p:spPr>
          <a:xfrm rot="10800000">
            <a:off x="9179819" y="5095069"/>
            <a:ext cx="31433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DF125C4-89D4-4B92-8EB8-C1680D0D0765}"/>
              </a:ext>
            </a:extLst>
          </p:cNvPr>
          <p:cNvSpPr txBox="1"/>
          <p:nvPr/>
        </p:nvSpPr>
        <p:spPr>
          <a:xfrm>
            <a:off x="5080182" y="607298"/>
            <a:ext cx="1129981" cy="307777"/>
          </a:xfrm>
          <a:prstGeom prst="rect">
            <a:avLst/>
          </a:prstGeom>
          <a:noFill/>
        </p:spPr>
        <p:txBody>
          <a:bodyPr wrap="square" rtlCol="0">
            <a:spAutoFit/>
          </a:bodyPr>
          <a:lstStyle/>
          <a:p>
            <a:r>
              <a:rPr lang="en-SG" sz="1400" b="1" dirty="0"/>
              <a:t>1</a:t>
            </a:r>
          </a:p>
        </p:txBody>
      </p:sp>
      <p:sp>
        <p:nvSpPr>
          <p:cNvPr id="148" name="TextBox 147">
            <a:extLst>
              <a:ext uri="{FF2B5EF4-FFF2-40B4-BE49-F238E27FC236}">
                <a16:creationId xmlns:a16="http://schemas.microsoft.com/office/drawing/2014/main" id="{0C5EF324-89BB-44D7-832D-E80AF0011872}"/>
              </a:ext>
            </a:extLst>
          </p:cNvPr>
          <p:cNvSpPr txBox="1"/>
          <p:nvPr/>
        </p:nvSpPr>
        <p:spPr>
          <a:xfrm>
            <a:off x="6601701" y="607298"/>
            <a:ext cx="1129981" cy="307777"/>
          </a:xfrm>
          <a:prstGeom prst="rect">
            <a:avLst/>
          </a:prstGeom>
          <a:noFill/>
        </p:spPr>
        <p:txBody>
          <a:bodyPr wrap="square" rtlCol="0">
            <a:spAutoFit/>
          </a:bodyPr>
          <a:lstStyle/>
          <a:p>
            <a:r>
              <a:rPr lang="en-SG" sz="1400" b="1" dirty="0"/>
              <a:t>N</a:t>
            </a:r>
          </a:p>
        </p:txBody>
      </p:sp>
      <p:sp>
        <p:nvSpPr>
          <p:cNvPr id="149" name="TextBox 148">
            <a:extLst>
              <a:ext uri="{FF2B5EF4-FFF2-40B4-BE49-F238E27FC236}">
                <a16:creationId xmlns:a16="http://schemas.microsoft.com/office/drawing/2014/main" id="{009C54E0-211A-46CA-8914-1A8F985F5375}"/>
              </a:ext>
            </a:extLst>
          </p:cNvPr>
          <p:cNvSpPr txBox="1"/>
          <p:nvPr/>
        </p:nvSpPr>
        <p:spPr>
          <a:xfrm>
            <a:off x="5080182" y="2250435"/>
            <a:ext cx="1129981" cy="307777"/>
          </a:xfrm>
          <a:prstGeom prst="rect">
            <a:avLst/>
          </a:prstGeom>
          <a:noFill/>
        </p:spPr>
        <p:txBody>
          <a:bodyPr wrap="square" rtlCol="0">
            <a:spAutoFit/>
          </a:bodyPr>
          <a:lstStyle/>
          <a:p>
            <a:r>
              <a:rPr lang="en-SG" sz="1400" b="1" dirty="0"/>
              <a:t>1</a:t>
            </a:r>
          </a:p>
        </p:txBody>
      </p:sp>
      <p:sp>
        <p:nvSpPr>
          <p:cNvPr id="150" name="TextBox 149">
            <a:extLst>
              <a:ext uri="{FF2B5EF4-FFF2-40B4-BE49-F238E27FC236}">
                <a16:creationId xmlns:a16="http://schemas.microsoft.com/office/drawing/2014/main" id="{52EE984A-8217-4A50-80F0-607B20811711}"/>
              </a:ext>
            </a:extLst>
          </p:cNvPr>
          <p:cNvSpPr txBox="1"/>
          <p:nvPr/>
        </p:nvSpPr>
        <p:spPr>
          <a:xfrm>
            <a:off x="6601701" y="2250435"/>
            <a:ext cx="1129981" cy="307777"/>
          </a:xfrm>
          <a:prstGeom prst="rect">
            <a:avLst/>
          </a:prstGeom>
          <a:noFill/>
        </p:spPr>
        <p:txBody>
          <a:bodyPr wrap="square" rtlCol="0">
            <a:spAutoFit/>
          </a:bodyPr>
          <a:lstStyle/>
          <a:p>
            <a:r>
              <a:rPr lang="en-SG" sz="1400" b="1" dirty="0"/>
              <a:t>N</a:t>
            </a:r>
          </a:p>
        </p:txBody>
      </p:sp>
      <p:sp>
        <p:nvSpPr>
          <p:cNvPr id="153" name="TextBox 152">
            <a:extLst>
              <a:ext uri="{FF2B5EF4-FFF2-40B4-BE49-F238E27FC236}">
                <a16:creationId xmlns:a16="http://schemas.microsoft.com/office/drawing/2014/main" id="{03618A02-8500-4371-803F-EE698A450E53}"/>
              </a:ext>
            </a:extLst>
          </p:cNvPr>
          <p:cNvSpPr txBox="1"/>
          <p:nvPr/>
        </p:nvSpPr>
        <p:spPr>
          <a:xfrm>
            <a:off x="1977903" y="2686698"/>
            <a:ext cx="1129981" cy="307777"/>
          </a:xfrm>
          <a:prstGeom prst="rect">
            <a:avLst/>
          </a:prstGeom>
          <a:noFill/>
        </p:spPr>
        <p:txBody>
          <a:bodyPr wrap="square" rtlCol="0">
            <a:spAutoFit/>
          </a:bodyPr>
          <a:lstStyle/>
          <a:p>
            <a:r>
              <a:rPr lang="en-SG" sz="1400" b="1" dirty="0"/>
              <a:t>1</a:t>
            </a:r>
          </a:p>
        </p:txBody>
      </p:sp>
      <p:sp>
        <p:nvSpPr>
          <p:cNvPr id="154" name="TextBox 153">
            <a:extLst>
              <a:ext uri="{FF2B5EF4-FFF2-40B4-BE49-F238E27FC236}">
                <a16:creationId xmlns:a16="http://schemas.microsoft.com/office/drawing/2014/main" id="{4DA6048D-B396-4C4F-BAD4-76E85066FA90}"/>
              </a:ext>
            </a:extLst>
          </p:cNvPr>
          <p:cNvSpPr txBox="1"/>
          <p:nvPr/>
        </p:nvSpPr>
        <p:spPr>
          <a:xfrm>
            <a:off x="1967228" y="3778495"/>
            <a:ext cx="1129981" cy="307777"/>
          </a:xfrm>
          <a:prstGeom prst="rect">
            <a:avLst/>
          </a:prstGeom>
          <a:noFill/>
        </p:spPr>
        <p:txBody>
          <a:bodyPr wrap="square" rtlCol="0">
            <a:spAutoFit/>
          </a:bodyPr>
          <a:lstStyle/>
          <a:p>
            <a:r>
              <a:rPr lang="en-SG" sz="1400" b="1" dirty="0"/>
              <a:t>N</a:t>
            </a:r>
          </a:p>
        </p:txBody>
      </p:sp>
      <p:sp>
        <p:nvSpPr>
          <p:cNvPr id="74" name="Oval 73">
            <a:extLst>
              <a:ext uri="{FF2B5EF4-FFF2-40B4-BE49-F238E27FC236}">
                <a16:creationId xmlns:a16="http://schemas.microsoft.com/office/drawing/2014/main" id="{AFBAC133-94EE-4CE0-98B5-B6224CD34AD7}"/>
              </a:ext>
            </a:extLst>
          </p:cNvPr>
          <p:cNvSpPr/>
          <p:nvPr/>
        </p:nvSpPr>
        <p:spPr>
          <a:xfrm>
            <a:off x="18288" y="315421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DateTime</a:t>
            </a:r>
            <a:endParaRPr lang="en-SG" sz="1200" dirty="0">
              <a:solidFill>
                <a:schemeClr val="tx1"/>
              </a:solidFill>
            </a:endParaRPr>
          </a:p>
        </p:txBody>
      </p:sp>
      <p:cxnSp>
        <p:nvCxnSpPr>
          <p:cNvPr id="15" name="Straight Connector 14">
            <a:extLst>
              <a:ext uri="{FF2B5EF4-FFF2-40B4-BE49-F238E27FC236}">
                <a16:creationId xmlns:a16="http://schemas.microsoft.com/office/drawing/2014/main" id="{819D2253-108B-46C8-B99E-E0A5AF2668A6}"/>
              </a:ext>
            </a:extLst>
          </p:cNvPr>
          <p:cNvCxnSpPr>
            <a:stCxn id="74" idx="6"/>
            <a:endCxn id="84" idx="1"/>
          </p:cNvCxnSpPr>
          <p:nvPr/>
        </p:nvCxnSpPr>
        <p:spPr>
          <a:xfrm>
            <a:off x="1389888" y="3382817"/>
            <a:ext cx="16459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A53165C7-0D9A-4D64-9FC5-6F4992C4CC00}"/>
              </a:ext>
            </a:extLst>
          </p:cNvPr>
          <p:cNvSpPr/>
          <p:nvPr/>
        </p:nvSpPr>
        <p:spPr>
          <a:xfrm>
            <a:off x="6896293" y="2736911"/>
            <a:ext cx="4961385" cy="390474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600" dirty="0">
                <a:solidFill>
                  <a:schemeClr val="tx1"/>
                </a:solidFill>
              </a:rPr>
              <a:t>The third relationship we identified was between User and Payment, namely User – </a:t>
            </a:r>
            <a:r>
              <a:rPr lang="en-SG" sz="1600" b="1" i="1" dirty="0">
                <a:solidFill>
                  <a:schemeClr val="tx1"/>
                </a:solidFill>
              </a:rPr>
              <a:t>Makes</a:t>
            </a:r>
            <a:r>
              <a:rPr lang="en-SG" sz="1600" dirty="0">
                <a:solidFill>
                  <a:schemeClr val="tx1"/>
                </a:solidFill>
              </a:rPr>
              <a:t> – Payment. As 1 user can make many payments, but 1 payment can only be made by 1 user, this is a </a:t>
            </a:r>
            <a:r>
              <a:rPr lang="en-SG" sz="1600" b="1" dirty="0">
                <a:solidFill>
                  <a:schemeClr val="tx1"/>
                </a:solidFill>
              </a:rPr>
              <a:t>1:N</a:t>
            </a:r>
            <a:r>
              <a:rPr lang="en-SG" sz="1600" dirty="0">
                <a:solidFill>
                  <a:schemeClr val="tx1"/>
                </a:solidFill>
              </a:rPr>
              <a:t> relationship. We have identified 1 attribute for this relationship:</a:t>
            </a:r>
          </a:p>
          <a:p>
            <a:pPr algn="ctr"/>
            <a:endParaRPr lang="en-SG" sz="1600" dirty="0">
              <a:solidFill>
                <a:schemeClr val="tx1"/>
              </a:solidFill>
            </a:endParaRPr>
          </a:p>
          <a:p>
            <a:r>
              <a:rPr lang="en-SG" sz="1600" dirty="0">
                <a:solidFill>
                  <a:schemeClr val="tx1"/>
                </a:solidFill>
              </a:rPr>
              <a:t>1) </a:t>
            </a:r>
            <a:r>
              <a:rPr lang="en-SG" sz="1600" b="1" dirty="0" err="1">
                <a:solidFill>
                  <a:schemeClr val="tx1"/>
                </a:solidFill>
              </a:rPr>
              <a:t>DateTime</a:t>
            </a:r>
            <a:r>
              <a:rPr lang="en-SG" sz="1600" dirty="0">
                <a:solidFill>
                  <a:schemeClr val="tx1"/>
                </a:solidFill>
              </a:rPr>
              <a:t>: The date and time for when the payment was made</a:t>
            </a:r>
          </a:p>
          <a:p>
            <a:pPr algn="ctr"/>
            <a:endParaRPr lang="en-SG" sz="1600" dirty="0">
              <a:solidFill>
                <a:schemeClr val="tx1"/>
              </a:solidFill>
            </a:endParaRPr>
          </a:p>
        </p:txBody>
      </p:sp>
      <p:sp>
        <p:nvSpPr>
          <p:cNvPr id="64" name="Oval 63">
            <a:extLst>
              <a:ext uri="{FF2B5EF4-FFF2-40B4-BE49-F238E27FC236}">
                <a16:creationId xmlns:a16="http://schemas.microsoft.com/office/drawing/2014/main" id="{6A6EEE77-790A-42F8-9C97-10D91B8C2EAB}"/>
              </a:ext>
            </a:extLst>
          </p:cNvPr>
          <p:cNvSpPr/>
          <p:nvPr/>
        </p:nvSpPr>
        <p:spPr>
          <a:xfrm>
            <a:off x="3658763" y="19001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ReserveDate</a:t>
            </a:r>
            <a:endParaRPr lang="en-SG" sz="1200" dirty="0">
              <a:solidFill>
                <a:schemeClr val="tx1"/>
              </a:solidFill>
            </a:endParaRPr>
          </a:p>
        </p:txBody>
      </p:sp>
      <p:cxnSp>
        <p:nvCxnSpPr>
          <p:cNvPr id="65" name="Straight Connector 64">
            <a:extLst>
              <a:ext uri="{FF2B5EF4-FFF2-40B4-BE49-F238E27FC236}">
                <a16:creationId xmlns:a16="http://schemas.microsoft.com/office/drawing/2014/main" id="{0ACDA246-CE9C-4132-AC1B-EC26CCF63532}"/>
              </a:ext>
            </a:extLst>
          </p:cNvPr>
          <p:cNvCxnSpPr>
            <a:cxnSpLocks/>
            <a:stCxn id="64" idx="6"/>
          </p:cNvCxnSpPr>
          <p:nvPr/>
        </p:nvCxnSpPr>
        <p:spPr>
          <a:xfrm>
            <a:off x="5030363" y="418613"/>
            <a:ext cx="954006" cy="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92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extLst>
              <p:ext uri="{D42A27DB-BD31-4B8C-83A1-F6EECF244321}">
                <p14:modId xmlns:p14="http://schemas.microsoft.com/office/powerpoint/2010/main" val="2285731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6"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Relationship (Owns)</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5" name="Rectangle 4">
            <a:extLst>
              <a:ext uri="{FF2B5EF4-FFF2-40B4-BE49-F238E27FC236}">
                <a16:creationId xmlns:a16="http://schemas.microsoft.com/office/drawing/2014/main" id="{FE8CABF1-4578-49CC-B834-5961D65FFF60}"/>
              </a:ext>
            </a:extLst>
          </p:cNvPr>
          <p:cNvSpPr/>
          <p:nvPr/>
        </p:nvSpPr>
        <p:spPr>
          <a:xfrm>
            <a:off x="7808218" y="486646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Admin</a:t>
            </a:r>
          </a:p>
        </p:txBody>
      </p:sp>
      <p:sp>
        <p:nvSpPr>
          <p:cNvPr id="6" name="Rectangle 5">
            <a:extLst>
              <a:ext uri="{FF2B5EF4-FFF2-40B4-BE49-F238E27FC236}">
                <a16:creationId xmlns:a16="http://schemas.microsoft.com/office/drawing/2014/main" id="{689127C2-BC64-4A64-A998-FA67DBECE84C}"/>
              </a:ext>
            </a:extLst>
          </p:cNvPr>
          <p:cNvSpPr/>
          <p:nvPr/>
        </p:nvSpPr>
        <p:spPr>
          <a:xfrm>
            <a:off x="3474720" y="4573661"/>
            <a:ext cx="1371600" cy="457200"/>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Fine</a:t>
            </a:r>
          </a:p>
        </p:txBody>
      </p:sp>
      <p:sp>
        <p:nvSpPr>
          <p:cNvPr id="11" name="Diamond 10">
            <a:extLst>
              <a:ext uri="{FF2B5EF4-FFF2-40B4-BE49-F238E27FC236}">
                <a16:creationId xmlns:a16="http://schemas.microsoft.com/office/drawing/2014/main" id="{835C9EDC-5101-435A-804E-D6E46814B067}"/>
              </a:ext>
            </a:extLst>
          </p:cNvPr>
          <p:cNvSpPr/>
          <p:nvPr/>
        </p:nvSpPr>
        <p:spPr>
          <a:xfrm>
            <a:off x="5298569" y="418613"/>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Reserve</a:t>
            </a:r>
          </a:p>
        </p:txBody>
      </p:sp>
      <p:sp>
        <p:nvSpPr>
          <p:cNvPr id="12" name="Diamond 11">
            <a:extLst>
              <a:ext uri="{FF2B5EF4-FFF2-40B4-BE49-F238E27FC236}">
                <a16:creationId xmlns:a16="http://schemas.microsoft.com/office/drawing/2014/main" id="{3822BE49-D458-48A2-A12D-DF2C5C7C884B}"/>
              </a:ext>
            </a:extLst>
          </p:cNvPr>
          <p:cNvSpPr/>
          <p:nvPr/>
        </p:nvSpPr>
        <p:spPr>
          <a:xfrm>
            <a:off x="5298569" y="2071736"/>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Borrow</a:t>
            </a:r>
          </a:p>
        </p:txBody>
      </p:sp>
      <p:cxnSp>
        <p:nvCxnSpPr>
          <p:cNvPr id="14" name="Connector: Elbow 13">
            <a:extLst>
              <a:ext uri="{FF2B5EF4-FFF2-40B4-BE49-F238E27FC236}">
                <a16:creationId xmlns:a16="http://schemas.microsoft.com/office/drawing/2014/main" id="{2612A1C7-02A4-4B6C-A063-BC9A1E7710BF}"/>
              </a:ext>
            </a:extLst>
          </p:cNvPr>
          <p:cNvCxnSpPr>
            <a:stCxn id="3" idx="3"/>
            <a:endCxn id="11" idx="1"/>
          </p:cNvCxnSpPr>
          <p:nvPr/>
        </p:nvCxnSpPr>
        <p:spPr>
          <a:xfrm flipV="1">
            <a:off x="4846320" y="875813"/>
            <a:ext cx="452249" cy="773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472BB36-818D-451E-83ED-3700E5979A4D}"/>
              </a:ext>
            </a:extLst>
          </p:cNvPr>
          <p:cNvCxnSpPr>
            <a:stCxn id="3" idx="3"/>
            <a:endCxn id="12" idx="1"/>
          </p:cNvCxnSpPr>
          <p:nvPr/>
        </p:nvCxnSpPr>
        <p:spPr>
          <a:xfrm>
            <a:off x="4846320" y="1649743"/>
            <a:ext cx="452249" cy="8791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C81FBD-CA2C-44BC-A731-1A07989D7CD1}"/>
              </a:ext>
            </a:extLst>
          </p:cNvPr>
          <p:cNvCxnSpPr>
            <a:stCxn id="11" idx="3"/>
            <a:endCxn id="4" idx="1"/>
          </p:cNvCxnSpPr>
          <p:nvPr/>
        </p:nvCxnSpPr>
        <p:spPr>
          <a:xfrm>
            <a:off x="6670169" y="875813"/>
            <a:ext cx="452249" cy="7830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49F9C8C-2C83-4C5F-9E70-C5C2B25AF777}"/>
              </a:ext>
            </a:extLst>
          </p:cNvPr>
          <p:cNvCxnSpPr>
            <a:stCxn id="12" idx="3"/>
            <a:endCxn id="4" idx="1"/>
          </p:cNvCxnSpPr>
          <p:nvPr/>
        </p:nvCxnSpPr>
        <p:spPr>
          <a:xfrm flipV="1">
            <a:off x="6670169" y="1658887"/>
            <a:ext cx="452249" cy="8700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F5ABE92-BD65-4212-B104-5BAD14DE6150}"/>
              </a:ext>
            </a:extLst>
          </p:cNvPr>
          <p:cNvSpPr/>
          <p:nvPr/>
        </p:nvSpPr>
        <p:spPr>
          <a:xfrm>
            <a:off x="6938375" y="19269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ReserveUser</a:t>
            </a:r>
            <a:endParaRPr lang="en-SG" sz="1200" spc="-50" dirty="0">
              <a:solidFill>
                <a:schemeClr val="tx1"/>
              </a:solidFill>
            </a:endParaRPr>
          </a:p>
          <a:p>
            <a:pPr algn="ctr"/>
            <a:r>
              <a:rPr lang="en-SG" sz="1200" dirty="0">
                <a:solidFill>
                  <a:schemeClr val="tx1"/>
                </a:solidFill>
              </a:rPr>
              <a:t>ID</a:t>
            </a:r>
          </a:p>
        </p:txBody>
      </p:sp>
      <p:cxnSp>
        <p:nvCxnSpPr>
          <p:cNvPr id="27" name="Straight Connector 26">
            <a:extLst>
              <a:ext uri="{FF2B5EF4-FFF2-40B4-BE49-F238E27FC236}">
                <a16:creationId xmlns:a16="http://schemas.microsoft.com/office/drawing/2014/main" id="{A8C0935F-570B-4E0A-B68C-1E478BBEC0DE}"/>
              </a:ext>
            </a:extLst>
          </p:cNvPr>
          <p:cNvCxnSpPr>
            <a:cxnSpLocks/>
            <a:stCxn id="11" idx="0"/>
            <a:endCxn id="26" idx="2"/>
          </p:cNvCxnSpPr>
          <p:nvPr/>
        </p:nvCxnSpPr>
        <p:spPr>
          <a:xfrm>
            <a:off x="5984369" y="418613"/>
            <a:ext cx="954006" cy="268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8F610A6-63EB-4839-B1DF-92CB5FB6CB45}"/>
              </a:ext>
            </a:extLst>
          </p:cNvPr>
          <p:cNvSpPr/>
          <p:nvPr/>
        </p:nvSpPr>
        <p:spPr>
          <a:xfrm>
            <a:off x="6995565" y="276463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BorrowUser</a:t>
            </a:r>
            <a:endParaRPr lang="en-SG" sz="1200" spc="-50" dirty="0">
              <a:solidFill>
                <a:schemeClr val="tx1"/>
              </a:solidFill>
            </a:endParaRPr>
          </a:p>
          <a:p>
            <a:pPr algn="ctr"/>
            <a:r>
              <a:rPr lang="en-SG" sz="1200" dirty="0">
                <a:solidFill>
                  <a:schemeClr val="tx1"/>
                </a:solidFill>
              </a:rPr>
              <a:t>ID</a:t>
            </a:r>
          </a:p>
        </p:txBody>
      </p:sp>
      <p:cxnSp>
        <p:nvCxnSpPr>
          <p:cNvPr id="34" name="Connector: Elbow 33">
            <a:extLst>
              <a:ext uri="{FF2B5EF4-FFF2-40B4-BE49-F238E27FC236}">
                <a16:creationId xmlns:a16="http://schemas.microsoft.com/office/drawing/2014/main" id="{4BF7853F-4A62-4DA7-8053-7592D3506C4E}"/>
              </a:ext>
            </a:extLst>
          </p:cNvPr>
          <p:cNvCxnSpPr>
            <a:stCxn id="12" idx="2"/>
            <a:endCxn id="32" idx="2"/>
          </p:cNvCxnSpPr>
          <p:nvPr/>
        </p:nvCxnSpPr>
        <p:spPr>
          <a:xfrm rot="16200000" flipH="1">
            <a:off x="6486417" y="2484088"/>
            <a:ext cx="7101" cy="10111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C1612CE-72F7-49C6-B390-B94B7EC14E13}"/>
              </a:ext>
            </a:extLst>
          </p:cNvPr>
          <p:cNvSpPr/>
          <p:nvPr/>
        </p:nvSpPr>
        <p:spPr>
          <a:xfrm>
            <a:off x="6995565" y="326167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BorrowDate</a:t>
            </a:r>
            <a:endParaRPr lang="en-SG" sz="1200" dirty="0">
              <a:solidFill>
                <a:schemeClr val="tx1"/>
              </a:solidFill>
            </a:endParaRPr>
          </a:p>
        </p:txBody>
      </p:sp>
      <p:sp>
        <p:nvSpPr>
          <p:cNvPr id="36" name="Oval 35">
            <a:extLst>
              <a:ext uri="{FF2B5EF4-FFF2-40B4-BE49-F238E27FC236}">
                <a16:creationId xmlns:a16="http://schemas.microsoft.com/office/drawing/2014/main" id="{0FB75B55-704B-45E0-9736-AD8901C1353E}"/>
              </a:ext>
            </a:extLst>
          </p:cNvPr>
          <p:cNvSpPr/>
          <p:nvPr/>
        </p:nvSpPr>
        <p:spPr>
          <a:xfrm>
            <a:off x="6995565" y="37587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a:solidFill>
                  <a:schemeClr val="tx1"/>
                </a:solidFill>
              </a:rPr>
              <a:t>DueDate</a:t>
            </a:r>
            <a:endParaRPr lang="en-SG" sz="1200" spc="-50" dirty="0">
              <a:solidFill>
                <a:schemeClr val="tx1"/>
              </a:solidFill>
            </a:endParaRPr>
          </a:p>
        </p:txBody>
      </p:sp>
      <p:cxnSp>
        <p:nvCxnSpPr>
          <p:cNvPr id="38" name="Connector: Elbow 37">
            <a:extLst>
              <a:ext uri="{FF2B5EF4-FFF2-40B4-BE49-F238E27FC236}">
                <a16:creationId xmlns:a16="http://schemas.microsoft.com/office/drawing/2014/main" id="{0A66936D-79FB-4458-9C8E-B8FBA3E6B1FE}"/>
              </a:ext>
            </a:extLst>
          </p:cNvPr>
          <p:cNvCxnSpPr>
            <a:stCxn id="12" idx="2"/>
            <a:endCxn id="35" idx="2"/>
          </p:cNvCxnSpPr>
          <p:nvPr/>
        </p:nvCxnSpPr>
        <p:spPr>
          <a:xfrm rot="16200000" flipH="1">
            <a:off x="6237898" y="2732607"/>
            <a:ext cx="504139" cy="1011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799B50F-1D23-4E7E-B74B-98CC6ABB7B01}"/>
              </a:ext>
            </a:extLst>
          </p:cNvPr>
          <p:cNvCxnSpPr>
            <a:stCxn id="12" idx="2"/>
            <a:endCxn id="36" idx="2"/>
          </p:cNvCxnSpPr>
          <p:nvPr/>
        </p:nvCxnSpPr>
        <p:spPr>
          <a:xfrm rot="16200000" flipH="1">
            <a:off x="5989379" y="2981126"/>
            <a:ext cx="1001176" cy="1011196"/>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70A581-CEB9-41EB-80A5-6525565FD67F}"/>
              </a:ext>
            </a:extLst>
          </p:cNvPr>
          <p:cNvSpPr/>
          <p:nvPr/>
        </p:nvSpPr>
        <p:spPr>
          <a:xfrm>
            <a:off x="1554480" y="4573661"/>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Payment</a:t>
            </a:r>
          </a:p>
        </p:txBody>
      </p:sp>
      <p:sp>
        <p:nvSpPr>
          <p:cNvPr id="83" name="Diamond 82">
            <a:extLst>
              <a:ext uri="{FF2B5EF4-FFF2-40B4-BE49-F238E27FC236}">
                <a16:creationId xmlns:a16="http://schemas.microsoft.com/office/drawing/2014/main" id="{3BF24494-710B-4D9E-A00D-1CDC7EEB8B2E}"/>
              </a:ext>
            </a:extLst>
          </p:cNvPr>
          <p:cNvSpPr/>
          <p:nvPr/>
        </p:nvSpPr>
        <p:spPr>
          <a:xfrm>
            <a:off x="347472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Owns</a:t>
            </a:r>
          </a:p>
        </p:txBody>
      </p:sp>
      <p:sp>
        <p:nvSpPr>
          <p:cNvPr id="84" name="Diamond 83">
            <a:extLst>
              <a:ext uri="{FF2B5EF4-FFF2-40B4-BE49-F238E27FC236}">
                <a16:creationId xmlns:a16="http://schemas.microsoft.com/office/drawing/2014/main" id="{882CDBB5-358B-4C3C-8EF8-3ABBACD32F3E}"/>
              </a:ext>
            </a:extLst>
          </p:cNvPr>
          <p:cNvSpPr/>
          <p:nvPr/>
        </p:nvSpPr>
        <p:spPr>
          <a:xfrm>
            <a:off x="155448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Makes</a:t>
            </a:r>
          </a:p>
        </p:txBody>
      </p:sp>
      <p:cxnSp>
        <p:nvCxnSpPr>
          <p:cNvPr id="86" name="Connector: Elbow 85">
            <a:extLst>
              <a:ext uri="{FF2B5EF4-FFF2-40B4-BE49-F238E27FC236}">
                <a16:creationId xmlns:a16="http://schemas.microsoft.com/office/drawing/2014/main" id="{0145B2E2-2F96-4B79-AE0C-3248657CB2AD}"/>
              </a:ext>
            </a:extLst>
          </p:cNvPr>
          <p:cNvCxnSpPr>
            <a:stCxn id="3" idx="2"/>
            <a:endCxn id="84" idx="0"/>
          </p:cNvCxnSpPr>
          <p:nvPr/>
        </p:nvCxnSpPr>
        <p:spPr>
          <a:xfrm rot="5400000">
            <a:off x="2676763" y="1441860"/>
            <a:ext cx="1047274" cy="1920240"/>
          </a:xfrm>
          <a:prstGeom prst="bentConnector3">
            <a:avLst>
              <a:gd name="adj1" fmla="val 68336"/>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F28537-D8A9-4F8A-A32B-F7108B5F6C5D}"/>
              </a:ext>
            </a:extLst>
          </p:cNvPr>
          <p:cNvCxnSpPr>
            <a:stCxn id="3" idx="2"/>
            <a:endCxn id="83" idx="0"/>
          </p:cNvCxnSpPr>
          <p:nvPr/>
        </p:nvCxnSpPr>
        <p:spPr>
          <a:xfrm>
            <a:off x="4160520" y="1878343"/>
            <a:ext cx="0" cy="1047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003A64-9A9E-4EB5-938F-791C21984E2F}"/>
              </a:ext>
            </a:extLst>
          </p:cNvPr>
          <p:cNvCxnSpPr>
            <a:stCxn id="84" idx="2"/>
            <a:endCxn id="82" idx="0"/>
          </p:cNvCxnSpPr>
          <p:nvPr/>
        </p:nvCxnSpPr>
        <p:spPr>
          <a:xfrm>
            <a:off x="2240280" y="3840017"/>
            <a:ext cx="0" cy="733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F60FA1E-1BD8-4DA7-BD0E-1A401005ECE4}"/>
              </a:ext>
            </a:extLst>
          </p:cNvPr>
          <p:cNvCxnSpPr>
            <a:cxnSpLocks/>
            <a:stCxn id="83" idx="2"/>
            <a:endCxn id="6" idx="0"/>
          </p:cNvCxnSpPr>
          <p:nvPr/>
        </p:nvCxnSpPr>
        <p:spPr>
          <a:xfrm>
            <a:off x="4160520" y="3840017"/>
            <a:ext cx="0" cy="73364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D313CDF7-286E-4C0B-902B-16824B0C1A0E}"/>
              </a:ext>
            </a:extLst>
          </p:cNvPr>
          <p:cNvSpPr/>
          <p:nvPr/>
        </p:nvSpPr>
        <p:spPr>
          <a:xfrm>
            <a:off x="18288" y="40766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109" name="Oval 108">
            <a:extLst>
              <a:ext uri="{FF2B5EF4-FFF2-40B4-BE49-F238E27FC236}">
                <a16:creationId xmlns:a16="http://schemas.microsoft.com/office/drawing/2014/main" id="{6D0C7617-A918-414C-A6BF-C9F1649D1591}"/>
              </a:ext>
            </a:extLst>
          </p:cNvPr>
          <p:cNvSpPr/>
          <p:nvPr/>
        </p:nvSpPr>
        <p:spPr>
          <a:xfrm>
            <a:off x="18288" y="503886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113" name="Connector: Elbow 112">
            <a:extLst>
              <a:ext uri="{FF2B5EF4-FFF2-40B4-BE49-F238E27FC236}">
                <a16:creationId xmlns:a16="http://schemas.microsoft.com/office/drawing/2014/main" id="{CD2B8FD9-EC91-45CF-B78D-D11020A75EC4}"/>
              </a:ext>
            </a:extLst>
          </p:cNvPr>
          <p:cNvCxnSpPr>
            <a:stCxn id="108" idx="6"/>
            <a:endCxn id="82" idx="1"/>
          </p:cNvCxnSpPr>
          <p:nvPr/>
        </p:nvCxnSpPr>
        <p:spPr>
          <a:xfrm>
            <a:off x="1389888" y="4305224"/>
            <a:ext cx="164592"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BFD0751-6179-48EE-A8FB-A3DFC26CB2BC}"/>
              </a:ext>
            </a:extLst>
          </p:cNvPr>
          <p:cNvCxnSpPr>
            <a:cxnSpLocks/>
            <a:stCxn id="109" idx="6"/>
            <a:endCxn id="82" idx="1"/>
          </p:cNvCxnSpPr>
          <p:nvPr/>
        </p:nvCxnSpPr>
        <p:spPr>
          <a:xfrm flipV="1">
            <a:off x="1389888" y="4802261"/>
            <a:ext cx="164592" cy="46520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E846BBCB-827E-482C-B573-8BA79548C8F5}"/>
              </a:ext>
            </a:extLst>
          </p:cNvPr>
          <p:cNvSpPr/>
          <p:nvPr/>
        </p:nvSpPr>
        <p:spPr>
          <a:xfrm>
            <a:off x="5072444" y="457366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FineAmount</a:t>
            </a:r>
            <a:endParaRPr lang="en-SG" sz="1200" dirty="0">
              <a:solidFill>
                <a:schemeClr val="tx1"/>
              </a:solidFill>
            </a:endParaRPr>
          </a:p>
        </p:txBody>
      </p:sp>
      <p:cxnSp>
        <p:nvCxnSpPr>
          <p:cNvPr id="122" name="Straight Connector 121">
            <a:extLst>
              <a:ext uri="{FF2B5EF4-FFF2-40B4-BE49-F238E27FC236}">
                <a16:creationId xmlns:a16="http://schemas.microsoft.com/office/drawing/2014/main" id="{65CD0710-6309-4E2D-96A3-609DE46A51A3}"/>
              </a:ext>
            </a:extLst>
          </p:cNvPr>
          <p:cNvCxnSpPr>
            <a:stCxn id="120" idx="2"/>
            <a:endCxn id="6" idx="3"/>
          </p:cNvCxnSpPr>
          <p:nvPr/>
        </p:nvCxnSpPr>
        <p:spPr>
          <a:xfrm flipH="1">
            <a:off x="4846320" y="4802261"/>
            <a:ext cx="22612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18B1F975-EE04-44D2-BAA6-A05CA88090AA}"/>
              </a:ext>
            </a:extLst>
          </p:cNvPr>
          <p:cNvSpPr/>
          <p:nvPr/>
        </p:nvSpPr>
        <p:spPr>
          <a:xfrm>
            <a:off x="9494149" y="436943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a:t>
            </a:r>
            <a:r>
              <a:rPr lang="en-SG" sz="1200" u="sng" dirty="0" err="1">
                <a:solidFill>
                  <a:schemeClr val="tx1"/>
                </a:solidFill>
              </a:rPr>
              <a:t>ID</a:t>
            </a:r>
            <a:endParaRPr lang="en-SG" sz="1200" u="sng" dirty="0">
              <a:solidFill>
                <a:schemeClr val="tx1"/>
              </a:solidFill>
            </a:endParaRPr>
          </a:p>
        </p:txBody>
      </p:sp>
      <p:sp>
        <p:nvSpPr>
          <p:cNvPr id="138" name="Oval 137">
            <a:extLst>
              <a:ext uri="{FF2B5EF4-FFF2-40B4-BE49-F238E27FC236}">
                <a16:creationId xmlns:a16="http://schemas.microsoft.com/office/drawing/2014/main" id="{3CD702D3-31A8-4109-8E19-10C36BAD8B87}"/>
              </a:ext>
            </a:extLst>
          </p:cNvPr>
          <p:cNvSpPr/>
          <p:nvPr/>
        </p:nvSpPr>
        <p:spPr>
          <a:xfrm>
            <a:off x="9494149" y="486646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err="1">
                <a:solidFill>
                  <a:schemeClr val="tx1"/>
                </a:solidFill>
              </a:rPr>
              <a:t>UserName</a:t>
            </a:r>
            <a:endParaRPr lang="en-SG" sz="1200" dirty="0">
              <a:solidFill>
                <a:schemeClr val="tx1"/>
              </a:solidFill>
            </a:endParaRPr>
          </a:p>
        </p:txBody>
      </p:sp>
      <p:sp>
        <p:nvSpPr>
          <p:cNvPr id="139" name="Oval 138">
            <a:extLst>
              <a:ext uri="{FF2B5EF4-FFF2-40B4-BE49-F238E27FC236}">
                <a16:creationId xmlns:a16="http://schemas.microsoft.com/office/drawing/2014/main" id="{B1165440-BA9A-406D-A5CA-90FBD1E84A3A}"/>
              </a:ext>
            </a:extLst>
          </p:cNvPr>
          <p:cNvSpPr/>
          <p:nvPr/>
        </p:nvSpPr>
        <p:spPr>
          <a:xfrm>
            <a:off x="9494149" y="536350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142" name="Connector: Elbow 141">
            <a:extLst>
              <a:ext uri="{FF2B5EF4-FFF2-40B4-BE49-F238E27FC236}">
                <a16:creationId xmlns:a16="http://schemas.microsoft.com/office/drawing/2014/main" id="{49A09440-87E8-4BAB-BA20-7E3CD4AF3BBD}"/>
              </a:ext>
            </a:extLst>
          </p:cNvPr>
          <p:cNvCxnSpPr>
            <a:stCxn id="5" idx="3"/>
            <a:endCxn id="137" idx="2"/>
          </p:cNvCxnSpPr>
          <p:nvPr/>
        </p:nvCxnSpPr>
        <p:spPr>
          <a:xfrm flipV="1">
            <a:off x="9179818" y="4598031"/>
            <a:ext cx="314331"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21360BF8-0287-424E-A150-17FF7CF6C5FC}"/>
              </a:ext>
            </a:extLst>
          </p:cNvPr>
          <p:cNvCxnSpPr>
            <a:stCxn id="139" idx="2"/>
            <a:endCxn id="5" idx="3"/>
          </p:cNvCxnSpPr>
          <p:nvPr/>
        </p:nvCxnSpPr>
        <p:spPr>
          <a:xfrm rot="10800000">
            <a:off x="9179819" y="5095068"/>
            <a:ext cx="314331" cy="497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233C1CF3-2C69-46BE-AAE0-BF8891A76866}"/>
              </a:ext>
            </a:extLst>
          </p:cNvPr>
          <p:cNvCxnSpPr>
            <a:stCxn id="138" idx="2"/>
            <a:endCxn id="5" idx="3"/>
          </p:cNvCxnSpPr>
          <p:nvPr/>
        </p:nvCxnSpPr>
        <p:spPr>
          <a:xfrm rot="10800000">
            <a:off x="9179819" y="5095069"/>
            <a:ext cx="31433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DF125C4-89D4-4B92-8EB8-C1680D0D0765}"/>
              </a:ext>
            </a:extLst>
          </p:cNvPr>
          <p:cNvSpPr txBox="1"/>
          <p:nvPr/>
        </p:nvSpPr>
        <p:spPr>
          <a:xfrm>
            <a:off x="5080182" y="607298"/>
            <a:ext cx="1129981" cy="307777"/>
          </a:xfrm>
          <a:prstGeom prst="rect">
            <a:avLst/>
          </a:prstGeom>
          <a:noFill/>
        </p:spPr>
        <p:txBody>
          <a:bodyPr wrap="square" rtlCol="0">
            <a:spAutoFit/>
          </a:bodyPr>
          <a:lstStyle/>
          <a:p>
            <a:r>
              <a:rPr lang="en-SG" sz="1400" b="1" dirty="0"/>
              <a:t>1</a:t>
            </a:r>
          </a:p>
        </p:txBody>
      </p:sp>
      <p:sp>
        <p:nvSpPr>
          <p:cNvPr id="148" name="TextBox 147">
            <a:extLst>
              <a:ext uri="{FF2B5EF4-FFF2-40B4-BE49-F238E27FC236}">
                <a16:creationId xmlns:a16="http://schemas.microsoft.com/office/drawing/2014/main" id="{0C5EF324-89BB-44D7-832D-E80AF0011872}"/>
              </a:ext>
            </a:extLst>
          </p:cNvPr>
          <p:cNvSpPr txBox="1"/>
          <p:nvPr/>
        </p:nvSpPr>
        <p:spPr>
          <a:xfrm>
            <a:off x="6601701" y="607298"/>
            <a:ext cx="1129981" cy="307777"/>
          </a:xfrm>
          <a:prstGeom prst="rect">
            <a:avLst/>
          </a:prstGeom>
          <a:noFill/>
        </p:spPr>
        <p:txBody>
          <a:bodyPr wrap="square" rtlCol="0">
            <a:spAutoFit/>
          </a:bodyPr>
          <a:lstStyle/>
          <a:p>
            <a:r>
              <a:rPr lang="en-SG" sz="1400" b="1" dirty="0"/>
              <a:t>N</a:t>
            </a:r>
          </a:p>
        </p:txBody>
      </p:sp>
      <p:sp>
        <p:nvSpPr>
          <p:cNvPr id="149" name="TextBox 148">
            <a:extLst>
              <a:ext uri="{FF2B5EF4-FFF2-40B4-BE49-F238E27FC236}">
                <a16:creationId xmlns:a16="http://schemas.microsoft.com/office/drawing/2014/main" id="{009C54E0-211A-46CA-8914-1A8F985F5375}"/>
              </a:ext>
            </a:extLst>
          </p:cNvPr>
          <p:cNvSpPr txBox="1"/>
          <p:nvPr/>
        </p:nvSpPr>
        <p:spPr>
          <a:xfrm>
            <a:off x="5080182" y="2250435"/>
            <a:ext cx="1129981" cy="307777"/>
          </a:xfrm>
          <a:prstGeom prst="rect">
            <a:avLst/>
          </a:prstGeom>
          <a:noFill/>
        </p:spPr>
        <p:txBody>
          <a:bodyPr wrap="square" rtlCol="0">
            <a:spAutoFit/>
          </a:bodyPr>
          <a:lstStyle/>
          <a:p>
            <a:r>
              <a:rPr lang="en-SG" sz="1400" b="1" dirty="0"/>
              <a:t>1</a:t>
            </a:r>
          </a:p>
        </p:txBody>
      </p:sp>
      <p:sp>
        <p:nvSpPr>
          <p:cNvPr id="150" name="TextBox 149">
            <a:extLst>
              <a:ext uri="{FF2B5EF4-FFF2-40B4-BE49-F238E27FC236}">
                <a16:creationId xmlns:a16="http://schemas.microsoft.com/office/drawing/2014/main" id="{52EE984A-8217-4A50-80F0-607B20811711}"/>
              </a:ext>
            </a:extLst>
          </p:cNvPr>
          <p:cNvSpPr txBox="1"/>
          <p:nvPr/>
        </p:nvSpPr>
        <p:spPr>
          <a:xfrm>
            <a:off x="6601701" y="2250435"/>
            <a:ext cx="1129981" cy="307777"/>
          </a:xfrm>
          <a:prstGeom prst="rect">
            <a:avLst/>
          </a:prstGeom>
          <a:noFill/>
        </p:spPr>
        <p:txBody>
          <a:bodyPr wrap="square" rtlCol="0">
            <a:spAutoFit/>
          </a:bodyPr>
          <a:lstStyle/>
          <a:p>
            <a:r>
              <a:rPr lang="en-SG" sz="1400" b="1" dirty="0"/>
              <a:t>N</a:t>
            </a:r>
          </a:p>
        </p:txBody>
      </p:sp>
      <p:sp>
        <p:nvSpPr>
          <p:cNvPr id="151" name="TextBox 150">
            <a:extLst>
              <a:ext uri="{FF2B5EF4-FFF2-40B4-BE49-F238E27FC236}">
                <a16:creationId xmlns:a16="http://schemas.microsoft.com/office/drawing/2014/main" id="{70DEB2F9-46C6-4A0D-9A44-34EC0903D486}"/>
              </a:ext>
            </a:extLst>
          </p:cNvPr>
          <p:cNvSpPr txBox="1"/>
          <p:nvPr/>
        </p:nvSpPr>
        <p:spPr>
          <a:xfrm>
            <a:off x="3909490" y="2686698"/>
            <a:ext cx="1129981" cy="307777"/>
          </a:xfrm>
          <a:prstGeom prst="rect">
            <a:avLst/>
          </a:prstGeom>
          <a:noFill/>
        </p:spPr>
        <p:txBody>
          <a:bodyPr wrap="square" rtlCol="0">
            <a:spAutoFit/>
          </a:bodyPr>
          <a:lstStyle/>
          <a:p>
            <a:r>
              <a:rPr lang="en-SG" sz="1400" b="1" dirty="0"/>
              <a:t>1</a:t>
            </a:r>
          </a:p>
        </p:txBody>
      </p:sp>
      <p:sp>
        <p:nvSpPr>
          <p:cNvPr id="152" name="TextBox 151">
            <a:extLst>
              <a:ext uri="{FF2B5EF4-FFF2-40B4-BE49-F238E27FC236}">
                <a16:creationId xmlns:a16="http://schemas.microsoft.com/office/drawing/2014/main" id="{76A3D93F-F9A8-46A6-A8FD-2707CCB870CC}"/>
              </a:ext>
            </a:extLst>
          </p:cNvPr>
          <p:cNvSpPr txBox="1"/>
          <p:nvPr/>
        </p:nvSpPr>
        <p:spPr>
          <a:xfrm>
            <a:off x="3898815" y="3778495"/>
            <a:ext cx="1129981" cy="307777"/>
          </a:xfrm>
          <a:prstGeom prst="rect">
            <a:avLst/>
          </a:prstGeom>
          <a:noFill/>
        </p:spPr>
        <p:txBody>
          <a:bodyPr wrap="square" rtlCol="0">
            <a:spAutoFit/>
          </a:bodyPr>
          <a:lstStyle/>
          <a:p>
            <a:r>
              <a:rPr lang="en-SG" sz="1400" b="1" dirty="0"/>
              <a:t>1</a:t>
            </a:r>
          </a:p>
        </p:txBody>
      </p:sp>
      <p:sp>
        <p:nvSpPr>
          <p:cNvPr id="153" name="TextBox 152">
            <a:extLst>
              <a:ext uri="{FF2B5EF4-FFF2-40B4-BE49-F238E27FC236}">
                <a16:creationId xmlns:a16="http://schemas.microsoft.com/office/drawing/2014/main" id="{03618A02-8500-4371-803F-EE698A450E53}"/>
              </a:ext>
            </a:extLst>
          </p:cNvPr>
          <p:cNvSpPr txBox="1"/>
          <p:nvPr/>
        </p:nvSpPr>
        <p:spPr>
          <a:xfrm>
            <a:off x="1977903" y="2686698"/>
            <a:ext cx="1129981" cy="307777"/>
          </a:xfrm>
          <a:prstGeom prst="rect">
            <a:avLst/>
          </a:prstGeom>
          <a:noFill/>
        </p:spPr>
        <p:txBody>
          <a:bodyPr wrap="square" rtlCol="0">
            <a:spAutoFit/>
          </a:bodyPr>
          <a:lstStyle/>
          <a:p>
            <a:r>
              <a:rPr lang="en-SG" sz="1400" b="1" dirty="0"/>
              <a:t>1</a:t>
            </a:r>
          </a:p>
        </p:txBody>
      </p:sp>
      <p:sp>
        <p:nvSpPr>
          <p:cNvPr id="154" name="TextBox 153">
            <a:extLst>
              <a:ext uri="{FF2B5EF4-FFF2-40B4-BE49-F238E27FC236}">
                <a16:creationId xmlns:a16="http://schemas.microsoft.com/office/drawing/2014/main" id="{4DA6048D-B396-4C4F-BAD4-76E85066FA90}"/>
              </a:ext>
            </a:extLst>
          </p:cNvPr>
          <p:cNvSpPr txBox="1"/>
          <p:nvPr/>
        </p:nvSpPr>
        <p:spPr>
          <a:xfrm>
            <a:off x="1967228" y="3778495"/>
            <a:ext cx="1129981" cy="307777"/>
          </a:xfrm>
          <a:prstGeom prst="rect">
            <a:avLst/>
          </a:prstGeom>
          <a:noFill/>
        </p:spPr>
        <p:txBody>
          <a:bodyPr wrap="square" rtlCol="0">
            <a:spAutoFit/>
          </a:bodyPr>
          <a:lstStyle/>
          <a:p>
            <a:r>
              <a:rPr lang="en-SG" sz="1400" b="1" dirty="0"/>
              <a:t>N</a:t>
            </a:r>
          </a:p>
        </p:txBody>
      </p:sp>
      <p:sp>
        <p:nvSpPr>
          <p:cNvPr id="74" name="Oval 73">
            <a:extLst>
              <a:ext uri="{FF2B5EF4-FFF2-40B4-BE49-F238E27FC236}">
                <a16:creationId xmlns:a16="http://schemas.microsoft.com/office/drawing/2014/main" id="{AFBAC133-94EE-4CE0-98B5-B6224CD34AD7}"/>
              </a:ext>
            </a:extLst>
          </p:cNvPr>
          <p:cNvSpPr/>
          <p:nvPr/>
        </p:nvSpPr>
        <p:spPr>
          <a:xfrm>
            <a:off x="18288" y="315421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DateTime</a:t>
            </a:r>
            <a:endParaRPr lang="en-SG" sz="1200" dirty="0">
              <a:solidFill>
                <a:schemeClr val="tx1"/>
              </a:solidFill>
            </a:endParaRPr>
          </a:p>
        </p:txBody>
      </p:sp>
      <p:cxnSp>
        <p:nvCxnSpPr>
          <p:cNvPr id="15" name="Straight Connector 14">
            <a:extLst>
              <a:ext uri="{FF2B5EF4-FFF2-40B4-BE49-F238E27FC236}">
                <a16:creationId xmlns:a16="http://schemas.microsoft.com/office/drawing/2014/main" id="{819D2253-108B-46C8-B99E-E0A5AF2668A6}"/>
              </a:ext>
            </a:extLst>
          </p:cNvPr>
          <p:cNvCxnSpPr>
            <a:stCxn id="74" idx="6"/>
            <a:endCxn id="84" idx="1"/>
          </p:cNvCxnSpPr>
          <p:nvPr/>
        </p:nvCxnSpPr>
        <p:spPr>
          <a:xfrm>
            <a:off x="1389888" y="3382817"/>
            <a:ext cx="16459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A34E44-121F-4D51-A441-401C1AA35718}"/>
              </a:ext>
            </a:extLst>
          </p:cNvPr>
          <p:cNvSpPr/>
          <p:nvPr/>
        </p:nvSpPr>
        <p:spPr>
          <a:xfrm>
            <a:off x="6896293" y="4305223"/>
            <a:ext cx="4961385" cy="233643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600" dirty="0">
                <a:solidFill>
                  <a:schemeClr val="tx1"/>
                </a:solidFill>
              </a:rPr>
              <a:t>The fourth relationship we identified was between User and Fine, namely User – </a:t>
            </a:r>
            <a:r>
              <a:rPr lang="en-SG" sz="1600" b="1" i="1" dirty="0">
                <a:solidFill>
                  <a:schemeClr val="tx1"/>
                </a:solidFill>
              </a:rPr>
              <a:t>Owns</a:t>
            </a:r>
            <a:r>
              <a:rPr lang="en-SG" sz="1600" dirty="0">
                <a:solidFill>
                  <a:schemeClr val="tx1"/>
                </a:solidFill>
              </a:rPr>
              <a:t> – Fine. As 1 user can only own 1 fine, and 1 fine can only be owned by 1 user, this is a </a:t>
            </a:r>
            <a:r>
              <a:rPr lang="en-SG" sz="1600" b="1" dirty="0">
                <a:solidFill>
                  <a:schemeClr val="tx1"/>
                </a:solidFill>
              </a:rPr>
              <a:t>1:1</a:t>
            </a:r>
            <a:r>
              <a:rPr lang="en-SG" sz="1600" dirty="0">
                <a:solidFill>
                  <a:schemeClr val="tx1"/>
                </a:solidFill>
              </a:rPr>
              <a:t> relationship. There are no attributes for this relationship that we have identified.</a:t>
            </a:r>
          </a:p>
        </p:txBody>
      </p:sp>
      <p:sp>
        <p:nvSpPr>
          <p:cNvPr id="67" name="Oval 66">
            <a:extLst>
              <a:ext uri="{FF2B5EF4-FFF2-40B4-BE49-F238E27FC236}">
                <a16:creationId xmlns:a16="http://schemas.microsoft.com/office/drawing/2014/main" id="{838C5343-3F9E-4F17-A618-7D0C46292238}"/>
              </a:ext>
            </a:extLst>
          </p:cNvPr>
          <p:cNvSpPr/>
          <p:nvPr/>
        </p:nvSpPr>
        <p:spPr>
          <a:xfrm>
            <a:off x="3658763" y="19001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ReserveDate</a:t>
            </a:r>
            <a:endParaRPr lang="en-SG" sz="1200" dirty="0">
              <a:solidFill>
                <a:schemeClr val="tx1"/>
              </a:solidFill>
            </a:endParaRPr>
          </a:p>
        </p:txBody>
      </p:sp>
      <p:cxnSp>
        <p:nvCxnSpPr>
          <p:cNvPr id="68" name="Straight Connector 67">
            <a:extLst>
              <a:ext uri="{FF2B5EF4-FFF2-40B4-BE49-F238E27FC236}">
                <a16:creationId xmlns:a16="http://schemas.microsoft.com/office/drawing/2014/main" id="{A6DA6CC1-8EE0-41EA-954C-5B85514717F9}"/>
              </a:ext>
            </a:extLst>
          </p:cNvPr>
          <p:cNvCxnSpPr>
            <a:cxnSpLocks/>
            <a:stCxn id="67" idx="6"/>
          </p:cNvCxnSpPr>
          <p:nvPr/>
        </p:nvCxnSpPr>
        <p:spPr>
          <a:xfrm>
            <a:off x="5030363" y="418613"/>
            <a:ext cx="954006" cy="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73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extLst>
              <p:ext uri="{D42A27DB-BD31-4B8C-83A1-F6EECF244321}">
                <p14:modId xmlns:p14="http://schemas.microsoft.com/office/powerpoint/2010/main" val="1074964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21"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Relationship (Clears)</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5" name="Rectangle 4">
            <a:extLst>
              <a:ext uri="{FF2B5EF4-FFF2-40B4-BE49-F238E27FC236}">
                <a16:creationId xmlns:a16="http://schemas.microsoft.com/office/drawing/2014/main" id="{FE8CABF1-4578-49CC-B834-5961D65FFF60}"/>
              </a:ext>
            </a:extLst>
          </p:cNvPr>
          <p:cNvSpPr/>
          <p:nvPr/>
        </p:nvSpPr>
        <p:spPr>
          <a:xfrm>
            <a:off x="7808218" y="486646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Admin</a:t>
            </a:r>
          </a:p>
        </p:txBody>
      </p:sp>
      <p:sp>
        <p:nvSpPr>
          <p:cNvPr id="6" name="Rectangle 5">
            <a:extLst>
              <a:ext uri="{FF2B5EF4-FFF2-40B4-BE49-F238E27FC236}">
                <a16:creationId xmlns:a16="http://schemas.microsoft.com/office/drawing/2014/main" id="{689127C2-BC64-4A64-A998-FA67DBECE84C}"/>
              </a:ext>
            </a:extLst>
          </p:cNvPr>
          <p:cNvSpPr/>
          <p:nvPr/>
        </p:nvSpPr>
        <p:spPr>
          <a:xfrm>
            <a:off x="3474720" y="4573661"/>
            <a:ext cx="1371600" cy="457200"/>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Fine</a:t>
            </a:r>
          </a:p>
        </p:txBody>
      </p:sp>
      <p:sp>
        <p:nvSpPr>
          <p:cNvPr id="11" name="Diamond 10">
            <a:extLst>
              <a:ext uri="{FF2B5EF4-FFF2-40B4-BE49-F238E27FC236}">
                <a16:creationId xmlns:a16="http://schemas.microsoft.com/office/drawing/2014/main" id="{835C9EDC-5101-435A-804E-D6E46814B067}"/>
              </a:ext>
            </a:extLst>
          </p:cNvPr>
          <p:cNvSpPr/>
          <p:nvPr/>
        </p:nvSpPr>
        <p:spPr>
          <a:xfrm>
            <a:off x="5298569" y="418613"/>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Reserve</a:t>
            </a:r>
          </a:p>
        </p:txBody>
      </p:sp>
      <p:sp>
        <p:nvSpPr>
          <p:cNvPr id="12" name="Diamond 11">
            <a:extLst>
              <a:ext uri="{FF2B5EF4-FFF2-40B4-BE49-F238E27FC236}">
                <a16:creationId xmlns:a16="http://schemas.microsoft.com/office/drawing/2014/main" id="{3822BE49-D458-48A2-A12D-DF2C5C7C884B}"/>
              </a:ext>
            </a:extLst>
          </p:cNvPr>
          <p:cNvSpPr/>
          <p:nvPr/>
        </p:nvSpPr>
        <p:spPr>
          <a:xfrm>
            <a:off x="5298569" y="2071736"/>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Borrow</a:t>
            </a:r>
          </a:p>
        </p:txBody>
      </p:sp>
      <p:cxnSp>
        <p:nvCxnSpPr>
          <p:cNvPr id="14" name="Connector: Elbow 13">
            <a:extLst>
              <a:ext uri="{FF2B5EF4-FFF2-40B4-BE49-F238E27FC236}">
                <a16:creationId xmlns:a16="http://schemas.microsoft.com/office/drawing/2014/main" id="{2612A1C7-02A4-4B6C-A063-BC9A1E7710BF}"/>
              </a:ext>
            </a:extLst>
          </p:cNvPr>
          <p:cNvCxnSpPr>
            <a:stCxn id="3" idx="3"/>
            <a:endCxn id="11" idx="1"/>
          </p:cNvCxnSpPr>
          <p:nvPr/>
        </p:nvCxnSpPr>
        <p:spPr>
          <a:xfrm flipV="1">
            <a:off x="4846320" y="875813"/>
            <a:ext cx="452249" cy="773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472BB36-818D-451E-83ED-3700E5979A4D}"/>
              </a:ext>
            </a:extLst>
          </p:cNvPr>
          <p:cNvCxnSpPr>
            <a:stCxn id="3" idx="3"/>
            <a:endCxn id="12" idx="1"/>
          </p:cNvCxnSpPr>
          <p:nvPr/>
        </p:nvCxnSpPr>
        <p:spPr>
          <a:xfrm>
            <a:off x="4846320" y="1649743"/>
            <a:ext cx="452249" cy="8791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C81FBD-CA2C-44BC-A731-1A07989D7CD1}"/>
              </a:ext>
            </a:extLst>
          </p:cNvPr>
          <p:cNvCxnSpPr>
            <a:stCxn id="11" idx="3"/>
            <a:endCxn id="4" idx="1"/>
          </p:cNvCxnSpPr>
          <p:nvPr/>
        </p:nvCxnSpPr>
        <p:spPr>
          <a:xfrm>
            <a:off x="6670169" y="875813"/>
            <a:ext cx="452249" cy="7830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49F9C8C-2C83-4C5F-9E70-C5C2B25AF777}"/>
              </a:ext>
            </a:extLst>
          </p:cNvPr>
          <p:cNvCxnSpPr>
            <a:stCxn id="12" idx="3"/>
            <a:endCxn id="4" idx="1"/>
          </p:cNvCxnSpPr>
          <p:nvPr/>
        </p:nvCxnSpPr>
        <p:spPr>
          <a:xfrm flipV="1">
            <a:off x="6670169" y="1658887"/>
            <a:ext cx="452249" cy="8700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F5ABE92-BD65-4212-B104-5BAD14DE6150}"/>
              </a:ext>
            </a:extLst>
          </p:cNvPr>
          <p:cNvSpPr/>
          <p:nvPr/>
        </p:nvSpPr>
        <p:spPr>
          <a:xfrm>
            <a:off x="6938375" y="19269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ReserveUser</a:t>
            </a:r>
            <a:endParaRPr lang="en-SG" sz="1200" spc="-50" dirty="0">
              <a:solidFill>
                <a:schemeClr val="tx1"/>
              </a:solidFill>
            </a:endParaRPr>
          </a:p>
          <a:p>
            <a:pPr algn="ctr"/>
            <a:r>
              <a:rPr lang="en-SG" sz="1200" dirty="0">
                <a:solidFill>
                  <a:schemeClr val="tx1"/>
                </a:solidFill>
              </a:rPr>
              <a:t>ID</a:t>
            </a:r>
          </a:p>
        </p:txBody>
      </p:sp>
      <p:cxnSp>
        <p:nvCxnSpPr>
          <p:cNvPr id="27" name="Straight Connector 26">
            <a:extLst>
              <a:ext uri="{FF2B5EF4-FFF2-40B4-BE49-F238E27FC236}">
                <a16:creationId xmlns:a16="http://schemas.microsoft.com/office/drawing/2014/main" id="{A8C0935F-570B-4E0A-B68C-1E478BBEC0DE}"/>
              </a:ext>
            </a:extLst>
          </p:cNvPr>
          <p:cNvCxnSpPr>
            <a:cxnSpLocks/>
            <a:stCxn id="11" idx="0"/>
            <a:endCxn id="26" idx="2"/>
          </p:cNvCxnSpPr>
          <p:nvPr/>
        </p:nvCxnSpPr>
        <p:spPr>
          <a:xfrm>
            <a:off x="5984369" y="418613"/>
            <a:ext cx="954006" cy="268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8F610A6-63EB-4839-B1DF-92CB5FB6CB45}"/>
              </a:ext>
            </a:extLst>
          </p:cNvPr>
          <p:cNvSpPr/>
          <p:nvPr/>
        </p:nvSpPr>
        <p:spPr>
          <a:xfrm>
            <a:off x="6995565" y="276463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BorrowUser</a:t>
            </a:r>
            <a:endParaRPr lang="en-SG" sz="1200" spc="-50" dirty="0">
              <a:solidFill>
                <a:schemeClr val="tx1"/>
              </a:solidFill>
            </a:endParaRPr>
          </a:p>
          <a:p>
            <a:pPr algn="ctr"/>
            <a:r>
              <a:rPr lang="en-SG" sz="1200" dirty="0">
                <a:solidFill>
                  <a:schemeClr val="tx1"/>
                </a:solidFill>
              </a:rPr>
              <a:t>ID</a:t>
            </a:r>
          </a:p>
        </p:txBody>
      </p:sp>
      <p:cxnSp>
        <p:nvCxnSpPr>
          <p:cNvPr id="34" name="Connector: Elbow 33">
            <a:extLst>
              <a:ext uri="{FF2B5EF4-FFF2-40B4-BE49-F238E27FC236}">
                <a16:creationId xmlns:a16="http://schemas.microsoft.com/office/drawing/2014/main" id="{4BF7853F-4A62-4DA7-8053-7592D3506C4E}"/>
              </a:ext>
            </a:extLst>
          </p:cNvPr>
          <p:cNvCxnSpPr>
            <a:stCxn id="12" idx="2"/>
            <a:endCxn id="32" idx="2"/>
          </p:cNvCxnSpPr>
          <p:nvPr/>
        </p:nvCxnSpPr>
        <p:spPr>
          <a:xfrm rot="16200000" flipH="1">
            <a:off x="6486417" y="2484088"/>
            <a:ext cx="7101" cy="10111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C1612CE-72F7-49C6-B390-B94B7EC14E13}"/>
              </a:ext>
            </a:extLst>
          </p:cNvPr>
          <p:cNvSpPr/>
          <p:nvPr/>
        </p:nvSpPr>
        <p:spPr>
          <a:xfrm>
            <a:off x="6995565" y="326167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BorrowDate</a:t>
            </a:r>
            <a:endParaRPr lang="en-SG" sz="1200" dirty="0">
              <a:solidFill>
                <a:schemeClr val="tx1"/>
              </a:solidFill>
            </a:endParaRPr>
          </a:p>
        </p:txBody>
      </p:sp>
      <p:sp>
        <p:nvSpPr>
          <p:cNvPr id="36" name="Oval 35">
            <a:extLst>
              <a:ext uri="{FF2B5EF4-FFF2-40B4-BE49-F238E27FC236}">
                <a16:creationId xmlns:a16="http://schemas.microsoft.com/office/drawing/2014/main" id="{0FB75B55-704B-45E0-9736-AD8901C1353E}"/>
              </a:ext>
            </a:extLst>
          </p:cNvPr>
          <p:cNvSpPr/>
          <p:nvPr/>
        </p:nvSpPr>
        <p:spPr>
          <a:xfrm>
            <a:off x="6995565" y="37587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a:solidFill>
                  <a:schemeClr val="tx1"/>
                </a:solidFill>
              </a:rPr>
              <a:t>DueDate</a:t>
            </a:r>
            <a:endParaRPr lang="en-SG" sz="1200" spc="-50" dirty="0">
              <a:solidFill>
                <a:schemeClr val="tx1"/>
              </a:solidFill>
            </a:endParaRPr>
          </a:p>
        </p:txBody>
      </p:sp>
      <p:cxnSp>
        <p:nvCxnSpPr>
          <p:cNvPr id="38" name="Connector: Elbow 37">
            <a:extLst>
              <a:ext uri="{FF2B5EF4-FFF2-40B4-BE49-F238E27FC236}">
                <a16:creationId xmlns:a16="http://schemas.microsoft.com/office/drawing/2014/main" id="{0A66936D-79FB-4458-9C8E-B8FBA3E6B1FE}"/>
              </a:ext>
            </a:extLst>
          </p:cNvPr>
          <p:cNvCxnSpPr>
            <a:stCxn id="12" idx="2"/>
            <a:endCxn id="35" idx="2"/>
          </p:cNvCxnSpPr>
          <p:nvPr/>
        </p:nvCxnSpPr>
        <p:spPr>
          <a:xfrm rot="16200000" flipH="1">
            <a:off x="6237898" y="2732607"/>
            <a:ext cx="504139" cy="1011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799B50F-1D23-4E7E-B74B-98CC6ABB7B01}"/>
              </a:ext>
            </a:extLst>
          </p:cNvPr>
          <p:cNvCxnSpPr>
            <a:stCxn id="12" idx="2"/>
            <a:endCxn id="36" idx="2"/>
          </p:cNvCxnSpPr>
          <p:nvPr/>
        </p:nvCxnSpPr>
        <p:spPr>
          <a:xfrm rot="16200000" flipH="1">
            <a:off x="5989379" y="2981126"/>
            <a:ext cx="1001176" cy="1011196"/>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70A581-CEB9-41EB-80A5-6525565FD67F}"/>
              </a:ext>
            </a:extLst>
          </p:cNvPr>
          <p:cNvSpPr/>
          <p:nvPr/>
        </p:nvSpPr>
        <p:spPr>
          <a:xfrm>
            <a:off x="1554480" y="4573661"/>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Payment</a:t>
            </a:r>
          </a:p>
        </p:txBody>
      </p:sp>
      <p:sp>
        <p:nvSpPr>
          <p:cNvPr id="83" name="Diamond 82">
            <a:extLst>
              <a:ext uri="{FF2B5EF4-FFF2-40B4-BE49-F238E27FC236}">
                <a16:creationId xmlns:a16="http://schemas.microsoft.com/office/drawing/2014/main" id="{3BF24494-710B-4D9E-A00D-1CDC7EEB8B2E}"/>
              </a:ext>
            </a:extLst>
          </p:cNvPr>
          <p:cNvSpPr/>
          <p:nvPr/>
        </p:nvSpPr>
        <p:spPr>
          <a:xfrm>
            <a:off x="347472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Owns</a:t>
            </a:r>
          </a:p>
        </p:txBody>
      </p:sp>
      <p:sp>
        <p:nvSpPr>
          <p:cNvPr id="84" name="Diamond 83">
            <a:extLst>
              <a:ext uri="{FF2B5EF4-FFF2-40B4-BE49-F238E27FC236}">
                <a16:creationId xmlns:a16="http://schemas.microsoft.com/office/drawing/2014/main" id="{882CDBB5-358B-4C3C-8EF8-3ABBACD32F3E}"/>
              </a:ext>
            </a:extLst>
          </p:cNvPr>
          <p:cNvSpPr/>
          <p:nvPr/>
        </p:nvSpPr>
        <p:spPr>
          <a:xfrm>
            <a:off x="155448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Makes</a:t>
            </a:r>
          </a:p>
        </p:txBody>
      </p:sp>
      <p:cxnSp>
        <p:nvCxnSpPr>
          <p:cNvPr id="86" name="Connector: Elbow 85">
            <a:extLst>
              <a:ext uri="{FF2B5EF4-FFF2-40B4-BE49-F238E27FC236}">
                <a16:creationId xmlns:a16="http://schemas.microsoft.com/office/drawing/2014/main" id="{0145B2E2-2F96-4B79-AE0C-3248657CB2AD}"/>
              </a:ext>
            </a:extLst>
          </p:cNvPr>
          <p:cNvCxnSpPr>
            <a:stCxn id="3" idx="2"/>
            <a:endCxn id="84" idx="0"/>
          </p:cNvCxnSpPr>
          <p:nvPr/>
        </p:nvCxnSpPr>
        <p:spPr>
          <a:xfrm rot="5400000">
            <a:off x="2676763" y="1441860"/>
            <a:ext cx="1047274" cy="1920240"/>
          </a:xfrm>
          <a:prstGeom prst="bentConnector3">
            <a:avLst>
              <a:gd name="adj1" fmla="val 68336"/>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F28537-D8A9-4F8A-A32B-F7108B5F6C5D}"/>
              </a:ext>
            </a:extLst>
          </p:cNvPr>
          <p:cNvCxnSpPr>
            <a:stCxn id="3" idx="2"/>
            <a:endCxn id="83" idx="0"/>
          </p:cNvCxnSpPr>
          <p:nvPr/>
        </p:nvCxnSpPr>
        <p:spPr>
          <a:xfrm>
            <a:off x="4160520" y="1878343"/>
            <a:ext cx="0" cy="1047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003A64-9A9E-4EB5-938F-791C21984E2F}"/>
              </a:ext>
            </a:extLst>
          </p:cNvPr>
          <p:cNvCxnSpPr>
            <a:stCxn id="84" idx="2"/>
            <a:endCxn id="82" idx="0"/>
          </p:cNvCxnSpPr>
          <p:nvPr/>
        </p:nvCxnSpPr>
        <p:spPr>
          <a:xfrm>
            <a:off x="2240280" y="3840017"/>
            <a:ext cx="0" cy="733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F60FA1E-1BD8-4DA7-BD0E-1A401005ECE4}"/>
              </a:ext>
            </a:extLst>
          </p:cNvPr>
          <p:cNvCxnSpPr>
            <a:cxnSpLocks/>
            <a:stCxn id="83" idx="2"/>
            <a:endCxn id="6" idx="0"/>
          </p:cNvCxnSpPr>
          <p:nvPr/>
        </p:nvCxnSpPr>
        <p:spPr>
          <a:xfrm>
            <a:off x="4160520" y="3840017"/>
            <a:ext cx="0" cy="73364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Diamond 103">
            <a:extLst>
              <a:ext uri="{FF2B5EF4-FFF2-40B4-BE49-F238E27FC236}">
                <a16:creationId xmlns:a16="http://schemas.microsoft.com/office/drawing/2014/main" id="{E3C70CC3-A9FE-4087-A8FA-ABD9BC9FDFE0}"/>
              </a:ext>
            </a:extLst>
          </p:cNvPr>
          <p:cNvSpPr/>
          <p:nvPr/>
        </p:nvSpPr>
        <p:spPr>
          <a:xfrm>
            <a:off x="2514600" y="5238951"/>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Clears</a:t>
            </a:r>
          </a:p>
        </p:txBody>
      </p:sp>
      <p:sp>
        <p:nvSpPr>
          <p:cNvPr id="108" name="Oval 107">
            <a:extLst>
              <a:ext uri="{FF2B5EF4-FFF2-40B4-BE49-F238E27FC236}">
                <a16:creationId xmlns:a16="http://schemas.microsoft.com/office/drawing/2014/main" id="{D313CDF7-286E-4C0B-902B-16824B0C1A0E}"/>
              </a:ext>
            </a:extLst>
          </p:cNvPr>
          <p:cNvSpPr/>
          <p:nvPr/>
        </p:nvSpPr>
        <p:spPr>
          <a:xfrm>
            <a:off x="18288" y="40766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109" name="Oval 108">
            <a:extLst>
              <a:ext uri="{FF2B5EF4-FFF2-40B4-BE49-F238E27FC236}">
                <a16:creationId xmlns:a16="http://schemas.microsoft.com/office/drawing/2014/main" id="{6D0C7617-A918-414C-A6BF-C9F1649D1591}"/>
              </a:ext>
            </a:extLst>
          </p:cNvPr>
          <p:cNvSpPr/>
          <p:nvPr/>
        </p:nvSpPr>
        <p:spPr>
          <a:xfrm>
            <a:off x="18288" y="503886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113" name="Connector: Elbow 112">
            <a:extLst>
              <a:ext uri="{FF2B5EF4-FFF2-40B4-BE49-F238E27FC236}">
                <a16:creationId xmlns:a16="http://schemas.microsoft.com/office/drawing/2014/main" id="{CD2B8FD9-EC91-45CF-B78D-D11020A75EC4}"/>
              </a:ext>
            </a:extLst>
          </p:cNvPr>
          <p:cNvCxnSpPr>
            <a:stCxn id="108" idx="6"/>
            <a:endCxn id="82" idx="1"/>
          </p:cNvCxnSpPr>
          <p:nvPr/>
        </p:nvCxnSpPr>
        <p:spPr>
          <a:xfrm>
            <a:off x="1389888" y="4305224"/>
            <a:ext cx="164592"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BFD0751-6179-48EE-A8FB-A3DFC26CB2BC}"/>
              </a:ext>
            </a:extLst>
          </p:cNvPr>
          <p:cNvCxnSpPr>
            <a:cxnSpLocks/>
            <a:stCxn id="109" idx="6"/>
            <a:endCxn id="82" idx="1"/>
          </p:cNvCxnSpPr>
          <p:nvPr/>
        </p:nvCxnSpPr>
        <p:spPr>
          <a:xfrm flipV="1">
            <a:off x="1389888" y="4802261"/>
            <a:ext cx="164592" cy="46520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E846BBCB-827E-482C-B573-8BA79548C8F5}"/>
              </a:ext>
            </a:extLst>
          </p:cNvPr>
          <p:cNvSpPr/>
          <p:nvPr/>
        </p:nvSpPr>
        <p:spPr>
          <a:xfrm>
            <a:off x="5072444" y="457366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FineAmount</a:t>
            </a:r>
            <a:endParaRPr lang="en-SG" sz="1200" dirty="0">
              <a:solidFill>
                <a:schemeClr val="tx1"/>
              </a:solidFill>
            </a:endParaRPr>
          </a:p>
        </p:txBody>
      </p:sp>
      <p:cxnSp>
        <p:nvCxnSpPr>
          <p:cNvPr id="122" name="Straight Connector 121">
            <a:extLst>
              <a:ext uri="{FF2B5EF4-FFF2-40B4-BE49-F238E27FC236}">
                <a16:creationId xmlns:a16="http://schemas.microsoft.com/office/drawing/2014/main" id="{65CD0710-6309-4E2D-96A3-609DE46A51A3}"/>
              </a:ext>
            </a:extLst>
          </p:cNvPr>
          <p:cNvCxnSpPr>
            <a:stCxn id="120" idx="2"/>
            <a:endCxn id="6" idx="3"/>
          </p:cNvCxnSpPr>
          <p:nvPr/>
        </p:nvCxnSpPr>
        <p:spPr>
          <a:xfrm flipH="1">
            <a:off x="4846320" y="4802261"/>
            <a:ext cx="226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1E64AC47-1110-48AF-9C1C-163D05435E29}"/>
              </a:ext>
            </a:extLst>
          </p:cNvPr>
          <p:cNvCxnSpPr>
            <a:stCxn id="82" idx="2"/>
            <a:endCxn id="104" idx="1"/>
          </p:cNvCxnSpPr>
          <p:nvPr/>
        </p:nvCxnSpPr>
        <p:spPr>
          <a:xfrm rot="16200000" flipH="1">
            <a:off x="2044795" y="5226346"/>
            <a:ext cx="665290" cy="2743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228F3C42-A53F-4A3A-BE9F-0EC44847A7DE}"/>
              </a:ext>
            </a:extLst>
          </p:cNvPr>
          <p:cNvCxnSpPr>
            <a:cxnSpLocks/>
            <a:stCxn id="6" idx="2"/>
            <a:endCxn id="104" idx="3"/>
          </p:cNvCxnSpPr>
          <p:nvPr/>
        </p:nvCxnSpPr>
        <p:spPr>
          <a:xfrm rot="5400000">
            <a:off x="3690715" y="5226346"/>
            <a:ext cx="665290" cy="27432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18B1F975-EE04-44D2-BAA6-A05CA88090AA}"/>
              </a:ext>
            </a:extLst>
          </p:cNvPr>
          <p:cNvSpPr/>
          <p:nvPr/>
        </p:nvSpPr>
        <p:spPr>
          <a:xfrm>
            <a:off x="9494149" y="436943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a:t>
            </a:r>
            <a:r>
              <a:rPr lang="en-SG" sz="1200" u="sng" dirty="0" err="1">
                <a:solidFill>
                  <a:schemeClr val="tx1"/>
                </a:solidFill>
              </a:rPr>
              <a:t>ID</a:t>
            </a:r>
            <a:endParaRPr lang="en-SG" sz="1200" u="sng" dirty="0">
              <a:solidFill>
                <a:schemeClr val="tx1"/>
              </a:solidFill>
            </a:endParaRPr>
          </a:p>
        </p:txBody>
      </p:sp>
      <p:sp>
        <p:nvSpPr>
          <p:cNvPr id="138" name="Oval 137">
            <a:extLst>
              <a:ext uri="{FF2B5EF4-FFF2-40B4-BE49-F238E27FC236}">
                <a16:creationId xmlns:a16="http://schemas.microsoft.com/office/drawing/2014/main" id="{3CD702D3-31A8-4109-8E19-10C36BAD8B87}"/>
              </a:ext>
            </a:extLst>
          </p:cNvPr>
          <p:cNvSpPr/>
          <p:nvPr/>
        </p:nvSpPr>
        <p:spPr>
          <a:xfrm>
            <a:off x="9494149" y="486646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err="1">
                <a:solidFill>
                  <a:schemeClr val="tx1"/>
                </a:solidFill>
              </a:rPr>
              <a:t>UserName</a:t>
            </a:r>
            <a:endParaRPr lang="en-SG" sz="1200" dirty="0">
              <a:solidFill>
                <a:schemeClr val="tx1"/>
              </a:solidFill>
            </a:endParaRPr>
          </a:p>
        </p:txBody>
      </p:sp>
      <p:sp>
        <p:nvSpPr>
          <p:cNvPr id="139" name="Oval 138">
            <a:extLst>
              <a:ext uri="{FF2B5EF4-FFF2-40B4-BE49-F238E27FC236}">
                <a16:creationId xmlns:a16="http://schemas.microsoft.com/office/drawing/2014/main" id="{B1165440-BA9A-406D-A5CA-90FBD1E84A3A}"/>
              </a:ext>
            </a:extLst>
          </p:cNvPr>
          <p:cNvSpPr/>
          <p:nvPr/>
        </p:nvSpPr>
        <p:spPr>
          <a:xfrm>
            <a:off x="9494149" y="536350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142" name="Connector: Elbow 141">
            <a:extLst>
              <a:ext uri="{FF2B5EF4-FFF2-40B4-BE49-F238E27FC236}">
                <a16:creationId xmlns:a16="http://schemas.microsoft.com/office/drawing/2014/main" id="{49A09440-87E8-4BAB-BA20-7E3CD4AF3BBD}"/>
              </a:ext>
            </a:extLst>
          </p:cNvPr>
          <p:cNvCxnSpPr>
            <a:stCxn id="5" idx="3"/>
            <a:endCxn id="137" idx="2"/>
          </p:cNvCxnSpPr>
          <p:nvPr/>
        </p:nvCxnSpPr>
        <p:spPr>
          <a:xfrm flipV="1">
            <a:off x="9179818" y="4598031"/>
            <a:ext cx="314331"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21360BF8-0287-424E-A150-17FF7CF6C5FC}"/>
              </a:ext>
            </a:extLst>
          </p:cNvPr>
          <p:cNvCxnSpPr>
            <a:stCxn id="139" idx="2"/>
            <a:endCxn id="5" idx="3"/>
          </p:cNvCxnSpPr>
          <p:nvPr/>
        </p:nvCxnSpPr>
        <p:spPr>
          <a:xfrm rot="10800000">
            <a:off x="9179819" y="5095068"/>
            <a:ext cx="314331" cy="497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233C1CF3-2C69-46BE-AAE0-BF8891A76866}"/>
              </a:ext>
            </a:extLst>
          </p:cNvPr>
          <p:cNvCxnSpPr>
            <a:stCxn id="138" idx="2"/>
            <a:endCxn id="5" idx="3"/>
          </p:cNvCxnSpPr>
          <p:nvPr/>
        </p:nvCxnSpPr>
        <p:spPr>
          <a:xfrm rot="10800000">
            <a:off x="9179819" y="5095069"/>
            <a:ext cx="31433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DF125C4-89D4-4B92-8EB8-C1680D0D0765}"/>
              </a:ext>
            </a:extLst>
          </p:cNvPr>
          <p:cNvSpPr txBox="1"/>
          <p:nvPr/>
        </p:nvSpPr>
        <p:spPr>
          <a:xfrm>
            <a:off x="5080182" y="607298"/>
            <a:ext cx="1129981" cy="307777"/>
          </a:xfrm>
          <a:prstGeom prst="rect">
            <a:avLst/>
          </a:prstGeom>
          <a:noFill/>
        </p:spPr>
        <p:txBody>
          <a:bodyPr wrap="square" rtlCol="0">
            <a:spAutoFit/>
          </a:bodyPr>
          <a:lstStyle/>
          <a:p>
            <a:r>
              <a:rPr lang="en-SG" sz="1400" b="1" dirty="0"/>
              <a:t>1</a:t>
            </a:r>
          </a:p>
        </p:txBody>
      </p:sp>
      <p:sp>
        <p:nvSpPr>
          <p:cNvPr id="148" name="TextBox 147">
            <a:extLst>
              <a:ext uri="{FF2B5EF4-FFF2-40B4-BE49-F238E27FC236}">
                <a16:creationId xmlns:a16="http://schemas.microsoft.com/office/drawing/2014/main" id="{0C5EF324-89BB-44D7-832D-E80AF0011872}"/>
              </a:ext>
            </a:extLst>
          </p:cNvPr>
          <p:cNvSpPr txBox="1"/>
          <p:nvPr/>
        </p:nvSpPr>
        <p:spPr>
          <a:xfrm>
            <a:off x="6601701" y="607298"/>
            <a:ext cx="1129981" cy="307777"/>
          </a:xfrm>
          <a:prstGeom prst="rect">
            <a:avLst/>
          </a:prstGeom>
          <a:noFill/>
        </p:spPr>
        <p:txBody>
          <a:bodyPr wrap="square" rtlCol="0">
            <a:spAutoFit/>
          </a:bodyPr>
          <a:lstStyle/>
          <a:p>
            <a:r>
              <a:rPr lang="en-SG" sz="1400" b="1" dirty="0"/>
              <a:t>N</a:t>
            </a:r>
          </a:p>
        </p:txBody>
      </p:sp>
      <p:sp>
        <p:nvSpPr>
          <p:cNvPr id="149" name="TextBox 148">
            <a:extLst>
              <a:ext uri="{FF2B5EF4-FFF2-40B4-BE49-F238E27FC236}">
                <a16:creationId xmlns:a16="http://schemas.microsoft.com/office/drawing/2014/main" id="{009C54E0-211A-46CA-8914-1A8F985F5375}"/>
              </a:ext>
            </a:extLst>
          </p:cNvPr>
          <p:cNvSpPr txBox="1"/>
          <p:nvPr/>
        </p:nvSpPr>
        <p:spPr>
          <a:xfrm>
            <a:off x="5080182" y="2250435"/>
            <a:ext cx="1129981" cy="307777"/>
          </a:xfrm>
          <a:prstGeom prst="rect">
            <a:avLst/>
          </a:prstGeom>
          <a:noFill/>
        </p:spPr>
        <p:txBody>
          <a:bodyPr wrap="square" rtlCol="0">
            <a:spAutoFit/>
          </a:bodyPr>
          <a:lstStyle/>
          <a:p>
            <a:r>
              <a:rPr lang="en-SG" sz="1400" b="1" dirty="0"/>
              <a:t>1</a:t>
            </a:r>
          </a:p>
        </p:txBody>
      </p:sp>
      <p:sp>
        <p:nvSpPr>
          <p:cNvPr id="150" name="TextBox 149">
            <a:extLst>
              <a:ext uri="{FF2B5EF4-FFF2-40B4-BE49-F238E27FC236}">
                <a16:creationId xmlns:a16="http://schemas.microsoft.com/office/drawing/2014/main" id="{52EE984A-8217-4A50-80F0-607B20811711}"/>
              </a:ext>
            </a:extLst>
          </p:cNvPr>
          <p:cNvSpPr txBox="1"/>
          <p:nvPr/>
        </p:nvSpPr>
        <p:spPr>
          <a:xfrm>
            <a:off x="6601701" y="2250435"/>
            <a:ext cx="1129981" cy="307777"/>
          </a:xfrm>
          <a:prstGeom prst="rect">
            <a:avLst/>
          </a:prstGeom>
          <a:noFill/>
        </p:spPr>
        <p:txBody>
          <a:bodyPr wrap="square" rtlCol="0">
            <a:spAutoFit/>
          </a:bodyPr>
          <a:lstStyle/>
          <a:p>
            <a:r>
              <a:rPr lang="en-SG" sz="1400" b="1" dirty="0"/>
              <a:t>N</a:t>
            </a:r>
          </a:p>
        </p:txBody>
      </p:sp>
      <p:sp>
        <p:nvSpPr>
          <p:cNvPr id="151" name="TextBox 150">
            <a:extLst>
              <a:ext uri="{FF2B5EF4-FFF2-40B4-BE49-F238E27FC236}">
                <a16:creationId xmlns:a16="http://schemas.microsoft.com/office/drawing/2014/main" id="{70DEB2F9-46C6-4A0D-9A44-34EC0903D486}"/>
              </a:ext>
            </a:extLst>
          </p:cNvPr>
          <p:cNvSpPr txBox="1"/>
          <p:nvPr/>
        </p:nvSpPr>
        <p:spPr>
          <a:xfrm>
            <a:off x="3909490" y="2686698"/>
            <a:ext cx="1129981" cy="307777"/>
          </a:xfrm>
          <a:prstGeom prst="rect">
            <a:avLst/>
          </a:prstGeom>
          <a:noFill/>
        </p:spPr>
        <p:txBody>
          <a:bodyPr wrap="square" rtlCol="0">
            <a:spAutoFit/>
          </a:bodyPr>
          <a:lstStyle/>
          <a:p>
            <a:r>
              <a:rPr lang="en-SG" sz="1400" b="1" dirty="0"/>
              <a:t>1</a:t>
            </a:r>
          </a:p>
        </p:txBody>
      </p:sp>
      <p:sp>
        <p:nvSpPr>
          <p:cNvPr id="152" name="TextBox 151">
            <a:extLst>
              <a:ext uri="{FF2B5EF4-FFF2-40B4-BE49-F238E27FC236}">
                <a16:creationId xmlns:a16="http://schemas.microsoft.com/office/drawing/2014/main" id="{76A3D93F-F9A8-46A6-A8FD-2707CCB870CC}"/>
              </a:ext>
            </a:extLst>
          </p:cNvPr>
          <p:cNvSpPr txBox="1"/>
          <p:nvPr/>
        </p:nvSpPr>
        <p:spPr>
          <a:xfrm>
            <a:off x="3898815" y="3778495"/>
            <a:ext cx="1129981" cy="307777"/>
          </a:xfrm>
          <a:prstGeom prst="rect">
            <a:avLst/>
          </a:prstGeom>
          <a:noFill/>
        </p:spPr>
        <p:txBody>
          <a:bodyPr wrap="square" rtlCol="0">
            <a:spAutoFit/>
          </a:bodyPr>
          <a:lstStyle/>
          <a:p>
            <a:r>
              <a:rPr lang="en-SG" sz="1400" b="1" dirty="0"/>
              <a:t>1</a:t>
            </a:r>
          </a:p>
        </p:txBody>
      </p:sp>
      <p:sp>
        <p:nvSpPr>
          <p:cNvPr id="153" name="TextBox 152">
            <a:extLst>
              <a:ext uri="{FF2B5EF4-FFF2-40B4-BE49-F238E27FC236}">
                <a16:creationId xmlns:a16="http://schemas.microsoft.com/office/drawing/2014/main" id="{03618A02-8500-4371-803F-EE698A450E53}"/>
              </a:ext>
            </a:extLst>
          </p:cNvPr>
          <p:cNvSpPr txBox="1"/>
          <p:nvPr/>
        </p:nvSpPr>
        <p:spPr>
          <a:xfrm>
            <a:off x="1977903" y="2686698"/>
            <a:ext cx="1129981" cy="307777"/>
          </a:xfrm>
          <a:prstGeom prst="rect">
            <a:avLst/>
          </a:prstGeom>
          <a:noFill/>
        </p:spPr>
        <p:txBody>
          <a:bodyPr wrap="square" rtlCol="0">
            <a:spAutoFit/>
          </a:bodyPr>
          <a:lstStyle/>
          <a:p>
            <a:r>
              <a:rPr lang="en-SG" sz="1400" b="1" dirty="0"/>
              <a:t>1</a:t>
            </a:r>
          </a:p>
        </p:txBody>
      </p:sp>
      <p:sp>
        <p:nvSpPr>
          <p:cNvPr id="154" name="TextBox 153">
            <a:extLst>
              <a:ext uri="{FF2B5EF4-FFF2-40B4-BE49-F238E27FC236}">
                <a16:creationId xmlns:a16="http://schemas.microsoft.com/office/drawing/2014/main" id="{4DA6048D-B396-4C4F-BAD4-76E85066FA90}"/>
              </a:ext>
            </a:extLst>
          </p:cNvPr>
          <p:cNvSpPr txBox="1"/>
          <p:nvPr/>
        </p:nvSpPr>
        <p:spPr>
          <a:xfrm>
            <a:off x="1967228" y="3778495"/>
            <a:ext cx="1129981" cy="307777"/>
          </a:xfrm>
          <a:prstGeom prst="rect">
            <a:avLst/>
          </a:prstGeom>
          <a:noFill/>
        </p:spPr>
        <p:txBody>
          <a:bodyPr wrap="square" rtlCol="0">
            <a:spAutoFit/>
          </a:bodyPr>
          <a:lstStyle/>
          <a:p>
            <a:r>
              <a:rPr lang="en-SG" sz="1400" b="1" dirty="0"/>
              <a:t>N</a:t>
            </a:r>
          </a:p>
        </p:txBody>
      </p:sp>
      <p:sp>
        <p:nvSpPr>
          <p:cNvPr id="155" name="TextBox 154">
            <a:extLst>
              <a:ext uri="{FF2B5EF4-FFF2-40B4-BE49-F238E27FC236}">
                <a16:creationId xmlns:a16="http://schemas.microsoft.com/office/drawing/2014/main" id="{CDBB13C2-AD14-4D08-A60D-7497FC0A8C6A}"/>
              </a:ext>
            </a:extLst>
          </p:cNvPr>
          <p:cNvSpPr txBox="1"/>
          <p:nvPr/>
        </p:nvSpPr>
        <p:spPr>
          <a:xfrm>
            <a:off x="2344739" y="5434074"/>
            <a:ext cx="1129981" cy="307777"/>
          </a:xfrm>
          <a:prstGeom prst="rect">
            <a:avLst/>
          </a:prstGeom>
          <a:noFill/>
        </p:spPr>
        <p:txBody>
          <a:bodyPr wrap="square" rtlCol="0">
            <a:spAutoFit/>
          </a:bodyPr>
          <a:lstStyle/>
          <a:p>
            <a:r>
              <a:rPr lang="en-SG" sz="1400" b="1" dirty="0"/>
              <a:t>1</a:t>
            </a:r>
          </a:p>
        </p:txBody>
      </p:sp>
      <p:sp>
        <p:nvSpPr>
          <p:cNvPr id="156" name="TextBox 155">
            <a:extLst>
              <a:ext uri="{FF2B5EF4-FFF2-40B4-BE49-F238E27FC236}">
                <a16:creationId xmlns:a16="http://schemas.microsoft.com/office/drawing/2014/main" id="{60EE8066-BDA4-4083-84AC-A57BAD376C83}"/>
              </a:ext>
            </a:extLst>
          </p:cNvPr>
          <p:cNvSpPr txBox="1"/>
          <p:nvPr/>
        </p:nvSpPr>
        <p:spPr>
          <a:xfrm>
            <a:off x="3813050" y="5434074"/>
            <a:ext cx="1129981" cy="307777"/>
          </a:xfrm>
          <a:prstGeom prst="rect">
            <a:avLst/>
          </a:prstGeom>
          <a:noFill/>
        </p:spPr>
        <p:txBody>
          <a:bodyPr wrap="square" rtlCol="0">
            <a:spAutoFit/>
          </a:bodyPr>
          <a:lstStyle/>
          <a:p>
            <a:r>
              <a:rPr lang="en-SG" sz="1400" b="1" dirty="0"/>
              <a:t>1</a:t>
            </a:r>
          </a:p>
        </p:txBody>
      </p:sp>
      <p:sp>
        <p:nvSpPr>
          <p:cNvPr id="74" name="Oval 73">
            <a:extLst>
              <a:ext uri="{FF2B5EF4-FFF2-40B4-BE49-F238E27FC236}">
                <a16:creationId xmlns:a16="http://schemas.microsoft.com/office/drawing/2014/main" id="{AFBAC133-94EE-4CE0-98B5-B6224CD34AD7}"/>
              </a:ext>
            </a:extLst>
          </p:cNvPr>
          <p:cNvSpPr/>
          <p:nvPr/>
        </p:nvSpPr>
        <p:spPr>
          <a:xfrm>
            <a:off x="18288" y="315421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DateTime</a:t>
            </a:r>
            <a:endParaRPr lang="en-SG" sz="1200" dirty="0">
              <a:solidFill>
                <a:schemeClr val="tx1"/>
              </a:solidFill>
            </a:endParaRPr>
          </a:p>
        </p:txBody>
      </p:sp>
      <p:cxnSp>
        <p:nvCxnSpPr>
          <p:cNvPr id="15" name="Straight Connector 14">
            <a:extLst>
              <a:ext uri="{FF2B5EF4-FFF2-40B4-BE49-F238E27FC236}">
                <a16:creationId xmlns:a16="http://schemas.microsoft.com/office/drawing/2014/main" id="{819D2253-108B-46C8-B99E-E0A5AF2668A6}"/>
              </a:ext>
            </a:extLst>
          </p:cNvPr>
          <p:cNvCxnSpPr>
            <a:stCxn id="74" idx="6"/>
            <a:endCxn id="84" idx="1"/>
          </p:cNvCxnSpPr>
          <p:nvPr/>
        </p:nvCxnSpPr>
        <p:spPr>
          <a:xfrm>
            <a:off x="1389888" y="3382817"/>
            <a:ext cx="16459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6AED58E8-E869-4BA1-A3F2-B0B6AA2076DD}"/>
              </a:ext>
            </a:extLst>
          </p:cNvPr>
          <p:cNvSpPr/>
          <p:nvPr/>
        </p:nvSpPr>
        <p:spPr>
          <a:xfrm>
            <a:off x="6896293" y="4305223"/>
            <a:ext cx="4961385" cy="233643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600" dirty="0">
                <a:solidFill>
                  <a:schemeClr val="tx1"/>
                </a:solidFill>
              </a:rPr>
              <a:t>The last relationship we identified was between </a:t>
            </a:r>
            <a:r>
              <a:rPr lang="en-SG" sz="1600" dirty="0" err="1">
                <a:solidFill>
                  <a:schemeClr val="tx1"/>
                </a:solidFill>
              </a:rPr>
              <a:t>Pyament</a:t>
            </a:r>
            <a:r>
              <a:rPr lang="en-SG" sz="1600" dirty="0">
                <a:solidFill>
                  <a:schemeClr val="tx1"/>
                </a:solidFill>
              </a:rPr>
              <a:t> and Fine, namely Payment – </a:t>
            </a:r>
            <a:r>
              <a:rPr lang="en-SG" sz="1600" b="1" i="1" dirty="0">
                <a:solidFill>
                  <a:schemeClr val="tx1"/>
                </a:solidFill>
              </a:rPr>
              <a:t>Clears</a:t>
            </a:r>
            <a:r>
              <a:rPr lang="en-SG" sz="1600" dirty="0">
                <a:solidFill>
                  <a:schemeClr val="tx1"/>
                </a:solidFill>
              </a:rPr>
              <a:t> – Fine. As 1 payment will clear 1 fine, and 1 fine can only be cleared by 1 payment, this is a </a:t>
            </a:r>
            <a:r>
              <a:rPr lang="en-SG" sz="1600" b="1" dirty="0">
                <a:solidFill>
                  <a:schemeClr val="tx1"/>
                </a:solidFill>
              </a:rPr>
              <a:t>1:1</a:t>
            </a:r>
            <a:r>
              <a:rPr lang="en-SG" sz="1600" dirty="0">
                <a:solidFill>
                  <a:schemeClr val="tx1"/>
                </a:solidFill>
              </a:rPr>
              <a:t> relationship. There are no attributes for this relationship that we have identified.</a:t>
            </a:r>
          </a:p>
        </p:txBody>
      </p:sp>
      <p:sp>
        <p:nvSpPr>
          <p:cNvPr id="77" name="Oval 76">
            <a:extLst>
              <a:ext uri="{FF2B5EF4-FFF2-40B4-BE49-F238E27FC236}">
                <a16:creationId xmlns:a16="http://schemas.microsoft.com/office/drawing/2014/main" id="{1AA60AEE-CD29-4C32-AD28-920493A73D8B}"/>
              </a:ext>
            </a:extLst>
          </p:cNvPr>
          <p:cNvSpPr/>
          <p:nvPr/>
        </p:nvSpPr>
        <p:spPr>
          <a:xfrm>
            <a:off x="3658763" y="19001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ReserveDate</a:t>
            </a:r>
            <a:endParaRPr lang="en-SG" sz="1200" dirty="0">
              <a:solidFill>
                <a:schemeClr val="tx1"/>
              </a:solidFill>
            </a:endParaRPr>
          </a:p>
        </p:txBody>
      </p:sp>
      <p:cxnSp>
        <p:nvCxnSpPr>
          <p:cNvPr id="78" name="Straight Connector 77">
            <a:extLst>
              <a:ext uri="{FF2B5EF4-FFF2-40B4-BE49-F238E27FC236}">
                <a16:creationId xmlns:a16="http://schemas.microsoft.com/office/drawing/2014/main" id="{55E63890-7428-4651-9709-A7D8DDD1E31F}"/>
              </a:ext>
            </a:extLst>
          </p:cNvPr>
          <p:cNvCxnSpPr>
            <a:cxnSpLocks/>
            <a:stCxn id="77" idx="6"/>
          </p:cNvCxnSpPr>
          <p:nvPr/>
        </p:nvCxnSpPr>
        <p:spPr>
          <a:xfrm>
            <a:off x="5030363" y="418613"/>
            <a:ext cx="954006" cy="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93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extLst>
              <p:ext uri="{D42A27DB-BD31-4B8C-83A1-F6EECF244321}">
                <p14:modId xmlns:p14="http://schemas.microsoft.com/office/powerpoint/2010/main" val="730726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44"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Final ER Diagram</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5" name="Rectangle 4">
            <a:extLst>
              <a:ext uri="{FF2B5EF4-FFF2-40B4-BE49-F238E27FC236}">
                <a16:creationId xmlns:a16="http://schemas.microsoft.com/office/drawing/2014/main" id="{FE8CABF1-4578-49CC-B834-5961D65FFF60}"/>
              </a:ext>
            </a:extLst>
          </p:cNvPr>
          <p:cNvSpPr/>
          <p:nvPr/>
        </p:nvSpPr>
        <p:spPr>
          <a:xfrm>
            <a:off x="7808218" y="486646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Admin</a:t>
            </a:r>
          </a:p>
        </p:txBody>
      </p:sp>
      <p:sp>
        <p:nvSpPr>
          <p:cNvPr id="6" name="Rectangle 5">
            <a:extLst>
              <a:ext uri="{FF2B5EF4-FFF2-40B4-BE49-F238E27FC236}">
                <a16:creationId xmlns:a16="http://schemas.microsoft.com/office/drawing/2014/main" id="{689127C2-BC64-4A64-A998-FA67DBECE84C}"/>
              </a:ext>
            </a:extLst>
          </p:cNvPr>
          <p:cNvSpPr/>
          <p:nvPr/>
        </p:nvSpPr>
        <p:spPr>
          <a:xfrm>
            <a:off x="3474720" y="4573661"/>
            <a:ext cx="1371600" cy="457200"/>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Fine</a:t>
            </a:r>
          </a:p>
        </p:txBody>
      </p:sp>
      <p:sp>
        <p:nvSpPr>
          <p:cNvPr id="11" name="Diamond 10">
            <a:extLst>
              <a:ext uri="{FF2B5EF4-FFF2-40B4-BE49-F238E27FC236}">
                <a16:creationId xmlns:a16="http://schemas.microsoft.com/office/drawing/2014/main" id="{835C9EDC-5101-435A-804E-D6E46814B067}"/>
              </a:ext>
            </a:extLst>
          </p:cNvPr>
          <p:cNvSpPr/>
          <p:nvPr/>
        </p:nvSpPr>
        <p:spPr>
          <a:xfrm>
            <a:off x="5298569" y="418613"/>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Reserve</a:t>
            </a:r>
          </a:p>
        </p:txBody>
      </p:sp>
      <p:sp>
        <p:nvSpPr>
          <p:cNvPr id="12" name="Diamond 11">
            <a:extLst>
              <a:ext uri="{FF2B5EF4-FFF2-40B4-BE49-F238E27FC236}">
                <a16:creationId xmlns:a16="http://schemas.microsoft.com/office/drawing/2014/main" id="{3822BE49-D458-48A2-A12D-DF2C5C7C884B}"/>
              </a:ext>
            </a:extLst>
          </p:cNvPr>
          <p:cNvSpPr/>
          <p:nvPr/>
        </p:nvSpPr>
        <p:spPr>
          <a:xfrm>
            <a:off x="5298569" y="2071736"/>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Borrow</a:t>
            </a:r>
          </a:p>
        </p:txBody>
      </p:sp>
      <p:cxnSp>
        <p:nvCxnSpPr>
          <p:cNvPr id="14" name="Connector: Elbow 13">
            <a:extLst>
              <a:ext uri="{FF2B5EF4-FFF2-40B4-BE49-F238E27FC236}">
                <a16:creationId xmlns:a16="http://schemas.microsoft.com/office/drawing/2014/main" id="{2612A1C7-02A4-4B6C-A063-BC9A1E7710BF}"/>
              </a:ext>
            </a:extLst>
          </p:cNvPr>
          <p:cNvCxnSpPr>
            <a:stCxn id="3" idx="3"/>
            <a:endCxn id="11" idx="1"/>
          </p:cNvCxnSpPr>
          <p:nvPr/>
        </p:nvCxnSpPr>
        <p:spPr>
          <a:xfrm flipV="1">
            <a:off x="4846320" y="875813"/>
            <a:ext cx="452249" cy="773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472BB36-818D-451E-83ED-3700E5979A4D}"/>
              </a:ext>
            </a:extLst>
          </p:cNvPr>
          <p:cNvCxnSpPr>
            <a:stCxn id="3" idx="3"/>
            <a:endCxn id="12" idx="1"/>
          </p:cNvCxnSpPr>
          <p:nvPr/>
        </p:nvCxnSpPr>
        <p:spPr>
          <a:xfrm>
            <a:off x="4846320" y="1649743"/>
            <a:ext cx="452249" cy="8791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C81FBD-CA2C-44BC-A731-1A07989D7CD1}"/>
              </a:ext>
            </a:extLst>
          </p:cNvPr>
          <p:cNvCxnSpPr>
            <a:stCxn id="11" idx="3"/>
            <a:endCxn id="4" idx="1"/>
          </p:cNvCxnSpPr>
          <p:nvPr/>
        </p:nvCxnSpPr>
        <p:spPr>
          <a:xfrm>
            <a:off x="6670169" y="875813"/>
            <a:ext cx="452249" cy="7830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49F9C8C-2C83-4C5F-9E70-C5C2B25AF777}"/>
              </a:ext>
            </a:extLst>
          </p:cNvPr>
          <p:cNvCxnSpPr>
            <a:stCxn id="12" idx="3"/>
            <a:endCxn id="4" idx="1"/>
          </p:cNvCxnSpPr>
          <p:nvPr/>
        </p:nvCxnSpPr>
        <p:spPr>
          <a:xfrm flipV="1">
            <a:off x="6670169" y="1658887"/>
            <a:ext cx="452249" cy="87004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F5ABE92-BD65-4212-B104-5BAD14DE6150}"/>
              </a:ext>
            </a:extLst>
          </p:cNvPr>
          <p:cNvSpPr/>
          <p:nvPr/>
        </p:nvSpPr>
        <p:spPr>
          <a:xfrm>
            <a:off x="6938375" y="19269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ReserveUser</a:t>
            </a:r>
            <a:endParaRPr lang="en-SG" sz="1200" spc="-50" dirty="0">
              <a:solidFill>
                <a:schemeClr val="tx1"/>
              </a:solidFill>
            </a:endParaRPr>
          </a:p>
          <a:p>
            <a:pPr algn="ctr"/>
            <a:r>
              <a:rPr lang="en-SG" sz="1200" dirty="0">
                <a:solidFill>
                  <a:schemeClr val="tx1"/>
                </a:solidFill>
              </a:rPr>
              <a:t>ID</a:t>
            </a:r>
          </a:p>
        </p:txBody>
      </p:sp>
      <p:cxnSp>
        <p:nvCxnSpPr>
          <p:cNvPr id="27" name="Straight Connector 26">
            <a:extLst>
              <a:ext uri="{FF2B5EF4-FFF2-40B4-BE49-F238E27FC236}">
                <a16:creationId xmlns:a16="http://schemas.microsoft.com/office/drawing/2014/main" id="{A8C0935F-570B-4E0A-B68C-1E478BBEC0DE}"/>
              </a:ext>
            </a:extLst>
          </p:cNvPr>
          <p:cNvCxnSpPr>
            <a:cxnSpLocks/>
            <a:stCxn id="11" idx="0"/>
            <a:endCxn id="26" idx="2"/>
          </p:cNvCxnSpPr>
          <p:nvPr/>
        </p:nvCxnSpPr>
        <p:spPr>
          <a:xfrm>
            <a:off x="5984369" y="418613"/>
            <a:ext cx="954006" cy="268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8F610A6-63EB-4839-B1DF-92CB5FB6CB45}"/>
              </a:ext>
            </a:extLst>
          </p:cNvPr>
          <p:cNvSpPr/>
          <p:nvPr/>
        </p:nvSpPr>
        <p:spPr>
          <a:xfrm>
            <a:off x="6995565" y="276463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BorrowUser</a:t>
            </a:r>
            <a:endParaRPr lang="en-SG" sz="1200" spc="-50" dirty="0">
              <a:solidFill>
                <a:schemeClr val="tx1"/>
              </a:solidFill>
            </a:endParaRPr>
          </a:p>
          <a:p>
            <a:pPr algn="ctr"/>
            <a:r>
              <a:rPr lang="en-SG" sz="1200" dirty="0">
                <a:solidFill>
                  <a:schemeClr val="tx1"/>
                </a:solidFill>
              </a:rPr>
              <a:t>ID</a:t>
            </a:r>
          </a:p>
        </p:txBody>
      </p:sp>
      <p:cxnSp>
        <p:nvCxnSpPr>
          <p:cNvPr id="34" name="Connector: Elbow 33">
            <a:extLst>
              <a:ext uri="{FF2B5EF4-FFF2-40B4-BE49-F238E27FC236}">
                <a16:creationId xmlns:a16="http://schemas.microsoft.com/office/drawing/2014/main" id="{4BF7853F-4A62-4DA7-8053-7592D3506C4E}"/>
              </a:ext>
            </a:extLst>
          </p:cNvPr>
          <p:cNvCxnSpPr>
            <a:stCxn id="12" idx="2"/>
            <a:endCxn id="32" idx="2"/>
          </p:cNvCxnSpPr>
          <p:nvPr/>
        </p:nvCxnSpPr>
        <p:spPr>
          <a:xfrm rot="16200000" flipH="1">
            <a:off x="6486417" y="2484088"/>
            <a:ext cx="7101" cy="101119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C1612CE-72F7-49C6-B390-B94B7EC14E13}"/>
              </a:ext>
            </a:extLst>
          </p:cNvPr>
          <p:cNvSpPr/>
          <p:nvPr/>
        </p:nvSpPr>
        <p:spPr>
          <a:xfrm>
            <a:off x="6995565" y="326167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BorrowDate</a:t>
            </a:r>
            <a:endParaRPr lang="en-SG" sz="1200" dirty="0">
              <a:solidFill>
                <a:schemeClr val="tx1"/>
              </a:solidFill>
            </a:endParaRPr>
          </a:p>
        </p:txBody>
      </p:sp>
      <p:sp>
        <p:nvSpPr>
          <p:cNvPr id="36" name="Oval 35">
            <a:extLst>
              <a:ext uri="{FF2B5EF4-FFF2-40B4-BE49-F238E27FC236}">
                <a16:creationId xmlns:a16="http://schemas.microsoft.com/office/drawing/2014/main" id="{0FB75B55-704B-45E0-9736-AD8901C1353E}"/>
              </a:ext>
            </a:extLst>
          </p:cNvPr>
          <p:cNvSpPr/>
          <p:nvPr/>
        </p:nvSpPr>
        <p:spPr>
          <a:xfrm>
            <a:off x="6995565" y="37587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a:solidFill>
                  <a:schemeClr val="tx1"/>
                </a:solidFill>
              </a:rPr>
              <a:t>DueDate</a:t>
            </a:r>
            <a:endParaRPr lang="en-SG" sz="1200" spc="-50" dirty="0">
              <a:solidFill>
                <a:schemeClr val="tx1"/>
              </a:solidFill>
            </a:endParaRPr>
          </a:p>
        </p:txBody>
      </p:sp>
      <p:cxnSp>
        <p:nvCxnSpPr>
          <p:cNvPr id="38" name="Connector: Elbow 37">
            <a:extLst>
              <a:ext uri="{FF2B5EF4-FFF2-40B4-BE49-F238E27FC236}">
                <a16:creationId xmlns:a16="http://schemas.microsoft.com/office/drawing/2014/main" id="{0A66936D-79FB-4458-9C8E-B8FBA3E6B1FE}"/>
              </a:ext>
            </a:extLst>
          </p:cNvPr>
          <p:cNvCxnSpPr>
            <a:stCxn id="12" idx="2"/>
            <a:endCxn id="35" idx="2"/>
          </p:cNvCxnSpPr>
          <p:nvPr/>
        </p:nvCxnSpPr>
        <p:spPr>
          <a:xfrm rot="16200000" flipH="1">
            <a:off x="6237898" y="2732607"/>
            <a:ext cx="504139" cy="10111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799B50F-1D23-4E7E-B74B-98CC6ABB7B01}"/>
              </a:ext>
            </a:extLst>
          </p:cNvPr>
          <p:cNvCxnSpPr>
            <a:stCxn id="12" idx="2"/>
            <a:endCxn id="36" idx="2"/>
          </p:cNvCxnSpPr>
          <p:nvPr/>
        </p:nvCxnSpPr>
        <p:spPr>
          <a:xfrm rot="16200000" flipH="1">
            <a:off x="5989379" y="2981126"/>
            <a:ext cx="1001176" cy="1011196"/>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970A581-CEB9-41EB-80A5-6525565FD67F}"/>
              </a:ext>
            </a:extLst>
          </p:cNvPr>
          <p:cNvSpPr/>
          <p:nvPr/>
        </p:nvSpPr>
        <p:spPr>
          <a:xfrm>
            <a:off x="1554480" y="4573661"/>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Payment</a:t>
            </a:r>
          </a:p>
        </p:txBody>
      </p:sp>
      <p:sp>
        <p:nvSpPr>
          <p:cNvPr id="83" name="Diamond 82">
            <a:extLst>
              <a:ext uri="{FF2B5EF4-FFF2-40B4-BE49-F238E27FC236}">
                <a16:creationId xmlns:a16="http://schemas.microsoft.com/office/drawing/2014/main" id="{3BF24494-710B-4D9E-A00D-1CDC7EEB8B2E}"/>
              </a:ext>
            </a:extLst>
          </p:cNvPr>
          <p:cNvSpPr/>
          <p:nvPr/>
        </p:nvSpPr>
        <p:spPr>
          <a:xfrm>
            <a:off x="347472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Owns</a:t>
            </a:r>
          </a:p>
        </p:txBody>
      </p:sp>
      <p:sp>
        <p:nvSpPr>
          <p:cNvPr id="84" name="Diamond 83">
            <a:extLst>
              <a:ext uri="{FF2B5EF4-FFF2-40B4-BE49-F238E27FC236}">
                <a16:creationId xmlns:a16="http://schemas.microsoft.com/office/drawing/2014/main" id="{882CDBB5-358B-4C3C-8EF8-3ABBACD32F3E}"/>
              </a:ext>
            </a:extLst>
          </p:cNvPr>
          <p:cNvSpPr/>
          <p:nvPr/>
        </p:nvSpPr>
        <p:spPr>
          <a:xfrm>
            <a:off x="1554480" y="2925617"/>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Makes</a:t>
            </a:r>
          </a:p>
        </p:txBody>
      </p:sp>
      <p:cxnSp>
        <p:nvCxnSpPr>
          <p:cNvPr id="86" name="Connector: Elbow 85">
            <a:extLst>
              <a:ext uri="{FF2B5EF4-FFF2-40B4-BE49-F238E27FC236}">
                <a16:creationId xmlns:a16="http://schemas.microsoft.com/office/drawing/2014/main" id="{0145B2E2-2F96-4B79-AE0C-3248657CB2AD}"/>
              </a:ext>
            </a:extLst>
          </p:cNvPr>
          <p:cNvCxnSpPr>
            <a:stCxn id="3" idx="2"/>
            <a:endCxn id="84" idx="0"/>
          </p:cNvCxnSpPr>
          <p:nvPr/>
        </p:nvCxnSpPr>
        <p:spPr>
          <a:xfrm rot="5400000">
            <a:off x="2676763" y="1441860"/>
            <a:ext cx="1047274" cy="1920240"/>
          </a:xfrm>
          <a:prstGeom prst="bentConnector3">
            <a:avLst>
              <a:gd name="adj1" fmla="val 68336"/>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F28537-D8A9-4F8A-A32B-F7108B5F6C5D}"/>
              </a:ext>
            </a:extLst>
          </p:cNvPr>
          <p:cNvCxnSpPr>
            <a:stCxn id="3" idx="2"/>
            <a:endCxn id="83" idx="0"/>
          </p:cNvCxnSpPr>
          <p:nvPr/>
        </p:nvCxnSpPr>
        <p:spPr>
          <a:xfrm>
            <a:off x="4160520" y="1878343"/>
            <a:ext cx="0" cy="1047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003A64-9A9E-4EB5-938F-791C21984E2F}"/>
              </a:ext>
            </a:extLst>
          </p:cNvPr>
          <p:cNvCxnSpPr>
            <a:stCxn id="84" idx="2"/>
            <a:endCxn id="82" idx="0"/>
          </p:cNvCxnSpPr>
          <p:nvPr/>
        </p:nvCxnSpPr>
        <p:spPr>
          <a:xfrm>
            <a:off x="2240280" y="3840017"/>
            <a:ext cx="0" cy="733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F60FA1E-1BD8-4DA7-BD0E-1A401005ECE4}"/>
              </a:ext>
            </a:extLst>
          </p:cNvPr>
          <p:cNvCxnSpPr>
            <a:cxnSpLocks/>
            <a:stCxn id="83" idx="2"/>
            <a:endCxn id="6" idx="0"/>
          </p:cNvCxnSpPr>
          <p:nvPr/>
        </p:nvCxnSpPr>
        <p:spPr>
          <a:xfrm>
            <a:off x="4160520" y="3840017"/>
            <a:ext cx="0" cy="73364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Diamond 103">
            <a:extLst>
              <a:ext uri="{FF2B5EF4-FFF2-40B4-BE49-F238E27FC236}">
                <a16:creationId xmlns:a16="http://schemas.microsoft.com/office/drawing/2014/main" id="{E3C70CC3-A9FE-4087-A8FA-ABD9BC9FDFE0}"/>
              </a:ext>
            </a:extLst>
          </p:cNvPr>
          <p:cNvSpPr/>
          <p:nvPr/>
        </p:nvSpPr>
        <p:spPr>
          <a:xfrm>
            <a:off x="2514600" y="5238951"/>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Clears</a:t>
            </a:r>
          </a:p>
        </p:txBody>
      </p:sp>
      <p:sp>
        <p:nvSpPr>
          <p:cNvPr id="108" name="Oval 107">
            <a:extLst>
              <a:ext uri="{FF2B5EF4-FFF2-40B4-BE49-F238E27FC236}">
                <a16:creationId xmlns:a16="http://schemas.microsoft.com/office/drawing/2014/main" id="{D313CDF7-286E-4C0B-902B-16824B0C1A0E}"/>
              </a:ext>
            </a:extLst>
          </p:cNvPr>
          <p:cNvSpPr/>
          <p:nvPr/>
        </p:nvSpPr>
        <p:spPr>
          <a:xfrm>
            <a:off x="18288" y="40766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109" name="Oval 108">
            <a:extLst>
              <a:ext uri="{FF2B5EF4-FFF2-40B4-BE49-F238E27FC236}">
                <a16:creationId xmlns:a16="http://schemas.microsoft.com/office/drawing/2014/main" id="{6D0C7617-A918-414C-A6BF-C9F1649D1591}"/>
              </a:ext>
            </a:extLst>
          </p:cNvPr>
          <p:cNvSpPr/>
          <p:nvPr/>
        </p:nvSpPr>
        <p:spPr>
          <a:xfrm>
            <a:off x="18288" y="503886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113" name="Connector: Elbow 112">
            <a:extLst>
              <a:ext uri="{FF2B5EF4-FFF2-40B4-BE49-F238E27FC236}">
                <a16:creationId xmlns:a16="http://schemas.microsoft.com/office/drawing/2014/main" id="{CD2B8FD9-EC91-45CF-B78D-D11020A75EC4}"/>
              </a:ext>
            </a:extLst>
          </p:cNvPr>
          <p:cNvCxnSpPr>
            <a:stCxn id="108" idx="6"/>
            <a:endCxn id="82" idx="1"/>
          </p:cNvCxnSpPr>
          <p:nvPr/>
        </p:nvCxnSpPr>
        <p:spPr>
          <a:xfrm>
            <a:off x="1389888" y="4305224"/>
            <a:ext cx="164592"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BFD0751-6179-48EE-A8FB-A3DFC26CB2BC}"/>
              </a:ext>
            </a:extLst>
          </p:cNvPr>
          <p:cNvCxnSpPr>
            <a:cxnSpLocks/>
            <a:stCxn id="109" idx="6"/>
            <a:endCxn id="82" idx="1"/>
          </p:cNvCxnSpPr>
          <p:nvPr/>
        </p:nvCxnSpPr>
        <p:spPr>
          <a:xfrm flipV="1">
            <a:off x="1389888" y="4802261"/>
            <a:ext cx="164592" cy="46520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E846BBCB-827E-482C-B573-8BA79548C8F5}"/>
              </a:ext>
            </a:extLst>
          </p:cNvPr>
          <p:cNvSpPr/>
          <p:nvPr/>
        </p:nvSpPr>
        <p:spPr>
          <a:xfrm>
            <a:off x="5072444" y="457366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FineAmount</a:t>
            </a:r>
            <a:endParaRPr lang="en-SG" sz="1200" dirty="0">
              <a:solidFill>
                <a:schemeClr val="tx1"/>
              </a:solidFill>
            </a:endParaRPr>
          </a:p>
        </p:txBody>
      </p:sp>
      <p:cxnSp>
        <p:nvCxnSpPr>
          <p:cNvPr id="122" name="Straight Connector 121">
            <a:extLst>
              <a:ext uri="{FF2B5EF4-FFF2-40B4-BE49-F238E27FC236}">
                <a16:creationId xmlns:a16="http://schemas.microsoft.com/office/drawing/2014/main" id="{65CD0710-6309-4E2D-96A3-609DE46A51A3}"/>
              </a:ext>
            </a:extLst>
          </p:cNvPr>
          <p:cNvCxnSpPr>
            <a:stCxn id="120" idx="2"/>
            <a:endCxn id="6" idx="3"/>
          </p:cNvCxnSpPr>
          <p:nvPr/>
        </p:nvCxnSpPr>
        <p:spPr>
          <a:xfrm flipH="1">
            <a:off x="4846320" y="4802261"/>
            <a:ext cx="226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1E64AC47-1110-48AF-9C1C-163D05435E29}"/>
              </a:ext>
            </a:extLst>
          </p:cNvPr>
          <p:cNvCxnSpPr>
            <a:stCxn id="82" idx="2"/>
            <a:endCxn id="104" idx="1"/>
          </p:cNvCxnSpPr>
          <p:nvPr/>
        </p:nvCxnSpPr>
        <p:spPr>
          <a:xfrm rot="16200000" flipH="1">
            <a:off x="2044795" y="5226346"/>
            <a:ext cx="665290" cy="2743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228F3C42-A53F-4A3A-BE9F-0EC44847A7DE}"/>
              </a:ext>
            </a:extLst>
          </p:cNvPr>
          <p:cNvCxnSpPr>
            <a:cxnSpLocks/>
            <a:stCxn id="6" idx="2"/>
            <a:endCxn id="104" idx="3"/>
          </p:cNvCxnSpPr>
          <p:nvPr/>
        </p:nvCxnSpPr>
        <p:spPr>
          <a:xfrm rot="5400000">
            <a:off x="3690715" y="5226346"/>
            <a:ext cx="665290" cy="27432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18B1F975-EE04-44D2-BAA6-A05CA88090AA}"/>
              </a:ext>
            </a:extLst>
          </p:cNvPr>
          <p:cNvSpPr/>
          <p:nvPr/>
        </p:nvSpPr>
        <p:spPr>
          <a:xfrm>
            <a:off x="9494149" y="436943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a:t>
            </a:r>
            <a:r>
              <a:rPr lang="en-SG" sz="1200" u="sng" dirty="0" err="1">
                <a:solidFill>
                  <a:schemeClr val="tx1"/>
                </a:solidFill>
              </a:rPr>
              <a:t>ID</a:t>
            </a:r>
            <a:endParaRPr lang="en-SG" sz="1200" u="sng" dirty="0">
              <a:solidFill>
                <a:schemeClr val="tx1"/>
              </a:solidFill>
            </a:endParaRPr>
          </a:p>
        </p:txBody>
      </p:sp>
      <p:sp>
        <p:nvSpPr>
          <p:cNvPr id="138" name="Oval 137">
            <a:extLst>
              <a:ext uri="{FF2B5EF4-FFF2-40B4-BE49-F238E27FC236}">
                <a16:creationId xmlns:a16="http://schemas.microsoft.com/office/drawing/2014/main" id="{3CD702D3-31A8-4109-8E19-10C36BAD8B87}"/>
              </a:ext>
            </a:extLst>
          </p:cNvPr>
          <p:cNvSpPr/>
          <p:nvPr/>
        </p:nvSpPr>
        <p:spPr>
          <a:xfrm>
            <a:off x="9494149" y="486646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err="1">
                <a:solidFill>
                  <a:schemeClr val="tx1"/>
                </a:solidFill>
              </a:rPr>
              <a:t>UserName</a:t>
            </a:r>
            <a:endParaRPr lang="en-SG" sz="1200" dirty="0">
              <a:solidFill>
                <a:schemeClr val="tx1"/>
              </a:solidFill>
            </a:endParaRPr>
          </a:p>
        </p:txBody>
      </p:sp>
      <p:sp>
        <p:nvSpPr>
          <p:cNvPr id="139" name="Oval 138">
            <a:extLst>
              <a:ext uri="{FF2B5EF4-FFF2-40B4-BE49-F238E27FC236}">
                <a16:creationId xmlns:a16="http://schemas.microsoft.com/office/drawing/2014/main" id="{B1165440-BA9A-406D-A5CA-90FBD1E84A3A}"/>
              </a:ext>
            </a:extLst>
          </p:cNvPr>
          <p:cNvSpPr/>
          <p:nvPr/>
        </p:nvSpPr>
        <p:spPr>
          <a:xfrm>
            <a:off x="9494149" y="536350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142" name="Connector: Elbow 141">
            <a:extLst>
              <a:ext uri="{FF2B5EF4-FFF2-40B4-BE49-F238E27FC236}">
                <a16:creationId xmlns:a16="http://schemas.microsoft.com/office/drawing/2014/main" id="{49A09440-87E8-4BAB-BA20-7E3CD4AF3BBD}"/>
              </a:ext>
            </a:extLst>
          </p:cNvPr>
          <p:cNvCxnSpPr>
            <a:stCxn id="5" idx="3"/>
            <a:endCxn id="137" idx="2"/>
          </p:cNvCxnSpPr>
          <p:nvPr/>
        </p:nvCxnSpPr>
        <p:spPr>
          <a:xfrm flipV="1">
            <a:off x="9179818" y="4598031"/>
            <a:ext cx="314331"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21360BF8-0287-424E-A150-17FF7CF6C5FC}"/>
              </a:ext>
            </a:extLst>
          </p:cNvPr>
          <p:cNvCxnSpPr>
            <a:stCxn id="139" idx="2"/>
            <a:endCxn id="5" idx="3"/>
          </p:cNvCxnSpPr>
          <p:nvPr/>
        </p:nvCxnSpPr>
        <p:spPr>
          <a:xfrm rot="10800000">
            <a:off x="9179819" y="5095068"/>
            <a:ext cx="314331" cy="497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233C1CF3-2C69-46BE-AAE0-BF8891A76866}"/>
              </a:ext>
            </a:extLst>
          </p:cNvPr>
          <p:cNvCxnSpPr>
            <a:stCxn id="138" idx="2"/>
            <a:endCxn id="5" idx="3"/>
          </p:cNvCxnSpPr>
          <p:nvPr/>
        </p:nvCxnSpPr>
        <p:spPr>
          <a:xfrm rot="10800000">
            <a:off x="9179819" y="5095069"/>
            <a:ext cx="31433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DF125C4-89D4-4B92-8EB8-C1680D0D0765}"/>
              </a:ext>
            </a:extLst>
          </p:cNvPr>
          <p:cNvSpPr txBox="1"/>
          <p:nvPr/>
        </p:nvSpPr>
        <p:spPr>
          <a:xfrm>
            <a:off x="5080182" y="607298"/>
            <a:ext cx="1129981" cy="307777"/>
          </a:xfrm>
          <a:prstGeom prst="rect">
            <a:avLst/>
          </a:prstGeom>
          <a:noFill/>
        </p:spPr>
        <p:txBody>
          <a:bodyPr wrap="square" rtlCol="0">
            <a:spAutoFit/>
          </a:bodyPr>
          <a:lstStyle/>
          <a:p>
            <a:r>
              <a:rPr lang="en-SG" sz="1400" b="1" dirty="0"/>
              <a:t>1</a:t>
            </a:r>
          </a:p>
        </p:txBody>
      </p:sp>
      <p:sp>
        <p:nvSpPr>
          <p:cNvPr id="148" name="TextBox 147">
            <a:extLst>
              <a:ext uri="{FF2B5EF4-FFF2-40B4-BE49-F238E27FC236}">
                <a16:creationId xmlns:a16="http://schemas.microsoft.com/office/drawing/2014/main" id="{0C5EF324-89BB-44D7-832D-E80AF0011872}"/>
              </a:ext>
            </a:extLst>
          </p:cNvPr>
          <p:cNvSpPr txBox="1"/>
          <p:nvPr/>
        </p:nvSpPr>
        <p:spPr>
          <a:xfrm>
            <a:off x="6601701" y="607298"/>
            <a:ext cx="1129981" cy="307777"/>
          </a:xfrm>
          <a:prstGeom prst="rect">
            <a:avLst/>
          </a:prstGeom>
          <a:noFill/>
        </p:spPr>
        <p:txBody>
          <a:bodyPr wrap="square" rtlCol="0">
            <a:spAutoFit/>
          </a:bodyPr>
          <a:lstStyle/>
          <a:p>
            <a:r>
              <a:rPr lang="en-SG" sz="1400" b="1" dirty="0"/>
              <a:t>N</a:t>
            </a:r>
          </a:p>
        </p:txBody>
      </p:sp>
      <p:sp>
        <p:nvSpPr>
          <p:cNvPr id="149" name="TextBox 148">
            <a:extLst>
              <a:ext uri="{FF2B5EF4-FFF2-40B4-BE49-F238E27FC236}">
                <a16:creationId xmlns:a16="http://schemas.microsoft.com/office/drawing/2014/main" id="{009C54E0-211A-46CA-8914-1A8F985F5375}"/>
              </a:ext>
            </a:extLst>
          </p:cNvPr>
          <p:cNvSpPr txBox="1"/>
          <p:nvPr/>
        </p:nvSpPr>
        <p:spPr>
          <a:xfrm>
            <a:off x="5080182" y="2250435"/>
            <a:ext cx="1129981" cy="307777"/>
          </a:xfrm>
          <a:prstGeom prst="rect">
            <a:avLst/>
          </a:prstGeom>
          <a:noFill/>
        </p:spPr>
        <p:txBody>
          <a:bodyPr wrap="square" rtlCol="0">
            <a:spAutoFit/>
          </a:bodyPr>
          <a:lstStyle/>
          <a:p>
            <a:r>
              <a:rPr lang="en-SG" sz="1400" b="1" dirty="0"/>
              <a:t>1</a:t>
            </a:r>
          </a:p>
        </p:txBody>
      </p:sp>
      <p:sp>
        <p:nvSpPr>
          <p:cNvPr id="150" name="TextBox 149">
            <a:extLst>
              <a:ext uri="{FF2B5EF4-FFF2-40B4-BE49-F238E27FC236}">
                <a16:creationId xmlns:a16="http://schemas.microsoft.com/office/drawing/2014/main" id="{52EE984A-8217-4A50-80F0-607B20811711}"/>
              </a:ext>
            </a:extLst>
          </p:cNvPr>
          <p:cNvSpPr txBox="1"/>
          <p:nvPr/>
        </p:nvSpPr>
        <p:spPr>
          <a:xfrm>
            <a:off x="6601701" y="2250435"/>
            <a:ext cx="1129981" cy="307777"/>
          </a:xfrm>
          <a:prstGeom prst="rect">
            <a:avLst/>
          </a:prstGeom>
          <a:noFill/>
        </p:spPr>
        <p:txBody>
          <a:bodyPr wrap="square" rtlCol="0">
            <a:spAutoFit/>
          </a:bodyPr>
          <a:lstStyle/>
          <a:p>
            <a:r>
              <a:rPr lang="en-SG" sz="1400" b="1" dirty="0"/>
              <a:t>N</a:t>
            </a:r>
          </a:p>
        </p:txBody>
      </p:sp>
      <p:sp>
        <p:nvSpPr>
          <p:cNvPr id="151" name="TextBox 150">
            <a:extLst>
              <a:ext uri="{FF2B5EF4-FFF2-40B4-BE49-F238E27FC236}">
                <a16:creationId xmlns:a16="http://schemas.microsoft.com/office/drawing/2014/main" id="{70DEB2F9-46C6-4A0D-9A44-34EC0903D486}"/>
              </a:ext>
            </a:extLst>
          </p:cNvPr>
          <p:cNvSpPr txBox="1"/>
          <p:nvPr/>
        </p:nvSpPr>
        <p:spPr>
          <a:xfrm>
            <a:off x="3909490" y="2686698"/>
            <a:ext cx="1129981" cy="307777"/>
          </a:xfrm>
          <a:prstGeom prst="rect">
            <a:avLst/>
          </a:prstGeom>
          <a:noFill/>
        </p:spPr>
        <p:txBody>
          <a:bodyPr wrap="square" rtlCol="0">
            <a:spAutoFit/>
          </a:bodyPr>
          <a:lstStyle/>
          <a:p>
            <a:r>
              <a:rPr lang="en-SG" sz="1400" b="1" dirty="0"/>
              <a:t>1</a:t>
            </a:r>
          </a:p>
        </p:txBody>
      </p:sp>
      <p:sp>
        <p:nvSpPr>
          <p:cNvPr id="152" name="TextBox 151">
            <a:extLst>
              <a:ext uri="{FF2B5EF4-FFF2-40B4-BE49-F238E27FC236}">
                <a16:creationId xmlns:a16="http://schemas.microsoft.com/office/drawing/2014/main" id="{76A3D93F-F9A8-46A6-A8FD-2707CCB870CC}"/>
              </a:ext>
            </a:extLst>
          </p:cNvPr>
          <p:cNvSpPr txBox="1"/>
          <p:nvPr/>
        </p:nvSpPr>
        <p:spPr>
          <a:xfrm>
            <a:off x="3898815" y="3778495"/>
            <a:ext cx="1129981" cy="307777"/>
          </a:xfrm>
          <a:prstGeom prst="rect">
            <a:avLst/>
          </a:prstGeom>
          <a:noFill/>
        </p:spPr>
        <p:txBody>
          <a:bodyPr wrap="square" rtlCol="0">
            <a:spAutoFit/>
          </a:bodyPr>
          <a:lstStyle/>
          <a:p>
            <a:r>
              <a:rPr lang="en-SG" sz="1400" b="1" dirty="0"/>
              <a:t>1</a:t>
            </a:r>
          </a:p>
        </p:txBody>
      </p:sp>
      <p:sp>
        <p:nvSpPr>
          <p:cNvPr id="153" name="TextBox 152">
            <a:extLst>
              <a:ext uri="{FF2B5EF4-FFF2-40B4-BE49-F238E27FC236}">
                <a16:creationId xmlns:a16="http://schemas.microsoft.com/office/drawing/2014/main" id="{03618A02-8500-4371-803F-EE698A450E53}"/>
              </a:ext>
            </a:extLst>
          </p:cNvPr>
          <p:cNvSpPr txBox="1"/>
          <p:nvPr/>
        </p:nvSpPr>
        <p:spPr>
          <a:xfrm>
            <a:off x="1977903" y="2686698"/>
            <a:ext cx="1129981" cy="307777"/>
          </a:xfrm>
          <a:prstGeom prst="rect">
            <a:avLst/>
          </a:prstGeom>
          <a:noFill/>
        </p:spPr>
        <p:txBody>
          <a:bodyPr wrap="square" rtlCol="0">
            <a:spAutoFit/>
          </a:bodyPr>
          <a:lstStyle/>
          <a:p>
            <a:r>
              <a:rPr lang="en-SG" sz="1400" b="1" dirty="0"/>
              <a:t>1</a:t>
            </a:r>
          </a:p>
        </p:txBody>
      </p:sp>
      <p:sp>
        <p:nvSpPr>
          <p:cNvPr id="154" name="TextBox 153">
            <a:extLst>
              <a:ext uri="{FF2B5EF4-FFF2-40B4-BE49-F238E27FC236}">
                <a16:creationId xmlns:a16="http://schemas.microsoft.com/office/drawing/2014/main" id="{4DA6048D-B396-4C4F-BAD4-76E85066FA90}"/>
              </a:ext>
            </a:extLst>
          </p:cNvPr>
          <p:cNvSpPr txBox="1"/>
          <p:nvPr/>
        </p:nvSpPr>
        <p:spPr>
          <a:xfrm>
            <a:off x="1967228" y="3778495"/>
            <a:ext cx="1129981" cy="307777"/>
          </a:xfrm>
          <a:prstGeom prst="rect">
            <a:avLst/>
          </a:prstGeom>
          <a:noFill/>
        </p:spPr>
        <p:txBody>
          <a:bodyPr wrap="square" rtlCol="0">
            <a:spAutoFit/>
          </a:bodyPr>
          <a:lstStyle/>
          <a:p>
            <a:r>
              <a:rPr lang="en-SG" sz="1400" b="1" dirty="0"/>
              <a:t>N</a:t>
            </a:r>
          </a:p>
        </p:txBody>
      </p:sp>
      <p:sp>
        <p:nvSpPr>
          <p:cNvPr id="155" name="TextBox 154">
            <a:extLst>
              <a:ext uri="{FF2B5EF4-FFF2-40B4-BE49-F238E27FC236}">
                <a16:creationId xmlns:a16="http://schemas.microsoft.com/office/drawing/2014/main" id="{CDBB13C2-AD14-4D08-A60D-7497FC0A8C6A}"/>
              </a:ext>
            </a:extLst>
          </p:cNvPr>
          <p:cNvSpPr txBox="1"/>
          <p:nvPr/>
        </p:nvSpPr>
        <p:spPr>
          <a:xfrm>
            <a:off x="2344739" y="5434074"/>
            <a:ext cx="1129981" cy="307777"/>
          </a:xfrm>
          <a:prstGeom prst="rect">
            <a:avLst/>
          </a:prstGeom>
          <a:noFill/>
        </p:spPr>
        <p:txBody>
          <a:bodyPr wrap="square" rtlCol="0">
            <a:spAutoFit/>
          </a:bodyPr>
          <a:lstStyle/>
          <a:p>
            <a:r>
              <a:rPr lang="en-SG" sz="1400" b="1" dirty="0"/>
              <a:t>1</a:t>
            </a:r>
          </a:p>
        </p:txBody>
      </p:sp>
      <p:sp>
        <p:nvSpPr>
          <p:cNvPr id="156" name="TextBox 155">
            <a:extLst>
              <a:ext uri="{FF2B5EF4-FFF2-40B4-BE49-F238E27FC236}">
                <a16:creationId xmlns:a16="http://schemas.microsoft.com/office/drawing/2014/main" id="{60EE8066-BDA4-4083-84AC-A57BAD376C83}"/>
              </a:ext>
            </a:extLst>
          </p:cNvPr>
          <p:cNvSpPr txBox="1"/>
          <p:nvPr/>
        </p:nvSpPr>
        <p:spPr>
          <a:xfrm>
            <a:off x="3813050" y="5434074"/>
            <a:ext cx="1129981" cy="307777"/>
          </a:xfrm>
          <a:prstGeom prst="rect">
            <a:avLst/>
          </a:prstGeom>
          <a:noFill/>
        </p:spPr>
        <p:txBody>
          <a:bodyPr wrap="square" rtlCol="0">
            <a:spAutoFit/>
          </a:bodyPr>
          <a:lstStyle/>
          <a:p>
            <a:r>
              <a:rPr lang="en-SG" sz="1400" b="1" dirty="0"/>
              <a:t>1</a:t>
            </a:r>
          </a:p>
        </p:txBody>
      </p:sp>
      <p:sp>
        <p:nvSpPr>
          <p:cNvPr id="74" name="Oval 73">
            <a:extLst>
              <a:ext uri="{FF2B5EF4-FFF2-40B4-BE49-F238E27FC236}">
                <a16:creationId xmlns:a16="http://schemas.microsoft.com/office/drawing/2014/main" id="{AFBAC133-94EE-4CE0-98B5-B6224CD34AD7}"/>
              </a:ext>
            </a:extLst>
          </p:cNvPr>
          <p:cNvSpPr/>
          <p:nvPr/>
        </p:nvSpPr>
        <p:spPr>
          <a:xfrm>
            <a:off x="18288" y="315421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DateTime</a:t>
            </a:r>
            <a:endParaRPr lang="en-SG" sz="1200" dirty="0">
              <a:solidFill>
                <a:schemeClr val="tx1"/>
              </a:solidFill>
            </a:endParaRPr>
          </a:p>
        </p:txBody>
      </p:sp>
      <p:cxnSp>
        <p:nvCxnSpPr>
          <p:cNvPr id="15" name="Straight Connector 14">
            <a:extLst>
              <a:ext uri="{FF2B5EF4-FFF2-40B4-BE49-F238E27FC236}">
                <a16:creationId xmlns:a16="http://schemas.microsoft.com/office/drawing/2014/main" id="{819D2253-108B-46C8-B99E-E0A5AF2668A6}"/>
              </a:ext>
            </a:extLst>
          </p:cNvPr>
          <p:cNvCxnSpPr>
            <a:stCxn id="74" idx="6"/>
            <a:endCxn id="84" idx="1"/>
          </p:cNvCxnSpPr>
          <p:nvPr/>
        </p:nvCxnSpPr>
        <p:spPr>
          <a:xfrm>
            <a:off x="1389888" y="3382817"/>
            <a:ext cx="16459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3C0C2BC9-259D-40B9-854C-6525F0FADBA0}"/>
              </a:ext>
            </a:extLst>
          </p:cNvPr>
          <p:cNvSpPr/>
          <p:nvPr/>
        </p:nvSpPr>
        <p:spPr>
          <a:xfrm>
            <a:off x="3658763" y="19001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ReserveDate</a:t>
            </a:r>
            <a:endParaRPr lang="en-SG" sz="1200" dirty="0">
              <a:solidFill>
                <a:schemeClr val="tx1"/>
              </a:solidFill>
            </a:endParaRPr>
          </a:p>
        </p:txBody>
      </p:sp>
      <p:cxnSp>
        <p:nvCxnSpPr>
          <p:cNvPr id="77" name="Straight Connector 76">
            <a:extLst>
              <a:ext uri="{FF2B5EF4-FFF2-40B4-BE49-F238E27FC236}">
                <a16:creationId xmlns:a16="http://schemas.microsoft.com/office/drawing/2014/main" id="{F2DE2007-75B3-43B2-9EBE-1E1ECDC4CAA3}"/>
              </a:ext>
            </a:extLst>
          </p:cNvPr>
          <p:cNvCxnSpPr>
            <a:cxnSpLocks/>
            <a:stCxn id="73" idx="6"/>
          </p:cNvCxnSpPr>
          <p:nvPr/>
        </p:nvCxnSpPr>
        <p:spPr>
          <a:xfrm>
            <a:off x="5030363" y="418613"/>
            <a:ext cx="954006" cy="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05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68"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Refining Relational Schema</a:t>
            </a:r>
          </a:p>
        </p:txBody>
      </p:sp>
      <p:sp>
        <p:nvSpPr>
          <p:cNvPr id="55" name="Rectangle 54">
            <a:extLst>
              <a:ext uri="{FF2B5EF4-FFF2-40B4-BE49-F238E27FC236}">
                <a16:creationId xmlns:a16="http://schemas.microsoft.com/office/drawing/2014/main" id="{48208E50-093F-4957-AB5A-1152991E1BEC}"/>
              </a:ext>
            </a:extLst>
          </p:cNvPr>
          <p:cNvSpPr/>
          <p:nvPr/>
        </p:nvSpPr>
        <p:spPr>
          <a:xfrm>
            <a:off x="6192455" y="2234194"/>
            <a:ext cx="5486400" cy="4120886"/>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Relationships</a:t>
            </a:r>
          </a:p>
          <a:p>
            <a:r>
              <a:rPr lang="en-SG" b="1" dirty="0">
                <a:solidFill>
                  <a:schemeClr val="tx1"/>
                </a:solidFill>
              </a:rPr>
              <a:t>Reserve</a:t>
            </a:r>
            <a:r>
              <a:rPr lang="en-SG" dirty="0">
                <a:solidFill>
                  <a:schemeClr val="tx1"/>
                </a:solidFill>
              </a:rPr>
              <a:t>(</a:t>
            </a:r>
            <a:r>
              <a:rPr lang="en-SG" u="sng" dirty="0" err="1">
                <a:solidFill>
                  <a:schemeClr val="tx1"/>
                </a:solidFill>
              </a:rPr>
              <a:t>BookID</a:t>
            </a:r>
            <a:r>
              <a:rPr lang="en-SG" u="sng" dirty="0">
                <a:solidFill>
                  <a:schemeClr val="tx1"/>
                </a:solidFill>
              </a:rPr>
              <a:t>, </a:t>
            </a:r>
            <a:r>
              <a:rPr lang="en-SG" dirty="0" err="1">
                <a:solidFill>
                  <a:schemeClr val="tx1"/>
                </a:solidFill>
              </a:rPr>
              <a:t>UserID</a:t>
            </a:r>
            <a:r>
              <a:rPr lang="en-SG" dirty="0">
                <a:solidFill>
                  <a:schemeClr val="tx1"/>
                </a:solidFill>
              </a:rPr>
              <a:t>, </a:t>
            </a:r>
            <a:r>
              <a:rPr lang="en-SG" dirty="0" err="1">
                <a:solidFill>
                  <a:schemeClr val="tx1"/>
                </a:solidFill>
              </a:rPr>
              <a:t>ReserveDate</a:t>
            </a:r>
            <a:r>
              <a:rPr lang="en-SG" dirty="0">
                <a:solidFill>
                  <a:schemeClr val="tx1"/>
                </a:solidFill>
              </a:rPr>
              <a:t>)</a:t>
            </a:r>
          </a:p>
          <a:p>
            <a:endParaRPr lang="en-SG" b="1" u="sng" dirty="0">
              <a:solidFill>
                <a:schemeClr val="tx1"/>
              </a:solidFill>
            </a:endParaRPr>
          </a:p>
          <a:p>
            <a:r>
              <a:rPr lang="en-SG" b="1" dirty="0">
                <a:solidFill>
                  <a:schemeClr val="tx1"/>
                </a:solidFill>
              </a:rPr>
              <a:t>Borrow</a:t>
            </a:r>
            <a:r>
              <a:rPr lang="en-SG" dirty="0">
                <a:solidFill>
                  <a:schemeClr val="tx1"/>
                </a:solidFill>
              </a:rPr>
              <a:t>(</a:t>
            </a:r>
            <a:r>
              <a:rPr lang="en-SG" u="sng" dirty="0" err="1">
                <a:solidFill>
                  <a:schemeClr val="tx1"/>
                </a:solidFill>
              </a:rPr>
              <a:t>BookID</a:t>
            </a:r>
            <a:r>
              <a:rPr lang="en-SG" u="sng" dirty="0">
                <a:solidFill>
                  <a:schemeClr val="tx1"/>
                </a:solidFill>
              </a:rPr>
              <a:t>, </a:t>
            </a:r>
            <a:r>
              <a:rPr lang="en-SG" dirty="0" err="1">
                <a:solidFill>
                  <a:schemeClr val="tx1"/>
                </a:solidFill>
              </a:rPr>
              <a:t>UserID</a:t>
            </a:r>
            <a:r>
              <a:rPr lang="en-SG" dirty="0">
                <a:solidFill>
                  <a:schemeClr val="tx1"/>
                </a:solidFill>
              </a:rPr>
              <a:t>, </a:t>
            </a:r>
            <a:r>
              <a:rPr lang="en-SG" dirty="0" err="1">
                <a:solidFill>
                  <a:schemeClr val="tx1"/>
                </a:solidFill>
              </a:rPr>
              <a:t>BorrowDate</a:t>
            </a:r>
            <a:r>
              <a:rPr lang="en-SG" dirty="0">
                <a:solidFill>
                  <a:schemeClr val="tx1"/>
                </a:solidFill>
              </a:rPr>
              <a:t>, </a:t>
            </a:r>
            <a:r>
              <a:rPr lang="en-SG" dirty="0" err="1">
                <a:solidFill>
                  <a:schemeClr val="tx1"/>
                </a:solidFill>
              </a:rPr>
              <a:t>DueDate</a:t>
            </a:r>
            <a:r>
              <a:rPr lang="en-SG" dirty="0">
                <a:solidFill>
                  <a:schemeClr val="tx1"/>
                </a:solidFill>
              </a:rPr>
              <a:t>) </a:t>
            </a:r>
          </a:p>
          <a:p>
            <a:endParaRPr lang="en-SG" b="1" dirty="0">
              <a:solidFill>
                <a:schemeClr val="tx1"/>
              </a:solidFill>
            </a:endParaRPr>
          </a:p>
          <a:p>
            <a:r>
              <a:rPr lang="en-SG" b="1" dirty="0">
                <a:solidFill>
                  <a:schemeClr val="tx1"/>
                </a:solidFill>
              </a:rPr>
              <a:t>Makes</a:t>
            </a:r>
            <a:r>
              <a:rPr lang="en-SG" dirty="0">
                <a:solidFill>
                  <a:schemeClr val="tx1"/>
                </a:solidFill>
              </a:rPr>
              <a:t>(</a:t>
            </a:r>
            <a:r>
              <a:rPr lang="en-SG" u="sng" dirty="0" err="1">
                <a:solidFill>
                  <a:schemeClr val="tx1"/>
                </a:solidFill>
              </a:rPr>
              <a:t>PaymentID</a:t>
            </a:r>
            <a:r>
              <a:rPr lang="en-SG" u="sng" dirty="0">
                <a:solidFill>
                  <a:schemeClr val="tx1"/>
                </a:solidFill>
              </a:rPr>
              <a:t>,</a:t>
            </a:r>
            <a:r>
              <a:rPr lang="en-SG" dirty="0">
                <a:solidFill>
                  <a:schemeClr val="tx1"/>
                </a:solidFill>
              </a:rPr>
              <a:t> </a:t>
            </a:r>
            <a:r>
              <a:rPr lang="en-SG" dirty="0" err="1">
                <a:solidFill>
                  <a:schemeClr val="tx1"/>
                </a:solidFill>
              </a:rPr>
              <a:t>UserID</a:t>
            </a:r>
            <a:r>
              <a:rPr lang="en-SG" dirty="0">
                <a:solidFill>
                  <a:schemeClr val="tx1"/>
                </a:solidFill>
              </a:rPr>
              <a:t>, </a:t>
            </a:r>
            <a:r>
              <a:rPr lang="en-SG" dirty="0" err="1">
                <a:solidFill>
                  <a:schemeClr val="tx1"/>
                </a:solidFill>
              </a:rPr>
              <a:t>DateTime</a:t>
            </a:r>
            <a:r>
              <a:rPr lang="en-SG" dirty="0">
                <a:solidFill>
                  <a:schemeClr val="tx1"/>
                </a:solidFill>
              </a:rPr>
              <a:t>)</a:t>
            </a:r>
          </a:p>
          <a:p>
            <a:endParaRPr lang="en-SG" b="1" dirty="0">
              <a:solidFill>
                <a:schemeClr val="tx1"/>
              </a:solidFill>
            </a:endParaRPr>
          </a:p>
          <a:p>
            <a:r>
              <a:rPr lang="en-SG" b="1" dirty="0">
                <a:solidFill>
                  <a:schemeClr val="tx1"/>
                </a:solidFill>
              </a:rPr>
              <a:t>Owns </a:t>
            </a:r>
            <a:r>
              <a:rPr lang="en-SG" dirty="0">
                <a:solidFill>
                  <a:schemeClr val="tx1"/>
                </a:solidFill>
              </a:rPr>
              <a:t>and </a:t>
            </a:r>
            <a:r>
              <a:rPr lang="en-SG" b="1" dirty="0">
                <a:solidFill>
                  <a:schemeClr val="tx1"/>
                </a:solidFill>
              </a:rPr>
              <a:t>Clears</a:t>
            </a:r>
            <a:r>
              <a:rPr lang="en-SG" dirty="0">
                <a:solidFill>
                  <a:schemeClr val="tx1"/>
                </a:solidFill>
              </a:rPr>
              <a:t> has no attributes and hence are not included</a:t>
            </a:r>
            <a:endParaRPr lang="en-SG" b="1" dirty="0">
              <a:solidFill>
                <a:schemeClr val="tx1"/>
              </a:solidFill>
            </a:endParaRPr>
          </a:p>
          <a:p>
            <a:pPr algn="ctr"/>
            <a:endParaRPr lang="en-SG" sz="2400" b="1" u="sng" dirty="0">
              <a:solidFill>
                <a:schemeClr val="tx1"/>
              </a:solidFill>
            </a:endParaRPr>
          </a:p>
          <a:p>
            <a:pPr algn="ctr"/>
            <a:endParaRPr lang="en-SG" b="1" dirty="0">
              <a:solidFill>
                <a:schemeClr val="tx1"/>
              </a:solidFill>
            </a:endParaRPr>
          </a:p>
        </p:txBody>
      </p:sp>
      <p:sp>
        <p:nvSpPr>
          <p:cNvPr id="57" name="Rectangle 56">
            <a:extLst>
              <a:ext uri="{FF2B5EF4-FFF2-40B4-BE49-F238E27FC236}">
                <a16:creationId xmlns:a16="http://schemas.microsoft.com/office/drawing/2014/main" id="{34C52288-0B6D-4939-A6A8-60F532D62A8D}"/>
              </a:ext>
            </a:extLst>
          </p:cNvPr>
          <p:cNvSpPr/>
          <p:nvPr/>
        </p:nvSpPr>
        <p:spPr>
          <a:xfrm>
            <a:off x="513143" y="2234194"/>
            <a:ext cx="5486400" cy="4120886"/>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Entities</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a:t>
            </a:r>
          </a:p>
          <a:p>
            <a:endParaRPr lang="en-SG"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p:txBody>
      </p:sp>
      <p:sp>
        <p:nvSpPr>
          <p:cNvPr id="7" name="Rectangle 6">
            <a:extLst>
              <a:ext uri="{FF2B5EF4-FFF2-40B4-BE49-F238E27FC236}">
                <a16:creationId xmlns:a16="http://schemas.microsoft.com/office/drawing/2014/main" id="{E2F1A078-D65C-4399-B997-C62445EB9C8D}"/>
              </a:ext>
            </a:extLst>
          </p:cNvPr>
          <p:cNvSpPr/>
          <p:nvPr/>
        </p:nvSpPr>
        <p:spPr>
          <a:xfrm>
            <a:off x="513143" y="914680"/>
            <a:ext cx="11165713" cy="1132836"/>
          </a:xfrm>
          <a:prstGeom prst="rect">
            <a:avLst/>
          </a:prstGeom>
          <a:solidFill>
            <a:srgbClr val="73655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dirty="0">
                <a:solidFill>
                  <a:schemeClr val="bg1"/>
                </a:solidFill>
              </a:rPr>
              <a:t>With our strong entities and relationships identified, we now looked to refine the relational schema and reduce the number of attributes that we need to store. To do so, we first listed out the relations from entities and relations from relationships</a:t>
            </a:r>
          </a:p>
        </p:txBody>
      </p:sp>
    </p:spTree>
    <p:extLst>
      <p:ext uri="{BB962C8B-B14F-4D97-AF65-F5344CB8AC3E}">
        <p14:creationId xmlns:p14="http://schemas.microsoft.com/office/powerpoint/2010/main" val="392757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31405481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66"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Refining Relational Schema (Reserve)</a:t>
            </a:r>
          </a:p>
        </p:txBody>
      </p:sp>
      <p:sp>
        <p:nvSpPr>
          <p:cNvPr id="55" name="Rectangle 54">
            <a:extLst>
              <a:ext uri="{FF2B5EF4-FFF2-40B4-BE49-F238E27FC236}">
                <a16:creationId xmlns:a16="http://schemas.microsoft.com/office/drawing/2014/main" id="{48208E50-093F-4957-AB5A-1152991E1BEC}"/>
              </a:ext>
            </a:extLst>
          </p:cNvPr>
          <p:cNvSpPr/>
          <p:nvPr/>
        </p:nvSpPr>
        <p:spPr>
          <a:xfrm>
            <a:off x="6210928" y="1014994"/>
            <a:ext cx="5486400" cy="32614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Relationships</a:t>
            </a:r>
          </a:p>
          <a:p>
            <a:r>
              <a:rPr lang="en-SG" b="1" strike="sngStrike" dirty="0">
                <a:solidFill>
                  <a:schemeClr val="tx1"/>
                </a:solidFill>
              </a:rPr>
              <a:t>Reserve</a:t>
            </a:r>
            <a:r>
              <a:rPr lang="en-SG" strike="sngStrike" dirty="0">
                <a:solidFill>
                  <a:schemeClr val="tx1"/>
                </a:solidFill>
              </a:rPr>
              <a:t>(</a:t>
            </a:r>
            <a:r>
              <a:rPr lang="en-SG" u="sng" strike="sngStrike" dirty="0" err="1">
                <a:solidFill>
                  <a:schemeClr val="tx1"/>
                </a:solidFill>
              </a:rPr>
              <a:t>BookID</a:t>
            </a:r>
            <a:r>
              <a:rPr lang="en-SG" u="sng" strike="sngStrike" dirty="0">
                <a:solidFill>
                  <a:schemeClr val="tx1"/>
                </a:solidFill>
              </a:rPr>
              <a:t>, </a:t>
            </a:r>
            <a:r>
              <a:rPr lang="en-SG" strike="sngStrike" dirty="0" err="1">
                <a:solidFill>
                  <a:schemeClr val="tx1"/>
                </a:solidFill>
              </a:rPr>
              <a:t>UserID</a:t>
            </a:r>
            <a:r>
              <a:rPr lang="en-SG" strike="sngStrike" dirty="0">
                <a:solidFill>
                  <a:schemeClr val="tx1"/>
                </a:solidFill>
              </a:rPr>
              <a:t>, </a:t>
            </a:r>
            <a:r>
              <a:rPr lang="en-SG" strike="sngStrike" dirty="0" err="1">
                <a:solidFill>
                  <a:schemeClr val="tx1"/>
                </a:solidFill>
              </a:rPr>
              <a:t>ReserveUserID</a:t>
            </a:r>
            <a:r>
              <a:rPr lang="en-SG" strike="sngStrike" dirty="0">
                <a:solidFill>
                  <a:schemeClr val="tx1"/>
                </a:solidFill>
              </a:rPr>
              <a:t>, </a:t>
            </a:r>
            <a:r>
              <a:rPr lang="en-SG" strike="sngStrike" dirty="0" err="1">
                <a:solidFill>
                  <a:schemeClr val="tx1"/>
                </a:solidFill>
              </a:rPr>
              <a:t>ReserveDate</a:t>
            </a:r>
            <a:r>
              <a:rPr lang="en-SG" strike="sngStrike" dirty="0">
                <a:solidFill>
                  <a:schemeClr val="tx1"/>
                </a:solidFill>
              </a:rPr>
              <a:t>)</a:t>
            </a:r>
          </a:p>
          <a:p>
            <a:endParaRPr lang="en-SG" b="1" u="sng" dirty="0">
              <a:solidFill>
                <a:schemeClr val="tx1"/>
              </a:solidFill>
            </a:endParaRPr>
          </a:p>
          <a:p>
            <a:r>
              <a:rPr lang="en-SG" b="1" dirty="0">
                <a:solidFill>
                  <a:schemeClr val="tx1"/>
                </a:solidFill>
              </a:rPr>
              <a:t>Borrow</a:t>
            </a:r>
            <a:r>
              <a:rPr lang="en-SG" dirty="0">
                <a:solidFill>
                  <a:schemeClr val="tx1"/>
                </a:solidFill>
              </a:rPr>
              <a:t>(</a:t>
            </a:r>
            <a:r>
              <a:rPr lang="en-SG" u="sng" dirty="0" err="1">
                <a:solidFill>
                  <a:schemeClr val="tx1"/>
                </a:solidFill>
              </a:rPr>
              <a:t>BookID</a:t>
            </a:r>
            <a:r>
              <a:rPr lang="en-SG" u="sng" dirty="0">
                <a:solidFill>
                  <a:schemeClr val="tx1"/>
                </a:solidFill>
              </a:rPr>
              <a:t>, </a:t>
            </a:r>
            <a:r>
              <a:rPr lang="en-SG" dirty="0" err="1">
                <a:solidFill>
                  <a:schemeClr val="tx1"/>
                </a:solidFill>
              </a:rPr>
              <a:t>UserID</a:t>
            </a:r>
            <a:r>
              <a:rPr lang="en-SG" dirty="0">
                <a:solidFill>
                  <a:schemeClr val="tx1"/>
                </a:solidFill>
              </a:rPr>
              <a:t>, </a:t>
            </a:r>
            <a:r>
              <a:rPr lang="en-SG" dirty="0" err="1">
                <a:solidFill>
                  <a:schemeClr val="tx1"/>
                </a:solidFill>
              </a:rPr>
              <a:t>BorrowUserID</a:t>
            </a:r>
            <a:r>
              <a:rPr lang="en-SG" dirty="0">
                <a:solidFill>
                  <a:schemeClr val="tx1"/>
                </a:solidFill>
              </a:rPr>
              <a:t>, </a:t>
            </a:r>
            <a:r>
              <a:rPr lang="en-SG" dirty="0" err="1">
                <a:solidFill>
                  <a:schemeClr val="tx1"/>
                </a:solidFill>
              </a:rPr>
              <a:t>BorrowDate</a:t>
            </a:r>
            <a:r>
              <a:rPr lang="en-SG" dirty="0">
                <a:solidFill>
                  <a:schemeClr val="tx1"/>
                </a:solidFill>
              </a:rPr>
              <a:t>, </a:t>
            </a:r>
            <a:r>
              <a:rPr lang="en-SG" dirty="0" err="1">
                <a:solidFill>
                  <a:schemeClr val="tx1"/>
                </a:solidFill>
              </a:rPr>
              <a:t>DueDate</a:t>
            </a:r>
            <a:r>
              <a:rPr lang="en-SG" dirty="0">
                <a:solidFill>
                  <a:schemeClr val="tx1"/>
                </a:solidFill>
              </a:rPr>
              <a:t>) </a:t>
            </a:r>
          </a:p>
          <a:p>
            <a:endParaRPr lang="en-SG" b="1" dirty="0">
              <a:solidFill>
                <a:schemeClr val="tx1"/>
              </a:solidFill>
            </a:endParaRPr>
          </a:p>
          <a:p>
            <a:r>
              <a:rPr lang="en-SG" b="1" dirty="0">
                <a:solidFill>
                  <a:schemeClr val="tx1"/>
                </a:solidFill>
              </a:rPr>
              <a:t>Makes</a:t>
            </a:r>
            <a:r>
              <a:rPr lang="en-SG" dirty="0">
                <a:solidFill>
                  <a:schemeClr val="tx1"/>
                </a:solidFill>
              </a:rPr>
              <a:t>(</a:t>
            </a:r>
            <a:r>
              <a:rPr lang="en-SG" u="sng" dirty="0" err="1">
                <a:solidFill>
                  <a:schemeClr val="tx1"/>
                </a:solidFill>
              </a:rPr>
              <a:t>PaymentID</a:t>
            </a:r>
            <a:r>
              <a:rPr lang="en-SG" u="sng" dirty="0">
                <a:solidFill>
                  <a:schemeClr val="tx1"/>
                </a:solidFill>
              </a:rPr>
              <a:t>,</a:t>
            </a:r>
            <a:r>
              <a:rPr lang="en-SG" dirty="0">
                <a:solidFill>
                  <a:schemeClr val="tx1"/>
                </a:solidFill>
              </a:rPr>
              <a:t> </a:t>
            </a:r>
            <a:r>
              <a:rPr lang="en-SG" dirty="0" err="1">
                <a:solidFill>
                  <a:schemeClr val="tx1"/>
                </a:solidFill>
              </a:rPr>
              <a:t>UserID</a:t>
            </a:r>
            <a:r>
              <a:rPr lang="en-SG" dirty="0">
                <a:solidFill>
                  <a:schemeClr val="tx1"/>
                </a:solidFill>
              </a:rPr>
              <a:t>, </a:t>
            </a:r>
            <a:r>
              <a:rPr lang="en-SG" dirty="0" err="1">
                <a:solidFill>
                  <a:schemeClr val="tx1"/>
                </a:solidFill>
              </a:rPr>
              <a:t>DateTime</a:t>
            </a:r>
            <a:r>
              <a:rPr lang="en-SG" dirty="0">
                <a:solidFill>
                  <a:schemeClr val="tx1"/>
                </a:solidFill>
              </a:rPr>
              <a:t>)</a:t>
            </a:r>
          </a:p>
          <a:p>
            <a:pPr algn="ctr"/>
            <a:endParaRPr lang="en-SG" sz="2400" b="1" u="sng" dirty="0">
              <a:solidFill>
                <a:schemeClr val="tx1"/>
              </a:solidFill>
            </a:endParaRPr>
          </a:p>
          <a:p>
            <a:pPr algn="ctr"/>
            <a:endParaRPr lang="en-SG" b="1" dirty="0">
              <a:solidFill>
                <a:schemeClr val="tx1"/>
              </a:solidFill>
            </a:endParaRPr>
          </a:p>
        </p:txBody>
      </p:sp>
      <p:sp>
        <p:nvSpPr>
          <p:cNvPr id="57" name="Rectangle 56">
            <a:extLst>
              <a:ext uri="{FF2B5EF4-FFF2-40B4-BE49-F238E27FC236}">
                <a16:creationId xmlns:a16="http://schemas.microsoft.com/office/drawing/2014/main" id="{34C52288-0B6D-4939-A6A8-60F532D62A8D}"/>
              </a:ext>
            </a:extLst>
          </p:cNvPr>
          <p:cNvSpPr/>
          <p:nvPr/>
        </p:nvSpPr>
        <p:spPr>
          <a:xfrm>
            <a:off x="531616" y="1014994"/>
            <a:ext cx="5486400" cy="32614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Entities</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 </a:t>
            </a:r>
            <a:r>
              <a:rPr lang="en-SG" b="1" dirty="0" err="1">
                <a:solidFill>
                  <a:srgbClr val="FF0000"/>
                </a:solidFill>
              </a:rPr>
              <a:t>ReserveUserID</a:t>
            </a:r>
            <a:r>
              <a:rPr lang="en-SG" b="1" dirty="0">
                <a:solidFill>
                  <a:srgbClr val="FF0000"/>
                </a:solidFill>
              </a:rPr>
              <a:t>, </a:t>
            </a:r>
            <a:r>
              <a:rPr lang="en-SG" b="1" dirty="0" err="1">
                <a:solidFill>
                  <a:srgbClr val="FF0000"/>
                </a:solidFill>
              </a:rPr>
              <a:t>ReserveDate</a:t>
            </a:r>
            <a:r>
              <a:rPr lang="en-SG" dirty="0">
                <a:solidFill>
                  <a:schemeClr val="tx1"/>
                </a:solidFill>
              </a:rPr>
              <a:t>)</a:t>
            </a:r>
          </a:p>
          <a:p>
            <a:endParaRPr lang="en-SG"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p:txBody>
      </p:sp>
      <p:sp>
        <p:nvSpPr>
          <p:cNvPr id="9" name="Rectangle 8">
            <a:extLst>
              <a:ext uri="{FF2B5EF4-FFF2-40B4-BE49-F238E27FC236}">
                <a16:creationId xmlns:a16="http://schemas.microsoft.com/office/drawing/2014/main" id="{DB44D5DD-6512-4EC0-AF87-C07BD6566F2A}"/>
              </a:ext>
            </a:extLst>
          </p:cNvPr>
          <p:cNvSpPr/>
          <p:nvPr/>
        </p:nvSpPr>
        <p:spPr>
          <a:xfrm>
            <a:off x="531616" y="4373669"/>
            <a:ext cx="11165712" cy="185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As User – </a:t>
            </a:r>
            <a:r>
              <a:rPr lang="en-SG" i="1" dirty="0"/>
              <a:t>Reserve</a:t>
            </a:r>
            <a:r>
              <a:rPr lang="en-SG" dirty="0"/>
              <a:t> – Book is a 1:N relationship, it can be combined into the Book entity. The </a:t>
            </a:r>
            <a:r>
              <a:rPr lang="en-SG" dirty="0" err="1"/>
              <a:t>UserID</a:t>
            </a:r>
            <a:r>
              <a:rPr lang="en-SG" dirty="0"/>
              <a:t> is the same as the </a:t>
            </a:r>
            <a:r>
              <a:rPr lang="en-SG" dirty="0" err="1"/>
              <a:t>ReserveUserID</a:t>
            </a:r>
            <a:r>
              <a:rPr lang="en-SG" dirty="0"/>
              <a:t> and hence has been removed as well. The primary key for Book remains as </a:t>
            </a:r>
            <a:r>
              <a:rPr lang="en-SG" dirty="0" err="1"/>
              <a:t>BookID</a:t>
            </a:r>
            <a:r>
              <a:rPr lang="en-SG" dirty="0"/>
              <a:t>; however, now </a:t>
            </a:r>
            <a:r>
              <a:rPr lang="en-SG" dirty="0" err="1"/>
              <a:t>ReserveUserID</a:t>
            </a:r>
            <a:r>
              <a:rPr lang="en-SG" dirty="0"/>
              <a:t> acts as the foreign key to connect Book to User.</a:t>
            </a:r>
          </a:p>
        </p:txBody>
      </p:sp>
    </p:spTree>
    <p:extLst>
      <p:ext uri="{BB962C8B-B14F-4D97-AF65-F5344CB8AC3E}">
        <p14:creationId xmlns:p14="http://schemas.microsoft.com/office/powerpoint/2010/main" val="404544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1685436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590"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Refining Relational Schema (Borrow)</a:t>
            </a:r>
          </a:p>
        </p:txBody>
      </p:sp>
      <p:sp>
        <p:nvSpPr>
          <p:cNvPr id="55" name="Rectangle 54">
            <a:extLst>
              <a:ext uri="{FF2B5EF4-FFF2-40B4-BE49-F238E27FC236}">
                <a16:creationId xmlns:a16="http://schemas.microsoft.com/office/drawing/2014/main" id="{48208E50-093F-4957-AB5A-1152991E1BEC}"/>
              </a:ext>
            </a:extLst>
          </p:cNvPr>
          <p:cNvSpPr/>
          <p:nvPr/>
        </p:nvSpPr>
        <p:spPr>
          <a:xfrm>
            <a:off x="6210928" y="1014994"/>
            <a:ext cx="5486400" cy="32614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Relationships</a:t>
            </a:r>
          </a:p>
          <a:p>
            <a:r>
              <a:rPr lang="en-SG" b="1" strike="sngStrike" dirty="0">
                <a:solidFill>
                  <a:schemeClr val="tx1"/>
                </a:solidFill>
              </a:rPr>
              <a:t>Reserve</a:t>
            </a:r>
            <a:r>
              <a:rPr lang="en-SG" strike="sngStrike" dirty="0">
                <a:solidFill>
                  <a:schemeClr val="tx1"/>
                </a:solidFill>
              </a:rPr>
              <a:t>(</a:t>
            </a:r>
            <a:r>
              <a:rPr lang="en-SG" u="sng" strike="sngStrike" dirty="0" err="1">
                <a:solidFill>
                  <a:schemeClr val="tx1"/>
                </a:solidFill>
              </a:rPr>
              <a:t>BookID</a:t>
            </a:r>
            <a:r>
              <a:rPr lang="en-SG" u="sng" strike="sngStrike" dirty="0">
                <a:solidFill>
                  <a:schemeClr val="tx1"/>
                </a:solidFill>
              </a:rPr>
              <a:t>, </a:t>
            </a:r>
            <a:r>
              <a:rPr lang="en-SG" strike="sngStrike" dirty="0" err="1">
                <a:solidFill>
                  <a:schemeClr val="tx1"/>
                </a:solidFill>
              </a:rPr>
              <a:t>UserID</a:t>
            </a:r>
            <a:r>
              <a:rPr lang="en-SG" strike="sngStrike" dirty="0">
                <a:solidFill>
                  <a:schemeClr val="tx1"/>
                </a:solidFill>
              </a:rPr>
              <a:t>, </a:t>
            </a:r>
            <a:r>
              <a:rPr lang="en-SG" strike="sngStrike" dirty="0" err="1">
                <a:solidFill>
                  <a:schemeClr val="tx1"/>
                </a:solidFill>
              </a:rPr>
              <a:t>ReserveUserID</a:t>
            </a:r>
            <a:r>
              <a:rPr lang="en-SG" strike="sngStrike" dirty="0">
                <a:solidFill>
                  <a:schemeClr val="tx1"/>
                </a:solidFill>
              </a:rPr>
              <a:t>, </a:t>
            </a:r>
            <a:r>
              <a:rPr lang="en-SG" strike="sngStrike" dirty="0" err="1">
                <a:solidFill>
                  <a:schemeClr val="tx1"/>
                </a:solidFill>
              </a:rPr>
              <a:t>ReserveDate</a:t>
            </a:r>
            <a:r>
              <a:rPr lang="en-SG" strike="sngStrike" dirty="0">
                <a:solidFill>
                  <a:schemeClr val="tx1"/>
                </a:solidFill>
              </a:rPr>
              <a:t>)</a:t>
            </a:r>
          </a:p>
          <a:p>
            <a:endParaRPr lang="en-SG" b="1" u="sng" dirty="0">
              <a:solidFill>
                <a:schemeClr val="tx1"/>
              </a:solidFill>
            </a:endParaRPr>
          </a:p>
          <a:p>
            <a:r>
              <a:rPr lang="en-SG" b="1" strike="sngStrike" dirty="0">
                <a:solidFill>
                  <a:schemeClr val="tx1"/>
                </a:solidFill>
              </a:rPr>
              <a:t>Borrow</a:t>
            </a:r>
            <a:r>
              <a:rPr lang="en-SG" strike="sngStrike" dirty="0">
                <a:solidFill>
                  <a:schemeClr val="tx1"/>
                </a:solidFill>
              </a:rPr>
              <a:t>(</a:t>
            </a:r>
            <a:r>
              <a:rPr lang="en-SG" u="sng" strike="sngStrike" dirty="0" err="1">
                <a:solidFill>
                  <a:schemeClr val="tx1"/>
                </a:solidFill>
              </a:rPr>
              <a:t>BookID</a:t>
            </a:r>
            <a:r>
              <a:rPr lang="en-SG" u="sng" strike="sngStrike" dirty="0">
                <a:solidFill>
                  <a:schemeClr val="tx1"/>
                </a:solidFill>
              </a:rPr>
              <a:t>, </a:t>
            </a:r>
            <a:r>
              <a:rPr lang="en-SG" strike="sngStrike" dirty="0" err="1">
                <a:solidFill>
                  <a:schemeClr val="tx1"/>
                </a:solidFill>
              </a:rPr>
              <a:t>UserID</a:t>
            </a:r>
            <a:r>
              <a:rPr lang="en-SG" strike="sngStrike" dirty="0">
                <a:solidFill>
                  <a:schemeClr val="tx1"/>
                </a:solidFill>
              </a:rPr>
              <a:t>, </a:t>
            </a:r>
            <a:r>
              <a:rPr lang="en-SG" strike="sngStrike" dirty="0" err="1">
                <a:solidFill>
                  <a:schemeClr val="tx1"/>
                </a:solidFill>
              </a:rPr>
              <a:t>BorrowUserID</a:t>
            </a:r>
            <a:r>
              <a:rPr lang="en-SG" strike="sngStrike" dirty="0">
                <a:solidFill>
                  <a:schemeClr val="tx1"/>
                </a:solidFill>
              </a:rPr>
              <a:t>, </a:t>
            </a:r>
            <a:r>
              <a:rPr lang="en-SG" strike="sngStrike" dirty="0" err="1">
                <a:solidFill>
                  <a:schemeClr val="tx1"/>
                </a:solidFill>
              </a:rPr>
              <a:t>BorrowDate</a:t>
            </a:r>
            <a:r>
              <a:rPr lang="en-SG" strike="sngStrike" dirty="0">
                <a:solidFill>
                  <a:schemeClr val="tx1"/>
                </a:solidFill>
              </a:rPr>
              <a:t>, </a:t>
            </a:r>
            <a:r>
              <a:rPr lang="en-SG" strike="sngStrike" dirty="0" err="1">
                <a:solidFill>
                  <a:schemeClr val="tx1"/>
                </a:solidFill>
              </a:rPr>
              <a:t>DueDate</a:t>
            </a:r>
            <a:r>
              <a:rPr lang="en-SG" strike="sngStrike" dirty="0">
                <a:solidFill>
                  <a:schemeClr val="tx1"/>
                </a:solidFill>
              </a:rPr>
              <a:t>) </a:t>
            </a:r>
          </a:p>
          <a:p>
            <a:endParaRPr lang="en-SG" b="1" dirty="0">
              <a:solidFill>
                <a:schemeClr val="tx1"/>
              </a:solidFill>
            </a:endParaRPr>
          </a:p>
          <a:p>
            <a:r>
              <a:rPr lang="en-SG" b="1" dirty="0">
                <a:solidFill>
                  <a:schemeClr val="tx1"/>
                </a:solidFill>
              </a:rPr>
              <a:t>Makes</a:t>
            </a:r>
            <a:r>
              <a:rPr lang="en-SG" dirty="0">
                <a:solidFill>
                  <a:schemeClr val="tx1"/>
                </a:solidFill>
              </a:rPr>
              <a:t>(</a:t>
            </a:r>
            <a:r>
              <a:rPr lang="en-SG" u="sng" dirty="0" err="1">
                <a:solidFill>
                  <a:schemeClr val="tx1"/>
                </a:solidFill>
              </a:rPr>
              <a:t>PaymentID</a:t>
            </a:r>
            <a:r>
              <a:rPr lang="en-SG" u="sng" dirty="0">
                <a:solidFill>
                  <a:schemeClr val="tx1"/>
                </a:solidFill>
              </a:rPr>
              <a:t>,</a:t>
            </a:r>
            <a:r>
              <a:rPr lang="en-SG" dirty="0">
                <a:solidFill>
                  <a:schemeClr val="tx1"/>
                </a:solidFill>
              </a:rPr>
              <a:t> </a:t>
            </a:r>
            <a:r>
              <a:rPr lang="en-SG" dirty="0" err="1">
                <a:solidFill>
                  <a:schemeClr val="tx1"/>
                </a:solidFill>
              </a:rPr>
              <a:t>UserID</a:t>
            </a:r>
            <a:r>
              <a:rPr lang="en-SG" dirty="0">
                <a:solidFill>
                  <a:schemeClr val="tx1"/>
                </a:solidFill>
              </a:rPr>
              <a:t>, </a:t>
            </a:r>
            <a:r>
              <a:rPr lang="en-SG" dirty="0" err="1">
                <a:solidFill>
                  <a:schemeClr val="tx1"/>
                </a:solidFill>
              </a:rPr>
              <a:t>DateTime</a:t>
            </a:r>
            <a:r>
              <a:rPr lang="en-SG" dirty="0">
                <a:solidFill>
                  <a:schemeClr val="tx1"/>
                </a:solidFill>
              </a:rPr>
              <a:t>)</a:t>
            </a:r>
          </a:p>
          <a:p>
            <a:pPr algn="ctr"/>
            <a:endParaRPr lang="en-SG" sz="2400" b="1" u="sng" dirty="0">
              <a:solidFill>
                <a:schemeClr val="tx1"/>
              </a:solidFill>
            </a:endParaRPr>
          </a:p>
          <a:p>
            <a:pPr algn="ctr"/>
            <a:endParaRPr lang="en-SG" b="1" dirty="0">
              <a:solidFill>
                <a:schemeClr val="tx1"/>
              </a:solidFill>
            </a:endParaRPr>
          </a:p>
        </p:txBody>
      </p:sp>
      <p:sp>
        <p:nvSpPr>
          <p:cNvPr id="57" name="Rectangle 56">
            <a:extLst>
              <a:ext uri="{FF2B5EF4-FFF2-40B4-BE49-F238E27FC236}">
                <a16:creationId xmlns:a16="http://schemas.microsoft.com/office/drawing/2014/main" id="{34C52288-0B6D-4939-A6A8-60F532D62A8D}"/>
              </a:ext>
            </a:extLst>
          </p:cNvPr>
          <p:cNvSpPr/>
          <p:nvPr/>
        </p:nvSpPr>
        <p:spPr>
          <a:xfrm>
            <a:off x="531616" y="1014994"/>
            <a:ext cx="5486400" cy="32614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Entities</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 </a:t>
            </a:r>
            <a:r>
              <a:rPr lang="en-SG" dirty="0" err="1">
                <a:solidFill>
                  <a:schemeClr val="tx1"/>
                </a:solidFill>
              </a:rPr>
              <a:t>ReserveUserID</a:t>
            </a:r>
            <a:r>
              <a:rPr lang="en-SG" dirty="0">
                <a:solidFill>
                  <a:schemeClr val="tx1"/>
                </a:solidFill>
              </a:rPr>
              <a:t>, </a:t>
            </a:r>
            <a:r>
              <a:rPr lang="en-SG" dirty="0" err="1">
                <a:solidFill>
                  <a:schemeClr val="tx1"/>
                </a:solidFill>
              </a:rPr>
              <a:t>ReserveDate</a:t>
            </a:r>
            <a:r>
              <a:rPr lang="en-SG" dirty="0">
                <a:solidFill>
                  <a:schemeClr val="tx1"/>
                </a:solidFill>
              </a:rPr>
              <a:t>, </a:t>
            </a:r>
            <a:r>
              <a:rPr lang="en-SG" b="1" dirty="0" err="1">
                <a:solidFill>
                  <a:srgbClr val="FF0000"/>
                </a:solidFill>
              </a:rPr>
              <a:t>BorrowUserID</a:t>
            </a:r>
            <a:r>
              <a:rPr lang="en-SG" b="1" dirty="0">
                <a:solidFill>
                  <a:srgbClr val="FF0000"/>
                </a:solidFill>
              </a:rPr>
              <a:t>, </a:t>
            </a:r>
            <a:r>
              <a:rPr lang="en-SG" b="1" dirty="0" err="1">
                <a:solidFill>
                  <a:srgbClr val="FF0000"/>
                </a:solidFill>
              </a:rPr>
              <a:t>BorrowDate</a:t>
            </a:r>
            <a:r>
              <a:rPr lang="en-SG" b="1" dirty="0">
                <a:solidFill>
                  <a:srgbClr val="FF0000"/>
                </a:solidFill>
              </a:rPr>
              <a:t>, </a:t>
            </a:r>
            <a:r>
              <a:rPr lang="en-SG" b="1" dirty="0" err="1">
                <a:solidFill>
                  <a:srgbClr val="FF0000"/>
                </a:solidFill>
              </a:rPr>
              <a:t>DueDate</a:t>
            </a:r>
            <a:r>
              <a:rPr lang="en-SG" dirty="0">
                <a:solidFill>
                  <a:schemeClr val="tx1"/>
                </a:solidFill>
              </a:rPr>
              <a:t>)</a:t>
            </a:r>
          </a:p>
          <a:p>
            <a:endParaRPr lang="en-SG"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p:txBody>
      </p:sp>
      <p:sp>
        <p:nvSpPr>
          <p:cNvPr id="9" name="Rectangle 8">
            <a:extLst>
              <a:ext uri="{FF2B5EF4-FFF2-40B4-BE49-F238E27FC236}">
                <a16:creationId xmlns:a16="http://schemas.microsoft.com/office/drawing/2014/main" id="{DB44D5DD-6512-4EC0-AF87-C07BD6566F2A}"/>
              </a:ext>
            </a:extLst>
          </p:cNvPr>
          <p:cNvSpPr/>
          <p:nvPr/>
        </p:nvSpPr>
        <p:spPr>
          <a:xfrm>
            <a:off x="531616" y="4373669"/>
            <a:ext cx="11165712" cy="185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As User – </a:t>
            </a:r>
            <a:r>
              <a:rPr lang="en-SG" i="1" dirty="0"/>
              <a:t>Borrow</a:t>
            </a:r>
            <a:r>
              <a:rPr lang="en-SG" dirty="0"/>
              <a:t> – Book is a 1:N relationship, it can be combined into the Book entity. The </a:t>
            </a:r>
            <a:r>
              <a:rPr lang="en-SG" dirty="0" err="1"/>
              <a:t>UserID</a:t>
            </a:r>
            <a:r>
              <a:rPr lang="en-SG" dirty="0"/>
              <a:t> is the same as the </a:t>
            </a:r>
            <a:r>
              <a:rPr lang="en-SG" dirty="0" err="1"/>
              <a:t>BorrowUserID</a:t>
            </a:r>
            <a:r>
              <a:rPr lang="en-SG" dirty="0"/>
              <a:t> and hence has been removed as well. The primary key for Book remains as </a:t>
            </a:r>
            <a:r>
              <a:rPr lang="en-SG" dirty="0" err="1"/>
              <a:t>BookID</a:t>
            </a:r>
            <a:r>
              <a:rPr lang="en-SG" dirty="0"/>
              <a:t>; however, now </a:t>
            </a:r>
            <a:r>
              <a:rPr lang="en-SG" dirty="0" err="1"/>
              <a:t>BorrowUserID</a:t>
            </a:r>
            <a:r>
              <a:rPr lang="en-SG" dirty="0"/>
              <a:t> acts as the foreign key to connect Book to User.</a:t>
            </a:r>
          </a:p>
        </p:txBody>
      </p:sp>
    </p:spTree>
    <p:extLst>
      <p:ext uri="{BB962C8B-B14F-4D97-AF65-F5344CB8AC3E}">
        <p14:creationId xmlns:p14="http://schemas.microsoft.com/office/powerpoint/2010/main" val="61255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1503990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14"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Refining Relational Schema (Makes)</a:t>
            </a:r>
          </a:p>
        </p:txBody>
      </p:sp>
      <p:sp>
        <p:nvSpPr>
          <p:cNvPr id="55" name="Rectangle 54">
            <a:extLst>
              <a:ext uri="{FF2B5EF4-FFF2-40B4-BE49-F238E27FC236}">
                <a16:creationId xmlns:a16="http://schemas.microsoft.com/office/drawing/2014/main" id="{48208E50-093F-4957-AB5A-1152991E1BEC}"/>
              </a:ext>
            </a:extLst>
          </p:cNvPr>
          <p:cNvSpPr/>
          <p:nvPr/>
        </p:nvSpPr>
        <p:spPr>
          <a:xfrm>
            <a:off x="6210928" y="1014994"/>
            <a:ext cx="5486400" cy="32614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Relationships</a:t>
            </a:r>
          </a:p>
          <a:p>
            <a:r>
              <a:rPr lang="en-SG" b="1" strike="sngStrike" dirty="0">
                <a:solidFill>
                  <a:schemeClr val="tx1"/>
                </a:solidFill>
              </a:rPr>
              <a:t>Reserve</a:t>
            </a:r>
            <a:r>
              <a:rPr lang="en-SG" strike="sngStrike" dirty="0">
                <a:solidFill>
                  <a:schemeClr val="tx1"/>
                </a:solidFill>
              </a:rPr>
              <a:t>(</a:t>
            </a:r>
            <a:r>
              <a:rPr lang="en-SG" u="sng" strike="sngStrike" dirty="0" err="1">
                <a:solidFill>
                  <a:schemeClr val="tx1"/>
                </a:solidFill>
              </a:rPr>
              <a:t>BookID</a:t>
            </a:r>
            <a:r>
              <a:rPr lang="en-SG" u="sng" strike="sngStrike" dirty="0">
                <a:solidFill>
                  <a:schemeClr val="tx1"/>
                </a:solidFill>
              </a:rPr>
              <a:t>, </a:t>
            </a:r>
            <a:r>
              <a:rPr lang="en-SG" strike="sngStrike" dirty="0" err="1">
                <a:solidFill>
                  <a:schemeClr val="tx1"/>
                </a:solidFill>
              </a:rPr>
              <a:t>UserID</a:t>
            </a:r>
            <a:r>
              <a:rPr lang="en-SG" strike="sngStrike" dirty="0">
                <a:solidFill>
                  <a:schemeClr val="tx1"/>
                </a:solidFill>
              </a:rPr>
              <a:t>, </a:t>
            </a:r>
            <a:r>
              <a:rPr lang="en-SG" strike="sngStrike" dirty="0" err="1">
                <a:solidFill>
                  <a:schemeClr val="tx1"/>
                </a:solidFill>
              </a:rPr>
              <a:t>ReserveUserID</a:t>
            </a:r>
            <a:r>
              <a:rPr lang="en-SG" strike="sngStrike" dirty="0">
                <a:solidFill>
                  <a:schemeClr val="tx1"/>
                </a:solidFill>
              </a:rPr>
              <a:t>, </a:t>
            </a:r>
            <a:r>
              <a:rPr lang="en-SG" strike="sngStrike" dirty="0" err="1">
                <a:solidFill>
                  <a:schemeClr val="tx1"/>
                </a:solidFill>
              </a:rPr>
              <a:t>ReserveDate</a:t>
            </a:r>
            <a:r>
              <a:rPr lang="en-SG" strike="sngStrike" dirty="0">
                <a:solidFill>
                  <a:schemeClr val="tx1"/>
                </a:solidFill>
              </a:rPr>
              <a:t>)</a:t>
            </a:r>
          </a:p>
          <a:p>
            <a:endParaRPr lang="en-SG" b="1" u="sng" dirty="0">
              <a:solidFill>
                <a:schemeClr val="tx1"/>
              </a:solidFill>
            </a:endParaRPr>
          </a:p>
          <a:p>
            <a:r>
              <a:rPr lang="en-SG" b="1" strike="sngStrike" dirty="0">
                <a:solidFill>
                  <a:schemeClr val="tx1"/>
                </a:solidFill>
              </a:rPr>
              <a:t>Borrow</a:t>
            </a:r>
            <a:r>
              <a:rPr lang="en-SG" strike="sngStrike" dirty="0">
                <a:solidFill>
                  <a:schemeClr val="tx1"/>
                </a:solidFill>
              </a:rPr>
              <a:t>(</a:t>
            </a:r>
            <a:r>
              <a:rPr lang="en-SG" u="sng" strike="sngStrike" dirty="0" err="1">
                <a:solidFill>
                  <a:schemeClr val="tx1"/>
                </a:solidFill>
              </a:rPr>
              <a:t>BookID</a:t>
            </a:r>
            <a:r>
              <a:rPr lang="en-SG" u="sng" strike="sngStrike" dirty="0">
                <a:solidFill>
                  <a:schemeClr val="tx1"/>
                </a:solidFill>
              </a:rPr>
              <a:t>, </a:t>
            </a:r>
            <a:r>
              <a:rPr lang="en-SG" strike="sngStrike" dirty="0" err="1">
                <a:solidFill>
                  <a:schemeClr val="tx1"/>
                </a:solidFill>
              </a:rPr>
              <a:t>UserID</a:t>
            </a:r>
            <a:r>
              <a:rPr lang="en-SG" strike="sngStrike" dirty="0">
                <a:solidFill>
                  <a:schemeClr val="tx1"/>
                </a:solidFill>
              </a:rPr>
              <a:t>, </a:t>
            </a:r>
            <a:r>
              <a:rPr lang="en-SG" strike="sngStrike" dirty="0" err="1">
                <a:solidFill>
                  <a:schemeClr val="tx1"/>
                </a:solidFill>
              </a:rPr>
              <a:t>BorrowUserID</a:t>
            </a:r>
            <a:r>
              <a:rPr lang="en-SG" strike="sngStrike" dirty="0">
                <a:solidFill>
                  <a:schemeClr val="tx1"/>
                </a:solidFill>
              </a:rPr>
              <a:t>, </a:t>
            </a:r>
            <a:r>
              <a:rPr lang="en-SG" strike="sngStrike" dirty="0" err="1">
                <a:solidFill>
                  <a:schemeClr val="tx1"/>
                </a:solidFill>
              </a:rPr>
              <a:t>BorrowDate</a:t>
            </a:r>
            <a:r>
              <a:rPr lang="en-SG" strike="sngStrike" dirty="0">
                <a:solidFill>
                  <a:schemeClr val="tx1"/>
                </a:solidFill>
              </a:rPr>
              <a:t>, </a:t>
            </a:r>
            <a:r>
              <a:rPr lang="en-SG" strike="sngStrike" dirty="0" err="1">
                <a:solidFill>
                  <a:schemeClr val="tx1"/>
                </a:solidFill>
              </a:rPr>
              <a:t>DueDate</a:t>
            </a:r>
            <a:r>
              <a:rPr lang="en-SG" strike="sngStrike" dirty="0">
                <a:solidFill>
                  <a:schemeClr val="tx1"/>
                </a:solidFill>
              </a:rPr>
              <a:t>) </a:t>
            </a:r>
          </a:p>
          <a:p>
            <a:endParaRPr lang="en-SG" b="1" dirty="0">
              <a:solidFill>
                <a:schemeClr val="tx1"/>
              </a:solidFill>
            </a:endParaRPr>
          </a:p>
          <a:p>
            <a:r>
              <a:rPr lang="en-SG" b="1" strike="sngStrike" dirty="0">
                <a:solidFill>
                  <a:schemeClr val="tx1"/>
                </a:solidFill>
              </a:rPr>
              <a:t>Makes</a:t>
            </a:r>
            <a:r>
              <a:rPr lang="en-SG" strike="sngStrike" dirty="0">
                <a:solidFill>
                  <a:schemeClr val="tx1"/>
                </a:solidFill>
              </a:rPr>
              <a:t>(</a:t>
            </a:r>
            <a:r>
              <a:rPr lang="en-SG" u="sng" strike="sngStrike" dirty="0" err="1">
                <a:solidFill>
                  <a:schemeClr val="tx1"/>
                </a:solidFill>
              </a:rPr>
              <a:t>PaymentID</a:t>
            </a:r>
            <a:r>
              <a:rPr lang="en-SG" u="sng" strike="sngStrike" dirty="0">
                <a:solidFill>
                  <a:schemeClr val="tx1"/>
                </a:solidFill>
              </a:rPr>
              <a:t>,</a:t>
            </a:r>
            <a:r>
              <a:rPr lang="en-SG" strike="sngStrike" dirty="0">
                <a:solidFill>
                  <a:schemeClr val="tx1"/>
                </a:solidFill>
              </a:rPr>
              <a:t> </a:t>
            </a:r>
            <a:r>
              <a:rPr lang="en-SG" strike="sngStrike" dirty="0" err="1">
                <a:solidFill>
                  <a:schemeClr val="tx1"/>
                </a:solidFill>
              </a:rPr>
              <a:t>UserID</a:t>
            </a:r>
            <a:r>
              <a:rPr lang="en-SG" strike="sngStrike" dirty="0">
                <a:solidFill>
                  <a:schemeClr val="tx1"/>
                </a:solidFill>
              </a:rPr>
              <a:t>, </a:t>
            </a:r>
            <a:r>
              <a:rPr lang="en-SG" strike="sngStrike" dirty="0" err="1">
                <a:solidFill>
                  <a:schemeClr val="tx1"/>
                </a:solidFill>
              </a:rPr>
              <a:t>DateTime</a:t>
            </a:r>
            <a:r>
              <a:rPr lang="en-SG" strike="sngStrike" dirty="0">
                <a:solidFill>
                  <a:schemeClr val="tx1"/>
                </a:solidFill>
              </a:rPr>
              <a:t>)</a:t>
            </a:r>
          </a:p>
          <a:p>
            <a:pPr algn="ctr"/>
            <a:endParaRPr lang="en-SG" sz="2400" b="1" u="sng" dirty="0">
              <a:solidFill>
                <a:schemeClr val="tx1"/>
              </a:solidFill>
            </a:endParaRPr>
          </a:p>
          <a:p>
            <a:pPr algn="ctr"/>
            <a:endParaRPr lang="en-SG" b="1" dirty="0">
              <a:solidFill>
                <a:schemeClr val="tx1"/>
              </a:solidFill>
            </a:endParaRPr>
          </a:p>
        </p:txBody>
      </p:sp>
      <p:sp>
        <p:nvSpPr>
          <p:cNvPr id="57" name="Rectangle 56">
            <a:extLst>
              <a:ext uri="{FF2B5EF4-FFF2-40B4-BE49-F238E27FC236}">
                <a16:creationId xmlns:a16="http://schemas.microsoft.com/office/drawing/2014/main" id="{34C52288-0B6D-4939-A6A8-60F532D62A8D}"/>
              </a:ext>
            </a:extLst>
          </p:cNvPr>
          <p:cNvSpPr/>
          <p:nvPr/>
        </p:nvSpPr>
        <p:spPr>
          <a:xfrm>
            <a:off x="531616" y="1014994"/>
            <a:ext cx="5486400" cy="32614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Relations from Entities</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 </a:t>
            </a:r>
            <a:r>
              <a:rPr lang="en-SG" dirty="0" err="1">
                <a:solidFill>
                  <a:schemeClr val="tx1"/>
                </a:solidFill>
              </a:rPr>
              <a:t>ReserveUserID</a:t>
            </a:r>
            <a:r>
              <a:rPr lang="en-SG" dirty="0">
                <a:solidFill>
                  <a:schemeClr val="tx1"/>
                </a:solidFill>
              </a:rPr>
              <a:t>, </a:t>
            </a:r>
            <a:r>
              <a:rPr lang="en-SG" dirty="0" err="1">
                <a:solidFill>
                  <a:schemeClr val="tx1"/>
                </a:solidFill>
              </a:rPr>
              <a:t>ReserveDate</a:t>
            </a:r>
            <a:r>
              <a:rPr lang="en-SG" dirty="0">
                <a:solidFill>
                  <a:schemeClr val="tx1"/>
                </a:solidFill>
              </a:rPr>
              <a:t>, </a:t>
            </a:r>
            <a:r>
              <a:rPr lang="en-SG" dirty="0" err="1">
                <a:solidFill>
                  <a:schemeClr val="tx1"/>
                </a:solidFill>
              </a:rPr>
              <a:t>BorrowUserID</a:t>
            </a:r>
            <a:r>
              <a:rPr lang="en-SG" dirty="0">
                <a:solidFill>
                  <a:schemeClr val="tx1"/>
                </a:solidFill>
              </a:rPr>
              <a:t>, </a:t>
            </a:r>
            <a:r>
              <a:rPr lang="en-SG" dirty="0" err="1">
                <a:solidFill>
                  <a:schemeClr val="tx1"/>
                </a:solidFill>
              </a:rPr>
              <a:t>BorrowDate</a:t>
            </a:r>
            <a:r>
              <a:rPr lang="en-SG" dirty="0">
                <a:solidFill>
                  <a:schemeClr val="tx1"/>
                </a:solidFill>
              </a:rPr>
              <a:t>, </a:t>
            </a:r>
            <a:r>
              <a:rPr lang="en-SG" dirty="0" err="1">
                <a:solidFill>
                  <a:schemeClr val="tx1"/>
                </a:solidFill>
              </a:rPr>
              <a:t>DueDate</a:t>
            </a:r>
            <a:r>
              <a:rPr lang="en-SG" dirty="0">
                <a:solidFill>
                  <a:schemeClr val="tx1"/>
                </a:solidFill>
              </a:rPr>
              <a:t>)</a:t>
            </a:r>
          </a:p>
          <a:p>
            <a:endParaRPr lang="en-SG"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 </a:t>
            </a:r>
            <a:r>
              <a:rPr lang="en-SG" b="1" dirty="0" err="1">
                <a:solidFill>
                  <a:srgbClr val="FF0000"/>
                </a:solidFill>
              </a:rPr>
              <a:t>UserID</a:t>
            </a:r>
            <a:r>
              <a:rPr lang="en-SG" b="1" dirty="0">
                <a:solidFill>
                  <a:srgbClr val="FF0000"/>
                </a:solidFill>
              </a:rPr>
              <a:t>, </a:t>
            </a:r>
            <a:r>
              <a:rPr lang="en-SG" b="1" dirty="0" err="1">
                <a:solidFill>
                  <a:srgbClr val="FF0000"/>
                </a:solidFill>
              </a:rPr>
              <a:t>DateTime</a:t>
            </a:r>
            <a:r>
              <a:rPr lang="en-SG" dirty="0">
                <a:solidFill>
                  <a:schemeClr val="tx1"/>
                </a:solidFill>
              </a:rPr>
              <a: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p:txBody>
      </p:sp>
      <p:sp>
        <p:nvSpPr>
          <p:cNvPr id="9" name="Rectangle 8">
            <a:extLst>
              <a:ext uri="{FF2B5EF4-FFF2-40B4-BE49-F238E27FC236}">
                <a16:creationId xmlns:a16="http://schemas.microsoft.com/office/drawing/2014/main" id="{DB44D5DD-6512-4EC0-AF87-C07BD6566F2A}"/>
              </a:ext>
            </a:extLst>
          </p:cNvPr>
          <p:cNvSpPr/>
          <p:nvPr/>
        </p:nvSpPr>
        <p:spPr>
          <a:xfrm>
            <a:off x="531616" y="4373669"/>
            <a:ext cx="11165712" cy="185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As User – </a:t>
            </a:r>
            <a:r>
              <a:rPr lang="en-SG" i="1" dirty="0"/>
              <a:t>Makes</a:t>
            </a:r>
            <a:r>
              <a:rPr lang="en-SG" dirty="0"/>
              <a:t> – Payment is a 1:N relationship, where Payment’s participation in User is total, it can be combined into the Payment entity. The primary key for Payment remains as </a:t>
            </a:r>
            <a:r>
              <a:rPr lang="en-SG" dirty="0" err="1"/>
              <a:t>PaymentID</a:t>
            </a:r>
            <a:r>
              <a:rPr lang="en-SG" dirty="0"/>
              <a:t>; however, now </a:t>
            </a:r>
            <a:r>
              <a:rPr lang="en-SG" dirty="0" err="1"/>
              <a:t>UserID</a:t>
            </a:r>
            <a:r>
              <a:rPr lang="en-SG" dirty="0"/>
              <a:t> acts as the foreign key to connect Payment to User.</a:t>
            </a:r>
          </a:p>
        </p:txBody>
      </p:sp>
    </p:spTree>
    <p:extLst>
      <p:ext uri="{BB962C8B-B14F-4D97-AF65-F5344CB8AC3E}">
        <p14:creationId xmlns:p14="http://schemas.microsoft.com/office/powerpoint/2010/main" val="387924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4090793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38"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Refining Relational Schema (3NF)</a:t>
            </a:r>
          </a:p>
        </p:txBody>
      </p:sp>
      <p:sp>
        <p:nvSpPr>
          <p:cNvPr id="57" name="Rectangle 56">
            <a:extLst>
              <a:ext uri="{FF2B5EF4-FFF2-40B4-BE49-F238E27FC236}">
                <a16:creationId xmlns:a16="http://schemas.microsoft.com/office/drawing/2014/main" id="{34C52288-0B6D-4939-A6A8-60F532D62A8D}"/>
              </a:ext>
            </a:extLst>
          </p:cNvPr>
          <p:cNvSpPr/>
          <p:nvPr/>
        </p:nvSpPr>
        <p:spPr>
          <a:xfrm>
            <a:off x="531615" y="1014994"/>
            <a:ext cx="11165711" cy="40742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Relational Schema</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 </a:t>
            </a:r>
            <a:r>
              <a:rPr lang="en-SG" strike="sngStrike" dirty="0" err="1">
                <a:solidFill>
                  <a:schemeClr val="tx1"/>
                </a:solidFill>
              </a:rPr>
              <a:t>ReserveUserID</a:t>
            </a:r>
            <a:r>
              <a:rPr lang="en-SG" strike="sngStrike" dirty="0">
                <a:solidFill>
                  <a:schemeClr val="tx1"/>
                </a:solidFill>
              </a:rPr>
              <a:t>, </a:t>
            </a:r>
            <a:r>
              <a:rPr lang="en-SG" strike="sngStrike" dirty="0" err="1">
                <a:solidFill>
                  <a:schemeClr val="tx1"/>
                </a:solidFill>
              </a:rPr>
              <a:t>ReserveDate</a:t>
            </a:r>
            <a:r>
              <a:rPr lang="en-SG" dirty="0">
                <a:solidFill>
                  <a:schemeClr val="tx1"/>
                </a:solidFill>
              </a:rPr>
              <a:t>, </a:t>
            </a:r>
            <a:r>
              <a:rPr lang="en-SG" dirty="0" err="1">
                <a:solidFill>
                  <a:schemeClr val="tx1"/>
                </a:solidFill>
              </a:rPr>
              <a:t>BorrowUserID</a:t>
            </a:r>
            <a:r>
              <a:rPr lang="en-SG" dirty="0">
                <a:solidFill>
                  <a:schemeClr val="tx1"/>
                </a:solidFill>
              </a:rPr>
              <a:t>, </a:t>
            </a:r>
            <a:r>
              <a:rPr lang="en-SG" dirty="0" err="1">
                <a:solidFill>
                  <a:schemeClr val="tx1"/>
                </a:solidFill>
              </a:rPr>
              <a:t>BorrowDate</a:t>
            </a:r>
            <a:r>
              <a:rPr lang="en-SG" dirty="0">
                <a:solidFill>
                  <a:schemeClr val="tx1"/>
                </a:solidFill>
              </a:rPr>
              <a:t>, </a:t>
            </a:r>
            <a:r>
              <a:rPr lang="en-SG" dirty="0" err="1">
                <a:solidFill>
                  <a:schemeClr val="tx1"/>
                </a:solidFill>
              </a:rPr>
              <a:t>DueDate</a:t>
            </a:r>
            <a:r>
              <a:rPr lang="en-SG" dirty="0">
                <a:solidFill>
                  <a:schemeClr val="tx1"/>
                </a:solidFill>
              </a:rPr>
              <a:t>)</a:t>
            </a:r>
          </a:p>
          <a:p>
            <a:endParaRPr lang="en-SG"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 </a:t>
            </a:r>
            <a:r>
              <a:rPr lang="en-SG" dirty="0" err="1">
                <a:solidFill>
                  <a:schemeClr val="tx1"/>
                </a:solidFill>
              </a:rPr>
              <a:t>UserID</a:t>
            </a:r>
            <a:r>
              <a:rPr lang="en-SG" dirty="0">
                <a:solidFill>
                  <a:schemeClr val="tx1"/>
                </a:solidFill>
              </a:rPr>
              <a:t>, </a:t>
            </a:r>
            <a:r>
              <a:rPr lang="en-SG" dirty="0" err="1">
                <a:solidFill>
                  <a:schemeClr val="tx1"/>
                </a:solidFill>
              </a:rPr>
              <a:t>DateTime</a:t>
            </a:r>
            <a:r>
              <a:rPr lang="en-SG" dirty="0">
                <a:solidFill>
                  <a:schemeClr val="tx1"/>
                </a:solidFill>
              </a:rPr>
              <a: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a:p>
            <a:endParaRPr lang="en-SG" dirty="0">
              <a:solidFill>
                <a:schemeClr val="tx1"/>
              </a:solidFill>
            </a:endParaRPr>
          </a:p>
          <a:p>
            <a:r>
              <a:rPr lang="en-SG" b="1" dirty="0">
                <a:solidFill>
                  <a:srgbClr val="FF0000"/>
                </a:solidFill>
              </a:rPr>
              <a:t>Reserve</a:t>
            </a:r>
            <a:r>
              <a:rPr lang="en-SG" dirty="0">
                <a:solidFill>
                  <a:srgbClr val="FF0000"/>
                </a:solidFill>
              </a:rPr>
              <a:t>(</a:t>
            </a:r>
            <a:r>
              <a:rPr lang="en-SG" u="sng" dirty="0" err="1">
                <a:solidFill>
                  <a:srgbClr val="FF0000"/>
                </a:solidFill>
              </a:rPr>
              <a:t>ReserveUserID</a:t>
            </a:r>
            <a:r>
              <a:rPr lang="en-SG" dirty="0">
                <a:solidFill>
                  <a:srgbClr val="FF0000"/>
                </a:solidFill>
              </a:rPr>
              <a:t>, </a:t>
            </a:r>
            <a:r>
              <a:rPr lang="en-SG" dirty="0" err="1">
                <a:solidFill>
                  <a:srgbClr val="FF0000"/>
                </a:solidFill>
              </a:rPr>
              <a:t>ReserveDate</a:t>
            </a:r>
            <a:r>
              <a:rPr lang="en-SG" dirty="0">
                <a:solidFill>
                  <a:srgbClr val="FF0000"/>
                </a:solidFill>
              </a:rPr>
              <a:t>)</a:t>
            </a:r>
          </a:p>
          <a:p>
            <a:endParaRPr lang="en-SG" dirty="0">
              <a:solidFill>
                <a:schemeClr val="tx1"/>
              </a:solidFill>
            </a:endParaRPr>
          </a:p>
          <a:p>
            <a:endParaRPr lang="en-SG" dirty="0">
              <a:solidFill>
                <a:schemeClr val="tx1"/>
              </a:solidFill>
            </a:endParaRPr>
          </a:p>
        </p:txBody>
      </p:sp>
      <p:sp>
        <p:nvSpPr>
          <p:cNvPr id="9" name="Rectangle 8">
            <a:extLst>
              <a:ext uri="{FF2B5EF4-FFF2-40B4-BE49-F238E27FC236}">
                <a16:creationId xmlns:a16="http://schemas.microsoft.com/office/drawing/2014/main" id="{DB44D5DD-6512-4EC0-AF87-C07BD6566F2A}"/>
              </a:ext>
            </a:extLst>
          </p:cNvPr>
          <p:cNvSpPr/>
          <p:nvPr/>
        </p:nvSpPr>
        <p:spPr>
          <a:xfrm>
            <a:off x="531616" y="5200073"/>
            <a:ext cx="11165712" cy="1025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Looking at </a:t>
            </a:r>
            <a:r>
              <a:rPr lang="en-SG" dirty="0" err="1"/>
              <a:t>ReserveDate</a:t>
            </a:r>
            <a:r>
              <a:rPr lang="en-SG" dirty="0"/>
              <a:t> under book, we see that it is dependent on </a:t>
            </a:r>
            <a:r>
              <a:rPr lang="en-SG" dirty="0" err="1"/>
              <a:t>ReserveUserID</a:t>
            </a:r>
            <a:r>
              <a:rPr lang="en-SG" dirty="0"/>
              <a:t> and not the primary key </a:t>
            </a:r>
            <a:r>
              <a:rPr lang="en-SG" dirty="0" err="1"/>
              <a:t>BookID</a:t>
            </a:r>
            <a:r>
              <a:rPr lang="en-SG" dirty="0"/>
              <a:t>. Hence, we can normalize it by creating a new table named Reserve with </a:t>
            </a:r>
            <a:r>
              <a:rPr lang="en-SG" dirty="0" err="1"/>
              <a:t>ReserveUserID</a:t>
            </a:r>
            <a:r>
              <a:rPr lang="en-SG" dirty="0"/>
              <a:t> as the primary key.  </a:t>
            </a:r>
          </a:p>
        </p:txBody>
      </p:sp>
    </p:spTree>
    <p:extLst>
      <p:ext uri="{BB962C8B-B14F-4D97-AF65-F5344CB8AC3E}">
        <p14:creationId xmlns:p14="http://schemas.microsoft.com/office/powerpoint/2010/main" val="351624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69"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F6C20FDD-3186-A848-BBEE-AF3B02F27381}"/>
              </a:ext>
            </a:extLst>
          </p:cNvPr>
          <p:cNvSpPr>
            <a:spLocks noGrp="1"/>
          </p:cNvSpPr>
          <p:nvPr>
            <p:ph type="title"/>
          </p:nvPr>
        </p:nvSpPr>
        <p:spPr>
          <a:xfrm>
            <a:off x="242847" y="155423"/>
            <a:ext cx="9870458" cy="533737"/>
          </a:xfrm>
        </p:spPr>
        <p:txBody>
          <a:bodyPr vert="horz"/>
          <a:lstStyle/>
          <a:p>
            <a:r>
              <a:rPr lang="en-SG" dirty="0"/>
              <a:t>Introduction</a:t>
            </a:r>
          </a:p>
        </p:txBody>
      </p:sp>
      <p:sp>
        <p:nvSpPr>
          <p:cNvPr id="17" name="Rectangle 16">
            <a:extLst>
              <a:ext uri="{FF2B5EF4-FFF2-40B4-BE49-F238E27FC236}">
                <a16:creationId xmlns:a16="http://schemas.microsoft.com/office/drawing/2014/main" id="{1A2B1827-32B7-E44E-BB2D-AFC08942097C}"/>
              </a:ext>
            </a:extLst>
          </p:cNvPr>
          <p:cNvSpPr/>
          <p:nvPr/>
        </p:nvSpPr>
        <p:spPr>
          <a:xfrm>
            <a:off x="1748559" y="1883166"/>
            <a:ext cx="9491472" cy="2570420"/>
          </a:xfrm>
          <a:prstGeom prst="rect">
            <a:avLst/>
          </a:prstGeom>
          <a:solidFill>
            <a:srgbClr val="73655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2400" dirty="0">
                <a:solidFill>
                  <a:schemeClr val="bg1"/>
                </a:solidFill>
              </a:rPr>
              <a:t>  In order to design an efficient SQL database, we have decided to use Entity-Relationship modelling to identify our entities and map out the relationships between the different entities for our project</a:t>
            </a:r>
          </a:p>
          <a:p>
            <a:pPr algn="ctr"/>
            <a:endParaRPr lang="en-SG" sz="2400" dirty="0">
              <a:solidFill>
                <a:schemeClr val="bg1"/>
              </a:solidFill>
            </a:endParaRPr>
          </a:p>
          <a:p>
            <a:pPr algn="ctr"/>
            <a:r>
              <a:rPr lang="en-SG" sz="2400" dirty="0">
                <a:solidFill>
                  <a:schemeClr val="bg1"/>
                </a:solidFill>
              </a:rPr>
              <a:t>To begin, we first identified the strong entities present within the assignment</a:t>
            </a:r>
          </a:p>
        </p:txBody>
      </p:sp>
      <p:pic>
        <p:nvPicPr>
          <p:cNvPr id="22" name="Picture 21">
            <a:extLst>
              <a:ext uri="{FF2B5EF4-FFF2-40B4-BE49-F238E27FC236}">
                <a16:creationId xmlns:a16="http://schemas.microsoft.com/office/drawing/2014/main" id="{785E2C61-AA51-5D43-8930-0F5FC347BA1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535" y="2615944"/>
            <a:ext cx="2332047" cy="2332047"/>
          </a:xfrm>
          <a:prstGeom prst="rect">
            <a:avLst/>
          </a:prstGeom>
        </p:spPr>
      </p:pic>
    </p:spTree>
    <p:extLst>
      <p:ext uri="{BB962C8B-B14F-4D97-AF65-F5344CB8AC3E}">
        <p14:creationId xmlns:p14="http://schemas.microsoft.com/office/powerpoint/2010/main" val="222332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62"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Refining Relational Schema (3NF)</a:t>
            </a:r>
          </a:p>
        </p:txBody>
      </p:sp>
      <p:sp>
        <p:nvSpPr>
          <p:cNvPr id="57" name="Rectangle 56">
            <a:extLst>
              <a:ext uri="{FF2B5EF4-FFF2-40B4-BE49-F238E27FC236}">
                <a16:creationId xmlns:a16="http://schemas.microsoft.com/office/drawing/2014/main" id="{34C52288-0B6D-4939-A6A8-60F532D62A8D}"/>
              </a:ext>
            </a:extLst>
          </p:cNvPr>
          <p:cNvSpPr/>
          <p:nvPr/>
        </p:nvSpPr>
        <p:spPr>
          <a:xfrm>
            <a:off x="531615" y="1014994"/>
            <a:ext cx="11165711" cy="4074242"/>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SG" sz="2400" b="1" u="sng" dirty="0">
                <a:solidFill>
                  <a:schemeClr val="tx1"/>
                </a:solidFill>
              </a:rPr>
              <a:t>Relational Schema</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 </a:t>
            </a:r>
            <a:r>
              <a:rPr lang="en-SG" strike="sngStrike" dirty="0" err="1">
                <a:solidFill>
                  <a:schemeClr val="tx1"/>
                </a:solidFill>
              </a:rPr>
              <a:t>BorrowUserID</a:t>
            </a:r>
            <a:r>
              <a:rPr lang="en-SG" strike="sngStrike" dirty="0">
                <a:solidFill>
                  <a:schemeClr val="tx1"/>
                </a:solidFill>
              </a:rPr>
              <a:t>, </a:t>
            </a:r>
            <a:r>
              <a:rPr lang="en-SG" strike="sngStrike" dirty="0" err="1">
                <a:solidFill>
                  <a:schemeClr val="tx1"/>
                </a:solidFill>
              </a:rPr>
              <a:t>BorrowDate</a:t>
            </a:r>
            <a:r>
              <a:rPr lang="en-SG" strike="sngStrike" dirty="0">
                <a:solidFill>
                  <a:schemeClr val="tx1"/>
                </a:solidFill>
              </a:rPr>
              <a:t>, </a:t>
            </a:r>
            <a:r>
              <a:rPr lang="en-SG" strike="sngStrike" dirty="0" err="1">
                <a:solidFill>
                  <a:schemeClr val="tx1"/>
                </a:solidFill>
              </a:rPr>
              <a:t>DueDate</a:t>
            </a:r>
            <a:r>
              <a:rPr lang="en-SG" dirty="0">
                <a:solidFill>
                  <a:schemeClr val="tx1"/>
                </a:solidFill>
              </a:rPr>
              <a:t>)</a:t>
            </a:r>
          </a:p>
          <a:p>
            <a:endParaRPr lang="en-SG"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 </a:t>
            </a:r>
            <a:r>
              <a:rPr lang="en-SG" dirty="0" err="1">
                <a:solidFill>
                  <a:schemeClr val="tx1"/>
                </a:solidFill>
              </a:rPr>
              <a:t>UserID</a:t>
            </a:r>
            <a:r>
              <a:rPr lang="en-SG" dirty="0">
                <a:solidFill>
                  <a:schemeClr val="tx1"/>
                </a:solidFill>
              </a:rPr>
              <a:t>, </a:t>
            </a:r>
            <a:r>
              <a:rPr lang="en-SG" dirty="0" err="1">
                <a:solidFill>
                  <a:schemeClr val="tx1"/>
                </a:solidFill>
              </a:rPr>
              <a:t>DateTime</a:t>
            </a:r>
            <a:r>
              <a:rPr lang="en-SG" dirty="0">
                <a:solidFill>
                  <a:schemeClr val="tx1"/>
                </a:solidFill>
              </a:rPr>
              <a: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a:p>
            <a:endParaRPr lang="en-SG" dirty="0">
              <a:solidFill>
                <a:schemeClr val="tx1"/>
              </a:solidFill>
            </a:endParaRPr>
          </a:p>
          <a:p>
            <a:r>
              <a:rPr lang="en-SG" b="1" dirty="0">
                <a:solidFill>
                  <a:schemeClr val="tx1"/>
                </a:solidFill>
              </a:rPr>
              <a:t>Reserve</a:t>
            </a:r>
            <a:r>
              <a:rPr lang="en-SG" dirty="0">
                <a:solidFill>
                  <a:schemeClr val="tx1"/>
                </a:solidFill>
              </a:rPr>
              <a:t>(</a:t>
            </a:r>
            <a:r>
              <a:rPr lang="en-SG" u="sng" dirty="0" err="1">
                <a:solidFill>
                  <a:schemeClr val="tx1"/>
                </a:solidFill>
              </a:rPr>
              <a:t>ReserveUserID</a:t>
            </a:r>
            <a:r>
              <a:rPr lang="en-SG" dirty="0">
                <a:solidFill>
                  <a:schemeClr val="tx1"/>
                </a:solidFill>
              </a:rPr>
              <a:t>, </a:t>
            </a:r>
            <a:r>
              <a:rPr lang="en-SG" dirty="0" err="1">
                <a:solidFill>
                  <a:schemeClr val="tx1"/>
                </a:solidFill>
              </a:rPr>
              <a:t>ReserveDate</a:t>
            </a:r>
            <a:r>
              <a:rPr lang="en-SG" dirty="0">
                <a:solidFill>
                  <a:schemeClr val="tx1"/>
                </a:solidFill>
              </a:rPr>
              <a:t>)</a:t>
            </a:r>
          </a:p>
          <a:p>
            <a:endParaRPr lang="en-SG" dirty="0">
              <a:solidFill>
                <a:schemeClr val="tx1"/>
              </a:solidFill>
            </a:endParaRPr>
          </a:p>
          <a:p>
            <a:r>
              <a:rPr lang="en-SG" b="1" dirty="0">
                <a:solidFill>
                  <a:srgbClr val="FF0000"/>
                </a:solidFill>
              </a:rPr>
              <a:t>Borrow</a:t>
            </a:r>
            <a:r>
              <a:rPr lang="en-SG" dirty="0">
                <a:solidFill>
                  <a:srgbClr val="FF0000"/>
                </a:solidFill>
              </a:rPr>
              <a:t>(</a:t>
            </a:r>
            <a:r>
              <a:rPr lang="en-SG" u="sng" dirty="0" err="1">
                <a:solidFill>
                  <a:srgbClr val="FF0000"/>
                </a:solidFill>
              </a:rPr>
              <a:t>BorrowUserID</a:t>
            </a:r>
            <a:r>
              <a:rPr lang="en-SG" dirty="0">
                <a:solidFill>
                  <a:srgbClr val="FF0000"/>
                </a:solidFill>
              </a:rPr>
              <a:t>, </a:t>
            </a:r>
            <a:r>
              <a:rPr lang="en-SG" dirty="0" err="1">
                <a:solidFill>
                  <a:srgbClr val="FF0000"/>
                </a:solidFill>
              </a:rPr>
              <a:t>BorrowDate</a:t>
            </a:r>
            <a:r>
              <a:rPr lang="en-SG" dirty="0">
                <a:solidFill>
                  <a:srgbClr val="FF0000"/>
                </a:solidFill>
              </a:rPr>
              <a:t>, </a:t>
            </a:r>
            <a:r>
              <a:rPr lang="en-SG" dirty="0" err="1">
                <a:solidFill>
                  <a:srgbClr val="FF0000"/>
                </a:solidFill>
              </a:rPr>
              <a:t>DueDate</a:t>
            </a:r>
            <a:r>
              <a:rPr lang="en-SG" dirty="0">
                <a:solidFill>
                  <a:srgbClr val="FF0000"/>
                </a:solidFill>
              </a:rPr>
              <a:t>)</a:t>
            </a:r>
          </a:p>
          <a:p>
            <a:endParaRPr lang="en-SG" dirty="0">
              <a:solidFill>
                <a:schemeClr val="tx1"/>
              </a:solidFill>
            </a:endParaRPr>
          </a:p>
        </p:txBody>
      </p:sp>
      <p:sp>
        <p:nvSpPr>
          <p:cNvPr id="9" name="Rectangle 8">
            <a:extLst>
              <a:ext uri="{FF2B5EF4-FFF2-40B4-BE49-F238E27FC236}">
                <a16:creationId xmlns:a16="http://schemas.microsoft.com/office/drawing/2014/main" id="{DB44D5DD-6512-4EC0-AF87-C07BD6566F2A}"/>
              </a:ext>
            </a:extLst>
          </p:cNvPr>
          <p:cNvSpPr/>
          <p:nvPr/>
        </p:nvSpPr>
        <p:spPr>
          <a:xfrm>
            <a:off x="531616" y="5200073"/>
            <a:ext cx="11165712" cy="1025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Looking at </a:t>
            </a:r>
            <a:r>
              <a:rPr lang="en-SG" dirty="0" err="1"/>
              <a:t>BorrowDate</a:t>
            </a:r>
            <a:r>
              <a:rPr lang="en-SG" dirty="0"/>
              <a:t> and </a:t>
            </a:r>
            <a:r>
              <a:rPr lang="en-SG" dirty="0" err="1"/>
              <a:t>DueDate</a:t>
            </a:r>
            <a:r>
              <a:rPr lang="en-SG" dirty="0"/>
              <a:t> under book, we see that it is dependent on </a:t>
            </a:r>
            <a:r>
              <a:rPr lang="en-SG" dirty="0" err="1"/>
              <a:t>BorrowUserID</a:t>
            </a:r>
            <a:r>
              <a:rPr lang="en-SG" dirty="0"/>
              <a:t> and not the primary key </a:t>
            </a:r>
            <a:r>
              <a:rPr lang="en-SG" dirty="0" err="1"/>
              <a:t>BookID</a:t>
            </a:r>
            <a:r>
              <a:rPr lang="en-SG" dirty="0"/>
              <a:t>. Hence, we can normalize it by creating a new table named Borrow with </a:t>
            </a:r>
            <a:r>
              <a:rPr lang="en-SG" dirty="0" err="1"/>
              <a:t>BorrowUserID</a:t>
            </a:r>
            <a:r>
              <a:rPr lang="en-SG" dirty="0"/>
              <a:t> as the primary key.  </a:t>
            </a:r>
          </a:p>
        </p:txBody>
      </p:sp>
    </p:spTree>
    <p:extLst>
      <p:ext uri="{BB962C8B-B14F-4D97-AF65-F5344CB8AC3E}">
        <p14:creationId xmlns:p14="http://schemas.microsoft.com/office/powerpoint/2010/main" val="20107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34056641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86"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p:txBody>
          <a:bodyPr vert="horz"/>
          <a:lstStyle/>
          <a:p>
            <a:r>
              <a:rPr lang="en-US" dirty="0"/>
              <a:t>Final Relational Schema</a:t>
            </a:r>
          </a:p>
        </p:txBody>
      </p:sp>
      <p:sp>
        <p:nvSpPr>
          <p:cNvPr id="57" name="Rectangle 56">
            <a:extLst>
              <a:ext uri="{FF2B5EF4-FFF2-40B4-BE49-F238E27FC236}">
                <a16:creationId xmlns:a16="http://schemas.microsoft.com/office/drawing/2014/main" id="{34C52288-0B6D-4939-A6A8-60F532D62A8D}"/>
              </a:ext>
            </a:extLst>
          </p:cNvPr>
          <p:cNvSpPr/>
          <p:nvPr/>
        </p:nvSpPr>
        <p:spPr>
          <a:xfrm>
            <a:off x="513144" y="1338267"/>
            <a:ext cx="11165711" cy="4656133"/>
          </a:xfrm>
          <a:prstGeom prst="rect">
            <a:avLst/>
          </a:prstGeom>
          <a:solidFill>
            <a:srgbClr val="D9CCC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2400" b="1" u="sng" dirty="0">
                <a:solidFill>
                  <a:schemeClr val="tx1"/>
                </a:solidFill>
              </a:rPr>
              <a:t>Relational Schema</a:t>
            </a:r>
          </a:p>
          <a:p>
            <a:r>
              <a:rPr lang="en-SG" b="1" dirty="0">
                <a:solidFill>
                  <a:schemeClr val="tx1"/>
                </a:solidFill>
              </a:rPr>
              <a:t>User</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UserName</a:t>
            </a:r>
            <a:r>
              <a:rPr lang="en-SG" dirty="0">
                <a:solidFill>
                  <a:schemeClr val="tx1"/>
                </a:solidFill>
              </a:rPr>
              <a:t>, Password)</a:t>
            </a:r>
          </a:p>
          <a:p>
            <a:endParaRPr lang="en-SG" dirty="0">
              <a:solidFill>
                <a:schemeClr val="tx1"/>
              </a:solidFill>
            </a:endParaRPr>
          </a:p>
          <a:p>
            <a:r>
              <a:rPr lang="en-SG" b="1" dirty="0">
                <a:solidFill>
                  <a:schemeClr val="tx1"/>
                </a:solidFill>
              </a:rPr>
              <a:t>Admin</a:t>
            </a:r>
            <a:r>
              <a:rPr lang="en-SG" dirty="0">
                <a:solidFill>
                  <a:schemeClr val="tx1"/>
                </a:solidFill>
              </a:rPr>
              <a:t>(</a:t>
            </a:r>
            <a:r>
              <a:rPr lang="en-SG" u="sng" dirty="0" err="1">
                <a:solidFill>
                  <a:schemeClr val="tx1"/>
                </a:solidFill>
              </a:rPr>
              <a:t>AdminID</a:t>
            </a:r>
            <a:r>
              <a:rPr lang="en-SG" dirty="0">
                <a:solidFill>
                  <a:schemeClr val="tx1"/>
                </a:solidFill>
              </a:rPr>
              <a:t>, </a:t>
            </a:r>
            <a:r>
              <a:rPr lang="en-SG" dirty="0" err="1">
                <a:solidFill>
                  <a:schemeClr val="tx1"/>
                </a:solidFill>
              </a:rPr>
              <a:t>AdminUserName</a:t>
            </a:r>
            <a:r>
              <a:rPr lang="en-SG" dirty="0">
                <a:solidFill>
                  <a:schemeClr val="tx1"/>
                </a:solidFill>
              </a:rPr>
              <a:t>, </a:t>
            </a:r>
            <a:r>
              <a:rPr lang="en-SG" dirty="0" err="1">
                <a:solidFill>
                  <a:schemeClr val="tx1"/>
                </a:solidFill>
              </a:rPr>
              <a:t>AdminPassword</a:t>
            </a:r>
            <a:r>
              <a:rPr lang="en-SG" dirty="0">
                <a:solidFill>
                  <a:schemeClr val="tx1"/>
                </a:solidFill>
              </a:rPr>
              <a:t>)</a:t>
            </a:r>
          </a:p>
          <a:p>
            <a:endParaRPr lang="en-SG" dirty="0">
              <a:solidFill>
                <a:schemeClr val="tx1"/>
              </a:solidFill>
            </a:endParaRPr>
          </a:p>
          <a:p>
            <a:r>
              <a:rPr lang="en-SG" b="1" dirty="0">
                <a:solidFill>
                  <a:schemeClr val="tx1"/>
                </a:solidFill>
              </a:rPr>
              <a:t>Book</a:t>
            </a:r>
            <a:r>
              <a:rPr lang="en-SG" dirty="0">
                <a:solidFill>
                  <a:schemeClr val="tx1"/>
                </a:solidFill>
              </a:rPr>
              <a:t>(</a:t>
            </a:r>
            <a:r>
              <a:rPr lang="en-SG" u="sng" dirty="0" err="1">
                <a:solidFill>
                  <a:schemeClr val="tx1"/>
                </a:solidFill>
              </a:rPr>
              <a:t>BookID</a:t>
            </a:r>
            <a:r>
              <a:rPr lang="en-SG" dirty="0">
                <a:solidFill>
                  <a:schemeClr val="tx1"/>
                </a:solidFill>
              </a:rPr>
              <a:t>, Title, ISBN, Status)</a:t>
            </a:r>
          </a:p>
          <a:p>
            <a:endParaRPr lang="en-SG" b="1" dirty="0">
              <a:solidFill>
                <a:schemeClr val="tx1"/>
              </a:solidFill>
            </a:endParaRPr>
          </a:p>
          <a:p>
            <a:r>
              <a:rPr lang="en-SG" b="1" dirty="0">
                <a:solidFill>
                  <a:schemeClr val="tx1"/>
                </a:solidFill>
              </a:rPr>
              <a:t>Payment</a:t>
            </a:r>
            <a:r>
              <a:rPr lang="en-SG" dirty="0">
                <a:solidFill>
                  <a:schemeClr val="tx1"/>
                </a:solidFill>
              </a:rPr>
              <a:t>(</a:t>
            </a:r>
            <a:r>
              <a:rPr lang="en-SG" u="sng" dirty="0" err="1">
                <a:solidFill>
                  <a:schemeClr val="tx1"/>
                </a:solidFill>
              </a:rPr>
              <a:t>PaymentID</a:t>
            </a:r>
            <a:r>
              <a:rPr lang="en-SG" dirty="0">
                <a:solidFill>
                  <a:schemeClr val="tx1"/>
                </a:solidFill>
              </a:rPr>
              <a:t>, Amount, </a:t>
            </a:r>
            <a:r>
              <a:rPr lang="en-SG" dirty="0" err="1">
                <a:solidFill>
                  <a:schemeClr val="tx1"/>
                </a:solidFill>
              </a:rPr>
              <a:t>UserID</a:t>
            </a:r>
            <a:r>
              <a:rPr lang="en-SG" dirty="0">
                <a:solidFill>
                  <a:schemeClr val="tx1"/>
                </a:solidFill>
              </a:rPr>
              <a:t>, </a:t>
            </a:r>
            <a:r>
              <a:rPr lang="en-SG" dirty="0" err="1">
                <a:solidFill>
                  <a:schemeClr val="tx1"/>
                </a:solidFill>
              </a:rPr>
              <a:t>DateTime</a:t>
            </a:r>
            <a:r>
              <a:rPr lang="en-SG" dirty="0">
                <a:solidFill>
                  <a:schemeClr val="tx1"/>
                </a:solidFill>
              </a:rPr>
              <a:t>)</a:t>
            </a:r>
          </a:p>
          <a:p>
            <a:endParaRPr lang="en-SG" dirty="0">
              <a:solidFill>
                <a:schemeClr val="tx1"/>
              </a:solidFill>
            </a:endParaRPr>
          </a:p>
          <a:p>
            <a:r>
              <a:rPr lang="en-SG" b="1" dirty="0">
                <a:solidFill>
                  <a:schemeClr val="tx1"/>
                </a:solidFill>
              </a:rPr>
              <a:t>Fine</a:t>
            </a:r>
            <a:r>
              <a:rPr lang="en-SG" dirty="0">
                <a:solidFill>
                  <a:schemeClr val="tx1"/>
                </a:solidFill>
              </a:rPr>
              <a:t>(</a:t>
            </a:r>
            <a:r>
              <a:rPr lang="en-SG" u="sng" dirty="0" err="1">
                <a:solidFill>
                  <a:schemeClr val="tx1"/>
                </a:solidFill>
              </a:rPr>
              <a:t>UserID</a:t>
            </a:r>
            <a:r>
              <a:rPr lang="en-SG" dirty="0">
                <a:solidFill>
                  <a:schemeClr val="tx1"/>
                </a:solidFill>
              </a:rPr>
              <a:t>, </a:t>
            </a:r>
            <a:r>
              <a:rPr lang="en-SG" dirty="0" err="1">
                <a:solidFill>
                  <a:schemeClr val="tx1"/>
                </a:solidFill>
              </a:rPr>
              <a:t>FineAmount</a:t>
            </a:r>
            <a:r>
              <a:rPr lang="en-SG" dirty="0">
                <a:solidFill>
                  <a:schemeClr val="tx1"/>
                </a:solidFill>
              </a:rPr>
              <a:t>)</a:t>
            </a:r>
          </a:p>
          <a:p>
            <a:endParaRPr lang="en-SG" dirty="0">
              <a:solidFill>
                <a:schemeClr val="tx1"/>
              </a:solidFill>
            </a:endParaRPr>
          </a:p>
          <a:p>
            <a:r>
              <a:rPr lang="en-SG" b="1" dirty="0">
                <a:solidFill>
                  <a:schemeClr val="tx1"/>
                </a:solidFill>
              </a:rPr>
              <a:t>Reserve</a:t>
            </a:r>
            <a:r>
              <a:rPr lang="en-SG" dirty="0">
                <a:solidFill>
                  <a:schemeClr val="tx1"/>
                </a:solidFill>
              </a:rPr>
              <a:t>(</a:t>
            </a:r>
            <a:r>
              <a:rPr lang="en-SG" u="sng" dirty="0" err="1">
                <a:solidFill>
                  <a:schemeClr val="tx1"/>
                </a:solidFill>
              </a:rPr>
              <a:t>ReserveUserID</a:t>
            </a:r>
            <a:r>
              <a:rPr lang="en-SG" dirty="0">
                <a:solidFill>
                  <a:schemeClr val="tx1"/>
                </a:solidFill>
              </a:rPr>
              <a:t>, </a:t>
            </a:r>
            <a:r>
              <a:rPr lang="en-SG" dirty="0" err="1">
                <a:solidFill>
                  <a:schemeClr val="tx1"/>
                </a:solidFill>
              </a:rPr>
              <a:t>ReserveDate</a:t>
            </a:r>
            <a:r>
              <a:rPr lang="en-SG" dirty="0">
                <a:solidFill>
                  <a:schemeClr val="tx1"/>
                </a:solidFill>
              </a:rPr>
              <a:t>)</a:t>
            </a:r>
          </a:p>
          <a:p>
            <a:endParaRPr lang="en-SG" dirty="0">
              <a:solidFill>
                <a:schemeClr val="tx1"/>
              </a:solidFill>
            </a:endParaRPr>
          </a:p>
          <a:p>
            <a:r>
              <a:rPr lang="en-SG" b="1" dirty="0">
                <a:solidFill>
                  <a:schemeClr val="tx1"/>
                </a:solidFill>
              </a:rPr>
              <a:t>Borrow</a:t>
            </a:r>
            <a:r>
              <a:rPr lang="en-SG" dirty="0">
                <a:solidFill>
                  <a:schemeClr val="tx1"/>
                </a:solidFill>
              </a:rPr>
              <a:t>(</a:t>
            </a:r>
            <a:r>
              <a:rPr lang="en-SG" u="sng" dirty="0" err="1">
                <a:solidFill>
                  <a:schemeClr val="tx1"/>
                </a:solidFill>
              </a:rPr>
              <a:t>BorrowUserID</a:t>
            </a:r>
            <a:r>
              <a:rPr lang="en-SG" dirty="0">
                <a:solidFill>
                  <a:schemeClr val="tx1"/>
                </a:solidFill>
              </a:rPr>
              <a:t>, </a:t>
            </a:r>
            <a:r>
              <a:rPr lang="en-SG" dirty="0" err="1">
                <a:solidFill>
                  <a:schemeClr val="tx1"/>
                </a:solidFill>
              </a:rPr>
              <a:t>BorrowDate</a:t>
            </a:r>
            <a:r>
              <a:rPr lang="en-SG" dirty="0">
                <a:solidFill>
                  <a:schemeClr val="tx1"/>
                </a:solidFill>
              </a:rPr>
              <a:t>, </a:t>
            </a:r>
            <a:r>
              <a:rPr lang="en-SG" dirty="0" err="1">
                <a:solidFill>
                  <a:schemeClr val="tx1"/>
                </a:solidFill>
              </a:rPr>
              <a:t>DueDate</a:t>
            </a:r>
            <a:r>
              <a:rPr lang="en-SG" dirty="0">
                <a:solidFill>
                  <a:schemeClr val="tx1"/>
                </a:solidFill>
              </a:rPr>
              <a:t>)</a:t>
            </a:r>
          </a:p>
          <a:p>
            <a:endParaRPr lang="en-SG" dirty="0">
              <a:solidFill>
                <a:schemeClr val="tx1"/>
              </a:solidFill>
            </a:endParaRPr>
          </a:p>
          <a:p>
            <a:r>
              <a:rPr lang="en-SG" sz="1400" dirty="0">
                <a:solidFill>
                  <a:schemeClr val="tx1"/>
                </a:solidFill>
              </a:rPr>
              <a:t>*These attributes have been written in lower case for in the SQL files, and </a:t>
            </a:r>
            <a:r>
              <a:rPr lang="en-SG" sz="1400" dirty="0" err="1">
                <a:solidFill>
                  <a:schemeClr val="tx1"/>
                </a:solidFill>
              </a:rPr>
              <a:t>FineAmount</a:t>
            </a:r>
            <a:r>
              <a:rPr lang="en-SG" sz="1400" dirty="0">
                <a:solidFill>
                  <a:schemeClr val="tx1"/>
                </a:solidFill>
              </a:rPr>
              <a:t> has been represented as amount for simplicity in SQL.</a:t>
            </a:r>
          </a:p>
        </p:txBody>
      </p:sp>
    </p:spTree>
    <p:extLst>
      <p:ext uri="{BB962C8B-B14F-4D97-AF65-F5344CB8AC3E}">
        <p14:creationId xmlns:p14="http://schemas.microsoft.com/office/powerpoint/2010/main" val="918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1282349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01"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a:xfrm>
            <a:off x="242846" y="135758"/>
            <a:ext cx="9870458" cy="533737"/>
          </a:xfrm>
        </p:spPr>
        <p:txBody>
          <a:bodyPr vert="horz"/>
          <a:lstStyle/>
          <a:p>
            <a:r>
              <a:rPr lang="en-US" dirty="0"/>
              <a:t>Strong Entity Identification (User)</a:t>
            </a:r>
          </a:p>
        </p:txBody>
      </p:sp>
      <p:sp>
        <p:nvSpPr>
          <p:cNvPr id="136" name="Rectangle 135">
            <a:extLst>
              <a:ext uri="{FF2B5EF4-FFF2-40B4-BE49-F238E27FC236}">
                <a16:creationId xmlns:a16="http://schemas.microsoft.com/office/drawing/2014/main" id="{CEC298A7-86A8-49ED-BF50-ADF25744C3D2}"/>
              </a:ext>
            </a:extLst>
          </p:cNvPr>
          <p:cNvSpPr/>
          <p:nvPr/>
        </p:nvSpPr>
        <p:spPr>
          <a:xfrm>
            <a:off x="6283300" y="1167286"/>
            <a:ext cx="5163624" cy="452342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solidFill>
                  <a:schemeClr val="tx1"/>
                </a:solidFill>
              </a:rPr>
              <a:t>The first strong entity we identified was the user, who will be the ones using the system. We identified the following 3 attributes for users:</a:t>
            </a:r>
          </a:p>
          <a:p>
            <a:endParaRPr lang="en-SG" dirty="0">
              <a:solidFill>
                <a:schemeClr val="tx1"/>
              </a:solidFill>
            </a:endParaRPr>
          </a:p>
          <a:p>
            <a:pPr marL="342900" indent="-342900">
              <a:buAutoNum type="arabicParenR"/>
            </a:pPr>
            <a:r>
              <a:rPr lang="en-SG" b="1" dirty="0" err="1">
                <a:solidFill>
                  <a:schemeClr val="tx1"/>
                </a:solidFill>
              </a:rPr>
              <a:t>UserID</a:t>
            </a:r>
            <a:r>
              <a:rPr lang="en-SG" dirty="0">
                <a:solidFill>
                  <a:schemeClr val="tx1"/>
                </a:solidFill>
              </a:rPr>
              <a:t>: Primary Key used to uniquely identify each user</a:t>
            </a:r>
          </a:p>
          <a:p>
            <a:pPr marL="342900" indent="-342900">
              <a:buAutoNum type="arabicParenR"/>
            </a:pPr>
            <a:r>
              <a:rPr lang="en-SG" b="1" dirty="0" err="1">
                <a:solidFill>
                  <a:schemeClr val="tx1"/>
                </a:solidFill>
              </a:rPr>
              <a:t>UserName</a:t>
            </a:r>
            <a:r>
              <a:rPr lang="en-SG" dirty="0">
                <a:solidFill>
                  <a:schemeClr val="tx1"/>
                </a:solidFill>
              </a:rPr>
              <a:t>: Used to login into the system</a:t>
            </a:r>
          </a:p>
          <a:p>
            <a:pPr marL="342900" indent="-342900">
              <a:buAutoNum type="arabicParenR"/>
            </a:pPr>
            <a:r>
              <a:rPr lang="en-SG" b="1" dirty="0">
                <a:solidFill>
                  <a:schemeClr val="tx1"/>
                </a:solidFill>
              </a:rPr>
              <a:t>Password</a:t>
            </a:r>
            <a:r>
              <a:rPr lang="en-SG" dirty="0">
                <a:solidFill>
                  <a:schemeClr val="tx1"/>
                </a:solidFill>
              </a:rPr>
              <a:t>: Attached to each </a:t>
            </a:r>
            <a:r>
              <a:rPr lang="en-SG" dirty="0" err="1">
                <a:solidFill>
                  <a:schemeClr val="tx1"/>
                </a:solidFill>
              </a:rPr>
              <a:t>UserName</a:t>
            </a:r>
            <a:r>
              <a:rPr lang="en-SG" dirty="0">
                <a:solidFill>
                  <a:schemeClr val="tx1"/>
                </a:solidFill>
              </a:rPr>
              <a:t> to verify the identity of the user during login</a:t>
            </a:r>
          </a:p>
          <a:p>
            <a:endParaRPr lang="en-SG" dirty="0">
              <a:solidFill>
                <a:schemeClr val="tx1"/>
              </a:solidFill>
            </a:endParaRPr>
          </a:p>
        </p:txBody>
      </p:sp>
      <p:grpSp>
        <p:nvGrpSpPr>
          <p:cNvPr id="25" name="Group 24">
            <a:extLst>
              <a:ext uri="{FF2B5EF4-FFF2-40B4-BE49-F238E27FC236}">
                <a16:creationId xmlns:a16="http://schemas.microsoft.com/office/drawing/2014/main" id="{09D8CC79-8DFA-4C0C-8B02-1764D9D6EAC0}"/>
              </a:ext>
            </a:extLst>
          </p:cNvPr>
          <p:cNvGrpSpPr/>
          <p:nvPr/>
        </p:nvGrpSpPr>
        <p:grpSpPr>
          <a:xfrm>
            <a:off x="1323649" y="2220043"/>
            <a:ext cx="4465212" cy="2417915"/>
            <a:chOff x="1323649" y="1953951"/>
            <a:chExt cx="4465212" cy="2417915"/>
          </a:xfrm>
        </p:grpSpPr>
        <p:sp>
          <p:nvSpPr>
            <p:cNvPr id="18" name="Oval 17">
              <a:extLst>
                <a:ext uri="{FF2B5EF4-FFF2-40B4-BE49-F238E27FC236}">
                  <a16:creationId xmlns:a16="http://schemas.microsoft.com/office/drawing/2014/main" id="{82626C14-68AC-494F-9552-8D50B5947766}"/>
                </a:ext>
              </a:extLst>
            </p:cNvPr>
            <p:cNvSpPr/>
            <p:nvPr/>
          </p:nvSpPr>
          <p:spPr>
            <a:xfrm>
              <a:off x="1323649" y="195395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19" name="Oval 18">
              <a:extLst>
                <a:ext uri="{FF2B5EF4-FFF2-40B4-BE49-F238E27FC236}">
                  <a16:creationId xmlns:a16="http://schemas.microsoft.com/office/drawing/2014/main" id="{B0BBCF96-2102-4DAB-AE4C-6A35BC841D43}"/>
                </a:ext>
              </a:extLst>
            </p:cNvPr>
            <p:cNvSpPr/>
            <p:nvPr/>
          </p:nvSpPr>
          <p:spPr>
            <a:xfrm>
              <a:off x="1323649" y="2971800"/>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20" name="Oval 19">
              <a:extLst>
                <a:ext uri="{FF2B5EF4-FFF2-40B4-BE49-F238E27FC236}">
                  <a16:creationId xmlns:a16="http://schemas.microsoft.com/office/drawing/2014/main" id="{78AA034F-B0BA-4564-8B32-B5FF3C9237BE}"/>
                </a:ext>
              </a:extLst>
            </p:cNvPr>
            <p:cNvSpPr/>
            <p:nvPr/>
          </p:nvSpPr>
          <p:spPr>
            <a:xfrm>
              <a:off x="1323649" y="391466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21" name="Connector: Elbow 20">
              <a:extLst>
                <a:ext uri="{FF2B5EF4-FFF2-40B4-BE49-F238E27FC236}">
                  <a16:creationId xmlns:a16="http://schemas.microsoft.com/office/drawing/2014/main" id="{257981EF-B0D2-4123-A204-A294C51C0D8B}"/>
                </a:ext>
              </a:extLst>
            </p:cNvPr>
            <p:cNvCxnSpPr>
              <a:cxnSpLocks/>
              <a:stCxn id="18" idx="6"/>
              <a:endCxn id="32" idx="1"/>
            </p:cNvCxnSpPr>
            <p:nvPr/>
          </p:nvCxnSpPr>
          <p:spPr>
            <a:xfrm>
              <a:off x="2695249" y="2182551"/>
              <a:ext cx="614879" cy="10178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0A56820-A5B1-449A-BF72-3DFE24FDC7B5}"/>
                </a:ext>
              </a:extLst>
            </p:cNvPr>
            <p:cNvCxnSpPr>
              <a:cxnSpLocks/>
              <a:stCxn id="20" idx="6"/>
              <a:endCxn id="32" idx="1"/>
            </p:cNvCxnSpPr>
            <p:nvPr/>
          </p:nvCxnSpPr>
          <p:spPr>
            <a:xfrm flipV="1">
              <a:off x="2695249" y="3200400"/>
              <a:ext cx="614879" cy="9428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5FBE4A-FAC4-49FC-9F50-2110924C038C}"/>
                </a:ext>
              </a:extLst>
            </p:cNvPr>
            <p:cNvCxnSpPr>
              <a:cxnSpLocks/>
              <a:stCxn id="19" idx="6"/>
              <a:endCxn id="32" idx="1"/>
            </p:cNvCxnSpPr>
            <p:nvPr/>
          </p:nvCxnSpPr>
          <p:spPr>
            <a:xfrm>
              <a:off x="2695249" y="3200400"/>
              <a:ext cx="61487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D7251B0-9C5C-4916-AEF2-F812547E325B}"/>
                </a:ext>
              </a:extLst>
            </p:cNvPr>
            <p:cNvSpPr/>
            <p:nvPr/>
          </p:nvSpPr>
          <p:spPr>
            <a:xfrm>
              <a:off x="3310128" y="2847442"/>
              <a:ext cx="2478733" cy="705916"/>
            </a:xfrm>
            <a:prstGeom prst="rect">
              <a:avLst/>
            </a:prstGeom>
            <a:solidFill>
              <a:srgbClr val="44546A"/>
            </a:solid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User</a:t>
              </a:r>
            </a:p>
          </p:txBody>
        </p:sp>
      </p:grpSp>
    </p:spTree>
    <p:extLst>
      <p:ext uri="{BB962C8B-B14F-4D97-AF65-F5344CB8AC3E}">
        <p14:creationId xmlns:p14="http://schemas.microsoft.com/office/powerpoint/2010/main" val="412846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31716399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62"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a:xfrm>
            <a:off x="242846" y="135758"/>
            <a:ext cx="9870458" cy="533737"/>
          </a:xfrm>
        </p:spPr>
        <p:txBody>
          <a:bodyPr vert="horz"/>
          <a:lstStyle/>
          <a:p>
            <a:r>
              <a:rPr lang="en-US" dirty="0"/>
              <a:t>Strong Entity Identification (Admin)</a:t>
            </a:r>
          </a:p>
        </p:txBody>
      </p:sp>
      <p:sp>
        <p:nvSpPr>
          <p:cNvPr id="136" name="Rectangle 135">
            <a:extLst>
              <a:ext uri="{FF2B5EF4-FFF2-40B4-BE49-F238E27FC236}">
                <a16:creationId xmlns:a16="http://schemas.microsoft.com/office/drawing/2014/main" id="{CEC298A7-86A8-49ED-BF50-ADF25744C3D2}"/>
              </a:ext>
            </a:extLst>
          </p:cNvPr>
          <p:cNvSpPr/>
          <p:nvPr/>
        </p:nvSpPr>
        <p:spPr>
          <a:xfrm>
            <a:off x="6283300" y="1167286"/>
            <a:ext cx="5163624" cy="452342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solidFill>
                  <a:schemeClr val="tx1"/>
                </a:solidFill>
              </a:rPr>
              <a:t>The second strong entity we identified was the admin, who will have access to the administrative functions in the system. We identified the following 3 attributes for admins:</a:t>
            </a:r>
          </a:p>
          <a:p>
            <a:endParaRPr lang="en-SG" dirty="0">
              <a:solidFill>
                <a:schemeClr val="tx1"/>
              </a:solidFill>
            </a:endParaRPr>
          </a:p>
          <a:p>
            <a:pPr marL="342900" indent="-342900">
              <a:buAutoNum type="arabicParenR"/>
            </a:pPr>
            <a:r>
              <a:rPr lang="en-SG" b="1" dirty="0" err="1">
                <a:solidFill>
                  <a:schemeClr val="tx1"/>
                </a:solidFill>
              </a:rPr>
              <a:t>AdminID</a:t>
            </a:r>
            <a:r>
              <a:rPr lang="en-SG" dirty="0">
                <a:solidFill>
                  <a:schemeClr val="tx1"/>
                </a:solidFill>
              </a:rPr>
              <a:t>: Primary Key used to uniquely identify each user</a:t>
            </a:r>
          </a:p>
          <a:p>
            <a:pPr marL="342900" indent="-342900">
              <a:buAutoNum type="arabicParenR"/>
            </a:pPr>
            <a:r>
              <a:rPr lang="en-SG" b="1" dirty="0" err="1">
                <a:solidFill>
                  <a:schemeClr val="tx1"/>
                </a:solidFill>
              </a:rPr>
              <a:t>AdminUserName</a:t>
            </a:r>
            <a:r>
              <a:rPr lang="en-SG" dirty="0">
                <a:solidFill>
                  <a:schemeClr val="tx1"/>
                </a:solidFill>
              </a:rPr>
              <a:t>: Used by the admin to login into the system</a:t>
            </a:r>
          </a:p>
          <a:p>
            <a:pPr marL="342900" indent="-342900">
              <a:buAutoNum type="arabicParenR"/>
            </a:pPr>
            <a:r>
              <a:rPr lang="en-SG" b="1" dirty="0" err="1">
                <a:solidFill>
                  <a:schemeClr val="tx1"/>
                </a:solidFill>
              </a:rPr>
              <a:t>AdminPassword</a:t>
            </a:r>
            <a:r>
              <a:rPr lang="en-SG" dirty="0">
                <a:solidFill>
                  <a:schemeClr val="tx1"/>
                </a:solidFill>
              </a:rPr>
              <a:t>: Attached to each </a:t>
            </a:r>
            <a:r>
              <a:rPr lang="en-SG" dirty="0" err="1">
                <a:solidFill>
                  <a:schemeClr val="tx1"/>
                </a:solidFill>
              </a:rPr>
              <a:t>AdminUserName</a:t>
            </a:r>
            <a:r>
              <a:rPr lang="en-SG" dirty="0">
                <a:solidFill>
                  <a:schemeClr val="tx1"/>
                </a:solidFill>
              </a:rPr>
              <a:t> to verify the identity of the user during login</a:t>
            </a:r>
          </a:p>
          <a:p>
            <a:endParaRPr lang="en-SG" dirty="0">
              <a:solidFill>
                <a:schemeClr val="tx1"/>
              </a:solidFill>
            </a:endParaRPr>
          </a:p>
        </p:txBody>
      </p:sp>
      <p:grpSp>
        <p:nvGrpSpPr>
          <p:cNvPr id="25" name="Group 24">
            <a:extLst>
              <a:ext uri="{FF2B5EF4-FFF2-40B4-BE49-F238E27FC236}">
                <a16:creationId xmlns:a16="http://schemas.microsoft.com/office/drawing/2014/main" id="{09D8CC79-8DFA-4C0C-8B02-1764D9D6EAC0}"/>
              </a:ext>
            </a:extLst>
          </p:cNvPr>
          <p:cNvGrpSpPr/>
          <p:nvPr/>
        </p:nvGrpSpPr>
        <p:grpSpPr>
          <a:xfrm>
            <a:off x="1323649" y="2220043"/>
            <a:ext cx="4465212" cy="2417915"/>
            <a:chOff x="1323649" y="1953951"/>
            <a:chExt cx="4465212" cy="2417915"/>
          </a:xfrm>
        </p:grpSpPr>
        <p:sp>
          <p:nvSpPr>
            <p:cNvPr id="18" name="Oval 17">
              <a:extLst>
                <a:ext uri="{FF2B5EF4-FFF2-40B4-BE49-F238E27FC236}">
                  <a16:creationId xmlns:a16="http://schemas.microsoft.com/office/drawing/2014/main" id="{82626C14-68AC-494F-9552-8D50B5947766}"/>
                </a:ext>
              </a:extLst>
            </p:cNvPr>
            <p:cNvSpPr/>
            <p:nvPr/>
          </p:nvSpPr>
          <p:spPr>
            <a:xfrm>
              <a:off x="1323649" y="195395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AdminID</a:t>
              </a:r>
              <a:endParaRPr lang="en-SG" sz="1200" u="sng" dirty="0">
                <a:solidFill>
                  <a:schemeClr val="tx1"/>
                </a:solidFill>
              </a:endParaRPr>
            </a:p>
          </p:txBody>
        </p:sp>
        <p:sp>
          <p:nvSpPr>
            <p:cNvPr id="19" name="Oval 18">
              <a:extLst>
                <a:ext uri="{FF2B5EF4-FFF2-40B4-BE49-F238E27FC236}">
                  <a16:creationId xmlns:a16="http://schemas.microsoft.com/office/drawing/2014/main" id="{B0BBCF96-2102-4DAB-AE4C-6A35BC841D43}"/>
                </a:ext>
              </a:extLst>
            </p:cNvPr>
            <p:cNvSpPr/>
            <p:nvPr/>
          </p:nvSpPr>
          <p:spPr>
            <a:xfrm>
              <a:off x="1323649" y="2971800"/>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Admin</a:t>
              </a:r>
            </a:p>
            <a:p>
              <a:pPr algn="ctr"/>
              <a:r>
                <a:rPr lang="en-SG" sz="1200" dirty="0" err="1">
                  <a:solidFill>
                    <a:schemeClr val="tx1"/>
                  </a:solidFill>
                </a:rPr>
                <a:t>UserName</a:t>
              </a:r>
              <a:endParaRPr lang="en-SG" sz="1200" dirty="0">
                <a:solidFill>
                  <a:schemeClr val="tx1"/>
                </a:solidFill>
              </a:endParaRPr>
            </a:p>
          </p:txBody>
        </p:sp>
        <p:sp>
          <p:nvSpPr>
            <p:cNvPr id="20" name="Oval 19">
              <a:extLst>
                <a:ext uri="{FF2B5EF4-FFF2-40B4-BE49-F238E27FC236}">
                  <a16:creationId xmlns:a16="http://schemas.microsoft.com/office/drawing/2014/main" id="{78AA034F-B0BA-4564-8B32-B5FF3C9237BE}"/>
                </a:ext>
              </a:extLst>
            </p:cNvPr>
            <p:cNvSpPr/>
            <p:nvPr/>
          </p:nvSpPr>
          <p:spPr>
            <a:xfrm>
              <a:off x="1323649" y="391466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21" name="Connector: Elbow 20">
              <a:extLst>
                <a:ext uri="{FF2B5EF4-FFF2-40B4-BE49-F238E27FC236}">
                  <a16:creationId xmlns:a16="http://schemas.microsoft.com/office/drawing/2014/main" id="{257981EF-B0D2-4123-A204-A294C51C0D8B}"/>
                </a:ext>
              </a:extLst>
            </p:cNvPr>
            <p:cNvCxnSpPr>
              <a:cxnSpLocks/>
              <a:stCxn id="18" idx="6"/>
              <a:endCxn id="32" idx="1"/>
            </p:cNvCxnSpPr>
            <p:nvPr/>
          </p:nvCxnSpPr>
          <p:spPr>
            <a:xfrm>
              <a:off x="2695249" y="2182551"/>
              <a:ext cx="614879" cy="10178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0A56820-A5B1-449A-BF72-3DFE24FDC7B5}"/>
                </a:ext>
              </a:extLst>
            </p:cNvPr>
            <p:cNvCxnSpPr>
              <a:cxnSpLocks/>
              <a:stCxn id="20" idx="6"/>
              <a:endCxn id="32" idx="1"/>
            </p:cNvCxnSpPr>
            <p:nvPr/>
          </p:nvCxnSpPr>
          <p:spPr>
            <a:xfrm flipV="1">
              <a:off x="2695249" y="3200400"/>
              <a:ext cx="614879" cy="9428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5FBE4A-FAC4-49FC-9F50-2110924C038C}"/>
                </a:ext>
              </a:extLst>
            </p:cNvPr>
            <p:cNvCxnSpPr>
              <a:cxnSpLocks/>
              <a:stCxn id="19" idx="6"/>
              <a:endCxn id="32" idx="1"/>
            </p:cNvCxnSpPr>
            <p:nvPr/>
          </p:nvCxnSpPr>
          <p:spPr>
            <a:xfrm>
              <a:off x="2695249" y="3200400"/>
              <a:ext cx="61487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D7251B0-9C5C-4916-AEF2-F812547E325B}"/>
                </a:ext>
              </a:extLst>
            </p:cNvPr>
            <p:cNvSpPr/>
            <p:nvPr/>
          </p:nvSpPr>
          <p:spPr>
            <a:xfrm>
              <a:off x="3310128" y="2847442"/>
              <a:ext cx="2478733" cy="705916"/>
            </a:xfrm>
            <a:prstGeom prst="rect">
              <a:avLst/>
            </a:prstGeom>
            <a:solidFill>
              <a:srgbClr val="44546A"/>
            </a:solid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Admin</a:t>
              </a:r>
            </a:p>
          </p:txBody>
        </p:sp>
      </p:grpSp>
    </p:spTree>
    <p:extLst>
      <p:ext uri="{BB962C8B-B14F-4D97-AF65-F5344CB8AC3E}">
        <p14:creationId xmlns:p14="http://schemas.microsoft.com/office/powerpoint/2010/main" val="427986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28582062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26"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a:xfrm>
            <a:off x="242846" y="135758"/>
            <a:ext cx="9870458" cy="533737"/>
          </a:xfrm>
        </p:spPr>
        <p:txBody>
          <a:bodyPr vert="horz"/>
          <a:lstStyle/>
          <a:p>
            <a:r>
              <a:rPr lang="en-US" dirty="0"/>
              <a:t>Strong Entity Identification (Book)</a:t>
            </a:r>
          </a:p>
        </p:txBody>
      </p:sp>
      <p:sp>
        <p:nvSpPr>
          <p:cNvPr id="136" name="Rectangle 135">
            <a:extLst>
              <a:ext uri="{FF2B5EF4-FFF2-40B4-BE49-F238E27FC236}">
                <a16:creationId xmlns:a16="http://schemas.microsoft.com/office/drawing/2014/main" id="{CEC298A7-86A8-49ED-BF50-ADF25744C3D2}"/>
              </a:ext>
            </a:extLst>
          </p:cNvPr>
          <p:cNvSpPr/>
          <p:nvPr/>
        </p:nvSpPr>
        <p:spPr>
          <a:xfrm>
            <a:off x="6283300" y="1167286"/>
            <a:ext cx="5163624" cy="452342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solidFill>
                  <a:schemeClr val="tx1"/>
                </a:solidFill>
              </a:rPr>
              <a:t>The third strong entity we identified was the book. We identified the following 4 attributes for books:</a:t>
            </a:r>
          </a:p>
          <a:p>
            <a:endParaRPr lang="en-SG" dirty="0">
              <a:solidFill>
                <a:schemeClr val="tx1"/>
              </a:solidFill>
            </a:endParaRPr>
          </a:p>
          <a:p>
            <a:pPr marL="342900" indent="-342900">
              <a:buAutoNum type="arabicParenR"/>
            </a:pPr>
            <a:r>
              <a:rPr lang="en-SG" b="1" dirty="0" err="1">
                <a:solidFill>
                  <a:schemeClr val="tx1"/>
                </a:solidFill>
              </a:rPr>
              <a:t>BookID</a:t>
            </a:r>
            <a:r>
              <a:rPr lang="en-SG" dirty="0">
                <a:solidFill>
                  <a:schemeClr val="tx1"/>
                </a:solidFill>
              </a:rPr>
              <a:t>: Primary Key used to uniquely identify each book </a:t>
            </a:r>
          </a:p>
          <a:p>
            <a:pPr marL="342900" indent="-342900">
              <a:buAutoNum type="arabicParenR"/>
            </a:pPr>
            <a:r>
              <a:rPr lang="en-SG" b="1" dirty="0">
                <a:solidFill>
                  <a:schemeClr val="tx1"/>
                </a:solidFill>
              </a:rPr>
              <a:t>Title</a:t>
            </a:r>
            <a:r>
              <a:rPr lang="en-SG" dirty="0">
                <a:solidFill>
                  <a:schemeClr val="tx1"/>
                </a:solidFill>
              </a:rPr>
              <a:t>: Title of the book</a:t>
            </a:r>
          </a:p>
          <a:p>
            <a:pPr marL="342900" indent="-342900">
              <a:buAutoNum type="arabicParenR"/>
            </a:pPr>
            <a:r>
              <a:rPr lang="en-SG" b="1" dirty="0">
                <a:solidFill>
                  <a:schemeClr val="tx1"/>
                </a:solidFill>
              </a:rPr>
              <a:t>ISBN</a:t>
            </a:r>
            <a:r>
              <a:rPr lang="en-SG" dirty="0">
                <a:solidFill>
                  <a:schemeClr val="tx1"/>
                </a:solidFill>
              </a:rPr>
              <a:t>: ISBN attached to each book</a:t>
            </a:r>
          </a:p>
          <a:p>
            <a:pPr marL="342900" indent="-342900">
              <a:buAutoNum type="arabicParenR"/>
            </a:pPr>
            <a:r>
              <a:rPr lang="en-SG" b="1" dirty="0">
                <a:solidFill>
                  <a:schemeClr val="tx1"/>
                </a:solidFill>
              </a:rPr>
              <a:t>Status</a:t>
            </a:r>
            <a:r>
              <a:rPr lang="en-SG" dirty="0">
                <a:solidFill>
                  <a:schemeClr val="tx1"/>
                </a:solidFill>
              </a:rPr>
              <a:t>: Whether the book is currently in circulation and available to be borrowed within the system</a:t>
            </a:r>
          </a:p>
        </p:txBody>
      </p:sp>
      <p:grpSp>
        <p:nvGrpSpPr>
          <p:cNvPr id="9" name="Group 8">
            <a:extLst>
              <a:ext uri="{FF2B5EF4-FFF2-40B4-BE49-F238E27FC236}">
                <a16:creationId xmlns:a16="http://schemas.microsoft.com/office/drawing/2014/main" id="{C4B2A9D7-20C6-4503-B4C4-9FE01CB55F2B}"/>
              </a:ext>
            </a:extLst>
          </p:cNvPr>
          <p:cNvGrpSpPr/>
          <p:nvPr/>
        </p:nvGrpSpPr>
        <p:grpSpPr>
          <a:xfrm>
            <a:off x="1323649" y="2220043"/>
            <a:ext cx="4465212" cy="2417915"/>
            <a:chOff x="1323649" y="1953951"/>
            <a:chExt cx="4465212" cy="2417915"/>
          </a:xfrm>
        </p:grpSpPr>
        <p:sp>
          <p:nvSpPr>
            <p:cNvPr id="24" name="Oval 23">
              <a:extLst>
                <a:ext uri="{FF2B5EF4-FFF2-40B4-BE49-F238E27FC236}">
                  <a16:creationId xmlns:a16="http://schemas.microsoft.com/office/drawing/2014/main" id="{B0EBF891-4951-49BA-837F-AF6F29CAEC63}"/>
                </a:ext>
              </a:extLst>
            </p:cNvPr>
            <p:cNvSpPr/>
            <p:nvPr/>
          </p:nvSpPr>
          <p:spPr>
            <a:xfrm>
              <a:off x="1323649" y="195395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25" name="Oval 24">
              <a:extLst>
                <a:ext uri="{FF2B5EF4-FFF2-40B4-BE49-F238E27FC236}">
                  <a16:creationId xmlns:a16="http://schemas.microsoft.com/office/drawing/2014/main" id="{67A2F3F7-B203-4C2F-8EA2-A6058589EA53}"/>
                </a:ext>
              </a:extLst>
            </p:cNvPr>
            <p:cNvSpPr/>
            <p:nvPr/>
          </p:nvSpPr>
          <p:spPr>
            <a:xfrm>
              <a:off x="1323649" y="326109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ISBN</a:t>
              </a:r>
            </a:p>
          </p:txBody>
        </p:sp>
        <p:sp>
          <p:nvSpPr>
            <p:cNvPr id="26" name="Oval 25">
              <a:extLst>
                <a:ext uri="{FF2B5EF4-FFF2-40B4-BE49-F238E27FC236}">
                  <a16:creationId xmlns:a16="http://schemas.microsoft.com/office/drawing/2014/main" id="{9045743C-2920-4AD2-8B98-BD5C7AC36400}"/>
                </a:ext>
              </a:extLst>
            </p:cNvPr>
            <p:cNvSpPr/>
            <p:nvPr/>
          </p:nvSpPr>
          <p:spPr>
            <a:xfrm>
              <a:off x="1323649" y="391466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cxnSp>
          <p:nvCxnSpPr>
            <p:cNvPr id="27" name="Connector: Elbow 26">
              <a:extLst>
                <a:ext uri="{FF2B5EF4-FFF2-40B4-BE49-F238E27FC236}">
                  <a16:creationId xmlns:a16="http://schemas.microsoft.com/office/drawing/2014/main" id="{46946CC1-0C6A-4B9D-81C7-97D49DFC8104}"/>
                </a:ext>
              </a:extLst>
            </p:cNvPr>
            <p:cNvCxnSpPr>
              <a:cxnSpLocks/>
              <a:stCxn id="24" idx="6"/>
              <a:endCxn id="30" idx="1"/>
            </p:cNvCxnSpPr>
            <p:nvPr/>
          </p:nvCxnSpPr>
          <p:spPr>
            <a:xfrm>
              <a:off x="2695249" y="2182551"/>
              <a:ext cx="614879" cy="10178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2ACB0BE-F120-461F-BE60-E842DE82286F}"/>
                </a:ext>
              </a:extLst>
            </p:cNvPr>
            <p:cNvCxnSpPr>
              <a:cxnSpLocks/>
              <a:stCxn id="26" idx="6"/>
              <a:endCxn id="30" idx="1"/>
            </p:cNvCxnSpPr>
            <p:nvPr/>
          </p:nvCxnSpPr>
          <p:spPr>
            <a:xfrm flipV="1">
              <a:off x="2695249" y="3200400"/>
              <a:ext cx="614879" cy="94286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30AA45D-48B0-40AF-B02C-E830046CFB8D}"/>
                </a:ext>
              </a:extLst>
            </p:cNvPr>
            <p:cNvSpPr/>
            <p:nvPr/>
          </p:nvSpPr>
          <p:spPr>
            <a:xfrm>
              <a:off x="3310128" y="2847442"/>
              <a:ext cx="2478733" cy="705916"/>
            </a:xfrm>
            <a:prstGeom prst="rect">
              <a:avLst/>
            </a:prstGeom>
            <a:solidFill>
              <a:srgbClr val="44546A"/>
            </a:solid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Book</a:t>
              </a:r>
            </a:p>
          </p:txBody>
        </p:sp>
        <p:sp>
          <p:nvSpPr>
            <p:cNvPr id="31" name="Oval 30">
              <a:extLst>
                <a:ext uri="{FF2B5EF4-FFF2-40B4-BE49-F238E27FC236}">
                  <a16:creationId xmlns:a16="http://schemas.microsoft.com/office/drawing/2014/main" id="{C7A52412-66C6-42AE-ACCD-24AB115814FE}"/>
                </a:ext>
              </a:extLst>
            </p:cNvPr>
            <p:cNvSpPr/>
            <p:nvPr/>
          </p:nvSpPr>
          <p:spPr>
            <a:xfrm>
              <a:off x="1323649" y="26075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Title</a:t>
              </a:r>
            </a:p>
          </p:txBody>
        </p:sp>
        <p:cxnSp>
          <p:nvCxnSpPr>
            <p:cNvPr id="6" name="Connector: Elbow 5">
              <a:extLst>
                <a:ext uri="{FF2B5EF4-FFF2-40B4-BE49-F238E27FC236}">
                  <a16:creationId xmlns:a16="http://schemas.microsoft.com/office/drawing/2014/main" id="{80F92E49-7ECD-4F1D-8330-4D272343AAC6}"/>
                </a:ext>
              </a:extLst>
            </p:cNvPr>
            <p:cNvCxnSpPr>
              <a:stCxn id="31" idx="6"/>
              <a:endCxn id="30" idx="1"/>
            </p:cNvCxnSpPr>
            <p:nvPr/>
          </p:nvCxnSpPr>
          <p:spPr>
            <a:xfrm>
              <a:off x="2695249" y="2836123"/>
              <a:ext cx="614879" cy="36427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AA4DB836-FB1E-4CEC-8C91-7ECCD20DD9E1}"/>
                </a:ext>
              </a:extLst>
            </p:cNvPr>
            <p:cNvCxnSpPr>
              <a:stCxn id="25" idx="6"/>
              <a:endCxn id="30" idx="1"/>
            </p:cNvCxnSpPr>
            <p:nvPr/>
          </p:nvCxnSpPr>
          <p:spPr>
            <a:xfrm flipV="1">
              <a:off x="2695249" y="3200400"/>
              <a:ext cx="614879" cy="289295"/>
            </a:xfrm>
            <a:prstGeom prst="bentConnector3">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962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7"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a:xfrm>
            <a:off x="242846" y="135758"/>
            <a:ext cx="9870458" cy="533737"/>
          </a:xfrm>
        </p:spPr>
        <p:txBody>
          <a:bodyPr vert="horz"/>
          <a:lstStyle/>
          <a:p>
            <a:r>
              <a:rPr lang="en-US" dirty="0"/>
              <a:t>Strong Entity Identification (Payment)</a:t>
            </a:r>
          </a:p>
        </p:txBody>
      </p:sp>
      <p:sp>
        <p:nvSpPr>
          <p:cNvPr id="136" name="Rectangle 135">
            <a:extLst>
              <a:ext uri="{FF2B5EF4-FFF2-40B4-BE49-F238E27FC236}">
                <a16:creationId xmlns:a16="http://schemas.microsoft.com/office/drawing/2014/main" id="{CEC298A7-86A8-49ED-BF50-ADF25744C3D2}"/>
              </a:ext>
            </a:extLst>
          </p:cNvPr>
          <p:cNvSpPr/>
          <p:nvPr/>
        </p:nvSpPr>
        <p:spPr>
          <a:xfrm>
            <a:off x="6283300" y="1167286"/>
            <a:ext cx="5163624" cy="452342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solidFill>
                  <a:schemeClr val="tx1"/>
                </a:solidFill>
              </a:rPr>
              <a:t>The fourth strong entity we identified was the payments that users make to pay fines. We identified the following 3 attributes for payment:</a:t>
            </a:r>
          </a:p>
          <a:p>
            <a:endParaRPr lang="en-SG" dirty="0">
              <a:solidFill>
                <a:schemeClr val="tx1"/>
              </a:solidFill>
            </a:endParaRPr>
          </a:p>
          <a:p>
            <a:pPr marL="342900" indent="-342900">
              <a:buAutoNum type="arabicParenR"/>
            </a:pPr>
            <a:r>
              <a:rPr lang="en-SG" b="1" dirty="0" err="1">
                <a:solidFill>
                  <a:schemeClr val="tx1"/>
                </a:solidFill>
              </a:rPr>
              <a:t>PaymentID</a:t>
            </a:r>
            <a:r>
              <a:rPr lang="en-SG" dirty="0">
                <a:solidFill>
                  <a:schemeClr val="tx1"/>
                </a:solidFill>
              </a:rPr>
              <a:t>: Primary Key used to uniquely identify each payment</a:t>
            </a:r>
          </a:p>
          <a:p>
            <a:pPr marL="342900" indent="-342900">
              <a:buAutoNum type="arabicParenR"/>
            </a:pPr>
            <a:r>
              <a:rPr lang="en-SG" b="1" dirty="0">
                <a:solidFill>
                  <a:schemeClr val="tx1"/>
                </a:solidFill>
              </a:rPr>
              <a:t>Amount</a:t>
            </a:r>
            <a:r>
              <a:rPr lang="en-SG" dirty="0">
                <a:solidFill>
                  <a:schemeClr val="tx1"/>
                </a:solidFill>
              </a:rPr>
              <a:t>: Amount of payment made</a:t>
            </a:r>
          </a:p>
        </p:txBody>
      </p:sp>
      <p:sp>
        <p:nvSpPr>
          <p:cNvPr id="16" name="Oval 15">
            <a:extLst>
              <a:ext uri="{FF2B5EF4-FFF2-40B4-BE49-F238E27FC236}">
                <a16:creationId xmlns:a16="http://schemas.microsoft.com/office/drawing/2014/main" id="{0B25A95E-FA33-447F-AFE6-BE902A0217C2}"/>
              </a:ext>
            </a:extLst>
          </p:cNvPr>
          <p:cNvSpPr/>
          <p:nvPr/>
        </p:nvSpPr>
        <p:spPr>
          <a:xfrm>
            <a:off x="1323649" y="222004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17" name="Oval 16">
            <a:extLst>
              <a:ext uri="{FF2B5EF4-FFF2-40B4-BE49-F238E27FC236}">
                <a16:creationId xmlns:a16="http://schemas.microsoft.com/office/drawing/2014/main" id="{BB3E2E2E-C6CB-4827-BC25-32833005A76B}"/>
              </a:ext>
            </a:extLst>
          </p:cNvPr>
          <p:cNvSpPr/>
          <p:nvPr/>
        </p:nvSpPr>
        <p:spPr>
          <a:xfrm>
            <a:off x="1323649" y="439003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19" name="Connector: Elbow 18">
            <a:extLst>
              <a:ext uri="{FF2B5EF4-FFF2-40B4-BE49-F238E27FC236}">
                <a16:creationId xmlns:a16="http://schemas.microsoft.com/office/drawing/2014/main" id="{D874FCC4-714B-4E5D-A9FE-141BDAA28728}"/>
              </a:ext>
            </a:extLst>
          </p:cNvPr>
          <p:cNvCxnSpPr>
            <a:cxnSpLocks/>
            <a:stCxn id="16" idx="6"/>
            <a:endCxn id="22" idx="1"/>
          </p:cNvCxnSpPr>
          <p:nvPr/>
        </p:nvCxnSpPr>
        <p:spPr>
          <a:xfrm>
            <a:off x="2695249" y="2448643"/>
            <a:ext cx="614879" cy="108499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B48A609-56FA-4887-B160-8F51F345170B}"/>
              </a:ext>
            </a:extLst>
          </p:cNvPr>
          <p:cNvSpPr/>
          <p:nvPr/>
        </p:nvSpPr>
        <p:spPr>
          <a:xfrm>
            <a:off x="3310128" y="3180682"/>
            <a:ext cx="2478733" cy="705916"/>
          </a:xfrm>
          <a:prstGeom prst="rect">
            <a:avLst/>
          </a:prstGeom>
          <a:solidFill>
            <a:srgbClr val="44546A"/>
          </a:solid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Payment</a:t>
            </a:r>
          </a:p>
        </p:txBody>
      </p:sp>
      <p:cxnSp>
        <p:nvCxnSpPr>
          <p:cNvPr id="6" name="Connector: Elbow 5">
            <a:extLst>
              <a:ext uri="{FF2B5EF4-FFF2-40B4-BE49-F238E27FC236}">
                <a16:creationId xmlns:a16="http://schemas.microsoft.com/office/drawing/2014/main" id="{406AE385-7967-4679-934B-33573845FDD2}"/>
              </a:ext>
            </a:extLst>
          </p:cNvPr>
          <p:cNvCxnSpPr>
            <a:stCxn id="17" idx="6"/>
            <a:endCxn id="22" idx="1"/>
          </p:cNvCxnSpPr>
          <p:nvPr/>
        </p:nvCxnSpPr>
        <p:spPr>
          <a:xfrm flipV="1">
            <a:off x="2695249" y="3533640"/>
            <a:ext cx="614879" cy="1084996"/>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26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69B31C-CDDF-4F29-BFF0-90D2385B79FE}"/>
              </a:ext>
            </a:extLst>
          </p:cNvPr>
          <p:cNvGraphicFramePr>
            <a:graphicFrameLocks noChangeAspect="1"/>
          </p:cNvGraphicFramePr>
          <p:nvPr>
            <p:custDataLst>
              <p:tags r:id="rId2"/>
            </p:custDataLst>
            <p:extLst>
              <p:ext uri="{D42A27DB-BD31-4B8C-83A1-F6EECF244321}">
                <p14:modId xmlns:p14="http://schemas.microsoft.com/office/powerpoint/2010/main" val="1678073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0"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5969B31C-CDDF-4F29-BFF0-90D2385B79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3C5C4EE-A529-264B-A35F-3B3CD54B2415}"/>
              </a:ext>
            </a:extLst>
          </p:cNvPr>
          <p:cNvSpPr>
            <a:spLocks noGrp="1"/>
          </p:cNvSpPr>
          <p:nvPr>
            <p:ph type="title"/>
          </p:nvPr>
        </p:nvSpPr>
        <p:spPr>
          <a:xfrm>
            <a:off x="242846" y="135758"/>
            <a:ext cx="9870458" cy="533737"/>
          </a:xfrm>
        </p:spPr>
        <p:txBody>
          <a:bodyPr vert="horz"/>
          <a:lstStyle/>
          <a:p>
            <a:r>
              <a:rPr lang="en-US" dirty="0"/>
              <a:t>Weak Entity Identification (Fine)</a:t>
            </a:r>
          </a:p>
        </p:txBody>
      </p:sp>
      <p:sp>
        <p:nvSpPr>
          <p:cNvPr id="136" name="Rectangle 135">
            <a:extLst>
              <a:ext uri="{FF2B5EF4-FFF2-40B4-BE49-F238E27FC236}">
                <a16:creationId xmlns:a16="http://schemas.microsoft.com/office/drawing/2014/main" id="{CEC298A7-86A8-49ED-BF50-ADF25744C3D2}"/>
              </a:ext>
            </a:extLst>
          </p:cNvPr>
          <p:cNvSpPr/>
          <p:nvPr/>
        </p:nvSpPr>
        <p:spPr>
          <a:xfrm>
            <a:off x="6283300" y="1167286"/>
            <a:ext cx="5163624" cy="452342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solidFill>
                  <a:schemeClr val="tx1"/>
                </a:solidFill>
              </a:rPr>
              <a:t>We have also identified one weak entity, fine. Fine is dependent on the User entity. The Fine entity has 1 attribute: </a:t>
            </a:r>
          </a:p>
          <a:p>
            <a:endParaRPr lang="en-SG" dirty="0">
              <a:solidFill>
                <a:schemeClr val="tx1"/>
              </a:solidFill>
            </a:endParaRPr>
          </a:p>
          <a:p>
            <a:pPr marL="342900" indent="-342900">
              <a:buAutoNum type="arabicParenR"/>
            </a:pPr>
            <a:r>
              <a:rPr lang="en-SG" b="1" dirty="0" err="1">
                <a:solidFill>
                  <a:schemeClr val="tx1"/>
                </a:solidFill>
              </a:rPr>
              <a:t>FineAmount</a:t>
            </a:r>
            <a:r>
              <a:rPr lang="en-SG" dirty="0">
                <a:solidFill>
                  <a:schemeClr val="tx1"/>
                </a:solidFill>
              </a:rPr>
              <a:t>: Amount of Fines owed by the User for overdue books</a:t>
            </a:r>
          </a:p>
          <a:p>
            <a:pPr marL="342900" indent="-342900">
              <a:buAutoNum type="arabicParenR"/>
            </a:pPr>
            <a:endParaRPr lang="en-SG" dirty="0">
              <a:solidFill>
                <a:schemeClr val="tx1"/>
              </a:solidFill>
            </a:endParaRPr>
          </a:p>
          <a:p>
            <a:r>
              <a:rPr lang="en-SG" dirty="0">
                <a:solidFill>
                  <a:schemeClr val="tx1"/>
                </a:solidFill>
              </a:rPr>
              <a:t>As a weak entity, the Fine entity’s primary key is the primary key of User, which is </a:t>
            </a:r>
            <a:r>
              <a:rPr lang="en-SG" dirty="0" err="1">
                <a:solidFill>
                  <a:schemeClr val="tx1"/>
                </a:solidFill>
              </a:rPr>
              <a:t>UserID</a:t>
            </a:r>
            <a:endParaRPr lang="en-SG" dirty="0">
              <a:solidFill>
                <a:schemeClr val="tx1"/>
              </a:solidFill>
            </a:endParaRPr>
          </a:p>
        </p:txBody>
      </p:sp>
      <p:sp>
        <p:nvSpPr>
          <p:cNvPr id="17" name="Oval 16">
            <a:extLst>
              <a:ext uri="{FF2B5EF4-FFF2-40B4-BE49-F238E27FC236}">
                <a16:creationId xmlns:a16="http://schemas.microsoft.com/office/drawing/2014/main" id="{BB3E2E2E-C6CB-4827-BC25-32833005A76B}"/>
              </a:ext>
            </a:extLst>
          </p:cNvPr>
          <p:cNvSpPr/>
          <p:nvPr/>
        </p:nvSpPr>
        <p:spPr>
          <a:xfrm>
            <a:off x="1323649" y="323789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FineAmount</a:t>
            </a:r>
            <a:endParaRPr lang="en-SG" sz="1200" dirty="0">
              <a:solidFill>
                <a:schemeClr val="tx1"/>
              </a:solidFill>
            </a:endParaRPr>
          </a:p>
        </p:txBody>
      </p:sp>
      <p:cxnSp>
        <p:nvCxnSpPr>
          <p:cNvPr id="21" name="Straight Connector 20">
            <a:extLst>
              <a:ext uri="{FF2B5EF4-FFF2-40B4-BE49-F238E27FC236}">
                <a16:creationId xmlns:a16="http://schemas.microsoft.com/office/drawing/2014/main" id="{79CEEEB2-6145-4642-999B-01AC48F32417}"/>
              </a:ext>
            </a:extLst>
          </p:cNvPr>
          <p:cNvCxnSpPr>
            <a:cxnSpLocks/>
            <a:stCxn id="17" idx="6"/>
            <a:endCxn id="22" idx="1"/>
          </p:cNvCxnSpPr>
          <p:nvPr/>
        </p:nvCxnSpPr>
        <p:spPr>
          <a:xfrm>
            <a:off x="2695249" y="3466492"/>
            <a:ext cx="61487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B48A609-56FA-4887-B160-8F51F345170B}"/>
              </a:ext>
            </a:extLst>
          </p:cNvPr>
          <p:cNvSpPr/>
          <p:nvPr/>
        </p:nvSpPr>
        <p:spPr>
          <a:xfrm>
            <a:off x="3310128" y="3113534"/>
            <a:ext cx="2478733" cy="705916"/>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rPr>
              <a:t>Fine</a:t>
            </a:r>
            <a:endParaRPr lang="en-SG" b="1" dirty="0">
              <a:solidFill>
                <a:schemeClr val="tx1"/>
              </a:solidFill>
            </a:endParaRPr>
          </a:p>
        </p:txBody>
      </p:sp>
    </p:spTree>
    <p:extLst>
      <p:ext uri="{BB962C8B-B14F-4D97-AF65-F5344CB8AC3E}">
        <p14:creationId xmlns:p14="http://schemas.microsoft.com/office/powerpoint/2010/main" val="28469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extLst>
              <p:ext uri="{D42A27DB-BD31-4B8C-83A1-F6EECF244321}">
                <p14:modId xmlns:p14="http://schemas.microsoft.com/office/powerpoint/2010/main" val="4054867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30"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ER diagram with only entities</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5" name="Rectangle 4">
            <a:extLst>
              <a:ext uri="{FF2B5EF4-FFF2-40B4-BE49-F238E27FC236}">
                <a16:creationId xmlns:a16="http://schemas.microsoft.com/office/drawing/2014/main" id="{FE8CABF1-4578-49CC-B834-5961D65FFF60}"/>
              </a:ext>
            </a:extLst>
          </p:cNvPr>
          <p:cNvSpPr/>
          <p:nvPr/>
        </p:nvSpPr>
        <p:spPr>
          <a:xfrm>
            <a:off x="7808218" y="486646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Admin</a:t>
            </a:r>
          </a:p>
        </p:txBody>
      </p:sp>
      <p:sp>
        <p:nvSpPr>
          <p:cNvPr id="6" name="Rectangle 5">
            <a:extLst>
              <a:ext uri="{FF2B5EF4-FFF2-40B4-BE49-F238E27FC236}">
                <a16:creationId xmlns:a16="http://schemas.microsoft.com/office/drawing/2014/main" id="{689127C2-BC64-4A64-A998-FA67DBECE84C}"/>
              </a:ext>
            </a:extLst>
          </p:cNvPr>
          <p:cNvSpPr/>
          <p:nvPr/>
        </p:nvSpPr>
        <p:spPr>
          <a:xfrm>
            <a:off x="3474720" y="4573661"/>
            <a:ext cx="1371600" cy="457200"/>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Fine</a:t>
            </a:r>
          </a:p>
        </p:txBody>
      </p: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cxnSpLocks/>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cxnSpLocks/>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E846BBCB-827E-482C-B573-8BA79548C8F5}"/>
              </a:ext>
            </a:extLst>
          </p:cNvPr>
          <p:cNvSpPr/>
          <p:nvPr/>
        </p:nvSpPr>
        <p:spPr>
          <a:xfrm>
            <a:off x="5072444" y="457366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FineAmount</a:t>
            </a:r>
            <a:endParaRPr lang="en-SG" sz="1200" dirty="0">
              <a:solidFill>
                <a:schemeClr val="tx1"/>
              </a:solidFill>
            </a:endParaRPr>
          </a:p>
        </p:txBody>
      </p:sp>
      <p:cxnSp>
        <p:nvCxnSpPr>
          <p:cNvPr id="122" name="Straight Connector 121">
            <a:extLst>
              <a:ext uri="{FF2B5EF4-FFF2-40B4-BE49-F238E27FC236}">
                <a16:creationId xmlns:a16="http://schemas.microsoft.com/office/drawing/2014/main" id="{65CD0710-6309-4E2D-96A3-609DE46A51A3}"/>
              </a:ext>
            </a:extLst>
          </p:cNvPr>
          <p:cNvCxnSpPr>
            <a:stCxn id="120" idx="2"/>
            <a:endCxn id="6" idx="3"/>
          </p:cNvCxnSpPr>
          <p:nvPr/>
        </p:nvCxnSpPr>
        <p:spPr>
          <a:xfrm flipH="1">
            <a:off x="4846320" y="4802261"/>
            <a:ext cx="22612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18B1F975-EE04-44D2-BAA6-A05CA88090AA}"/>
              </a:ext>
            </a:extLst>
          </p:cNvPr>
          <p:cNvSpPr/>
          <p:nvPr/>
        </p:nvSpPr>
        <p:spPr>
          <a:xfrm>
            <a:off x="9494149" y="436943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Admin</a:t>
            </a:r>
            <a:r>
              <a:rPr lang="en-SG" sz="1200" u="sng" dirty="0" err="1">
                <a:solidFill>
                  <a:schemeClr val="tx1"/>
                </a:solidFill>
              </a:rPr>
              <a:t>ID</a:t>
            </a:r>
            <a:endParaRPr lang="en-SG" sz="1200" u="sng" dirty="0">
              <a:solidFill>
                <a:schemeClr val="tx1"/>
              </a:solidFill>
            </a:endParaRPr>
          </a:p>
        </p:txBody>
      </p:sp>
      <p:sp>
        <p:nvSpPr>
          <p:cNvPr id="138" name="Oval 137">
            <a:extLst>
              <a:ext uri="{FF2B5EF4-FFF2-40B4-BE49-F238E27FC236}">
                <a16:creationId xmlns:a16="http://schemas.microsoft.com/office/drawing/2014/main" id="{3CD702D3-31A8-4109-8E19-10C36BAD8B87}"/>
              </a:ext>
            </a:extLst>
          </p:cNvPr>
          <p:cNvSpPr/>
          <p:nvPr/>
        </p:nvSpPr>
        <p:spPr>
          <a:xfrm>
            <a:off x="9494149" y="486646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err="1">
                <a:solidFill>
                  <a:schemeClr val="tx1"/>
                </a:solidFill>
              </a:rPr>
              <a:t>UserName</a:t>
            </a:r>
            <a:endParaRPr lang="en-SG" sz="1200" dirty="0">
              <a:solidFill>
                <a:schemeClr val="tx1"/>
              </a:solidFill>
            </a:endParaRPr>
          </a:p>
        </p:txBody>
      </p:sp>
      <p:sp>
        <p:nvSpPr>
          <p:cNvPr id="139" name="Oval 138">
            <a:extLst>
              <a:ext uri="{FF2B5EF4-FFF2-40B4-BE49-F238E27FC236}">
                <a16:creationId xmlns:a16="http://schemas.microsoft.com/office/drawing/2014/main" id="{B1165440-BA9A-406D-A5CA-90FBD1E84A3A}"/>
              </a:ext>
            </a:extLst>
          </p:cNvPr>
          <p:cNvSpPr/>
          <p:nvPr/>
        </p:nvSpPr>
        <p:spPr>
          <a:xfrm>
            <a:off x="9494149" y="5363506"/>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Admin</a:t>
            </a:r>
          </a:p>
          <a:p>
            <a:pPr algn="ctr"/>
            <a:r>
              <a:rPr lang="en-SG" sz="1200" spc="-50" dirty="0">
                <a:solidFill>
                  <a:schemeClr val="tx1"/>
                </a:solidFill>
              </a:rPr>
              <a:t>Password</a:t>
            </a:r>
            <a:endParaRPr lang="en-SG" sz="1200" dirty="0">
              <a:solidFill>
                <a:schemeClr val="tx1"/>
              </a:solidFill>
            </a:endParaRPr>
          </a:p>
        </p:txBody>
      </p:sp>
      <p:cxnSp>
        <p:nvCxnSpPr>
          <p:cNvPr id="142" name="Connector: Elbow 141">
            <a:extLst>
              <a:ext uri="{FF2B5EF4-FFF2-40B4-BE49-F238E27FC236}">
                <a16:creationId xmlns:a16="http://schemas.microsoft.com/office/drawing/2014/main" id="{49A09440-87E8-4BAB-BA20-7E3CD4AF3BBD}"/>
              </a:ext>
            </a:extLst>
          </p:cNvPr>
          <p:cNvCxnSpPr>
            <a:cxnSpLocks/>
            <a:stCxn id="5" idx="3"/>
            <a:endCxn id="137" idx="2"/>
          </p:cNvCxnSpPr>
          <p:nvPr/>
        </p:nvCxnSpPr>
        <p:spPr>
          <a:xfrm flipV="1">
            <a:off x="9179818" y="4598031"/>
            <a:ext cx="314331"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21360BF8-0287-424E-A150-17FF7CF6C5FC}"/>
              </a:ext>
            </a:extLst>
          </p:cNvPr>
          <p:cNvCxnSpPr>
            <a:cxnSpLocks/>
            <a:stCxn id="139" idx="2"/>
            <a:endCxn id="5" idx="3"/>
          </p:cNvCxnSpPr>
          <p:nvPr/>
        </p:nvCxnSpPr>
        <p:spPr>
          <a:xfrm rot="10800000">
            <a:off x="9179819" y="5095068"/>
            <a:ext cx="314331" cy="4970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233C1CF3-2C69-46BE-AAE0-BF8891A76866}"/>
              </a:ext>
            </a:extLst>
          </p:cNvPr>
          <p:cNvCxnSpPr>
            <a:cxnSpLocks/>
            <a:stCxn id="138" idx="2"/>
            <a:endCxn id="5" idx="3"/>
          </p:cNvCxnSpPr>
          <p:nvPr/>
        </p:nvCxnSpPr>
        <p:spPr>
          <a:xfrm rot="10800000">
            <a:off x="9179819" y="5095069"/>
            <a:ext cx="31433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8EE7F7BE-BB85-4B4E-BC28-019E98F64E0D}"/>
              </a:ext>
            </a:extLst>
          </p:cNvPr>
          <p:cNvSpPr/>
          <p:nvPr/>
        </p:nvSpPr>
        <p:spPr>
          <a:xfrm>
            <a:off x="3615308" y="2591117"/>
            <a:ext cx="4961385" cy="158672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dirty="0">
                <a:solidFill>
                  <a:schemeClr val="tx1"/>
                </a:solidFill>
              </a:rPr>
              <a:t>With the entities identified, we proceeded on by identifying the relationships between the different entities</a:t>
            </a:r>
          </a:p>
        </p:txBody>
      </p:sp>
      <p:sp>
        <p:nvSpPr>
          <p:cNvPr id="78" name="Rectangle 77">
            <a:extLst>
              <a:ext uri="{FF2B5EF4-FFF2-40B4-BE49-F238E27FC236}">
                <a16:creationId xmlns:a16="http://schemas.microsoft.com/office/drawing/2014/main" id="{D6C937BB-C4E0-4844-9D80-C4374383947A}"/>
              </a:ext>
            </a:extLst>
          </p:cNvPr>
          <p:cNvSpPr/>
          <p:nvPr/>
        </p:nvSpPr>
        <p:spPr>
          <a:xfrm>
            <a:off x="1554480" y="4573661"/>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Payment</a:t>
            </a:r>
          </a:p>
        </p:txBody>
      </p:sp>
      <p:sp>
        <p:nvSpPr>
          <p:cNvPr id="80" name="Oval 79">
            <a:extLst>
              <a:ext uri="{FF2B5EF4-FFF2-40B4-BE49-F238E27FC236}">
                <a16:creationId xmlns:a16="http://schemas.microsoft.com/office/drawing/2014/main" id="{292EF9C5-DF34-4B8F-B69B-4DE30D9D0A5E}"/>
              </a:ext>
            </a:extLst>
          </p:cNvPr>
          <p:cNvSpPr/>
          <p:nvPr/>
        </p:nvSpPr>
        <p:spPr>
          <a:xfrm>
            <a:off x="18288" y="40766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81" name="Oval 80">
            <a:extLst>
              <a:ext uri="{FF2B5EF4-FFF2-40B4-BE49-F238E27FC236}">
                <a16:creationId xmlns:a16="http://schemas.microsoft.com/office/drawing/2014/main" id="{B5ADA05A-A417-44DF-8B50-3BAAB24E3079}"/>
              </a:ext>
            </a:extLst>
          </p:cNvPr>
          <p:cNvSpPr/>
          <p:nvPr/>
        </p:nvSpPr>
        <p:spPr>
          <a:xfrm>
            <a:off x="18288" y="503886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85" name="Connector: Elbow 84">
            <a:extLst>
              <a:ext uri="{FF2B5EF4-FFF2-40B4-BE49-F238E27FC236}">
                <a16:creationId xmlns:a16="http://schemas.microsoft.com/office/drawing/2014/main" id="{9106CFFF-1F81-473E-B7FC-0E8543F9BE58}"/>
              </a:ext>
            </a:extLst>
          </p:cNvPr>
          <p:cNvCxnSpPr>
            <a:stCxn id="80" idx="6"/>
            <a:endCxn id="78" idx="1"/>
          </p:cNvCxnSpPr>
          <p:nvPr/>
        </p:nvCxnSpPr>
        <p:spPr>
          <a:xfrm>
            <a:off x="1389888" y="4305224"/>
            <a:ext cx="164592"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6E5234D8-1171-4A45-BF86-0BA1896215A7}"/>
              </a:ext>
            </a:extLst>
          </p:cNvPr>
          <p:cNvCxnSpPr>
            <a:cxnSpLocks/>
            <a:stCxn id="81" idx="6"/>
            <a:endCxn id="78" idx="1"/>
          </p:cNvCxnSpPr>
          <p:nvPr/>
        </p:nvCxnSpPr>
        <p:spPr>
          <a:xfrm flipV="1">
            <a:off x="1389888" y="4802261"/>
            <a:ext cx="164592" cy="465207"/>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76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08187F8-3CDD-46DE-BD48-604C33D4958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54" name="think-cell Slide" r:id="rId5" imgW="351" imgH="351" progId="TCLayout.ActiveDocument.1">
                  <p:embed/>
                </p:oleObj>
              </mc:Choice>
              <mc:Fallback>
                <p:oleObj name="think-cell Slide" r:id="rId5" imgW="351" imgH="351" progId="TCLayout.ActiveDocument.1">
                  <p:embed/>
                  <p:pic>
                    <p:nvPicPr>
                      <p:cNvPr id="10" name="Object 9" hidden="1">
                        <a:extLst>
                          <a:ext uri="{FF2B5EF4-FFF2-40B4-BE49-F238E27FC236}">
                            <a16:creationId xmlns:a16="http://schemas.microsoft.com/office/drawing/2014/main" id="{608187F8-3CDD-46DE-BD48-604C33D495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8358140-F18E-48A1-AC48-343DCBAAA6AA}"/>
              </a:ext>
            </a:extLst>
          </p:cNvPr>
          <p:cNvSpPr>
            <a:spLocks noGrp="1"/>
          </p:cNvSpPr>
          <p:nvPr>
            <p:ph type="title"/>
          </p:nvPr>
        </p:nvSpPr>
        <p:spPr/>
        <p:txBody>
          <a:bodyPr vert="horz"/>
          <a:lstStyle/>
          <a:p>
            <a:r>
              <a:rPr lang="en-SG" dirty="0"/>
              <a:t>Relationship (Reserve)</a:t>
            </a:r>
          </a:p>
        </p:txBody>
      </p:sp>
      <p:sp>
        <p:nvSpPr>
          <p:cNvPr id="3" name="Rectangle 2">
            <a:extLst>
              <a:ext uri="{FF2B5EF4-FFF2-40B4-BE49-F238E27FC236}">
                <a16:creationId xmlns:a16="http://schemas.microsoft.com/office/drawing/2014/main" id="{4C4F2E09-795A-4D7C-917A-9073138D0161}"/>
              </a:ext>
            </a:extLst>
          </p:cNvPr>
          <p:cNvSpPr/>
          <p:nvPr/>
        </p:nvSpPr>
        <p:spPr>
          <a:xfrm>
            <a:off x="3474720" y="1421143"/>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User</a:t>
            </a:r>
          </a:p>
        </p:txBody>
      </p:sp>
      <p:sp>
        <p:nvSpPr>
          <p:cNvPr id="4" name="Rectangle 3">
            <a:extLst>
              <a:ext uri="{FF2B5EF4-FFF2-40B4-BE49-F238E27FC236}">
                <a16:creationId xmlns:a16="http://schemas.microsoft.com/office/drawing/2014/main" id="{D3513846-B695-475F-ABF2-D9662E8E33DF}"/>
              </a:ext>
            </a:extLst>
          </p:cNvPr>
          <p:cNvSpPr/>
          <p:nvPr/>
        </p:nvSpPr>
        <p:spPr>
          <a:xfrm>
            <a:off x="7122418" y="1430287"/>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Book</a:t>
            </a:r>
          </a:p>
        </p:txBody>
      </p:sp>
      <p:sp>
        <p:nvSpPr>
          <p:cNvPr id="6" name="Rectangle 5">
            <a:extLst>
              <a:ext uri="{FF2B5EF4-FFF2-40B4-BE49-F238E27FC236}">
                <a16:creationId xmlns:a16="http://schemas.microsoft.com/office/drawing/2014/main" id="{689127C2-BC64-4A64-A998-FA67DBECE84C}"/>
              </a:ext>
            </a:extLst>
          </p:cNvPr>
          <p:cNvSpPr/>
          <p:nvPr/>
        </p:nvSpPr>
        <p:spPr>
          <a:xfrm>
            <a:off x="3474720" y="4573661"/>
            <a:ext cx="1371600" cy="457200"/>
          </a:xfrm>
          <a:prstGeom prst="rect">
            <a:avLst/>
          </a:prstGeom>
          <a:solidFill>
            <a:srgbClr val="ADB9CA"/>
          </a:solidFill>
          <a:ln w="41275" cmpd="dbl">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Fine</a:t>
            </a:r>
          </a:p>
        </p:txBody>
      </p:sp>
      <p:sp>
        <p:nvSpPr>
          <p:cNvPr id="11" name="Diamond 10">
            <a:extLst>
              <a:ext uri="{FF2B5EF4-FFF2-40B4-BE49-F238E27FC236}">
                <a16:creationId xmlns:a16="http://schemas.microsoft.com/office/drawing/2014/main" id="{835C9EDC-5101-435A-804E-D6E46814B067}"/>
              </a:ext>
            </a:extLst>
          </p:cNvPr>
          <p:cNvSpPr/>
          <p:nvPr/>
        </p:nvSpPr>
        <p:spPr>
          <a:xfrm>
            <a:off x="5298569" y="418613"/>
            <a:ext cx="1371600" cy="914400"/>
          </a:xfrm>
          <a:prstGeom prst="diamond">
            <a:avLst/>
          </a:prstGeom>
          <a:noFill/>
          <a:ln w="28575">
            <a:solidFill>
              <a:srgbClr val="A67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spc="-50" dirty="0">
                <a:solidFill>
                  <a:schemeClr val="tx1"/>
                </a:solidFill>
              </a:rPr>
              <a:t>Reserve</a:t>
            </a:r>
          </a:p>
        </p:txBody>
      </p:sp>
      <p:cxnSp>
        <p:nvCxnSpPr>
          <p:cNvPr id="14" name="Connector: Elbow 13">
            <a:extLst>
              <a:ext uri="{FF2B5EF4-FFF2-40B4-BE49-F238E27FC236}">
                <a16:creationId xmlns:a16="http://schemas.microsoft.com/office/drawing/2014/main" id="{2612A1C7-02A4-4B6C-A063-BC9A1E7710BF}"/>
              </a:ext>
            </a:extLst>
          </p:cNvPr>
          <p:cNvCxnSpPr>
            <a:stCxn id="3" idx="3"/>
            <a:endCxn id="11" idx="1"/>
          </p:cNvCxnSpPr>
          <p:nvPr/>
        </p:nvCxnSpPr>
        <p:spPr>
          <a:xfrm flipV="1">
            <a:off x="4846320" y="875813"/>
            <a:ext cx="452249" cy="77393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4C81FBD-CA2C-44BC-A731-1A07989D7CD1}"/>
              </a:ext>
            </a:extLst>
          </p:cNvPr>
          <p:cNvCxnSpPr>
            <a:stCxn id="11" idx="3"/>
            <a:endCxn id="4" idx="1"/>
          </p:cNvCxnSpPr>
          <p:nvPr/>
        </p:nvCxnSpPr>
        <p:spPr>
          <a:xfrm>
            <a:off x="6670169" y="875813"/>
            <a:ext cx="452249" cy="78307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F5ABE92-BD65-4212-B104-5BAD14DE6150}"/>
              </a:ext>
            </a:extLst>
          </p:cNvPr>
          <p:cNvSpPr/>
          <p:nvPr/>
        </p:nvSpPr>
        <p:spPr>
          <a:xfrm>
            <a:off x="6938375" y="19269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ReserveUser</a:t>
            </a:r>
            <a:endParaRPr lang="en-SG" sz="1200" spc="-50" dirty="0">
              <a:solidFill>
                <a:schemeClr val="tx1"/>
              </a:solidFill>
            </a:endParaRPr>
          </a:p>
          <a:p>
            <a:pPr algn="ctr"/>
            <a:r>
              <a:rPr lang="en-SG" sz="1200" dirty="0">
                <a:solidFill>
                  <a:schemeClr val="tx1"/>
                </a:solidFill>
              </a:rPr>
              <a:t>ID</a:t>
            </a:r>
          </a:p>
        </p:txBody>
      </p:sp>
      <p:cxnSp>
        <p:nvCxnSpPr>
          <p:cNvPr id="27" name="Straight Connector 26">
            <a:extLst>
              <a:ext uri="{FF2B5EF4-FFF2-40B4-BE49-F238E27FC236}">
                <a16:creationId xmlns:a16="http://schemas.microsoft.com/office/drawing/2014/main" id="{A8C0935F-570B-4E0A-B68C-1E478BBEC0DE}"/>
              </a:ext>
            </a:extLst>
          </p:cNvPr>
          <p:cNvCxnSpPr>
            <a:cxnSpLocks/>
            <a:stCxn id="11" idx="0"/>
            <a:endCxn id="26" idx="2"/>
          </p:cNvCxnSpPr>
          <p:nvPr/>
        </p:nvCxnSpPr>
        <p:spPr>
          <a:xfrm>
            <a:off x="5984369" y="418613"/>
            <a:ext cx="954006" cy="268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3F5B3A25-BFB4-48B7-AA58-4CCE66934223}"/>
              </a:ext>
            </a:extLst>
          </p:cNvPr>
          <p:cNvGrpSpPr/>
          <p:nvPr/>
        </p:nvGrpSpPr>
        <p:grpSpPr>
          <a:xfrm>
            <a:off x="8808349" y="687804"/>
            <a:ext cx="1371600" cy="1942165"/>
            <a:chOff x="8762629" y="1309147"/>
            <a:chExt cx="1371600" cy="1942165"/>
          </a:xfrm>
        </p:grpSpPr>
        <p:sp>
          <p:nvSpPr>
            <p:cNvPr id="53" name="Oval 52">
              <a:extLst>
                <a:ext uri="{FF2B5EF4-FFF2-40B4-BE49-F238E27FC236}">
                  <a16:creationId xmlns:a16="http://schemas.microsoft.com/office/drawing/2014/main" id="{8180B7CC-B279-4AB6-BFF1-A3E8452C0CC1}"/>
                </a:ext>
              </a:extLst>
            </p:cNvPr>
            <p:cNvSpPr/>
            <p:nvPr/>
          </p:nvSpPr>
          <p:spPr>
            <a:xfrm>
              <a:off x="8762629" y="130914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BookID</a:t>
              </a:r>
              <a:endParaRPr lang="en-SG" sz="1200" u="sng" dirty="0">
                <a:solidFill>
                  <a:schemeClr val="tx1"/>
                </a:solidFill>
              </a:endParaRPr>
            </a:p>
          </p:txBody>
        </p:sp>
        <p:sp>
          <p:nvSpPr>
            <p:cNvPr id="54" name="Oval 53">
              <a:extLst>
                <a:ext uri="{FF2B5EF4-FFF2-40B4-BE49-F238E27FC236}">
                  <a16:creationId xmlns:a16="http://schemas.microsoft.com/office/drawing/2014/main" id="{F8244004-B5E8-4E62-902C-85B0C1BB2707}"/>
                </a:ext>
              </a:extLst>
            </p:cNvPr>
            <p:cNvSpPr/>
            <p:nvPr/>
          </p:nvSpPr>
          <p:spPr>
            <a:xfrm>
              <a:off x="8762629" y="1804135"/>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Title</a:t>
              </a:r>
              <a:endParaRPr lang="en-SG" sz="1200" dirty="0">
                <a:solidFill>
                  <a:schemeClr val="tx1"/>
                </a:solidFill>
              </a:endParaRPr>
            </a:p>
          </p:txBody>
        </p:sp>
        <p:sp>
          <p:nvSpPr>
            <p:cNvPr id="55" name="Oval 54">
              <a:extLst>
                <a:ext uri="{FF2B5EF4-FFF2-40B4-BE49-F238E27FC236}">
                  <a16:creationId xmlns:a16="http://schemas.microsoft.com/office/drawing/2014/main" id="{B6BD4267-3CB5-4AE2-9C57-D4EC158270B4}"/>
                </a:ext>
              </a:extLst>
            </p:cNvPr>
            <p:cNvSpPr/>
            <p:nvPr/>
          </p:nvSpPr>
          <p:spPr>
            <a:xfrm>
              <a:off x="8762629" y="229912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ISBN</a:t>
              </a:r>
              <a:endParaRPr lang="en-SG" sz="1200" dirty="0">
                <a:solidFill>
                  <a:schemeClr val="tx1"/>
                </a:solidFill>
              </a:endParaRPr>
            </a:p>
          </p:txBody>
        </p:sp>
        <p:sp>
          <p:nvSpPr>
            <p:cNvPr id="56" name="Oval 55">
              <a:extLst>
                <a:ext uri="{FF2B5EF4-FFF2-40B4-BE49-F238E27FC236}">
                  <a16:creationId xmlns:a16="http://schemas.microsoft.com/office/drawing/2014/main" id="{0714CB05-DDF1-4A7E-A561-23E4D91AEFAC}"/>
                </a:ext>
              </a:extLst>
            </p:cNvPr>
            <p:cNvSpPr/>
            <p:nvPr/>
          </p:nvSpPr>
          <p:spPr>
            <a:xfrm>
              <a:off x="8762629" y="2794112"/>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Status</a:t>
              </a:r>
              <a:endParaRPr lang="en-SG" sz="1200" dirty="0">
                <a:solidFill>
                  <a:schemeClr val="tx1"/>
                </a:solidFill>
              </a:endParaRPr>
            </a:p>
          </p:txBody>
        </p:sp>
      </p:grpSp>
      <p:cxnSp>
        <p:nvCxnSpPr>
          <p:cNvPr id="60" name="Connector: Elbow 59">
            <a:extLst>
              <a:ext uri="{FF2B5EF4-FFF2-40B4-BE49-F238E27FC236}">
                <a16:creationId xmlns:a16="http://schemas.microsoft.com/office/drawing/2014/main" id="{6729A1EC-00D1-4D7C-9517-DAE9708A78D5}"/>
              </a:ext>
            </a:extLst>
          </p:cNvPr>
          <p:cNvCxnSpPr>
            <a:stCxn id="4" idx="3"/>
            <a:endCxn id="53" idx="2"/>
          </p:cNvCxnSpPr>
          <p:nvPr/>
        </p:nvCxnSpPr>
        <p:spPr>
          <a:xfrm flipV="1">
            <a:off x="8494018" y="916404"/>
            <a:ext cx="314331" cy="7424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75629AF-DDBD-45F5-8FF7-1939D1AF8AC1}"/>
              </a:ext>
            </a:extLst>
          </p:cNvPr>
          <p:cNvCxnSpPr>
            <a:cxnSpLocks/>
            <a:stCxn id="4" idx="3"/>
            <a:endCxn id="54" idx="2"/>
          </p:cNvCxnSpPr>
          <p:nvPr/>
        </p:nvCxnSpPr>
        <p:spPr>
          <a:xfrm flipV="1">
            <a:off x="8494018" y="1411392"/>
            <a:ext cx="314331" cy="2474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62AA2A2-D09F-4C41-B926-2BF4A7EF0578}"/>
              </a:ext>
            </a:extLst>
          </p:cNvPr>
          <p:cNvCxnSpPr>
            <a:cxnSpLocks/>
            <a:stCxn id="4" idx="3"/>
            <a:endCxn id="55" idx="2"/>
          </p:cNvCxnSpPr>
          <p:nvPr/>
        </p:nvCxnSpPr>
        <p:spPr>
          <a:xfrm>
            <a:off x="8494018" y="1658887"/>
            <a:ext cx="314331" cy="2474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1ED2DA8-0EE0-4F9B-B4F8-40DA7403AC5C}"/>
              </a:ext>
            </a:extLst>
          </p:cNvPr>
          <p:cNvCxnSpPr>
            <a:cxnSpLocks/>
            <a:stCxn id="4" idx="3"/>
            <a:endCxn id="56" idx="2"/>
          </p:cNvCxnSpPr>
          <p:nvPr/>
        </p:nvCxnSpPr>
        <p:spPr>
          <a:xfrm>
            <a:off x="8494018" y="1658887"/>
            <a:ext cx="314331" cy="7424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417165C-950D-4732-9AE9-21A4D20A70B3}"/>
              </a:ext>
            </a:extLst>
          </p:cNvPr>
          <p:cNvSpPr/>
          <p:nvPr/>
        </p:nvSpPr>
        <p:spPr>
          <a:xfrm>
            <a:off x="1777724" y="933249"/>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UserID</a:t>
            </a:r>
            <a:endParaRPr lang="en-SG" sz="1200" u="sng" dirty="0">
              <a:solidFill>
                <a:schemeClr val="tx1"/>
              </a:solidFill>
            </a:endParaRPr>
          </a:p>
        </p:txBody>
      </p:sp>
      <p:sp>
        <p:nvSpPr>
          <p:cNvPr id="71" name="Oval 70">
            <a:extLst>
              <a:ext uri="{FF2B5EF4-FFF2-40B4-BE49-F238E27FC236}">
                <a16:creationId xmlns:a16="http://schemas.microsoft.com/office/drawing/2014/main" id="{3FB6349E-89DC-49EF-8FEF-9C742EFAB119}"/>
              </a:ext>
            </a:extLst>
          </p:cNvPr>
          <p:cNvSpPr/>
          <p:nvPr/>
        </p:nvSpPr>
        <p:spPr>
          <a:xfrm>
            <a:off x="1777724" y="1430287"/>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err="1">
                <a:solidFill>
                  <a:schemeClr val="tx1"/>
                </a:solidFill>
              </a:rPr>
              <a:t>UserName</a:t>
            </a:r>
            <a:endParaRPr lang="en-SG" sz="1200" dirty="0">
              <a:solidFill>
                <a:schemeClr val="tx1"/>
              </a:solidFill>
            </a:endParaRPr>
          </a:p>
        </p:txBody>
      </p:sp>
      <p:sp>
        <p:nvSpPr>
          <p:cNvPr id="72" name="Oval 71">
            <a:extLst>
              <a:ext uri="{FF2B5EF4-FFF2-40B4-BE49-F238E27FC236}">
                <a16:creationId xmlns:a16="http://schemas.microsoft.com/office/drawing/2014/main" id="{84D9CEB7-3323-4F33-A068-BE794331BB06}"/>
              </a:ext>
            </a:extLst>
          </p:cNvPr>
          <p:cNvSpPr/>
          <p:nvPr/>
        </p:nvSpPr>
        <p:spPr>
          <a:xfrm>
            <a:off x="1777724" y="19273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a:solidFill>
                  <a:schemeClr val="tx1"/>
                </a:solidFill>
              </a:rPr>
              <a:t>Password</a:t>
            </a:r>
            <a:endParaRPr lang="en-SG" sz="1200" dirty="0">
              <a:solidFill>
                <a:schemeClr val="tx1"/>
              </a:solidFill>
            </a:endParaRPr>
          </a:p>
        </p:txBody>
      </p:sp>
      <p:cxnSp>
        <p:nvCxnSpPr>
          <p:cNvPr id="75" name="Connector: Elbow 74">
            <a:extLst>
              <a:ext uri="{FF2B5EF4-FFF2-40B4-BE49-F238E27FC236}">
                <a16:creationId xmlns:a16="http://schemas.microsoft.com/office/drawing/2014/main" id="{E7EE8FD8-59AB-4B0F-87F2-1ED412B9209D}"/>
              </a:ext>
            </a:extLst>
          </p:cNvPr>
          <p:cNvCxnSpPr>
            <a:stCxn id="70" idx="6"/>
            <a:endCxn id="3" idx="1"/>
          </p:cNvCxnSpPr>
          <p:nvPr/>
        </p:nvCxnSpPr>
        <p:spPr>
          <a:xfrm>
            <a:off x="3149324" y="1161849"/>
            <a:ext cx="325396" cy="4878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4A039B0-ED5A-4040-B8B5-02E79E5FCA63}"/>
              </a:ext>
            </a:extLst>
          </p:cNvPr>
          <p:cNvCxnSpPr>
            <a:cxnSpLocks/>
            <a:stCxn id="71" idx="6"/>
            <a:endCxn id="3" idx="1"/>
          </p:cNvCxnSpPr>
          <p:nvPr/>
        </p:nvCxnSpPr>
        <p:spPr>
          <a:xfrm flipV="1">
            <a:off x="3149324" y="1649743"/>
            <a:ext cx="325396" cy="91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FA4B196-D84C-4456-83E1-261F07AFB882}"/>
              </a:ext>
            </a:extLst>
          </p:cNvPr>
          <p:cNvCxnSpPr>
            <a:cxnSpLocks/>
            <a:stCxn id="72" idx="6"/>
            <a:endCxn id="3" idx="1"/>
          </p:cNvCxnSpPr>
          <p:nvPr/>
        </p:nvCxnSpPr>
        <p:spPr>
          <a:xfrm flipV="1">
            <a:off x="3149324" y="1649743"/>
            <a:ext cx="325396" cy="5061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E846BBCB-827E-482C-B573-8BA79548C8F5}"/>
              </a:ext>
            </a:extLst>
          </p:cNvPr>
          <p:cNvSpPr/>
          <p:nvPr/>
        </p:nvSpPr>
        <p:spPr>
          <a:xfrm>
            <a:off x="5072444" y="4573661"/>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FineAmount</a:t>
            </a:r>
            <a:endParaRPr lang="en-SG" sz="1200" dirty="0">
              <a:solidFill>
                <a:schemeClr val="tx1"/>
              </a:solidFill>
            </a:endParaRPr>
          </a:p>
        </p:txBody>
      </p:sp>
      <p:cxnSp>
        <p:nvCxnSpPr>
          <p:cNvPr id="122" name="Straight Connector 121">
            <a:extLst>
              <a:ext uri="{FF2B5EF4-FFF2-40B4-BE49-F238E27FC236}">
                <a16:creationId xmlns:a16="http://schemas.microsoft.com/office/drawing/2014/main" id="{65CD0710-6309-4E2D-96A3-609DE46A51A3}"/>
              </a:ext>
            </a:extLst>
          </p:cNvPr>
          <p:cNvCxnSpPr>
            <a:cxnSpLocks/>
            <a:stCxn id="120" idx="2"/>
            <a:endCxn id="6" idx="3"/>
          </p:cNvCxnSpPr>
          <p:nvPr/>
        </p:nvCxnSpPr>
        <p:spPr>
          <a:xfrm flipH="1">
            <a:off x="4846320" y="4802261"/>
            <a:ext cx="226124"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CDF125C4-89D4-4B92-8EB8-C1680D0D0765}"/>
              </a:ext>
            </a:extLst>
          </p:cNvPr>
          <p:cNvSpPr txBox="1"/>
          <p:nvPr/>
        </p:nvSpPr>
        <p:spPr>
          <a:xfrm>
            <a:off x="5080182" y="607298"/>
            <a:ext cx="1129981" cy="307777"/>
          </a:xfrm>
          <a:prstGeom prst="rect">
            <a:avLst/>
          </a:prstGeom>
          <a:noFill/>
        </p:spPr>
        <p:txBody>
          <a:bodyPr wrap="square" rtlCol="0">
            <a:spAutoFit/>
          </a:bodyPr>
          <a:lstStyle/>
          <a:p>
            <a:r>
              <a:rPr lang="en-SG" sz="1400" b="1" dirty="0"/>
              <a:t>1</a:t>
            </a:r>
          </a:p>
        </p:txBody>
      </p:sp>
      <p:sp>
        <p:nvSpPr>
          <p:cNvPr id="148" name="TextBox 147">
            <a:extLst>
              <a:ext uri="{FF2B5EF4-FFF2-40B4-BE49-F238E27FC236}">
                <a16:creationId xmlns:a16="http://schemas.microsoft.com/office/drawing/2014/main" id="{0C5EF324-89BB-44D7-832D-E80AF0011872}"/>
              </a:ext>
            </a:extLst>
          </p:cNvPr>
          <p:cNvSpPr txBox="1"/>
          <p:nvPr/>
        </p:nvSpPr>
        <p:spPr>
          <a:xfrm>
            <a:off x="6601701" y="607298"/>
            <a:ext cx="1129981" cy="307777"/>
          </a:xfrm>
          <a:prstGeom prst="rect">
            <a:avLst/>
          </a:prstGeom>
          <a:noFill/>
        </p:spPr>
        <p:txBody>
          <a:bodyPr wrap="square" rtlCol="0">
            <a:spAutoFit/>
          </a:bodyPr>
          <a:lstStyle/>
          <a:p>
            <a:r>
              <a:rPr lang="en-SG" sz="1400" b="1" dirty="0"/>
              <a:t>N</a:t>
            </a:r>
          </a:p>
        </p:txBody>
      </p:sp>
      <p:sp>
        <p:nvSpPr>
          <p:cNvPr id="73" name="Rectangle 72">
            <a:extLst>
              <a:ext uri="{FF2B5EF4-FFF2-40B4-BE49-F238E27FC236}">
                <a16:creationId xmlns:a16="http://schemas.microsoft.com/office/drawing/2014/main" id="{BE00EB78-22C2-45BE-903F-63E9DAA0DDC8}"/>
              </a:ext>
            </a:extLst>
          </p:cNvPr>
          <p:cNvSpPr/>
          <p:nvPr/>
        </p:nvSpPr>
        <p:spPr>
          <a:xfrm>
            <a:off x="6896293" y="2962864"/>
            <a:ext cx="4961385" cy="367879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600" dirty="0">
                <a:solidFill>
                  <a:schemeClr val="tx1"/>
                </a:solidFill>
              </a:rPr>
              <a:t>The first relationship we identified was between User and Book, namely User – </a:t>
            </a:r>
            <a:r>
              <a:rPr lang="en-SG" sz="1600" b="1" i="1" dirty="0">
                <a:solidFill>
                  <a:schemeClr val="tx1"/>
                </a:solidFill>
              </a:rPr>
              <a:t>Reserve</a:t>
            </a:r>
            <a:r>
              <a:rPr lang="en-SG" sz="1600" dirty="0">
                <a:solidFill>
                  <a:schemeClr val="tx1"/>
                </a:solidFill>
              </a:rPr>
              <a:t> – Book. As 1 user can reserve many books, but 1 book can only be reserved by 1 user, this is a </a:t>
            </a:r>
            <a:r>
              <a:rPr lang="en-SG" sz="1600" b="1" dirty="0">
                <a:solidFill>
                  <a:schemeClr val="tx1"/>
                </a:solidFill>
              </a:rPr>
              <a:t>1:N</a:t>
            </a:r>
            <a:r>
              <a:rPr lang="en-SG" sz="1600" dirty="0">
                <a:solidFill>
                  <a:schemeClr val="tx1"/>
                </a:solidFill>
              </a:rPr>
              <a:t> relationship. We have identified 1 attribute for this relationship:</a:t>
            </a:r>
          </a:p>
          <a:p>
            <a:pPr algn="ctr"/>
            <a:endParaRPr lang="en-SG" sz="1600" dirty="0">
              <a:solidFill>
                <a:schemeClr val="tx1"/>
              </a:solidFill>
            </a:endParaRPr>
          </a:p>
          <a:p>
            <a:pPr marL="342900" indent="-342900">
              <a:buAutoNum type="arabicParenR"/>
            </a:pPr>
            <a:r>
              <a:rPr lang="en-SG" sz="1600" b="1" dirty="0" err="1">
                <a:solidFill>
                  <a:schemeClr val="tx1"/>
                </a:solidFill>
              </a:rPr>
              <a:t>ReserveUserID</a:t>
            </a:r>
            <a:r>
              <a:rPr lang="en-SG" sz="1600" dirty="0">
                <a:solidFill>
                  <a:schemeClr val="tx1"/>
                </a:solidFill>
              </a:rPr>
              <a:t>: Used to identify which user has reserved the book. This is to distinguish it from the user that borrowed the book. </a:t>
            </a:r>
          </a:p>
          <a:p>
            <a:pPr marL="342900" indent="-342900">
              <a:buAutoNum type="arabicParenR"/>
            </a:pPr>
            <a:r>
              <a:rPr lang="en-SG" sz="1600" b="1" dirty="0" err="1">
                <a:solidFill>
                  <a:schemeClr val="tx1"/>
                </a:solidFill>
              </a:rPr>
              <a:t>ReserveDate</a:t>
            </a:r>
            <a:r>
              <a:rPr lang="en-SG" sz="1600" b="1" dirty="0">
                <a:solidFill>
                  <a:schemeClr val="tx1"/>
                </a:solidFill>
              </a:rPr>
              <a:t>: </a:t>
            </a:r>
            <a:r>
              <a:rPr lang="en-SG" sz="1600" dirty="0">
                <a:solidFill>
                  <a:schemeClr val="tx1"/>
                </a:solidFill>
              </a:rPr>
              <a:t>Date which the book was reserved for </a:t>
            </a:r>
            <a:endParaRPr lang="en-SG" sz="1600" b="1" dirty="0">
              <a:solidFill>
                <a:schemeClr val="tx1"/>
              </a:solidFill>
            </a:endParaRPr>
          </a:p>
        </p:txBody>
      </p:sp>
      <p:sp>
        <p:nvSpPr>
          <p:cNvPr id="74" name="Rectangle 73">
            <a:extLst>
              <a:ext uri="{FF2B5EF4-FFF2-40B4-BE49-F238E27FC236}">
                <a16:creationId xmlns:a16="http://schemas.microsoft.com/office/drawing/2014/main" id="{B4B48F09-6E81-438E-B6C6-55ABF9D536B1}"/>
              </a:ext>
            </a:extLst>
          </p:cNvPr>
          <p:cNvSpPr/>
          <p:nvPr/>
        </p:nvSpPr>
        <p:spPr>
          <a:xfrm>
            <a:off x="1554480" y="4573661"/>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Payment</a:t>
            </a:r>
          </a:p>
        </p:txBody>
      </p:sp>
      <p:sp>
        <p:nvSpPr>
          <p:cNvPr id="77" name="Oval 76">
            <a:extLst>
              <a:ext uri="{FF2B5EF4-FFF2-40B4-BE49-F238E27FC236}">
                <a16:creationId xmlns:a16="http://schemas.microsoft.com/office/drawing/2014/main" id="{462E9CE6-83D6-4860-A481-DDB1B24D8E33}"/>
              </a:ext>
            </a:extLst>
          </p:cNvPr>
          <p:cNvSpPr/>
          <p:nvPr/>
        </p:nvSpPr>
        <p:spPr>
          <a:xfrm>
            <a:off x="18288" y="4076624"/>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u="sng" spc="-50" dirty="0" err="1">
                <a:solidFill>
                  <a:schemeClr val="tx1"/>
                </a:solidFill>
              </a:rPr>
              <a:t>PaymentID</a:t>
            </a:r>
            <a:endParaRPr lang="en-SG" sz="1200" u="sng" dirty="0">
              <a:solidFill>
                <a:schemeClr val="tx1"/>
              </a:solidFill>
            </a:endParaRPr>
          </a:p>
        </p:txBody>
      </p:sp>
      <p:sp>
        <p:nvSpPr>
          <p:cNvPr id="78" name="Oval 77">
            <a:extLst>
              <a:ext uri="{FF2B5EF4-FFF2-40B4-BE49-F238E27FC236}">
                <a16:creationId xmlns:a16="http://schemas.microsoft.com/office/drawing/2014/main" id="{66A06A3E-D38C-41B6-A154-38B9C3713E93}"/>
              </a:ext>
            </a:extLst>
          </p:cNvPr>
          <p:cNvSpPr/>
          <p:nvPr/>
        </p:nvSpPr>
        <p:spPr>
          <a:xfrm>
            <a:off x="18288" y="5038868"/>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Amount</a:t>
            </a:r>
          </a:p>
        </p:txBody>
      </p:sp>
      <p:cxnSp>
        <p:nvCxnSpPr>
          <p:cNvPr id="80" name="Connector: Elbow 79">
            <a:extLst>
              <a:ext uri="{FF2B5EF4-FFF2-40B4-BE49-F238E27FC236}">
                <a16:creationId xmlns:a16="http://schemas.microsoft.com/office/drawing/2014/main" id="{0C8E2E2F-8D45-46F2-B385-5C94F3E150E0}"/>
              </a:ext>
            </a:extLst>
          </p:cNvPr>
          <p:cNvCxnSpPr>
            <a:stCxn id="77" idx="6"/>
            <a:endCxn id="74" idx="1"/>
          </p:cNvCxnSpPr>
          <p:nvPr/>
        </p:nvCxnSpPr>
        <p:spPr>
          <a:xfrm>
            <a:off x="1389888" y="4305224"/>
            <a:ext cx="164592" cy="4970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3E186E63-0C1B-43D6-B08D-A92A54EEDBE3}"/>
              </a:ext>
            </a:extLst>
          </p:cNvPr>
          <p:cNvCxnSpPr>
            <a:cxnSpLocks/>
            <a:stCxn id="78" idx="6"/>
            <a:endCxn id="74" idx="1"/>
          </p:cNvCxnSpPr>
          <p:nvPr/>
        </p:nvCxnSpPr>
        <p:spPr>
          <a:xfrm flipV="1">
            <a:off x="1389888" y="4802261"/>
            <a:ext cx="164592" cy="46520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EB6A1E0-0FA6-4C60-9967-F83BEE0ACB27}"/>
              </a:ext>
            </a:extLst>
          </p:cNvPr>
          <p:cNvSpPr/>
          <p:nvPr/>
        </p:nvSpPr>
        <p:spPr>
          <a:xfrm>
            <a:off x="3658763" y="190013"/>
            <a:ext cx="1371600" cy="457200"/>
          </a:xfrm>
          <a:prstGeom prst="ellipse">
            <a:avLst/>
          </a:prstGeom>
          <a:noFill/>
          <a:ln w="127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spc="-50" dirty="0" err="1">
                <a:solidFill>
                  <a:schemeClr val="tx1"/>
                </a:solidFill>
              </a:rPr>
              <a:t>ReserveDate</a:t>
            </a:r>
            <a:endParaRPr lang="en-SG" sz="1200" dirty="0">
              <a:solidFill>
                <a:schemeClr val="tx1"/>
              </a:solidFill>
            </a:endParaRPr>
          </a:p>
        </p:txBody>
      </p:sp>
      <p:cxnSp>
        <p:nvCxnSpPr>
          <p:cNvPr id="38" name="Straight Connector 37">
            <a:extLst>
              <a:ext uri="{FF2B5EF4-FFF2-40B4-BE49-F238E27FC236}">
                <a16:creationId xmlns:a16="http://schemas.microsoft.com/office/drawing/2014/main" id="{B7750EEF-2799-4885-AD20-1F16EC85A536}"/>
              </a:ext>
            </a:extLst>
          </p:cNvPr>
          <p:cNvCxnSpPr>
            <a:cxnSpLocks/>
            <a:stCxn id="37" idx="6"/>
          </p:cNvCxnSpPr>
          <p:nvPr/>
        </p:nvCxnSpPr>
        <p:spPr>
          <a:xfrm>
            <a:off x="5030363" y="418613"/>
            <a:ext cx="954006" cy="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7962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8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wPLpx7Sa3SwpPXVzd3_q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wPLpx7Sa3SwpPXVzd3_qS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PLpx7Sa3SwpPXVzd3_qS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p3KblHV98uHDOjAuoIWLQ"/>
</p:tagLst>
</file>

<file path=ppt/theme/theme1.xml><?xml version="1.0" encoding="utf-8"?>
<a:theme xmlns:a="http://schemas.openxmlformats.org/drawingml/2006/main" name="3Recos">
  <a:themeElements>
    <a:clrScheme name="Custom 6">
      <a:dk1>
        <a:srgbClr val="000000"/>
      </a:dk1>
      <a:lt1>
        <a:srgbClr val="FFFFFF"/>
      </a:lt1>
      <a:dk2>
        <a:srgbClr val="44546A"/>
      </a:dk2>
      <a:lt2>
        <a:srgbClr val="E7E6E6"/>
      </a:lt2>
      <a:accent1>
        <a:srgbClr val="44546A"/>
      </a:accent1>
      <a:accent2>
        <a:srgbClr val="A6763C"/>
      </a:accent2>
      <a:accent3>
        <a:srgbClr val="A69B8D"/>
      </a:accent3>
      <a:accent4>
        <a:srgbClr val="D9CCC5"/>
      </a:accent4>
      <a:accent5>
        <a:srgbClr val="736555"/>
      </a:accent5>
      <a:accent6>
        <a:srgbClr val="AABDD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Recos">
  <a:themeElements>
    <a:clrScheme name="Custom 6">
      <a:dk1>
        <a:srgbClr val="000000"/>
      </a:dk1>
      <a:lt1>
        <a:srgbClr val="FFFFFF"/>
      </a:lt1>
      <a:dk2>
        <a:srgbClr val="44546A"/>
      </a:dk2>
      <a:lt2>
        <a:srgbClr val="E7E6E6"/>
      </a:lt2>
      <a:accent1>
        <a:srgbClr val="44546A"/>
      </a:accent1>
      <a:accent2>
        <a:srgbClr val="A6763C"/>
      </a:accent2>
      <a:accent3>
        <a:srgbClr val="A69B8D"/>
      </a:accent3>
      <a:accent4>
        <a:srgbClr val="D9CCC5"/>
      </a:accent4>
      <a:accent5>
        <a:srgbClr val="736555"/>
      </a:accent5>
      <a:accent6>
        <a:srgbClr val="AABDD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Reco">
  <a:themeElements>
    <a:clrScheme name="Custom 6">
      <a:dk1>
        <a:srgbClr val="000000"/>
      </a:dk1>
      <a:lt1>
        <a:srgbClr val="FFFFFF"/>
      </a:lt1>
      <a:dk2>
        <a:srgbClr val="44546A"/>
      </a:dk2>
      <a:lt2>
        <a:srgbClr val="E7E6E6"/>
      </a:lt2>
      <a:accent1>
        <a:srgbClr val="44546A"/>
      </a:accent1>
      <a:accent2>
        <a:srgbClr val="A6763C"/>
      </a:accent2>
      <a:accent3>
        <a:srgbClr val="A69B8D"/>
      </a:accent3>
      <a:accent4>
        <a:srgbClr val="D9CCC5"/>
      </a:accent4>
      <a:accent5>
        <a:srgbClr val="736555"/>
      </a:accent5>
      <a:accent6>
        <a:srgbClr val="AABDD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971D3DB84CD64F8A82C41B93A609B5" ma:contentTypeVersion="7" ma:contentTypeDescription="Create a new document." ma:contentTypeScope="" ma:versionID="ff266ad34af510ae205c1b8dda60e227">
  <xsd:schema xmlns:xsd="http://www.w3.org/2001/XMLSchema" xmlns:xs="http://www.w3.org/2001/XMLSchema" xmlns:p="http://schemas.microsoft.com/office/2006/metadata/properties" xmlns:ns3="841d0cfd-fe5c-4c47-8d22-db234b3ffdce" xmlns:ns4="b30023b0-ae5d-4856-b972-b74d01af1588" targetNamespace="http://schemas.microsoft.com/office/2006/metadata/properties" ma:root="true" ma:fieldsID="ff041670063d8e0f8b52334eea785970" ns3:_="" ns4:_="">
    <xsd:import namespace="841d0cfd-fe5c-4c47-8d22-db234b3ffdce"/>
    <xsd:import namespace="b30023b0-ae5d-4856-b972-b74d01af158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1d0cfd-fe5c-4c47-8d22-db234b3ffd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0023b0-ae5d-4856-b972-b74d01af158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53C906-4604-4873-B6B4-9C727C215CC5}">
  <ds:schemaRefs>
    <ds:schemaRef ds:uri="http://schemas.microsoft.com/sharepoint/v3/contenttype/forms"/>
  </ds:schemaRefs>
</ds:datastoreItem>
</file>

<file path=customXml/itemProps2.xml><?xml version="1.0" encoding="utf-8"?>
<ds:datastoreItem xmlns:ds="http://schemas.openxmlformats.org/officeDocument/2006/customXml" ds:itemID="{A18D132C-EF6F-43A7-9D4F-268C2A6E198C}">
  <ds:schemaRefs>
    <ds:schemaRef ds:uri="841d0cfd-fe5c-4c47-8d22-db234b3ffdce"/>
    <ds:schemaRef ds:uri="http://purl.org/dc/elements/1.1/"/>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www.w3.org/XML/1998/namespace"/>
    <ds:schemaRef ds:uri="http://purl.org/dc/dcmitype/"/>
    <ds:schemaRef ds:uri="http://schemas.microsoft.com/office/infopath/2007/PartnerControls"/>
    <ds:schemaRef ds:uri="b30023b0-ae5d-4856-b972-b74d01af1588"/>
  </ds:schemaRefs>
</ds:datastoreItem>
</file>

<file path=customXml/itemProps3.xml><?xml version="1.0" encoding="utf-8"?>
<ds:datastoreItem xmlns:ds="http://schemas.openxmlformats.org/officeDocument/2006/customXml" ds:itemID="{99AD4D92-48F3-4A33-87E8-CCAD5BF66F27}">
  <ds:schemaRefs>
    <ds:schemaRef ds:uri="841d0cfd-fe5c-4c47-8d22-db234b3ffdce"/>
    <ds:schemaRef ds:uri="b30023b0-ae5d-4856-b972-b74d01af15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1370</TotalTime>
  <Words>1927</Words>
  <Application>Microsoft Macintosh PowerPoint</Application>
  <PresentationFormat>Widescreen</PresentationFormat>
  <Paragraphs>441</Paragraphs>
  <Slides>21</Slides>
  <Notes>8</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29" baseType="lpstr">
      <vt:lpstr>Montserrat SemiBold</vt:lpstr>
      <vt:lpstr>Segoe UI</vt:lpstr>
      <vt:lpstr>Arial</vt:lpstr>
      <vt:lpstr>Calibri</vt:lpstr>
      <vt:lpstr>3Recos</vt:lpstr>
      <vt:lpstr>2Recos</vt:lpstr>
      <vt:lpstr>1Reco</vt:lpstr>
      <vt:lpstr>think-cell Slide</vt:lpstr>
      <vt:lpstr>PowerPoint Presentation</vt:lpstr>
      <vt:lpstr>Introduction</vt:lpstr>
      <vt:lpstr>Strong Entity Identification (User)</vt:lpstr>
      <vt:lpstr>Strong Entity Identification (Admin)</vt:lpstr>
      <vt:lpstr>Strong Entity Identification (Book)</vt:lpstr>
      <vt:lpstr>Strong Entity Identification (Payment)</vt:lpstr>
      <vt:lpstr>Weak Entity Identification (Fine)</vt:lpstr>
      <vt:lpstr>ER diagram with only entities</vt:lpstr>
      <vt:lpstr>Relationship (Reserve)</vt:lpstr>
      <vt:lpstr>Relationship (Borrow)</vt:lpstr>
      <vt:lpstr>Relationship (Makes)</vt:lpstr>
      <vt:lpstr>Relationship (Owns)</vt:lpstr>
      <vt:lpstr>Relationship (Clears)</vt:lpstr>
      <vt:lpstr>Final ER Diagram</vt:lpstr>
      <vt:lpstr>Refining Relational Schema</vt:lpstr>
      <vt:lpstr>Refining Relational Schema (Reserve)</vt:lpstr>
      <vt:lpstr>Refining Relational Schema (Borrow)</vt:lpstr>
      <vt:lpstr>Refining Relational Schema (Makes)</vt:lpstr>
      <vt:lpstr>Refining Relational Schema (3NF)</vt:lpstr>
      <vt:lpstr>Refining Relational Schema (3NF)</vt:lpstr>
      <vt:lpstr>Final Relational Schema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Chur Calvin</dc:creator>
  <cp:lastModifiedBy>Microsoft Office 用户</cp:lastModifiedBy>
  <cp:revision>49</cp:revision>
  <cp:lastPrinted>2021-03-31T10:14:43Z</cp:lastPrinted>
  <dcterms:created xsi:type="dcterms:W3CDTF">2019-07-06T14:27:08Z</dcterms:created>
  <dcterms:modified xsi:type="dcterms:W3CDTF">2021-03-31T10:15:27Z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0x0101009D971D3DB84CD64F8A82C41B93A609B5</vt:lpwstr>
  </property>
</Properties>
</file>