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60" r:id="rId5"/>
    <p:sldId id="259" r:id="rId6"/>
    <p:sldId id="282" r:id="rId7"/>
    <p:sldId id="261" r:id="rId8"/>
    <p:sldId id="262" r:id="rId9"/>
    <p:sldId id="263" r:id="rId10"/>
    <p:sldId id="279" r:id="rId11"/>
    <p:sldId id="280" r:id="rId12"/>
    <p:sldId id="283" r:id="rId13"/>
    <p:sldId id="281" r:id="rId14"/>
    <p:sldId id="264" r:id="rId15"/>
    <p:sldId id="266" r:id="rId16"/>
    <p:sldId id="265" r:id="rId17"/>
    <p:sldId id="269" r:id="rId18"/>
    <p:sldId id="270" r:id="rId19"/>
    <p:sldId id="275" r:id="rId20"/>
    <p:sldId id="276" r:id="rId21"/>
    <p:sldId id="272" r:id="rId22"/>
    <p:sldId id="273" r:id="rId23"/>
    <p:sldId id="274" r:id="rId24"/>
    <p:sldId id="278" r:id="rId25"/>
    <p:sldId id="268" r:id="rId26"/>
    <p:sldId id="267" r:id="rId2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3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F45B8F-C0FF-44EC-BB50-2DC2F163B972}" type="datetimeFigureOut">
              <a:rPr lang="fr-FR" smtClean="0"/>
              <a:pPr/>
              <a:t>15/05/2017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6209E1-ABC8-4D7E-BDD9-246DCBE30A3E}" type="slidenum">
              <a:rPr lang="fr-FR" smtClean="0"/>
              <a:pPr/>
              <a:t>‹N°›</a:t>
            </a:fld>
            <a:endParaRPr lang="fr-FR"/>
          </a:p>
        </p:txBody>
      </p:sp>
    </p:spTree>
    <p:extLst>
      <p:ext uri="{BB962C8B-B14F-4D97-AF65-F5344CB8AC3E}">
        <p14:creationId xmlns:p14="http://schemas.microsoft.com/office/powerpoint/2010/main" xmlns="" val="45641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Présentation du projet: Objectif,</a:t>
            </a:r>
            <a:r>
              <a:rPr lang="fr-FR" baseline="0" dirty="0" smtClean="0"/>
              <a:t> Description &amp; Avantage et </a:t>
            </a:r>
            <a:r>
              <a:rPr lang="fr-FR" baseline="0" dirty="0" err="1" smtClean="0"/>
              <a:t>Inconveniant</a:t>
            </a:r>
            <a:endParaRPr lang="fr-FR" baseline="0" dirty="0" smtClean="0"/>
          </a:p>
          <a:p>
            <a:r>
              <a:rPr lang="fr-FR" baseline="0" dirty="0" smtClean="0"/>
              <a:t>Technologies utilisés: Langage utilisé, Web Service utilisé, …</a:t>
            </a:r>
            <a:br>
              <a:rPr lang="fr-FR" baseline="0" dirty="0" smtClean="0"/>
            </a:br>
            <a:r>
              <a:rPr lang="fr-FR" baseline="0" dirty="0" smtClean="0"/>
              <a:t/>
            </a:r>
            <a:br>
              <a:rPr lang="fr-FR" baseline="0" dirty="0" smtClean="0"/>
            </a:br>
            <a:r>
              <a:rPr lang="fr-FR" baseline="0" dirty="0" smtClean="0"/>
              <a:t>= </a:t>
            </a:r>
            <a:r>
              <a:rPr lang="fr-FR" baseline="0" dirty="0" err="1" smtClean="0"/>
              <a:t>Adri</a:t>
            </a:r>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a:t>
            </a:fld>
            <a:endParaRPr lang="fr-FR"/>
          </a:p>
        </p:txBody>
      </p:sp>
    </p:spTree>
    <p:extLst>
      <p:ext uri="{BB962C8B-B14F-4D97-AF65-F5344CB8AC3E}">
        <p14:creationId xmlns:p14="http://schemas.microsoft.com/office/powerpoint/2010/main" xmlns="" val="2228747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11</a:t>
            </a:fld>
            <a:endParaRPr lang="fr-FR"/>
          </a:p>
        </p:txBody>
      </p:sp>
    </p:spTree>
    <p:extLst>
      <p:ext uri="{BB962C8B-B14F-4D97-AF65-F5344CB8AC3E}">
        <p14:creationId xmlns:p14="http://schemas.microsoft.com/office/powerpoint/2010/main" xmlns="" val="3448461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12</a:t>
            </a:fld>
            <a:endParaRPr lang="fr-FR"/>
          </a:p>
        </p:txBody>
      </p:sp>
    </p:spTree>
    <p:extLst>
      <p:ext uri="{BB962C8B-B14F-4D97-AF65-F5344CB8AC3E}">
        <p14:creationId xmlns:p14="http://schemas.microsoft.com/office/powerpoint/2010/main" xmlns="" val="3448461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13</a:t>
            </a:fld>
            <a:endParaRPr lang="fr-FR"/>
          </a:p>
        </p:txBody>
      </p:sp>
    </p:spTree>
    <p:extLst>
      <p:ext uri="{BB962C8B-B14F-4D97-AF65-F5344CB8AC3E}">
        <p14:creationId xmlns:p14="http://schemas.microsoft.com/office/powerpoint/2010/main" xmlns="" val="212553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AbsMedical</a:t>
            </a:r>
            <a:r>
              <a:rPr lang="fr-FR" baseline="0" dirty="0" smtClean="0"/>
              <a:t> -&gt; contient l’application bureau</a:t>
            </a:r>
          </a:p>
          <a:p>
            <a:r>
              <a:rPr lang="fr-FR" baseline="0" dirty="0" err="1" smtClean="0"/>
              <a:t>AbsMedical.Data</a:t>
            </a:r>
            <a:r>
              <a:rPr lang="fr-FR" baseline="0" dirty="0" smtClean="0"/>
              <a:t> -&gt; contient la couche d’</a:t>
            </a:r>
            <a:r>
              <a:rPr lang="fr-FR" baseline="0" dirty="0" err="1" smtClean="0"/>
              <a:t>access</a:t>
            </a:r>
            <a:r>
              <a:rPr lang="fr-FR" baseline="0" dirty="0" smtClean="0"/>
              <a:t> aux données</a:t>
            </a:r>
          </a:p>
          <a:p>
            <a:r>
              <a:rPr lang="fr-FR" baseline="0" dirty="0" err="1" smtClean="0"/>
              <a:t>AbsMedical.Shared</a:t>
            </a:r>
            <a:r>
              <a:rPr lang="fr-FR" baseline="0" dirty="0" smtClean="0"/>
              <a:t> -&gt; contient des classes partagé entre les différents projets</a:t>
            </a:r>
          </a:p>
          <a:p>
            <a:r>
              <a:rPr lang="fr-FR" baseline="0" dirty="0" smtClean="0"/>
              <a:t>AbsMedical.NFC -&gt; contient les classes pour la connexion/</a:t>
            </a:r>
            <a:r>
              <a:rPr lang="fr-FR" baseline="0" dirty="0" err="1" smtClean="0"/>
              <a:t>recuperation</a:t>
            </a:r>
            <a:r>
              <a:rPr lang="fr-FR" baseline="0" dirty="0" smtClean="0"/>
              <a:t> de l’id de la carte </a:t>
            </a:r>
            <a:r>
              <a:rPr lang="fr-FR" baseline="0" dirty="0" err="1" smtClean="0"/>
              <a:t>rfid</a:t>
            </a:r>
            <a:endParaRPr lang="fr-FR" baseline="0" dirty="0" smtClean="0"/>
          </a:p>
          <a:p>
            <a:r>
              <a:rPr lang="fr-FR" baseline="0" dirty="0" smtClean="0"/>
              <a:t>AbsMedical.WCF -&gt; contient les différents web services</a:t>
            </a:r>
          </a:p>
          <a:p>
            <a:endParaRPr lang="fr-FR" baseline="0" dirty="0" smtClean="0"/>
          </a:p>
          <a:p>
            <a:r>
              <a:rPr lang="fr-FR" baseline="0" dirty="0" smtClean="0"/>
              <a:t>= </a:t>
            </a:r>
            <a:r>
              <a:rPr lang="fr-FR" baseline="0" dirty="0" err="1" smtClean="0"/>
              <a:t>Adri</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14</a:t>
            </a:fld>
            <a:endParaRPr lang="fr-FR"/>
          </a:p>
        </p:txBody>
      </p:sp>
    </p:spTree>
    <p:extLst>
      <p:ext uri="{BB962C8B-B14F-4D97-AF65-F5344CB8AC3E}">
        <p14:creationId xmlns:p14="http://schemas.microsoft.com/office/powerpoint/2010/main" xmlns="" val="1461847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AbsMedical</a:t>
            </a:r>
            <a:r>
              <a:rPr lang="fr-FR" baseline="0" dirty="0" smtClean="0"/>
              <a:t> -&gt; contient l’application bureau</a:t>
            </a:r>
          </a:p>
          <a:p>
            <a:r>
              <a:rPr lang="fr-FR" baseline="0" dirty="0" err="1" smtClean="0"/>
              <a:t>AbsMedical.Data</a:t>
            </a:r>
            <a:r>
              <a:rPr lang="fr-FR" baseline="0" dirty="0" smtClean="0"/>
              <a:t> -&gt; contient la couche d’</a:t>
            </a:r>
            <a:r>
              <a:rPr lang="fr-FR" baseline="0" dirty="0" err="1" smtClean="0"/>
              <a:t>access</a:t>
            </a:r>
            <a:r>
              <a:rPr lang="fr-FR" baseline="0" dirty="0" smtClean="0"/>
              <a:t> aux données</a:t>
            </a:r>
          </a:p>
          <a:p>
            <a:r>
              <a:rPr lang="fr-FR" baseline="0" dirty="0" err="1" smtClean="0"/>
              <a:t>AbsMedical.Shared</a:t>
            </a:r>
            <a:r>
              <a:rPr lang="fr-FR" baseline="0" dirty="0" smtClean="0"/>
              <a:t> -&gt; contient des classes partagé entre les différents projets</a:t>
            </a:r>
          </a:p>
          <a:p>
            <a:r>
              <a:rPr lang="fr-FR" baseline="0" dirty="0" smtClean="0"/>
              <a:t>AbsMedical.NFC -&gt; contient les classes pour la connexion/</a:t>
            </a:r>
            <a:r>
              <a:rPr lang="fr-FR" baseline="0" dirty="0" err="1" smtClean="0"/>
              <a:t>recuperation</a:t>
            </a:r>
            <a:r>
              <a:rPr lang="fr-FR" baseline="0" dirty="0" smtClean="0"/>
              <a:t> de l’id de la carte </a:t>
            </a:r>
            <a:r>
              <a:rPr lang="fr-FR" baseline="0" dirty="0" err="1" smtClean="0"/>
              <a:t>rfid</a:t>
            </a:r>
            <a:endParaRPr lang="fr-FR" baseline="0" dirty="0" smtClean="0"/>
          </a:p>
          <a:p>
            <a:r>
              <a:rPr lang="fr-FR" baseline="0" dirty="0" smtClean="0"/>
              <a:t>AbsMedical.WCF -&gt; contient les différents web services</a:t>
            </a:r>
          </a:p>
          <a:p>
            <a:endParaRPr lang="fr-FR" baseline="0" dirty="0" smtClean="0"/>
          </a:p>
          <a:p>
            <a:r>
              <a:rPr lang="fr-FR" baseline="0" dirty="0" smtClean="0"/>
              <a:t>= </a:t>
            </a:r>
            <a:r>
              <a:rPr lang="fr-FR" baseline="0" dirty="0" err="1" smtClean="0"/>
              <a:t>Stef</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15</a:t>
            </a:fld>
            <a:endParaRPr lang="fr-FR"/>
          </a:p>
        </p:txBody>
      </p:sp>
    </p:spTree>
    <p:extLst>
      <p:ext uri="{BB962C8B-B14F-4D97-AF65-F5344CB8AC3E}">
        <p14:creationId xmlns:p14="http://schemas.microsoft.com/office/powerpoint/2010/main" xmlns="" val="1520764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16</a:t>
            </a:fld>
            <a:endParaRPr lang="fr-FR"/>
          </a:p>
        </p:txBody>
      </p:sp>
    </p:spTree>
    <p:extLst>
      <p:ext uri="{BB962C8B-B14F-4D97-AF65-F5344CB8AC3E}">
        <p14:creationId xmlns:p14="http://schemas.microsoft.com/office/powerpoint/2010/main" xmlns="" val="1398145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17</a:t>
            </a:fld>
            <a:endParaRPr lang="fr-FR"/>
          </a:p>
        </p:txBody>
      </p:sp>
    </p:spTree>
    <p:extLst>
      <p:ext uri="{BB962C8B-B14F-4D97-AF65-F5344CB8AC3E}">
        <p14:creationId xmlns:p14="http://schemas.microsoft.com/office/powerpoint/2010/main" xmlns="" val="2215035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18</a:t>
            </a:fld>
            <a:endParaRPr lang="fr-FR"/>
          </a:p>
        </p:txBody>
      </p:sp>
    </p:spTree>
    <p:extLst>
      <p:ext uri="{BB962C8B-B14F-4D97-AF65-F5344CB8AC3E}">
        <p14:creationId xmlns:p14="http://schemas.microsoft.com/office/powerpoint/2010/main" xmlns="" val="4078183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19</a:t>
            </a:fld>
            <a:endParaRPr lang="fr-FR"/>
          </a:p>
        </p:txBody>
      </p:sp>
    </p:spTree>
    <p:extLst>
      <p:ext uri="{BB962C8B-B14F-4D97-AF65-F5344CB8AC3E}">
        <p14:creationId xmlns:p14="http://schemas.microsoft.com/office/powerpoint/2010/main" xmlns="" val="511339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20</a:t>
            </a:fld>
            <a:endParaRPr lang="fr-FR"/>
          </a:p>
        </p:txBody>
      </p:sp>
    </p:spTree>
    <p:extLst>
      <p:ext uri="{BB962C8B-B14F-4D97-AF65-F5344CB8AC3E}">
        <p14:creationId xmlns:p14="http://schemas.microsoft.com/office/powerpoint/2010/main" xmlns="" val="1329930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Adri</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3</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21</a:t>
            </a:fld>
            <a:endParaRPr lang="fr-FR"/>
          </a:p>
        </p:txBody>
      </p:sp>
    </p:spTree>
    <p:extLst>
      <p:ext uri="{BB962C8B-B14F-4D97-AF65-F5344CB8AC3E}">
        <p14:creationId xmlns:p14="http://schemas.microsoft.com/office/powerpoint/2010/main" xmlns="" val="1420921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22</a:t>
            </a:fld>
            <a:endParaRPr lang="fr-FR"/>
          </a:p>
        </p:txBody>
      </p:sp>
    </p:spTree>
    <p:extLst>
      <p:ext uri="{BB962C8B-B14F-4D97-AF65-F5344CB8AC3E}">
        <p14:creationId xmlns:p14="http://schemas.microsoft.com/office/powerpoint/2010/main" xmlns="" val="2537194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23</a:t>
            </a:fld>
            <a:endParaRPr lang="fr-FR"/>
          </a:p>
        </p:txBody>
      </p:sp>
    </p:spTree>
    <p:extLst>
      <p:ext uri="{BB962C8B-B14F-4D97-AF65-F5344CB8AC3E}">
        <p14:creationId xmlns:p14="http://schemas.microsoft.com/office/powerpoint/2010/main" xmlns="" val="40692200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24</a:t>
            </a:fld>
            <a:endParaRPr lang="fr-FR"/>
          </a:p>
        </p:txBody>
      </p:sp>
    </p:spTree>
    <p:extLst>
      <p:ext uri="{BB962C8B-B14F-4D97-AF65-F5344CB8AC3E}">
        <p14:creationId xmlns:p14="http://schemas.microsoft.com/office/powerpoint/2010/main" xmlns="" val="21880831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25</a:t>
            </a:fld>
            <a:endParaRPr lang="fr-FR"/>
          </a:p>
        </p:txBody>
      </p:sp>
    </p:spTree>
    <p:extLst>
      <p:ext uri="{BB962C8B-B14F-4D97-AF65-F5344CB8AC3E}">
        <p14:creationId xmlns:p14="http://schemas.microsoft.com/office/powerpoint/2010/main" xmlns="" val="1537290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26</a:t>
            </a:fld>
            <a:endParaRPr lang="fr-FR"/>
          </a:p>
        </p:txBody>
      </p:sp>
    </p:spTree>
    <p:extLst>
      <p:ext uri="{BB962C8B-B14F-4D97-AF65-F5344CB8AC3E}">
        <p14:creationId xmlns:p14="http://schemas.microsoft.com/office/powerpoint/2010/main" xmlns="" val="725683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4</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5</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Adri</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6</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 la base</a:t>
            </a:r>
            <a:r>
              <a:rPr lang="fr-FR" baseline="0" dirty="0" smtClean="0"/>
              <a:t> on devais partir sur du </a:t>
            </a:r>
            <a:r>
              <a:rPr lang="fr-FR" baseline="0" dirty="0" err="1" smtClean="0"/>
              <a:t>WinForm</a:t>
            </a:r>
            <a:endParaRPr lang="fr-FR" baseline="0" dirty="0" smtClean="0"/>
          </a:p>
          <a:p>
            <a:r>
              <a:rPr lang="fr-FR" baseline="0" dirty="0" smtClean="0"/>
              <a:t>=</a:t>
            </a:r>
            <a:r>
              <a:rPr lang="fr-FR" baseline="0" dirty="0" err="1" smtClean="0"/>
              <a:t>Stef</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7</a:t>
            </a:fld>
            <a:endParaRPr lang="fr-FR"/>
          </a:p>
        </p:txBody>
      </p:sp>
    </p:spTree>
    <p:extLst>
      <p:ext uri="{BB962C8B-B14F-4D97-AF65-F5344CB8AC3E}">
        <p14:creationId xmlns:p14="http://schemas.microsoft.com/office/powerpoint/2010/main" xmlns="" val="1628508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8</a:t>
            </a:fld>
            <a:endParaRPr lang="fr-FR"/>
          </a:p>
        </p:txBody>
      </p:sp>
    </p:spTree>
    <p:extLst>
      <p:ext uri="{BB962C8B-B14F-4D97-AF65-F5344CB8AC3E}">
        <p14:creationId xmlns:p14="http://schemas.microsoft.com/office/powerpoint/2010/main" xmlns="" val="3526639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Adri</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9</a:t>
            </a:fld>
            <a:endParaRPr lang="fr-FR"/>
          </a:p>
        </p:txBody>
      </p:sp>
    </p:spTree>
    <p:extLst>
      <p:ext uri="{BB962C8B-B14F-4D97-AF65-F5344CB8AC3E}">
        <p14:creationId xmlns:p14="http://schemas.microsoft.com/office/powerpoint/2010/main" xmlns="" val="1321478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10</a:t>
            </a:fld>
            <a:endParaRPr lang="fr-FR"/>
          </a:p>
        </p:txBody>
      </p:sp>
    </p:spTree>
    <p:extLst>
      <p:ext uri="{BB962C8B-B14F-4D97-AF65-F5344CB8AC3E}">
        <p14:creationId xmlns:p14="http://schemas.microsoft.com/office/powerpoint/2010/main" xmlns="" val="20045482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D1AB72DB-2B36-4F14-9350-0913143174F8}" type="datetimeFigureOut">
              <a:rPr lang="fr-FR" smtClean="0"/>
              <a:pPr/>
              <a:t>15/05/2017</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A8C328B4-C016-4A25-B59B-906578B0868C}"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D1AB72DB-2B36-4F14-9350-0913143174F8}" type="datetimeFigureOut">
              <a:rPr lang="fr-FR" smtClean="0"/>
              <a:pPr/>
              <a:t>15/05/2017</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D1AB72DB-2B36-4F14-9350-0913143174F8}" type="datetimeFigureOut">
              <a:rPr lang="fr-FR" smtClean="0"/>
              <a:pPr/>
              <a:t>15/05/2017</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A8C328B4-C016-4A25-B59B-906578B0868C}"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1AB72DB-2B36-4F14-9350-0913143174F8}" type="datetimeFigureOut">
              <a:rPr lang="fr-FR" smtClean="0"/>
              <a:pPr/>
              <a:t>15/05/2017</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C328B4-C016-4A25-B59B-906578B0868C}"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23528" y="620688"/>
            <a:ext cx="8496944" cy="1829761"/>
          </a:xfrm>
        </p:spPr>
        <p:txBody>
          <a:bodyPr>
            <a:normAutofit/>
          </a:bodyPr>
          <a:lstStyle/>
          <a:p>
            <a:r>
              <a:rPr lang="fr-FR" dirty="0" smtClean="0"/>
              <a:t>Présentation du projet </a:t>
            </a:r>
            <a:r>
              <a:rPr lang="fr-FR" dirty="0" err="1" smtClean="0"/>
              <a:t>AbsMedical</a:t>
            </a:r>
            <a:endParaRPr lang="fr-FR" dirty="0"/>
          </a:p>
        </p:txBody>
      </p:sp>
      <p:sp>
        <p:nvSpPr>
          <p:cNvPr id="3" name="Sous-titre 2"/>
          <p:cNvSpPr>
            <a:spLocks noGrp="1"/>
          </p:cNvSpPr>
          <p:nvPr>
            <p:ph type="subTitle" idx="1"/>
          </p:nvPr>
        </p:nvSpPr>
        <p:spPr>
          <a:xfrm>
            <a:off x="1259632" y="3933056"/>
            <a:ext cx="7772400" cy="1199704"/>
          </a:xfrm>
        </p:spPr>
        <p:txBody>
          <a:bodyPr/>
          <a:lstStyle/>
          <a:p>
            <a:r>
              <a:rPr lang="fr-FR" dirty="0" smtClean="0"/>
              <a:t>Par MARTINES Stefano &amp; MAGNIN Adrien</a:t>
            </a:r>
            <a:endParaRPr lang="fr-FR" dirty="0"/>
          </a:p>
        </p:txBody>
      </p:sp>
      <p:pic>
        <p:nvPicPr>
          <p:cNvPr id="5" name="Imag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1786" y="5661248"/>
            <a:ext cx="1480234" cy="9549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err="1" smtClean="0"/>
              <a:t>Entity</a:t>
            </a:r>
            <a:r>
              <a:rPr lang="fr-FR" sz="2000" dirty="0" smtClean="0"/>
              <a:t> Framework est un outil permettant de créer une couche d’accès aux données lié à une base de données.</a:t>
            </a:r>
          </a:p>
          <a:p>
            <a:pPr>
              <a:buNone/>
            </a:pPr>
            <a:r>
              <a:rPr lang="fr-FR" sz="2000" dirty="0" smtClean="0"/>
              <a:t>	</a:t>
            </a:r>
          </a:p>
          <a:p>
            <a:pPr>
              <a:buNone/>
            </a:pPr>
            <a:r>
              <a:rPr lang="fr-FR" sz="2000" dirty="0" smtClean="0"/>
              <a:t>Il propose ainsi la création d'un schéma conceptuel composé d'entités qui permettent la manipulation d'une source de données, </a:t>
            </a:r>
            <a:r>
              <a:rPr lang="fr-FR" sz="2000" b="1" dirty="0" smtClean="0"/>
              <a:t>sans écrire une seule ligne de SQL</a:t>
            </a:r>
            <a:r>
              <a:rPr lang="fr-FR" sz="2000" dirty="0" smtClean="0"/>
              <a:t>, grâce à </a:t>
            </a:r>
            <a:r>
              <a:rPr lang="fr-FR" sz="2000" dirty="0" err="1" smtClean="0"/>
              <a:t>LinQ</a:t>
            </a:r>
            <a:r>
              <a:rPr lang="fr-FR" sz="2000" dirty="0" smtClean="0"/>
              <a:t> To </a:t>
            </a:r>
            <a:r>
              <a:rPr lang="fr-FR" sz="2000" dirty="0" err="1" smtClean="0"/>
              <a:t>Entities</a:t>
            </a:r>
            <a:r>
              <a:rPr lang="fr-FR" sz="2000" dirty="0" smtClean="0"/>
              <a:t>.</a:t>
            </a:r>
            <a:endParaRPr lang="fr-FR" sz="2000" b="1" dirty="0" smtClean="0"/>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206327"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4703532"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 - Model</a:t>
            </a:r>
            <a:endParaRPr lang="fr-FR" sz="2800" dirty="0">
              <a:solidFill>
                <a:srgbClr val="002060"/>
              </a:solidFill>
            </a:endParaRPr>
          </a:p>
        </p:txBody>
      </p:sp>
      <p:pic>
        <p:nvPicPr>
          <p:cNvPr id="11266" name="Picture 2"/>
          <p:cNvPicPr>
            <a:picLocks noGrp="1" noChangeAspect="1" noChangeArrowheads="1"/>
          </p:cNvPicPr>
          <p:nvPr>
            <p:ph idx="1"/>
          </p:nvPr>
        </p:nvPicPr>
        <p:blipFill>
          <a:blip r:embed="rId3" cstate="print"/>
          <a:srcRect/>
          <a:stretch>
            <a:fillRect/>
          </a:stretch>
        </p:blipFill>
        <p:spPr bwMode="auto">
          <a:xfrm>
            <a:off x="683568" y="1844824"/>
            <a:ext cx="5544616" cy="4796800"/>
          </a:xfrm>
          <a:prstGeom prst="rect">
            <a:avLst/>
          </a:prstGeom>
          <a:noFill/>
          <a:ln w="9525">
            <a:noFill/>
            <a:miter lim="800000"/>
            <a:headEnd/>
            <a:tailEnd/>
          </a:ln>
        </p:spPr>
      </p:pic>
      <p:pic>
        <p:nvPicPr>
          <p:cNvPr id="5" name="Imag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8335936"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 – Exemple de classe généré</a:t>
            </a:r>
            <a:endParaRPr lang="fr-FR" sz="2800" dirty="0">
              <a:solidFill>
                <a:srgbClr val="002060"/>
              </a:solidFill>
            </a:endParaRPr>
          </a:p>
        </p:txBody>
      </p:sp>
      <p:pic>
        <p:nvPicPr>
          <p:cNvPr id="5" name="Imag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pic>
        <p:nvPicPr>
          <p:cNvPr id="1026" name="Picture 2"/>
          <p:cNvPicPr>
            <a:picLocks noGrp="1" noChangeAspect="1" noChangeArrowheads="1"/>
          </p:cNvPicPr>
          <p:nvPr>
            <p:ph idx="1"/>
          </p:nvPr>
        </p:nvPicPr>
        <p:blipFill>
          <a:blip r:embed="rId4" cstate="print"/>
          <a:srcRect/>
          <a:stretch>
            <a:fillRect/>
          </a:stretch>
        </p:blipFill>
        <p:spPr bwMode="auto">
          <a:xfrm>
            <a:off x="755576" y="1844824"/>
            <a:ext cx="6829210" cy="452596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7281160"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 – Exemple d’utilisation</a:t>
            </a:r>
            <a:endParaRPr lang="fr-FR" sz="2800" dirty="0">
              <a:solidFill>
                <a:srgbClr val="002060"/>
              </a:solidFill>
            </a:endParaRPr>
          </a:p>
        </p:txBody>
      </p:sp>
      <p:pic>
        <p:nvPicPr>
          <p:cNvPr id="12292" name="Picture 4"/>
          <p:cNvPicPr>
            <a:picLocks noChangeAspect="1" noChangeArrowheads="1"/>
          </p:cNvPicPr>
          <p:nvPr/>
        </p:nvPicPr>
        <p:blipFill>
          <a:blip r:embed="rId4" cstate="print"/>
          <a:srcRect/>
          <a:stretch>
            <a:fillRect/>
          </a:stretch>
        </p:blipFill>
        <p:spPr bwMode="auto">
          <a:xfrm>
            <a:off x="251520" y="1988840"/>
            <a:ext cx="8572450" cy="4278014"/>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1872208"/>
          </a:xfrm>
        </p:spPr>
        <p:txBody>
          <a:bodyPr>
            <a:normAutofit/>
          </a:bodyPr>
          <a:lstStyle/>
          <a:p>
            <a:pPr>
              <a:buNone/>
            </a:pPr>
            <a:r>
              <a:rPr lang="fr-FR" sz="2000" dirty="0" smtClean="0"/>
              <a:t>L’application (solution) est composé de 5 projets:</a:t>
            </a:r>
          </a:p>
          <a:p>
            <a:pPr lvl="1">
              <a:buFont typeface="Wingdings" pitchFamily="2" charset="2"/>
              <a:buChar char="§"/>
            </a:pPr>
            <a:r>
              <a:rPr lang="fr-FR" sz="1600" b="1" dirty="0" err="1" smtClean="0"/>
              <a:t>AbsMedical</a:t>
            </a:r>
            <a:endParaRPr lang="fr-FR" sz="1600" b="1" dirty="0" smtClean="0"/>
          </a:p>
          <a:p>
            <a:pPr lvl="1">
              <a:buFont typeface="Wingdings" pitchFamily="2" charset="2"/>
              <a:buChar char="§"/>
            </a:pPr>
            <a:r>
              <a:rPr lang="fr-FR" sz="1600" b="1" dirty="0" err="1" smtClean="0"/>
              <a:t>AbsMedical.Data</a:t>
            </a:r>
            <a:endParaRPr lang="fr-FR" sz="1600" b="1" dirty="0" smtClean="0"/>
          </a:p>
          <a:p>
            <a:pPr lvl="1">
              <a:buFont typeface="Wingdings" pitchFamily="2" charset="2"/>
              <a:buChar char="§"/>
            </a:pPr>
            <a:r>
              <a:rPr lang="fr-FR" sz="1600" b="1" dirty="0" err="1" smtClean="0"/>
              <a:t>AbsMedical.Shared</a:t>
            </a:r>
            <a:endParaRPr lang="fr-FR" sz="1600" b="1" dirty="0" smtClean="0"/>
          </a:p>
          <a:p>
            <a:pPr lvl="1">
              <a:buFont typeface="Wingdings" pitchFamily="2" charset="2"/>
              <a:buChar char="§"/>
            </a:pPr>
            <a:r>
              <a:rPr lang="fr-FR" sz="1600" b="1" dirty="0" smtClean="0"/>
              <a:t>AbsMedical.NFC</a:t>
            </a:r>
          </a:p>
          <a:p>
            <a:pPr lvl="1">
              <a:buFont typeface="Wingdings" pitchFamily="2" charset="2"/>
              <a:buChar char="§"/>
            </a:pPr>
            <a:r>
              <a:rPr lang="fr-FR" sz="1600" b="1" dirty="0" smtClean="0"/>
              <a:t>AbsMedical.WCF</a:t>
            </a:r>
            <a:endParaRPr lang="fr-FR" sz="2000" b="1" dirty="0" smtClean="0"/>
          </a:p>
          <a:p>
            <a:pPr lvl="1">
              <a:buNone/>
            </a:pPr>
            <a:endParaRPr lang="fr-FR" sz="2000" b="1" dirty="0" smtClean="0"/>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82180" cy="523220"/>
          </a:xfrm>
          <a:prstGeom prst="rect">
            <a:avLst/>
          </a:prstGeom>
        </p:spPr>
        <p:txBody>
          <a:bodyPr wrap="none">
            <a:spAutoFit/>
          </a:bodyPr>
          <a:lstStyle/>
          <a:p>
            <a:pPr lvl="0"/>
            <a:r>
              <a:rPr lang="fr-FR" sz="2800" dirty="0" smtClean="0">
                <a:solidFill>
                  <a:srgbClr val="002060"/>
                </a:solidFill>
              </a:rPr>
              <a:t>Architecture logicielle</a:t>
            </a:r>
            <a:endParaRPr lang="fr-FR" sz="2800" dirty="0">
              <a:solidFill>
                <a:srgbClr val="002060"/>
              </a:solidFill>
            </a:endParaRPr>
          </a:p>
        </p:txBody>
      </p:sp>
      <p:pic>
        <p:nvPicPr>
          <p:cNvPr id="7" name="Image 6" descr="mysql-rename-forbid-disable-database-howto-logo.png"/>
          <p:cNvPicPr>
            <a:picLocks noChangeAspect="1"/>
          </p:cNvPicPr>
          <p:nvPr/>
        </p:nvPicPr>
        <p:blipFill>
          <a:blip r:embed="rId3" cstate="print"/>
          <a:stretch>
            <a:fillRect/>
          </a:stretch>
        </p:blipFill>
        <p:spPr>
          <a:xfrm>
            <a:off x="4932040" y="3068960"/>
            <a:ext cx="620688" cy="620688"/>
          </a:xfrm>
          <a:prstGeom prst="rect">
            <a:avLst/>
          </a:prstGeom>
        </p:spPr>
      </p:pic>
      <p:pic>
        <p:nvPicPr>
          <p:cNvPr id="8" name="Image 7" descr="managed-services-icon-png-3.png"/>
          <p:cNvPicPr>
            <a:picLocks noChangeAspect="1"/>
          </p:cNvPicPr>
          <p:nvPr/>
        </p:nvPicPr>
        <p:blipFill>
          <a:blip r:embed="rId4" cstate="print"/>
          <a:stretch>
            <a:fillRect/>
          </a:stretch>
        </p:blipFill>
        <p:spPr>
          <a:xfrm>
            <a:off x="3131840" y="4509120"/>
            <a:ext cx="757278" cy="650577"/>
          </a:xfrm>
          <a:prstGeom prst="rect">
            <a:avLst/>
          </a:prstGeom>
        </p:spPr>
      </p:pic>
      <p:pic>
        <p:nvPicPr>
          <p:cNvPr id="9" name="Image 8" descr="nfc-chip-payment-512.png"/>
          <p:cNvPicPr>
            <a:picLocks noChangeAspect="1"/>
          </p:cNvPicPr>
          <p:nvPr/>
        </p:nvPicPr>
        <p:blipFill>
          <a:blip r:embed="rId5" cstate="print"/>
          <a:stretch>
            <a:fillRect/>
          </a:stretch>
        </p:blipFill>
        <p:spPr>
          <a:xfrm>
            <a:off x="6804248" y="4518992"/>
            <a:ext cx="638200" cy="638200"/>
          </a:xfrm>
          <a:prstGeom prst="rect">
            <a:avLst/>
          </a:prstGeom>
        </p:spPr>
      </p:pic>
      <p:pic>
        <p:nvPicPr>
          <p:cNvPr id="11" name="Image 10" descr="red-share-icon-12.png"/>
          <p:cNvPicPr>
            <a:picLocks noChangeAspect="1"/>
          </p:cNvPicPr>
          <p:nvPr/>
        </p:nvPicPr>
        <p:blipFill>
          <a:blip r:embed="rId6" cstate="print"/>
          <a:stretch>
            <a:fillRect/>
          </a:stretch>
        </p:blipFill>
        <p:spPr>
          <a:xfrm>
            <a:off x="5004048" y="5877272"/>
            <a:ext cx="648072" cy="648072"/>
          </a:xfrm>
          <a:prstGeom prst="rect">
            <a:avLst/>
          </a:prstGeom>
        </p:spPr>
      </p:pic>
      <p:cxnSp>
        <p:nvCxnSpPr>
          <p:cNvPr id="13" name="Connecteur droit avec flèche 12"/>
          <p:cNvCxnSpPr/>
          <p:nvPr/>
        </p:nvCxnSpPr>
        <p:spPr>
          <a:xfrm flipV="1">
            <a:off x="5292080" y="5157192"/>
            <a:ext cx="0" cy="64807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5652120" y="4797152"/>
            <a:ext cx="100811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3923928" y="4797152"/>
            <a:ext cx="100811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V="1">
            <a:off x="3779912" y="3645024"/>
            <a:ext cx="1152128" cy="7920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27" name="Image 26" descr="app_store-512.png"/>
          <p:cNvPicPr>
            <a:picLocks noChangeAspect="1"/>
          </p:cNvPicPr>
          <p:nvPr/>
        </p:nvPicPr>
        <p:blipFill>
          <a:blip r:embed="rId7" cstate="print"/>
          <a:stretch>
            <a:fillRect/>
          </a:stretch>
        </p:blipFill>
        <p:spPr>
          <a:xfrm>
            <a:off x="4993614" y="4509120"/>
            <a:ext cx="586498" cy="586498"/>
          </a:xfrm>
          <a:prstGeom prst="rect">
            <a:avLst/>
          </a:prstGeom>
        </p:spPr>
      </p:pic>
      <p:pic>
        <p:nvPicPr>
          <p:cNvPr id="15" name="Image 14"/>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82180" cy="523220"/>
          </a:xfrm>
          <a:prstGeom prst="rect">
            <a:avLst/>
          </a:prstGeom>
        </p:spPr>
        <p:txBody>
          <a:bodyPr wrap="none">
            <a:spAutoFit/>
          </a:bodyPr>
          <a:lstStyle/>
          <a:p>
            <a:pPr lvl="0"/>
            <a:r>
              <a:rPr lang="fr-FR" sz="2800" dirty="0" smtClean="0">
                <a:solidFill>
                  <a:srgbClr val="002060"/>
                </a:solidFill>
              </a:rPr>
              <a:t>Architecture logicielle</a:t>
            </a:r>
            <a:endParaRPr lang="fr-FR" sz="2800" dirty="0">
              <a:solidFill>
                <a:srgbClr val="002060"/>
              </a:solidFill>
            </a:endParaRPr>
          </a:p>
        </p:txBody>
      </p:sp>
      <p:pic>
        <p:nvPicPr>
          <p:cNvPr id="7" name="Image 6" descr="mysql-rename-forbid-disable-database-howto-logo.png"/>
          <p:cNvPicPr>
            <a:picLocks noChangeAspect="1"/>
          </p:cNvPicPr>
          <p:nvPr/>
        </p:nvPicPr>
        <p:blipFill>
          <a:blip r:embed="rId3" cstate="print"/>
          <a:stretch>
            <a:fillRect/>
          </a:stretch>
        </p:blipFill>
        <p:spPr>
          <a:xfrm>
            <a:off x="5580112" y="4509120"/>
            <a:ext cx="392071" cy="392071"/>
          </a:xfrm>
          <a:prstGeom prst="rect">
            <a:avLst/>
          </a:prstGeom>
        </p:spPr>
      </p:pic>
      <p:pic>
        <p:nvPicPr>
          <p:cNvPr id="8" name="Image 7" descr="managed-services-icon-png-3.png"/>
          <p:cNvPicPr>
            <a:picLocks noChangeAspect="1"/>
          </p:cNvPicPr>
          <p:nvPr/>
        </p:nvPicPr>
        <p:blipFill>
          <a:blip r:embed="rId4" cstate="print"/>
          <a:stretch>
            <a:fillRect/>
          </a:stretch>
        </p:blipFill>
        <p:spPr>
          <a:xfrm>
            <a:off x="4427984" y="5445224"/>
            <a:ext cx="478351" cy="410951"/>
          </a:xfrm>
          <a:prstGeom prst="rect">
            <a:avLst/>
          </a:prstGeom>
        </p:spPr>
      </p:pic>
      <p:pic>
        <p:nvPicPr>
          <p:cNvPr id="9" name="Image 8" descr="nfc-chip-payment-512.png"/>
          <p:cNvPicPr>
            <a:picLocks noChangeAspect="1"/>
          </p:cNvPicPr>
          <p:nvPr/>
        </p:nvPicPr>
        <p:blipFill>
          <a:blip r:embed="rId5" cstate="print"/>
          <a:stretch>
            <a:fillRect/>
          </a:stretch>
        </p:blipFill>
        <p:spPr>
          <a:xfrm>
            <a:off x="6732240" y="5301208"/>
            <a:ext cx="403133" cy="403133"/>
          </a:xfrm>
          <a:prstGeom prst="rect">
            <a:avLst/>
          </a:prstGeom>
        </p:spPr>
      </p:pic>
      <p:pic>
        <p:nvPicPr>
          <p:cNvPr id="11" name="Image 10" descr="red-share-icon-12.png"/>
          <p:cNvPicPr>
            <a:picLocks noChangeAspect="1"/>
          </p:cNvPicPr>
          <p:nvPr/>
        </p:nvPicPr>
        <p:blipFill>
          <a:blip r:embed="rId6" cstate="print"/>
          <a:stretch>
            <a:fillRect/>
          </a:stretch>
        </p:blipFill>
        <p:spPr>
          <a:xfrm>
            <a:off x="5652120" y="6309320"/>
            <a:ext cx="409369" cy="409369"/>
          </a:xfrm>
          <a:prstGeom prst="rect">
            <a:avLst/>
          </a:prstGeom>
        </p:spPr>
      </p:pic>
      <p:cxnSp>
        <p:nvCxnSpPr>
          <p:cNvPr id="13" name="Connecteur droit avec flèche 12"/>
          <p:cNvCxnSpPr/>
          <p:nvPr/>
        </p:nvCxnSpPr>
        <p:spPr>
          <a:xfrm flipV="1">
            <a:off x="5868144" y="5805264"/>
            <a:ext cx="0" cy="43204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6156176" y="5517232"/>
            <a:ext cx="51302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5004048" y="5589240"/>
            <a:ext cx="51302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V="1">
            <a:off x="4788024" y="4869160"/>
            <a:ext cx="802432" cy="57606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27" name="Image 26" descr="app_store-512.png"/>
          <p:cNvPicPr>
            <a:picLocks noChangeAspect="1"/>
          </p:cNvPicPr>
          <p:nvPr/>
        </p:nvPicPr>
        <p:blipFill>
          <a:blip r:embed="rId7" cstate="print"/>
          <a:stretch>
            <a:fillRect/>
          </a:stretch>
        </p:blipFill>
        <p:spPr>
          <a:xfrm>
            <a:off x="5641686" y="5362782"/>
            <a:ext cx="370474" cy="370474"/>
          </a:xfrm>
          <a:prstGeom prst="rect">
            <a:avLst/>
          </a:prstGeom>
        </p:spPr>
      </p:pic>
      <p:pic>
        <p:nvPicPr>
          <p:cNvPr id="1026" name="Picture 2"/>
          <p:cNvPicPr>
            <a:picLocks noChangeAspect="1" noChangeArrowheads="1"/>
          </p:cNvPicPr>
          <p:nvPr/>
        </p:nvPicPr>
        <p:blipFill>
          <a:blip r:embed="rId8" cstate="print"/>
          <a:srcRect/>
          <a:stretch>
            <a:fillRect/>
          </a:stretch>
        </p:blipFill>
        <p:spPr bwMode="auto">
          <a:xfrm>
            <a:off x="395536" y="1988840"/>
            <a:ext cx="1916304" cy="3679304"/>
          </a:xfrm>
          <a:prstGeom prst="rect">
            <a:avLst/>
          </a:prstGeom>
          <a:noFill/>
          <a:ln w="9525">
            <a:noFill/>
            <a:miter lim="800000"/>
            <a:headEnd/>
            <a:tailEnd/>
          </a:ln>
        </p:spPr>
      </p:pic>
      <p:pic>
        <p:nvPicPr>
          <p:cNvPr id="1028" name="Picture 4"/>
          <p:cNvPicPr>
            <a:picLocks noChangeAspect="1" noChangeArrowheads="1"/>
          </p:cNvPicPr>
          <p:nvPr/>
        </p:nvPicPr>
        <p:blipFill>
          <a:blip r:embed="rId9" cstate="print"/>
          <a:srcRect/>
          <a:stretch>
            <a:fillRect/>
          </a:stretch>
        </p:blipFill>
        <p:spPr bwMode="auto">
          <a:xfrm>
            <a:off x="2411760" y="1988840"/>
            <a:ext cx="2295525" cy="2971800"/>
          </a:xfrm>
          <a:prstGeom prst="rect">
            <a:avLst/>
          </a:prstGeom>
          <a:noFill/>
          <a:ln w="9525">
            <a:noFill/>
            <a:miter lim="800000"/>
            <a:headEnd/>
            <a:tailEnd/>
          </a:ln>
        </p:spPr>
      </p:pic>
      <p:pic>
        <p:nvPicPr>
          <p:cNvPr id="1030" name="Picture 6"/>
          <p:cNvPicPr>
            <a:picLocks noChangeAspect="1" noChangeArrowheads="1"/>
          </p:cNvPicPr>
          <p:nvPr/>
        </p:nvPicPr>
        <p:blipFill>
          <a:blip r:embed="rId10" cstate="print"/>
          <a:srcRect/>
          <a:stretch>
            <a:fillRect/>
          </a:stretch>
        </p:blipFill>
        <p:spPr bwMode="auto">
          <a:xfrm>
            <a:off x="4788024" y="1988840"/>
            <a:ext cx="1733550" cy="914400"/>
          </a:xfrm>
          <a:prstGeom prst="rect">
            <a:avLst/>
          </a:prstGeom>
          <a:noFill/>
          <a:ln w="9525">
            <a:noFill/>
            <a:miter lim="800000"/>
            <a:headEnd/>
            <a:tailEnd/>
          </a:ln>
        </p:spPr>
      </p:pic>
      <p:pic>
        <p:nvPicPr>
          <p:cNvPr id="1031" name="Picture 7"/>
          <p:cNvPicPr>
            <a:picLocks noChangeAspect="1" noChangeArrowheads="1"/>
          </p:cNvPicPr>
          <p:nvPr/>
        </p:nvPicPr>
        <p:blipFill>
          <a:blip r:embed="rId11" cstate="print"/>
          <a:srcRect/>
          <a:stretch>
            <a:fillRect/>
          </a:stretch>
        </p:blipFill>
        <p:spPr bwMode="auto">
          <a:xfrm>
            <a:off x="4788024" y="2996952"/>
            <a:ext cx="1724025" cy="704850"/>
          </a:xfrm>
          <a:prstGeom prst="rect">
            <a:avLst/>
          </a:prstGeom>
          <a:noFill/>
          <a:ln w="9525">
            <a:noFill/>
            <a:miter lim="800000"/>
            <a:headEnd/>
            <a:tailEnd/>
          </a:ln>
        </p:spPr>
      </p:pic>
      <p:pic>
        <p:nvPicPr>
          <p:cNvPr id="1032" name="Picture 8"/>
          <p:cNvPicPr>
            <a:picLocks noChangeAspect="1" noChangeArrowheads="1"/>
          </p:cNvPicPr>
          <p:nvPr/>
        </p:nvPicPr>
        <p:blipFill>
          <a:blip r:embed="rId12" cstate="print"/>
          <a:srcRect/>
          <a:stretch>
            <a:fillRect/>
          </a:stretch>
        </p:blipFill>
        <p:spPr bwMode="auto">
          <a:xfrm>
            <a:off x="6588224" y="1988840"/>
            <a:ext cx="2019300" cy="3114675"/>
          </a:xfrm>
          <a:prstGeom prst="rect">
            <a:avLst/>
          </a:prstGeom>
          <a:noFill/>
          <a:ln w="9525">
            <a:noFill/>
            <a:miter lim="800000"/>
            <a:headEnd/>
            <a:tailEnd/>
          </a:ln>
        </p:spPr>
      </p:pic>
      <p:pic>
        <p:nvPicPr>
          <p:cNvPr id="20" name="Image 19"/>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q"/>
            </a:pPr>
            <a:r>
              <a:rPr lang="fr-FR" sz="2000" b="1" dirty="0" smtClean="0"/>
              <a:t>Connexion à l’application</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2052" name="Picture 4"/>
          <p:cNvPicPr>
            <a:picLocks noChangeAspect="1" noChangeArrowheads="1"/>
          </p:cNvPicPr>
          <p:nvPr/>
        </p:nvPicPr>
        <p:blipFill>
          <a:blip r:embed="rId3" cstate="print"/>
          <a:srcRect/>
          <a:stretch>
            <a:fillRect/>
          </a:stretch>
        </p:blipFill>
        <p:spPr bwMode="auto">
          <a:xfrm>
            <a:off x="971600" y="2636912"/>
            <a:ext cx="5000625" cy="2228850"/>
          </a:xfrm>
          <a:prstGeom prst="rect">
            <a:avLst/>
          </a:prstGeom>
          <a:noFill/>
          <a:ln w="9525">
            <a:noFill/>
            <a:miter lim="800000"/>
            <a:headEnd/>
            <a:tailEnd/>
          </a:ln>
        </p:spPr>
      </p:pic>
      <p:pic>
        <p:nvPicPr>
          <p:cNvPr id="6" name="Imag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q"/>
            </a:pPr>
            <a:r>
              <a:rPr lang="fr-FR" sz="2000" b="1" dirty="0" smtClean="0"/>
              <a:t>Menu principal</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3074" name="Picture 2"/>
          <p:cNvPicPr>
            <a:picLocks noChangeAspect="1" noChangeArrowheads="1"/>
          </p:cNvPicPr>
          <p:nvPr/>
        </p:nvPicPr>
        <p:blipFill>
          <a:blip r:embed="rId3" cstate="print"/>
          <a:srcRect/>
          <a:stretch>
            <a:fillRect/>
          </a:stretch>
        </p:blipFill>
        <p:spPr bwMode="auto">
          <a:xfrm>
            <a:off x="987904" y="2564904"/>
            <a:ext cx="6104376" cy="2748905"/>
          </a:xfrm>
          <a:prstGeom prst="rect">
            <a:avLst/>
          </a:prstGeom>
          <a:noFill/>
          <a:ln w="9525">
            <a:noFill/>
            <a:miter lim="800000"/>
            <a:headEnd/>
            <a:tailEnd/>
          </a:ln>
        </p:spPr>
      </p:pic>
      <p:pic>
        <p:nvPicPr>
          <p:cNvPr id="6" name="Imag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Enregistrement d’un certificat médical</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4099" name="Picture 3"/>
          <p:cNvPicPr>
            <a:picLocks noChangeAspect="1" noChangeArrowheads="1"/>
          </p:cNvPicPr>
          <p:nvPr/>
        </p:nvPicPr>
        <p:blipFill>
          <a:blip r:embed="rId3" cstate="print"/>
          <a:srcRect/>
          <a:stretch>
            <a:fillRect/>
          </a:stretch>
        </p:blipFill>
        <p:spPr bwMode="auto">
          <a:xfrm>
            <a:off x="5724128" y="1916832"/>
            <a:ext cx="1368152" cy="463027"/>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827584" y="2564904"/>
            <a:ext cx="5832648" cy="4191842"/>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Gestion du profil médecin</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8194" name="Picture 2"/>
          <p:cNvPicPr>
            <a:picLocks noChangeAspect="1" noChangeArrowheads="1"/>
          </p:cNvPicPr>
          <p:nvPr/>
        </p:nvPicPr>
        <p:blipFill>
          <a:blip r:embed="rId3" cstate="print"/>
          <a:srcRect/>
          <a:stretch>
            <a:fillRect/>
          </a:stretch>
        </p:blipFill>
        <p:spPr bwMode="auto">
          <a:xfrm>
            <a:off x="4355976" y="1844824"/>
            <a:ext cx="1016636" cy="664468"/>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899592" y="2708919"/>
            <a:ext cx="5832648" cy="3993649"/>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Présentation du projet</a:t>
            </a:r>
          </a:p>
          <a:p>
            <a:r>
              <a:rPr lang="fr-FR" dirty="0" smtClean="0"/>
              <a:t>Technologies utilisées</a:t>
            </a:r>
          </a:p>
          <a:p>
            <a:r>
              <a:rPr lang="fr-FR" dirty="0" smtClean="0"/>
              <a:t>Présentation de l’application</a:t>
            </a:r>
          </a:p>
          <a:p>
            <a:r>
              <a:rPr lang="fr-FR" dirty="0" smtClean="0"/>
              <a:t>Démo</a:t>
            </a:r>
          </a:p>
          <a:p>
            <a:r>
              <a:rPr lang="fr-FR" dirty="0" smtClean="0"/>
              <a:t>Conclusion</a:t>
            </a:r>
          </a:p>
          <a:p>
            <a:r>
              <a:rPr lang="fr-FR" dirty="0" smtClean="0"/>
              <a:t>Question ?</a:t>
            </a:r>
            <a:endParaRPr lang="fr-FR" dirty="0"/>
          </a:p>
        </p:txBody>
      </p:sp>
      <p:sp>
        <p:nvSpPr>
          <p:cNvPr id="3" name="Titre 2"/>
          <p:cNvSpPr>
            <a:spLocks noGrp="1"/>
          </p:cNvSpPr>
          <p:nvPr>
            <p:ph type="title"/>
          </p:nvPr>
        </p:nvSpPr>
        <p:spPr/>
        <p:txBody>
          <a:bodyPr/>
          <a:lstStyle/>
          <a:p>
            <a:r>
              <a:rPr lang="fr-FR" dirty="0" smtClean="0"/>
              <a:t>Sommaire</a:t>
            </a:r>
            <a:endParaRPr lang="fr-FR" dirty="0"/>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Historique des certificats médical</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9218" name="Picture 2"/>
          <p:cNvPicPr>
            <a:picLocks noChangeAspect="1" noChangeArrowheads="1"/>
          </p:cNvPicPr>
          <p:nvPr/>
        </p:nvPicPr>
        <p:blipFill>
          <a:blip r:embed="rId3" cstate="print"/>
          <a:srcRect/>
          <a:stretch>
            <a:fillRect/>
          </a:stretch>
        </p:blipFill>
        <p:spPr bwMode="auto">
          <a:xfrm>
            <a:off x="5221147" y="1844824"/>
            <a:ext cx="1151053" cy="648072"/>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899592" y="2708920"/>
            <a:ext cx="6912768" cy="3984345"/>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Gestion des étudiants</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5122" name="Picture 2"/>
          <p:cNvPicPr>
            <a:picLocks noChangeAspect="1" noChangeArrowheads="1"/>
          </p:cNvPicPr>
          <p:nvPr/>
        </p:nvPicPr>
        <p:blipFill>
          <a:blip r:embed="rId3" cstate="print"/>
          <a:srcRect/>
          <a:stretch>
            <a:fillRect/>
          </a:stretch>
        </p:blipFill>
        <p:spPr bwMode="auto">
          <a:xfrm>
            <a:off x="3851920" y="1916832"/>
            <a:ext cx="1136724" cy="485564"/>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251520" y="2924944"/>
            <a:ext cx="8572500" cy="2038350"/>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Enregistrement d’un nouvel étudiant</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6146" name="Picture 2"/>
          <p:cNvPicPr>
            <a:picLocks noChangeAspect="1" noChangeArrowheads="1"/>
          </p:cNvPicPr>
          <p:nvPr/>
        </p:nvPicPr>
        <p:blipFill>
          <a:blip r:embed="rId3" cstate="print"/>
          <a:srcRect/>
          <a:stretch>
            <a:fillRect/>
          </a:stretch>
        </p:blipFill>
        <p:spPr bwMode="auto">
          <a:xfrm>
            <a:off x="5652120" y="1844824"/>
            <a:ext cx="1006253" cy="636464"/>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842963" y="2589458"/>
            <a:ext cx="5961285" cy="4088391"/>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Edition/Suppression d’un étudiant</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7170" name="Picture 2"/>
          <p:cNvPicPr>
            <a:picLocks noChangeAspect="1" noChangeArrowheads="1"/>
          </p:cNvPicPr>
          <p:nvPr/>
        </p:nvPicPr>
        <p:blipFill>
          <a:blip r:embed="rId3" cstate="print"/>
          <a:srcRect/>
          <a:stretch>
            <a:fillRect/>
          </a:stretch>
        </p:blipFill>
        <p:spPr bwMode="auto">
          <a:xfrm>
            <a:off x="5364088" y="1916832"/>
            <a:ext cx="936104" cy="549725"/>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827584" y="2564904"/>
            <a:ext cx="6996226" cy="4032448"/>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8000" b="1" dirty="0" smtClean="0"/>
              <a:t>Démonstration</a:t>
            </a:r>
          </a:p>
        </p:txBody>
      </p:sp>
      <p:sp>
        <p:nvSpPr>
          <p:cNvPr id="3" name="Titre 2"/>
          <p:cNvSpPr>
            <a:spLocks noGrp="1"/>
          </p:cNvSpPr>
          <p:nvPr>
            <p:ph type="title"/>
          </p:nvPr>
        </p:nvSpPr>
        <p:spPr/>
        <p:txBody>
          <a:bodyPr>
            <a:normAutofit/>
          </a:bodyPr>
          <a:lstStyle/>
          <a:p>
            <a:pPr algn="r"/>
            <a:r>
              <a:rPr lang="fr-FR" sz="1400" dirty="0" smtClean="0"/>
              <a:t>Démo</a:t>
            </a:r>
            <a:endParaRPr lang="fr-FR" sz="1400" dirty="0"/>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b="1" dirty="0" smtClean="0"/>
              <a:t>Ce projet a été mené à bien. </a:t>
            </a:r>
            <a:r>
              <a:rPr lang="fr-FR" sz="2000" dirty="0" smtClean="0"/>
              <a:t>La bonne coordination entre les membres de l’ équipe et les moyens mis en œuvres ont permis de remplir les objectifs que nous nous étions fixés.</a:t>
            </a:r>
          </a:p>
          <a:p>
            <a:pPr>
              <a:buNone/>
            </a:pPr>
            <a:endParaRPr lang="fr-FR" sz="2000" dirty="0" smtClean="0"/>
          </a:p>
          <a:p>
            <a:pPr>
              <a:buNone/>
            </a:pPr>
            <a:r>
              <a:rPr lang="fr-FR" sz="2000" dirty="0" smtClean="0"/>
              <a:t>Toutefois, l’application aurait pu avoir des fonctionnalités supplémentaire, notamment sur la personnalisation du design par le médecin (changement de couleur, fond personnalisé, ajout d’une signature pour le doc PDF, …) ainsi que des interfaces graphiques un peu plus poussé.</a:t>
            </a:r>
          </a:p>
          <a:p>
            <a:pPr>
              <a:buNone/>
            </a:pPr>
            <a:endParaRPr lang="fr-FR" sz="2000" b="1" dirty="0" smtClean="0"/>
          </a:p>
        </p:txBody>
      </p:sp>
      <p:sp>
        <p:nvSpPr>
          <p:cNvPr id="3" name="Titre 2"/>
          <p:cNvSpPr>
            <a:spLocks noGrp="1"/>
          </p:cNvSpPr>
          <p:nvPr>
            <p:ph type="title"/>
          </p:nvPr>
        </p:nvSpPr>
        <p:spPr/>
        <p:txBody>
          <a:bodyPr>
            <a:normAutofit/>
          </a:bodyPr>
          <a:lstStyle/>
          <a:p>
            <a:pPr algn="r"/>
            <a:r>
              <a:rPr lang="fr-FR" sz="1400" dirty="0" smtClean="0"/>
              <a:t>Conclusion</a:t>
            </a:r>
            <a:endParaRPr lang="fr-FR" sz="1400" dirty="0"/>
          </a:p>
        </p:txBody>
      </p:sp>
      <p:sp>
        <p:nvSpPr>
          <p:cNvPr id="10" name="Rectangle 9"/>
          <p:cNvSpPr/>
          <p:nvPr/>
        </p:nvSpPr>
        <p:spPr>
          <a:xfrm>
            <a:off x="467544" y="1268760"/>
            <a:ext cx="2119491" cy="523220"/>
          </a:xfrm>
          <a:prstGeom prst="rect">
            <a:avLst/>
          </a:prstGeom>
        </p:spPr>
        <p:txBody>
          <a:bodyPr wrap="none">
            <a:spAutoFit/>
          </a:bodyPr>
          <a:lstStyle/>
          <a:p>
            <a:pPr lvl="0"/>
            <a:r>
              <a:rPr lang="fr-FR" sz="2800" dirty="0" smtClean="0">
                <a:solidFill>
                  <a:srgbClr val="002060"/>
                </a:solidFill>
              </a:rPr>
              <a:t>Conclusion</a:t>
            </a:r>
            <a:endParaRPr lang="fr-FR" sz="2800" dirty="0">
              <a:solidFill>
                <a:srgbClr val="002060"/>
              </a:solidFill>
            </a:endParaRPr>
          </a:p>
        </p:txBody>
      </p:sp>
      <p:pic>
        <p:nvPicPr>
          <p:cNvPr id="5" name="Imag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9600" b="1" dirty="0" smtClean="0"/>
              <a:t>DES QUESTIONS ?</a:t>
            </a:r>
          </a:p>
        </p:txBody>
      </p:sp>
      <p:sp>
        <p:nvSpPr>
          <p:cNvPr id="3" name="Titre 2"/>
          <p:cNvSpPr>
            <a:spLocks noGrp="1"/>
          </p:cNvSpPr>
          <p:nvPr>
            <p:ph type="title"/>
          </p:nvPr>
        </p:nvSpPr>
        <p:spPr/>
        <p:txBody>
          <a:bodyPr>
            <a:normAutofit/>
          </a:bodyPr>
          <a:lstStyle/>
          <a:p>
            <a:pPr algn="r"/>
            <a:r>
              <a:rPr lang="fr-FR" sz="1400" dirty="0" smtClean="0"/>
              <a:t>Question ?</a:t>
            </a:r>
            <a:endParaRPr lang="fr-FR" sz="1400" dirty="0"/>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	</a:t>
            </a:r>
            <a:r>
              <a:rPr lang="fr-FR" sz="2000" dirty="0" err="1" smtClean="0"/>
              <a:t>AbsMedical</a:t>
            </a:r>
            <a:r>
              <a:rPr lang="fr-FR" sz="2000" dirty="0" smtClean="0"/>
              <a:t> est une application bureau à destination des médecins dont le but est simple: </a:t>
            </a:r>
          </a:p>
          <a:p>
            <a:pPr>
              <a:buNone/>
            </a:pPr>
            <a:r>
              <a:rPr lang="fr-FR" sz="2000" dirty="0" smtClean="0"/>
              <a:t>	</a:t>
            </a:r>
          </a:p>
          <a:p>
            <a:pPr>
              <a:buNone/>
            </a:pPr>
            <a:r>
              <a:rPr lang="fr-FR" sz="2000" dirty="0" smtClean="0"/>
              <a:t>	Justifier numériquement les absences scolaire d’un étudiant.</a:t>
            </a:r>
            <a:endParaRPr lang="fr-FR" sz="2000" dirty="0"/>
          </a:p>
        </p:txBody>
      </p:sp>
      <p:sp>
        <p:nvSpPr>
          <p:cNvPr id="3" name="Titre 2"/>
          <p:cNvSpPr>
            <a:spLocks noGrp="1"/>
          </p:cNvSpPr>
          <p:nvPr>
            <p:ph type="title"/>
          </p:nvPr>
        </p:nvSpPr>
        <p:spPr/>
        <p:txBody>
          <a:bodyPr>
            <a:normAutofit/>
          </a:bodyPr>
          <a:lstStyle/>
          <a:p>
            <a:pPr algn="r"/>
            <a:r>
              <a:rPr lang="fr-FR" sz="1400" dirty="0" smtClean="0"/>
              <a:t>Présentation du projet</a:t>
            </a:r>
            <a:endParaRPr lang="fr-FR" sz="1400" dirty="0"/>
          </a:p>
        </p:txBody>
      </p:sp>
      <p:sp>
        <p:nvSpPr>
          <p:cNvPr id="10" name="Rectangle 9"/>
          <p:cNvSpPr/>
          <p:nvPr/>
        </p:nvSpPr>
        <p:spPr>
          <a:xfrm>
            <a:off x="467544" y="1268760"/>
            <a:ext cx="1553630" cy="523220"/>
          </a:xfrm>
          <a:prstGeom prst="rect">
            <a:avLst/>
          </a:prstGeom>
        </p:spPr>
        <p:txBody>
          <a:bodyPr wrap="none">
            <a:spAutoFit/>
          </a:bodyPr>
          <a:lstStyle/>
          <a:p>
            <a:pPr lvl="0"/>
            <a:r>
              <a:rPr lang="fr-FR" sz="2800" dirty="0">
                <a:solidFill>
                  <a:srgbClr val="002060"/>
                </a:solidFill>
              </a:rPr>
              <a:t>Objectif</a:t>
            </a:r>
          </a:p>
        </p:txBody>
      </p:sp>
      <p:pic>
        <p:nvPicPr>
          <p:cNvPr id="6" name="Imag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93296"/>
            <a:ext cx="943868" cy="60894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lnSpcReduction="10000"/>
          </a:bodyPr>
          <a:lstStyle/>
          <a:p>
            <a:pPr>
              <a:buFont typeface="Wingdings" pitchFamily="2" charset="2"/>
              <a:buChar char="q"/>
            </a:pPr>
            <a:r>
              <a:rPr lang="fr-FR" sz="2000" dirty="0" smtClean="0"/>
              <a:t>Enregistrement d’un certificat médical pour un étudiant.</a:t>
            </a:r>
          </a:p>
          <a:p>
            <a:pPr lvl="1">
              <a:buFont typeface="Wingdings" pitchFamily="2" charset="2"/>
              <a:buChar char="§"/>
            </a:pPr>
            <a:r>
              <a:rPr lang="fr-FR" sz="1600" dirty="0" smtClean="0"/>
              <a:t>Exportation du certificat au format PDF.</a:t>
            </a:r>
          </a:p>
          <a:p>
            <a:pPr lvl="1">
              <a:buFont typeface="Wingdings" pitchFamily="2" charset="2"/>
              <a:buChar char="§"/>
            </a:pPr>
            <a:r>
              <a:rPr lang="fr-FR" sz="1600" dirty="0" smtClean="0"/>
              <a:t>Notification par email en temps réel.</a:t>
            </a:r>
          </a:p>
          <a:p>
            <a:pPr lvl="1">
              <a:buNone/>
            </a:pPr>
            <a:r>
              <a:rPr lang="fr-FR" sz="1600" dirty="0" smtClean="0"/>
              <a:t>	</a:t>
            </a:r>
          </a:p>
          <a:p>
            <a:pPr>
              <a:buFont typeface="Wingdings" pitchFamily="2" charset="2"/>
              <a:buChar char="q"/>
            </a:pPr>
            <a:r>
              <a:rPr lang="fr-FR" sz="2000" dirty="0" smtClean="0"/>
              <a:t>Gestion des étudiants:</a:t>
            </a:r>
          </a:p>
          <a:p>
            <a:pPr lvl="1">
              <a:buFont typeface="Wingdings" pitchFamily="2" charset="2"/>
              <a:buChar char="§"/>
            </a:pPr>
            <a:r>
              <a:rPr lang="fr-FR" sz="1600" dirty="0" smtClean="0"/>
              <a:t>Enregistrement d’un nouvel étudiant.</a:t>
            </a:r>
          </a:p>
          <a:p>
            <a:pPr lvl="1">
              <a:buFont typeface="Wingdings" pitchFamily="2" charset="2"/>
              <a:buChar char="§"/>
            </a:pPr>
            <a:r>
              <a:rPr lang="fr-FR" sz="1600" dirty="0" smtClean="0"/>
              <a:t>Modification des informations d’un étudiant.</a:t>
            </a:r>
          </a:p>
          <a:p>
            <a:pPr lvl="1">
              <a:buFont typeface="Wingdings" pitchFamily="2" charset="2"/>
              <a:buChar char="§"/>
            </a:pPr>
            <a:r>
              <a:rPr lang="fr-FR" sz="1600" dirty="0" smtClean="0"/>
              <a:t>Suppression d’un étudiant.</a:t>
            </a:r>
          </a:p>
          <a:p>
            <a:pPr lvl="1">
              <a:buFont typeface="Wingdings" pitchFamily="2" charset="2"/>
              <a:buChar char="§"/>
            </a:pPr>
            <a:endParaRPr lang="fr-FR" sz="1600" dirty="0" smtClean="0"/>
          </a:p>
          <a:p>
            <a:pPr>
              <a:buFont typeface="Wingdings" pitchFamily="2" charset="2"/>
              <a:buChar char="q"/>
            </a:pPr>
            <a:r>
              <a:rPr lang="fr-FR" sz="2000" dirty="0" smtClean="0"/>
              <a:t>Gestion du profil médecin:</a:t>
            </a:r>
          </a:p>
          <a:p>
            <a:pPr lvl="1">
              <a:buFont typeface="Wingdings" pitchFamily="2" charset="2"/>
              <a:buChar char="§"/>
            </a:pPr>
            <a:r>
              <a:rPr lang="fr-FR" sz="1600" dirty="0" smtClean="0"/>
              <a:t>Modification des informations d’un médecin.</a:t>
            </a:r>
          </a:p>
          <a:p>
            <a:pPr lvl="1">
              <a:buFont typeface="Wingdings" pitchFamily="2" charset="2"/>
              <a:buChar char="§"/>
            </a:pPr>
            <a:r>
              <a:rPr lang="fr-FR" sz="1600" dirty="0" smtClean="0"/>
              <a:t>Paramétrage de l’adresse mail d’un médecin. </a:t>
            </a:r>
          </a:p>
          <a:p>
            <a:pPr lvl="1">
              <a:buFont typeface="Wingdings" pitchFamily="2" charset="2"/>
              <a:buChar char="§"/>
            </a:pPr>
            <a:endParaRPr lang="fr-FR" sz="1600" dirty="0" smtClean="0"/>
          </a:p>
          <a:p>
            <a:pPr>
              <a:buFont typeface="Wingdings" pitchFamily="2" charset="2"/>
              <a:buChar char="q"/>
            </a:pPr>
            <a:r>
              <a:rPr lang="fr-FR" sz="2000" dirty="0" smtClean="0"/>
              <a:t>Consultation de l’historique des absences d’un étudiant.</a:t>
            </a:r>
          </a:p>
          <a:p>
            <a:pPr lvl="1">
              <a:buNone/>
            </a:pPr>
            <a:endParaRPr lang="fr-FR" sz="1600" dirty="0" smtClean="0"/>
          </a:p>
          <a:p>
            <a:pPr lvl="1">
              <a:buNone/>
            </a:pPr>
            <a:endParaRPr lang="fr-FR" sz="1600" dirty="0" smtClean="0"/>
          </a:p>
        </p:txBody>
      </p:sp>
      <p:sp>
        <p:nvSpPr>
          <p:cNvPr id="3" name="Titre 2"/>
          <p:cNvSpPr>
            <a:spLocks noGrp="1"/>
          </p:cNvSpPr>
          <p:nvPr>
            <p:ph type="title"/>
          </p:nvPr>
        </p:nvSpPr>
        <p:spPr/>
        <p:txBody>
          <a:bodyPr>
            <a:normAutofit/>
          </a:bodyPr>
          <a:lstStyle/>
          <a:p>
            <a:pPr algn="r"/>
            <a:r>
              <a:rPr lang="fr-FR" sz="1400" dirty="0" smtClean="0"/>
              <a:t>Présentation du projet</a:t>
            </a:r>
            <a:endParaRPr lang="fr-FR" sz="1400" dirty="0"/>
          </a:p>
        </p:txBody>
      </p:sp>
      <p:sp>
        <p:nvSpPr>
          <p:cNvPr id="10" name="Rectangle 9"/>
          <p:cNvSpPr/>
          <p:nvPr/>
        </p:nvSpPr>
        <p:spPr>
          <a:xfrm>
            <a:off x="467544" y="1268760"/>
            <a:ext cx="2836033" cy="523220"/>
          </a:xfrm>
          <a:prstGeom prst="rect">
            <a:avLst/>
          </a:prstGeom>
        </p:spPr>
        <p:txBody>
          <a:bodyPr wrap="none">
            <a:spAutoFit/>
          </a:bodyPr>
          <a:lstStyle/>
          <a:p>
            <a:pPr lvl="0"/>
            <a:r>
              <a:rPr lang="fr-FR" sz="2800" dirty="0" smtClean="0">
                <a:solidFill>
                  <a:srgbClr val="002060"/>
                </a:solidFill>
              </a:rPr>
              <a:t>Fonctionnalités</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ü"/>
            </a:pPr>
            <a:r>
              <a:rPr lang="fr-FR" sz="2000" b="1" dirty="0" smtClean="0"/>
              <a:t>Evite</a:t>
            </a:r>
            <a:r>
              <a:rPr lang="fr-FR" sz="2000" dirty="0" smtClean="0"/>
              <a:t> la paperasse tant pour l’école que pour le médecin.</a:t>
            </a:r>
          </a:p>
          <a:p>
            <a:pPr>
              <a:buFont typeface="Wingdings" pitchFamily="2" charset="2"/>
              <a:buChar char="ü"/>
            </a:pPr>
            <a:r>
              <a:rPr lang="fr-FR" sz="2000" dirty="0" smtClean="0"/>
              <a:t>L’école </a:t>
            </a:r>
            <a:r>
              <a:rPr lang="fr-FR" sz="2000" b="1" dirty="0" smtClean="0"/>
              <a:t>notifiée par email en temps réel !</a:t>
            </a:r>
          </a:p>
          <a:p>
            <a:pPr>
              <a:buFont typeface="Wingdings" pitchFamily="2" charset="2"/>
              <a:buChar char="ü"/>
            </a:pPr>
            <a:r>
              <a:rPr lang="fr-FR" sz="2000" b="1" dirty="0" smtClean="0"/>
              <a:t>Certification</a:t>
            </a:r>
            <a:r>
              <a:rPr lang="fr-FR" sz="2000" dirty="0" smtClean="0"/>
              <a:t> de l’absence via </a:t>
            </a:r>
            <a:r>
              <a:rPr lang="fr-FR" sz="2000" b="1" dirty="0" smtClean="0"/>
              <a:t>l’authentification</a:t>
            </a:r>
            <a:r>
              <a:rPr lang="fr-FR" sz="2000" dirty="0" smtClean="0"/>
              <a:t> du médecin.</a:t>
            </a:r>
          </a:p>
          <a:p>
            <a:pPr>
              <a:buFont typeface="Wingdings" pitchFamily="2" charset="2"/>
              <a:buChar char="ü"/>
            </a:pPr>
            <a:endParaRPr lang="fr-FR" sz="2000" dirty="0" smtClean="0"/>
          </a:p>
          <a:p>
            <a:pPr>
              <a:buFont typeface="Lucida Sans Unicode" pitchFamily="34" charset="0"/>
              <a:buChar char="×"/>
            </a:pPr>
            <a:r>
              <a:rPr lang="fr-FR" sz="2000" b="1" dirty="0" smtClean="0"/>
              <a:t>Impossible</a:t>
            </a:r>
            <a:r>
              <a:rPr lang="fr-FR" sz="2000" dirty="0" smtClean="0"/>
              <a:t> de rédiger une absence par le biais de ce logiciel sans la carte de l’étudiant.</a:t>
            </a:r>
            <a:endParaRPr lang="fr-FR" sz="2000" dirty="0"/>
          </a:p>
        </p:txBody>
      </p:sp>
      <p:sp>
        <p:nvSpPr>
          <p:cNvPr id="3" name="Titre 2"/>
          <p:cNvSpPr>
            <a:spLocks noGrp="1"/>
          </p:cNvSpPr>
          <p:nvPr>
            <p:ph type="title"/>
          </p:nvPr>
        </p:nvSpPr>
        <p:spPr/>
        <p:txBody>
          <a:bodyPr>
            <a:normAutofit/>
          </a:bodyPr>
          <a:lstStyle/>
          <a:p>
            <a:pPr algn="r"/>
            <a:r>
              <a:rPr lang="fr-FR" sz="1400" dirty="0" smtClean="0"/>
              <a:t>Présentation du projet</a:t>
            </a:r>
            <a:endParaRPr lang="fr-FR" sz="1400" dirty="0"/>
          </a:p>
        </p:txBody>
      </p:sp>
      <p:sp>
        <p:nvSpPr>
          <p:cNvPr id="10" name="Rectangle 9"/>
          <p:cNvSpPr/>
          <p:nvPr/>
        </p:nvSpPr>
        <p:spPr>
          <a:xfrm>
            <a:off x="467544" y="1268760"/>
            <a:ext cx="4868640" cy="523220"/>
          </a:xfrm>
          <a:prstGeom prst="rect">
            <a:avLst/>
          </a:prstGeom>
        </p:spPr>
        <p:txBody>
          <a:bodyPr wrap="none">
            <a:spAutoFit/>
          </a:bodyPr>
          <a:lstStyle/>
          <a:p>
            <a:pPr lvl="0"/>
            <a:r>
              <a:rPr lang="fr-FR" sz="2800" dirty="0" smtClean="0">
                <a:solidFill>
                  <a:srgbClr val="002060"/>
                </a:solidFill>
              </a:rPr>
              <a:t>Avantages &amp; Inconvénients</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Présentation du projet</a:t>
            </a:r>
            <a:endParaRPr lang="fr-FR" sz="1400" dirty="0"/>
          </a:p>
        </p:txBody>
      </p:sp>
      <p:sp>
        <p:nvSpPr>
          <p:cNvPr id="10" name="Rectangle 9"/>
          <p:cNvSpPr/>
          <p:nvPr/>
        </p:nvSpPr>
        <p:spPr>
          <a:xfrm>
            <a:off x="467544" y="1268760"/>
            <a:ext cx="4067139" cy="523220"/>
          </a:xfrm>
          <a:prstGeom prst="rect">
            <a:avLst/>
          </a:prstGeom>
        </p:spPr>
        <p:txBody>
          <a:bodyPr wrap="none">
            <a:spAutoFit/>
          </a:bodyPr>
          <a:lstStyle/>
          <a:p>
            <a:pPr lvl="0"/>
            <a:r>
              <a:rPr lang="fr-FR" sz="2800" dirty="0" smtClean="0">
                <a:solidFill>
                  <a:srgbClr val="002060"/>
                </a:solidFill>
              </a:rPr>
              <a:t>Répartition des tâches</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graphicFrame>
        <p:nvGraphicFramePr>
          <p:cNvPr id="8" name="Tableau 7"/>
          <p:cNvGraphicFramePr>
            <a:graphicFrameLocks noGrp="1"/>
          </p:cNvGraphicFramePr>
          <p:nvPr/>
        </p:nvGraphicFramePr>
        <p:xfrm>
          <a:off x="919424" y="1885280"/>
          <a:ext cx="4156632" cy="4064000"/>
        </p:xfrm>
        <a:graphic>
          <a:graphicData uri="http://schemas.openxmlformats.org/drawingml/2006/table">
            <a:tbl>
              <a:tblPr/>
              <a:tblGrid>
                <a:gridCol w="1575804"/>
                <a:gridCol w="1290414"/>
                <a:gridCol w="1290414"/>
              </a:tblGrid>
              <a:tr h="162560">
                <a:tc>
                  <a:txBody>
                    <a:bodyPr/>
                    <a:lstStyle/>
                    <a:p>
                      <a:pPr>
                        <a:lnSpc>
                          <a:spcPct val="115000"/>
                        </a:lnSpc>
                        <a:spcAft>
                          <a:spcPts val="0"/>
                        </a:spcAft>
                      </a:pPr>
                      <a:endParaRPr lang="fr-FR" sz="900" dirty="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MARTINES STEFANO</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MAGNIN ADRIEN</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Conception de la base de données</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662305" algn="ctr"/>
                        </a:tabLs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Architecture logicielle</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Mise en place du model Entity Framework</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Certificat medical</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Connexion</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Home</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Historique</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Ajout étudiant</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Edition étudiant</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Fenêtre - Gestion des étudiants</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Encryptions des mots de passes</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Ecriture des requêtes communiquant avec la BDD</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Mise en place des différents services web WCF</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680">
                <a:tc>
                  <a:txBody>
                    <a:bodyPr/>
                    <a:lstStyle/>
                    <a:p>
                      <a:pPr>
                        <a:lnSpc>
                          <a:spcPct val="115000"/>
                        </a:lnSpc>
                        <a:spcAft>
                          <a:spcPts val="0"/>
                        </a:spcAft>
                      </a:pPr>
                      <a:r>
                        <a:rPr lang="fr-FR" sz="900">
                          <a:latin typeface="Calibri"/>
                          <a:ea typeface="Calibri"/>
                          <a:cs typeface="Times New Roman"/>
                        </a:rPr>
                        <a:t>Ecriture de la classe pour la création et l'enregistrement des PDF</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Ecriture de la classe pour l'envoi de mail</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dirty="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Application bureau de type client lourd développé en </a:t>
            </a:r>
            <a:r>
              <a:rPr lang="fr-FR" sz="2000" b="1" dirty="0" smtClean="0"/>
              <a:t>WPF</a:t>
            </a:r>
            <a:r>
              <a:rPr lang="fr-FR" sz="2000" dirty="0" smtClean="0"/>
              <a:t> </a:t>
            </a:r>
            <a:r>
              <a:rPr lang="fr-FR" sz="2000" b="1" dirty="0" smtClean="0"/>
              <a:t>(Windows </a:t>
            </a:r>
            <a:r>
              <a:rPr lang="fr-FR" sz="2000" b="1" dirty="0" err="1" smtClean="0"/>
              <a:t>Presentation</a:t>
            </a:r>
            <a:r>
              <a:rPr lang="fr-FR" sz="2000" b="1" dirty="0" smtClean="0"/>
              <a:t> </a:t>
            </a:r>
            <a:r>
              <a:rPr lang="fr-FR" sz="2000" b="1" dirty="0" err="1" smtClean="0"/>
              <a:t>Foundation</a:t>
            </a:r>
            <a:r>
              <a:rPr lang="fr-FR" sz="2000" b="1" dirty="0" smtClean="0"/>
              <a:t>).</a:t>
            </a:r>
          </a:p>
          <a:p>
            <a:pPr>
              <a:buNone/>
            </a:pPr>
            <a:endParaRPr lang="fr-FR" sz="2000" b="1" dirty="0" smtClean="0"/>
          </a:p>
          <a:p>
            <a:pPr>
              <a:buNone/>
            </a:pPr>
            <a:r>
              <a:rPr lang="fr-FR" sz="2000" b="1" dirty="0" smtClean="0"/>
              <a:t>Pourquoi WPF ?</a:t>
            </a:r>
          </a:p>
          <a:p>
            <a:pPr>
              <a:buNone/>
            </a:pPr>
            <a:endParaRPr lang="fr-FR" sz="2000" dirty="0" smtClean="0"/>
          </a:p>
          <a:p>
            <a:pPr lvl="1">
              <a:buFont typeface="Courier New" pitchFamily="49" charset="0"/>
              <a:buChar char="o"/>
            </a:pPr>
            <a:r>
              <a:rPr lang="fr-FR" sz="1600" dirty="0" smtClean="0"/>
              <a:t>Interface et composant graphique plus moderne.</a:t>
            </a:r>
          </a:p>
          <a:p>
            <a:pPr lvl="1">
              <a:buFont typeface="Courier New" pitchFamily="49" charset="0"/>
              <a:buChar char="o"/>
            </a:pPr>
            <a:r>
              <a:rPr lang="fr-FR" sz="1600" dirty="0" smtClean="0"/>
              <a:t>Facilité pour l’équipe de travailler en C#.</a:t>
            </a:r>
          </a:p>
          <a:p>
            <a:pPr lvl="1">
              <a:buFont typeface="Courier New" pitchFamily="49" charset="0"/>
              <a:buChar char="o"/>
            </a:pPr>
            <a:r>
              <a:rPr lang="fr-FR" sz="1600" dirty="0" smtClean="0"/>
              <a:t>A la découverte d’une nouvelle technologie.</a:t>
            </a:r>
          </a:p>
          <a:p>
            <a:pPr>
              <a:buNone/>
            </a:pPr>
            <a:endParaRPr lang="fr-FR" sz="2000" b="1" dirty="0"/>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405099" cy="523220"/>
          </a:xfrm>
          <a:prstGeom prst="rect">
            <a:avLst/>
          </a:prstGeom>
        </p:spPr>
        <p:txBody>
          <a:bodyPr wrap="none">
            <a:spAutoFit/>
          </a:bodyPr>
          <a:lstStyle/>
          <a:p>
            <a:pPr lvl="0"/>
            <a:r>
              <a:rPr lang="fr-FR" sz="2800" dirty="0" smtClean="0">
                <a:solidFill>
                  <a:srgbClr val="002060"/>
                </a:solidFill>
              </a:rPr>
              <a:t>Type d’application</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fontScale="85000" lnSpcReduction="20000"/>
          </a:bodyPr>
          <a:lstStyle/>
          <a:p>
            <a:pPr>
              <a:buFont typeface="Wingdings" pitchFamily="2" charset="2"/>
              <a:buChar char="§"/>
            </a:pPr>
            <a:r>
              <a:rPr lang="fr-FR" sz="2000" b="1" dirty="0" smtClean="0"/>
              <a:t>Langage de programmation: </a:t>
            </a:r>
          </a:p>
          <a:p>
            <a:pPr>
              <a:buFont typeface="Wingdings" pitchFamily="2" charset="2"/>
              <a:buChar char="§"/>
            </a:pPr>
            <a:endParaRPr lang="fr-FR" sz="2000" b="1" dirty="0" smtClean="0"/>
          </a:p>
          <a:p>
            <a:pPr>
              <a:buFont typeface="Wingdings" pitchFamily="2" charset="2"/>
              <a:buChar char="§"/>
            </a:pPr>
            <a:r>
              <a:rPr lang="fr-FR" sz="2000" b="1" dirty="0" smtClean="0"/>
              <a:t>IDE: 		</a:t>
            </a:r>
          </a:p>
          <a:p>
            <a:pPr>
              <a:buFont typeface="Wingdings" pitchFamily="2" charset="2"/>
              <a:buChar char="§"/>
            </a:pPr>
            <a:endParaRPr lang="fr-FR" sz="2000" b="1" dirty="0" smtClean="0"/>
          </a:p>
          <a:p>
            <a:pPr>
              <a:buFont typeface="Wingdings" pitchFamily="2" charset="2"/>
              <a:buChar char="§"/>
            </a:pPr>
            <a:r>
              <a:rPr lang="fr-FR" sz="2000" b="1" dirty="0" smtClean="0"/>
              <a:t>Base de données: </a:t>
            </a:r>
          </a:p>
          <a:p>
            <a:pPr>
              <a:buNone/>
            </a:pPr>
            <a:endParaRPr lang="fr-FR" sz="2000" b="1" dirty="0" smtClean="0"/>
          </a:p>
          <a:p>
            <a:pPr>
              <a:buFont typeface="Wingdings" pitchFamily="2" charset="2"/>
              <a:buChar char="§"/>
            </a:pPr>
            <a:r>
              <a:rPr lang="fr-FR" sz="2000" b="1" dirty="0" err="1" smtClean="0"/>
              <a:t>Versioning</a:t>
            </a:r>
            <a:r>
              <a:rPr lang="fr-FR" sz="2000" b="1" dirty="0" smtClean="0"/>
              <a:t>:</a:t>
            </a:r>
          </a:p>
          <a:p>
            <a:pPr>
              <a:buFont typeface="Wingdings" pitchFamily="2" charset="2"/>
              <a:buChar char="§"/>
            </a:pPr>
            <a:endParaRPr lang="fr-FR" sz="2000" b="1" dirty="0" smtClean="0"/>
          </a:p>
          <a:p>
            <a:pPr>
              <a:buFont typeface="Wingdings" pitchFamily="2" charset="2"/>
              <a:buChar char="§"/>
            </a:pPr>
            <a:r>
              <a:rPr lang="fr-FR" sz="2000" b="1" dirty="0" smtClean="0"/>
              <a:t>User Interface:        </a:t>
            </a:r>
            <a:r>
              <a:rPr lang="fr-FR" sz="2000" b="1" dirty="0" err="1" smtClean="0"/>
              <a:t>MahApps</a:t>
            </a:r>
            <a:r>
              <a:rPr lang="fr-FR" sz="2000" b="1" dirty="0" smtClean="0"/>
              <a:t> + Windows</a:t>
            </a:r>
          </a:p>
          <a:p>
            <a:pPr>
              <a:buFont typeface="Wingdings" pitchFamily="2" charset="2"/>
              <a:buChar char="§"/>
            </a:pPr>
            <a:endParaRPr lang="fr-FR" sz="2000" b="1" dirty="0" smtClean="0"/>
          </a:p>
          <a:p>
            <a:pPr>
              <a:buFont typeface="Wingdings" pitchFamily="2" charset="2"/>
              <a:buChar char="§"/>
            </a:pPr>
            <a:r>
              <a:rPr lang="fr-FR" sz="2000" b="1" dirty="0" err="1" smtClean="0"/>
              <a:t>Entity</a:t>
            </a:r>
            <a:r>
              <a:rPr lang="fr-FR" sz="2000" b="1" dirty="0" smtClean="0"/>
              <a:t> Framework</a:t>
            </a:r>
          </a:p>
          <a:p>
            <a:pPr>
              <a:buFont typeface="Wingdings" pitchFamily="2" charset="2"/>
              <a:buChar char="§"/>
            </a:pPr>
            <a:endParaRPr lang="fr-FR" sz="2000" b="1" dirty="0" smtClean="0"/>
          </a:p>
          <a:p>
            <a:pPr>
              <a:buFont typeface="Wingdings" pitchFamily="2" charset="2"/>
              <a:buChar char="§"/>
            </a:pPr>
            <a:r>
              <a:rPr lang="fr-FR" sz="2000" b="1" dirty="0" smtClean="0"/>
              <a:t>Service Web de type SOAP avec WCF</a:t>
            </a:r>
          </a:p>
          <a:p>
            <a:pPr>
              <a:buFont typeface="Wingdings" pitchFamily="2" charset="2"/>
              <a:buChar char="§"/>
            </a:pPr>
            <a:endParaRPr lang="fr-FR" sz="2000" b="1" dirty="0" smtClean="0"/>
          </a:p>
          <a:p>
            <a:pPr>
              <a:buFont typeface="Wingdings" pitchFamily="2" charset="2"/>
              <a:buChar char="§"/>
            </a:pPr>
            <a:r>
              <a:rPr lang="fr-FR" sz="2000" b="1" dirty="0" smtClean="0"/>
              <a:t>Lecteur de carte a puce + carte a puce.</a:t>
            </a:r>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2561920" cy="523220"/>
          </a:xfrm>
          <a:prstGeom prst="rect">
            <a:avLst/>
          </a:prstGeom>
        </p:spPr>
        <p:txBody>
          <a:bodyPr wrap="none">
            <a:spAutoFit/>
          </a:bodyPr>
          <a:lstStyle/>
          <a:p>
            <a:pPr lvl="0"/>
            <a:r>
              <a:rPr lang="fr-FR" sz="2800" dirty="0" smtClean="0">
                <a:solidFill>
                  <a:srgbClr val="002060"/>
                </a:solidFill>
              </a:rPr>
              <a:t>Outils utilisés</a:t>
            </a:r>
            <a:endParaRPr lang="fr-FR" sz="2800" dirty="0">
              <a:solidFill>
                <a:srgbClr val="002060"/>
              </a:solidFill>
            </a:endParaRPr>
          </a:p>
        </p:txBody>
      </p:sp>
      <p:pic>
        <p:nvPicPr>
          <p:cNvPr id="5" name="Image 4" descr="csharp.png"/>
          <p:cNvPicPr>
            <a:picLocks noChangeAspect="1"/>
          </p:cNvPicPr>
          <p:nvPr/>
        </p:nvPicPr>
        <p:blipFill>
          <a:blip r:embed="rId3" cstate="print"/>
          <a:stretch>
            <a:fillRect/>
          </a:stretch>
        </p:blipFill>
        <p:spPr>
          <a:xfrm>
            <a:off x="4067944" y="1844824"/>
            <a:ext cx="504056" cy="504056"/>
          </a:xfrm>
          <a:prstGeom prst="rect">
            <a:avLst/>
          </a:prstGeom>
        </p:spPr>
      </p:pic>
      <p:pic>
        <p:nvPicPr>
          <p:cNvPr id="6" name="Image 5" descr="VisualStudio.png"/>
          <p:cNvPicPr>
            <a:picLocks noChangeAspect="1"/>
          </p:cNvPicPr>
          <p:nvPr/>
        </p:nvPicPr>
        <p:blipFill>
          <a:blip r:embed="rId4" cstate="print"/>
          <a:stretch>
            <a:fillRect/>
          </a:stretch>
        </p:blipFill>
        <p:spPr>
          <a:xfrm>
            <a:off x="1403649" y="2388833"/>
            <a:ext cx="934234" cy="464103"/>
          </a:xfrm>
          <a:prstGeom prst="rect">
            <a:avLst/>
          </a:prstGeom>
        </p:spPr>
      </p:pic>
      <p:pic>
        <p:nvPicPr>
          <p:cNvPr id="8" name="Image 7" descr="OracleMySQLCloudService.png"/>
          <p:cNvPicPr>
            <a:picLocks noChangeAspect="1"/>
          </p:cNvPicPr>
          <p:nvPr/>
        </p:nvPicPr>
        <p:blipFill>
          <a:blip r:embed="rId5" cstate="print"/>
          <a:stretch>
            <a:fillRect/>
          </a:stretch>
        </p:blipFill>
        <p:spPr>
          <a:xfrm>
            <a:off x="2901206" y="2852936"/>
            <a:ext cx="734690" cy="380202"/>
          </a:xfrm>
          <a:prstGeom prst="rect">
            <a:avLst/>
          </a:prstGeom>
        </p:spPr>
      </p:pic>
      <p:pic>
        <p:nvPicPr>
          <p:cNvPr id="9" name="Image 8" descr="3cd5679f54dc60811383649f9f6ea37d.png"/>
          <p:cNvPicPr>
            <a:picLocks noChangeAspect="1"/>
          </p:cNvPicPr>
          <p:nvPr/>
        </p:nvPicPr>
        <p:blipFill>
          <a:blip r:embed="rId6" cstate="print"/>
          <a:stretch>
            <a:fillRect/>
          </a:stretch>
        </p:blipFill>
        <p:spPr>
          <a:xfrm>
            <a:off x="2195736" y="3426587"/>
            <a:ext cx="1152128" cy="434461"/>
          </a:xfrm>
          <a:prstGeom prst="rect">
            <a:avLst/>
          </a:prstGeom>
        </p:spPr>
      </p:pic>
      <p:pic>
        <p:nvPicPr>
          <p:cNvPr id="11" name="Image 10" descr="1130789.png"/>
          <p:cNvPicPr>
            <a:picLocks noChangeAspect="1"/>
          </p:cNvPicPr>
          <p:nvPr/>
        </p:nvPicPr>
        <p:blipFill>
          <a:blip r:embed="rId7" cstate="print"/>
          <a:stretch>
            <a:fillRect/>
          </a:stretch>
        </p:blipFill>
        <p:spPr>
          <a:xfrm>
            <a:off x="2555776" y="3933056"/>
            <a:ext cx="360040" cy="36004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Les Web Services utilisés lors du développement de l’application sont de type SOAP (Simple Object Access Protocol) et utilisent l’infrastructure </a:t>
            </a:r>
            <a:r>
              <a:rPr lang="fr-FR" sz="2000" b="1" dirty="0" smtClean="0"/>
              <a:t>WCF</a:t>
            </a:r>
            <a:r>
              <a:rPr lang="fr-FR" sz="2000" dirty="0" smtClean="0"/>
              <a:t> </a:t>
            </a:r>
            <a:r>
              <a:rPr lang="fr-FR" sz="2000" b="1" dirty="0" smtClean="0"/>
              <a:t>(Windows Communication </a:t>
            </a:r>
            <a:r>
              <a:rPr lang="fr-FR" sz="2000" b="1" dirty="0" err="1" smtClean="0"/>
              <a:t>Foundation</a:t>
            </a:r>
            <a:r>
              <a:rPr lang="fr-FR" sz="2000" b="1" dirty="0" smtClean="0"/>
              <a:t>).</a:t>
            </a:r>
          </a:p>
          <a:p>
            <a:pPr>
              <a:buNone/>
            </a:pPr>
            <a:endParaRPr lang="fr-FR" sz="2000" b="1" dirty="0" smtClean="0"/>
          </a:p>
          <a:p>
            <a:pPr>
              <a:buNone/>
            </a:pPr>
            <a:r>
              <a:rPr lang="fr-FR" sz="2000" b="1" dirty="0" smtClean="0"/>
              <a:t>Pourquoi le protocole SOAP avec WCF ?</a:t>
            </a:r>
          </a:p>
          <a:p>
            <a:pPr>
              <a:buNone/>
            </a:pPr>
            <a:endParaRPr lang="fr-FR" sz="2000" dirty="0" smtClean="0"/>
          </a:p>
          <a:p>
            <a:pPr lvl="1">
              <a:buFont typeface="Courier New" pitchFamily="49" charset="0"/>
              <a:buChar char="o"/>
            </a:pPr>
            <a:r>
              <a:rPr lang="fr-FR" sz="1600" dirty="0" smtClean="0"/>
              <a:t>Rapidité à mettre en place.</a:t>
            </a:r>
          </a:p>
          <a:p>
            <a:pPr lvl="1">
              <a:buFont typeface="Courier New" pitchFamily="49" charset="0"/>
              <a:buChar char="o"/>
            </a:pPr>
            <a:r>
              <a:rPr lang="fr-FR" sz="1600" dirty="0" smtClean="0"/>
              <a:t>Retourne des objets et non pas du JSON/XML.</a:t>
            </a:r>
          </a:p>
          <a:p>
            <a:pPr lvl="1">
              <a:buFont typeface="Courier New" pitchFamily="49" charset="0"/>
              <a:buChar char="o"/>
            </a:pPr>
            <a:r>
              <a:rPr lang="fr-FR" sz="1600" dirty="0" smtClean="0"/>
              <a:t>Meilleure manipulation des données.</a:t>
            </a:r>
          </a:p>
          <a:p>
            <a:pPr lvl="1">
              <a:buFont typeface="Courier New" pitchFamily="49" charset="0"/>
              <a:buChar char="o"/>
            </a:pPr>
            <a:r>
              <a:rPr lang="fr-FR" sz="1600" dirty="0" smtClean="0"/>
              <a:t>Meilleure lisibilité dans le code.</a:t>
            </a:r>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119765" cy="523220"/>
          </a:xfrm>
          <a:prstGeom prst="rect">
            <a:avLst/>
          </a:prstGeom>
        </p:spPr>
        <p:txBody>
          <a:bodyPr wrap="none">
            <a:spAutoFit/>
          </a:bodyPr>
          <a:lstStyle/>
          <a:p>
            <a:pPr lvl="0"/>
            <a:r>
              <a:rPr lang="fr-FR" sz="2800" dirty="0" smtClean="0">
                <a:solidFill>
                  <a:srgbClr val="002060"/>
                </a:solidFill>
              </a:rPr>
              <a:t>Les Web Services</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444</TotalTime>
  <Words>664</Words>
  <Application>Microsoft Office PowerPoint</Application>
  <PresentationFormat>Affichage à l'écran (4:3)</PresentationFormat>
  <Paragraphs>218</Paragraphs>
  <Slides>26</Slides>
  <Notes>25</Notes>
  <HiddenSlides>0</HiddenSlides>
  <MMClips>0</MMClips>
  <ScaleCrop>false</ScaleCrop>
  <HeadingPairs>
    <vt:vector size="4" baseType="variant">
      <vt:variant>
        <vt:lpstr>Thème</vt:lpstr>
      </vt:variant>
      <vt:variant>
        <vt:i4>1</vt:i4>
      </vt:variant>
      <vt:variant>
        <vt:lpstr>Titres des diapositives</vt:lpstr>
      </vt:variant>
      <vt:variant>
        <vt:i4>26</vt:i4>
      </vt:variant>
    </vt:vector>
  </HeadingPairs>
  <TitlesOfParts>
    <vt:vector size="27" baseType="lpstr">
      <vt:lpstr>Rotonde</vt:lpstr>
      <vt:lpstr>Présentation du projet AbsMedical</vt:lpstr>
      <vt:lpstr>Sommaire</vt:lpstr>
      <vt:lpstr>Présentation du projet</vt:lpstr>
      <vt:lpstr>Présentation du projet</vt:lpstr>
      <vt:lpstr>Présentation du projet</vt:lpstr>
      <vt:lpstr>Présentation du projet</vt:lpstr>
      <vt:lpstr>Technologies utilisés</vt:lpstr>
      <vt:lpstr>Technologies utilisés</vt:lpstr>
      <vt:lpstr>Technologies utilisés</vt:lpstr>
      <vt:lpstr>Technologies utilisés</vt:lpstr>
      <vt:lpstr>Technologies utilisés</vt:lpstr>
      <vt:lpstr>Technologies utilisés</vt:lpstr>
      <vt:lpstr>Technologies utilisés</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Démo</vt:lpstr>
      <vt:lpstr>Conclusion</vt:lpstr>
      <vt:lpstr>Question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projet AbsMedical</dc:title>
  <dc:creator>Stefano Martines</dc:creator>
  <cp:lastModifiedBy>Stefano Martines</cp:lastModifiedBy>
  <cp:revision>36</cp:revision>
  <dcterms:created xsi:type="dcterms:W3CDTF">2017-05-11T20:10:14Z</dcterms:created>
  <dcterms:modified xsi:type="dcterms:W3CDTF">2017-05-15T11:54:37Z</dcterms:modified>
</cp:coreProperties>
</file>