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0" r:id="rId5"/>
    <p:sldId id="259" r:id="rId6"/>
    <p:sldId id="261" r:id="rId7"/>
    <p:sldId id="262" r:id="rId8"/>
    <p:sldId id="263" r:id="rId9"/>
    <p:sldId id="264" r:id="rId10"/>
    <p:sldId id="266" r:id="rId11"/>
    <p:sldId id="265" r:id="rId12"/>
    <p:sldId id="267"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45B8F-C0FF-44EC-BB50-2DC2F163B972}" type="datetimeFigureOut">
              <a:rPr lang="fr-FR" smtClean="0"/>
              <a:pPr/>
              <a:t>12/05/2017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209E1-ABC8-4D7E-BDD9-246DCBE30A3E}"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Présentation du projet: Objectif,</a:t>
            </a:r>
            <a:r>
              <a:rPr lang="fr-FR" baseline="0" dirty="0" smtClean="0"/>
              <a:t> Description, </a:t>
            </a:r>
            <a:r>
              <a:rPr lang="fr-FR" baseline="0" dirty="0" err="1" smtClean="0"/>
              <a:t>Repartition</a:t>
            </a:r>
            <a:r>
              <a:rPr lang="fr-FR" baseline="0" dirty="0" smtClean="0"/>
              <a:t> des tâches &amp; Avantage et </a:t>
            </a:r>
            <a:r>
              <a:rPr lang="fr-FR" baseline="0" dirty="0" err="1" smtClean="0"/>
              <a:t>Inconveniant</a:t>
            </a:r>
            <a:endParaRPr lang="fr-FR" baseline="0" dirty="0" smtClean="0"/>
          </a:p>
          <a:p>
            <a:r>
              <a:rPr lang="fr-FR" baseline="0" dirty="0" smtClean="0"/>
              <a:t>Technologies utilisés: Langage utilisé, Web Service utilisé, …</a:t>
            </a:r>
          </a:p>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 la base</a:t>
            </a:r>
            <a:r>
              <a:rPr lang="fr-FR" baseline="0" dirty="0" smtClean="0"/>
              <a:t> on devais partir sur du </a:t>
            </a:r>
            <a:r>
              <a:rPr lang="fr-FR" baseline="0" dirty="0" err="1" smtClean="0"/>
              <a:t>WinForm</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6</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7</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8</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9</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10</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11</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D1AB72DB-2B36-4F14-9350-0913143174F8}" type="datetimeFigureOut">
              <a:rPr lang="fr-FR" smtClean="0"/>
              <a:pPr/>
              <a:t>12/05/2017</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A8C328B4-C016-4A25-B59B-906578B0868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D1AB72DB-2B36-4F14-9350-0913143174F8}" type="datetimeFigureOut">
              <a:rPr lang="fr-FR" smtClean="0"/>
              <a:pPr/>
              <a:t>12/05/2017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D1AB72DB-2B36-4F14-9350-0913143174F8}" type="datetimeFigureOut">
              <a:rPr lang="fr-FR" smtClean="0"/>
              <a:pPr/>
              <a:t>12/05/2017</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A8C328B4-C016-4A25-B59B-906578B0868C}"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1AB72DB-2B36-4F14-9350-0913143174F8}" type="datetimeFigureOut">
              <a:rPr lang="fr-FR" smtClean="0"/>
              <a:pPr/>
              <a:t>12/05/2017</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C328B4-C016-4A25-B59B-906578B0868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620688"/>
            <a:ext cx="8496944" cy="1829761"/>
          </a:xfrm>
        </p:spPr>
        <p:txBody>
          <a:bodyPr>
            <a:normAutofit/>
          </a:bodyPr>
          <a:lstStyle/>
          <a:p>
            <a:r>
              <a:rPr lang="fr-FR" dirty="0" smtClean="0"/>
              <a:t>Présentation du projet </a:t>
            </a:r>
            <a:r>
              <a:rPr lang="fr-FR" dirty="0" err="1" smtClean="0"/>
              <a:t>AbsMedical</a:t>
            </a:r>
            <a:endParaRPr lang="fr-FR" dirty="0"/>
          </a:p>
        </p:txBody>
      </p:sp>
      <p:sp>
        <p:nvSpPr>
          <p:cNvPr id="3" name="Sous-titre 2"/>
          <p:cNvSpPr>
            <a:spLocks noGrp="1"/>
          </p:cNvSpPr>
          <p:nvPr>
            <p:ph type="subTitle" idx="1"/>
          </p:nvPr>
        </p:nvSpPr>
        <p:spPr>
          <a:xfrm>
            <a:off x="1259632" y="3933056"/>
            <a:ext cx="7772400" cy="1199704"/>
          </a:xfrm>
        </p:spPr>
        <p:txBody>
          <a:bodyPr/>
          <a:lstStyle/>
          <a:p>
            <a:r>
              <a:rPr lang="fr-FR" dirty="0" smtClean="0"/>
              <a:t>Par MARTINES Stefano &amp; MAGNIN Adrien</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5580112" y="4509120"/>
            <a:ext cx="392071" cy="392071"/>
          </a:xfrm>
          <a:prstGeom prst="rect">
            <a:avLst/>
          </a:prstGeom>
        </p:spPr>
      </p:pic>
      <p:pic>
        <p:nvPicPr>
          <p:cNvPr id="8" name="Image 7" descr="managed-services-icon-png-3.png"/>
          <p:cNvPicPr>
            <a:picLocks noChangeAspect="1"/>
          </p:cNvPicPr>
          <p:nvPr/>
        </p:nvPicPr>
        <p:blipFill>
          <a:blip r:embed="rId4" cstate="print"/>
          <a:stretch>
            <a:fillRect/>
          </a:stretch>
        </p:blipFill>
        <p:spPr>
          <a:xfrm>
            <a:off x="4427984" y="5445224"/>
            <a:ext cx="478351" cy="410951"/>
          </a:xfrm>
          <a:prstGeom prst="rect">
            <a:avLst/>
          </a:prstGeom>
        </p:spPr>
      </p:pic>
      <p:pic>
        <p:nvPicPr>
          <p:cNvPr id="9" name="Image 8" descr="nfc-chip-payment-512.png"/>
          <p:cNvPicPr>
            <a:picLocks noChangeAspect="1"/>
          </p:cNvPicPr>
          <p:nvPr/>
        </p:nvPicPr>
        <p:blipFill>
          <a:blip r:embed="rId5" cstate="print"/>
          <a:stretch>
            <a:fillRect/>
          </a:stretch>
        </p:blipFill>
        <p:spPr>
          <a:xfrm>
            <a:off x="6732240" y="5301208"/>
            <a:ext cx="403133" cy="403133"/>
          </a:xfrm>
          <a:prstGeom prst="rect">
            <a:avLst/>
          </a:prstGeom>
        </p:spPr>
      </p:pic>
      <p:pic>
        <p:nvPicPr>
          <p:cNvPr id="11" name="Image 10" descr="red-share-icon-12.png"/>
          <p:cNvPicPr>
            <a:picLocks noChangeAspect="1"/>
          </p:cNvPicPr>
          <p:nvPr/>
        </p:nvPicPr>
        <p:blipFill>
          <a:blip r:embed="rId6" cstate="print"/>
          <a:stretch>
            <a:fillRect/>
          </a:stretch>
        </p:blipFill>
        <p:spPr>
          <a:xfrm>
            <a:off x="5724128" y="6309320"/>
            <a:ext cx="409369" cy="409369"/>
          </a:xfrm>
          <a:prstGeom prst="rect">
            <a:avLst/>
          </a:prstGeom>
        </p:spPr>
      </p:pic>
      <p:cxnSp>
        <p:nvCxnSpPr>
          <p:cNvPr id="13" name="Connecteur droit avec flèche 12"/>
          <p:cNvCxnSpPr/>
          <p:nvPr/>
        </p:nvCxnSpPr>
        <p:spPr>
          <a:xfrm flipV="1">
            <a:off x="5868144" y="5805264"/>
            <a:ext cx="0" cy="4320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6156176" y="5517232"/>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004048" y="5589240"/>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4788024" y="4869160"/>
            <a:ext cx="802432" cy="5760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4860032" y="5805264"/>
            <a:ext cx="864096" cy="5760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5641686" y="5362782"/>
            <a:ext cx="370474" cy="370474"/>
          </a:xfrm>
          <a:prstGeom prst="rect">
            <a:avLst/>
          </a:prstGeom>
        </p:spPr>
      </p:pic>
      <p:pic>
        <p:nvPicPr>
          <p:cNvPr id="1026" name="Picture 2"/>
          <p:cNvPicPr>
            <a:picLocks noChangeAspect="1" noChangeArrowheads="1"/>
          </p:cNvPicPr>
          <p:nvPr/>
        </p:nvPicPr>
        <p:blipFill>
          <a:blip r:embed="rId8" cstate="print"/>
          <a:srcRect/>
          <a:stretch>
            <a:fillRect/>
          </a:stretch>
        </p:blipFill>
        <p:spPr bwMode="auto">
          <a:xfrm>
            <a:off x="395536" y="1988840"/>
            <a:ext cx="1916304" cy="3679304"/>
          </a:xfrm>
          <a:prstGeom prst="rect">
            <a:avLst/>
          </a:prstGeom>
          <a:noFill/>
          <a:ln w="9525">
            <a:noFill/>
            <a:miter lim="800000"/>
            <a:headEnd/>
            <a:tailEnd/>
          </a:ln>
        </p:spPr>
      </p:pic>
      <p:pic>
        <p:nvPicPr>
          <p:cNvPr id="1028" name="Picture 4"/>
          <p:cNvPicPr>
            <a:picLocks noChangeAspect="1" noChangeArrowheads="1"/>
          </p:cNvPicPr>
          <p:nvPr/>
        </p:nvPicPr>
        <p:blipFill>
          <a:blip r:embed="rId9" cstate="print"/>
          <a:srcRect/>
          <a:stretch>
            <a:fillRect/>
          </a:stretch>
        </p:blipFill>
        <p:spPr bwMode="auto">
          <a:xfrm>
            <a:off x="2411760" y="1988840"/>
            <a:ext cx="2295525" cy="2971800"/>
          </a:xfrm>
          <a:prstGeom prst="rect">
            <a:avLst/>
          </a:prstGeom>
          <a:noFill/>
          <a:ln w="9525">
            <a:noFill/>
            <a:miter lim="800000"/>
            <a:headEnd/>
            <a:tailEnd/>
          </a:ln>
        </p:spPr>
      </p:pic>
      <p:pic>
        <p:nvPicPr>
          <p:cNvPr id="1030" name="Picture 6"/>
          <p:cNvPicPr>
            <a:picLocks noChangeAspect="1" noChangeArrowheads="1"/>
          </p:cNvPicPr>
          <p:nvPr/>
        </p:nvPicPr>
        <p:blipFill>
          <a:blip r:embed="rId10" cstate="print"/>
          <a:srcRect/>
          <a:stretch>
            <a:fillRect/>
          </a:stretch>
        </p:blipFill>
        <p:spPr bwMode="auto">
          <a:xfrm>
            <a:off x="4788024" y="1988840"/>
            <a:ext cx="1733550" cy="914400"/>
          </a:xfrm>
          <a:prstGeom prst="rect">
            <a:avLst/>
          </a:prstGeom>
          <a:noFill/>
          <a:ln w="9525">
            <a:noFill/>
            <a:miter lim="800000"/>
            <a:headEnd/>
            <a:tailEnd/>
          </a:ln>
        </p:spPr>
      </p:pic>
      <p:pic>
        <p:nvPicPr>
          <p:cNvPr id="1031" name="Picture 7"/>
          <p:cNvPicPr>
            <a:picLocks noChangeAspect="1" noChangeArrowheads="1"/>
          </p:cNvPicPr>
          <p:nvPr/>
        </p:nvPicPr>
        <p:blipFill>
          <a:blip r:embed="rId11" cstate="print"/>
          <a:srcRect/>
          <a:stretch>
            <a:fillRect/>
          </a:stretch>
        </p:blipFill>
        <p:spPr bwMode="auto">
          <a:xfrm>
            <a:off x="4788024" y="2996952"/>
            <a:ext cx="1724025" cy="704850"/>
          </a:xfrm>
          <a:prstGeom prst="rect">
            <a:avLst/>
          </a:prstGeom>
          <a:noFill/>
          <a:ln w="9525">
            <a:noFill/>
            <a:miter lim="800000"/>
            <a:headEnd/>
            <a:tailEnd/>
          </a:ln>
        </p:spPr>
      </p:pic>
      <p:pic>
        <p:nvPicPr>
          <p:cNvPr id="1032" name="Picture 8"/>
          <p:cNvPicPr>
            <a:picLocks noChangeAspect="1" noChangeArrowheads="1"/>
          </p:cNvPicPr>
          <p:nvPr/>
        </p:nvPicPr>
        <p:blipFill>
          <a:blip r:embed="rId12" cstate="print"/>
          <a:srcRect/>
          <a:stretch>
            <a:fillRect/>
          </a:stretch>
        </p:blipFill>
        <p:spPr bwMode="auto">
          <a:xfrm>
            <a:off x="6588224" y="1988840"/>
            <a:ext cx="2019300" cy="31146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b="1" dirty="0" smtClean="0"/>
              <a:t>Ce projet a été mené à bien. </a:t>
            </a:r>
            <a:r>
              <a:rPr lang="fr-FR" sz="2000" dirty="0" smtClean="0"/>
              <a:t>La bonne coordination entre les membres de l’ équipe et les moyens mis en œuvres ont permis de remplir les objectifs que nous nous étions fixés.</a:t>
            </a:r>
          </a:p>
          <a:p>
            <a:pPr>
              <a:buNone/>
            </a:pPr>
            <a:endParaRPr lang="fr-FR" sz="2000" dirty="0" smtClean="0"/>
          </a:p>
          <a:p>
            <a:pPr>
              <a:buNone/>
            </a:pPr>
            <a:r>
              <a:rPr lang="fr-FR" sz="2000" dirty="0" smtClean="0"/>
              <a:t>Toutefois, l’application aurait pu avoir des fonctionnalités supplémentaire, notamment sur la personnalisation du design par le médecin (changement de couleur, fond personnalisé, ajout d’une signature pour le doc PDF, …) ainsi que des interfaces graphiques un peu plus poussé.</a:t>
            </a:r>
            <a:endParaRPr lang="fr-FR" sz="2000" dirty="0" smtClean="0"/>
          </a:p>
          <a:p>
            <a:pPr>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Conclusion</a:t>
            </a:r>
            <a:endParaRPr lang="fr-FR" sz="1400" dirty="0"/>
          </a:p>
        </p:txBody>
      </p:sp>
      <p:sp>
        <p:nvSpPr>
          <p:cNvPr id="10" name="Rectangle 9"/>
          <p:cNvSpPr/>
          <p:nvPr/>
        </p:nvSpPr>
        <p:spPr>
          <a:xfrm>
            <a:off x="467544" y="1268760"/>
            <a:ext cx="2119491" cy="523220"/>
          </a:xfrm>
          <a:prstGeom prst="rect">
            <a:avLst/>
          </a:prstGeom>
        </p:spPr>
        <p:txBody>
          <a:bodyPr wrap="none">
            <a:spAutoFit/>
          </a:bodyPr>
          <a:lstStyle/>
          <a:p>
            <a:pPr lvl="0"/>
            <a:r>
              <a:rPr lang="fr-FR" sz="2800" dirty="0" smtClean="0">
                <a:solidFill>
                  <a:srgbClr val="002060"/>
                </a:solidFill>
              </a:rPr>
              <a:t>Conclusion</a:t>
            </a:r>
            <a:endParaRPr lang="fr-FR" sz="2800" dirty="0">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9600" b="1" dirty="0" smtClean="0"/>
              <a:t>DES QUESTIONS ?</a:t>
            </a:r>
            <a:endParaRPr lang="fr-FR" sz="9600" b="1" dirty="0" smtClean="0"/>
          </a:p>
        </p:txBody>
      </p:sp>
      <p:sp>
        <p:nvSpPr>
          <p:cNvPr id="3" name="Titre 2"/>
          <p:cNvSpPr>
            <a:spLocks noGrp="1"/>
          </p:cNvSpPr>
          <p:nvPr>
            <p:ph type="title"/>
          </p:nvPr>
        </p:nvSpPr>
        <p:spPr/>
        <p:txBody>
          <a:bodyPr>
            <a:normAutofit/>
          </a:bodyPr>
          <a:lstStyle/>
          <a:p>
            <a:pPr algn="r"/>
            <a:r>
              <a:rPr lang="fr-FR" sz="1400" dirty="0" smtClean="0"/>
              <a:t>Question ?</a:t>
            </a:r>
            <a:endParaRPr lang="fr-F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Présentation du projet</a:t>
            </a:r>
          </a:p>
          <a:p>
            <a:r>
              <a:rPr lang="fr-FR" dirty="0" smtClean="0"/>
              <a:t>Technologies utilisées</a:t>
            </a:r>
          </a:p>
          <a:p>
            <a:r>
              <a:rPr lang="fr-FR" dirty="0" smtClean="0"/>
              <a:t>Présentation de l’application</a:t>
            </a:r>
          </a:p>
          <a:p>
            <a:r>
              <a:rPr lang="fr-FR" dirty="0" smtClean="0"/>
              <a:t>Démo</a:t>
            </a:r>
          </a:p>
          <a:p>
            <a:r>
              <a:rPr lang="fr-FR" dirty="0" smtClean="0"/>
              <a:t>Conclusion</a:t>
            </a:r>
          </a:p>
          <a:p>
            <a:r>
              <a:rPr lang="fr-FR" dirty="0" smtClean="0"/>
              <a:t>Question ?</a:t>
            </a:r>
            <a:endParaRPr lang="fr-FR" dirty="0"/>
          </a:p>
        </p:txBody>
      </p:sp>
      <p:sp>
        <p:nvSpPr>
          <p:cNvPr id="3" name="Titre 2"/>
          <p:cNvSpPr>
            <a:spLocks noGrp="1"/>
          </p:cNvSpPr>
          <p:nvPr>
            <p:ph type="title"/>
          </p:nvPr>
        </p:nvSpPr>
        <p:spPr/>
        <p:txBody>
          <a:bodyPr/>
          <a:lstStyle/>
          <a:p>
            <a:r>
              <a:rPr lang="fr-FR" dirty="0" smtClean="0"/>
              <a:t>Sommaire</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	</a:t>
            </a:r>
            <a:r>
              <a:rPr lang="fr-FR" sz="2000" dirty="0" err="1" smtClean="0"/>
              <a:t>AbsMedical</a:t>
            </a:r>
            <a:r>
              <a:rPr lang="fr-FR" sz="2000" dirty="0" smtClean="0"/>
              <a:t> est une application bureau à destination des médecins dont le but est simple: </a:t>
            </a:r>
          </a:p>
          <a:p>
            <a:pPr>
              <a:buNone/>
            </a:pPr>
            <a:r>
              <a:rPr lang="fr-FR" sz="2000" dirty="0" smtClean="0"/>
              <a:t>	</a:t>
            </a:r>
          </a:p>
          <a:p>
            <a:pPr>
              <a:buNone/>
            </a:pPr>
            <a:r>
              <a:rPr lang="fr-FR" sz="2000" dirty="0" smtClean="0"/>
              <a:t>	Justifier numériquement les absences scolaire d’un 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et objectif</a:t>
            </a:r>
            <a:endParaRPr lang="fr-FR" sz="1400" dirty="0"/>
          </a:p>
        </p:txBody>
      </p:sp>
      <p:sp>
        <p:nvSpPr>
          <p:cNvPr id="10" name="Rectangle 9"/>
          <p:cNvSpPr/>
          <p:nvPr/>
        </p:nvSpPr>
        <p:spPr>
          <a:xfrm>
            <a:off x="467544" y="1268760"/>
            <a:ext cx="1553630" cy="523220"/>
          </a:xfrm>
          <a:prstGeom prst="rect">
            <a:avLst/>
          </a:prstGeom>
        </p:spPr>
        <p:txBody>
          <a:bodyPr wrap="none">
            <a:spAutoFit/>
          </a:bodyPr>
          <a:lstStyle/>
          <a:p>
            <a:pPr lvl="0"/>
            <a:r>
              <a:rPr lang="fr-FR" sz="2800" dirty="0">
                <a:solidFill>
                  <a:srgbClr val="002060"/>
                </a:solidFill>
              </a:rPr>
              <a:t>Objectif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lnSpcReduction="10000"/>
          </a:bodyPr>
          <a:lstStyle/>
          <a:p>
            <a:pPr>
              <a:buFont typeface="Wingdings" pitchFamily="2" charset="2"/>
              <a:buChar char="q"/>
            </a:pPr>
            <a:r>
              <a:rPr lang="fr-FR" sz="2000" dirty="0" smtClean="0"/>
              <a:t>Enregistrement d’un certificat médical pour un étudiant.</a:t>
            </a:r>
          </a:p>
          <a:p>
            <a:pPr lvl="1">
              <a:buFont typeface="Wingdings" pitchFamily="2" charset="2"/>
              <a:buChar char="§"/>
            </a:pPr>
            <a:r>
              <a:rPr lang="fr-FR" sz="1600" dirty="0" smtClean="0"/>
              <a:t>Enregistrement en base de données.</a:t>
            </a:r>
          </a:p>
          <a:p>
            <a:pPr lvl="1">
              <a:buFont typeface="Wingdings" pitchFamily="2" charset="2"/>
              <a:buChar char="§"/>
            </a:pPr>
            <a:r>
              <a:rPr lang="fr-FR" sz="1600" dirty="0" smtClean="0"/>
              <a:t>Exportation du certificat au format PDF.</a:t>
            </a:r>
          </a:p>
          <a:p>
            <a:pPr lvl="1">
              <a:buNone/>
            </a:pPr>
            <a:r>
              <a:rPr lang="fr-FR" sz="1600" dirty="0" smtClean="0"/>
              <a:t>	</a:t>
            </a:r>
          </a:p>
          <a:p>
            <a:pPr>
              <a:buFont typeface="Wingdings" pitchFamily="2" charset="2"/>
              <a:buChar char="q"/>
            </a:pPr>
            <a:r>
              <a:rPr lang="fr-FR" sz="2000" dirty="0" smtClean="0"/>
              <a:t>Gestion des étudiants.</a:t>
            </a:r>
          </a:p>
          <a:p>
            <a:pPr lvl="1">
              <a:buFont typeface="Wingdings" pitchFamily="2" charset="2"/>
              <a:buChar char="§"/>
            </a:pPr>
            <a:r>
              <a:rPr lang="fr-FR" sz="1600" dirty="0" smtClean="0"/>
              <a:t>Enregistrement d’un nouvel étudiant.</a:t>
            </a:r>
          </a:p>
          <a:p>
            <a:pPr lvl="1">
              <a:buFont typeface="Wingdings" pitchFamily="2" charset="2"/>
              <a:buChar char="§"/>
            </a:pPr>
            <a:r>
              <a:rPr lang="fr-FR" sz="1600" dirty="0" smtClean="0"/>
              <a:t>Modification des informations d’un étudiant.</a:t>
            </a:r>
          </a:p>
          <a:p>
            <a:pPr lvl="1">
              <a:buFont typeface="Wingdings" pitchFamily="2" charset="2"/>
              <a:buChar char="§"/>
            </a:pPr>
            <a:r>
              <a:rPr lang="fr-FR" sz="1600" dirty="0" smtClean="0"/>
              <a:t>Suppression d’un étudiant.</a:t>
            </a:r>
          </a:p>
          <a:p>
            <a:pPr lvl="1">
              <a:buFont typeface="Wingdings" pitchFamily="2" charset="2"/>
              <a:buChar char="§"/>
            </a:pPr>
            <a:endParaRPr lang="fr-FR" sz="1600" dirty="0" smtClean="0"/>
          </a:p>
          <a:p>
            <a:pPr>
              <a:buFont typeface="Wingdings" pitchFamily="2" charset="2"/>
              <a:buChar char="q"/>
            </a:pPr>
            <a:r>
              <a:rPr lang="fr-FR" sz="2000" dirty="0" smtClean="0"/>
              <a:t>Gestion du profil médecin.</a:t>
            </a:r>
          </a:p>
          <a:p>
            <a:pPr lvl="1">
              <a:buFont typeface="Wingdings" pitchFamily="2" charset="2"/>
              <a:buChar char="§"/>
            </a:pPr>
            <a:r>
              <a:rPr lang="fr-FR" sz="1600" dirty="0" smtClean="0"/>
              <a:t>Modification des informations d’un médecin.</a:t>
            </a:r>
          </a:p>
          <a:p>
            <a:pPr lvl="1">
              <a:buFont typeface="Wingdings" pitchFamily="2" charset="2"/>
              <a:buChar char="§"/>
            </a:pPr>
            <a:r>
              <a:rPr lang="fr-FR" sz="1600" dirty="0" smtClean="0"/>
              <a:t>Paramétrage de l’adresse mail d’un médecin. </a:t>
            </a:r>
          </a:p>
          <a:p>
            <a:pPr lvl="1">
              <a:buFont typeface="Wingdings" pitchFamily="2" charset="2"/>
              <a:buChar char="§"/>
            </a:pPr>
            <a:endParaRPr lang="fr-FR" sz="1600" dirty="0" smtClean="0"/>
          </a:p>
          <a:p>
            <a:pPr>
              <a:buFont typeface="Wingdings" pitchFamily="2" charset="2"/>
              <a:buChar char="q"/>
            </a:pPr>
            <a:r>
              <a:rPr lang="fr-FR" sz="2000" dirty="0" smtClean="0"/>
              <a:t>Consultation de l’historique des absences d’un étudiant.</a:t>
            </a:r>
          </a:p>
          <a:p>
            <a:pPr lvl="1">
              <a:buNone/>
            </a:pPr>
            <a:endParaRPr lang="fr-FR" sz="1600" dirty="0" smtClean="0"/>
          </a:p>
          <a:p>
            <a:pPr lvl="1">
              <a:buNone/>
            </a:pPr>
            <a:endParaRPr lang="fr-FR" sz="1600" dirty="0" smtClean="0"/>
          </a:p>
        </p:txBody>
      </p:sp>
      <p:sp>
        <p:nvSpPr>
          <p:cNvPr id="3" name="Titre 2"/>
          <p:cNvSpPr>
            <a:spLocks noGrp="1"/>
          </p:cNvSpPr>
          <p:nvPr>
            <p:ph type="title"/>
          </p:nvPr>
        </p:nvSpPr>
        <p:spPr/>
        <p:txBody>
          <a:bodyPr>
            <a:normAutofit/>
          </a:bodyPr>
          <a:lstStyle/>
          <a:p>
            <a:pPr algn="r"/>
            <a:r>
              <a:rPr lang="fr-FR" sz="1400" dirty="0" smtClean="0"/>
              <a:t>Présentation et objectif</a:t>
            </a:r>
            <a:endParaRPr lang="fr-FR" sz="1400" dirty="0"/>
          </a:p>
        </p:txBody>
      </p:sp>
      <p:sp>
        <p:nvSpPr>
          <p:cNvPr id="10" name="Rectangle 9"/>
          <p:cNvSpPr/>
          <p:nvPr/>
        </p:nvSpPr>
        <p:spPr>
          <a:xfrm>
            <a:off x="467544" y="1268760"/>
            <a:ext cx="2836033" cy="523220"/>
          </a:xfrm>
          <a:prstGeom prst="rect">
            <a:avLst/>
          </a:prstGeom>
        </p:spPr>
        <p:txBody>
          <a:bodyPr wrap="none">
            <a:spAutoFit/>
          </a:bodyPr>
          <a:lstStyle/>
          <a:p>
            <a:pPr lvl="0"/>
            <a:r>
              <a:rPr lang="fr-FR" sz="2800" dirty="0" smtClean="0">
                <a:solidFill>
                  <a:srgbClr val="002060"/>
                </a:solidFill>
              </a:rPr>
              <a:t>Fonctionnalités</a:t>
            </a:r>
            <a:endParaRPr lang="fr-FR" sz="2800"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ü"/>
            </a:pPr>
            <a:r>
              <a:rPr lang="fr-FR" sz="2000" b="1" dirty="0" smtClean="0"/>
              <a:t>Evite</a:t>
            </a:r>
            <a:r>
              <a:rPr lang="fr-FR" sz="2000" dirty="0" smtClean="0"/>
              <a:t> la paperasse tant pour l’école que pour le médecin.</a:t>
            </a:r>
          </a:p>
          <a:p>
            <a:pPr>
              <a:buFont typeface="Wingdings" pitchFamily="2" charset="2"/>
              <a:buChar char="ü"/>
            </a:pPr>
            <a:r>
              <a:rPr lang="fr-FR" sz="2000" dirty="0" smtClean="0"/>
              <a:t>L’école </a:t>
            </a:r>
            <a:r>
              <a:rPr lang="fr-FR" sz="2000" b="1" dirty="0" smtClean="0"/>
              <a:t>notifiée par email en temps réel !</a:t>
            </a:r>
          </a:p>
          <a:p>
            <a:pPr>
              <a:buFont typeface="Wingdings" pitchFamily="2" charset="2"/>
              <a:buChar char="ü"/>
            </a:pPr>
            <a:r>
              <a:rPr lang="fr-FR" sz="2000" b="1" dirty="0" smtClean="0"/>
              <a:t>Certification</a:t>
            </a:r>
            <a:r>
              <a:rPr lang="fr-FR" sz="2000" dirty="0" smtClean="0"/>
              <a:t> de l’absence via </a:t>
            </a:r>
            <a:r>
              <a:rPr lang="fr-FR" sz="2000" b="1" dirty="0" smtClean="0"/>
              <a:t>l’authentification</a:t>
            </a:r>
            <a:r>
              <a:rPr lang="fr-FR" sz="2000" dirty="0" smtClean="0"/>
              <a:t> du médecin.</a:t>
            </a:r>
          </a:p>
          <a:p>
            <a:pPr>
              <a:buFont typeface="Wingdings" pitchFamily="2" charset="2"/>
              <a:buChar char="ü"/>
            </a:pPr>
            <a:endParaRPr lang="fr-FR" sz="2000" dirty="0" smtClean="0"/>
          </a:p>
          <a:p>
            <a:pPr>
              <a:buFont typeface="Lucida Sans Unicode" pitchFamily="34" charset="0"/>
              <a:buChar char="×"/>
            </a:pPr>
            <a:r>
              <a:rPr lang="fr-FR" sz="2000" b="1" dirty="0" smtClean="0"/>
              <a:t>Impossible</a:t>
            </a:r>
            <a:r>
              <a:rPr lang="fr-FR" sz="2000" dirty="0" smtClean="0"/>
              <a:t> de rédiger une absence par le biais de ce logiciel sans la carte de l’étudiant.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et objectif</a:t>
            </a:r>
            <a:endParaRPr lang="fr-FR" sz="1400" dirty="0"/>
          </a:p>
        </p:txBody>
      </p:sp>
      <p:sp>
        <p:nvSpPr>
          <p:cNvPr id="10" name="Rectangle 9"/>
          <p:cNvSpPr/>
          <p:nvPr/>
        </p:nvSpPr>
        <p:spPr>
          <a:xfrm>
            <a:off x="467544" y="1268760"/>
            <a:ext cx="4868640" cy="523220"/>
          </a:xfrm>
          <a:prstGeom prst="rect">
            <a:avLst/>
          </a:prstGeom>
        </p:spPr>
        <p:txBody>
          <a:bodyPr wrap="none">
            <a:spAutoFit/>
          </a:bodyPr>
          <a:lstStyle/>
          <a:p>
            <a:pPr lvl="0"/>
            <a:r>
              <a:rPr lang="fr-FR" sz="2800" dirty="0" smtClean="0">
                <a:solidFill>
                  <a:srgbClr val="002060"/>
                </a:solidFill>
              </a:rPr>
              <a:t>Avantages &amp; Inconvénients</a:t>
            </a:r>
            <a:endParaRPr lang="fr-FR" sz="2800"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Application bureau de type client lourd développé en </a:t>
            </a:r>
            <a:r>
              <a:rPr lang="fr-FR" sz="2000" b="1" dirty="0" smtClean="0"/>
              <a:t>WPF</a:t>
            </a:r>
            <a:r>
              <a:rPr lang="fr-FR" sz="2000" dirty="0" smtClean="0"/>
              <a:t> </a:t>
            </a:r>
            <a:r>
              <a:rPr lang="fr-FR" sz="2000" b="1" dirty="0" smtClean="0"/>
              <a:t>(Windows </a:t>
            </a:r>
            <a:r>
              <a:rPr lang="fr-FR" sz="2000" b="1" dirty="0" err="1" smtClean="0"/>
              <a:t>Presentation</a:t>
            </a:r>
            <a:r>
              <a:rPr lang="fr-FR" sz="2000" b="1" dirty="0" smtClean="0"/>
              <a:t> </a:t>
            </a:r>
            <a:r>
              <a:rPr lang="fr-FR" sz="2000" b="1" dirty="0" err="1" smtClean="0"/>
              <a:t>Foundation</a:t>
            </a:r>
            <a:r>
              <a:rPr lang="fr-FR" sz="2000" b="1" dirty="0" smtClean="0"/>
              <a:t>).</a:t>
            </a:r>
          </a:p>
          <a:p>
            <a:pPr>
              <a:buNone/>
            </a:pPr>
            <a:endParaRPr lang="fr-FR" sz="2000" b="1" dirty="0" smtClean="0"/>
          </a:p>
          <a:p>
            <a:pPr>
              <a:buNone/>
            </a:pPr>
            <a:r>
              <a:rPr lang="fr-FR" sz="2000" b="1" dirty="0" smtClean="0"/>
              <a:t>Pourquoi WPF ?</a:t>
            </a:r>
          </a:p>
          <a:p>
            <a:pPr>
              <a:buNone/>
            </a:pPr>
            <a:endParaRPr lang="fr-FR" sz="2000" dirty="0" smtClean="0"/>
          </a:p>
          <a:p>
            <a:pPr lvl="1">
              <a:buFont typeface="Courier New" pitchFamily="49" charset="0"/>
              <a:buChar char="o"/>
            </a:pPr>
            <a:r>
              <a:rPr lang="fr-FR" sz="1600" dirty="0" smtClean="0"/>
              <a:t>Interface et composant graphique jolie.</a:t>
            </a:r>
          </a:p>
          <a:p>
            <a:pPr lvl="1">
              <a:buFont typeface="Courier New" pitchFamily="49" charset="0"/>
              <a:buChar char="o"/>
            </a:pPr>
            <a:r>
              <a:rPr lang="fr-FR" sz="1600" dirty="0" smtClean="0"/>
              <a:t>Facilité pour l’équipe de travailler en C#.</a:t>
            </a:r>
          </a:p>
          <a:p>
            <a:pPr lvl="1">
              <a:buFont typeface="Courier New" pitchFamily="49" charset="0"/>
              <a:buChar char="o"/>
            </a:pPr>
            <a:r>
              <a:rPr lang="fr-FR" sz="1600" dirty="0" smtClean="0"/>
              <a:t>A la découverte d’une nouvelle technologie.</a:t>
            </a:r>
          </a:p>
          <a:p>
            <a:pPr>
              <a:buNone/>
            </a:pPr>
            <a:endParaRPr lang="fr-FR" sz="2000" b="1" dirty="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405099" cy="523220"/>
          </a:xfrm>
          <a:prstGeom prst="rect">
            <a:avLst/>
          </a:prstGeom>
        </p:spPr>
        <p:txBody>
          <a:bodyPr wrap="none">
            <a:spAutoFit/>
          </a:bodyPr>
          <a:lstStyle/>
          <a:p>
            <a:pPr lvl="0"/>
            <a:r>
              <a:rPr lang="fr-FR" sz="2800" dirty="0" smtClean="0">
                <a:solidFill>
                  <a:srgbClr val="002060"/>
                </a:solidFill>
              </a:rPr>
              <a:t>Type d’application</a:t>
            </a:r>
            <a:endParaRPr lang="fr-FR" sz="2800"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fontScale="77500" lnSpcReduction="20000"/>
          </a:bodyPr>
          <a:lstStyle/>
          <a:p>
            <a:pPr>
              <a:buFont typeface="Wingdings" pitchFamily="2" charset="2"/>
              <a:buChar char="§"/>
            </a:pPr>
            <a:r>
              <a:rPr lang="fr-FR" sz="2000" b="1" dirty="0" smtClean="0"/>
              <a:t>Langage de programmation: </a:t>
            </a:r>
          </a:p>
          <a:p>
            <a:pPr>
              <a:buFont typeface="Wingdings" pitchFamily="2" charset="2"/>
              <a:buChar char="§"/>
            </a:pPr>
            <a:endParaRPr lang="fr-FR" sz="2000" b="1" dirty="0" smtClean="0"/>
          </a:p>
          <a:p>
            <a:pPr>
              <a:buFont typeface="Wingdings" pitchFamily="2" charset="2"/>
              <a:buChar char="§"/>
            </a:pPr>
            <a:r>
              <a:rPr lang="fr-FR" sz="2000" b="1" dirty="0" smtClean="0"/>
              <a:t>IDE: 		</a:t>
            </a:r>
          </a:p>
          <a:p>
            <a:pPr>
              <a:buFont typeface="Wingdings" pitchFamily="2" charset="2"/>
              <a:buChar char="§"/>
            </a:pPr>
            <a:endParaRPr lang="fr-FR" sz="2000" b="1" dirty="0" smtClean="0"/>
          </a:p>
          <a:p>
            <a:pPr>
              <a:buFont typeface="Wingdings" pitchFamily="2" charset="2"/>
              <a:buChar char="§"/>
            </a:pPr>
            <a:r>
              <a:rPr lang="fr-FR" sz="2000" b="1" dirty="0" smtClean="0"/>
              <a:t>Base de données: </a:t>
            </a:r>
          </a:p>
          <a:p>
            <a:pPr>
              <a:buNone/>
            </a:pPr>
            <a:endParaRPr lang="fr-FR" sz="2000" b="1" dirty="0" smtClean="0"/>
          </a:p>
          <a:p>
            <a:pPr>
              <a:buFont typeface="Wingdings" pitchFamily="2" charset="2"/>
              <a:buChar char="§"/>
            </a:pPr>
            <a:r>
              <a:rPr lang="fr-FR" sz="2000" b="1" dirty="0" err="1" smtClean="0"/>
              <a:t>Versioning</a:t>
            </a:r>
            <a:r>
              <a:rPr lang="fr-FR" sz="2000" b="1" dirty="0" smtClean="0"/>
              <a:t>:</a:t>
            </a:r>
          </a:p>
          <a:p>
            <a:pPr>
              <a:buFont typeface="Wingdings" pitchFamily="2" charset="2"/>
              <a:buChar char="§"/>
            </a:pPr>
            <a:endParaRPr lang="fr-FR" sz="2000" b="1" dirty="0" smtClean="0"/>
          </a:p>
          <a:p>
            <a:pPr>
              <a:buFont typeface="Wingdings" pitchFamily="2" charset="2"/>
              <a:buChar char="§"/>
            </a:pPr>
            <a:r>
              <a:rPr lang="fr-FR" sz="2000" b="1" dirty="0" smtClean="0"/>
              <a:t>User Interface:        </a:t>
            </a:r>
            <a:r>
              <a:rPr lang="fr-FR" sz="2000" b="1" dirty="0" err="1" smtClean="0"/>
              <a:t>MahApps</a:t>
            </a:r>
            <a:r>
              <a:rPr lang="fr-FR" sz="2000" b="1" dirty="0" smtClean="0"/>
              <a:t> + Windows</a:t>
            </a:r>
          </a:p>
          <a:p>
            <a:pPr>
              <a:buFont typeface="Wingdings" pitchFamily="2" charset="2"/>
              <a:buChar char="§"/>
            </a:pPr>
            <a:endParaRPr lang="fr-FR" sz="2000" b="1" dirty="0" smtClean="0"/>
          </a:p>
          <a:p>
            <a:pPr>
              <a:buFont typeface="Wingdings" pitchFamily="2" charset="2"/>
              <a:buChar char="§"/>
            </a:pPr>
            <a:r>
              <a:rPr lang="fr-FR" sz="2000" b="1" dirty="0" err="1" smtClean="0"/>
              <a:t>Entity</a:t>
            </a:r>
            <a:r>
              <a:rPr lang="fr-FR" sz="2000" b="1" dirty="0" smtClean="0"/>
              <a:t> Framework</a:t>
            </a:r>
          </a:p>
          <a:p>
            <a:pPr>
              <a:buFont typeface="Wingdings" pitchFamily="2" charset="2"/>
              <a:buChar char="§"/>
            </a:pPr>
            <a:endParaRPr lang="fr-FR" sz="2000" b="1" dirty="0" smtClean="0"/>
          </a:p>
          <a:p>
            <a:pPr>
              <a:buFont typeface="Wingdings" pitchFamily="2" charset="2"/>
              <a:buChar char="§"/>
            </a:pPr>
            <a:r>
              <a:rPr lang="fr-FR" sz="2000" b="1" dirty="0" smtClean="0"/>
              <a:t>Service Web de type SOAP avec WCF (Windows Communication </a:t>
            </a:r>
            <a:r>
              <a:rPr lang="fr-FR" sz="2000" b="1" dirty="0" err="1" smtClean="0"/>
              <a:t>Foundation</a:t>
            </a:r>
            <a:r>
              <a:rPr lang="fr-FR" sz="2000" b="1" dirty="0" smtClean="0"/>
              <a:t>)</a:t>
            </a:r>
          </a:p>
          <a:p>
            <a:pPr>
              <a:buFont typeface="Wingdings" pitchFamily="2" charset="2"/>
              <a:buChar char="§"/>
            </a:pPr>
            <a:endParaRPr lang="fr-FR" sz="2000" b="1" dirty="0" smtClean="0"/>
          </a:p>
          <a:p>
            <a:pPr>
              <a:buFont typeface="Wingdings" pitchFamily="2" charset="2"/>
              <a:buChar char="§"/>
            </a:pPr>
            <a:r>
              <a:rPr lang="fr-FR" sz="2000" b="1" dirty="0" smtClean="0"/>
              <a:t>Lecteur de carte a puce + carte a puce.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2561920" cy="523220"/>
          </a:xfrm>
          <a:prstGeom prst="rect">
            <a:avLst/>
          </a:prstGeom>
        </p:spPr>
        <p:txBody>
          <a:bodyPr wrap="none">
            <a:spAutoFit/>
          </a:bodyPr>
          <a:lstStyle/>
          <a:p>
            <a:pPr lvl="0"/>
            <a:r>
              <a:rPr lang="fr-FR" sz="2800" dirty="0" smtClean="0">
                <a:solidFill>
                  <a:srgbClr val="002060"/>
                </a:solidFill>
              </a:rPr>
              <a:t>Outils utilisés</a:t>
            </a:r>
            <a:endParaRPr lang="fr-FR" sz="2800" dirty="0">
              <a:solidFill>
                <a:srgbClr val="002060"/>
              </a:solidFill>
            </a:endParaRPr>
          </a:p>
        </p:txBody>
      </p:sp>
      <p:pic>
        <p:nvPicPr>
          <p:cNvPr id="5" name="Image 4" descr="csharp.png"/>
          <p:cNvPicPr>
            <a:picLocks noChangeAspect="1"/>
          </p:cNvPicPr>
          <p:nvPr/>
        </p:nvPicPr>
        <p:blipFill>
          <a:blip r:embed="rId3" cstate="print"/>
          <a:stretch>
            <a:fillRect/>
          </a:stretch>
        </p:blipFill>
        <p:spPr>
          <a:xfrm>
            <a:off x="3779912" y="1844824"/>
            <a:ext cx="504056" cy="504056"/>
          </a:xfrm>
          <a:prstGeom prst="rect">
            <a:avLst/>
          </a:prstGeom>
        </p:spPr>
      </p:pic>
      <p:pic>
        <p:nvPicPr>
          <p:cNvPr id="6" name="Image 5" descr="VisualStudio.png"/>
          <p:cNvPicPr>
            <a:picLocks noChangeAspect="1"/>
          </p:cNvPicPr>
          <p:nvPr/>
        </p:nvPicPr>
        <p:blipFill>
          <a:blip r:embed="rId4" cstate="print"/>
          <a:stretch>
            <a:fillRect/>
          </a:stretch>
        </p:blipFill>
        <p:spPr>
          <a:xfrm>
            <a:off x="1403649" y="2348880"/>
            <a:ext cx="934234" cy="464103"/>
          </a:xfrm>
          <a:prstGeom prst="rect">
            <a:avLst/>
          </a:prstGeom>
        </p:spPr>
      </p:pic>
      <p:pic>
        <p:nvPicPr>
          <p:cNvPr id="8" name="Image 7" descr="OracleMySQLCloudService.png"/>
          <p:cNvPicPr>
            <a:picLocks noChangeAspect="1"/>
          </p:cNvPicPr>
          <p:nvPr/>
        </p:nvPicPr>
        <p:blipFill>
          <a:blip r:embed="rId5" cstate="print"/>
          <a:stretch>
            <a:fillRect/>
          </a:stretch>
        </p:blipFill>
        <p:spPr>
          <a:xfrm>
            <a:off x="2771800" y="2832774"/>
            <a:ext cx="734690" cy="380202"/>
          </a:xfrm>
          <a:prstGeom prst="rect">
            <a:avLst/>
          </a:prstGeom>
        </p:spPr>
      </p:pic>
      <p:pic>
        <p:nvPicPr>
          <p:cNvPr id="9" name="Image 8" descr="3cd5679f54dc60811383649f9f6ea37d.png"/>
          <p:cNvPicPr>
            <a:picLocks noChangeAspect="1"/>
          </p:cNvPicPr>
          <p:nvPr/>
        </p:nvPicPr>
        <p:blipFill>
          <a:blip r:embed="rId6" cstate="print"/>
          <a:stretch>
            <a:fillRect/>
          </a:stretch>
        </p:blipFill>
        <p:spPr>
          <a:xfrm>
            <a:off x="2123728" y="3356992"/>
            <a:ext cx="1152128" cy="434461"/>
          </a:xfrm>
          <a:prstGeom prst="rect">
            <a:avLst/>
          </a:prstGeom>
        </p:spPr>
      </p:pic>
      <p:pic>
        <p:nvPicPr>
          <p:cNvPr id="11" name="Image 10" descr="1130789.png"/>
          <p:cNvPicPr>
            <a:picLocks noChangeAspect="1"/>
          </p:cNvPicPr>
          <p:nvPr/>
        </p:nvPicPr>
        <p:blipFill>
          <a:blip r:embed="rId7" cstate="print"/>
          <a:stretch>
            <a:fillRect/>
          </a:stretch>
        </p:blipFill>
        <p:spPr>
          <a:xfrm>
            <a:off x="2483768" y="3861048"/>
            <a:ext cx="360040" cy="360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Les Web Services utilisés lors du développement de l’application sont de type SOAP (Simple Object Access Protocol) et utilisent l’infrastructure </a:t>
            </a:r>
            <a:r>
              <a:rPr lang="fr-FR" sz="2000" b="1" dirty="0" smtClean="0"/>
              <a:t>WCF</a:t>
            </a:r>
            <a:r>
              <a:rPr lang="fr-FR" sz="2000" dirty="0" smtClean="0"/>
              <a:t> </a:t>
            </a:r>
            <a:r>
              <a:rPr lang="fr-FR" sz="2000" b="1" dirty="0" smtClean="0"/>
              <a:t>(Windows Communication </a:t>
            </a:r>
            <a:r>
              <a:rPr lang="fr-FR" sz="2000" b="1" dirty="0" err="1" smtClean="0"/>
              <a:t>Foundation</a:t>
            </a:r>
            <a:r>
              <a:rPr lang="fr-FR" sz="2000" b="1" dirty="0" smtClean="0"/>
              <a:t>).</a:t>
            </a:r>
          </a:p>
          <a:p>
            <a:pPr>
              <a:buNone/>
            </a:pPr>
            <a:endParaRPr lang="fr-FR" sz="2000" b="1" dirty="0" smtClean="0"/>
          </a:p>
          <a:p>
            <a:pPr>
              <a:buNone/>
            </a:pPr>
            <a:r>
              <a:rPr lang="fr-FR" sz="2000" b="1" dirty="0" smtClean="0"/>
              <a:t>Pourquoi le protocole SOAP avec WCF ?</a:t>
            </a:r>
          </a:p>
          <a:p>
            <a:pPr>
              <a:buNone/>
            </a:pPr>
            <a:endParaRPr lang="fr-FR" sz="2000" dirty="0" smtClean="0"/>
          </a:p>
          <a:p>
            <a:pPr lvl="1">
              <a:buFont typeface="Courier New" pitchFamily="49" charset="0"/>
              <a:buChar char="o"/>
            </a:pPr>
            <a:r>
              <a:rPr lang="fr-FR" sz="1600" dirty="0" smtClean="0"/>
              <a:t>Rapidité à mettre en place.</a:t>
            </a:r>
          </a:p>
          <a:p>
            <a:pPr lvl="1">
              <a:buFont typeface="Courier New" pitchFamily="49" charset="0"/>
              <a:buChar char="o"/>
            </a:pPr>
            <a:r>
              <a:rPr lang="fr-FR" sz="1600" dirty="0" smtClean="0"/>
              <a:t>Retourne des objets et non pas du JSON/XML.</a:t>
            </a:r>
          </a:p>
          <a:p>
            <a:pPr lvl="1">
              <a:buFont typeface="Courier New" pitchFamily="49" charset="0"/>
              <a:buChar char="o"/>
            </a:pPr>
            <a:r>
              <a:rPr lang="fr-FR" sz="1600" dirty="0" smtClean="0"/>
              <a:t>Meilleure manipulation des données.</a:t>
            </a:r>
          </a:p>
          <a:p>
            <a:pPr lvl="1">
              <a:buFont typeface="Courier New" pitchFamily="49" charset="0"/>
              <a:buChar char="o"/>
            </a:pPr>
            <a:r>
              <a:rPr lang="fr-FR" sz="1600" dirty="0" smtClean="0"/>
              <a:t>Meilleure </a:t>
            </a:r>
            <a:r>
              <a:rPr lang="fr-FR" sz="1600" dirty="0" err="1" smtClean="0"/>
              <a:t>lisibilitée</a:t>
            </a:r>
            <a:r>
              <a:rPr lang="fr-FR" sz="1600" dirty="0" smtClean="0"/>
              <a:t> dans le code.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119765" cy="523220"/>
          </a:xfrm>
          <a:prstGeom prst="rect">
            <a:avLst/>
          </a:prstGeom>
        </p:spPr>
        <p:txBody>
          <a:bodyPr wrap="none">
            <a:spAutoFit/>
          </a:bodyPr>
          <a:lstStyle/>
          <a:p>
            <a:pPr lvl="0"/>
            <a:r>
              <a:rPr lang="fr-FR" sz="2800" dirty="0" smtClean="0">
                <a:solidFill>
                  <a:srgbClr val="002060"/>
                </a:solidFill>
              </a:rPr>
              <a:t>Les Web Services</a:t>
            </a:r>
            <a:endParaRPr lang="fr-FR" sz="2800"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1872208"/>
          </a:xfrm>
        </p:spPr>
        <p:txBody>
          <a:bodyPr>
            <a:normAutofit/>
          </a:bodyPr>
          <a:lstStyle/>
          <a:p>
            <a:pPr>
              <a:buNone/>
            </a:pPr>
            <a:r>
              <a:rPr lang="fr-FR" sz="2000" dirty="0" smtClean="0"/>
              <a:t>L’application (solution) est composé de 5 projets:</a:t>
            </a:r>
          </a:p>
          <a:p>
            <a:pPr lvl="1">
              <a:buFont typeface="Wingdings" pitchFamily="2" charset="2"/>
              <a:buChar char="§"/>
            </a:pPr>
            <a:r>
              <a:rPr lang="fr-FR" sz="1600" b="1" dirty="0" err="1" smtClean="0"/>
              <a:t>AbsMedical</a:t>
            </a:r>
            <a:endParaRPr lang="fr-FR" sz="1600" b="1" dirty="0" smtClean="0"/>
          </a:p>
          <a:p>
            <a:pPr lvl="1">
              <a:buFont typeface="Wingdings" pitchFamily="2" charset="2"/>
              <a:buChar char="§"/>
            </a:pPr>
            <a:r>
              <a:rPr lang="fr-FR" sz="1600" b="1" dirty="0" err="1" smtClean="0"/>
              <a:t>AbsMedical.Data</a:t>
            </a:r>
            <a:endParaRPr lang="fr-FR" sz="1600" b="1" dirty="0" smtClean="0"/>
          </a:p>
          <a:p>
            <a:pPr lvl="1">
              <a:buFont typeface="Wingdings" pitchFamily="2" charset="2"/>
              <a:buChar char="§"/>
            </a:pPr>
            <a:r>
              <a:rPr lang="fr-FR" sz="1600" b="1" dirty="0" err="1" smtClean="0"/>
              <a:t>AbsMedical.Shared</a:t>
            </a:r>
            <a:endParaRPr lang="fr-FR" sz="1600" b="1" dirty="0" smtClean="0"/>
          </a:p>
          <a:p>
            <a:pPr lvl="1">
              <a:buFont typeface="Wingdings" pitchFamily="2" charset="2"/>
              <a:buChar char="§"/>
            </a:pPr>
            <a:r>
              <a:rPr lang="fr-FR" sz="1600" b="1" dirty="0" smtClean="0"/>
              <a:t>AbsMedical.NFC</a:t>
            </a:r>
          </a:p>
          <a:p>
            <a:pPr lvl="1">
              <a:buFont typeface="Wingdings" pitchFamily="2" charset="2"/>
              <a:buChar char="§"/>
            </a:pPr>
            <a:r>
              <a:rPr lang="fr-FR" sz="1600" b="1" dirty="0" smtClean="0"/>
              <a:t>AbsMedical.WCF</a:t>
            </a:r>
            <a:endParaRPr lang="fr-FR" sz="2000" b="1" dirty="0" smtClean="0"/>
          </a:p>
          <a:p>
            <a:pPr lvl="1">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4932040" y="3068960"/>
            <a:ext cx="620688" cy="620688"/>
          </a:xfrm>
          <a:prstGeom prst="rect">
            <a:avLst/>
          </a:prstGeom>
        </p:spPr>
      </p:pic>
      <p:pic>
        <p:nvPicPr>
          <p:cNvPr id="8" name="Image 7" descr="managed-services-icon-png-3.png"/>
          <p:cNvPicPr>
            <a:picLocks noChangeAspect="1"/>
          </p:cNvPicPr>
          <p:nvPr/>
        </p:nvPicPr>
        <p:blipFill>
          <a:blip r:embed="rId4" cstate="print"/>
          <a:stretch>
            <a:fillRect/>
          </a:stretch>
        </p:blipFill>
        <p:spPr>
          <a:xfrm>
            <a:off x="3131840" y="4509120"/>
            <a:ext cx="757278" cy="650577"/>
          </a:xfrm>
          <a:prstGeom prst="rect">
            <a:avLst/>
          </a:prstGeom>
        </p:spPr>
      </p:pic>
      <p:pic>
        <p:nvPicPr>
          <p:cNvPr id="9" name="Image 8" descr="nfc-chip-payment-512.png"/>
          <p:cNvPicPr>
            <a:picLocks noChangeAspect="1"/>
          </p:cNvPicPr>
          <p:nvPr/>
        </p:nvPicPr>
        <p:blipFill>
          <a:blip r:embed="rId5" cstate="print"/>
          <a:stretch>
            <a:fillRect/>
          </a:stretch>
        </p:blipFill>
        <p:spPr>
          <a:xfrm>
            <a:off x="6804248" y="4518992"/>
            <a:ext cx="638200" cy="638200"/>
          </a:xfrm>
          <a:prstGeom prst="rect">
            <a:avLst/>
          </a:prstGeom>
        </p:spPr>
      </p:pic>
      <p:pic>
        <p:nvPicPr>
          <p:cNvPr id="11" name="Image 10" descr="red-share-icon-12.png"/>
          <p:cNvPicPr>
            <a:picLocks noChangeAspect="1"/>
          </p:cNvPicPr>
          <p:nvPr/>
        </p:nvPicPr>
        <p:blipFill>
          <a:blip r:embed="rId6" cstate="print"/>
          <a:stretch>
            <a:fillRect/>
          </a:stretch>
        </p:blipFill>
        <p:spPr>
          <a:xfrm>
            <a:off x="5004048" y="5877272"/>
            <a:ext cx="648072" cy="648072"/>
          </a:xfrm>
          <a:prstGeom prst="rect">
            <a:avLst/>
          </a:prstGeom>
        </p:spPr>
      </p:pic>
      <p:cxnSp>
        <p:nvCxnSpPr>
          <p:cNvPr id="13" name="Connecteur droit avec flèche 12"/>
          <p:cNvCxnSpPr/>
          <p:nvPr/>
        </p:nvCxnSpPr>
        <p:spPr>
          <a:xfrm flipV="1">
            <a:off x="5292080" y="5157192"/>
            <a:ext cx="0" cy="6480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5652120"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3923928"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3779912" y="3645024"/>
            <a:ext cx="1152128" cy="7920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3779912" y="5157192"/>
            <a:ext cx="1152128" cy="72008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4993614" y="4509120"/>
            <a:ext cx="586498" cy="58649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162</TotalTime>
  <Words>400</Words>
  <Application>Microsoft Office PowerPoint</Application>
  <PresentationFormat>Affichage à l'écran (4:3)</PresentationFormat>
  <Paragraphs>111</Paragraphs>
  <Slides>12</Slides>
  <Notes>8</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Rotonde</vt:lpstr>
      <vt:lpstr>Présentation du projet AbsMedical</vt:lpstr>
      <vt:lpstr>Sommaire</vt:lpstr>
      <vt:lpstr>Présentation et objectif</vt:lpstr>
      <vt:lpstr>Présentation et objectif</vt:lpstr>
      <vt:lpstr>Présentation et objectif</vt:lpstr>
      <vt:lpstr>Technologies utilisés</vt:lpstr>
      <vt:lpstr>Technologies utilisés</vt:lpstr>
      <vt:lpstr>Technologies utilisés</vt:lpstr>
      <vt:lpstr>Présentation de l’application</vt:lpstr>
      <vt:lpstr>Présentation de l’application</vt:lpstr>
      <vt:lpstr>Conclusion</vt:lpstr>
      <vt:lpstr>Question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AbsMedical</dc:title>
  <dc:creator>Stefano Martines</dc:creator>
  <cp:lastModifiedBy>Stefano Martines</cp:lastModifiedBy>
  <cp:revision>18</cp:revision>
  <dcterms:created xsi:type="dcterms:W3CDTF">2017-05-11T20:10:14Z</dcterms:created>
  <dcterms:modified xsi:type="dcterms:W3CDTF">2017-05-12T08:36:54Z</dcterms:modified>
</cp:coreProperties>
</file>