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snapToObjects="1">
      <p:cViewPr>
        <p:scale>
          <a:sx n="134" d="100"/>
          <a:sy n="134" d="100"/>
        </p:scale>
        <p:origin x="1544"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5C87F-AD3D-5F4D-AE80-C3D964C530DC}" type="datetimeFigureOut">
              <a:rPr lang="fr-FR" smtClean="0"/>
              <a:t>07/06/2022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C602-ED9F-514A-8C86-73D406EEAFE5}" type="slidenum">
              <a:rPr lang="fr-FR" smtClean="0"/>
              <a:t>‹#›</a:t>
            </a:fld>
            <a:endParaRPr lang="fr-FR"/>
          </a:p>
        </p:txBody>
      </p:sp>
    </p:spTree>
    <p:extLst>
      <p:ext uri="{BB962C8B-B14F-4D97-AF65-F5344CB8AC3E}">
        <p14:creationId xmlns:p14="http://schemas.microsoft.com/office/powerpoint/2010/main" val="96540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2DA6-093B-964A-15BE-530725D051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A7937CB-E7B1-3E08-D945-4B8A888C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8747B79-424D-C70E-2CEB-DF04E07CA5C3}"/>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7657C01A-D823-F420-1B70-3695F4A361E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35B2D30-3F24-23BC-6DE4-D12F3950F58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7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18EB-9E91-9B2D-E947-A4CCD4CD7052}"/>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1E6B43E0-215C-9BE4-A6C0-4DB5B4B78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85026E79-9B57-C814-57ED-F67A34806796}"/>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E2411CE4-F548-87D0-1519-124052A3E9F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910F0B71-A000-CD85-B7BA-9A5B585A7ED8}"/>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2953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9ECC1-57EB-332D-CB03-0CA54B4B2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7BC0C7EC-1CFA-A1F8-BA1B-D7A5EA2ED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AC8CC67-4CFB-B608-D1E0-55884FBF7C2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F9479D0C-B7D4-46DC-C561-9A4F4AC8AA74}"/>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6996AD5-FE3E-E3C2-9921-0A6CEB0362C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853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C5F-BE4D-3136-A1DD-C45F89BC1C6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3C896B9-E11B-466C-848C-9A8AB182C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CF1B3E5-65E9-C275-9894-D1BED4684FD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8E7F2AD5-5812-280B-DF94-4E0CB1E994D8}"/>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F1485FC1-3CBC-D6E0-53FD-DFA315D48C70}"/>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631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E7A-5A90-69F8-D96B-0567C3FC39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AA29663-F884-AD7C-28B1-1A2A243F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521EB-63C7-8EF8-64EB-857B10537DEF}"/>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2B019F15-5A3E-C9B7-A428-2F839D64D98E}"/>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6073CFEF-40C8-A3EF-29BE-B4048655DF4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1738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483-5A53-25CC-5A2D-2927B5E3FF7A}"/>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60DE9D1-90F9-CE08-021C-716F03DC7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A0C227D7-7A9E-69D2-6946-22A9825D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70BB6860-16C4-835F-5691-3AC5CFA8DBB5}"/>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F546D922-1CA3-4B90-2E4E-D340407233A6}"/>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3F60523B-0922-9B16-5A5A-B8ECCCD830CD}"/>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437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4AE-F0D5-0606-EB87-7C9D5B02C04F}"/>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884808E-20F5-B48B-5A00-C93B9B2E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37C89-57A5-1F6D-5070-789B769C1A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14E4FBC4-518F-D84C-EFA5-75886D55D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1AC8D3-D222-9D5C-3DC6-9B26E8875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294EBAED-AE75-5DF5-8951-BCD9FA813C53}"/>
              </a:ext>
            </a:extLst>
          </p:cNvPr>
          <p:cNvSpPr>
            <a:spLocks noGrp="1"/>
          </p:cNvSpPr>
          <p:nvPr>
            <p:ph type="dt" sz="half" idx="10"/>
          </p:nvPr>
        </p:nvSpPr>
        <p:spPr/>
        <p:txBody>
          <a:bodyPr/>
          <a:lstStyle/>
          <a:p>
            <a:r>
              <a:rPr lang="de-CH"/>
              <a:t>10.06.2022</a:t>
            </a:r>
            <a:endParaRPr lang="fr-FR"/>
          </a:p>
        </p:txBody>
      </p:sp>
      <p:sp>
        <p:nvSpPr>
          <p:cNvPr id="8" name="Footer Placeholder 7">
            <a:extLst>
              <a:ext uri="{FF2B5EF4-FFF2-40B4-BE49-F238E27FC236}">
                <a16:creationId xmlns:a16="http://schemas.microsoft.com/office/drawing/2014/main" id="{D4877318-0614-583D-BC23-6E5AAE3E7313}"/>
              </a:ext>
            </a:extLst>
          </p:cNvPr>
          <p:cNvSpPr>
            <a:spLocks noGrp="1"/>
          </p:cNvSpPr>
          <p:nvPr>
            <p:ph type="ftr" sz="quarter" idx="11"/>
          </p:nvPr>
        </p:nvSpPr>
        <p:spPr/>
        <p:txBody>
          <a:bodyPr/>
          <a:lstStyle/>
          <a:p>
            <a:r>
              <a:rPr lang="fr-FR"/>
              <a:t>HES</a:t>
            </a:r>
          </a:p>
        </p:txBody>
      </p:sp>
      <p:sp>
        <p:nvSpPr>
          <p:cNvPr id="9" name="Slide Number Placeholder 8">
            <a:extLst>
              <a:ext uri="{FF2B5EF4-FFF2-40B4-BE49-F238E27FC236}">
                <a16:creationId xmlns:a16="http://schemas.microsoft.com/office/drawing/2014/main" id="{CB706726-26F7-AB50-A61D-DD95E8135A8B}"/>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5659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3D63-8893-4D63-F95E-4C62819787A9}"/>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F759A8BC-6536-9FFA-B2C6-3AE917A5F1A5}"/>
              </a:ext>
            </a:extLst>
          </p:cNvPr>
          <p:cNvSpPr>
            <a:spLocks noGrp="1"/>
          </p:cNvSpPr>
          <p:nvPr>
            <p:ph type="dt" sz="half" idx="10"/>
          </p:nvPr>
        </p:nvSpPr>
        <p:spPr/>
        <p:txBody>
          <a:bodyPr/>
          <a:lstStyle/>
          <a:p>
            <a:r>
              <a:rPr lang="de-CH"/>
              <a:t>10.06.2022</a:t>
            </a:r>
            <a:endParaRPr lang="fr-FR"/>
          </a:p>
        </p:txBody>
      </p:sp>
      <p:sp>
        <p:nvSpPr>
          <p:cNvPr id="4" name="Footer Placeholder 3">
            <a:extLst>
              <a:ext uri="{FF2B5EF4-FFF2-40B4-BE49-F238E27FC236}">
                <a16:creationId xmlns:a16="http://schemas.microsoft.com/office/drawing/2014/main" id="{4BAF271E-7A31-69D8-935C-4D17BCAE7CA0}"/>
              </a:ext>
            </a:extLst>
          </p:cNvPr>
          <p:cNvSpPr>
            <a:spLocks noGrp="1"/>
          </p:cNvSpPr>
          <p:nvPr>
            <p:ph type="ftr" sz="quarter" idx="11"/>
          </p:nvPr>
        </p:nvSpPr>
        <p:spPr/>
        <p:txBody>
          <a:bodyPr/>
          <a:lstStyle/>
          <a:p>
            <a:r>
              <a:rPr lang="fr-FR"/>
              <a:t>HES</a:t>
            </a:r>
          </a:p>
        </p:txBody>
      </p:sp>
      <p:sp>
        <p:nvSpPr>
          <p:cNvPr id="5" name="Slide Number Placeholder 4">
            <a:extLst>
              <a:ext uri="{FF2B5EF4-FFF2-40B4-BE49-F238E27FC236}">
                <a16:creationId xmlns:a16="http://schemas.microsoft.com/office/drawing/2014/main" id="{5D798822-3490-96DE-A05D-494D40A67E0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8235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98311-AC93-93C7-ACF4-8603900AB164}"/>
              </a:ext>
            </a:extLst>
          </p:cNvPr>
          <p:cNvSpPr>
            <a:spLocks noGrp="1"/>
          </p:cNvSpPr>
          <p:nvPr>
            <p:ph type="dt" sz="half" idx="10"/>
          </p:nvPr>
        </p:nvSpPr>
        <p:spPr/>
        <p:txBody>
          <a:bodyPr/>
          <a:lstStyle/>
          <a:p>
            <a:r>
              <a:rPr lang="de-CH"/>
              <a:t>10.06.2022</a:t>
            </a:r>
            <a:endParaRPr lang="fr-FR"/>
          </a:p>
        </p:txBody>
      </p:sp>
      <p:sp>
        <p:nvSpPr>
          <p:cNvPr id="3" name="Footer Placeholder 2">
            <a:extLst>
              <a:ext uri="{FF2B5EF4-FFF2-40B4-BE49-F238E27FC236}">
                <a16:creationId xmlns:a16="http://schemas.microsoft.com/office/drawing/2014/main" id="{1FF1D97B-879C-A053-35C1-D00AF0A1A471}"/>
              </a:ext>
            </a:extLst>
          </p:cNvPr>
          <p:cNvSpPr>
            <a:spLocks noGrp="1"/>
          </p:cNvSpPr>
          <p:nvPr>
            <p:ph type="ftr" sz="quarter" idx="11"/>
          </p:nvPr>
        </p:nvSpPr>
        <p:spPr/>
        <p:txBody>
          <a:bodyPr/>
          <a:lstStyle/>
          <a:p>
            <a:r>
              <a:rPr lang="fr-FR"/>
              <a:t>HES</a:t>
            </a:r>
          </a:p>
        </p:txBody>
      </p:sp>
      <p:sp>
        <p:nvSpPr>
          <p:cNvPr id="4" name="Slide Number Placeholder 3">
            <a:extLst>
              <a:ext uri="{FF2B5EF4-FFF2-40B4-BE49-F238E27FC236}">
                <a16:creationId xmlns:a16="http://schemas.microsoft.com/office/drawing/2014/main" id="{A1CEE168-E154-85D8-7735-CC218342A1D9}"/>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2771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E88-4F2A-0C8E-7D5B-1F6A53A1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331B5977-1165-3012-1F01-B173048B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81C8620-C84E-1B6F-5F62-02F83B6F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57E09-6039-D1D1-D693-6A78FFD3BBE3}"/>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3D322A33-7456-6920-1C15-10F2A23CB63D}"/>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47172669-5D98-F76D-8248-75EDA7B2A24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42815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642-2B24-AAA3-E61F-6C9CF34FE7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7C3D56FB-4B33-4868-9464-737F2463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FC090DA-81C5-FCDC-245A-D70C220F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527B-A004-D3B5-6551-EFADAE065A10}"/>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291CB40A-37CB-6C77-164D-96FE59B721C8}"/>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15250898-852B-7BD9-655C-35DE1E939AB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848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82770-8F55-BE14-B503-19EFA7A18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D21F6FD-52EF-3AE7-C441-E800AF046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805CE07-A099-4AD6-51BC-5193DA258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10.06.2022</a:t>
            </a:r>
            <a:endParaRPr lang="fr-FR"/>
          </a:p>
        </p:txBody>
      </p:sp>
      <p:sp>
        <p:nvSpPr>
          <p:cNvPr id="5" name="Footer Placeholder 4">
            <a:extLst>
              <a:ext uri="{FF2B5EF4-FFF2-40B4-BE49-F238E27FC236}">
                <a16:creationId xmlns:a16="http://schemas.microsoft.com/office/drawing/2014/main" id="{942B4537-FF95-FD49-B8AD-77DF36893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HES</a:t>
            </a:r>
          </a:p>
        </p:txBody>
      </p:sp>
      <p:sp>
        <p:nvSpPr>
          <p:cNvPr id="6" name="Slide Number Placeholder 5">
            <a:extLst>
              <a:ext uri="{FF2B5EF4-FFF2-40B4-BE49-F238E27FC236}">
                <a16:creationId xmlns:a16="http://schemas.microsoft.com/office/drawing/2014/main" id="{8FC5DE83-5E90-A384-68C0-C55033FB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6FFC-9A77-BE40-93A2-F2F19ACBA9AE}" type="slidenum">
              <a:rPr lang="fr-FR" smtClean="0"/>
              <a:t>‹#›</a:t>
            </a:fld>
            <a:endParaRPr lang="fr-FR"/>
          </a:p>
        </p:txBody>
      </p:sp>
    </p:spTree>
    <p:extLst>
      <p:ext uri="{BB962C8B-B14F-4D97-AF65-F5344CB8AC3E}">
        <p14:creationId xmlns:p14="http://schemas.microsoft.com/office/powerpoint/2010/main" val="325747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04E2-1346-EBBF-0F93-5B3148ABB37D}"/>
              </a:ext>
            </a:extLst>
          </p:cNvPr>
          <p:cNvSpPr>
            <a:spLocks noGrp="1"/>
          </p:cNvSpPr>
          <p:nvPr>
            <p:ph type="ctrTitle"/>
          </p:nvPr>
        </p:nvSpPr>
        <p:spPr>
          <a:xfrm>
            <a:off x="1524000" y="2681156"/>
            <a:ext cx="9144000" cy="1495687"/>
          </a:xfrm>
        </p:spPr>
        <p:txBody>
          <a:bodyPr>
            <a:normAutofit/>
          </a:bodyPr>
          <a:lstStyle/>
          <a:p>
            <a:r>
              <a:rPr lang="fr-FR" sz="4800" dirty="0" err="1">
                <a:latin typeface="Avenir Next Medium" panose="020B0503020202020204" pitchFamily="34" charset="0"/>
              </a:rPr>
              <a:t>Anomaly</a:t>
            </a:r>
            <a:r>
              <a:rPr lang="fr-FR" sz="4800" dirty="0">
                <a:latin typeface="Avenir Next Medium" panose="020B0503020202020204" pitchFamily="34" charset="0"/>
              </a:rPr>
              <a:t> </a:t>
            </a:r>
            <a:r>
              <a:rPr lang="fr-FR" sz="4800" dirty="0" err="1">
                <a:latin typeface="Avenir Next Medium" panose="020B0503020202020204" pitchFamily="34" charset="0"/>
              </a:rPr>
              <a:t>Detection</a:t>
            </a:r>
            <a:r>
              <a:rPr lang="fr-FR" sz="4800" dirty="0">
                <a:latin typeface="Avenir Next Medium" panose="020B0503020202020204" pitchFamily="34" charset="0"/>
              </a:rPr>
              <a:t> in Network Traffic </a:t>
            </a:r>
            <a:r>
              <a:rPr lang="fr-FR" sz="4800" dirty="0" err="1">
                <a:latin typeface="Avenir Next Medium" panose="020B0503020202020204" pitchFamily="34" charset="0"/>
              </a:rPr>
              <a:t>with</a:t>
            </a:r>
            <a:r>
              <a:rPr lang="fr-FR" sz="4800" dirty="0">
                <a:latin typeface="Avenir Next Medium" panose="020B0503020202020204" pitchFamily="34" charset="0"/>
              </a:rPr>
              <a:t> K-</a:t>
            </a:r>
            <a:r>
              <a:rPr lang="fr-FR" sz="4800" dirty="0" err="1">
                <a:latin typeface="Avenir Next Medium" panose="020B0503020202020204" pitchFamily="34" charset="0"/>
              </a:rPr>
              <a:t>means</a:t>
            </a:r>
            <a:r>
              <a:rPr lang="fr-FR" sz="4800" dirty="0">
                <a:latin typeface="Avenir Next Medium" panose="020B0503020202020204" pitchFamily="34" charset="0"/>
              </a:rPr>
              <a:t> Clustering</a:t>
            </a:r>
          </a:p>
        </p:txBody>
      </p:sp>
      <p:sp>
        <p:nvSpPr>
          <p:cNvPr id="3" name="Subtitle 2">
            <a:extLst>
              <a:ext uri="{FF2B5EF4-FFF2-40B4-BE49-F238E27FC236}">
                <a16:creationId xmlns:a16="http://schemas.microsoft.com/office/drawing/2014/main" id="{9B9CFBAB-7A6C-C968-F409-F53635D843FF}"/>
              </a:ext>
            </a:extLst>
          </p:cNvPr>
          <p:cNvSpPr>
            <a:spLocks noGrp="1"/>
          </p:cNvSpPr>
          <p:nvPr>
            <p:ph type="subTitle" idx="1"/>
          </p:nvPr>
        </p:nvSpPr>
        <p:spPr>
          <a:xfrm>
            <a:off x="1524000" y="5043767"/>
            <a:ext cx="9144000" cy="737558"/>
          </a:xfrm>
        </p:spPr>
        <p:txBody>
          <a:bodyPr>
            <a:normAutofit/>
          </a:bodyPr>
          <a:lstStyle/>
          <a:p>
            <a:r>
              <a:rPr lang="fr-FR" sz="1800" i="1" dirty="0">
                <a:solidFill>
                  <a:schemeClr val="tx1">
                    <a:lumMod val="50000"/>
                    <a:lumOff val="50000"/>
                  </a:schemeClr>
                </a:solidFill>
                <a:latin typeface="Avenir Next" panose="020B0503020202020204" pitchFamily="34" charset="0"/>
              </a:rPr>
              <a:t>Big Data Analytics</a:t>
            </a:r>
          </a:p>
          <a:p>
            <a:r>
              <a:rPr lang="fr-FR" sz="1800" dirty="0">
                <a:latin typeface="Avenir Next" panose="020B0503020202020204" pitchFamily="34" charset="0"/>
              </a:rPr>
              <a:t>Alt Thibaud &amp; </a:t>
            </a:r>
            <a:r>
              <a:rPr lang="fr-FR" sz="1800" dirty="0" err="1">
                <a:latin typeface="Avenir Next" panose="020B0503020202020204" pitchFamily="34" charset="0"/>
              </a:rPr>
              <a:t>Bueche</a:t>
            </a:r>
            <a:r>
              <a:rPr lang="fr-FR" sz="1800" dirty="0">
                <a:latin typeface="Avenir Next" panose="020B0503020202020204" pitchFamily="34" charset="0"/>
              </a:rPr>
              <a:t> Lucas</a:t>
            </a:r>
          </a:p>
        </p:txBody>
      </p:sp>
      <p:pic>
        <p:nvPicPr>
          <p:cNvPr id="7" name="Graphic 6">
            <a:extLst>
              <a:ext uri="{FF2B5EF4-FFF2-40B4-BE49-F238E27FC236}">
                <a16:creationId xmlns:a16="http://schemas.microsoft.com/office/drawing/2014/main" id="{FDCA0505-F498-864C-6EAA-9CE796FF8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2349" y="112084"/>
            <a:ext cx="1763822" cy="964590"/>
          </a:xfrm>
          <a:prstGeom prst="rect">
            <a:avLst/>
          </a:prstGeom>
        </p:spPr>
      </p:pic>
    </p:spTree>
    <p:extLst>
      <p:ext uri="{BB962C8B-B14F-4D97-AF65-F5344CB8AC3E}">
        <p14:creationId xmlns:p14="http://schemas.microsoft.com/office/powerpoint/2010/main" val="56377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Distribution of attacks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10</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56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Possible improvements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11</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3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5" name="Rectangle 410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stions To Ask For Success | IT Support Georgetown, TX">
            <a:extLst>
              <a:ext uri="{FF2B5EF4-FFF2-40B4-BE49-F238E27FC236}">
                <a16:creationId xmlns:a16="http://schemas.microsoft.com/office/drawing/2014/main" id="{E98926B7-C512-D31A-070F-E424DA3F7EB2}"/>
              </a:ext>
            </a:extLst>
          </p:cNvPr>
          <p:cNvPicPr>
            <a:picLocks noChangeAspect="1" noChangeArrowheads="1"/>
          </p:cNvPicPr>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r="-1" b="34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F5BB189-0045-A8B6-FE98-602B72A7F36F}"/>
              </a:ext>
            </a:extLst>
          </p:cNvPr>
          <p:cNvSpPr>
            <a:spLocks noGrp="1"/>
          </p:cNvSpPr>
          <p:nvPr>
            <p:ph type="ctrTitle"/>
          </p:nvPr>
        </p:nvSpPr>
        <p:spPr>
          <a:xfrm>
            <a:off x="1524000" y="1122363"/>
            <a:ext cx="9144000" cy="3063240"/>
          </a:xfrm>
        </p:spPr>
        <p:txBody>
          <a:bodyPr>
            <a:normAutofit/>
          </a:bodyPr>
          <a:lstStyle/>
          <a:p>
            <a:r>
              <a:rPr lang="fr-FR" sz="6600" b="1" dirty="0">
                <a:solidFill>
                  <a:srgbClr val="FFFFFF"/>
                </a:solidFill>
                <a:latin typeface="Avenir Next" panose="020B0503020202020204" pitchFamily="34" charset="0"/>
              </a:rPr>
              <a:t>Questions ?</a:t>
            </a:r>
          </a:p>
        </p:txBody>
      </p:sp>
      <p:sp>
        <p:nvSpPr>
          <p:cNvPr id="410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A15E7B-6FA3-334B-787F-7F349D5EFF92}"/>
              </a:ext>
            </a:extLst>
          </p:cNvPr>
          <p:cNvSpPr>
            <a:spLocks noGrp="1"/>
          </p:cNvSpPr>
          <p:nvPr>
            <p:ph type="dt" sz="half" idx="10"/>
          </p:nvPr>
        </p:nvSpPr>
        <p:spPr>
          <a:xfrm>
            <a:off x="838200" y="6356350"/>
            <a:ext cx="2743200" cy="365125"/>
          </a:xfrm>
        </p:spPr>
        <p:txBody>
          <a:bodyPr>
            <a:normAutofit/>
          </a:bodyPr>
          <a:lstStyle/>
          <a:p>
            <a:pPr>
              <a:spcAft>
                <a:spcPts val="600"/>
              </a:spcAft>
            </a:pPr>
            <a:r>
              <a:rPr lang="de-CH">
                <a:solidFill>
                  <a:srgbClr val="FFFFFF"/>
                </a:solidFill>
              </a:rPr>
              <a:t>10.06.2022</a:t>
            </a:r>
            <a:endParaRPr lang="fr-FR">
              <a:solidFill>
                <a:srgbClr val="FFFFFF"/>
              </a:solidFill>
            </a:endParaRPr>
          </a:p>
        </p:txBody>
      </p:sp>
      <p:sp>
        <p:nvSpPr>
          <p:cNvPr id="5" name="Slide Number Placeholder 4">
            <a:extLst>
              <a:ext uri="{FF2B5EF4-FFF2-40B4-BE49-F238E27FC236}">
                <a16:creationId xmlns:a16="http://schemas.microsoft.com/office/drawing/2014/main" id="{FB854179-BA3C-E682-74BA-2F441A1F2DCD}"/>
              </a:ext>
            </a:extLst>
          </p:cNvPr>
          <p:cNvSpPr>
            <a:spLocks noGrp="1"/>
          </p:cNvSpPr>
          <p:nvPr>
            <p:ph type="sldNum" sz="quarter" idx="12"/>
          </p:nvPr>
        </p:nvSpPr>
        <p:spPr>
          <a:xfrm>
            <a:off x="8610600" y="6356350"/>
            <a:ext cx="2743200" cy="365125"/>
          </a:xfrm>
        </p:spPr>
        <p:txBody>
          <a:bodyPr>
            <a:normAutofit/>
          </a:bodyPr>
          <a:lstStyle/>
          <a:p>
            <a:pPr>
              <a:spcAft>
                <a:spcPts val="600"/>
              </a:spcAft>
            </a:pPr>
            <a:fld id="{50E96FFC-9A77-BE40-93A2-F2F19ACBA9AE}" type="slidenum">
              <a:rPr lang="fr-FR">
                <a:solidFill>
                  <a:srgbClr val="FFFFFF"/>
                </a:solidFill>
              </a:rPr>
              <a:pPr>
                <a:spcAft>
                  <a:spcPts val="600"/>
                </a:spcAft>
              </a:pPr>
              <a:t>12</a:t>
            </a:fld>
            <a:endParaRPr lang="fr-FR">
              <a:solidFill>
                <a:srgbClr val="FFFFFF"/>
              </a:solidFill>
            </a:endParaRPr>
          </a:p>
        </p:txBody>
      </p:sp>
      <p:pic>
        <p:nvPicPr>
          <p:cNvPr id="37" name="Picture 2" descr="HES-SO - Logo - Haute école">
            <a:extLst>
              <a:ext uri="{FF2B5EF4-FFF2-40B4-BE49-F238E27FC236}">
                <a16:creationId xmlns:a16="http://schemas.microsoft.com/office/drawing/2014/main" id="{1BFF48D7-3640-975A-9B2A-07B8AD77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76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1" y="2358912"/>
            <a:ext cx="6766096" cy="2140173"/>
          </a:xfrm>
        </p:spPr>
        <p:txBody>
          <a:bodyPr anchor="ctr">
            <a:normAutofit/>
          </a:bodyPr>
          <a:lstStyle/>
          <a:p>
            <a:pPr marL="0" indent="0" algn="just">
              <a:buNone/>
            </a:pPr>
            <a:r>
              <a:rPr lang="en-GB" sz="2400" dirty="0">
                <a:latin typeface="Avenir Next" panose="020B0503020202020204" pitchFamily="34" charset="0"/>
              </a:rPr>
              <a:t>The goal is to </a:t>
            </a:r>
            <a:r>
              <a:rPr lang="en-GB" sz="2400" b="1" dirty="0">
                <a:latin typeface="Avenir Next" panose="020B0503020202020204" pitchFamily="34" charset="0"/>
              </a:rPr>
              <a:t>detect anomalous </a:t>
            </a:r>
            <a:r>
              <a:rPr lang="en-GB" sz="2400" b="1" dirty="0" err="1">
                <a:latin typeface="Avenir Next" panose="020B0503020202020204" pitchFamily="34" charset="0"/>
              </a:rPr>
              <a:t>behavior</a:t>
            </a:r>
            <a:r>
              <a:rPr lang="en-GB" sz="2400" b="1" dirty="0">
                <a:latin typeface="Avenir Next" panose="020B0503020202020204" pitchFamily="34" charset="0"/>
              </a:rPr>
              <a:t> in the network traffic of an organization</a:t>
            </a:r>
            <a:r>
              <a:rPr lang="en-GB" sz="2400" dirty="0">
                <a:latin typeface="Avenir Next" panose="020B0503020202020204" pitchFamily="34" charset="0"/>
              </a:rPr>
              <a:t>.</a:t>
            </a:r>
          </a:p>
          <a:p>
            <a:pPr marL="0" indent="0" algn="just">
              <a:buNone/>
            </a:pPr>
            <a:r>
              <a:rPr lang="en-GB" sz="2400" dirty="0">
                <a:latin typeface="Avenir Next" panose="020B0503020202020204" pitchFamily="34" charset="0"/>
              </a:rPr>
              <a:t>Anomalous </a:t>
            </a:r>
            <a:r>
              <a:rPr lang="en-GB" sz="2400" dirty="0" err="1">
                <a:latin typeface="Avenir Next" panose="020B0503020202020204" pitchFamily="34" charset="0"/>
              </a:rPr>
              <a:t>behavior</a:t>
            </a:r>
            <a:r>
              <a:rPr lang="en-GB" sz="2400" dirty="0">
                <a:latin typeface="Avenir Next" panose="020B0503020202020204" pitchFamily="34" charset="0"/>
              </a:rPr>
              <a:t> can point to things like intrusion attempts, denial-of-service attacks, port scanning, etc.</a:t>
            </a:r>
            <a:endParaRPr lang="fr-FR" sz="2400" dirty="0">
              <a:latin typeface="Avenir Next" panose="020B0503020202020204" pitchFamily="34" charset="0"/>
            </a:endParaRPr>
          </a:p>
        </p:txBody>
      </p:sp>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BB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B4A247D1-F4D9-20CE-9159-2D581C81B4F8}"/>
              </a:ext>
            </a:extLst>
          </p:cNvPr>
          <p:cNvPicPr>
            <a:picLocks noChangeAspect="1"/>
          </p:cNvPicPr>
          <p:nvPr/>
        </p:nvPicPr>
        <p:blipFill rotWithShape="1">
          <a:blip r:embed="rId2">
            <a:alphaModFix/>
          </a:blip>
          <a:srcRect r="-5" b="15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a:xfrm>
            <a:off x="10341428" y="6356350"/>
            <a:ext cx="1012371" cy="365125"/>
          </a:xfrm>
        </p:spPr>
        <p:txBody>
          <a:bodyPr>
            <a:normAutofit/>
          </a:bodyPr>
          <a:lstStyle/>
          <a:p>
            <a:pPr>
              <a:spcAft>
                <a:spcPts val="600"/>
              </a:spcAft>
            </a:pPr>
            <a:fld id="{50E96FFC-9A77-BE40-93A2-F2F19ACBA9AE}" type="slidenum">
              <a:rPr lang="fr-FR">
                <a:solidFill>
                  <a:srgbClr val="FFFFFF"/>
                </a:solidFill>
              </a:rPr>
              <a:pPr>
                <a:spcAft>
                  <a:spcPts val="600"/>
                </a:spcAft>
              </a:pPr>
              <a:t>2</a:t>
            </a:fld>
            <a:endParaRPr lang="fr-FR">
              <a:solidFill>
                <a:srgbClr val="FFFFFF"/>
              </a:solidFill>
            </a:endParaRPr>
          </a:p>
        </p:txBody>
      </p:sp>
      <p:pic>
        <p:nvPicPr>
          <p:cNvPr id="17" name="Picture 2" descr="HES-SO - Logo - Haute école">
            <a:extLst>
              <a:ext uri="{FF2B5EF4-FFF2-40B4-BE49-F238E27FC236}">
                <a16:creationId xmlns:a16="http://schemas.microsoft.com/office/drawing/2014/main" id="{1476530F-F70B-1342-F4CE-A0DBB1A8D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6CFBBD01-9649-6E46-A136-139A8E0CD8B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venir Next Medium" panose="020B0503020202020204" pitchFamily="34" charset="0"/>
              </a:rPr>
              <a:t>Summary</a:t>
            </a:r>
            <a:endParaRPr lang="fr-FR" dirty="0">
              <a:latin typeface="Avenir Next Medium" panose="020B0503020202020204" pitchFamily="34" charset="0"/>
            </a:endParaRPr>
          </a:p>
        </p:txBody>
      </p:sp>
      <p:sp>
        <p:nvSpPr>
          <p:cNvPr id="22" name="Date Placeholder 3">
            <a:extLst>
              <a:ext uri="{FF2B5EF4-FFF2-40B4-BE49-F238E27FC236}">
                <a16:creationId xmlns:a16="http://schemas.microsoft.com/office/drawing/2014/main" id="{087E2B1B-C49D-038D-6CFC-57F0DB254730}"/>
              </a:ext>
            </a:extLst>
          </p:cNvPr>
          <p:cNvSpPr>
            <a:spLocks noGrp="1"/>
          </p:cNvSpPr>
          <p:nvPr>
            <p:ph type="dt" sz="half" idx="10"/>
          </p:nvPr>
        </p:nvSpPr>
        <p:spPr>
          <a:xfrm>
            <a:off x="838200" y="6356350"/>
            <a:ext cx="2743200" cy="365125"/>
          </a:xfrm>
        </p:spPr>
        <p:txBody>
          <a:bodyPr/>
          <a:lstStyle/>
          <a:p>
            <a:r>
              <a:rPr lang="de-CH" dirty="0"/>
              <a:t>10.06.2022</a:t>
            </a:r>
            <a:endParaRPr lang="fr-FR" dirty="0"/>
          </a:p>
        </p:txBody>
      </p:sp>
    </p:spTree>
    <p:extLst>
      <p:ext uri="{BB962C8B-B14F-4D97-AF65-F5344CB8AC3E}">
        <p14:creationId xmlns:p14="http://schemas.microsoft.com/office/powerpoint/2010/main" val="393728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Analysis questions</a:t>
            </a: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are the </a:t>
            </a:r>
            <a:r>
              <a:rPr lang="fr-FR" sz="2400" dirty="0" err="1">
                <a:latin typeface="Avenir Next" panose="020B0503020202020204" pitchFamily="34" charset="0"/>
              </a:rPr>
              <a:t>characteristics</a:t>
            </a:r>
            <a:r>
              <a:rPr lang="fr-FR" sz="2400" dirty="0">
                <a:latin typeface="Avenir Next" panose="020B0503020202020204" pitchFamily="34" charset="0"/>
              </a:rPr>
              <a:t> and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define</a:t>
            </a:r>
            <a:r>
              <a:rPr lang="fr-FR" sz="2400" dirty="0">
                <a:latin typeface="Avenir Next" panose="020B0503020202020204" pitchFamily="34" charset="0"/>
              </a:rPr>
              <a:t> an </a:t>
            </a:r>
            <a:r>
              <a:rPr lang="fr-FR" sz="2400" dirty="0" err="1">
                <a:latin typeface="Avenir Next" panose="020B0503020202020204" pitchFamily="34" charset="0"/>
              </a:rPr>
              <a:t>anomaly</a:t>
            </a:r>
            <a:r>
              <a:rPr lang="fr-FR" sz="2400" dirty="0">
                <a:latin typeface="Avenir Next" panose="020B0503020202020204" pitchFamily="34" charset="0"/>
              </a:rPr>
              <a:t> ?</a:t>
            </a:r>
          </a:p>
          <a:p>
            <a:pPr marL="457200" indent="-457200">
              <a:buFont typeface="+mj-lt"/>
              <a:buAutoNum type="arabicPeriod"/>
            </a:pPr>
            <a:r>
              <a:rPr lang="fr-FR" sz="2400" dirty="0">
                <a:latin typeface="Avenir Next" panose="020B0503020202020204" pitchFamily="34" charset="0"/>
              </a:rPr>
              <a:t>How to </a:t>
            </a:r>
            <a:r>
              <a:rPr lang="fr-FR" sz="2400" dirty="0" err="1">
                <a:latin typeface="Avenir Next" panose="020B0503020202020204" pitchFamily="34" charset="0"/>
              </a:rPr>
              <a:t>find</a:t>
            </a:r>
            <a:r>
              <a:rPr lang="fr-FR" sz="2400" dirty="0">
                <a:latin typeface="Avenir Next" panose="020B0503020202020204" pitchFamily="34" charset="0"/>
              </a:rPr>
              <a:t> the optimal value of the </a:t>
            </a:r>
            <a:r>
              <a:rPr lang="fr-FR" sz="2400" dirty="0" err="1">
                <a:latin typeface="Avenir Next" panose="020B0503020202020204" pitchFamily="34" charset="0"/>
              </a:rPr>
              <a:t>hyperparameter</a:t>
            </a:r>
            <a:r>
              <a:rPr lang="fr-FR" sz="2400" dirty="0">
                <a:latin typeface="Avenir Next" panose="020B0503020202020204" pitchFamily="34" charset="0"/>
              </a:rPr>
              <a:t> K of the K-</a:t>
            </a:r>
            <a:r>
              <a:rPr lang="fr-FR" sz="2400" dirty="0" err="1">
                <a:latin typeface="Avenir Next" panose="020B0503020202020204" pitchFamily="34" charset="0"/>
              </a:rPr>
              <a:t>means</a:t>
            </a:r>
            <a:r>
              <a:rPr lang="fr-FR" sz="2400" dirty="0">
                <a:latin typeface="Avenir Next" panose="020B0503020202020204" pitchFamily="34" charset="0"/>
              </a:rPr>
              <a:t> clustering ?</a:t>
            </a:r>
          </a:p>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the distribution of </a:t>
            </a:r>
            <a:r>
              <a:rPr lang="fr-FR" sz="2400" dirty="0" err="1">
                <a:latin typeface="Avenir Next" panose="020B0503020202020204" pitchFamily="34" charset="0"/>
              </a:rPr>
              <a:t>attacks</a:t>
            </a:r>
            <a:r>
              <a:rPr lang="fr-FR" sz="2400" dirty="0">
                <a:latin typeface="Avenir Next" panose="020B0503020202020204" pitchFamily="34" charset="0"/>
              </a:rPr>
              <a:t> on </a:t>
            </a:r>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protocol</a:t>
            </a:r>
            <a:r>
              <a:rPr lang="fr-FR" sz="2400" dirty="0">
                <a:latin typeface="Avenir Next" panose="020B0503020202020204" pitchFamily="34" charset="0"/>
              </a:rPr>
              <a:t> (TCP, UDP, ICMP…), by </a:t>
            </a:r>
            <a:r>
              <a:rPr lang="fr-FR" sz="2400" dirty="0" err="1">
                <a:latin typeface="Avenir Next" panose="020B0503020202020204" pitchFamily="34" charset="0"/>
              </a:rPr>
              <a:t>which</a:t>
            </a:r>
            <a:r>
              <a:rPr lang="fr-FR" sz="2400" dirty="0">
                <a:latin typeface="Avenir Next" panose="020B0503020202020204" pitchFamily="34" charset="0"/>
              </a:rPr>
              <a:t> service (port) </a:t>
            </a:r>
            <a:r>
              <a:rPr lang="fr-FR" sz="2400" dirty="0" err="1">
                <a:latin typeface="Avenir Next" panose="020B0503020202020204" pitchFamily="34" charset="0"/>
              </a:rPr>
              <a:t>were</a:t>
            </a:r>
            <a:r>
              <a:rPr lang="fr-FR" sz="2400" dirty="0">
                <a:latin typeface="Avenir Next" panose="020B0503020202020204" pitchFamily="34" charset="0"/>
              </a:rPr>
              <a:t> </a:t>
            </a:r>
            <a:r>
              <a:rPr lang="fr-FR" sz="2400" dirty="0" err="1">
                <a:latin typeface="Avenir Next" panose="020B0503020202020204" pitchFamily="34" charset="0"/>
              </a:rPr>
              <a:t>they</a:t>
            </a:r>
            <a:r>
              <a:rPr lang="fr-FR" sz="2400" dirty="0">
                <a:latin typeface="Avenir Next" panose="020B0503020202020204" pitchFamily="34" charset="0"/>
              </a:rPr>
              <a:t> </a:t>
            </a:r>
            <a:r>
              <a:rPr lang="fr-FR" sz="2400" dirty="0" err="1">
                <a:latin typeface="Avenir Next" panose="020B0503020202020204" pitchFamily="34" charset="0"/>
              </a:rPr>
              <a:t>carried</a:t>
            </a:r>
            <a:r>
              <a:rPr lang="fr-FR" sz="2400" dirty="0">
                <a:latin typeface="Avenir Next" panose="020B0503020202020204" pitchFamily="34" charset="0"/>
              </a:rPr>
              <a:t> out, </a:t>
            </a:r>
            <a:r>
              <a:rPr lang="fr-FR" sz="2400" dirty="0" err="1">
                <a:latin typeface="Avenir Next" panose="020B0503020202020204" pitchFamily="34" charset="0"/>
              </a:rPr>
              <a:t>what</a:t>
            </a:r>
            <a:r>
              <a:rPr lang="fr-FR" sz="2400" dirty="0">
                <a:latin typeface="Avenir Next" panose="020B0503020202020204" pitchFamily="34" charset="0"/>
              </a:rPr>
              <a:t> type of </a:t>
            </a:r>
            <a:r>
              <a:rPr lang="fr-FR" sz="2400" dirty="0" err="1">
                <a:latin typeface="Avenir Next" panose="020B0503020202020204" pitchFamily="34" charset="0"/>
              </a:rPr>
              <a:t>attacks</a:t>
            </a:r>
            <a:r>
              <a:rPr lang="fr-FR" sz="2400" dirty="0">
                <a:latin typeface="Avenir Next" panose="020B0503020202020204" pitchFamily="34" charset="0"/>
              </a:rPr>
              <a:t> are </a:t>
            </a:r>
            <a:r>
              <a:rPr lang="fr-FR" sz="2400" dirty="0" err="1">
                <a:latin typeface="Avenir Next" panose="020B0503020202020204" pitchFamily="34" charset="0"/>
              </a:rPr>
              <a:t>they</a:t>
            </a:r>
            <a:r>
              <a:rPr lang="fr-FR" sz="2400" dirty="0">
                <a:latin typeface="Avenir Next" panose="020B0503020202020204" pitchFamily="34" charset="0"/>
              </a:rPr>
              <a:t> and </a:t>
            </a: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the final </a:t>
            </a:r>
            <a:r>
              <a:rPr lang="fr-FR" sz="2400" dirty="0" err="1">
                <a:latin typeface="Avenir Next" panose="020B0503020202020204" pitchFamily="34" charset="0"/>
              </a:rPr>
              <a:t>purpose</a:t>
            </a:r>
            <a:r>
              <a:rPr lang="fr-FR" sz="2400" dirty="0">
                <a:latin typeface="Avenir Next" panose="020B0503020202020204" pitchFamily="34" charset="0"/>
              </a:rPr>
              <a:t> of the </a:t>
            </a:r>
            <a:r>
              <a:rPr lang="fr-FR" sz="2400" dirty="0" err="1">
                <a:latin typeface="Avenir Next" panose="020B0503020202020204" pitchFamily="34" charset="0"/>
              </a:rPr>
              <a:t>attack</a:t>
            </a:r>
            <a:r>
              <a:rPr lang="fr-FR" sz="2400" dirty="0">
                <a:latin typeface="Avenir Next"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3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fr-FR" sz="4800" dirty="0" err="1">
                <a:latin typeface="Avenir Next Medium" panose="020B0503020202020204" pitchFamily="34" charset="0"/>
              </a:rPr>
              <a:t>What</a:t>
            </a:r>
            <a:r>
              <a:rPr lang="fr-FR" sz="4800" dirty="0">
                <a:latin typeface="Avenir Next Medium" panose="020B0503020202020204" pitchFamily="34" charset="0"/>
              </a:rPr>
              <a:t> are the </a:t>
            </a:r>
            <a:r>
              <a:rPr lang="fr-FR" sz="4800" dirty="0" err="1">
                <a:latin typeface="Avenir Next Medium" panose="020B0503020202020204" pitchFamily="34" charset="0"/>
              </a:rPr>
              <a:t>characteristics</a:t>
            </a:r>
            <a:r>
              <a:rPr lang="fr-FR" sz="4800" dirty="0">
                <a:latin typeface="Avenir Next Medium" panose="020B0503020202020204" pitchFamily="34" charset="0"/>
              </a:rPr>
              <a:t> and </a:t>
            </a:r>
            <a:r>
              <a:rPr lang="fr-FR" sz="4800" dirty="0" err="1">
                <a:latin typeface="Avenir Next Medium" panose="020B0503020202020204" pitchFamily="34" charset="0"/>
              </a:rPr>
              <a:t>features</a:t>
            </a:r>
            <a:r>
              <a:rPr lang="fr-FR" sz="4800" dirty="0">
                <a:latin typeface="Avenir Next Medium" panose="020B0503020202020204" pitchFamily="34" charset="0"/>
              </a:rPr>
              <a:t> </a:t>
            </a:r>
            <a:r>
              <a:rPr lang="fr-FR" sz="4800" dirty="0" err="1">
                <a:latin typeface="Avenir Next Medium" panose="020B0503020202020204" pitchFamily="34" charset="0"/>
              </a:rPr>
              <a:t>that</a:t>
            </a:r>
            <a:r>
              <a:rPr lang="fr-FR" sz="4800" dirty="0">
                <a:latin typeface="Avenir Next Medium" panose="020B0503020202020204" pitchFamily="34" charset="0"/>
              </a:rPr>
              <a:t> </a:t>
            </a:r>
            <a:r>
              <a:rPr lang="fr-FR" sz="4800" dirty="0" err="1">
                <a:latin typeface="Avenir Next Medium" panose="020B0503020202020204" pitchFamily="34" charset="0"/>
              </a:rPr>
              <a:t>define</a:t>
            </a:r>
            <a:r>
              <a:rPr lang="fr-FR" sz="4800" dirty="0">
                <a:latin typeface="Avenir Next Medium" panose="020B0503020202020204" pitchFamily="34" charset="0"/>
              </a:rPr>
              <a:t> an </a:t>
            </a:r>
            <a:r>
              <a:rPr lang="fr-FR" sz="4800" dirty="0" err="1">
                <a:latin typeface="Avenir Next Medium" panose="020B0503020202020204" pitchFamily="34" charset="0"/>
              </a:rPr>
              <a:t>anomaly</a:t>
            </a:r>
            <a:r>
              <a:rPr lang="fr-FR" sz="4800" dirty="0">
                <a:latin typeface="Avenir Next Medium"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4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fr-FR" dirty="0" err="1">
                <a:latin typeface="Avenir Next Medium" panose="020B0503020202020204" pitchFamily="34" charset="0"/>
              </a:rPr>
              <a:t>Define</a:t>
            </a:r>
            <a:r>
              <a:rPr lang="fr-FR" dirty="0">
                <a:latin typeface="Avenir Next Medium" panose="020B0503020202020204" pitchFamily="34" charset="0"/>
              </a:rPr>
              <a:t> an </a:t>
            </a:r>
            <a:r>
              <a:rPr lang="fr-FR" dirty="0" err="1">
                <a:latin typeface="Avenir Next Medium" panose="020B0503020202020204" pitchFamily="34" charset="0"/>
              </a:rPr>
              <a:t>anomaly</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7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en-GB" sz="4800" dirty="0">
                <a:latin typeface="Avenir Next Medium" panose="020B0503020202020204" pitchFamily="34" charset="0"/>
              </a:rPr>
              <a:t>How to find the optimal value of the hyperparameter K of the K-means clustering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00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8</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5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Autofit/>
          </a:bodyPr>
          <a:lstStyle/>
          <a:p>
            <a:r>
              <a:rPr lang="en-GB" sz="4000" dirty="0">
                <a:latin typeface="Avenir Next Medium" panose="020B0503020202020204" pitchFamily="34" charset="0"/>
              </a:rPr>
              <a:t>What is the distribution of attacks on each protocol (TCP, UDP, ICMP…), by which service (port) were they carried out, what type of attacks are they and what was the final purpose of the attack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9</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42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228</Words>
  <Application>Microsoft Macintosh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vt:lpstr>
      <vt:lpstr>Avenir Next Medium</vt:lpstr>
      <vt:lpstr>Calibri</vt:lpstr>
      <vt:lpstr>Calibri Light</vt:lpstr>
      <vt:lpstr>Office Theme</vt:lpstr>
      <vt:lpstr>Anomaly Detection in Network Traffic with K-means Clustering</vt:lpstr>
      <vt:lpstr>PowerPoint Presentation</vt:lpstr>
      <vt:lpstr>The dataset</vt:lpstr>
      <vt:lpstr>Analysis questions</vt:lpstr>
      <vt:lpstr>What are the characteristics and features that define an anomaly ?</vt:lpstr>
      <vt:lpstr>Define an anomaly</vt:lpstr>
      <vt:lpstr>How to find the optimal value of the hyperparameter K of the K-means clustering ?</vt:lpstr>
      <vt:lpstr>The optimal K value</vt:lpstr>
      <vt:lpstr>What is the distribution of attacks on each protocol (TCP, UDP, ICMP…), by which service (port) were they carried out, what type of attacks are they and what was the final purpose of the attack ?</vt:lpstr>
      <vt:lpstr>Distribution of attacks</vt:lpstr>
      <vt:lpstr>Possible improvements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Thibaud Alt</dc:creator>
  <cp:lastModifiedBy>Thibaud Alt</cp:lastModifiedBy>
  <cp:revision>22</cp:revision>
  <dcterms:created xsi:type="dcterms:W3CDTF">2022-06-07T10:58:41Z</dcterms:created>
  <dcterms:modified xsi:type="dcterms:W3CDTF">2022-06-07T11:22:10Z</dcterms:modified>
</cp:coreProperties>
</file>