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56" r:id="rId2"/>
    <p:sldId id="257" r:id="rId3"/>
    <p:sldId id="258" r:id="rId4"/>
    <p:sldId id="269" r:id="rId5"/>
    <p:sldId id="270" r:id="rId6"/>
    <p:sldId id="268" r:id="rId7"/>
    <p:sldId id="271" r:id="rId8"/>
    <p:sldId id="259" r:id="rId9"/>
    <p:sldId id="274" r:id="rId10"/>
    <p:sldId id="263" r:id="rId11"/>
    <p:sldId id="275" r:id="rId12"/>
    <p:sldId id="262" r:id="rId13"/>
    <p:sldId id="264" r:id="rId14"/>
    <p:sldId id="277" r:id="rId15"/>
    <p:sldId id="272" r:id="rId16"/>
    <p:sldId id="278" r:id="rId17"/>
    <p:sldId id="279" r:id="rId18"/>
    <p:sldId id="273" r:id="rId19"/>
    <p:sldId id="265" r:id="rId20"/>
    <p:sldId id="276" r:id="rId21"/>
    <p:sldId id="266" r:id="rId22"/>
    <p:sldId id="267" r:id="rId2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1"/>
    <p:restoredTop sz="82733"/>
  </p:normalViewPr>
  <p:slideViewPr>
    <p:cSldViewPr snapToGrid="0" snapToObjects="1">
      <p:cViewPr varScale="1">
        <p:scale>
          <a:sx n="115" d="100"/>
          <a:sy n="115" d="100"/>
        </p:scale>
        <p:origin x="172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Distribution of Protocol</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CH"/>
        </a:p>
      </c:txPr>
    </c:title>
    <c:autoTitleDeleted val="0"/>
    <c:plotArea>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9F60-46EC-B7B8-BD8352C63DAF}"/>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9F60-46EC-B7B8-BD8352C63DAF}"/>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9F60-46EC-B7B8-BD8352C63DA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CH"/>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Feuil1!$A$1:$A$3</c:f>
              <c:strCache>
                <c:ptCount val="3"/>
                <c:pt idx="0">
                  <c:v>icmp</c:v>
                </c:pt>
                <c:pt idx="1">
                  <c:v>tcp</c:v>
                </c:pt>
                <c:pt idx="2">
                  <c:v>udp</c:v>
                </c:pt>
              </c:strCache>
            </c:strRef>
          </c:cat>
          <c:val>
            <c:numRef>
              <c:f>Feuil1!$B$1:$B$3</c:f>
              <c:numCache>
                <c:formatCode>General</c:formatCode>
                <c:ptCount val="3"/>
                <c:pt idx="0">
                  <c:v>2833545</c:v>
                </c:pt>
                <c:pt idx="1">
                  <c:v>1870598</c:v>
                </c:pt>
                <c:pt idx="2">
                  <c:v>194288</c:v>
                </c:pt>
              </c:numCache>
            </c:numRef>
          </c:val>
          <c:extLst>
            <c:ext xmlns:c16="http://schemas.microsoft.com/office/drawing/2014/chart" uri="{C3380CC4-5D6E-409C-BE32-E72D297353CC}">
              <c16:uniqueId val="{00000006-9F60-46EC-B7B8-BD8352C63DA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fr-CH"/>
              <a:t>UDP Request</a:t>
            </a:r>
            <a:r>
              <a:rPr lang="fr-CH" baseline="0"/>
              <a:t> distribution</a:t>
            </a:r>
            <a:endParaRPr lang="fr-CH"/>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CH"/>
        </a:p>
      </c:txPr>
    </c:title>
    <c:autoTitleDeleted val="0"/>
    <c:plotArea>
      <c:layout/>
      <c:ofPieChart>
        <c:ofPieType val="pie"/>
        <c:varyColors val="1"/>
        <c:ser>
          <c:idx val="0"/>
          <c:order val="0"/>
          <c:explosion val="1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E6AB-4AB7-835A-15C7355A3CC4}"/>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E6AB-4AB7-835A-15C7355A3CC4}"/>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E6AB-4AB7-835A-15C7355A3CC4}"/>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E6AB-4AB7-835A-15C7355A3CC4}"/>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E6AB-4AB7-835A-15C7355A3CC4}"/>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E6AB-4AB7-835A-15C7355A3CC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CH"/>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Feuil1!$A$26:$A$30</c:f>
              <c:strCache>
                <c:ptCount val="5"/>
                <c:pt idx="0">
                  <c:v>normal</c:v>
                </c:pt>
                <c:pt idx="1">
                  <c:v>satan</c:v>
                </c:pt>
                <c:pt idx="2">
                  <c:v>teardrop</c:v>
                </c:pt>
                <c:pt idx="3">
                  <c:v>nmap</c:v>
                </c:pt>
                <c:pt idx="4">
                  <c:v>rootkit</c:v>
                </c:pt>
              </c:strCache>
            </c:strRef>
          </c:cat>
          <c:val>
            <c:numRef>
              <c:f>Feuil1!$B$26:$B$30</c:f>
              <c:numCache>
                <c:formatCode>General</c:formatCode>
                <c:ptCount val="5"/>
                <c:pt idx="0">
                  <c:v>191348</c:v>
                </c:pt>
                <c:pt idx="1">
                  <c:v>1708</c:v>
                </c:pt>
                <c:pt idx="2">
                  <c:v>979</c:v>
                </c:pt>
                <c:pt idx="3">
                  <c:v>250</c:v>
                </c:pt>
                <c:pt idx="4">
                  <c:v>3</c:v>
                </c:pt>
              </c:numCache>
            </c:numRef>
          </c:val>
          <c:extLst>
            <c:ext xmlns:c16="http://schemas.microsoft.com/office/drawing/2014/chart" uri="{C3380CC4-5D6E-409C-BE32-E72D297353CC}">
              <c16:uniqueId val="{0000000C-E6AB-4AB7-835A-15C7355A3CC4}"/>
            </c:ext>
          </c:extLst>
        </c:ser>
        <c:dLbls>
          <c:dLblPos val="inEnd"/>
          <c:showLegendKey val="0"/>
          <c:showVal val="0"/>
          <c:showCatName val="0"/>
          <c:showSerName val="0"/>
          <c:showPercent val="1"/>
          <c:showBubbleSize val="0"/>
          <c:showLeaderLines val="1"/>
        </c:dLbls>
        <c:gapWidth val="106"/>
        <c:splitType val="pos"/>
        <c:splitPos val="4"/>
        <c:secondPieSize val="75"/>
        <c:serLines>
          <c:spPr>
            <a:ln w="9525" cap="flat" cmpd="sng" algn="ctr">
              <a:solidFill>
                <a:schemeClr val="dk1">
                  <a:lumMod val="35000"/>
                  <a:lumOff val="65000"/>
                </a:schemeClr>
              </a:solidFill>
              <a:round/>
            </a:ln>
            <a:effectLst/>
          </c:spPr>
        </c:serLines>
      </c:of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fr-CH"/>
              <a:t>TCP Request distribution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CH"/>
        </a:p>
      </c:txPr>
    </c:title>
    <c:autoTitleDeleted val="0"/>
    <c:plotArea>
      <c:layout/>
      <c:ofPieChart>
        <c:ofPieType val="pie"/>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ACA4-464C-B34D-9D7DAD0F9F81}"/>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ACA4-464C-B34D-9D7DAD0F9F81}"/>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ACA4-464C-B34D-9D7DAD0F9F81}"/>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ACA4-464C-B34D-9D7DAD0F9F81}"/>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ACA4-464C-B34D-9D7DAD0F9F81}"/>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ACA4-464C-B34D-9D7DAD0F9F81}"/>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ACA4-464C-B34D-9D7DAD0F9F81}"/>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ACA4-464C-B34D-9D7DAD0F9F8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CH"/>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Feuil1!$A$34:$A$40</c:f>
              <c:strCache>
                <c:ptCount val="7"/>
                <c:pt idx="0">
                  <c:v>neptune</c:v>
                </c:pt>
                <c:pt idx="1">
                  <c:v>normal</c:v>
                </c:pt>
                <c:pt idx="2">
                  <c:v>satan</c:v>
                </c:pt>
                <c:pt idx="3">
                  <c:v>portsweep</c:v>
                </c:pt>
                <c:pt idx="4">
                  <c:v>back</c:v>
                </c:pt>
                <c:pt idx="5">
                  <c:v>nmap</c:v>
                </c:pt>
                <c:pt idx="6">
                  <c:v>warezclient</c:v>
                </c:pt>
              </c:strCache>
            </c:strRef>
          </c:cat>
          <c:val>
            <c:numRef>
              <c:f>Feuil1!$B$34:$B$40</c:f>
              <c:numCache>
                <c:formatCode>General</c:formatCode>
                <c:ptCount val="7"/>
                <c:pt idx="0">
                  <c:v>1072017</c:v>
                </c:pt>
                <c:pt idx="1">
                  <c:v>768670</c:v>
                </c:pt>
                <c:pt idx="2">
                  <c:v>14147</c:v>
                </c:pt>
                <c:pt idx="3">
                  <c:v>10407</c:v>
                </c:pt>
                <c:pt idx="4">
                  <c:v>2203</c:v>
                </c:pt>
                <c:pt idx="5">
                  <c:v>1034</c:v>
                </c:pt>
                <c:pt idx="6">
                  <c:v>1020</c:v>
                </c:pt>
              </c:numCache>
            </c:numRef>
          </c:val>
          <c:extLst>
            <c:ext xmlns:c16="http://schemas.microsoft.com/office/drawing/2014/chart" uri="{C3380CC4-5D6E-409C-BE32-E72D297353CC}">
              <c16:uniqueId val="{00000010-ACA4-464C-B34D-9D7DAD0F9F81}"/>
            </c:ext>
          </c:extLst>
        </c:ser>
        <c:dLbls>
          <c:dLblPos val="inEnd"/>
          <c:showLegendKey val="0"/>
          <c:showVal val="0"/>
          <c:showCatName val="0"/>
          <c:showSerName val="0"/>
          <c:showPercent val="1"/>
          <c:showBubbleSize val="0"/>
          <c:showLeaderLines val="1"/>
        </c:dLbls>
        <c:gapWidth val="100"/>
        <c:splitType val="pos"/>
        <c:splitPos val="5"/>
        <c:secondPieSize val="75"/>
        <c:serLines>
          <c:spPr>
            <a:ln w="9525" cap="flat" cmpd="sng" algn="ctr">
              <a:solidFill>
                <a:schemeClr val="dk1">
                  <a:lumMod val="35000"/>
                  <a:lumOff val="65000"/>
                </a:schemeClr>
              </a:solidFill>
              <a:round/>
            </a:ln>
            <a:effectLst/>
          </c:spPr>
        </c:serLines>
      </c:of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fr-CH"/>
              <a:t>ICMP Request distribution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CH"/>
        </a:p>
      </c:txPr>
    </c:title>
    <c:autoTitleDeleted val="0"/>
    <c:plotArea>
      <c:layout/>
      <c:ofPieChart>
        <c:ofPieType val="pie"/>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75F7-4273-94EE-7DAFCA23698B}"/>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75F7-4273-94EE-7DAFCA23698B}"/>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75F7-4273-94EE-7DAFCA23698B}"/>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75F7-4273-94EE-7DAFCA23698B}"/>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75F7-4273-94EE-7DAFCA23698B}"/>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75F7-4273-94EE-7DAFCA23698B}"/>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75F7-4273-94EE-7DAFCA23698B}"/>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75F7-4273-94EE-7DAFCA23698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CH"/>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Feuil1!$A$6:$A$12</c:f>
              <c:strCache>
                <c:ptCount val="7"/>
                <c:pt idx="0">
                  <c:v>smurf</c:v>
                </c:pt>
                <c:pt idx="1">
                  <c:v>normal</c:v>
                </c:pt>
                <c:pt idx="2">
                  <c:v>ipsweep</c:v>
                </c:pt>
                <c:pt idx="3">
                  <c:v>nmap</c:v>
                </c:pt>
                <c:pt idx="4">
                  <c:v>pod</c:v>
                </c:pt>
                <c:pt idx="5">
                  <c:v>satan</c:v>
                </c:pt>
                <c:pt idx="6">
                  <c:v>portsweep</c:v>
                </c:pt>
              </c:strCache>
            </c:strRef>
          </c:cat>
          <c:val>
            <c:numRef>
              <c:f>Feuil1!$B$6:$B$12</c:f>
              <c:numCache>
                <c:formatCode>General</c:formatCode>
                <c:ptCount val="7"/>
                <c:pt idx="0">
                  <c:v>2807886</c:v>
                </c:pt>
                <c:pt idx="1">
                  <c:v>12763</c:v>
                </c:pt>
                <c:pt idx="2">
                  <c:v>11557</c:v>
                </c:pt>
                <c:pt idx="3">
                  <c:v>1032</c:v>
                </c:pt>
                <c:pt idx="4">
                  <c:v>264</c:v>
                </c:pt>
                <c:pt idx="5">
                  <c:v>37</c:v>
                </c:pt>
                <c:pt idx="6">
                  <c:v>6</c:v>
                </c:pt>
              </c:numCache>
            </c:numRef>
          </c:val>
          <c:extLst>
            <c:ext xmlns:c16="http://schemas.microsoft.com/office/drawing/2014/chart" uri="{C3380CC4-5D6E-409C-BE32-E72D297353CC}">
              <c16:uniqueId val="{00000010-75F7-4273-94EE-7DAFCA23698B}"/>
            </c:ext>
          </c:extLst>
        </c:ser>
        <c:dLbls>
          <c:dLblPos val="inEnd"/>
          <c:showLegendKey val="0"/>
          <c:showVal val="0"/>
          <c:showCatName val="0"/>
          <c:showSerName val="0"/>
          <c:showPercent val="1"/>
          <c:showBubbleSize val="0"/>
          <c:showLeaderLines val="1"/>
        </c:dLbls>
        <c:gapWidth val="100"/>
        <c:splitType val="pos"/>
        <c:splitPos val="6"/>
        <c:secondPieSize val="75"/>
        <c:serLines>
          <c:spPr>
            <a:ln w="9525" cap="flat" cmpd="sng" algn="ctr">
              <a:solidFill>
                <a:schemeClr val="dk1">
                  <a:lumMod val="35000"/>
                  <a:lumOff val="65000"/>
                </a:schemeClr>
              </a:solidFill>
              <a:round/>
            </a:ln>
            <a:effectLst/>
          </c:spPr>
        </c:serLines>
      </c:of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5C87F-AD3D-5F4D-AE80-C3D964C530DC}" type="datetimeFigureOut">
              <a:rPr lang="fr-FR" smtClean="0"/>
              <a:t>09/06/2022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C602-ED9F-514A-8C86-73D406EEAFE5}" type="slidenum">
              <a:rPr lang="fr-FR" smtClean="0"/>
              <a:t>‹#›</a:t>
            </a:fld>
            <a:endParaRPr lang="fr-FR"/>
          </a:p>
        </p:txBody>
      </p:sp>
    </p:spTree>
    <p:extLst>
      <p:ext uri="{BB962C8B-B14F-4D97-AF65-F5344CB8AC3E}">
        <p14:creationId xmlns:p14="http://schemas.microsoft.com/office/powerpoint/2010/main" val="96540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The KDD Cup </a:t>
            </a:r>
            <a:r>
              <a:rPr lang="fr-FR" dirty="0" err="1"/>
              <a:t>dataset</a:t>
            </a:r>
            <a:r>
              <a:rPr lang="fr-FR" dirty="0"/>
              <a:t> </a:t>
            </a:r>
            <a:r>
              <a:rPr lang="fr-FR" dirty="0" err="1"/>
              <a:t>comes</a:t>
            </a:r>
            <a:r>
              <a:rPr lang="fr-FR" dirty="0"/>
              <a:t> </a:t>
            </a:r>
            <a:r>
              <a:rPr lang="fr-FR" dirty="0" err="1"/>
              <a:t>from</a:t>
            </a:r>
            <a:r>
              <a:rPr lang="fr-FR" dirty="0"/>
              <a:t> Lincoln </a:t>
            </a:r>
            <a:r>
              <a:rPr lang="fr-FR" dirty="0" err="1"/>
              <a:t>Laboratories</a:t>
            </a:r>
            <a:r>
              <a:rPr lang="fr-FR" dirty="0"/>
              <a:t>, </a:t>
            </a:r>
            <a:r>
              <a:rPr lang="fr-FR" dirty="0" err="1"/>
              <a:t>who</a:t>
            </a:r>
            <a:r>
              <a:rPr lang="fr-FR" dirty="0"/>
              <a:t> set up an </a:t>
            </a:r>
            <a:r>
              <a:rPr lang="fr-FR" dirty="0" err="1"/>
              <a:t>environment</a:t>
            </a:r>
            <a:r>
              <a:rPr lang="fr-FR" dirty="0"/>
              <a:t> to </a:t>
            </a:r>
            <a:r>
              <a:rPr lang="fr-FR" dirty="0" err="1"/>
              <a:t>simulating</a:t>
            </a:r>
            <a:r>
              <a:rPr lang="fr-FR" dirty="0"/>
              <a:t> a </a:t>
            </a:r>
            <a:r>
              <a:rPr lang="fr-FR" dirty="0" err="1"/>
              <a:t>typical</a:t>
            </a:r>
            <a:r>
              <a:rPr lang="fr-FR" dirty="0"/>
              <a:t> US Air Force LAN and </a:t>
            </a:r>
            <a:r>
              <a:rPr lang="fr-FR" dirty="0" err="1"/>
              <a:t>acquire</a:t>
            </a:r>
            <a:r>
              <a:rPr lang="fr-FR" dirty="0"/>
              <a:t> </a:t>
            </a:r>
            <a:r>
              <a:rPr lang="fr-FR" dirty="0" err="1"/>
              <a:t>nine</a:t>
            </a:r>
            <a:r>
              <a:rPr lang="fr-FR" dirty="0"/>
              <a:t> </a:t>
            </a:r>
            <a:r>
              <a:rPr lang="fr-FR" dirty="0" err="1"/>
              <a:t>weeks</a:t>
            </a:r>
            <a:r>
              <a:rPr lang="fr-FR" dirty="0"/>
              <a:t> of </a:t>
            </a:r>
            <a:r>
              <a:rPr lang="fr-FR" dirty="0" err="1"/>
              <a:t>raw</a:t>
            </a:r>
            <a:r>
              <a:rPr lang="fr-FR" dirty="0"/>
              <a:t> TCP dump data. The </a:t>
            </a:r>
            <a:r>
              <a:rPr lang="fr-FR" dirty="0" err="1"/>
              <a:t>Laboratories</a:t>
            </a:r>
            <a:r>
              <a:rPr lang="fr-FR" dirty="0"/>
              <a:t> </a:t>
            </a:r>
            <a:r>
              <a:rPr lang="fr-FR" dirty="0" err="1"/>
              <a:t>operated</a:t>
            </a:r>
            <a:r>
              <a:rPr lang="fr-FR" dirty="0"/>
              <a:t> the LAN as if </a:t>
            </a:r>
            <a:r>
              <a:rPr lang="fr-FR" dirty="0" err="1"/>
              <a:t>it</a:t>
            </a:r>
            <a:r>
              <a:rPr lang="fr-FR" dirty="0"/>
              <a:t> </a:t>
            </a:r>
            <a:r>
              <a:rPr lang="fr-FR" dirty="0" err="1"/>
              <a:t>were</a:t>
            </a:r>
            <a:r>
              <a:rPr lang="fr-FR" dirty="0"/>
              <a:t> a real Air Force </a:t>
            </a:r>
            <a:r>
              <a:rPr lang="fr-FR" dirty="0" err="1"/>
              <a:t>environment</a:t>
            </a:r>
            <a:r>
              <a:rPr lang="fr-FR" dirty="0"/>
              <a:t>, but </a:t>
            </a:r>
            <a:r>
              <a:rPr lang="fr-FR" dirty="0" err="1"/>
              <a:t>subjected</a:t>
            </a:r>
            <a:r>
              <a:rPr lang="fr-FR" dirty="0"/>
              <a:t> </a:t>
            </a:r>
            <a:r>
              <a:rPr lang="fr-FR" dirty="0" err="1"/>
              <a:t>it</a:t>
            </a:r>
            <a:r>
              <a:rPr lang="fr-FR" dirty="0"/>
              <a:t> to multiple </a:t>
            </a:r>
            <a:r>
              <a:rPr lang="fr-FR" dirty="0" err="1"/>
              <a:t>attacks</a:t>
            </a:r>
            <a:r>
              <a:rPr lang="fr-FR" dirty="0"/>
              <a:t>.</a:t>
            </a:r>
          </a:p>
          <a:p>
            <a:endParaRPr lang="fr-FR" dirty="0"/>
          </a:p>
          <a:p>
            <a:r>
              <a:rPr lang="fr-FR" dirty="0"/>
              <a:t>A </a:t>
            </a:r>
            <a:r>
              <a:rPr lang="fr-FR" dirty="0" err="1"/>
              <a:t>connection</a:t>
            </a:r>
            <a:r>
              <a:rPr lang="fr-FR" dirty="0"/>
              <a:t> </a:t>
            </a:r>
            <a:r>
              <a:rPr lang="fr-FR" dirty="0" err="1"/>
              <a:t>is</a:t>
            </a:r>
            <a:r>
              <a:rPr lang="fr-FR" dirty="0"/>
              <a:t> a </a:t>
            </a:r>
            <a:r>
              <a:rPr lang="fr-FR" dirty="0" err="1"/>
              <a:t>sequence</a:t>
            </a:r>
            <a:r>
              <a:rPr lang="fr-FR" dirty="0"/>
              <a:t> of TCP </a:t>
            </a:r>
            <a:r>
              <a:rPr lang="fr-FR" dirty="0" err="1"/>
              <a:t>packets</a:t>
            </a:r>
            <a:r>
              <a:rPr lang="fr-FR" dirty="0"/>
              <a:t> </a:t>
            </a:r>
            <a:r>
              <a:rPr lang="fr-FR" dirty="0" err="1"/>
              <a:t>starting</a:t>
            </a:r>
            <a:r>
              <a:rPr lang="fr-FR" dirty="0"/>
              <a:t> and </a:t>
            </a:r>
            <a:r>
              <a:rPr lang="fr-FR" dirty="0" err="1"/>
              <a:t>ending</a:t>
            </a:r>
            <a:r>
              <a:rPr lang="fr-FR" dirty="0"/>
              <a:t> at </a:t>
            </a:r>
            <a:r>
              <a:rPr lang="fr-FR" dirty="0" err="1"/>
              <a:t>defined</a:t>
            </a:r>
            <a:r>
              <a:rPr lang="fr-FR" dirty="0"/>
              <a:t> times, </a:t>
            </a:r>
            <a:r>
              <a:rPr lang="fr-FR" dirty="0" err="1"/>
              <a:t>between</a:t>
            </a:r>
            <a:r>
              <a:rPr lang="fr-FR" dirty="0"/>
              <a:t> </a:t>
            </a:r>
            <a:r>
              <a:rPr lang="fr-FR" dirty="0" err="1"/>
              <a:t>which</a:t>
            </a:r>
            <a:r>
              <a:rPr lang="fr-FR" dirty="0"/>
              <a:t> data flows to and </a:t>
            </a:r>
            <a:r>
              <a:rPr lang="fr-FR" dirty="0" err="1"/>
              <a:t>from</a:t>
            </a:r>
            <a:r>
              <a:rPr lang="fr-FR" dirty="0"/>
              <a:t> a source IP </a:t>
            </a:r>
            <a:r>
              <a:rPr lang="fr-FR" dirty="0" err="1"/>
              <a:t>address</a:t>
            </a:r>
            <a:r>
              <a:rPr lang="fr-FR" dirty="0"/>
              <a:t> to a </a:t>
            </a:r>
            <a:r>
              <a:rPr lang="fr-FR" dirty="0" err="1"/>
              <a:t>target</a:t>
            </a:r>
            <a:r>
              <a:rPr lang="fr-FR" dirty="0"/>
              <a:t> IP </a:t>
            </a:r>
            <a:r>
              <a:rPr lang="fr-FR" dirty="0" err="1"/>
              <a:t>address</a:t>
            </a:r>
            <a:r>
              <a:rPr lang="fr-FR" dirty="0"/>
              <a:t>, </a:t>
            </a:r>
            <a:r>
              <a:rPr lang="fr-FR" dirty="0" err="1"/>
              <a:t>according</a:t>
            </a:r>
            <a:r>
              <a:rPr lang="fr-FR" dirty="0"/>
              <a:t> to a </a:t>
            </a:r>
            <a:r>
              <a:rPr lang="fr-FR" dirty="0" err="1"/>
              <a:t>well-defined</a:t>
            </a:r>
            <a:r>
              <a:rPr lang="fr-FR" dirty="0"/>
              <a:t> </a:t>
            </a:r>
            <a:r>
              <a:rPr lang="fr-FR" dirty="0" err="1"/>
              <a:t>protocol</a:t>
            </a:r>
            <a:r>
              <a:rPr lang="fr-FR" dirty="0"/>
              <a:t>.  </a:t>
            </a:r>
            <a:r>
              <a:rPr lang="fr-FR" dirty="0" err="1"/>
              <a:t>Each</a:t>
            </a:r>
            <a:r>
              <a:rPr lang="fr-FR" dirty="0"/>
              <a:t> </a:t>
            </a:r>
            <a:r>
              <a:rPr lang="fr-FR" dirty="0" err="1"/>
              <a:t>connection</a:t>
            </a:r>
            <a:r>
              <a:rPr lang="fr-FR" dirty="0"/>
              <a:t> </a:t>
            </a:r>
            <a:r>
              <a:rPr lang="fr-FR" dirty="0" err="1"/>
              <a:t>is</a:t>
            </a:r>
            <a:r>
              <a:rPr lang="fr-FR" dirty="0"/>
              <a:t> </a:t>
            </a:r>
            <a:r>
              <a:rPr lang="fr-FR" dirty="0" err="1"/>
              <a:t>labelled</a:t>
            </a:r>
            <a:r>
              <a:rPr lang="fr-FR" dirty="0"/>
              <a:t> </a:t>
            </a:r>
            <a:r>
              <a:rPr lang="fr-FR" dirty="0" err="1"/>
              <a:t>either</a:t>
            </a:r>
            <a:r>
              <a:rPr lang="fr-FR" dirty="0"/>
              <a:t> as normal or as an </a:t>
            </a:r>
            <a:r>
              <a:rPr lang="fr-FR" dirty="0" err="1"/>
              <a:t>attack</a:t>
            </a:r>
            <a:r>
              <a:rPr lang="fr-FR" dirty="0"/>
              <a:t>, </a:t>
            </a:r>
            <a:r>
              <a:rPr lang="fr-FR" dirty="0" err="1"/>
              <a:t>with</a:t>
            </a:r>
            <a:r>
              <a:rPr lang="fr-FR" dirty="0"/>
              <a:t> </a:t>
            </a:r>
            <a:r>
              <a:rPr lang="fr-FR" dirty="0" err="1"/>
              <a:t>exactly</a:t>
            </a:r>
            <a:r>
              <a:rPr lang="fr-FR" dirty="0"/>
              <a:t> one </a:t>
            </a:r>
            <a:r>
              <a:rPr lang="fr-FR" dirty="0" err="1"/>
              <a:t>specific</a:t>
            </a:r>
            <a:r>
              <a:rPr lang="fr-FR" dirty="0"/>
              <a:t> type of </a:t>
            </a:r>
            <a:r>
              <a:rPr lang="fr-FR" dirty="0" err="1"/>
              <a:t>attack</a:t>
            </a:r>
            <a:r>
              <a:rPr lang="fr-FR" dirty="0"/>
              <a:t>. </a:t>
            </a:r>
          </a:p>
          <a:p>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3</a:t>
            </a:fld>
            <a:endParaRPr lang="fr-FR"/>
          </a:p>
        </p:txBody>
      </p:sp>
    </p:spTree>
    <p:extLst>
      <p:ext uri="{BB962C8B-B14F-4D97-AF65-F5344CB8AC3E}">
        <p14:creationId xmlns:p14="http://schemas.microsoft.com/office/powerpoint/2010/main" val="3045984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 most frequent labels on our data, by far, are : </a:t>
            </a:r>
            <a:r>
              <a:rPr lang="en-GB" sz="1200" b="0" i="1" u="none" strike="noStrike" kern="1200" dirty="0" err="1">
                <a:solidFill>
                  <a:schemeClr val="tx1"/>
                </a:solidFill>
                <a:effectLst/>
                <a:latin typeface="+mn-lt"/>
                <a:ea typeface="+mn-ea"/>
                <a:cs typeface="+mn-cs"/>
              </a:rPr>
              <a:t>smurf</a:t>
            </a:r>
            <a:r>
              <a:rPr lang="en-GB" sz="1200" b="0" i="1" u="none" strike="noStrike" kern="1200" dirty="0">
                <a:solidFill>
                  <a:schemeClr val="tx1"/>
                </a:solidFill>
                <a:effectLst/>
                <a:latin typeface="+mn-lt"/>
                <a:ea typeface="+mn-ea"/>
                <a:cs typeface="+mn-cs"/>
              </a:rPr>
              <a:t> (~57%)</a:t>
            </a:r>
            <a:r>
              <a:rPr lang="en-GB" sz="1200" b="0" i="0" u="none" strike="noStrike" kern="1200" dirty="0">
                <a:solidFill>
                  <a:schemeClr val="tx1"/>
                </a:solidFill>
                <a:effectLst/>
                <a:latin typeface="+mn-lt"/>
                <a:ea typeface="+mn-ea"/>
                <a:cs typeface="+mn-cs"/>
              </a:rPr>
              <a:t> and </a:t>
            </a:r>
            <a:r>
              <a:rPr lang="en-GB" sz="1200" b="0" i="1" u="none" strike="noStrike" kern="1200" dirty="0" err="1">
                <a:solidFill>
                  <a:schemeClr val="tx1"/>
                </a:solidFill>
                <a:effectLst/>
                <a:latin typeface="+mn-lt"/>
                <a:ea typeface="+mn-ea"/>
                <a:cs typeface="+mn-cs"/>
              </a:rPr>
              <a:t>neptune</a:t>
            </a:r>
            <a:r>
              <a:rPr lang="en-GB" sz="1200" b="0" i="1" u="none" strike="noStrike" kern="1200" dirty="0">
                <a:solidFill>
                  <a:schemeClr val="tx1"/>
                </a:solidFill>
                <a:effectLst/>
                <a:latin typeface="+mn-lt"/>
                <a:ea typeface="+mn-ea"/>
                <a:cs typeface="+mn-cs"/>
              </a:rPr>
              <a:t> (~22%)</a:t>
            </a:r>
            <a:r>
              <a:rPr lang="en-GB" sz="1200" b="0" i="0" u="none" strike="noStrike" kern="1200" dirty="0">
                <a:solidFill>
                  <a:schemeClr val="tx1"/>
                </a:solidFill>
                <a:effectLst/>
                <a:latin typeface="+mn-lt"/>
                <a:ea typeface="+mn-ea"/>
                <a:cs typeface="+mn-cs"/>
              </a:rPr>
              <a:t>. Interestingly, the connections identified as </a:t>
            </a:r>
            <a:r>
              <a:rPr lang="en-GB" sz="1200" b="0" i="1" u="none" strike="noStrike" kern="1200" dirty="0">
                <a:solidFill>
                  <a:schemeClr val="tx1"/>
                </a:solidFill>
                <a:effectLst/>
                <a:latin typeface="+mn-lt"/>
                <a:ea typeface="+mn-ea"/>
                <a:cs typeface="+mn-cs"/>
              </a:rPr>
              <a:t>normal</a:t>
            </a:r>
            <a:r>
              <a:rPr lang="en-GB" sz="1200" b="0" i="0" u="none" strike="noStrike" kern="1200" dirty="0">
                <a:solidFill>
                  <a:schemeClr val="tx1"/>
                </a:solidFill>
                <a:effectLst/>
                <a:latin typeface="+mn-lt"/>
                <a:ea typeface="+mn-ea"/>
                <a:cs typeface="+mn-cs"/>
              </a:rPr>
              <a:t>, which are not anomalies, represent just under 20% of our dataset. All other labels are very poorly represented (less than 1%).</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4</a:t>
            </a:fld>
            <a:endParaRPr lang="fr-FR"/>
          </a:p>
        </p:txBody>
      </p:sp>
    </p:spTree>
    <p:extLst>
      <p:ext uri="{BB962C8B-B14F-4D97-AF65-F5344CB8AC3E}">
        <p14:creationId xmlns:p14="http://schemas.microsoft.com/office/powerpoint/2010/main" val="232919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We have three columns (in addition to the labels) that contains non-numeric values : </a:t>
            </a:r>
            <a:r>
              <a:rPr lang="en-GB" sz="1200" b="0" i="1" u="none" strike="noStrike" kern="1200" dirty="0" err="1">
                <a:solidFill>
                  <a:schemeClr val="tx1"/>
                </a:solidFill>
                <a:effectLst/>
                <a:latin typeface="+mn-lt"/>
                <a:ea typeface="+mn-ea"/>
                <a:cs typeface="+mn-cs"/>
              </a:rPr>
              <a:t>protocol_type</a:t>
            </a:r>
            <a:r>
              <a:rPr lang="en-GB" sz="1200" b="0" i="0" u="none" strike="noStrike" kern="1200" dirty="0">
                <a:solidFill>
                  <a:schemeClr val="tx1"/>
                </a:solidFill>
                <a:effectLst/>
                <a:latin typeface="+mn-lt"/>
                <a:ea typeface="+mn-ea"/>
                <a:cs typeface="+mn-cs"/>
              </a:rPr>
              <a:t>, </a:t>
            </a:r>
            <a:r>
              <a:rPr lang="en-GB" sz="1200" b="0" i="1" u="none" strike="noStrike" kern="1200" dirty="0">
                <a:solidFill>
                  <a:schemeClr val="tx1"/>
                </a:solidFill>
                <a:effectLst/>
                <a:latin typeface="+mn-lt"/>
                <a:ea typeface="+mn-ea"/>
                <a:cs typeface="+mn-cs"/>
              </a:rPr>
              <a:t>service</a:t>
            </a:r>
            <a:r>
              <a:rPr lang="en-GB" sz="1200" b="0" i="0" u="none" strike="noStrike" kern="1200" dirty="0">
                <a:solidFill>
                  <a:schemeClr val="tx1"/>
                </a:solidFill>
                <a:effectLst/>
                <a:latin typeface="+mn-lt"/>
                <a:ea typeface="+mn-ea"/>
                <a:cs typeface="+mn-cs"/>
              </a:rPr>
              <a:t>, and </a:t>
            </a:r>
            <a:r>
              <a:rPr lang="en-GB" sz="1200" b="0" i="1" u="none" strike="noStrike" kern="1200" dirty="0">
                <a:solidFill>
                  <a:schemeClr val="tx1"/>
                </a:solidFill>
                <a:effectLst/>
                <a:latin typeface="+mn-lt"/>
                <a:ea typeface="+mn-ea"/>
                <a:cs typeface="+mn-cs"/>
              </a:rPr>
              <a:t>flag</a:t>
            </a:r>
            <a:r>
              <a:rPr lang="en-GB" sz="1200" b="0" i="0" u="none" strike="noStrike" kern="1200" dirty="0">
                <a:solidFill>
                  <a:schemeClr val="tx1"/>
                </a:solidFill>
                <a:effectLst/>
                <a:latin typeface="+mn-lt"/>
                <a:ea typeface="+mn-ea"/>
                <a:cs typeface="+mn-cs"/>
              </a:rPr>
              <a:t>. In the initial stages, these features will not be explored. </a:t>
            </a:r>
          </a:p>
          <a:p>
            <a:r>
              <a:rPr lang="en-GB" sz="1200" b="0" i="0" u="none" strike="noStrike" kern="1200" dirty="0">
                <a:solidFill>
                  <a:schemeClr val="tx1"/>
                </a:solidFill>
                <a:effectLst/>
                <a:latin typeface="+mn-lt"/>
                <a:ea typeface="+mn-ea"/>
                <a:cs typeface="+mn-cs"/>
              </a:rPr>
              <a:t>These non-numeric features can be represented using “one- hot encoding”, which can then be considered as numeric dimensions.</a:t>
            </a:r>
            <a:endParaRPr lang="fr-FR" dirty="0"/>
          </a:p>
        </p:txBody>
      </p:sp>
      <p:sp>
        <p:nvSpPr>
          <p:cNvPr id="4" name="Slide Number Placeholder 3"/>
          <p:cNvSpPr>
            <a:spLocks noGrp="1"/>
          </p:cNvSpPr>
          <p:nvPr>
            <p:ph type="sldNum" sz="quarter" idx="5"/>
          </p:nvPr>
        </p:nvSpPr>
        <p:spPr/>
        <p:txBody>
          <a:bodyPr/>
          <a:lstStyle/>
          <a:p>
            <a:fld id="{0816C602-ED9F-514A-8C86-73D406EEAFE5}" type="slidenum">
              <a:rPr lang="fr-FR" smtClean="0"/>
              <a:t>5</a:t>
            </a:fld>
            <a:endParaRPr lang="fr-FR"/>
          </a:p>
        </p:txBody>
      </p:sp>
    </p:spTree>
    <p:extLst>
      <p:ext uri="{BB962C8B-B14F-4D97-AF65-F5344CB8AC3E}">
        <p14:creationId xmlns:p14="http://schemas.microsoft.com/office/powerpoint/2010/main" val="9062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816C602-ED9F-514A-8C86-73D406EEAFE5}" type="slidenum">
              <a:rPr lang="fr-FR" smtClean="0"/>
              <a:t>7</a:t>
            </a:fld>
            <a:endParaRPr lang="fr-FR"/>
          </a:p>
        </p:txBody>
      </p:sp>
    </p:spTree>
    <p:extLst>
      <p:ext uri="{BB962C8B-B14F-4D97-AF65-F5344CB8AC3E}">
        <p14:creationId xmlns:p14="http://schemas.microsoft.com/office/powerpoint/2010/main" val="101523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2DA6-093B-964A-15BE-530725D0515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FA7937CB-E7B1-3E08-D945-4B8A888C8F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C8747B79-424D-C70E-2CEB-DF04E07CA5C3}"/>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7657C01A-D823-F420-1B70-3695F4A361E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35B2D30-3F24-23BC-6DE4-D12F3950F583}"/>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771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18EB-9E91-9B2D-E947-A4CCD4CD7052}"/>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1E6B43E0-215C-9BE4-A6C0-4DB5B4B78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85026E79-9B57-C814-57ED-F67A34806796}"/>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E2411CE4-F548-87D0-1519-124052A3E9FD}"/>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910F0B71-A000-CD85-B7BA-9A5B585A7ED8}"/>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329534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39ECC1-57EB-332D-CB03-0CA54B4B2D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7BC0C7EC-1CFA-A1F8-BA1B-D7A5EA2ED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AC8CC67-4CFB-B608-D1E0-55884FBF7C2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F9479D0C-B7D4-46DC-C561-9A4F4AC8AA74}"/>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D6996AD5-FE3E-E3C2-9921-0A6CEB0362C4}"/>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98532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BC5F-BE4D-3136-A1DD-C45F89BC1C61}"/>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3C896B9-E11B-466C-848C-9A8AB182C6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CF1B3E5-65E9-C275-9894-D1BED4684FDD}"/>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8E7F2AD5-5812-280B-DF94-4E0CB1E994D8}"/>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F1485FC1-3CBC-D6E0-53FD-DFA315D48C70}"/>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6319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CE7A-5A90-69F8-D96B-0567C3FC39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AA29663-F884-AD7C-28B1-1A2A243F0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8521EB-63C7-8EF8-64EB-857B10537DEF}"/>
              </a:ext>
            </a:extLst>
          </p:cNvPr>
          <p:cNvSpPr>
            <a:spLocks noGrp="1"/>
          </p:cNvSpPr>
          <p:nvPr>
            <p:ph type="dt" sz="half" idx="10"/>
          </p:nvPr>
        </p:nvSpPr>
        <p:spPr/>
        <p:txBody>
          <a:bodyPr/>
          <a:lstStyle/>
          <a:p>
            <a:r>
              <a:rPr lang="de-CH"/>
              <a:t>10.06.2022</a:t>
            </a:r>
            <a:endParaRPr lang="fr-FR"/>
          </a:p>
        </p:txBody>
      </p:sp>
      <p:sp>
        <p:nvSpPr>
          <p:cNvPr id="5" name="Footer Placeholder 4">
            <a:extLst>
              <a:ext uri="{FF2B5EF4-FFF2-40B4-BE49-F238E27FC236}">
                <a16:creationId xmlns:a16="http://schemas.microsoft.com/office/drawing/2014/main" id="{2B019F15-5A3E-C9B7-A428-2F839D64D98E}"/>
              </a:ext>
            </a:extLst>
          </p:cNvPr>
          <p:cNvSpPr>
            <a:spLocks noGrp="1"/>
          </p:cNvSpPr>
          <p:nvPr>
            <p:ph type="ftr" sz="quarter" idx="11"/>
          </p:nvPr>
        </p:nvSpPr>
        <p:spPr/>
        <p:txBody>
          <a:bodyPr/>
          <a:lstStyle/>
          <a:p>
            <a:r>
              <a:rPr lang="fr-FR"/>
              <a:t>HES</a:t>
            </a:r>
          </a:p>
        </p:txBody>
      </p:sp>
      <p:sp>
        <p:nvSpPr>
          <p:cNvPr id="6" name="Slide Number Placeholder 5">
            <a:extLst>
              <a:ext uri="{FF2B5EF4-FFF2-40B4-BE49-F238E27FC236}">
                <a16:creationId xmlns:a16="http://schemas.microsoft.com/office/drawing/2014/main" id="{6073CFEF-40C8-A3EF-29BE-B4048655DF4E}"/>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17389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483-5A53-25CC-5A2D-2927B5E3FF7A}"/>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760DE9D1-90F9-CE08-021C-716F03DC71F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A0C227D7-7A9E-69D2-6946-22A9825DCE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70BB6860-16C4-835F-5691-3AC5CFA8DBB5}"/>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F546D922-1CA3-4B90-2E4E-D340407233A6}"/>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3F60523B-0922-9B16-5A5A-B8ECCCD830CD}"/>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9437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84AE-F0D5-0606-EB87-7C9D5B02C04F}"/>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884808E-20F5-B48B-5A00-C93B9B2EA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DD37C89-57A5-1F6D-5070-789B769C1A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14E4FBC4-518F-D84C-EFA5-75886D55D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1AC8D3-D222-9D5C-3DC6-9B26E88755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294EBAED-AE75-5DF5-8951-BCD9FA813C53}"/>
              </a:ext>
            </a:extLst>
          </p:cNvPr>
          <p:cNvSpPr>
            <a:spLocks noGrp="1"/>
          </p:cNvSpPr>
          <p:nvPr>
            <p:ph type="dt" sz="half" idx="10"/>
          </p:nvPr>
        </p:nvSpPr>
        <p:spPr/>
        <p:txBody>
          <a:bodyPr/>
          <a:lstStyle/>
          <a:p>
            <a:r>
              <a:rPr lang="de-CH"/>
              <a:t>10.06.2022</a:t>
            </a:r>
            <a:endParaRPr lang="fr-FR"/>
          </a:p>
        </p:txBody>
      </p:sp>
      <p:sp>
        <p:nvSpPr>
          <p:cNvPr id="8" name="Footer Placeholder 7">
            <a:extLst>
              <a:ext uri="{FF2B5EF4-FFF2-40B4-BE49-F238E27FC236}">
                <a16:creationId xmlns:a16="http://schemas.microsoft.com/office/drawing/2014/main" id="{D4877318-0614-583D-BC23-6E5AAE3E7313}"/>
              </a:ext>
            </a:extLst>
          </p:cNvPr>
          <p:cNvSpPr>
            <a:spLocks noGrp="1"/>
          </p:cNvSpPr>
          <p:nvPr>
            <p:ph type="ftr" sz="quarter" idx="11"/>
          </p:nvPr>
        </p:nvSpPr>
        <p:spPr/>
        <p:txBody>
          <a:bodyPr/>
          <a:lstStyle/>
          <a:p>
            <a:r>
              <a:rPr lang="fr-FR"/>
              <a:t>HES</a:t>
            </a:r>
          </a:p>
        </p:txBody>
      </p:sp>
      <p:sp>
        <p:nvSpPr>
          <p:cNvPr id="9" name="Slide Number Placeholder 8">
            <a:extLst>
              <a:ext uri="{FF2B5EF4-FFF2-40B4-BE49-F238E27FC236}">
                <a16:creationId xmlns:a16="http://schemas.microsoft.com/office/drawing/2014/main" id="{CB706726-26F7-AB50-A61D-DD95E8135A8B}"/>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05659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3D63-8893-4D63-F95E-4C62819787A9}"/>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F759A8BC-6536-9FFA-B2C6-3AE917A5F1A5}"/>
              </a:ext>
            </a:extLst>
          </p:cNvPr>
          <p:cNvSpPr>
            <a:spLocks noGrp="1"/>
          </p:cNvSpPr>
          <p:nvPr>
            <p:ph type="dt" sz="half" idx="10"/>
          </p:nvPr>
        </p:nvSpPr>
        <p:spPr/>
        <p:txBody>
          <a:bodyPr/>
          <a:lstStyle/>
          <a:p>
            <a:r>
              <a:rPr lang="de-CH"/>
              <a:t>10.06.2022</a:t>
            </a:r>
            <a:endParaRPr lang="fr-FR"/>
          </a:p>
        </p:txBody>
      </p:sp>
      <p:sp>
        <p:nvSpPr>
          <p:cNvPr id="4" name="Footer Placeholder 3">
            <a:extLst>
              <a:ext uri="{FF2B5EF4-FFF2-40B4-BE49-F238E27FC236}">
                <a16:creationId xmlns:a16="http://schemas.microsoft.com/office/drawing/2014/main" id="{4BAF271E-7A31-69D8-935C-4D17BCAE7CA0}"/>
              </a:ext>
            </a:extLst>
          </p:cNvPr>
          <p:cNvSpPr>
            <a:spLocks noGrp="1"/>
          </p:cNvSpPr>
          <p:nvPr>
            <p:ph type="ftr" sz="quarter" idx="11"/>
          </p:nvPr>
        </p:nvSpPr>
        <p:spPr/>
        <p:txBody>
          <a:bodyPr/>
          <a:lstStyle/>
          <a:p>
            <a:r>
              <a:rPr lang="fr-FR"/>
              <a:t>HES</a:t>
            </a:r>
          </a:p>
        </p:txBody>
      </p:sp>
      <p:sp>
        <p:nvSpPr>
          <p:cNvPr id="5" name="Slide Number Placeholder 4">
            <a:extLst>
              <a:ext uri="{FF2B5EF4-FFF2-40B4-BE49-F238E27FC236}">
                <a16:creationId xmlns:a16="http://schemas.microsoft.com/office/drawing/2014/main" id="{5D798822-3490-96DE-A05D-494D40A67E04}"/>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382353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98311-AC93-93C7-ACF4-8603900AB164}"/>
              </a:ext>
            </a:extLst>
          </p:cNvPr>
          <p:cNvSpPr>
            <a:spLocks noGrp="1"/>
          </p:cNvSpPr>
          <p:nvPr>
            <p:ph type="dt" sz="half" idx="10"/>
          </p:nvPr>
        </p:nvSpPr>
        <p:spPr/>
        <p:txBody>
          <a:bodyPr/>
          <a:lstStyle/>
          <a:p>
            <a:r>
              <a:rPr lang="de-CH"/>
              <a:t>10.06.2022</a:t>
            </a:r>
            <a:endParaRPr lang="fr-FR"/>
          </a:p>
        </p:txBody>
      </p:sp>
      <p:sp>
        <p:nvSpPr>
          <p:cNvPr id="3" name="Footer Placeholder 2">
            <a:extLst>
              <a:ext uri="{FF2B5EF4-FFF2-40B4-BE49-F238E27FC236}">
                <a16:creationId xmlns:a16="http://schemas.microsoft.com/office/drawing/2014/main" id="{1FF1D97B-879C-A053-35C1-D00AF0A1A471}"/>
              </a:ext>
            </a:extLst>
          </p:cNvPr>
          <p:cNvSpPr>
            <a:spLocks noGrp="1"/>
          </p:cNvSpPr>
          <p:nvPr>
            <p:ph type="ftr" sz="quarter" idx="11"/>
          </p:nvPr>
        </p:nvSpPr>
        <p:spPr/>
        <p:txBody>
          <a:bodyPr/>
          <a:lstStyle/>
          <a:p>
            <a:r>
              <a:rPr lang="fr-FR"/>
              <a:t>HES</a:t>
            </a:r>
          </a:p>
        </p:txBody>
      </p:sp>
      <p:sp>
        <p:nvSpPr>
          <p:cNvPr id="4" name="Slide Number Placeholder 3">
            <a:extLst>
              <a:ext uri="{FF2B5EF4-FFF2-40B4-BE49-F238E27FC236}">
                <a16:creationId xmlns:a16="http://schemas.microsoft.com/office/drawing/2014/main" id="{A1CEE168-E154-85D8-7735-CC218342A1D9}"/>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27713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BE88-4F2A-0C8E-7D5B-1F6A53A1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331B5977-1165-3012-1F01-B173048BB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081C8620-C84E-1B6F-5F62-02F83B6FE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F57E09-6039-D1D1-D693-6A78FFD3BBE3}"/>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3D322A33-7456-6920-1C15-10F2A23CB63D}"/>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47172669-5D98-F76D-8248-75EDA7B2A243}"/>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428154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642-2B24-AAA3-E61F-6C9CF34FE7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7C3D56FB-4B33-4868-9464-737F24636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1FC090DA-81C5-FCDC-245A-D70C220FF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A527B-A004-D3B5-6551-EFADAE065A10}"/>
              </a:ext>
            </a:extLst>
          </p:cNvPr>
          <p:cNvSpPr>
            <a:spLocks noGrp="1"/>
          </p:cNvSpPr>
          <p:nvPr>
            <p:ph type="dt" sz="half" idx="10"/>
          </p:nvPr>
        </p:nvSpPr>
        <p:spPr/>
        <p:txBody>
          <a:bodyPr/>
          <a:lstStyle/>
          <a:p>
            <a:r>
              <a:rPr lang="de-CH"/>
              <a:t>10.06.2022</a:t>
            </a:r>
            <a:endParaRPr lang="fr-FR"/>
          </a:p>
        </p:txBody>
      </p:sp>
      <p:sp>
        <p:nvSpPr>
          <p:cNvPr id="6" name="Footer Placeholder 5">
            <a:extLst>
              <a:ext uri="{FF2B5EF4-FFF2-40B4-BE49-F238E27FC236}">
                <a16:creationId xmlns:a16="http://schemas.microsoft.com/office/drawing/2014/main" id="{291CB40A-37CB-6C77-164D-96FE59B721C8}"/>
              </a:ext>
            </a:extLst>
          </p:cNvPr>
          <p:cNvSpPr>
            <a:spLocks noGrp="1"/>
          </p:cNvSpPr>
          <p:nvPr>
            <p:ph type="ftr" sz="quarter" idx="11"/>
          </p:nvPr>
        </p:nvSpPr>
        <p:spPr/>
        <p:txBody>
          <a:bodyPr/>
          <a:lstStyle/>
          <a:p>
            <a:r>
              <a:rPr lang="fr-FR"/>
              <a:t>HES</a:t>
            </a:r>
          </a:p>
        </p:txBody>
      </p:sp>
      <p:sp>
        <p:nvSpPr>
          <p:cNvPr id="7" name="Slide Number Placeholder 6">
            <a:extLst>
              <a:ext uri="{FF2B5EF4-FFF2-40B4-BE49-F238E27FC236}">
                <a16:creationId xmlns:a16="http://schemas.microsoft.com/office/drawing/2014/main" id="{15250898-852B-7BD9-655C-35DE1E939ABE}"/>
              </a:ext>
            </a:extLst>
          </p:cNvPr>
          <p:cNvSpPr>
            <a:spLocks noGrp="1"/>
          </p:cNvSpPr>
          <p:nvPr>
            <p:ph type="sldNum" sz="quarter" idx="12"/>
          </p:nvPr>
        </p:nvSpPr>
        <p:spPr/>
        <p:txBody>
          <a:bodyPr/>
          <a:lstStyle/>
          <a:p>
            <a:fld id="{50E96FFC-9A77-BE40-93A2-F2F19ACBA9AE}" type="slidenum">
              <a:rPr lang="fr-FR" smtClean="0"/>
              <a:t>‹#›</a:t>
            </a:fld>
            <a:endParaRPr lang="fr-FR"/>
          </a:p>
        </p:txBody>
      </p:sp>
    </p:spTree>
    <p:extLst>
      <p:ext uri="{BB962C8B-B14F-4D97-AF65-F5344CB8AC3E}">
        <p14:creationId xmlns:p14="http://schemas.microsoft.com/office/powerpoint/2010/main" val="108486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82770-8F55-BE14-B503-19EFA7A18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3D21F6FD-52EF-3AE7-C441-E800AF046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B805CE07-A099-4AD6-51BC-5193DA258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a:t>10.06.2022</a:t>
            </a:r>
            <a:endParaRPr lang="fr-FR"/>
          </a:p>
        </p:txBody>
      </p:sp>
      <p:sp>
        <p:nvSpPr>
          <p:cNvPr id="5" name="Footer Placeholder 4">
            <a:extLst>
              <a:ext uri="{FF2B5EF4-FFF2-40B4-BE49-F238E27FC236}">
                <a16:creationId xmlns:a16="http://schemas.microsoft.com/office/drawing/2014/main" id="{942B4537-FF95-FD49-B8AD-77DF36893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HES</a:t>
            </a:r>
          </a:p>
        </p:txBody>
      </p:sp>
      <p:sp>
        <p:nvSpPr>
          <p:cNvPr id="6" name="Slide Number Placeholder 5">
            <a:extLst>
              <a:ext uri="{FF2B5EF4-FFF2-40B4-BE49-F238E27FC236}">
                <a16:creationId xmlns:a16="http://schemas.microsoft.com/office/drawing/2014/main" id="{8FC5DE83-5E90-A384-68C0-C55033FB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6FFC-9A77-BE40-93A2-F2F19ACBA9AE}" type="slidenum">
              <a:rPr lang="fr-FR" smtClean="0"/>
              <a:t>‹#›</a:t>
            </a:fld>
            <a:endParaRPr lang="fr-FR"/>
          </a:p>
        </p:txBody>
      </p:sp>
    </p:spTree>
    <p:extLst>
      <p:ext uri="{BB962C8B-B14F-4D97-AF65-F5344CB8AC3E}">
        <p14:creationId xmlns:p14="http://schemas.microsoft.com/office/powerpoint/2010/main" val="325747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004E2-1346-EBBF-0F93-5B3148ABB37D}"/>
              </a:ext>
            </a:extLst>
          </p:cNvPr>
          <p:cNvSpPr>
            <a:spLocks noGrp="1"/>
          </p:cNvSpPr>
          <p:nvPr>
            <p:ph type="ctrTitle"/>
          </p:nvPr>
        </p:nvSpPr>
        <p:spPr>
          <a:xfrm>
            <a:off x="1524000" y="2681156"/>
            <a:ext cx="9144000" cy="1495687"/>
          </a:xfrm>
        </p:spPr>
        <p:txBody>
          <a:bodyPr>
            <a:normAutofit/>
          </a:bodyPr>
          <a:lstStyle/>
          <a:p>
            <a:r>
              <a:rPr lang="fr-FR" sz="4800" b="1" dirty="0" err="1">
                <a:solidFill>
                  <a:srgbClr val="00609C"/>
                </a:solidFill>
                <a:latin typeface="Avenir Next Demi Bold" panose="020B0503020202020204" pitchFamily="34" charset="0"/>
              </a:rPr>
              <a:t>Anomaly</a:t>
            </a:r>
            <a:r>
              <a:rPr lang="fr-FR" sz="4800" b="1" dirty="0">
                <a:solidFill>
                  <a:srgbClr val="00609C"/>
                </a:solidFill>
                <a:latin typeface="Avenir Next Demi Bold" panose="020B0503020202020204" pitchFamily="34" charset="0"/>
              </a:rPr>
              <a:t> </a:t>
            </a:r>
            <a:r>
              <a:rPr lang="fr-FR" sz="4800" b="1" dirty="0" err="1">
                <a:solidFill>
                  <a:srgbClr val="00609C"/>
                </a:solidFill>
                <a:latin typeface="Avenir Next Demi Bold" panose="020B0503020202020204" pitchFamily="34" charset="0"/>
              </a:rPr>
              <a:t>Detection</a:t>
            </a:r>
            <a:r>
              <a:rPr lang="fr-FR" sz="4800" b="1" dirty="0">
                <a:solidFill>
                  <a:srgbClr val="00609C"/>
                </a:solidFill>
                <a:latin typeface="Avenir Next Demi Bold" panose="020B0503020202020204" pitchFamily="34" charset="0"/>
              </a:rPr>
              <a:t> in Network Traffic </a:t>
            </a:r>
            <a:r>
              <a:rPr lang="fr-FR" sz="4800" b="1" dirty="0" err="1">
                <a:solidFill>
                  <a:srgbClr val="00609C"/>
                </a:solidFill>
                <a:latin typeface="Avenir Next Demi Bold" panose="020B0503020202020204" pitchFamily="34" charset="0"/>
              </a:rPr>
              <a:t>with</a:t>
            </a:r>
            <a:r>
              <a:rPr lang="fr-FR" sz="4800" b="1" dirty="0">
                <a:solidFill>
                  <a:srgbClr val="00609C"/>
                </a:solidFill>
                <a:latin typeface="Avenir Next Demi Bold" panose="020B0503020202020204" pitchFamily="34" charset="0"/>
              </a:rPr>
              <a:t> K-</a:t>
            </a:r>
            <a:r>
              <a:rPr lang="fr-FR" sz="4800" b="1" dirty="0" err="1">
                <a:solidFill>
                  <a:srgbClr val="00609C"/>
                </a:solidFill>
                <a:latin typeface="Avenir Next Demi Bold" panose="020B0503020202020204" pitchFamily="34" charset="0"/>
              </a:rPr>
              <a:t>means</a:t>
            </a:r>
            <a:r>
              <a:rPr lang="fr-FR" sz="4800" b="1" dirty="0">
                <a:solidFill>
                  <a:srgbClr val="00609C"/>
                </a:solidFill>
                <a:latin typeface="Avenir Next Demi Bold" panose="020B0503020202020204" pitchFamily="34" charset="0"/>
              </a:rPr>
              <a:t> Clustering</a:t>
            </a:r>
          </a:p>
        </p:txBody>
      </p:sp>
      <p:sp>
        <p:nvSpPr>
          <p:cNvPr id="3" name="Subtitle 2">
            <a:extLst>
              <a:ext uri="{FF2B5EF4-FFF2-40B4-BE49-F238E27FC236}">
                <a16:creationId xmlns:a16="http://schemas.microsoft.com/office/drawing/2014/main" id="{9B9CFBAB-7A6C-C968-F409-F53635D843FF}"/>
              </a:ext>
            </a:extLst>
          </p:cNvPr>
          <p:cNvSpPr>
            <a:spLocks noGrp="1"/>
          </p:cNvSpPr>
          <p:nvPr>
            <p:ph type="subTitle" idx="1"/>
          </p:nvPr>
        </p:nvSpPr>
        <p:spPr>
          <a:xfrm>
            <a:off x="1524000" y="5043767"/>
            <a:ext cx="9144000" cy="737558"/>
          </a:xfrm>
        </p:spPr>
        <p:txBody>
          <a:bodyPr>
            <a:normAutofit/>
          </a:bodyPr>
          <a:lstStyle/>
          <a:p>
            <a:r>
              <a:rPr lang="fr-FR" sz="1800" i="1" dirty="0">
                <a:solidFill>
                  <a:schemeClr val="tx1">
                    <a:lumMod val="50000"/>
                    <a:lumOff val="50000"/>
                  </a:schemeClr>
                </a:solidFill>
                <a:latin typeface="Avenir Next" panose="020B0503020202020204" pitchFamily="34" charset="0"/>
              </a:rPr>
              <a:t>Big Data Analytics</a:t>
            </a:r>
          </a:p>
          <a:p>
            <a:r>
              <a:rPr lang="fr-FR" sz="1800" dirty="0">
                <a:latin typeface="Avenir Next" panose="020B0503020202020204" pitchFamily="34" charset="0"/>
              </a:rPr>
              <a:t>Alt Thibaud &amp; </a:t>
            </a:r>
            <a:r>
              <a:rPr lang="fr-FR" sz="1800" dirty="0" err="1">
                <a:latin typeface="Avenir Next" panose="020B0503020202020204" pitchFamily="34" charset="0"/>
              </a:rPr>
              <a:t>Bueche</a:t>
            </a:r>
            <a:r>
              <a:rPr lang="fr-FR" sz="1800" dirty="0">
                <a:latin typeface="Avenir Next" panose="020B0503020202020204" pitchFamily="34" charset="0"/>
              </a:rPr>
              <a:t> Lucas</a:t>
            </a:r>
          </a:p>
        </p:txBody>
      </p:sp>
      <p:pic>
        <p:nvPicPr>
          <p:cNvPr id="7" name="Graphic 6">
            <a:extLst>
              <a:ext uri="{FF2B5EF4-FFF2-40B4-BE49-F238E27FC236}">
                <a16:creationId xmlns:a16="http://schemas.microsoft.com/office/drawing/2014/main" id="{FDCA0505-F498-864C-6EAA-9CE796FF8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2349" y="112084"/>
            <a:ext cx="1763822" cy="964590"/>
          </a:xfrm>
          <a:prstGeom prst="rect">
            <a:avLst/>
          </a:prstGeom>
        </p:spPr>
      </p:pic>
    </p:spTree>
    <p:extLst>
      <p:ext uri="{BB962C8B-B14F-4D97-AF65-F5344CB8AC3E}">
        <p14:creationId xmlns:p14="http://schemas.microsoft.com/office/powerpoint/2010/main" val="56377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fr-FR" dirty="0" err="1">
                <a:latin typeface="Avenir Next Medium" panose="020B0503020202020204" pitchFamily="34" charset="0"/>
              </a:rPr>
              <a:t>Define</a:t>
            </a:r>
            <a:r>
              <a:rPr lang="fr-FR" dirty="0">
                <a:latin typeface="Avenir Next Medium" panose="020B0503020202020204" pitchFamily="34" charset="0"/>
              </a:rPr>
              <a:t> an </a:t>
            </a:r>
            <a:r>
              <a:rPr lang="fr-FR" dirty="0" err="1">
                <a:latin typeface="Avenir Next Medium" panose="020B0503020202020204" pitchFamily="34" charset="0"/>
              </a:rPr>
              <a:t>anomaly</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r>
              <a:rPr lang="fr-FR" sz="2400" dirty="0">
                <a:latin typeface="Avenir Next" panose="020B0503020202020204" pitchFamily="34" charset="0"/>
              </a:rPr>
              <a:t>Multiple </a:t>
            </a:r>
            <a:r>
              <a:rPr lang="fr-FR" sz="2400" dirty="0" err="1">
                <a:latin typeface="Avenir Next" panose="020B0503020202020204" pitchFamily="34" charset="0"/>
              </a:rPr>
              <a:t>attack</a:t>
            </a:r>
            <a:r>
              <a:rPr lang="fr-FR" sz="2400" dirty="0">
                <a:latin typeface="Avenir Next" panose="020B0503020202020204" pitchFamily="34" charset="0"/>
              </a:rPr>
              <a:t> types:</a:t>
            </a:r>
          </a:p>
          <a:p>
            <a:pPr lvl="1"/>
            <a:r>
              <a:rPr lang="fr-FR" sz="2000" b="1" dirty="0" err="1">
                <a:latin typeface="Avenir Next" panose="020B0503020202020204" pitchFamily="34" charset="0"/>
              </a:rPr>
              <a:t>DoS</a:t>
            </a:r>
            <a:r>
              <a:rPr lang="fr-FR" sz="2000" dirty="0">
                <a:latin typeface="Avenir Next" panose="020B0503020202020204" pitchFamily="34" charset="0"/>
              </a:rPr>
              <a:t> (Denial of Service) : smurf, </a:t>
            </a:r>
            <a:r>
              <a:rPr lang="fr-FR" sz="2000" dirty="0" err="1">
                <a:latin typeface="Avenir Next" panose="020B0503020202020204" pitchFamily="34" charset="0"/>
              </a:rPr>
              <a:t>neptune</a:t>
            </a:r>
            <a:endParaRPr lang="fr-FR" sz="2000" dirty="0">
              <a:latin typeface="Avenir Next" panose="020B0503020202020204" pitchFamily="34" charset="0"/>
            </a:endParaRPr>
          </a:p>
          <a:p>
            <a:pPr lvl="2"/>
            <a:r>
              <a:rPr lang="fr-FR" sz="1600" dirty="0" err="1">
                <a:latin typeface="Avenir Next" panose="020B0503020202020204" pitchFamily="34" charset="0"/>
              </a:rPr>
              <a:t>Overflows</a:t>
            </a:r>
            <a:r>
              <a:rPr lang="fr-FR" sz="1600" dirty="0">
                <a:latin typeface="Avenir Next" panose="020B0503020202020204" pitchFamily="34" charset="0"/>
              </a:rPr>
              <a:t> </a:t>
            </a:r>
            <a:r>
              <a:rPr lang="fr-FR" sz="1600" dirty="0" err="1">
                <a:latin typeface="Avenir Next" panose="020B0503020202020204" pitchFamily="34" charset="0"/>
              </a:rPr>
              <a:t>traffic</a:t>
            </a:r>
            <a:endParaRPr lang="fr-FR" sz="1600" dirty="0">
              <a:latin typeface="Avenir Next" panose="020B0503020202020204" pitchFamily="34" charset="0"/>
            </a:endParaRPr>
          </a:p>
          <a:p>
            <a:pPr lvl="2"/>
            <a:r>
              <a:rPr lang="fr-FR" sz="1600" dirty="0" err="1">
                <a:latin typeface="Avenir Next" panose="020B0503020202020204" pitchFamily="34" charset="0"/>
              </a:rPr>
              <a:t>Denies</a:t>
            </a:r>
            <a:r>
              <a:rPr lang="fr-FR" sz="1600" dirty="0">
                <a:latin typeface="Avenir Next" panose="020B0503020202020204" pitchFamily="34" charset="0"/>
              </a:rPr>
              <a:t> </a:t>
            </a:r>
            <a:r>
              <a:rPr lang="fr-FR" sz="1600" dirty="0" err="1">
                <a:latin typeface="Avenir Next" panose="020B0503020202020204" pitchFamily="34" charset="0"/>
              </a:rPr>
              <a:t>other</a:t>
            </a:r>
            <a:r>
              <a:rPr lang="fr-FR" sz="1600" dirty="0">
                <a:latin typeface="Avenir Next" panose="020B0503020202020204" pitchFamily="34" charset="0"/>
              </a:rPr>
              <a:t> </a:t>
            </a:r>
            <a:r>
              <a:rPr lang="fr-FR" sz="1600" dirty="0" err="1">
                <a:latin typeface="Avenir Next" panose="020B0503020202020204" pitchFamily="34" charset="0"/>
              </a:rPr>
              <a:t>requests</a:t>
            </a:r>
            <a:endParaRPr lang="fr-FR" sz="1600" dirty="0">
              <a:latin typeface="Avenir Next" panose="020B0503020202020204" pitchFamily="34" charset="0"/>
            </a:endParaRPr>
          </a:p>
          <a:p>
            <a:pPr lvl="1"/>
            <a:r>
              <a:rPr lang="fr-FR" sz="2000" b="1" dirty="0">
                <a:latin typeface="Avenir Next" panose="020B0503020202020204" pitchFamily="34" charset="0"/>
              </a:rPr>
              <a:t>R2L</a:t>
            </a:r>
            <a:r>
              <a:rPr lang="fr-FR" sz="2000" dirty="0">
                <a:latin typeface="Avenir Next" panose="020B0503020202020204" pitchFamily="34" charset="0"/>
              </a:rPr>
              <a:t> (Root to Local) : </a:t>
            </a:r>
            <a:r>
              <a:rPr lang="fr-FR" sz="2000" dirty="0" err="1">
                <a:latin typeface="Avenir Next" panose="020B0503020202020204" pitchFamily="34" charset="0"/>
              </a:rPr>
              <a:t>warezclient</a:t>
            </a:r>
            <a:r>
              <a:rPr lang="fr-FR" sz="2000" dirty="0">
                <a:latin typeface="Avenir Next" panose="020B0503020202020204" pitchFamily="34" charset="0"/>
              </a:rPr>
              <a:t>, </a:t>
            </a:r>
            <a:r>
              <a:rPr lang="fr-FR" sz="2000" dirty="0" err="1">
                <a:latin typeface="Avenir Next" panose="020B0503020202020204" pitchFamily="34" charset="0"/>
              </a:rPr>
              <a:t>guess_pwd</a:t>
            </a:r>
            <a:endParaRPr lang="fr-FR" sz="2000" dirty="0">
              <a:latin typeface="Avenir Next" panose="020B0503020202020204" pitchFamily="34" charset="0"/>
            </a:endParaRPr>
          </a:p>
          <a:p>
            <a:pPr lvl="2"/>
            <a:r>
              <a:rPr lang="fr-FR" sz="1600" dirty="0" err="1">
                <a:latin typeface="Avenir Next" panose="020B0503020202020204" pitchFamily="34" charset="0"/>
              </a:rPr>
              <a:t>Seek</a:t>
            </a:r>
            <a:r>
              <a:rPr lang="fr-FR" sz="1600" dirty="0">
                <a:latin typeface="Avenir Next" panose="020B0503020202020204" pitchFamily="34" charset="0"/>
              </a:rPr>
              <a:t> </a:t>
            </a:r>
            <a:r>
              <a:rPr lang="fr-FR" sz="1600" dirty="0" err="1">
                <a:latin typeface="Avenir Next" panose="020B0503020202020204" pitchFamily="34" charset="0"/>
              </a:rPr>
              <a:t>vulnerabilites</a:t>
            </a:r>
            <a:endParaRPr lang="fr-FR" sz="1600" dirty="0">
              <a:latin typeface="Avenir Next" panose="020B0503020202020204" pitchFamily="34" charset="0"/>
            </a:endParaRPr>
          </a:p>
          <a:p>
            <a:pPr lvl="2"/>
            <a:r>
              <a:rPr lang="fr-FR" sz="1600" dirty="0" err="1">
                <a:latin typeface="Avenir Next" panose="020B0503020202020204" pitchFamily="34" charset="0"/>
              </a:rPr>
              <a:t>Illegal</a:t>
            </a:r>
            <a:r>
              <a:rPr lang="fr-FR" sz="1600" dirty="0">
                <a:latin typeface="Avenir Next" panose="020B0503020202020204" pitchFamily="34" charset="0"/>
              </a:rPr>
              <a:t> local </a:t>
            </a:r>
            <a:r>
              <a:rPr lang="fr-FR" sz="1600" dirty="0" err="1">
                <a:latin typeface="Avenir Next" panose="020B0503020202020204" pitchFamily="34" charset="0"/>
              </a:rPr>
              <a:t>access</a:t>
            </a:r>
            <a:endParaRPr lang="fr-FR" sz="1600" dirty="0">
              <a:latin typeface="Avenir Next" panose="020B0503020202020204" pitchFamily="34" charset="0"/>
            </a:endParaRPr>
          </a:p>
          <a:p>
            <a:pPr lvl="1"/>
            <a:r>
              <a:rPr lang="fr-FR" sz="2000" b="1" dirty="0">
                <a:latin typeface="Avenir Next" panose="020B0503020202020204" pitchFamily="34" charset="0"/>
              </a:rPr>
              <a:t>U2R</a:t>
            </a:r>
            <a:r>
              <a:rPr lang="fr-FR" sz="2000" dirty="0">
                <a:latin typeface="Avenir Next" panose="020B0503020202020204" pitchFamily="34" charset="0"/>
              </a:rPr>
              <a:t> (User to Root) : </a:t>
            </a:r>
            <a:r>
              <a:rPr lang="fr-FR" sz="2000" dirty="0" err="1">
                <a:latin typeface="Avenir Next" panose="020B0503020202020204" pitchFamily="34" charset="0"/>
              </a:rPr>
              <a:t>buffer_overflow</a:t>
            </a:r>
            <a:r>
              <a:rPr lang="fr-FR" sz="2000" dirty="0">
                <a:latin typeface="Avenir Next" panose="020B0503020202020204" pitchFamily="34" charset="0"/>
              </a:rPr>
              <a:t>, rootkit</a:t>
            </a:r>
          </a:p>
          <a:p>
            <a:pPr lvl="2"/>
            <a:r>
              <a:rPr lang="fr-FR" sz="1600" dirty="0">
                <a:latin typeface="Avenir Next" panose="020B0503020202020204" pitchFamily="34" charset="0"/>
              </a:rPr>
              <a:t>Memory manipulation</a:t>
            </a:r>
          </a:p>
          <a:p>
            <a:pPr lvl="2"/>
            <a:r>
              <a:rPr lang="fr-FR" sz="1600" dirty="0">
                <a:latin typeface="Avenir Next" panose="020B0503020202020204" pitchFamily="34" charset="0"/>
              </a:rPr>
              <a:t>Access to root user</a:t>
            </a:r>
          </a:p>
          <a:p>
            <a:pPr lvl="1"/>
            <a:r>
              <a:rPr lang="fr-FR" sz="2000" b="1" dirty="0">
                <a:latin typeface="Avenir Next" panose="020B0503020202020204" pitchFamily="34" charset="0"/>
              </a:rPr>
              <a:t>Probe</a:t>
            </a:r>
            <a:r>
              <a:rPr lang="fr-FR" sz="2000" dirty="0">
                <a:latin typeface="Avenir Next" panose="020B0503020202020204" pitchFamily="34" charset="0"/>
              </a:rPr>
              <a:t> : </a:t>
            </a:r>
            <a:r>
              <a:rPr lang="fr-FR" sz="2000" dirty="0" err="1">
                <a:latin typeface="Avenir Next" panose="020B0503020202020204" pitchFamily="34" charset="0"/>
              </a:rPr>
              <a:t>ipsweep</a:t>
            </a:r>
            <a:r>
              <a:rPr lang="fr-FR" sz="2000" dirty="0">
                <a:latin typeface="Avenir Next" panose="020B0503020202020204" pitchFamily="34" charset="0"/>
              </a:rPr>
              <a:t>, </a:t>
            </a:r>
            <a:r>
              <a:rPr lang="fr-FR" sz="2000" dirty="0" err="1">
                <a:latin typeface="Avenir Next" panose="020B0503020202020204" pitchFamily="34" charset="0"/>
              </a:rPr>
              <a:t>portsweep</a:t>
            </a:r>
            <a:endParaRPr lang="fr-FR" sz="2000" dirty="0">
              <a:latin typeface="Avenir Next" panose="020B0503020202020204" pitchFamily="34" charset="0"/>
            </a:endParaRPr>
          </a:p>
          <a:p>
            <a:pPr lvl="2"/>
            <a:r>
              <a:rPr lang="fr-FR" sz="1600" dirty="0" err="1">
                <a:latin typeface="Avenir Next" panose="020B0503020202020204" pitchFamily="34" charset="0"/>
              </a:rPr>
              <a:t>Finds</a:t>
            </a:r>
            <a:r>
              <a:rPr lang="fr-FR" sz="1600" dirty="0">
                <a:latin typeface="Avenir Next" panose="020B0503020202020204" pitchFamily="34" charset="0"/>
              </a:rPr>
              <a:t> </a:t>
            </a:r>
            <a:r>
              <a:rPr lang="fr-FR" sz="1600" dirty="0" err="1">
                <a:latin typeface="Avenir Next" panose="020B0503020202020204" pitchFamily="34" charset="0"/>
              </a:rPr>
              <a:t>vulnerable</a:t>
            </a:r>
            <a:r>
              <a:rPr lang="fr-FR" sz="1600" dirty="0">
                <a:latin typeface="Avenir Next" panose="020B0503020202020204" pitchFamily="34" charset="0"/>
              </a:rPr>
              <a:t> ports</a:t>
            </a:r>
          </a:p>
          <a:p>
            <a:pPr lvl="2"/>
            <a:r>
              <a:rPr lang="fr-FR" sz="1600" dirty="0" err="1">
                <a:latin typeface="Avenir Next" panose="020B0503020202020204" pitchFamily="34" charset="0"/>
              </a:rPr>
              <a:t>Gate</a:t>
            </a:r>
            <a:r>
              <a:rPr lang="fr-FR" sz="1600" dirty="0">
                <a:latin typeface="Avenir Next" panose="020B0503020202020204" pitchFamily="34" charset="0"/>
              </a:rPr>
              <a:t> to </a:t>
            </a:r>
            <a:r>
              <a:rPr lang="fr-FR" sz="1600" dirty="0" err="1">
                <a:latin typeface="Avenir Next" panose="020B0503020202020204" pitchFamily="34" charset="0"/>
              </a:rPr>
              <a:t>other</a:t>
            </a:r>
            <a:r>
              <a:rPr lang="fr-FR" sz="1600" dirty="0">
                <a:latin typeface="Avenir Next" panose="020B0503020202020204" pitchFamily="34" charset="0"/>
              </a:rPr>
              <a:t> </a:t>
            </a:r>
            <a:r>
              <a:rPr lang="fr-FR" sz="1600" dirty="0" err="1">
                <a:latin typeface="Avenir Next" panose="020B0503020202020204" pitchFamily="34" charset="0"/>
              </a:rPr>
              <a:t>attacks</a:t>
            </a:r>
            <a:endParaRPr lang="fr-FR" sz="16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10</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7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24666F-D5E8-1E61-34A8-833EA0C59717}"/>
              </a:ext>
            </a:extLst>
          </p:cNvPr>
          <p:cNvSpPr>
            <a:spLocks noGrp="1"/>
          </p:cNvSpPr>
          <p:nvPr>
            <p:ph type="title"/>
          </p:nvPr>
        </p:nvSpPr>
        <p:spPr/>
        <p:txBody>
          <a:bodyPr/>
          <a:lstStyle/>
          <a:p>
            <a:r>
              <a:rPr lang="fr-CH" dirty="0" err="1">
                <a:latin typeface="Avenir Next Medium" panose="020B0503020202020204" pitchFamily="34" charset="0"/>
              </a:rPr>
              <a:t>Anomaly</a:t>
            </a:r>
            <a:r>
              <a:rPr lang="fr-CH" dirty="0">
                <a:latin typeface="Avenir Next Medium" panose="020B0503020202020204" pitchFamily="34" charset="0"/>
              </a:rPr>
              <a:t> </a:t>
            </a:r>
            <a:r>
              <a:rPr lang="fr-CH" dirty="0" err="1">
                <a:latin typeface="Avenir Next Medium" panose="020B0503020202020204" pitchFamily="34" charset="0"/>
              </a:rPr>
              <a:t>characteristics</a:t>
            </a:r>
            <a:endParaRPr lang="fr-CH" dirty="0">
              <a:latin typeface="Avenir Next Medium" panose="020B0503020202020204" pitchFamily="34" charset="0"/>
            </a:endParaRPr>
          </a:p>
        </p:txBody>
      </p:sp>
      <p:sp>
        <p:nvSpPr>
          <p:cNvPr id="3" name="Espace réservé du contenu 2">
            <a:extLst>
              <a:ext uri="{FF2B5EF4-FFF2-40B4-BE49-F238E27FC236}">
                <a16:creationId xmlns:a16="http://schemas.microsoft.com/office/drawing/2014/main" id="{FFE8A463-47F6-ED7A-4F39-3DCA870CF788}"/>
              </a:ext>
            </a:extLst>
          </p:cNvPr>
          <p:cNvSpPr>
            <a:spLocks noGrp="1"/>
          </p:cNvSpPr>
          <p:nvPr>
            <p:ph idx="1"/>
          </p:nvPr>
        </p:nvSpPr>
        <p:spPr/>
        <p:txBody>
          <a:bodyPr/>
          <a:lstStyle/>
          <a:p>
            <a:r>
              <a:rPr lang="fr-CH" dirty="0" err="1">
                <a:latin typeface="Avenir Next" panose="020B0503020202020204" pitchFamily="34" charset="0"/>
              </a:rPr>
              <a:t>DoS</a:t>
            </a:r>
            <a:r>
              <a:rPr lang="fr-CH" dirty="0">
                <a:latin typeface="Avenir Next" panose="020B0503020202020204" pitchFamily="34" charset="0"/>
              </a:rPr>
              <a:t>:</a:t>
            </a:r>
          </a:p>
          <a:p>
            <a:pPr lvl="1"/>
            <a:r>
              <a:rPr lang="fr-CH" dirty="0">
                <a:latin typeface="Avenir Next" panose="020B0503020202020204" pitchFamily="34" charset="0"/>
              </a:rPr>
              <a:t>A lot of </a:t>
            </a:r>
            <a:r>
              <a:rPr lang="fr-CH" dirty="0" err="1">
                <a:latin typeface="Avenir Next" panose="020B0503020202020204" pitchFamily="34" charset="0"/>
              </a:rPr>
              <a:t>request</a:t>
            </a:r>
            <a:r>
              <a:rPr lang="fr-CH" dirty="0">
                <a:latin typeface="Avenir Next" panose="020B0503020202020204" pitchFamily="34" charset="0"/>
              </a:rPr>
              <a:t> of </a:t>
            </a:r>
            <a:r>
              <a:rPr lang="fr-CH" dirty="0" err="1">
                <a:latin typeface="Avenir Next" panose="020B0503020202020204" pitchFamily="34" charset="0"/>
              </a:rPr>
              <a:t>very</a:t>
            </a:r>
            <a:r>
              <a:rPr lang="fr-CH" dirty="0">
                <a:latin typeface="Avenir Next" panose="020B0503020202020204" pitchFamily="34" charset="0"/>
              </a:rPr>
              <a:t> </a:t>
            </a:r>
            <a:r>
              <a:rPr lang="fr-CH" dirty="0" err="1">
                <a:latin typeface="Avenir Next" panose="020B0503020202020204" pitchFamily="34" charset="0"/>
              </a:rPr>
              <a:t>small</a:t>
            </a:r>
            <a:r>
              <a:rPr lang="fr-CH" dirty="0">
                <a:latin typeface="Avenir Next" panose="020B0503020202020204" pitchFamily="34" charset="0"/>
              </a:rPr>
              <a:t> size</a:t>
            </a:r>
          </a:p>
          <a:p>
            <a:r>
              <a:rPr lang="fr-CH" dirty="0">
                <a:latin typeface="Avenir Next" panose="020B0503020202020204" pitchFamily="34" charset="0"/>
              </a:rPr>
              <a:t>R2L</a:t>
            </a:r>
          </a:p>
          <a:p>
            <a:pPr lvl="1"/>
            <a:r>
              <a:rPr lang="fr-CH" dirty="0">
                <a:latin typeface="Avenir Next" panose="020B0503020202020204" pitchFamily="34" charset="0"/>
              </a:rPr>
              <a:t>More normal </a:t>
            </a:r>
            <a:r>
              <a:rPr lang="fr-CH" dirty="0" err="1">
                <a:latin typeface="Avenir Next" panose="020B0503020202020204" pitchFamily="34" charset="0"/>
              </a:rPr>
              <a:t>sized</a:t>
            </a:r>
            <a:r>
              <a:rPr lang="fr-CH" dirty="0">
                <a:latin typeface="Avenir Next" panose="020B0503020202020204" pitchFamily="34" charset="0"/>
              </a:rPr>
              <a:t> </a:t>
            </a:r>
            <a:r>
              <a:rPr lang="fr-CH" dirty="0" err="1">
                <a:latin typeface="Avenir Next" panose="020B0503020202020204" pitchFamily="34" charset="0"/>
              </a:rPr>
              <a:t>requests</a:t>
            </a:r>
            <a:endParaRPr lang="fr-CH" dirty="0">
              <a:latin typeface="Avenir Next" panose="020B0503020202020204" pitchFamily="34" charset="0"/>
            </a:endParaRPr>
          </a:p>
          <a:p>
            <a:r>
              <a:rPr lang="fr-CH" dirty="0">
                <a:latin typeface="Avenir Next" panose="020B0503020202020204" pitchFamily="34" charset="0"/>
              </a:rPr>
              <a:t>U2R</a:t>
            </a:r>
          </a:p>
          <a:p>
            <a:pPr lvl="1"/>
            <a:r>
              <a:rPr lang="fr-CH" dirty="0">
                <a:latin typeface="Avenir Next" panose="020B0503020202020204" pitchFamily="34" charset="0"/>
              </a:rPr>
              <a:t>More normal </a:t>
            </a:r>
            <a:r>
              <a:rPr lang="fr-CH" dirty="0" err="1">
                <a:latin typeface="Avenir Next" panose="020B0503020202020204" pitchFamily="34" charset="0"/>
              </a:rPr>
              <a:t>sized</a:t>
            </a:r>
            <a:r>
              <a:rPr lang="fr-CH" dirty="0">
                <a:latin typeface="Avenir Next" panose="020B0503020202020204" pitchFamily="34" charset="0"/>
              </a:rPr>
              <a:t> </a:t>
            </a:r>
            <a:r>
              <a:rPr lang="fr-CH" dirty="0" err="1">
                <a:latin typeface="Avenir Next" panose="020B0503020202020204" pitchFamily="34" charset="0"/>
              </a:rPr>
              <a:t>requests</a:t>
            </a:r>
            <a:endParaRPr lang="fr-CH" dirty="0">
              <a:latin typeface="Avenir Next" panose="020B0503020202020204" pitchFamily="34" charset="0"/>
            </a:endParaRPr>
          </a:p>
          <a:p>
            <a:r>
              <a:rPr lang="fr-CH" dirty="0" err="1">
                <a:latin typeface="Avenir Next" panose="020B0503020202020204" pitchFamily="34" charset="0"/>
              </a:rPr>
              <a:t>Probing</a:t>
            </a:r>
            <a:endParaRPr lang="fr-CH" dirty="0">
              <a:latin typeface="Avenir Next" panose="020B0503020202020204" pitchFamily="34" charset="0"/>
            </a:endParaRPr>
          </a:p>
          <a:p>
            <a:pPr lvl="1"/>
            <a:r>
              <a:rPr lang="fr-CH" dirty="0" err="1">
                <a:latin typeface="Avenir Next" panose="020B0503020202020204" pitchFamily="34" charset="0"/>
              </a:rPr>
              <a:t>Bigger</a:t>
            </a:r>
            <a:r>
              <a:rPr lang="fr-CH" dirty="0">
                <a:latin typeface="Avenir Next" panose="020B0503020202020204" pitchFamily="34" charset="0"/>
              </a:rPr>
              <a:t> </a:t>
            </a:r>
            <a:r>
              <a:rPr lang="fr-CH" dirty="0" err="1">
                <a:latin typeface="Avenir Next" panose="020B0503020202020204" pitchFamily="34" charset="0"/>
              </a:rPr>
              <a:t>requests</a:t>
            </a:r>
            <a:r>
              <a:rPr lang="fr-CH" dirty="0">
                <a:latin typeface="Avenir Next" panose="020B0503020202020204" pitchFamily="34" charset="0"/>
              </a:rPr>
              <a:t>, in </a:t>
            </a:r>
            <a:r>
              <a:rPr lang="fr-CH" dirty="0" err="1">
                <a:latin typeface="Avenir Next" panose="020B0503020202020204" pitchFamily="34" charset="0"/>
              </a:rPr>
              <a:t>particular</a:t>
            </a:r>
            <a:r>
              <a:rPr lang="fr-CH" dirty="0">
                <a:latin typeface="Avenir Next" panose="020B0503020202020204" pitchFamily="34" charset="0"/>
              </a:rPr>
              <a:t> for the </a:t>
            </a:r>
            <a:r>
              <a:rPr lang="fr-CH" dirty="0" err="1">
                <a:latin typeface="Avenir Next" panose="020B0503020202020204" pitchFamily="34" charset="0"/>
              </a:rPr>
              <a:t>portsweep</a:t>
            </a:r>
            <a:r>
              <a:rPr lang="fr-CH" dirty="0">
                <a:latin typeface="Avenir Next" panose="020B0503020202020204" pitchFamily="34" charset="0"/>
              </a:rPr>
              <a:t> </a:t>
            </a:r>
            <a:r>
              <a:rPr lang="fr-CH" dirty="0" err="1">
                <a:latin typeface="Avenir Next" panose="020B0503020202020204" pitchFamily="34" charset="0"/>
              </a:rPr>
              <a:t>attack</a:t>
            </a:r>
            <a:endParaRPr lang="fr-CH" dirty="0">
              <a:latin typeface="Avenir Next" panose="020B0503020202020204" pitchFamily="34" charset="0"/>
            </a:endParaRPr>
          </a:p>
        </p:txBody>
      </p:sp>
      <p:sp>
        <p:nvSpPr>
          <p:cNvPr id="4" name="Espace réservé de la date 3">
            <a:extLst>
              <a:ext uri="{FF2B5EF4-FFF2-40B4-BE49-F238E27FC236}">
                <a16:creationId xmlns:a16="http://schemas.microsoft.com/office/drawing/2014/main" id="{DDA7F289-88E1-34D5-B282-173E02BDF0C3}"/>
              </a:ext>
            </a:extLst>
          </p:cNvPr>
          <p:cNvSpPr>
            <a:spLocks noGrp="1"/>
          </p:cNvSpPr>
          <p:nvPr>
            <p:ph type="dt" sz="half" idx="10"/>
          </p:nvPr>
        </p:nvSpPr>
        <p:spPr/>
        <p:txBody>
          <a:bodyPr/>
          <a:lstStyle/>
          <a:p>
            <a:r>
              <a:rPr lang="de-CH"/>
              <a:t>10.06.2022</a:t>
            </a:r>
            <a:endParaRPr lang="fr-FR"/>
          </a:p>
        </p:txBody>
      </p:sp>
      <p:sp>
        <p:nvSpPr>
          <p:cNvPr id="5" name="Espace réservé du numéro de diapositive 4">
            <a:extLst>
              <a:ext uri="{FF2B5EF4-FFF2-40B4-BE49-F238E27FC236}">
                <a16:creationId xmlns:a16="http://schemas.microsoft.com/office/drawing/2014/main" id="{6A9531E7-FC16-8109-E338-BA338E0547B2}"/>
              </a:ext>
            </a:extLst>
          </p:cNvPr>
          <p:cNvSpPr>
            <a:spLocks noGrp="1"/>
          </p:cNvSpPr>
          <p:nvPr>
            <p:ph type="sldNum" sz="quarter" idx="12"/>
          </p:nvPr>
        </p:nvSpPr>
        <p:spPr/>
        <p:txBody>
          <a:bodyPr/>
          <a:lstStyle/>
          <a:p>
            <a:fld id="{50E96FFC-9A77-BE40-93A2-F2F19ACBA9AE}" type="slidenum">
              <a:rPr lang="fr-FR" smtClean="0"/>
              <a:t>11</a:t>
            </a:fld>
            <a:endParaRPr lang="fr-FR"/>
          </a:p>
        </p:txBody>
      </p:sp>
    </p:spTree>
    <p:extLst>
      <p:ext uri="{BB962C8B-B14F-4D97-AF65-F5344CB8AC3E}">
        <p14:creationId xmlns:p14="http://schemas.microsoft.com/office/powerpoint/2010/main" val="310813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2268460"/>
            <a:ext cx="10515600" cy="2321080"/>
          </a:xfrm>
        </p:spPr>
        <p:txBody>
          <a:bodyPr>
            <a:noAutofit/>
          </a:bodyPr>
          <a:lstStyle/>
          <a:p>
            <a:r>
              <a:rPr lang="en-GB" sz="4000" dirty="0">
                <a:solidFill>
                  <a:schemeClr val="bg1"/>
                </a:solidFill>
                <a:latin typeface="Avenir Next Medium" panose="020B0503020202020204" pitchFamily="34" charset="0"/>
              </a:rPr>
              <a:t>2. </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How to find the optimal value of the hyperparameter K of the K-means clustering?</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12</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54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Steps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dirty="0">
                <a:latin typeface="Avenir Next" panose="020B0503020202020204" pitchFamily="34" charset="0"/>
              </a:rPr>
              <a:t> The </a:t>
            </a:r>
            <a:r>
              <a:rPr lang="fr-FR" dirty="0" err="1">
                <a:latin typeface="Avenir Next" panose="020B0503020202020204" pitchFamily="34" charset="0"/>
              </a:rPr>
              <a:t>beginning</a:t>
            </a:r>
            <a:endParaRPr lang="fr-FR" dirty="0">
              <a:latin typeface="Avenir Next" panose="020B0503020202020204" pitchFamily="34" charset="0"/>
            </a:endParaRPr>
          </a:p>
          <a:p>
            <a:pPr marL="457200" indent="-457200">
              <a:buFont typeface="+mj-lt"/>
              <a:buAutoNum type="arabicPeriod"/>
            </a:pPr>
            <a:r>
              <a:rPr lang="fr-FR" dirty="0">
                <a:latin typeface="Avenir Next" panose="020B0503020202020204" pitchFamily="34" charset="0"/>
              </a:rPr>
              <a:t> Max </a:t>
            </a:r>
            <a:r>
              <a:rPr lang="fr-FR" dirty="0" err="1">
                <a:latin typeface="Avenir Next" panose="020B0503020202020204" pitchFamily="34" charset="0"/>
              </a:rPr>
              <a:t>iteration</a:t>
            </a:r>
            <a:r>
              <a:rPr lang="fr-FR" dirty="0">
                <a:latin typeface="Avenir Next" panose="020B0503020202020204" pitchFamily="34" charset="0"/>
              </a:rPr>
              <a:t> and </a:t>
            </a:r>
            <a:r>
              <a:rPr lang="fr-FR" dirty="0" err="1">
                <a:latin typeface="Avenir Next" panose="020B0503020202020204" pitchFamily="34" charset="0"/>
              </a:rPr>
              <a:t>tolerance</a:t>
            </a:r>
            <a:endParaRPr lang="fr-FR" dirty="0">
              <a:latin typeface="Avenir Next" panose="020B0503020202020204" pitchFamily="34" charset="0"/>
            </a:endParaRPr>
          </a:p>
          <a:p>
            <a:pPr marL="914400" lvl="1" indent="-457200">
              <a:buFont typeface="+mj-lt"/>
              <a:buAutoNum type="arabicPeriod"/>
            </a:pPr>
            <a:r>
              <a:rPr lang="en-GB" dirty="0">
                <a:solidFill>
                  <a:srgbClr val="FF0000"/>
                </a:solidFill>
              </a:rPr>
              <a:t>=&gt; Values used</a:t>
            </a:r>
            <a:endParaRPr lang="fr-FR" dirty="0">
              <a:latin typeface="Avenir Next" panose="020B0503020202020204" pitchFamily="34" charset="0"/>
            </a:endParaRPr>
          </a:p>
          <a:p>
            <a:pPr marL="457200" indent="-457200">
              <a:buFont typeface="+mj-lt"/>
              <a:buAutoNum type="arabicPeriod"/>
            </a:pPr>
            <a:r>
              <a:rPr lang="fr-FR" dirty="0">
                <a:latin typeface="Avenir Next" panose="020B0503020202020204" pitchFamily="34" charset="0"/>
              </a:rPr>
              <a:t> </a:t>
            </a:r>
            <a:r>
              <a:rPr lang="fr-FR" dirty="0" err="1">
                <a:latin typeface="Avenir Next" panose="020B0503020202020204" pitchFamily="34" charset="0"/>
              </a:rPr>
              <a:t>Normalization</a:t>
            </a:r>
            <a:endParaRPr lang="fr-FR" dirty="0">
              <a:latin typeface="Avenir Next" panose="020B0503020202020204" pitchFamily="34" charset="0"/>
            </a:endParaRPr>
          </a:p>
          <a:p>
            <a:pPr marL="457200" indent="-457200">
              <a:buFont typeface="+mj-lt"/>
              <a:buAutoNum type="arabicPeriod"/>
            </a:pPr>
            <a:r>
              <a:rPr lang="fr-FR" dirty="0">
                <a:latin typeface="Avenir Next" panose="020B0503020202020204" pitchFamily="34" charset="0"/>
              </a:rPr>
              <a:t> Non-</a:t>
            </a:r>
            <a:r>
              <a:rPr lang="fr-FR" dirty="0" err="1">
                <a:latin typeface="Avenir Next" panose="020B0503020202020204" pitchFamily="34" charset="0"/>
              </a:rPr>
              <a:t>numeric</a:t>
            </a:r>
            <a:r>
              <a:rPr lang="fr-FR" dirty="0">
                <a:latin typeface="Avenir Next" panose="020B0503020202020204" pitchFamily="34" charset="0"/>
              </a:rPr>
              <a:t> </a:t>
            </a:r>
            <a:r>
              <a:rPr lang="fr-FR" dirty="0" err="1">
                <a:latin typeface="Avenir Next" panose="020B0503020202020204" pitchFamily="34" charset="0"/>
              </a:rPr>
              <a:t>features</a:t>
            </a:r>
            <a:endParaRPr lang="fr-FR" dirty="0">
              <a:latin typeface="Avenir Next" panose="020B0503020202020204" pitchFamily="34" charset="0"/>
            </a:endParaRPr>
          </a:p>
          <a:p>
            <a:pPr marL="457200" indent="-457200">
              <a:buFont typeface="+mj-lt"/>
              <a:buAutoNum type="arabicPeriod"/>
            </a:pPr>
            <a:r>
              <a:rPr lang="fr-FR" dirty="0">
                <a:latin typeface="Avenir Next" panose="020B0503020202020204" pitchFamily="34" charset="0"/>
              </a:rPr>
              <a:t> </a:t>
            </a:r>
            <a:r>
              <a:rPr lang="fr-FR" dirty="0" err="1">
                <a:latin typeface="Avenir Next" panose="020B0503020202020204" pitchFamily="34" charset="0"/>
              </a:rPr>
              <a:t>Entropy</a:t>
            </a:r>
            <a:endParaRPr lang="fr-FR"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5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Steps</a:t>
            </a:r>
            <a:endParaRPr lang="fr-FR" dirty="0">
              <a:latin typeface="Avenir Next Medium"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C691C1DD-8802-AF5D-3B08-DA1276070B06}"/>
              </a:ext>
            </a:extLst>
          </p:cNvPr>
          <p:cNvPicPr>
            <a:picLocks noGrp="1" noChangeAspect="1"/>
          </p:cNvPicPr>
          <p:nvPr>
            <p:ph idx="1"/>
          </p:nvPr>
        </p:nvPicPr>
        <p:blipFill>
          <a:blip r:embed="rId3"/>
          <a:stretch>
            <a:fillRect/>
          </a:stretch>
        </p:blipFill>
        <p:spPr>
          <a:xfrm>
            <a:off x="838200" y="1690688"/>
            <a:ext cx="10515600" cy="3785295"/>
          </a:xfrm>
          <a:prstGeom prst="rect">
            <a:avLst/>
          </a:prstGeom>
        </p:spPr>
      </p:pic>
    </p:spTree>
    <p:extLst>
      <p:ext uri="{BB962C8B-B14F-4D97-AF65-F5344CB8AC3E}">
        <p14:creationId xmlns:p14="http://schemas.microsoft.com/office/powerpoint/2010/main" val="355810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Improvements</a:t>
            </a:r>
            <a:endParaRPr lang="fr-FR" dirty="0">
              <a:latin typeface="Avenir Next Medium"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09C11EB-8917-FA56-D537-54599EDDF57D}"/>
              </a:ext>
            </a:extLst>
          </p:cNvPr>
          <p:cNvSpPr/>
          <p:nvPr/>
        </p:nvSpPr>
        <p:spPr>
          <a:xfrm>
            <a:off x="838200" y="1606887"/>
            <a:ext cx="6096000" cy="923330"/>
          </a:xfrm>
          <a:prstGeom prst="rect">
            <a:avLst/>
          </a:prstGeom>
        </p:spPr>
        <p:txBody>
          <a:bodyPr>
            <a:spAutoFit/>
          </a:bodyPr>
          <a:lstStyle/>
          <a:p>
            <a:r>
              <a:rPr lang="fr-FR" dirty="0" err="1">
                <a:latin typeface="Avenir Next" panose="020B0503020202020204" pitchFamily="34" charset="0"/>
              </a:rPr>
              <a:t>Cosine</a:t>
            </a:r>
            <a:r>
              <a:rPr lang="fr-FR" dirty="0">
                <a:latin typeface="Avenir Next" panose="020B0503020202020204" pitchFamily="34" charset="0"/>
              </a:rPr>
              <a:t> distance </a:t>
            </a:r>
            <a:r>
              <a:rPr lang="fr-FR" dirty="0" err="1">
                <a:latin typeface="Avenir Next" panose="020B0503020202020204" pitchFamily="34" charset="0"/>
              </a:rPr>
              <a:t>measure</a:t>
            </a:r>
            <a:endParaRPr lang="fr-FR" dirty="0">
              <a:latin typeface="Avenir Next" panose="020B0503020202020204" pitchFamily="34" charset="0"/>
            </a:endParaRPr>
          </a:p>
          <a:p>
            <a:endParaRPr lang="fr-FR" dirty="0">
              <a:latin typeface="Avenir Next" panose="020B0503020202020204" pitchFamily="34" charset="0"/>
            </a:endParaRPr>
          </a:p>
          <a:p>
            <a:pPr marL="457200" indent="-457200">
              <a:buFont typeface="+mj-lt"/>
              <a:buAutoNum type="arabicPeriod"/>
            </a:pPr>
            <a:endParaRPr lang="fr-FR" dirty="0">
              <a:latin typeface="Avenir Next" panose="020B0503020202020204" pitchFamily="34" charset="0"/>
            </a:endParaRPr>
          </a:p>
        </p:txBody>
      </p:sp>
      <p:pic>
        <p:nvPicPr>
          <p:cNvPr id="10" name="Content Placeholder 9" descr="Graphical user interface&#10;&#10;Description automatically generated">
            <a:extLst>
              <a:ext uri="{FF2B5EF4-FFF2-40B4-BE49-F238E27FC236}">
                <a16:creationId xmlns:a16="http://schemas.microsoft.com/office/drawing/2014/main" id="{F2B76533-ED53-8BE6-9DD4-F2516CEA10E9}"/>
              </a:ext>
            </a:extLst>
          </p:cNvPr>
          <p:cNvPicPr>
            <a:picLocks noGrp="1" noChangeAspect="1"/>
          </p:cNvPicPr>
          <p:nvPr>
            <p:ph idx="1"/>
          </p:nvPr>
        </p:nvPicPr>
        <p:blipFill>
          <a:blip r:embed="rId3"/>
          <a:stretch>
            <a:fillRect/>
          </a:stretch>
        </p:blipFill>
        <p:spPr>
          <a:xfrm>
            <a:off x="3886200" y="1847850"/>
            <a:ext cx="6851630" cy="4351338"/>
          </a:xfrm>
          <a:prstGeom prst="rect">
            <a:avLst/>
          </a:prstGeom>
        </p:spPr>
      </p:pic>
    </p:spTree>
    <p:extLst>
      <p:ext uri="{BB962C8B-B14F-4D97-AF65-F5344CB8AC3E}">
        <p14:creationId xmlns:p14="http://schemas.microsoft.com/office/powerpoint/2010/main" val="340540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Improvements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0" indent="0">
              <a:buNone/>
            </a:pPr>
            <a:r>
              <a:rPr lang="fr-FR" sz="2400" dirty="0" err="1">
                <a:latin typeface="Avenir Next" panose="020B0503020202020204" pitchFamily="34" charset="0"/>
              </a:rPr>
              <a:t>Bisecting</a:t>
            </a:r>
            <a:r>
              <a:rPr lang="fr-FR" sz="2400" dirty="0">
                <a:latin typeface="Avenir Next" panose="020B0503020202020204" pitchFamily="34" charset="0"/>
              </a:rPr>
              <a:t> K-</a:t>
            </a:r>
            <a:r>
              <a:rPr lang="fr-FR" sz="2400" dirty="0" err="1">
                <a:latin typeface="Avenir Next" panose="020B0503020202020204" pitchFamily="34" charset="0"/>
              </a:rPr>
              <a:t>means</a:t>
            </a:r>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16</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 chart&#10;&#10;Description automatically generated">
            <a:extLst>
              <a:ext uri="{FF2B5EF4-FFF2-40B4-BE49-F238E27FC236}">
                <a16:creationId xmlns:a16="http://schemas.microsoft.com/office/drawing/2014/main" id="{11E6D496-F94C-6551-7D8E-D7FB9DCB06AD}"/>
              </a:ext>
            </a:extLst>
          </p:cNvPr>
          <p:cNvPicPr>
            <a:picLocks noChangeAspect="1"/>
          </p:cNvPicPr>
          <p:nvPr/>
        </p:nvPicPr>
        <p:blipFill>
          <a:blip r:embed="rId3"/>
          <a:stretch>
            <a:fillRect/>
          </a:stretch>
        </p:blipFill>
        <p:spPr>
          <a:xfrm>
            <a:off x="3267307" y="2932595"/>
            <a:ext cx="7965688" cy="2892650"/>
          </a:xfrm>
          <a:prstGeom prst="rect">
            <a:avLst/>
          </a:prstGeom>
        </p:spPr>
      </p:pic>
    </p:spTree>
    <p:extLst>
      <p:ext uri="{BB962C8B-B14F-4D97-AF65-F5344CB8AC3E}">
        <p14:creationId xmlns:p14="http://schemas.microsoft.com/office/powerpoint/2010/main" val="410752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optimal </a:t>
            </a:r>
            <a:r>
              <a:rPr lang="en-GB" i="1" dirty="0">
                <a:latin typeface="Avenir Next Medium" panose="020B0503020202020204" pitchFamily="34" charset="0"/>
              </a:rPr>
              <a:t>K </a:t>
            </a:r>
            <a:r>
              <a:rPr lang="en-GB" dirty="0">
                <a:latin typeface="Avenir Next Medium" panose="020B0503020202020204" pitchFamily="34" charset="0"/>
              </a:rPr>
              <a:t>value - Results</a:t>
            </a:r>
            <a:endParaRPr lang="fr-FR" dirty="0">
              <a:latin typeface="Avenir Next Medium" panose="020B0503020202020204" pitchFamily="34" charset="0"/>
            </a:endParaRPr>
          </a:p>
        </p:txBody>
      </p:sp>
      <p:pic>
        <p:nvPicPr>
          <p:cNvPr id="9" name="Content Placeholder 8" descr="Table&#10;&#10;Description automatically generated">
            <a:extLst>
              <a:ext uri="{FF2B5EF4-FFF2-40B4-BE49-F238E27FC236}">
                <a16:creationId xmlns:a16="http://schemas.microsoft.com/office/drawing/2014/main" id="{594F440E-30A4-033E-309A-D6D95D0BB460}"/>
              </a:ext>
            </a:extLst>
          </p:cNvPr>
          <p:cNvPicPr>
            <a:picLocks noGrp="1" noChangeAspect="1"/>
          </p:cNvPicPr>
          <p:nvPr>
            <p:ph idx="1"/>
          </p:nvPr>
        </p:nvPicPr>
        <p:blipFill>
          <a:blip r:embed="rId2"/>
          <a:stretch>
            <a:fillRect/>
          </a:stretch>
        </p:blipFill>
        <p:spPr>
          <a:xfrm>
            <a:off x="1854200" y="2045494"/>
            <a:ext cx="8483600" cy="3911600"/>
          </a:xfrm>
        </p:spPr>
      </p:pic>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1724664"/>
            <a:ext cx="10515600" cy="3408672"/>
          </a:xfrm>
        </p:spPr>
        <p:txBody>
          <a:bodyPr>
            <a:noAutofit/>
          </a:bodyPr>
          <a:lstStyle/>
          <a:p>
            <a:r>
              <a:rPr lang="en-GB" sz="4000" dirty="0">
                <a:solidFill>
                  <a:schemeClr val="bg1"/>
                </a:solidFill>
                <a:latin typeface="Avenir Next Medium" panose="020B0503020202020204" pitchFamily="34" charset="0"/>
              </a:rPr>
              <a:t>3. </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What is the distribution of attacks on each protocol (TCP, UDP, ICMP…), by which service (port) were they carried out, what type of attacks are they and what was the final purpose of the attack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18</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Distribution of protocol</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19</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Graphique 9">
            <a:extLst>
              <a:ext uri="{FF2B5EF4-FFF2-40B4-BE49-F238E27FC236}">
                <a16:creationId xmlns:a16="http://schemas.microsoft.com/office/drawing/2014/main" id="{DE436372-8ED7-D416-24D3-0F0315FF786F}"/>
              </a:ext>
            </a:extLst>
          </p:cNvPr>
          <p:cNvGraphicFramePr>
            <a:graphicFrameLocks/>
          </p:cNvGraphicFramePr>
          <p:nvPr>
            <p:extLst>
              <p:ext uri="{D42A27DB-BD31-4B8C-83A1-F6EECF244321}">
                <p14:modId xmlns:p14="http://schemas.microsoft.com/office/powerpoint/2010/main" val="87199251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056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1" y="2358912"/>
            <a:ext cx="6766096" cy="2140173"/>
          </a:xfrm>
        </p:spPr>
        <p:txBody>
          <a:bodyPr anchor="ctr">
            <a:normAutofit/>
          </a:bodyPr>
          <a:lstStyle/>
          <a:p>
            <a:pPr marL="0" indent="0" algn="just">
              <a:buNone/>
            </a:pPr>
            <a:r>
              <a:rPr lang="en-GB" sz="2400" dirty="0">
                <a:latin typeface="Avenir Next" panose="020B0503020202020204" pitchFamily="34" charset="0"/>
              </a:rPr>
              <a:t>The goal is to </a:t>
            </a:r>
            <a:r>
              <a:rPr lang="en-GB" sz="2400" b="1" dirty="0">
                <a:latin typeface="Avenir Next" panose="020B0503020202020204" pitchFamily="34" charset="0"/>
              </a:rPr>
              <a:t>detect anomalous </a:t>
            </a:r>
            <a:r>
              <a:rPr lang="en-GB" sz="2400" b="1" dirty="0" err="1">
                <a:latin typeface="Avenir Next" panose="020B0503020202020204" pitchFamily="34" charset="0"/>
              </a:rPr>
              <a:t>behavior</a:t>
            </a:r>
            <a:r>
              <a:rPr lang="en-GB" sz="2400" b="1" dirty="0">
                <a:latin typeface="Avenir Next" panose="020B0503020202020204" pitchFamily="34" charset="0"/>
              </a:rPr>
              <a:t> in the network traffic of an organization</a:t>
            </a:r>
            <a:r>
              <a:rPr lang="en-GB" sz="2400" dirty="0">
                <a:latin typeface="Avenir Next" panose="020B0503020202020204" pitchFamily="34" charset="0"/>
              </a:rPr>
              <a:t>.</a:t>
            </a:r>
          </a:p>
          <a:p>
            <a:pPr marL="0" indent="0" algn="just">
              <a:buNone/>
            </a:pPr>
            <a:r>
              <a:rPr lang="en-GB" sz="2400" dirty="0">
                <a:latin typeface="Avenir Next" panose="020B0503020202020204" pitchFamily="34" charset="0"/>
              </a:rPr>
              <a:t>Anomalous </a:t>
            </a:r>
            <a:r>
              <a:rPr lang="en-GB" sz="2400" dirty="0" err="1">
                <a:latin typeface="Avenir Next" panose="020B0503020202020204" pitchFamily="34" charset="0"/>
              </a:rPr>
              <a:t>behavior</a:t>
            </a:r>
            <a:r>
              <a:rPr lang="en-GB" sz="2400" dirty="0">
                <a:latin typeface="Avenir Next" panose="020B0503020202020204" pitchFamily="34" charset="0"/>
              </a:rPr>
              <a:t> can point to things like intrusion attempts, denial-of-service attacks, port scanning, etc.</a:t>
            </a:r>
            <a:endParaRPr lang="fr-FR" sz="2400" dirty="0">
              <a:latin typeface="Avenir Next" panose="020B0503020202020204" pitchFamily="34" charset="0"/>
            </a:endParaRPr>
          </a:p>
        </p:txBody>
      </p:sp>
      <p:sp>
        <p:nvSpPr>
          <p:cNvPr id="20"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ABB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B4A247D1-F4D9-20CE-9159-2D581C81B4F8}"/>
              </a:ext>
            </a:extLst>
          </p:cNvPr>
          <p:cNvPicPr>
            <a:picLocks noChangeAspect="1"/>
          </p:cNvPicPr>
          <p:nvPr/>
        </p:nvPicPr>
        <p:blipFill rotWithShape="1">
          <a:blip r:embed="rId2">
            <a:alphaModFix/>
          </a:blip>
          <a:srcRect r="-5" b="156"/>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a:xfrm>
            <a:off x="10341428" y="6356350"/>
            <a:ext cx="1012371" cy="365125"/>
          </a:xfrm>
        </p:spPr>
        <p:txBody>
          <a:bodyPr>
            <a:normAutofit/>
          </a:bodyPr>
          <a:lstStyle/>
          <a:p>
            <a:pPr>
              <a:spcAft>
                <a:spcPts val="600"/>
              </a:spcAft>
            </a:pPr>
            <a:fld id="{50E96FFC-9A77-BE40-93A2-F2F19ACBA9AE}" type="slidenum">
              <a:rPr lang="fr-FR">
                <a:solidFill>
                  <a:srgbClr val="FFFFFF"/>
                </a:solidFill>
              </a:rPr>
              <a:pPr>
                <a:spcAft>
                  <a:spcPts val="600"/>
                </a:spcAft>
              </a:pPr>
              <a:t>2</a:t>
            </a:fld>
            <a:endParaRPr lang="fr-FR">
              <a:solidFill>
                <a:srgbClr val="FFFFFF"/>
              </a:solidFill>
            </a:endParaRPr>
          </a:p>
        </p:txBody>
      </p:sp>
      <p:pic>
        <p:nvPicPr>
          <p:cNvPr id="17" name="Picture 2" descr="HES-SO - Logo - Haute école">
            <a:extLst>
              <a:ext uri="{FF2B5EF4-FFF2-40B4-BE49-F238E27FC236}">
                <a16:creationId xmlns:a16="http://schemas.microsoft.com/office/drawing/2014/main" id="{1476530F-F70B-1342-F4CE-A0DBB1A8D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6CFBBD01-9649-6E46-A136-139A8E0CD8B4}"/>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Avenir Next Medium" panose="020B0503020202020204" pitchFamily="34" charset="0"/>
              </a:rPr>
              <a:t>Summary</a:t>
            </a:r>
            <a:endParaRPr lang="fr-FR" dirty="0">
              <a:latin typeface="Avenir Next Medium" panose="020B0503020202020204" pitchFamily="34" charset="0"/>
            </a:endParaRPr>
          </a:p>
        </p:txBody>
      </p:sp>
      <p:sp>
        <p:nvSpPr>
          <p:cNvPr id="22" name="Date Placeholder 3">
            <a:extLst>
              <a:ext uri="{FF2B5EF4-FFF2-40B4-BE49-F238E27FC236}">
                <a16:creationId xmlns:a16="http://schemas.microsoft.com/office/drawing/2014/main" id="{087E2B1B-C49D-038D-6CFC-57F0DB254730}"/>
              </a:ext>
            </a:extLst>
          </p:cNvPr>
          <p:cNvSpPr>
            <a:spLocks noGrp="1"/>
          </p:cNvSpPr>
          <p:nvPr>
            <p:ph type="dt" sz="half" idx="10"/>
          </p:nvPr>
        </p:nvSpPr>
        <p:spPr>
          <a:xfrm>
            <a:off x="838200" y="6356350"/>
            <a:ext cx="2743200" cy="365125"/>
          </a:xfrm>
        </p:spPr>
        <p:txBody>
          <a:bodyPr/>
          <a:lstStyle/>
          <a:p>
            <a:r>
              <a:rPr lang="de-CH" dirty="0"/>
              <a:t>10.06.2022</a:t>
            </a:r>
            <a:endParaRPr lang="fr-FR" dirty="0"/>
          </a:p>
        </p:txBody>
      </p:sp>
    </p:spTree>
    <p:extLst>
      <p:ext uri="{BB962C8B-B14F-4D97-AF65-F5344CB8AC3E}">
        <p14:creationId xmlns:p14="http://schemas.microsoft.com/office/powerpoint/2010/main" val="3937285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42CB2-B197-DEF3-4436-03EA8C74A9A1}"/>
              </a:ext>
            </a:extLst>
          </p:cNvPr>
          <p:cNvSpPr>
            <a:spLocks noGrp="1"/>
          </p:cNvSpPr>
          <p:nvPr>
            <p:ph type="title"/>
          </p:nvPr>
        </p:nvSpPr>
        <p:spPr/>
        <p:txBody>
          <a:bodyPr/>
          <a:lstStyle/>
          <a:p>
            <a:r>
              <a:rPr lang="fr-CH" dirty="0">
                <a:latin typeface="Avenir Next Medium" panose="020B0503020202020204" pitchFamily="34" charset="0"/>
              </a:rPr>
              <a:t>Distribution of </a:t>
            </a:r>
            <a:r>
              <a:rPr lang="fr-CH" dirty="0" err="1">
                <a:latin typeface="Avenir Next Medium" panose="020B0503020202020204" pitchFamily="34" charset="0"/>
              </a:rPr>
              <a:t>attacks</a:t>
            </a:r>
            <a:r>
              <a:rPr lang="fr-CH" dirty="0">
                <a:latin typeface="Avenir Next Medium" panose="020B0503020202020204" pitchFamily="34" charset="0"/>
              </a:rPr>
              <a:t> by </a:t>
            </a:r>
            <a:r>
              <a:rPr lang="fr-CH" dirty="0" err="1">
                <a:latin typeface="Avenir Next Medium" panose="020B0503020202020204" pitchFamily="34" charset="0"/>
              </a:rPr>
              <a:t>protocol</a:t>
            </a:r>
            <a:endParaRPr lang="fr-CH" dirty="0">
              <a:latin typeface="Avenir Next Medium" panose="020B0503020202020204" pitchFamily="34" charset="0"/>
            </a:endParaRPr>
          </a:p>
        </p:txBody>
      </p:sp>
      <p:sp>
        <p:nvSpPr>
          <p:cNvPr id="4" name="Espace réservé de la date 3">
            <a:extLst>
              <a:ext uri="{FF2B5EF4-FFF2-40B4-BE49-F238E27FC236}">
                <a16:creationId xmlns:a16="http://schemas.microsoft.com/office/drawing/2014/main" id="{6B6B9AF9-BD7B-7079-5B1B-3E7DC049489E}"/>
              </a:ext>
            </a:extLst>
          </p:cNvPr>
          <p:cNvSpPr>
            <a:spLocks noGrp="1"/>
          </p:cNvSpPr>
          <p:nvPr>
            <p:ph type="dt" sz="half" idx="10"/>
          </p:nvPr>
        </p:nvSpPr>
        <p:spPr/>
        <p:txBody>
          <a:bodyPr/>
          <a:lstStyle/>
          <a:p>
            <a:r>
              <a:rPr lang="de-CH"/>
              <a:t>10.06.2022</a:t>
            </a:r>
            <a:endParaRPr lang="fr-FR"/>
          </a:p>
        </p:txBody>
      </p:sp>
      <p:sp>
        <p:nvSpPr>
          <p:cNvPr id="5" name="Espace réservé du numéro de diapositive 4">
            <a:extLst>
              <a:ext uri="{FF2B5EF4-FFF2-40B4-BE49-F238E27FC236}">
                <a16:creationId xmlns:a16="http://schemas.microsoft.com/office/drawing/2014/main" id="{61FB39D0-D776-4562-280C-22BD4B296A24}"/>
              </a:ext>
            </a:extLst>
          </p:cNvPr>
          <p:cNvSpPr>
            <a:spLocks noGrp="1"/>
          </p:cNvSpPr>
          <p:nvPr>
            <p:ph type="sldNum" sz="quarter" idx="12"/>
          </p:nvPr>
        </p:nvSpPr>
        <p:spPr/>
        <p:txBody>
          <a:bodyPr/>
          <a:lstStyle/>
          <a:p>
            <a:fld id="{50E96FFC-9A77-BE40-93A2-F2F19ACBA9AE}" type="slidenum">
              <a:rPr lang="fr-FR" smtClean="0"/>
              <a:t>20</a:t>
            </a:fld>
            <a:endParaRPr lang="fr-FR"/>
          </a:p>
        </p:txBody>
      </p:sp>
      <p:graphicFrame>
        <p:nvGraphicFramePr>
          <p:cNvPr id="8" name="Graphique 7">
            <a:extLst>
              <a:ext uri="{FF2B5EF4-FFF2-40B4-BE49-F238E27FC236}">
                <a16:creationId xmlns:a16="http://schemas.microsoft.com/office/drawing/2014/main" id="{305DD662-A9E6-1624-2A68-98EBF3CBD4C7}"/>
              </a:ext>
            </a:extLst>
          </p:cNvPr>
          <p:cNvGraphicFramePr>
            <a:graphicFrameLocks/>
          </p:cNvGraphicFramePr>
          <p:nvPr>
            <p:extLst>
              <p:ext uri="{D42A27DB-BD31-4B8C-83A1-F6EECF244321}">
                <p14:modId xmlns:p14="http://schemas.microsoft.com/office/powerpoint/2010/main" val="1496807423"/>
              </p:ext>
            </p:extLst>
          </p:nvPr>
        </p:nvGraphicFramePr>
        <p:xfrm>
          <a:off x="274768" y="1690688"/>
          <a:ext cx="3808207" cy="39324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aphique 8">
            <a:extLst>
              <a:ext uri="{FF2B5EF4-FFF2-40B4-BE49-F238E27FC236}">
                <a16:creationId xmlns:a16="http://schemas.microsoft.com/office/drawing/2014/main" id="{9FC360F4-B101-7CD6-A1C7-729E2A2773F6}"/>
              </a:ext>
            </a:extLst>
          </p:cNvPr>
          <p:cNvGraphicFramePr>
            <a:graphicFrameLocks/>
          </p:cNvGraphicFramePr>
          <p:nvPr>
            <p:extLst>
              <p:ext uri="{D42A27DB-BD31-4B8C-83A1-F6EECF244321}">
                <p14:modId xmlns:p14="http://schemas.microsoft.com/office/powerpoint/2010/main" val="3993416024"/>
              </p:ext>
            </p:extLst>
          </p:nvPr>
        </p:nvGraphicFramePr>
        <p:xfrm>
          <a:off x="4271682" y="1696851"/>
          <a:ext cx="3648636" cy="39324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phique 9">
            <a:extLst>
              <a:ext uri="{FF2B5EF4-FFF2-40B4-BE49-F238E27FC236}">
                <a16:creationId xmlns:a16="http://schemas.microsoft.com/office/drawing/2014/main" id="{8AAC310F-5EDC-8D47-54AA-80FEF5C52D45}"/>
              </a:ext>
            </a:extLst>
          </p:cNvPr>
          <p:cNvGraphicFramePr>
            <a:graphicFrameLocks/>
          </p:cNvGraphicFramePr>
          <p:nvPr>
            <p:extLst>
              <p:ext uri="{D42A27DB-BD31-4B8C-83A1-F6EECF244321}">
                <p14:modId xmlns:p14="http://schemas.microsoft.com/office/powerpoint/2010/main" val="1427926605"/>
              </p:ext>
            </p:extLst>
          </p:nvPr>
        </p:nvGraphicFramePr>
        <p:xfrm>
          <a:off x="8109025" y="1690688"/>
          <a:ext cx="3648637" cy="39386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2799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Conclusion</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21</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23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609C">
            <a:alpha val="69000"/>
          </a:srgbClr>
        </a:solidFill>
        <a:effectLst/>
      </p:bgPr>
    </p:bg>
    <p:spTree>
      <p:nvGrpSpPr>
        <p:cNvPr id="1" name=""/>
        <p:cNvGrpSpPr/>
        <p:nvPr/>
      </p:nvGrpSpPr>
      <p:grpSpPr>
        <a:xfrm>
          <a:off x="0" y="0"/>
          <a:ext cx="0" cy="0"/>
          <a:chOff x="0" y="0"/>
          <a:chExt cx="0" cy="0"/>
        </a:xfrm>
      </p:grpSpPr>
      <p:sp useBgFill="1">
        <p:nvSpPr>
          <p:cNvPr id="4135" name="Rectangle 4102">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estions To Ask For Success | IT Support Georgetown, TX">
            <a:extLst>
              <a:ext uri="{FF2B5EF4-FFF2-40B4-BE49-F238E27FC236}">
                <a16:creationId xmlns:a16="http://schemas.microsoft.com/office/drawing/2014/main" id="{E98926B7-C512-D31A-070F-E424DA3F7EB2}"/>
              </a:ext>
            </a:extLst>
          </p:cNvPr>
          <p:cNvPicPr>
            <a:picLocks noChangeAspect="1" noChangeArrowheads="1"/>
          </p:cNvPicPr>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val="0"/>
              </a:ext>
            </a:extLst>
          </a:blip>
          <a:srcRect r="-1" b="3408"/>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9F5BB189-0045-A8B6-FE98-602B72A7F36F}"/>
              </a:ext>
            </a:extLst>
          </p:cNvPr>
          <p:cNvSpPr>
            <a:spLocks noGrp="1"/>
          </p:cNvSpPr>
          <p:nvPr>
            <p:ph type="ctrTitle"/>
          </p:nvPr>
        </p:nvSpPr>
        <p:spPr>
          <a:xfrm>
            <a:off x="1524000" y="1122363"/>
            <a:ext cx="9144000" cy="3063240"/>
          </a:xfrm>
        </p:spPr>
        <p:txBody>
          <a:bodyPr>
            <a:normAutofit/>
          </a:bodyPr>
          <a:lstStyle/>
          <a:p>
            <a:r>
              <a:rPr lang="fr-FR" sz="6600" b="1" dirty="0">
                <a:solidFill>
                  <a:srgbClr val="FFFFFF"/>
                </a:solidFill>
                <a:latin typeface="Avenir Next" panose="020B0503020202020204" pitchFamily="34" charset="0"/>
              </a:rPr>
              <a:t>Questions ?</a:t>
            </a:r>
          </a:p>
        </p:txBody>
      </p:sp>
      <p:sp>
        <p:nvSpPr>
          <p:cNvPr id="410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8A15E7B-6FA3-334B-787F-7F349D5EFF92}"/>
              </a:ext>
            </a:extLst>
          </p:cNvPr>
          <p:cNvSpPr>
            <a:spLocks noGrp="1"/>
          </p:cNvSpPr>
          <p:nvPr>
            <p:ph type="dt" sz="half" idx="10"/>
          </p:nvPr>
        </p:nvSpPr>
        <p:spPr>
          <a:xfrm>
            <a:off x="838200" y="6356350"/>
            <a:ext cx="2743200" cy="365125"/>
          </a:xfrm>
        </p:spPr>
        <p:txBody>
          <a:bodyPr>
            <a:normAutofit/>
          </a:bodyPr>
          <a:lstStyle/>
          <a:p>
            <a:pPr>
              <a:spcAft>
                <a:spcPts val="600"/>
              </a:spcAft>
            </a:pPr>
            <a:r>
              <a:rPr lang="de-CH">
                <a:solidFill>
                  <a:srgbClr val="FFFFFF"/>
                </a:solidFill>
              </a:rPr>
              <a:t>10.06.2022</a:t>
            </a:r>
            <a:endParaRPr lang="fr-FR">
              <a:solidFill>
                <a:srgbClr val="FFFFFF"/>
              </a:solidFill>
            </a:endParaRPr>
          </a:p>
        </p:txBody>
      </p:sp>
      <p:sp>
        <p:nvSpPr>
          <p:cNvPr id="5" name="Slide Number Placeholder 4">
            <a:extLst>
              <a:ext uri="{FF2B5EF4-FFF2-40B4-BE49-F238E27FC236}">
                <a16:creationId xmlns:a16="http://schemas.microsoft.com/office/drawing/2014/main" id="{FB854179-BA3C-E682-74BA-2F441A1F2DCD}"/>
              </a:ext>
            </a:extLst>
          </p:cNvPr>
          <p:cNvSpPr>
            <a:spLocks noGrp="1"/>
          </p:cNvSpPr>
          <p:nvPr>
            <p:ph type="sldNum" sz="quarter" idx="12"/>
          </p:nvPr>
        </p:nvSpPr>
        <p:spPr>
          <a:xfrm>
            <a:off x="8610600" y="6356350"/>
            <a:ext cx="2743200" cy="365125"/>
          </a:xfrm>
        </p:spPr>
        <p:txBody>
          <a:bodyPr>
            <a:normAutofit/>
          </a:bodyPr>
          <a:lstStyle/>
          <a:p>
            <a:pPr>
              <a:spcAft>
                <a:spcPts val="600"/>
              </a:spcAft>
            </a:pPr>
            <a:fld id="{50E96FFC-9A77-BE40-93A2-F2F19ACBA9AE}" type="slidenum">
              <a:rPr lang="fr-FR">
                <a:solidFill>
                  <a:srgbClr val="FFFFFF"/>
                </a:solidFill>
              </a:rPr>
              <a:pPr>
                <a:spcAft>
                  <a:spcPts val="600"/>
                </a:spcAft>
              </a:pPr>
              <a:t>22</a:t>
            </a:fld>
            <a:endParaRPr lang="fr-FR">
              <a:solidFill>
                <a:srgbClr val="FFFFFF"/>
              </a:solidFill>
            </a:endParaRPr>
          </a:p>
        </p:txBody>
      </p:sp>
      <p:pic>
        <p:nvPicPr>
          <p:cNvPr id="37" name="Picture 2" descr="HES-SO - Logo - Haute école">
            <a:extLst>
              <a:ext uri="{FF2B5EF4-FFF2-40B4-BE49-F238E27FC236}">
                <a16:creationId xmlns:a16="http://schemas.microsoft.com/office/drawing/2014/main" id="{1BFF48D7-3640-975A-9B2A-07B8AD77B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876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2758732"/>
          </a:xfrm>
        </p:spPr>
        <p:txBody>
          <a:bodyPr>
            <a:normAutofit/>
          </a:bodyPr>
          <a:lstStyle/>
          <a:p>
            <a:r>
              <a:rPr lang="fr-FR" sz="2400" dirty="0">
                <a:latin typeface="Avenir Next" panose="020B0503020202020204" pitchFamily="34" charset="0"/>
              </a:rPr>
              <a:t>Raw data connections dump </a:t>
            </a:r>
            <a:r>
              <a:rPr lang="fr-FR" sz="2400" dirty="0" err="1">
                <a:latin typeface="Avenir Next" panose="020B0503020202020204" pitchFamily="34" charset="0"/>
              </a:rPr>
              <a:t>from</a:t>
            </a:r>
            <a:r>
              <a:rPr lang="fr-FR" sz="2400" dirty="0">
                <a:latin typeface="Avenir Next" panose="020B0503020202020204" pitchFamily="34" charset="0"/>
              </a:rPr>
              <a:t> the U.S. Air Force Local-Area Network</a:t>
            </a:r>
          </a:p>
          <a:p>
            <a:r>
              <a:rPr lang="fr-FR" sz="2400" dirty="0" err="1">
                <a:latin typeface="Avenir Next" panose="020B0503020202020204" pitchFamily="34" charset="0"/>
              </a:rPr>
              <a:t>Feature</a:t>
            </a:r>
            <a:r>
              <a:rPr lang="fr-FR" sz="2400" dirty="0">
                <a:latin typeface="Avenir Next" panose="020B0503020202020204" pitchFamily="34" charset="0"/>
              </a:rPr>
              <a:t> extraction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run on the data</a:t>
            </a:r>
          </a:p>
          <a:p>
            <a:r>
              <a:rPr lang="fr-FR" sz="2400" dirty="0" err="1">
                <a:latin typeface="Avenir Next" panose="020B0503020202020204" pitchFamily="34" charset="0"/>
              </a:rPr>
              <a:t>Used</a:t>
            </a:r>
            <a:r>
              <a:rPr lang="fr-FR" sz="2400" dirty="0">
                <a:latin typeface="Avenir Next" panose="020B0503020202020204" pitchFamily="34" charset="0"/>
              </a:rPr>
              <a:t> </a:t>
            </a:r>
            <a:r>
              <a:rPr lang="fr-FR" sz="2400" dirty="0" err="1">
                <a:latin typeface="Avenir Next" panose="020B0503020202020204" pitchFamily="34" charset="0"/>
              </a:rPr>
              <a:t>during</a:t>
            </a:r>
            <a:r>
              <a:rPr lang="fr-FR" sz="2400" dirty="0">
                <a:latin typeface="Avenir Next" panose="020B0503020202020204" pitchFamily="34" charset="0"/>
              </a:rPr>
              <a:t> the 1999 KDD Cup</a:t>
            </a:r>
          </a:p>
          <a:p>
            <a:r>
              <a:rPr lang="fr-FR" sz="2400" dirty="0">
                <a:latin typeface="Avenir Next" panose="020B0503020202020204" pitchFamily="34" charset="0"/>
              </a:rPr>
              <a:t>Very large: 743 MB of data, </a:t>
            </a:r>
            <a:r>
              <a:rPr lang="fr-FR" sz="2400" b="1" dirty="0">
                <a:latin typeface="Avenir Next" panose="020B0503020202020204" pitchFamily="34" charset="0"/>
              </a:rPr>
              <a:t>4.9 millions </a:t>
            </a:r>
            <a:r>
              <a:rPr lang="fr-FR" sz="2400" dirty="0">
                <a:latin typeface="Avenir Next" panose="020B0503020202020204" pitchFamily="34" charset="0"/>
              </a:rPr>
              <a:t>of network connections</a:t>
            </a:r>
          </a:p>
          <a:p>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connection</a:t>
            </a:r>
            <a:r>
              <a:rPr lang="fr-FR" sz="2400" dirty="0">
                <a:latin typeface="Avenir Next" panose="020B0503020202020204" pitchFamily="34" charset="0"/>
              </a:rPr>
              <a:t> </a:t>
            </a:r>
            <a:r>
              <a:rPr lang="fr-FR" sz="2400" dirty="0" err="1">
                <a:latin typeface="Avenir Next" panose="020B0503020202020204" pitchFamily="34" charset="0"/>
              </a:rPr>
              <a:t>contains</a:t>
            </a:r>
            <a:r>
              <a:rPr lang="fr-FR" sz="2400" dirty="0">
                <a:latin typeface="Avenir Next" panose="020B0503020202020204" pitchFamily="34" charset="0"/>
              </a:rPr>
              <a:t> </a:t>
            </a:r>
            <a:r>
              <a:rPr lang="fr-FR" sz="2400" b="1" dirty="0">
                <a:latin typeface="Avenir Next" panose="020B0503020202020204" pitchFamily="34" charset="0"/>
              </a:rPr>
              <a:t>42 </a:t>
            </a:r>
            <a:r>
              <a:rPr lang="fr-FR" sz="2400" b="1" dirty="0" err="1">
                <a:latin typeface="Avenir Next" panose="020B0503020202020204" pitchFamily="34" charset="0"/>
              </a:rPr>
              <a:t>characteristics</a:t>
            </a:r>
            <a:r>
              <a:rPr lang="fr-FR" sz="2400" b="1" dirty="0">
                <a:latin typeface="Avenir Next" panose="020B0503020202020204" pitchFamily="34" charset="0"/>
              </a:rPr>
              <a:t> </a:t>
            </a:r>
            <a:r>
              <a:rPr lang="fr-FR" sz="2400" dirty="0">
                <a:latin typeface="Avenir Next" panose="020B0503020202020204" pitchFamily="34" charset="0"/>
              </a:rPr>
              <a:t>like : duration, </a:t>
            </a:r>
            <a:r>
              <a:rPr lang="fr-FR" sz="2400" dirty="0" err="1">
                <a:latin typeface="Avenir Next" panose="020B0503020202020204" pitchFamily="34" charset="0"/>
              </a:rPr>
              <a:t>protocol</a:t>
            </a:r>
            <a:r>
              <a:rPr lang="fr-FR" sz="2400" dirty="0">
                <a:latin typeface="Avenir Next" panose="020B0503020202020204" pitchFamily="34" charset="0"/>
              </a:rPr>
              <a:t>, flag…</a:t>
            </a:r>
          </a:p>
          <a:p>
            <a:endParaRPr lang="fr-FR" sz="2400" dirty="0">
              <a:latin typeface="Avenir Next"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3</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444E951-59D2-ABE4-F3E0-586255CCFF2B}"/>
              </a:ext>
            </a:extLst>
          </p:cNvPr>
          <p:cNvPicPr>
            <a:picLocks noChangeAspect="1"/>
          </p:cNvPicPr>
          <p:nvPr/>
        </p:nvPicPr>
        <p:blipFill>
          <a:blip r:embed="rId4"/>
          <a:stretch>
            <a:fillRect/>
          </a:stretch>
        </p:blipFill>
        <p:spPr>
          <a:xfrm>
            <a:off x="838200" y="4609318"/>
            <a:ext cx="10515600" cy="830179"/>
          </a:xfrm>
          <a:prstGeom prst="rect">
            <a:avLst/>
          </a:prstGeom>
        </p:spPr>
      </p:pic>
    </p:spTree>
    <p:extLst>
      <p:ext uri="{BB962C8B-B14F-4D97-AF65-F5344CB8AC3E}">
        <p14:creationId xmlns:p14="http://schemas.microsoft.com/office/powerpoint/2010/main" val="280706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Labels</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6884773" cy="4266256"/>
          </a:xfrm>
        </p:spPr>
        <p:txBody>
          <a:bodyPr>
            <a:normAutofit/>
          </a:bodyPr>
          <a:lstStyle/>
          <a:p>
            <a:r>
              <a:rPr lang="fr-FR" sz="2400" dirty="0">
                <a:latin typeface="Avenir Next" panose="020B0503020202020204" pitchFamily="34" charset="0"/>
              </a:rPr>
              <a:t>The label value can </a:t>
            </a:r>
            <a:r>
              <a:rPr lang="fr-FR" sz="2400" dirty="0" err="1">
                <a:latin typeface="Avenir Next" panose="020B0503020202020204" pitchFamily="34" charset="0"/>
              </a:rPr>
              <a:t>be</a:t>
            </a:r>
            <a:r>
              <a:rPr lang="fr-FR" sz="2400" dirty="0">
                <a:latin typeface="Avenir Next" panose="020B0503020202020204" pitchFamily="34" charset="0"/>
              </a:rPr>
              <a:t> one of 23 </a:t>
            </a:r>
            <a:r>
              <a:rPr lang="fr-FR" sz="2400" dirty="0" err="1">
                <a:latin typeface="Avenir Next" panose="020B0503020202020204" pitchFamily="34" charset="0"/>
              </a:rPr>
              <a:t>possibilities</a:t>
            </a:r>
            <a:r>
              <a:rPr lang="fr-FR" sz="2400" dirty="0">
                <a:latin typeface="Avenir Next" panose="020B0503020202020204" pitchFamily="34" charset="0"/>
              </a:rPr>
              <a:t> : </a:t>
            </a:r>
          </a:p>
          <a:p>
            <a:pPr lvl="1"/>
            <a:r>
              <a:rPr lang="fr-FR" sz="2000" i="1" dirty="0">
                <a:latin typeface="Avenir Next" panose="020B0503020202020204" pitchFamily="34" charset="0"/>
              </a:rPr>
              <a:t>back, </a:t>
            </a:r>
            <a:r>
              <a:rPr lang="fr-FR" sz="2000" i="1" dirty="0" err="1">
                <a:latin typeface="Avenir Next" panose="020B0503020202020204" pitchFamily="34" charset="0"/>
              </a:rPr>
              <a:t>buffer_overflow</a:t>
            </a:r>
            <a:r>
              <a:rPr lang="fr-FR" sz="2000" i="1" dirty="0">
                <a:latin typeface="Avenir Next" panose="020B0503020202020204" pitchFamily="34" charset="0"/>
              </a:rPr>
              <a:t>, </a:t>
            </a:r>
            <a:r>
              <a:rPr lang="fr-FR" sz="2000" i="1" dirty="0" err="1">
                <a:latin typeface="Avenir Next" panose="020B0503020202020204" pitchFamily="34" charset="0"/>
              </a:rPr>
              <a:t>ftp_write</a:t>
            </a:r>
            <a:r>
              <a:rPr lang="fr-FR" sz="2000" i="1" dirty="0">
                <a:latin typeface="Avenir Next" panose="020B0503020202020204" pitchFamily="34" charset="0"/>
              </a:rPr>
              <a:t>, </a:t>
            </a:r>
            <a:r>
              <a:rPr lang="fr-FR" sz="2000" i="1" dirty="0" err="1">
                <a:latin typeface="Avenir Next" panose="020B0503020202020204" pitchFamily="34" charset="0"/>
              </a:rPr>
              <a:t>guess_passwd</a:t>
            </a:r>
            <a:r>
              <a:rPr lang="fr-FR" sz="2000" i="1" dirty="0">
                <a:latin typeface="Avenir Next" panose="020B0503020202020204" pitchFamily="34" charset="0"/>
              </a:rPr>
              <a:t>, </a:t>
            </a:r>
            <a:r>
              <a:rPr lang="fr-FR" sz="2000" i="1" dirty="0" err="1">
                <a:latin typeface="Avenir Next" panose="020B0503020202020204" pitchFamily="34" charset="0"/>
              </a:rPr>
              <a:t>imap</a:t>
            </a:r>
            <a:r>
              <a:rPr lang="fr-FR" sz="2000" i="1" dirty="0">
                <a:latin typeface="Avenir Next" panose="020B0503020202020204" pitchFamily="34" charset="0"/>
              </a:rPr>
              <a:t>, </a:t>
            </a:r>
            <a:r>
              <a:rPr lang="fr-FR" sz="2000" i="1" dirty="0" err="1">
                <a:latin typeface="Avenir Next" panose="020B0503020202020204" pitchFamily="34" charset="0"/>
              </a:rPr>
              <a:t>ipsweep</a:t>
            </a:r>
            <a:r>
              <a:rPr lang="fr-FR" sz="2000" i="1" dirty="0">
                <a:latin typeface="Avenir Next" panose="020B0503020202020204" pitchFamily="34" charset="0"/>
              </a:rPr>
              <a:t>, land, </a:t>
            </a:r>
            <a:r>
              <a:rPr lang="fr-FR" sz="2000" i="1" dirty="0" err="1">
                <a:latin typeface="Avenir Next" panose="020B0503020202020204" pitchFamily="34" charset="0"/>
              </a:rPr>
              <a:t>loadmodule</a:t>
            </a:r>
            <a:r>
              <a:rPr lang="fr-FR" sz="2000" i="1" dirty="0">
                <a:latin typeface="Avenir Next" panose="020B0503020202020204" pitchFamily="34" charset="0"/>
              </a:rPr>
              <a:t>, </a:t>
            </a:r>
            <a:r>
              <a:rPr lang="fr-FR" sz="2000" i="1" dirty="0" err="1">
                <a:latin typeface="Avenir Next" panose="020B0503020202020204" pitchFamily="34" charset="0"/>
              </a:rPr>
              <a:t>multihop</a:t>
            </a:r>
            <a:r>
              <a:rPr lang="fr-FR" sz="2000" i="1" dirty="0">
                <a:latin typeface="Avenir Next" panose="020B0503020202020204" pitchFamily="34" charset="0"/>
              </a:rPr>
              <a:t>, </a:t>
            </a:r>
            <a:r>
              <a:rPr lang="fr-FR" sz="2000" i="1" dirty="0" err="1">
                <a:latin typeface="Avenir Next" panose="020B0503020202020204" pitchFamily="34" charset="0"/>
              </a:rPr>
              <a:t>neptune</a:t>
            </a:r>
            <a:r>
              <a:rPr lang="fr-FR" sz="2000" i="1" dirty="0">
                <a:latin typeface="Avenir Next" panose="020B0503020202020204" pitchFamily="34" charset="0"/>
              </a:rPr>
              <a:t>, </a:t>
            </a:r>
            <a:r>
              <a:rPr lang="fr-FR" sz="2000" i="1" dirty="0" err="1">
                <a:latin typeface="Avenir Next" panose="020B0503020202020204" pitchFamily="34" charset="0"/>
              </a:rPr>
              <a:t>nmap</a:t>
            </a:r>
            <a:r>
              <a:rPr lang="fr-FR" sz="2000" i="1" dirty="0">
                <a:latin typeface="Avenir Next" panose="020B0503020202020204" pitchFamily="34" charset="0"/>
              </a:rPr>
              <a:t>, normal, perl, </a:t>
            </a:r>
            <a:r>
              <a:rPr lang="fr-FR" sz="2000" i="1" dirty="0" err="1">
                <a:latin typeface="Avenir Next" panose="020B0503020202020204" pitchFamily="34" charset="0"/>
              </a:rPr>
              <a:t>phf</a:t>
            </a:r>
            <a:r>
              <a:rPr lang="fr-FR" sz="2000" i="1" dirty="0">
                <a:latin typeface="Avenir Next" panose="020B0503020202020204" pitchFamily="34" charset="0"/>
              </a:rPr>
              <a:t>, </a:t>
            </a:r>
            <a:r>
              <a:rPr lang="fr-FR" sz="2000" i="1" dirty="0" err="1">
                <a:latin typeface="Avenir Next" panose="020B0503020202020204" pitchFamily="34" charset="0"/>
              </a:rPr>
              <a:t>pod</a:t>
            </a:r>
            <a:r>
              <a:rPr lang="fr-FR" sz="2000" i="1" dirty="0">
                <a:latin typeface="Avenir Next" panose="020B0503020202020204" pitchFamily="34" charset="0"/>
              </a:rPr>
              <a:t>, </a:t>
            </a:r>
            <a:r>
              <a:rPr lang="fr-FR" sz="2000" i="1" dirty="0" err="1">
                <a:latin typeface="Avenir Next" panose="020B0503020202020204" pitchFamily="34" charset="0"/>
              </a:rPr>
              <a:t>portsweep</a:t>
            </a:r>
            <a:r>
              <a:rPr lang="fr-FR" sz="2000" i="1" dirty="0">
                <a:latin typeface="Avenir Next" panose="020B0503020202020204" pitchFamily="34" charset="0"/>
              </a:rPr>
              <a:t>, rootkit, </a:t>
            </a:r>
            <a:r>
              <a:rPr lang="fr-FR" sz="2000" i="1" dirty="0" err="1">
                <a:latin typeface="Avenir Next" panose="020B0503020202020204" pitchFamily="34" charset="0"/>
              </a:rPr>
              <a:t>satan</a:t>
            </a:r>
            <a:r>
              <a:rPr lang="fr-FR" sz="2000" i="1" dirty="0">
                <a:latin typeface="Avenir Next" panose="020B0503020202020204" pitchFamily="34" charset="0"/>
              </a:rPr>
              <a:t>, smurf, </a:t>
            </a:r>
            <a:r>
              <a:rPr lang="fr-FR" sz="2000" i="1" dirty="0" err="1">
                <a:latin typeface="Avenir Next" panose="020B0503020202020204" pitchFamily="34" charset="0"/>
              </a:rPr>
              <a:t>spy</a:t>
            </a:r>
            <a:r>
              <a:rPr lang="fr-FR" sz="2000" i="1" dirty="0">
                <a:latin typeface="Avenir Next" panose="020B0503020202020204" pitchFamily="34" charset="0"/>
              </a:rPr>
              <a:t>, </a:t>
            </a:r>
            <a:r>
              <a:rPr lang="fr-FR" sz="2000" i="1" dirty="0" err="1">
                <a:latin typeface="Avenir Next" panose="020B0503020202020204" pitchFamily="34" charset="0"/>
              </a:rPr>
              <a:t>teardrop</a:t>
            </a:r>
            <a:r>
              <a:rPr lang="fr-FR" sz="2000" i="1" dirty="0">
                <a:latin typeface="Avenir Next" panose="020B0503020202020204" pitchFamily="34" charset="0"/>
              </a:rPr>
              <a:t>, </a:t>
            </a:r>
            <a:r>
              <a:rPr lang="fr-FR" sz="2000" i="1" dirty="0" err="1">
                <a:latin typeface="Avenir Next" panose="020B0503020202020204" pitchFamily="34" charset="0"/>
              </a:rPr>
              <a:t>warezclient</a:t>
            </a:r>
            <a:r>
              <a:rPr lang="fr-FR" sz="2000" i="1" dirty="0">
                <a:latin typeface="Avenir Next" panose="020B0503020202020204" pitchFamily="34" charset="0"/>
              </a:rPr>
              <a:t>, </a:t>
            </a:r>
            <a:r>
              <a:rPr lang="fr-FR" sz="2000" i="1" dirty="0" err="1">
                <a:latin typeface="Avenir Next" panose="020B0503020202020204" pitchFamily="34" charset="0"/>
              </a:rPr>
              <a:t>warezmaster</a:t>
            </a:r>
            <a:r>
              <a:rPr lang="fr-FR" sz="2000" dirty="0">
                <a:latin typeface="Avenir Next" panose="020B0503020202020204" pitchFamily="34" charset="0"/>
              </a:rPr>
              <a:t>. </a:t>
            </a:r>
          </a:p>
          <a:p>
            <a:r>
              <a:rPr lang="fr-FR" sz="2400" dirty="0">
                <a:latin typeface="Avenir Next" panose="020B0503020202020204" pitchFamily="34" charset="0"/>
              </a:rPr>
              <a:t>In the </a:t>
            </a:r>
            <a:r>
              <a:rPr lang="fr-FR" sz="2400" dirty="0" err="1">
                <a:latin typeface="Avenir Next" panose="020B0503020202020204" pitchFamily="34" charset="0"/>
              </a:rPr>
              <a:t>dataset</a:t>
            </a:r>
            <a:r>
              <a:rPr lang="fr-FR" sz="2400" dirty="0">
                <a:latin typeface="Avenir Next" panose="020B0503020202020204" pitchFamily="34" charset="0"/>
              </a:rPr>
              <a:t>, ~20% of connections are </a:t>
            </a:r>
            <a:r>
              <a:rPr lang="fr-FR" sz="2400" dirty="0" err="1">
                <a:latin typeface="Avenir Next" panose="020B0503020202020204" pitchFamily="34" charset="0"/>
              </a:rPr>
              <a:t>labeled</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4</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able&#10;&#10;Description automatically generated">
            <a:extLst>
              <a:ext uri="{FF2B5EF4-FFF2-40B4-BE49-F238E27FC236}">
                <a16:creationId xmlns:a16="http://schemas.microsoft.com/office/drawing/2014/main" id="{C4ED121E-55D7-7C20-DC41-5B469DA4E7BF}"/>
              </a:ext>
            </a:extLst>
          </p:cNvPr>
          <p:cNvPicPr>
            <a:picLocks noChangeAspect="1"/>
          </p:cNvPicPr>
          <p:nvPr/>
        </p:nvPicPr>
        <p:blipFill>
          <a:blip r:embed="rId4"/>
          <a:stretch>
            <a:fillRect/>
          </a:stretch>
        </p:blipFill>
        <p:spPr>
          <a:xfrm>
            <a:off x="8304428" y="1231438"/>
            <a:ext cx="3049372" cy="5124912"/>
          </a:xfrm>
          <a:prstGeom prst="rect">
            <a:avLst/>
          </a:prstGeom>
        </p:spPr>
      </p:pic>
    </p:spTree>
    <p:extLst>
      <p:ext uri="{BB962C8B-B14F-4D97-AF65-F5344CB8AC3E}">
        <p14:creationId xmlns:p14="http://schemas.microsoft.com/office/powerpoint/2010/main" val="4974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The dataset - Pre-processing</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a:xfrm>
            <a:off x="838200" y="1825625"/>
            <a:ext cx="10515600" cy="4266256"/>
          </a:xfrm>
        </p:spPr>
        <p:txBody>
          <a:bodyPr>
            <a:normAutofit/>
          </a:bodyPr>
          <a:lstStyle/>
          <a:p>
            <a:r>
              <a:rPr lang="fr-FR" sz="2400" dirty="0" err="1">
                <a:latin typeface="Avenir Next" panose="020B0503020202020204" pitchFamily="34" charset="0"/>
              </a:rPr>
              <a:t>Fextraction</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a:t>
            </a:r>
            <a:r>
              <a:rPr lang="fr-FR" sz="2400" dirty="0" err="1">
                <a:latin typeface="Avenir Next" panose="020B0503020202020204" pitchFamily="34" charset="0"/>
              </a:rPr>
              <a:t>already</a:t>
            </a:r>
            <a:r>
              <a:rPr lang="fr-FR" sz="2400" dirty="0">
                <a:latin typeface="Avenir Next" panose="020B0503020202020204" pitchFamily="34" charset="0"/>
              </a:rPr>
              <a:t> </a:t>
            </a:r>
            <a:r>
              <a:rPr lang="fr-FR" sz="2400" dirty="0" err="1">
                <a:latin typeface="Avenir Next" panose="020B0503020202020204" pitchFamily="34" charset="0"/>
              </a:rPr>
              <a:t>done</a:t>
            </a:r>
            <a:r>
              <a:rPr lang="fr-FR" sz="2400" dirty="0">
                <a:latin typeface="Avenir Next" panose="020B0503020202020204" pitchFamily="34" charset="0"/>
              </a:rPr>
              <a:t> </a:t>
            </a:r>
          </a:p>
          <a:p>
            <a:r>
              <a:rPr lang="fr-FR" sz="2400" dirty="0" err="1">
                <a:latin typeface="Avenir Next" panose="020B0503020202020204" pitchFamily="34" charset="0"/>
              </a:rPr>
              <a:t>Already</a:t>
            </a:r>
            <a:r>
              <a:rPr lang="fr-FR" sz="2400" dirty="0">
                <a:latin typeface="Avenir Next" panose="020B0503020202020204" pitchFamily="34" charset="0"/>
              </a:rPr>
              <a:t> 38 </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we</a:t>
            </a:r>
            <a:r>
              <a:rPr lang="fr-FR" sz="2400" dirty="0">
                <a:latin typeface="Avenir Next" panose="020B0503020202020204" pitchFamily="34" charset="0"/>
              </a:rPr>
              <a:t> can exploit</a:t>
            </a:r>
          </a:p>
          <a:p>
            <a:r>
              <a:rPr lang="fr-FR" sz="2400" dirty="0" err="1">
                <a:latin typeface="Avenir Next" panose="020B0503020202020204" pitchFamily="34" charset="0"/>
              </a:rPr>
              <a:t>Other</a:t>
            </a:r>
            <a:r>
              <a:rPr lang="fr-FR" sz="2400" dirty="0">
                <a:latin typeface="Avenir Next" panose="020B0503020202020204" pitchFamily="34" charset="0"/>
              </a:rPr>
              <a:t> </a:t>
            </a:r>
            <a:r>
              <a:rPr lang="fr-FR" sz="2400" dirty="0" err="1">
                <a:latin typeface="Avenir Next" panose="020B0503020202020204" pitchFamily="34" charset="0"/>
              </a:rPr>
              <a:t>features</a:t>
            </a:r>
            <a:r>
              <a:rPr lang="fr-FR" sz="2400" dirty="0">
                <a:latin typeface="Avenir Next" panose="020B0503020202020204" pitchFamily="34" charset="0"/>
              </a:rPr>
              <a:t> (non-</a:t>
            </a:r>
            <a:r>
              <a:rPr lang="fr-FR" sz="2400" dirty="0" err="1">
                <a:latin typeface="Avenir Next" panose="020B0503020202020204" pitchFamily="34" charset="0"/>
              </a:rPr>
              <a:t>numeric</a:t>
            </a:r>
            <a:r>
              <a:rPr lang="fr-FR" sz="2400" dirty="0">
                <a:latin typeface="Avenir Next" panose="020B0503020202020204" pitchFamily="34" charset="0"/>
              </a:rPr>
              <a:t>) </a:t>
            </a:r>
            <a:r>
              <a:rPr lang="fr-FR" sz="2400" dirty="0" err="1">
                <a:latin typeface="Avenir Next" panose="020B0503020202020204" pitchFamily="34" charset="0"/>
              </a:rPr>
              <a:t>will</a:t>
            </a:r>
            <a:r>
              <a:rPr lang="fr-FR" sz="2400" dirty="0">
                <a:latin typeface="Avenir Next" panose="020B0503020202020204" pitchFamily="34" charset="0"/>
              </a:rPr>
              <a:t> </a:t>
            </a:r>
            <a:r>
              <a:rPr lang="fr-FR" sz="2400" dirty="0" err="1">
                <a:latin typeface="Avenir Next" panose="020B0503020202020204" pitchFamily="34" charset="0"/>
              </a:rPr>
              <a:t>be</a:t>
            </a:r>
            <a:r>
              <a:rPr lang="fr-FR" sz="2400" dirty="0">
                <a:latin typeface="Avenir Next" panose="020B0503020202020204" pitchFamily="34" charset="0"/>
              </a:rPr>
              <a:t> </a:t>
            </a:r>
            <a:r>
              <a:rPr lang="fr-FR" sz="2400" dirty="0" err="1">
                <a:latin typeface="Avenir Next" panose="020B0503020202020204" pitchFamily="34" charset="0"/>
              </a:rPr>
              <a:t>one-hot</a:t>
            </a:r>
            <a:r>
              <a:rPr lang="fr-FR" sz="2400" dirty="0">
                <a:latin typeface="Avenir Next" panose="020B0503020202020204" pitchFamily="34" charset="0"/>
              </a:rPr>
              <a:t> </a:t>
            </a:r>
            <a:r>
              <a:rPr lang="fr-FR" sz="2400" dirty="0" err="1">
                <a:latin typeface="Avenir Next" panose="020B0503020202020204" pitchFamily="34" charset="0"/>
              </a:rPr>
              <a:t>encoded</a:t>
            </a:r>
            <a:r>
              <a:rPr lang="fr-FR" sz="2400" dirty="0">
                <a:latin typeface="Avenir Next" panose="020B0503020202020204" pitchFamily="34" charset="0"/>
              </a:rPr>
              <a:t> to </a:t>
            </a:r>
            <a:r>
              <a:rPr lang="fr-FR" sz="2400" dirty="0" err="1">
                <a:latin typeface="Avenir Next" panose="020B0503020202020204" pitchFamily="34" charset="0"/>
              </a:rPr>
              <a:t>be</a:t>
            </a:r>
            <a:r>
              <a:rPr lang="fr-FR" sz="2400" dirty="0">
                <a:latin typeface="Avenir Next" panose="020B0503020202020204" pitchFamily="34" charset="0"/>
              </a:rPr>
              <a:t> usable</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5</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Algorithm</a:t>
            </a:r>
            <a:endParaRPr lang="fr-FR" dirty="0">
              <a:latin typeface="Avenir Next Medium" panose="020B0503020202020204" pitchFamily="34" charset="0"/>
            </a:endParaRP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r>
              <a:rPr lang="fr-FR" sz="2400" dirty="0">
                <a:latin typeface="Avenir Next" panose="020B0503020202020204" pitchFamily="34" charset="0"/>
              </a:rPr>
              <a:t>An </a:t>
            </a:r>
            <a:r>
              <a:rPr lang="fr-FR" sz="2400" dirty="0" err="1">
                <a:latin typeface="Avenir Next" panose="020B0503020202020204" pitchFamily="34" charset="0"/>
              </a:rPr>
              <a:t>unsupervised</a:t>
            </a:r>
            <a:r>
              <a:rPr lang="fr-FR" sz="2400" dirty="0">
                <a:latin typeface="Avenir Next" panose="020B0503020202020204" pitchFamily="34" charset="0"/>
              </a:rPr>
              <a:t> </a:t>
            </a:r>
            <a:r>
              <a:rPr lang="fr-FR" sz="2400" dirty="0" err="1">
                <a:latin typeface="Avenir Next" panose="020B0503020202020204" pitchFamily="34" charset="0"/>
              </a:rPr>
              <a:t>learning</a:t>
            </a:r>
            <a:r>
              <a:rPr lang="fr-FR" sz="2400" dirty="0">
                <a:latin typeface="Avenir Next" panose="020B0503020202020204" pitchFamily="34" charset="0"/>
              </a:rPr>
              <a:t> </a:t>
            </a:r>
            <a:r>
              <a:rPr lang="fr-FR" sz="2400" dirty="0" err="1">
                <a:latin typeface="Avenir Next" panose="020B0503020202020204" pitchFamily="34" charset="0"/>
              </a:rPr>
              <a:t>algorithm</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a:t>
            </a:r>
            <a:r>
              <a:rPr lang="fr-FR" sz="2400" dirty="0" err="1">
                <a:latin typeface="Avenir Next" panose="020B0503020202020204" pitchFamily="34" charset="0"/>
              </a:rPr>
              <a:t>applied</a:t>
            </a:r>
            <a:r>
              <a:rPr lang="fr-FR" sz="2400" dirty="0">
                <a:latin typeface="Avenir Next" panose="020B0503020202020204" pitchFamily="34" charset="0"/>
              </a:rPr>
              <a:t>: </a:t>
            </a:r>
            <a:r>
              <a:rPr lang="fr-FR" sz="2400" b="1" dirty="0">
                <a:latin typeface="Avenir Next" panose="020B0503020202020204" pitchFamily="34" charset="0"/>
              </a:rPr>
              <a:t>K-</a:t>
            </a:r>
            <a:r>
              <a:rPr lang="fr-FR" sz="2400" b="1" dirty="0" err="1">
                <a:latin typeface="Avenir Next" panose="020B0503020202020204" pitchFamily="34" charset="0"/>
              </a:rPr>
              <a:t>means</a:t>
            </a:r>
            <a:r>
              <a:rPr lang="fr-FR" sz="2400" b="1" dirty="0">
                <a:latin typeface="Avenir Next" panose="020B0503020202020204" pitchFamily="34" charset="0"/>
              </a:rPr>
              <a:t> </a:t>
            </a:r>
            <a:r>
              <a:rPr lang="fr-FR" sz="2400" dirty="0">
                <a:latin typeface="Avenir Next" panose="020B0503020202020204" pitchFamily="34" charset="0"/>
              </a:rPr>
              <a:t>clustering. </a:t>
            </a:r>
          </a:p>
          <a:p>
            <a:r>
              <a:rPr lang="fr-FR" sz="2400" dirty="0">
                <a:latin typeface="Avenir Next" panose="020B0503020202020204" pitchFamily="34" charset="0"/>
              </a:rPr>
              <a:t>The </a:t>
            </a:r>
            <a:r>
              <a:rPr lang="fr-FR" sz="2400" dirty="0" err="1">
                <a:latin typeface="Avenir Next" panose="020B0503020202020204" pitchFamily="34" charset="0"/>
              </a:rPr>
              <a:t>idea</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to let the clustering </a:t>
            </a:r>
            <a:r>
              <a:rPr lang="fr-FR" sz="2400" dirty="0" err="1">
                <a:latin typeface="Avenir Next" panose="020B0503020202020204" pitchFamily="34" charset="0"/>
              </a:rPr>
              <a:t>discover</a:t>
            </a:r>
            <a:r>
              <a:rPr lang="fr-FR" sz="2400" dirty="0">
                <a:latin typeface="Avenir Next" panose="020B0503020202020204" pitchFamily="34" charset="0"/>
              </a:rPr>
              <a:t> </a:t>
            </a:r>
            <a:r>
              <a:rPr lang="fr-FR" sz="2400" i="1" dirty="0">
                <a:latin typeface="Avenir Next" panose="020B0503020202020204" pitchFamily="34" charset="0"/>
              </a:rPr>
              <a:t>normal</a:t>
            </a:r>
            <a:r>
              <a:rPr lang="fr-FR" sz="2400" dirty="0">
                <a:latin typeface="Avenir Next" panose="020B0503020202020204" pitchFamily="34" charset="0"/>
              </a:rPr>
              <a:t> </a:t>
            </a:r>
            <a:r>
              <a:rPr lang="fr-FR" sz="2400" dirty="0" err="1">
                <a:latin typeface="Avenir Next" panose="020B0503020202020204" pitchFamily="34" charset="0"/>
              </a:rPr>
              <a:t>behavior</a:t>
            </a:r>
            <a:r>
              <a:rPr lang="fr-FR" sz="2400" dirty="0">
                <a:latin typeface="Avenir Next" panose="020B0503020202020204" pitchFamily="34" charset="0"/>
              </a:rPr>
              <a:t>. </a:t>
            </a:r>
          </a:p>
          <a:p>
            <a:r>
              <a:rPr lang="fr-FR" sz="2400" dirty="0">
                <a:latin typeface="Avenir Next" panose="020B0503020202020204" pitchFamily="34" charset="0"/>
              </a:rPr>
              <a:t>Connections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fall</a:t>
            </a:r>
            <a:r>
              <a:rPr lang="fr-FR" sz="2400" dirty="0">
                <a:latin typeface="Avenir Next" panose="020B0503020202020204" pitchFamily="34" charset="0"/>
              </a:rPr>
              <a:t> </a:t>
            </a:r>
            <a:r>
              <a:rPr lang="fr-FR" sz="2400" dirty="0" err="1">
                <a:latin typeface="Avenir Next" panose="020B0503020202020204" pitchFamily="34" charset="0"/>
              </a:rPr>
              <a:t>outside</a:t>
            </a:r>
            <a:r>
              <a:rPr lang="fr-FR" sz="2400" dirty="0">
                <a:latin typeface="Avenir Next" panose="020B0503020202020204" pitchFamily="34" charset="0"/>
              </a:rPr>
              <a:t> of clusters are </a:t>
            </a:r>
            <a:r>
              <a:rPr lang="fr-FR" sz="2400" dirty="0" err="1">
                <a:latin typeface="Avenir Next" panose="020B0503020202020204" pitchFamily="34" charset="0"/>
              </a:rPr>
              <a:t>potentially</a:t>
            </a:r>
            <a:r>
              <a:rPr lang="fr-FR" sz="2400" dirty="0">
                <a:latin typeface="Avenir Next" panose="020B0503020202020204" pitchFamily="34" charset="0"/>
              </a:rPr>
              <a:t> </a:t>
            </a:r>
            <a:r>
              <a:rPr lang="fr-FR" sz="2400" dirty="0" err="1">
                <a:latin typeface="Avenir Next" panose="020B0503020202020204" pitchFamily="34" charset="0"/>
              </a:rPr>
              <a:t>anomalous</a:t>
            </a:r>
            <a:r>
              <a:rPr lang="fr-FR" sz="2400" dirty="0">
                <a:latin typeface="Avenir Next" panose="020B0503020202020204" pitchFamily="34" charset="0"/>
              </a:rPr>
              <a:t>.</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6</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K-means</a:t>
            </a:r>
            <a:endParaRPr lang="fr-FR" dirty="0">
              <a:latin typeface="Avenir Next Medium" panose="020B0503020202020204" pitchFamily="34" charset="0"/>
            </a:endParaRP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t>10.06.2022</a:t>
            </a:r>
            <a:endParaRPr lang="fr-FR" dirty="0"/>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7</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K-means: A Complete Introduction. K-means is an unsupervised clustering… |  by Alan Jeffares | Towards Data Science">
            <a:extLst>
              <a:ext uri="{FF2B5EF4-FFF2-40B4-BE49-F238E27FC236}">
                <a16:creationId xmlns:a16="http://schemas.microsoft.com/office/drawing/2014/main" id="{93377117-BAD9-E8B7-5EB7-A6EF9CF474C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286000" y="2413794"/>
            <a:ext cx="7620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A9D8EDF-4540-830F-C1BA-9659764F4876}"/>
              </a:ext>
            </a:extLst>
          </p:cNvPr>
          <p:cNvSpPr/>
          <p:nvPr/>
        </p:nvSpPr>
        <p:spPr>
          <a:xfrm>
            <a:off x="3075045" y="1443399"/>
            <a:ext cx="6041910" cy="646331"/>
          </a:xfrm>
          <a:prstGeom prst="rect">
            <a:avLst/>
          </a:prstGeom>
        </p:spPr>
        <p:txBody>
          <a:bodyPr wrap="none">
            <a:spAutoFit/>
          </a:bodyPr>
          <a:lstStyle/>
          <a:p>
            <a:r>
              <a:rPr lang="en-GB" dirty="0"/>
              <a:t>What’s is customizable ? </a:t>
            </a:r>
            <a:r>
              <a:rPr lang="en-GB" dirty="0" err="1"/>
              <a:t>Hyperparam</a:t>
            </a:r>
            <a:r>
              <a:rPr lang="fr-FR" dirty="0"/>
              <a:t>s ? </a:t>
            </a:r>
            <a:r>
              <a:rPr lang="en-GB" dirty="0"/>
              <a:t>K, Max </a:t>
            </a:r>
            <a:r>
              <a:rPr lang="en-GB" dirty="0" err="1"/>
              <a:t>iter</a:t>
            </a:r>
            <a:r>
              <a:rPr lang="en-GB" dirty="0"/>
              <a:t>, tolerance </a:t>
            </a:r>
          </a:p>
          <a:p>
            <a:endParaRPr lang="en-GB" dirty="0"/>
          </a:p>
        </p:txBody>
      </p:sp>
    </p:spTree>
    <p:extLst>
      <p:ext uri="{BB962C8B-B14F-4D97-AF65-F5344CB8AC3E}">
        <p14:creationId xmlns:p14="http://schemas.microsoft.com/office/powerpoint/2010/main" val="371074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p:txBody>
          <a:bodyPr/>
          <a:lstStyle/>
          <a:p>
            <a:r>
              <a:rPr lang="en-GB" dirty="0">
                <a:latin typeface="Avenir Next Medium" panose="020B0503020202020204" pitchFamily="34" charset="0"/>
              </a:rPr>
              <a:t>Analysis questions</a:t>
            </a:r>
          </a:p>
        </p:txBody>
      </p:sp>
      <p:sp>
        <p:nvSpPr>
          <p:cNvPr id="3" name="Content Placeholder 2">
            <a:extLst>
              <a:ext uri="{FF2B5EF4-FFF2-40B4-BE49-F238E27FC236}">
                <a16:creationId xmlns:a16="http://schemas.microsoft.com/office/drawing/2014/main" id="{138ECBA7-E0A5-8D39-6737-EB13A307A0BE}"/>
              </a:ext>
            </a:extLst>
          </p:cNvPr>
          <p:cNvSpPr>
            <a:spLocks noGrp="1"/>
          </p:cNvSpPr>
          <p:nvPr>
            <p:ph idx="1"/>
          </p:nvPr>
        </p:nvSpPr>
        <p:spPr/>
        <p:txBody>
          <a:bodyPr>
            <a:normAutofit/>
          </a:bodyPr>
          <a:lstStyle/>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are the </a:t>
            </a:r>
            <a:r>
              <a:rPr lang="fr-FR" sz="2400" dirty="0" err="1">
                <a:latin typeface="Avenir Next" panose="020B0503020202020204" pitchFamily="34" charset="0"/>
              </a:rPr>
              <a:t>characteristics</a:t>
            </a:r>
            <a:r>
              <a:rPr lang="fr-FR" sz="2400" dirty="0">
                <a:latin typeface="Avenir Next" panose="020B0503020202020204" pitchFamily="34" charset="0"/>
              </a:rPr>
              <a:t> and </a:t>
            </a:r>
            <a:r>
              <a:rPr lang="fr-FR" sz="2400" dirty="0" err="1">
                <a:latin typeface="Avenir Next" panose="020B0503020202020204" pitchFamily="34" charset="0"/>
              </a:rPr>
              <a:t>features</a:t>
            </a:r>
            <a:r>
              <a:rPr lang="fr-FR" sz="2400" dirty="0">
                <a:latin typeface="Avenir Next" panose="020B0503020202020204" pitchFamily="34" charset="0"/>
              </a:rPr>
              <a:t> </a:t>
            </a:r>
            <a:r>
              <a:rPr lang="fr-FR" sz="2400" dirty="0" err="1">
                <a:latin typeface="Avenir Next" panose="020B0503020202020204" pitchFamily="34" charset="0"/>
              </a:rPr>
              <a:t>that</a:t>
            </a:r>
            <a:r>
              <a:rPr lang="fr-FR" sz="2400" dirty="0">
                <a:latin typeface="Avenir Next" panose="020B0503020202020204" pitchFamily="34" charset="0"/>
              </a:rPr>
              <a:t> </a:t>
            </a:r>
            <a:r>
              <a:rPr lang="fr-FR" sz="2400" dirty="0" err="1">
                <a:latin typeface="Avenir Next" panose="020B0503020202020204" pitchFamily="34" charset="0"/>
              </a:rPr>
              <a:t>define</a:t>
            </a:r>
            <a:r>
              <a:rPr lang="fr-FR" sz="2400" dirty="0">
                <a:latin typeface="Avenir Next" panose="020B0503020202020204" pitchFamily="34" charset="0"/>
              </a:rPr>
              <a:t> an </a:t>
            </a:r>
            <a:r>
              <a:rPr lang="fr-FR" sz="2400" dirty="0" err="1">
                <a:latin typeface="Avenir Next" panose="020B0503020202020204" pitchFamily="34" charset="0"/>
              </a:rPr>
              <a:t>anomaly</a:t>
            </a:r>
            <a:r>
              <a:rPr lang="fr-FR" sz="2400" dirty="0">
                <a:latin typeface="Avenir Next" panose="020B0503020202020204" pitchFamily="34" charset="0"/>
              </a:rPr>
              <a:t> ?</a:t>
            </a:r>
          </a:p>
          <a:p>
            <a:pPr marL="457200" indent="-457200">
              <a:buFont typeface="+mj-lt"/>
              <a:buAutoNum type="arabicPeriod"/>
            </a:pPr>
            <a:r>
              <a:rPr lang="fr-FR" sz="2400" dirty="0">
                <a:latin typeface="Avenir Next" panose="020B0503020202020204" pitchFamily="34" charset="0"/>
              </a:rPr>
              <a:t>How to </a:t>
            </a:r>
            <a:r>
              <a:rPr lang="fr-FR" sz="2400" dirty="0" err="1">
                <a:latin typeface="Avenir Next" panose="020B0503020202020204" pitchFamily="34" charset="0"/>
              </a:rPr>
              <a:t>find</a:t>
            </a:r>
            <a:r>
              <a:rPr lang="fr-FR" sz="2400" dirty="0">
                <a:latin typeface="Avenir Next" panose="020B0503020202020204" pitchFamily="34" charset="0"/>
              </a:rPr>
              <a:t> the optimal value of the </a:t>
            </a:r>
            <a:r>
              <a:rPr lang="fr-FR" sz="2400" dirty="0" err="1">
                <a:latin typeface="Avenir Next" panose="020B0503020202020204" pitchFamily="34" charset="0"/>
              </a:rPr>
              <a:t>hyperparameter</a:t>
            </a:r>
            <a:r>
              <a:rPr lang="fr-FR" sz="2400" dirty="0">
                <a:latin typeface="Avenir Next" panose="020B0503020202020204" pitchFamily="34" charset="0"/>
              </a:rPr>
              <a:t> K of the K-</a:t>
            </a:r>
            <a:r>
              <a:rPr lang="fr-FR" sz="2400" dirty="0" err="1">
                <a:latin typeface="Avenir Next" panose="020B0503020202020204" pitchFamily="34" charset="0"/>
              </a:rPr>
              <a:t>means</a:t>
            </a:r>
            <a:r>
              <a:rPr lang="fr-FR" sz="2400" dirty="0">
                <a:latin typeface="Avenir Next" panose="020B0503020202020204" pitchFamily="34" charset="0"/>
              </a:rPr>
              <a:t> clustering ?</a:t>
            </a:r>
          </a:p>
          <a:p>
            <a:pPr marL="457200" indent="-457200">
              <a:buFont typeface="+mj-lt"/>
              <a:buAutoNum type="arabicPeriod"/>
            </a:pP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is</a:t>
            </a:r>
            <a:r>
              <a:rPr lang="fr-FR" sz="2400" dirty="0">
                <a:latin typeface="Avenir Next" panose="020B0503020202020204" pitchFamily="34" charset="0"/>
              </a:rPr>
              <a:t> the distribution of </a:t>
            </a:r>
            <a:r>
              <a:rPr lang="fr-FR" sz="2400" dirty="0" err="1">
                <a:latin typeface="Avenir Next" panose="020B0503020202020204" pitchFamily="34" charset="0"/>
              </a:rPr>
              <a:t>attacks</a:t>
            </a:r>
            <a:r>
              <a:rPr lang="fr-FR" sz="2400" dirty="0">
                <a:latin typeface="Avenir Next" panose="020B0503020202020204" pitchFamily="34" charset="0"/>
              </a:rPr>
              <a:t> on </a:t>
            </a:r>
            <a:r>
              <a:rPr lang="fr-FR" sz="2400" dirty="0" err="1">
                <a:latin typeface="Avenir Next" panose="020B0503020202020204" pitchFamily="34" charset="0"/>
              </a:rPr>
              <a:t>each</a:t>
            </a:r>
            <a:r>
              <a:rPr lang="fr-FR" sz="2400" dirty="0">
                <a:latin typeface="Avenir Next" panose="020B0503020202020204" pitchFamily="34" charset="0"/>
              </a:rPr>
              <a:t> </a:t>
            </a:r>
            <a:r>
              <a:rPr lang="fr-FR" sz="2400" dirty="0" err="1">
                <a:latin typeface="Avenir Next" panose="020B0503020202020204" pitchFamily="34" charset="0"/>
              </a:rPr>
              <a:t>protocol</a:t>
            </a:r>
            <a:r>
              <a:rPr lang="fr-FR" sz="2400" dirty="0">
                <a:latin typeface="Avenir Next" panose="020B0503020202020204" pitchFamily="34" charset="0"/>
              </a:rPr>
              <a:t> (TCP, UDP, ICMP…), by </a:t>
            </a:r>
            <a:r>
              <a:rPr lang="fr-FR" sz="2400" dirty="0" err="1">
                <a:latin typeface="Avenir Next" panose="020B0503020202020204" pitchFamily="34" charset="0"/>
              </a:rPr>
              <a:t>which</a:t>
            </a:r>
            <a:r>
              <a:rPr lang="fr-FR" sz="2400" dirty="0">
                <a:latin typeface="Avenir Next" panose="020B0503020202020204" pitchFamily="34" charset="0"/>
              </a:rPr>
              <a:t> service (port) </a:t>
            </a:r>
            <a:r>
              <a:rPr lang="fr-FR" sz="2400" dirty="0" err="1">
                <a:latin typeface="Avenir Next" panose="020B0503020202020204" pitchFamily="34" charset="0"/>
              </a:rPr>
              <a:t>were</a:t>
            </a:r>
            <a:r>
              <a:rPr lang="fr-FR" sz="2400" dirty="0">
                <a:latin typeface="Avenir Next" panose="020B0503020202020204" pitchFamily="34" charset="0"/>
              </a:rPr>
              <a:t> </a:t>
            </a:r>
            <a:r>
              <a:rPr lang="fr-FR" sz="2400" dirty="0" err="1">
                <a:latin typeface="Avenir Next" panose="020B0503020202020204" pitchFamily="34" charset="0"/>
              </a:rPr>
              <a:t>they</a:t>
            </a:r>
            <a:r>
              <a:rPr lang="fr-FR" sz="2400" dirty="0">
                <a:latin typeface="Avenir Next" panose="020B0503020202020204" pitchFamily="34" charset="0"/>
              </a:rPr>
              <a:t> </a:t>
            </a:r>
            <a:r>
              <a:rPr lang="fr-FR" sz="2400" dirty="0" err="1">
                <a:latin typeface="Avenir Next" panose="020B0503020202020204" pitchFamily="34" charset="0"/>
              </a:rPr>
              <a:t>carried</a:t>
            </a:r>
            <a:r>
              <a:rPr lang="fr-FR" sz="2400" dirty="0">
                <a:latin typeface="Avenir Next" panose="020B0503020202020204" pitchFamily="34" charset="0"/>
              </a:rPr>
              <a:t> out, </a:t>
            </a:r>
            <a:r>
              <a:rPr lang="fr-FR" sz="2400" dirty="0" err="1">
                <a:latin typeface="Avenir Next" panose="020B0503020202020204" pitchFamily="34" charset="0"/>
              </a:rPr>
              <a:t>what</a:t>
            </a:r>
            <a:r>
              <a:rPr lang="fr-FR" sz="2400" dirty="0">
                <a:latin typeface="Avenir Next" panose="020B0503020202020204" pitchFamily="34" charset="0"/>
              </a:rPr>
              <a:t> type of </a:t>
            </a:r>
            <a:r>
              <a:rPr lang="fr-FR" sz="2400" dirty="0" err="1">
                <a:latin typeface="Avenir Next" panose="020B0503020202020204" pitchFamily="34" charset="0"/>
              </a:rPr>
              <a:t>attacks</a:t>
            </a:r>
            <a:r>
              <a:rPr lang="fr-FR" sz="2400" dirty="0">
                <a:latin typeface="Avenir Next" panose="020B0503020202020204" pitchFamily="34" charset="0"/>
              </a:rPr>
              <a:t> are </a:t>
            </a:r>
            <a:r>
              <a:rPr lang="fr-FR" sz="2400" dirty="0" err="1">
                <a:latin typeface="Avenir Next" panose="020B0503020202020204" pitchFamily="34" charset="0"/>
              </a:rPr>
              <a:t>they</a:t>
            </a:r>
            <a:r>
              <a:rPr lang="fr-FR" sz="2400" dirty="0">
                <a:latin typeface="Avenir Next" panose="020B0503020202020204" pitchFamily="34" charset="0"/>
              </a:rPr>
              <a:t> and </a:t>
            </a:r>
            <a:r>
              <a:rPr lang="fr-FR" sz="2400" dirty="0" err="1">
                <a:latin typeface="Avenir Next" panose="020B0503020202020204" pitchFamily="34" charset="0"/>
              </a:rPr>
              <a:t>what</a:t>
            </a:r>
            <a:r>
              <a:rPr lang="fr-FR" sz="2400" dirty="0">
                <a:latin typeface="Avenir Next" panose="020B0503020202020204" pitchFamily="34" charset="0"/>
              </a:rPr>
              <a:t> </a:t>
            </a:r>
            <a:r>
              <a:rPr lang="fr-FR" sz="2400" dirty="0" err="1">
                <a:latin typeface="Avenir Next" panose="020B0503020202020204" pitchFamily="34" charset="0"/>
              </a:rPr>
              <a:t>was</a:t>
            </a:r>
            <a:r>
              <a:rPr lang="fr-FR" sz="2400" dirty="0">
                <a:latin typeface="Avenir Next" panose="020B0503020202020204" pitchFamily="34" charset="0"/>
              </a:rPr>
              <a:t> the final </a:t>
            </a:r>
            <a:r>
              <a:rPr lang="fr-FR" sz="2400" dirty="0" err="1">
                <a:latin typeface="Avenir Next" panose="020B0503020202020204" pitchFamily="34" charset="0"/>
              </a:rPr>
              <a:t>purpose</a:t>
            </a:r>
            <a:r>
              <a:rPr lang="fr-FR" sz="2400" dirty="0">
                <a:latin typeface="Avenir Next" panose="020B0503020202020204" pitchFamily="34" charset="0"/>
              </a:rPr>
              <a:t> of the </a:t>
            </a:r>
            <a:r>
              <a:rPr lang="fr-FR" sz="2400" dirty="0" err="1">
                <a:latin typeface="Avenir Next" panose="020B0503020202020204" pitchFamily="34" charset="0"/>
              </a:rPr>
              <a:t>attack</a:t>
            </a:r>
            <a:r>
              <a:rPr lang="fr-FR" sz="2400" dirty="0">
                <a:latin typeface="Avenir Next" panose="020B0503020202020204" pitchFamily="34" charset="0"/>
              </a:rPr>
              <a:t>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a:t>10.06.2022</a:t>
            </a:r>
            <a:endParaRPr lang="fr-F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t>8</a:t>
            </a:fld>
            <a:endParaRPr lang="fr-F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73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609C">
            <a:alpha val="70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2FED-7694-B794-E4A7-C183D83D2881}"/>
              </a:ext>
            </a:extLst>
          </p:cNvPr>
          <p:cNvSpPr>
            <a:spLocks noGrp="1"/>
          </p:cNvSpPr>
          <p:nvPr>
            <p:ph type="title"/>
          </p:nvPr>
        </p:nvSpPr>
        <p:spPr>
          <a:xfrm>
            <a:off x="838200" y="2502635"/>
            <a:ext cx="10515600" cy="1852729"/>
          </a:xfrm>
        </p:spPr>
        <p:txBody>
          <a:bodyPr>
            <a:noAutofit/>
          </a:bodyPr>
          <a:lstStyle/>
          <a:p>
            <a:r>
              <a:rPr lang="en-GB" sz="4000" dirty="0">
                <a:solidFill>
                  <a:schemeClr val="bg1"/>
                </a:solidFill>
                <a:latin typeface="Avenir Next Medium" panose="020B0503020202020204" pitchFamily="34" charset="0"/>
              </a:rPr>
              <a:t>1.</a:t>
            </a:r>
            <a:br>
              <a:rPr lang="en-GB" sz="4000" dirty="0">
                <a:solidFill>
                  <a:schemeClr val="bg1"/>
                </a:solidFill>
                <a:latin typeface="Avenir Next Medium" panose="020B0503020202020204" pitchFamily="34" charset="0"/>
              </a:rPr>
            </a:br>
            <a:r>
              <a:rPr lang="en-GB" sz="4000" dirty="0">
                <a:solidFill>
                  <a:schemeClr val="bg1"/>
                </a:solidFill>
                <a:latin typeface="Avenir Next Medium" panose="020B0503020202020204" pitchFamily="34" charset="0"/>
              </a:rPr>
              <a:t>What are the characteristics and features that define an anomaly ?</a:t>
            </a:r>
          </a:p>
        </p:txBody>
      </p:sp>
      <p:sp>
        <p:nvSpPr>
          <p:cNvPr id="4" name="Date Placeholder 3">
            <a:extLst>
              <a:ext uri="{FF2B5EF4-FFF2-40B4-BE49-F238E27FC236}">
                <a16:creationId xmlns:a16="http://schemas.microsoft.com/office/drawing/2014/main" id="{29128103-CC75-2E58-B635-5950CA33C1DF}"/>
              </a:ext>
            </a:extLst>
          </p:cNvPr>
          <p:cNvSpPr>
            <a:spLocks noGrp="1"/>
          </p:cNvSpPr>
          <p:nvPr>
            <p:ph type="dt" sz="half" idx="10"/>
          </p:nvPr>
        </p:nvSpPr>
        <p:spPr/>
        <p:txBody>
          <a:bodyPr/>
          <a:lstStyle/>
          <a:p>
            <a:r>
              <a:rPr lang="de-CH" dirty="0">
                <a:solidFill>
                  <a:schemeClr val="bg1"/>
                </a:solidFill>
              </a:rPr>
              <a:t>10.06.2022</a:t>
            </a:r>
            <a:endParaRPr lang="fr-FR" dirty="0">
              <a:solidFill>
                <a:schemeClr val="bg1"/>
              </a:solidFill>
            </a:endParaRPr>
          </a:p>
        </p:txBody>
      </p:sp>
      <p:sp>
        <p:nvSpPr>
          <p:cNvPr id="6" name="Slide Number Placeholder 5">
            <a:extLst>
              <a:ext uri="{FF2B5EF4-FFF2-40B4-BE49-F238E27FC236}">
                <a16:creationId xmlns:a16="http://schemas.microsoft.com/office/drawing/2014/main" id="{A06554C2-2984-B2C8-2158-C04BED7CEDFC}"/>
              </a:ext>
            </a:extLst>
          </p:cNvPr>
          <p:cNvSpPr>
            <a:spLocks noGrp="1"/>
          </p:cNvSpPr>
          <p:nvPr>
            <p:ph type="sldNum" sz="quarter" idx="12"/>
          </p:nvPr>
        </p:nvSpPr>
        <p:spPr/>
        <p:txBody>
          <a:bodyPr/>
          <a:lstStyle/>
          <a:p>
            <a:fld id="{50E96FFC-9A77-BE40-93A2-F2F19ACBA9AE}" type="slidenum">
              <a:rPr lang="fr-FR" smtClean="0">
                <a:solidFill>
                  <a:schemeClr val="bg1"/>
                </a:solidFill>
              </a:rPr>
              <a:t>9</a:t>
            </a:fld>
            <a:endParaRPr lang="fr-FR">
              <a:solidFill>
                <a:schemeClr val="bg1"/>
              </a:solidFill>
            </a:endParaRPr>
          </a:p>
        </p:txBody>
      </p:sp>
      <p:pic>
        <p:nvPicPr>
          <p:cNvPr id="8" name="Picture 2" descr="HES-SO - Logo - Haute école">
            <a:extLst>
              <a:ext uri="{FF2B5EF4-FFF2-40B4-BE49-F238E27FC236}">
                <a16:creationId xmlns:a16="http://schemas.microsoft.com/office/drawing/2014/main" id="{EA03034B-9075-280A-A560-1F98B0D46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101" y="6386879"/>
            <a:ext cx="1065798" cy="33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892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857</Words>
  <Application>Microsoft Macintosh PowerPoint</Application>
  <PresentationFormat>Widescreen</PresentationFormat>
  <Paragraphs>129</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vt:lpstr>
      <vt:lpstr>Avenir Next Demi Bold</vt:lpstr>
      <vt:lpstr>Avenir Next Medium</vt:lpstr>
      <vt:lpstr>Calibri</vt:lpstr>
      <vt:lpstr>Calibri Light</vt:lpstr>
      <vt:lpstr>Office Theme</vt:lpstr>
      <vt:lpstr>Anomaly Detection in Network Traffic with K-means Clustering</vt:lpstr>
      <vt:lpstr>PowerPoint Presentation</vt:lpstr>
      <vt:lpstr>The dataset</vt:lpstr>
      <vt:lpstr>The dataset - Labels</vt:lpstr>
      <vt:lpstr>The dataset - Pre-processing</vt:lpstr>
      <vt:lpstr>Algorithm</vt:lpstr>
      <vt:lpstr>K-means</vt:lpstr>
      <vt:lpstr>Analysis questions</vt:lpstr>
      <vt:lpstr>1. What are the characteristics and features that define an anomaly ?</vt:lpstr>
      <vt:lpstr>Define an anomaly</vt:lpstr>
      <vt:lpstr>Anomaly characteristics</vt:lpstr>
      <vt:lpstr>2.  How to find the optimal value of the hyperparameter K of the K-means clustering?</vt:lpstr>
      <vt:lpstr>The optimal K value - Steps</vt:lpstr>
      <vt:lpstr>The optimal K value - Steps</vt:lpstr>
      <vt:lpstr>The optimal K value - Improvements</vt:lpstr>
      <vt:lpstr>The optimal K value - Improvements</vt:lpstr>
      <vt:lpstr>The optimal K value - Results</vt:lpstr>
      <vt:lpstr>3.  What is the distribution of attacks on each protocol (TCP, UDP, ICMP…), by which service (port) were they carried out, what type of attacks are they and what was the final purpose of the attack ?</vt:lpstr>
      <vt:lpstr>Distribution of protocol</vt:lpstr>
      <vt:lpstr>Distribution of attacks by protocol</vt:lpstr>
      <vt:lpstr>Conclusion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Thibaud Alt</dc:creator>
  <cp:lastModifiedBy>Thibaud Alt</cp:lastModifiedBy>
  <cp:revision>58</cp:revision>
  <dcterms:created xsi:type="dcterms:W3CDTF">2022-06-07T10:58:41Z</dcterms:created>
  <dcterms:modified xsi:type="dcterms:W3CDTF">2022-06-09T15:24:09Z</dcterms:modified>
</cp:coreProperties>
</file>