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6" r:id="rId2"/>
    <p:sldId id="257" r:id="rId3"/>
    <p:sldId id="258" r:id="rId4"/>
    <p:sldId id="269" r:id="rId5"/>
    <p:sldId id="270" r:id="rId6"/>
    <p:sldId id="268" r:id="rId7"/>
    <p:sldId id="271" r:id="rId8"/>
    <p:sldId id="259" r:id="rId9"/>
    <p:sldId id="274" r:id="rId10"/>
    <p:sldId id="263" r:id="rId11"/>
    <p:sldId id="275" r:id="rId12"/>
    <p:sldId id="261" r:id="rId13"/>
    <p:sldId id="262" r:id="rId14"/>
    <p:sldId id="264" r:id="rId15"/>
    <p:sldId id="272" r:id="rId16"/>
    <p:sldId id="273" r:id="rId17"/>
    <p:sldId id="265" r:id="rId18"/>
    <p:sldId id="276" r:id="rId19"/>
    <p:sldId id="266" r:id="rId20"/>
    <p:sldId id="267"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6"/>
    <p:restoredTop sz="82733"/>
  </p:normalViewPr>
  <p:slideViewPr>
    <p:cSldViewPr snapToGrid="0" snapToObjects="1">
      <p:cViewPr varScale="1">
        <p:scale>
          <a:sx n="71" d="100"/>
          <a:sy n="71" d="100"/>
        </p:scale>
        <p:origin x="13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 of Protocol</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F60-46EC-B7B8-BD8352C63DA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F60-46EC-B7B8-BD8352C63DA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F60-46EC-B7B8-BD8352C63D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Feuil1!$A$1:$A$3</c:f>
              <c:strCache>
                <c:ptCount val="3"/>
                <c:pt idx="0">
                  <c:v>icmp</c:v>
                </c:pt>
                <c:pt idx="1">
                  <c:v>tcp</c:v>
                </c:pt>
                <c:pt idx="2">
                  <c:v>udp</c:v>
                </c:pt>
              </c:strCache>
            </c:strRef>
          </c:cat>
          <c:val>
            <c:numRef>
              <c:f>Feuil1!$B$1:$B$3</c:f>
              <c:numCache>
                <c:formatCode>General</c:formatCode>
                <c:ptCount val="3"/>
                <c:pt idx="0">
                  <c:v>2833545</c:v>
                </c:pt>
                <c:pt idx="1">
                  <c:v>1870598</c:v>
                </c:pt>
                <c:pt idx="2">
                  <c:v>194288</c:v>
                </c:pt>
              </c:numCache>
            </c:numRef>
          </c:val>
          <c:extLst>
            <c:ext xmlns:c16="http://schemas.microsoft.com/office/drawing/2014/chart" uri="{C3380CC4-5D6E-409C-BE32-E72D297353CC}">
              <c16:uniqueId val="{00000006-9F60-46EC-B7B8-BD8352C63DA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UDP Request</a:t>
            </a:r>
            <a:r>
              <a:rPr lang="fr-CH" baseline="0"/>
              <a:t> distribution</a:t>
            </a:r>
            <a:endParaRPr lang="fr-CH"/>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ofPieChart>
        <c:ofPieType val="pie"/>
        <c:varyColors val="1"/>
        <c:ser>
          <c:idx val="0"/>
          <c:order val="0"/>
          <c:explosion val="1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6AB-4AB7-835A-15C7355A3CC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6AB-4AB7-835A-15C7355A3CC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6AB-4AB7-835A-15C7355A3CC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6AB-4AB7-835A-15C7355A3CC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6AB-4AB7-835A-15C7355A3CC4}"/>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E6AB-4AB7-835A-15C7355A3CC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Feuil1!$A$26:$A$30</c:f>
              <c:strCache>
                <c:ptCount val="5"/>
                <c:pt idx="0">
                  <c:v>normal</c:v>
                </c:pt>
                <c:pt idx="1">
                  <c:v>satan</c:v>
                </c:pt>
                <c:pt idx="2">
                  <c:v>teardrop</c:v>
                </c:pt>
                <c:pt idx="3">
                  <c:v>nmap</c:v>
                </c:pt>
                <c:pt idx="4">
                  <c:v>rootkit</c:v>
                </c:pt>
              </c:strCache>
            </c:strRef>
          </c:cat>
          <c:val>
            <c:numRef>
              <c:f>Feuil1!$B$26:$B$30</c:f>
              <c:numCache>
                <c:formatCode>General</c:formatCode>
                <c:ptCount val="5"/>
                <c:pt idx="0">
                  <c:v>191348</c:v>
                </c:pt>
                <c:pt idx="1">
                  <c:v>1708</c:v>
                </c:pt>
                <c:pt idx="2">
                  <c:v>979</c:v>
                </c:pt>
                <c:pt idx="3">
                  <c:v>250</c:v>
                </c:pt>
                <c:pt idx="4">
                  <c:v>3</c:v>
                </c:pt>
              </c:numCache>
            </c:numRef>
          </c:val>
          <c:extLst>
            <c:ext xmlns:c16="http://schemas.microsoft.com/office/drawing/2014/chart" uri="{C3380CC4-5D6E-409C-BE32-E72D297353CC}">
              <c16:uniqueId val="{0000000C-E6AB-4AB7-835A-15C7355A3CC4}"/>
            </c:ext>
          </c:extLst>
        </c:ser>
        <c:dLbls>
          <c:dLblPos val="inEnd"/>
          <c:showLegendKey val="0"/>
          <c:showVal val="0"/>
          <c:showCatName val="0"/>
          <c:showSerName val="0"/>
          <c:showPercent val="1"/>
          <c:showBubbleSize val="0"/>
          <c:showLeaderLines val="1"/>
        </c:dLbls>
        <c:gapWidth val="106"/>
        <c:splitType val="pos"/>
        <c:splitPos val="4"/>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TCP Request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ofPieChart>
        <c:ofPieType val="pie"/>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ACA4-464C-B34D-9D7DAD0F9F81}"/>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ACA4-464C-B34D-9D7DAD0F9F81}"/>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ACA4-464C-B34D-9D7DAD0F9F81}"/>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ACA4-464C-B34D-9D7DAD0F9F81}"/>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ACA4-464C-B34D-9D7DAD0F9F81}"/>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ACA4-464C-B34D-9D7DAD0F9F81}"/>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ACA4-464C-B34D-9D7DAD0F9F81}"/>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ACA4-464C-B34D-9D7DAD0F9F8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Feuil1!$A$34:$A$40</c:f>
              <c:strCache>
                <c:ptCount val="7"/>
                <c:pt idx="0">
                  <c:v>neptune</c:v>
                </c:pt>
                <c:pt idx="1">
                  <c:v>normal</c:v>
                </c:pt>
                <c:pt idx="2">
                  <c:v>satan</c:v>
                </c:pt>
                <c:pt idx="3">
                  <c:v>portsweep</c:v>
                </c:pt>
                <c:pt idx="4">
                  <c:v>back</c:v>
                </c:pt>
                <c:pt idx="5">
                  <c:v>nmap</c:v>
                </c:pt>
                <c:pt idx="6">
                  <c:v>warezclient</c:v>
                </c:pt>
              </c:strCache>
            </c:strRef>
          </c:cat>
          <c:val>
            <c:numRef>
              <c:f>Feuil1!$B$34:$B$40</c:f>
              <c:numCache>
                <c:formatCode>General</c:formatCode>
                <c:ptCount val="7"/>
                <c:pt idx="0">
                  <c:v>1072017</c:v>
                </c:pt>
                <c:pt idx="1">
                  <c:v>768670</c:v>
                </c:pt>
                <c:pt idx="2">
                  <c:v>14147</c:v>
                </c:pt>
                <c:pt idx="3">
                  <c:v>10407</c:v>
                </c:pt>
                <c:pt idx="4">
                  <c:v>2203</c:v>
                </c:pt>
                <c:pt idx="5">
                  <c:v>1034</c:v>
                </c:pt>
                <c:pt idx="6">
                  <c:v>1020</c:v>
                </c:pt>
              </c:numCache>
            </c:numRef>
          </c:val>
          <c:extLst>
            <c:ext xmlns:c16="http://schemas.microsoft.com/office/drawing/2014/chart" uri="{C3380CC4-5D6E-409C-BE32-E72D297353CC}">
              <c16:uniqueId val="{00000010-ACA4-464C-B34D-9D7DAD0F9F81}"/>
            </c:ext>
          </c:extLst>
        </c:ser>
        <c:dLbls>
          <c:dLblPos val="inEnd"/>
          <c:showLegendKey val="0"/>
          <c:showVal val="0"/>
          <c:showCatName val="0"/>
          <c:showSerName val="0"/>
          <c:showPercent val="1"/>
          <c:showBubbleSize val="0"/>
          <c:showLeaderLines val="1"/>
        </c:dLbls>
        <c:gapWidth val="100"/>
        <c:splitType val="pos"/>
        <c:splitPos val="5"/>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ICMP Request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fr-FR"/>
        </a:p>
      </c:txPr>
    </c:title>
    <c:autoTitleDeleted val="0"/>
    <c:plotArea>
      <c:layout/>
      <c:ofPieChart>
        <c:ofPieType val="pie"/>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5F7-4273-94EE-7DAFCA23698B}"/>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5F7-4273-94EE-7DAFCA23698B}"/>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5F7-4273-94EE-7DAFCA23698B}"/>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75F7-4273-94EE-7DAFCA23698B}"/>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75F7-4273-94EE-7DAFCA23698B}"/>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75F7-4273-94EE-7DAFCA23698B}"/>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75F7-4273-94EE-7DAFCA23698B}"/>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75F7-4273-94EE-7DAFCA23698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Feuil1!$A$6:$A$12</c:f>
              <c:strCache>
                <c:ptCount val="7"/>
                <c:pt idx="0">
                  <c:v>smurf</c:v>
                </c:pt>
                <c:pt idx="1">
                  <c:v>normal</c:v>
                </c:pt>
                <c:pt idx="2">
                  <c:v>ipsweep</c:v>
                </c:pt>
                <c:pt idx="3">
                  <c:v>nmap</c:v>
                </c:pt>
                <c:pt idx="4">
                  <c:v>pod</c:v>
                </c:pt>
                <c:pt idx="5">
                  <c:v>satan</c:v>
                </c:pt>
                <c:pt idx="6">
                  <c:v>portsweep</c:v>
                </c:pt>
              </c:strCache>
            </c:strRef>
          </c:cat>
          <c:val>
            <c:numRef>
              <c:f>Feuil1!$B$6:$B$12</c:f>
              <c:numCache>
                <c:formatCode>General</c:formatCode>
                <c:ptCount val="7"/>
                <c:pt idx="0">
                  <c:v>2807886</c:v>
                </c:pt>
                <c:pt idx="1">
                  <c:v>12763</c:v>
                </c:pt>
                <c:pt idx="2">
                  <c:v>11557</c:v>
                </c:pt>
                <c:pt idx="3">
                  <c:v>1032</c:v>
                </c:pt>
                <c:pt idx="4">
                  <c:v>264</c:v>
                </c:pt>
                <c:pt idx="5">
                  <c:v>37</c:v>
                </c:pt>
                <c:pt idx="6">
                  <c:v>6</c:v>
                </c:pt>
              </c:numCache>
            </c:numRef>
          </c:val>
          <c:extLst>
            <c:ext xmlns:c16="http://schemas.microsoft.com/office/drawing/2014/chart" uri="{C3380CC4-5D6E-409C-BE32-E72D297353CC}">
              <c16:uniqueId val="{00000010-75F7-4273-94EE-7DAFCA23698B}"/>
            </c:ext>
          </c:extLst>
        </c:ser>
        <c:dLbls>
          <c:dLblPos val="inEnd"/>
          <c:showLegendKey val="0"/>
          <c:showVal val="0"/>
          <c:showCatName val="0"/>
          <c:showSerName val="0"/>
          <c:showPercent val="1"/>
          <c:showBubbleSize val="0"/>
          <c:showLeaderLines val="1"/>
        </c:dLbls>
        <c:gapWidth val="100"/>
        <c:splitType val="pos"/>
        <c:splitPos val="6"/>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09/06/2022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‹N°›</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KDD Cup </a:t>
            </a:r>
            <a:r>
              <a:rPr lang="fr-FR" dirty="0" err="1"/>
              <a:t>dataset</a:t>
            </a:r>
            <a:r>
              <a:rPr lang="fr-FR" dirty="0"/>
              <a:t> </a:t>
            </a:r>
            <a:r>
              <a:rPr lang="fr-FR" dirty="0" err="1"/>
              <a:t>comes</a:t>
            </a:r>
            <a:r>
              <a:rPr lang="fr-FR" dirty="0"/>
              <a:t> </a:t>
            </a:r>
            <a:r>
              <a:rPr lang="fr-FR" dirty="0" err="1"/>
              <a:t>from</a:t>
            </a:r>
            <a:r>
              <a:rPr lang="fr-FR" dirty="0"/>
              <a:t> Lincoln </a:t>
            </a:r>
            <a:r>
              <a:rPr lang="fr-FR" dirty="0" err="1"/>
              <a:t>Laboratories</a:t>
            </a:r>
            <a:r>
              <a:rPr lang="fr-FR" dirty="0"/>
              <a:t>, </a:t>
            </a:r>
            <a:r>
              <a:rPr lang="fr-FR" dirty="0" err="1"/>
              <a:t>who</a:t>
            </a:r>
            <a:r>
              <a:rPr lang="fr-FR" dirty="0"/>
              <a:t> set up an </a:t>
            </a:r>
            <a:r>
              <a:rPr lang="fr-FR" dirty="0" err="1"/>
              <a:t>environment</a:t>
            </a:r>
            <a:r>
              <a:rPr lang="fr-FR" dirty="0"/>
              <a:t> to </a:t>
            </a:r>
            <a:r>
              <a:rPr lang="fr-FR" dirty="0" err="1"/>
              <a:t>simulating</a:t>
            </a:r>
            <a:r>
              <a:rPr lang="fr-FR" dirty="0"/>
              <a:t> a </a:t>
            </a:r>
            <a:r>
              <a:rPr lang="fr-FR" dirty="0" err="1"/>
              <a:t>typical</a:t>
            </a:r>
            <a:r>
              <a:rPr lang="fr-FR" dirty="0"/>
              <a:t> US Air Force LAN and </a:t>
            </a:r>
            <a:r>
              <a:rPr lang="fr-FR" dirty="0" err="1"/>
              <a:t>acquire</a:t>
            </a:r>
            <a:r>
              <a:rPr lang="fr-FR" dirty="0"/>
              <a:t> </a:t>
            </a:r>
            <a:r>
              <a:rPr lang="fr-FR" dirty="0" err="1"/>
              <a:t>nine</a:t>
            </a:r>
            <a:r>
              <a:rPr lang="fr-FR" dirty="0"/>
              <a:t> </a:t>
            </a:r>
            <a:r>
              <a:rPr lang="fr-FR" dirty="0" err="1"/>
              <a:t>weeks</a:t>
            </a:r>
            <a:r>
              <a:rPr lang="fr-FR" dirty="0"/>
              <a:t> of </a:t>
            </a:r>
            <a:r>
              <a:rPr lang="fr-FR" dirty="0" err="1"/>
              <a:t>raw</a:t>
            </a:r>
            <a:r>
              <a:rPr lang="fr-FR" dirty="0"/>
              <a:t> TCP dump data. The </a:t>
            </a:r>
            <a:r>
              <a:rPr lang="fr-FR" dirty="0" err="1"/>
              <a:t>Laboratories</a:t>
            </a:r>
            <a:r>
              <a:rPr lang="fr-FR" dirty="0"/>
              <a:t> </a:t>
            </a:r>
            <a:r>
              <a:rPr lang="fr-FR" dirty="0" err="1"/>
              <a:t>operated</a:t>
            </a:r>
            <a:r>
              <a:rPr lang="fr-FR" dirty="0"/>
              <a:t> the LAN as if </a:t>
            </a:r>
            <a:r>
              <a:rPr lang="fr-FR" dirty="0" err="1"/>
              <a:t>it</a:t>
            </a:r>
            <a:r>
              <a:rPr lang="fr-FR" dirty="0"/>
              <a:t> </a:t>
            </a:r>
            <a:r>
              <a:rPr lang="fr-FR" dirty="0" err="1"/>
              <a:t>were</a:t>
            </a:r>
            <a:r>
              <a:rPr lang="fr-FR" dirty="0"/>
              <a:t> a real Air Force </a:t>
            </a:r>
            <a:r>
              <a:rPr lang="fr-FR" dirty="0" err="1"/>
              <a:t>environment</a:t>
            </a:r>
            <a:r>
              <a:rPr lang="fr-FR" dirty="0"/>
              <a:t>, but </a:t>
            </a:r>
            <a:r>
              <a:rPr lang="fr-FR" dirty="0" err="1"/>
              <a:t>subjected</a:t>
            </a:r>
            <a:r>
              <a:rPr lang="fr-FR" dirty="0"/>
              <a:t> </a:t>
            </a:r>
            <a:r>
              <a:rPr lang="fr-FR" dirty="0" err="1"/>
              <a:t>it</a:t>
            </a:r>
            <a:r>
              <a:rPr lang="fr-FR" dirty="0"/>
              <a:t> to multiple </a:t>
            </a:r>
            <a:r>
              <a:rPr lang="fr-FR" dirty="0" err="1"/>
              <a:t>attacks</a:t>
            </a:r>
            <a:r>
              <a:rPr lang="fr-FR" dirty="0"/>
              <a:t>.</a:t>
            </a:r>
          </a:p>
          <a:p>
            <a:endParaRPr lang="fr-FR" dirty="0"/>
          </a:p>
          <a:p>
            <a:r>
              <a:rPr lang="fr-FR" dirty="0"/>
              <a:t>A </a:t>
            </a:r>
            <a:r>
              <a:rPr lang="fr-FR" dirty="0" err="1"/>
              <a:t>connection</a:t>
            </a:r>
            <a:r>
              <a:rPr lang="fr-FR" dirty="0"/>
              <a:t> </a:t>
            </a:r>
            <a:r>
              <a:rPr lang="fr-FR" dirty="0" err="1"/>
              <a:t>is</a:t>
            </a:r>
            <a:r>
              <a:rPr lang="fr-FR" dirty="0"/>
              <a:t> a </a:t>
            </a:r>
            <a:r>
              <a:rPr lang="fr-FR" dirty="0" err="1"/>
              <a:t>sequence</a:t>
            </a:r>
            <a:r>
              <a:rPr lang="fr-FR" dirty="0"/>
              <a:t> of TCP </a:t>
            </a:r>
            <a:r>
              <a:rPr lang="fr-FR" dirty="0" err="1"/>
              <a:t>packets</a:t>
            </a:r>
            <a:r>
              <a:rPr lang="fr-FR" dirty="0"/>
              <a:t> </a:t>
            </a:r>
            <a:r>
              <a:rPr lang="fr-FR" dirty="0" err="1"/>
              <a:t>starting</a:t>
            </a:r>
            <a:r>
              <a:rPr lang="fr-FR" dirty="0"/>
              <a:t> and </a:t>
            </a:r>
            <a:r>
              <a:rPr lang="fr-FR" dirty="0" err="1"/>
              <a:t>ending</a:t>
            </a:r>
            <a:r>
              <a:rPr lang="fr-FR" dirty="0"/>
              <a:t> at </a:t>
            </a:r>
            <a:r>
              <a:rPr lang="fr-FR" dirty="0" err="1"/>
              <a:t>defined</a:t>
            </a:r>
            <a:r>
              <a:rPr lang="fr-FR" dirty="0"/>
              <a:t> times, </a:t>
            </a:r>
            <a:r>
              <a:rPr lang="fr-FR" dirty="0" err="1"/>
              <a:t>between</a:t>
            </a:r>
            <a:r>
              <a:rPr lang="fr-FR" dirty="0"/>
              <a:t> </a:t>
            </a:r>
            <a:r>
              <a:rPr lang="fr-FR" dirty="0" err="1"/>
              <a:t>which</a:t>
            </a:r>
            <a:r>
              <a:rPr lang="fr-FR" dirty="0"/>
              <a:t> data flows to and </a:t>
            </a:r>
            <a:r>
              <a:rPr lang="fr-FR" dirty="0" err="1"/>
              <a:t>from</a:t>
            </a:r>
            <a:r>
              <a:rPr lang="fr-FR" dirty="0"/>
              <a:t> a source IP </a:t>
            </a:r>
            <a:r>
              <a:rPr lang="fr-FR" dirty="0" err="1"/>
              <a:t>address</a:t>
            </a:r>
            <a:r>
              <a:rPr lang="fr-FR" dirty="0"/>
              <a:t> to a </a:t>
            </a:r>
            <a:r>
              <a:rPr lang="fr-FR" dirty="0" err="1"/>
              <a:t>target</a:t>
            </a:r>
            <a:r>
              <a:rPr lang="fr-FR" dirty="0"/>
              <a:t> IP </a:t>
            </a:r>
            <a:r>
              <a:rPr lang="fr-FR" dirty="0" err="1"/>
              <a:t>address</a:t>
            </a:r>
            <a:r>
              <a:rPr lang="fr-FR" dirty="0"/>
              <a:t>, </a:t>
            </a:r>
            <a:r>
              <a:rPr lang="fr-FR" dirty="0" err="1"/>
              <a:t>according</a:t>
            </a:r>
            <a:r>
              <a:rPr lang="fr-FR" dirty="0"/>
              <a:t> to a </a:t>
            </a:r>
            <a:r>
              <a:rPr lang="fr-FR" dirty="0" err="1"/>
              <a:t>well-defined</a:t>
            </a:r>
            <a:r>
              <a:rPr lang="fr-FR" dirty="0"/>
              <a:t> </a:t>
            </a:r>
            <a:r>
              <a:rPr lang="fr-FR" dirty="0" err="1"/>
              <a:t>protocol</a:t>
            </a:r>
            <a:r>
              <a:rPr lang="fr-FR" dirty="0"/>
              <a:t>.  </a:t>
            </a:r>
            <a:r>
              <a:rPr lang="fr-FR" dirty="0" err="1"/>
              <a:t>Each</a:t>
            </a:r>
            <a:r>
              <a:rPr lang="fr-FR" dirty="0"/>
              <a:t> </a:t>
            </a:r>
            <a:r>
              <a:rPr lang="fr-FR" dirty="0" err="1"/>
              <a:t>connection</a:t>
            </a:r>
            <a:r>
              <a:rPr lang="fr-FR" dirty="0"/>
              <a:t> </a:t>
            </a:r>
            <a:r>
              <a:rPr lang="fr-FR" dirty="0" err="1"/>
              <a:t>is</a:t>
            </a:r>
            <a:r>
              <a:rPr lang="fr-FR" dirty="0"/>
              <a:t> </a:t>
            </a:r>
            <a:r>
              <a:rPr lang="fr-FR" dirty="0" err="1"/>
              <a:t>labelled</a:t>
            </a:r>
            <a:r>
              <a:rPr lang="fr-FR" dirty="0"/>
              <a:t> </a:t>
            </a:r>
            <a:r>
              <a:rPr lang="fr-FR" dirty="0" err="1"/>
              <a:t>either</a:t>
            </a:r>
            <a:r>
              <a:rPr lang="fr-FR" dirty="0"/>
              <a:t> as normal or as an </a:t>
            </a:r>
            <a:r>
              <a:rPr lang="fr-FR" dirty="0" err="1"/>
              <a:t>attack</a:t>
            </a:r>
            <a:r>
              <a:rPr lang="fr-FR" dirty="0"/>
              <a:t>, </a:t>
            </a:r>
            <a:r>
              <a:rPr lang="fr-FR" dirty="0" err="1"/>
              <a:t>with</a:t>
            </a:r>
            <a:r>
              <a:rPr lang="fr-FR" dirty="0"/>
              <a:t> </a:t>
            </a:r>
            <a:r>
              <a:rPr lang="fr-FR" dirty="0" err="1"/>
              <a:t>exactly</a:t>
            </a:r>
            <a:r>
              <a:rPr lang="fr-FR" dirty="0"/>
              <a:t> one </a:t>
            </a:r>
            <a:r>
              <a:rPr lang="fr-FR" dirty="0" err="1"/>
              <a:t>specific</a:t>
            </a:r>
            <a:r>
              <a:rPr lang="fr-FR" dirty="0"/>
              <a:t> type of </a:t>
            </a:r>
            <a:r>
              <a:rPr lang="fr-FR" dirty="0" err="1"/>
              <a:t>attack</a:t>
            </a:r>
            <a:r>
              <a:rPr lang="fr-FR" dirty="0"/>
              <a:t>. </a:t>
            </a:r>
          </a:p>
          <a:p>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3</a:t>
            </a:fld>
            <a:endParaRPr lang="fr-FR"/>
          </a:p>
        </p:txBody>
      </p:sp>
    </p:spTree>
    <p:extLst>
      <p:ext uri="{BB962C8B-B14F-4D97-AF65-F5344CB8AC3E}">
        <p14:creationId xmlns:p14="http://schemas.microsoft.com/office/powerpoint/2010/main" val="304598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most frequent labels on our data, by far, are : </a:t>
            </a:r>
            <a:r>
              <a:rPr lang="en-GB" sz="1200" b="0" i="1" u="none" strike="noStrike" kern="1200" dirty="0" err="1">
                <a:solidFill>
                  <a:schemeClr val="tx1"/>
                </a:solidFill>
                <a:effectLst/>
                <a:latin typeface="+mn-lt"/>
                <a:ea typeface="+mn-ea"/>
                <a:cs typeface="+mn-cs"/>
              </a:rPr>
              <a:t>smurf</a:t>
            </a:r>
            <a:r>
              <a:rPr lang="en-GB" sz="1200" b="0" i="1" u="none" strike="noStrike" kern="1200" dirty="0">
                <a:solidFill>
                  <a:schemeClr val="tx1"/>
                </a:solidFill>
                <a:effectLst/>
                <a:latin typeface="+mn-lt"/>
                <a:ea typeface="+mn-ea"/>
                <a:cs typeface="+mn-cs"/>
              </a:rPr>
              <a:t> (~57%)</a:t>
            </a:r>
            <a:r>
              <a:rPr lang="en-GB" sz="1200" b="0" i="0" u="none" strike="noStrike" kern="1200" dirty="0">
                <a:solidFill>
                  <a:schemeClr val="tx1"/>
                </a:solidFill>
                <a:effectLst/>
                <a:latin typeface="+mn-lt"/>
                <a:ea typeface="+mn-ea"/>
                <a:cs typeface="+mn-cs"/>
              </a:rPr>
              <a:t> and </a:t>
            </a:r>
            <a:r>
              <a:rPr lang="en-GB" sz="1200" b="0" i="1" u="none" strike="noStrike" kern="1200" dirty="0" err="1">
                <a:solidFill>
                  <a:schemeClr val="tx1"/>
                </a:solidFill>
                <a:effectLst/>
                <a:latin typeface="+mn-lt"/>
                <a:ea typeface="+mn-ea"/>
                <a:cs typeface="+mn-cs"/>
              </a:rPr>
              <a:t>neptune</a:t>
            </a:r>
            <a:r>
              <a:rPr lang="en-GB" sz="1200" b="0" i="1" u="none" strike="noStrike" kern="1200" dirty="0">
                <a:solidFill>
                  <a:schemeClr val="tx1"/>
                </a:solidFill>
                <a:effectLst/>
                <a:latin typeface="+mn-lt"/>
                <a:ea typeface="+mn-ea"/>
                <a:cs typeface="+mn-cs"/>
              </a:rPr>
              <a:t> (~22%)</a:t>
            </a:r>
            <a:r>
              <a:rPr lang="en-GB" sz="1200" b="0" i="0" u="none" strike="noStrike" kern="1200" dirty="0">
                <a:solidFill>
                  <a:schemeClr val="tx1"/>
                </a:solidFill>
                <a:effectLst/>
                <a:latin typeface="+mn-lt"/>
                <a:ea typeface="+mn-ea"/>
                <a:cs typeface="+mn-cs"/>
              </a:rPr>
              <a:t>. Interestingly, the connections identified as </a:t>
            </a:r>
            <a:r>
              <a:rPr lang="en-GB" sz="1200" b="0" i="1" u="none" strike="noStrike" kern="1200" dirty="0">
                <a:solidFill>
                  <a:schemeClr val="tx1"/>
                </a:solidFill>
                <a:effectLst/>
                <a:latin typeface="+mn-lt"/>
                <a:ea typeface="+mn-ea"/>
                <a:cs typeface="+mn-cs"/>
              </a:rPr>
              <a:t>normal</a:t>
            </a:r>
            <a:r>
              <a:rPr lang="en-GB" sz="1200" b="0" i="0" u="none" strike="noStrike" kern="1200" dirty="0">
                <a:solidFill>
                  <a:schemeClr val="tx1"/>
                </a:solidFill>
                <a:effectLst/>
                <a:latin typeface="+mn-lt"/>
                <a:ea typeface="+mn-ea"/>
                <a:cs typeface="+mn-cs"/>
              </a:rPr>
              <a:t>, which are not anomalies, represent just under 20% of our dataset. All other labels are very poorly represented (less than 1%).</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4</a:t>
            </a:fld>
            <a:endParaRPr lang="fr-FR"/>
          </a:p>
        </p:txBody>
      </p:sp>
    </p:spTree>
    <p:extLst>
      <p:ext uri="{BB962C8B-B14F-4D97-AF65-F5344CB8AC3E}">
        <p14:creationId xmlns:p14="http://schemas.microsoft.com/office/powerpoint/2010/main" val="23291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have three columns (in addition to the labels) that contains non-numeric values : </a:t>
            </a:r>
            <a:r>
              <a:rPr lang="en-GB" sz="1200" b="0" i="1" u="none" strike="noStrike" kern="1200" dirty="0" err="1">
                <a:solidFill>
                  <a:schemeClr val="tx1"/>
                </a:solidFill>
                <a:effectLst/>
                <a:latin typeface="+mn-lt"/>
                <a:ea typeface="+mn-ea"/>
                <a:cs typeface="+mn-cs"/>
              </a:rPr>
              <a:t>protocol_type</a:t>
            </a:r>
            <a:r>
              <a:rPr lang="en-GB" sz="1200" b="0" i="0" u="none" strike="noStrike" kern="1200" dirty="0">
                <a:solidFill>
                  <a:schemeClr val="tx1"/>
                </a:solidFill>
                <a:effectLst/>
                <a:latin typeface="+mn-lt"/>
                <a:ea typeface="+mn-ea"/>
                <a:cs typeface="+mn-cs"/>
              </a:rPr>
              <a:t>, </a:t>
            </a:r>
            <a:r>
              <a:rPr lang="en-GB" sz="1200" b="0" i="1" u="none" strike="noStrike" kern="1200" dirty="0">
                <a:solidFill>
                  <a:schemeClr val="tx1"/>
                </a:solidFill>
                <a:effectLst/>
                <a:latin typeface="+mn-lt"/>
                <a:ea typeface="+mn-ea"/>
                <a:cs typeface="+mn-cs"/>
              </a:rPr>
              <a:t>service</a:t>
            </a:r>
            <a:r>
              <a:rPr lang="en-GB" sz="1200" b="0" i="0" u="none" strike="noStrike" kern="1200" dirty="0">
                <a:solidFill>
                  <a:schemeClr val="tx1"/>
                </a:solidFill>
                <a:effectLst/>
                <a:latin typeface="+mn-lt"/>
                <a:ea typeface="+mn-ea"/>
                <a:cs typeface="+mn-cs"/>
              </a:rPr>
              <a:t>, and </a:t>
            </a:r>
            <a:r>
              <a:rPr lang="en-GB" sz="1200" b="0" i="1" u="none" strike="noStrike" kern="1200" dirty="0">
                <a:solidFill>
                  <a:schemeClr val="tx1"/>
                </a:solidFill>
                <a:effectLst/>
                <a:latin typeface="+mn-lt"/>
                <a:ea typeface="+mn-ea"/>
                <a:cs typeface="+mn-cs"/>
              </a:rPr>
              <a:t>flag</a:t>
            </a:r>
            <a:r>
              <a:rPr lang="en-GB" sz="1200" b="0" i="0" u="none" strike="noStrike" kern="1200" dirty="0">
                <a:solidFill>
                  <a:schemeClr val="tx1"/>
                </a:solidFill>
                <a:effectLst/>
                <a:latin typeface="+mn-lt"/>
                <a:ea typeface="+mn-ea"/>
                <a:cs typeface="+mn-cs"/>
              </a:rPr>
              <a:t>. In the initial stages, these features will not be explored. </a:t>
            </a:r>
          </a:p>
          <a:p>
            <a:r>
              <a:rPr lang="en-GB" sz="1200" b="0" i="0" u="none" strike="noStrike" kern="1200" dirty="0">
                <a:solidFill>
                  <a:schemeClr val="tx1"/>
                </a:solidFill>
                <a:effectLst/>
                <a:latin typeface="+mn-lt"/>
                <a:ea typeface="+mn-ea"/>
                <a:cs typeface="+mn-cs"/>
              </a:rPr>
              <a:t>These non-numeric features can be represented using “one- hot encoding”, which can then be considered as numeric dimensions.</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5</a:t>
            </a:fld>
            <a:endParaRPr lang="fr-FR"/>
          </a:p>
        </p:txBody>
      </p:sp>
    </p:spTree>
    <p:extLst>
      <p:ext uri="{BB962C8B-B14F-4D97-AF65-F5344CB8AC3E}">
        <p14:creationId xmlns:p14="http://schemas.microsoft.com/office/powerpoint/2010/main" val="90625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‹N°›</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‹N°›</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b="1" dirty="0" err="1">
                <a:solidFill>
                  <a:srgbClr val="00609C"/>
                </a:solidFill>
                <a:latin typeface="Avenir Next Demi Bold" panose="020B0503020202020204" pitchFamily="34" charset="0"/>
              </a:rPr>
              <a:t>Anomaly</a:t>
            </a:r>
            <a:r>
              <a:rPr lang="fr-FR" sz="4800" b="1" dirty="0">
                <a:solidFill>
                  <a:srgbClr val="00609C"/>
                </a:solidFill>
                <a:latin typeface="Avenir Next Demi Bold" panose="020B0503020202020204" pitchFamily="34" charset="0"/>
              </a:rPr>
              <a:t> </a:t>
            </a:r>
            <a:r>
              <a:rPr lang="fr-FR" sz="4800" b="1" dirty="0" err="1">
                <a:solidFill>
                  <a:srgbClr val="00609C"/>
                </a:solidFill>
                <a:latin typeface="Avenir Next Demi Bold" panose="020B0503020202020204" pitchFamily="34" charset="0"/>
              </a:rPr>
              <a:t>Detection</a:t>
            </a:r>
            <a:r>
              <a:rPr lang="fr-FR" sz="4800" b="1" dirty="0">
                <a:solidFill>
                  <a:srgbClr val="00609C"/>
                </a:solidFill>
                <a:latin typeface="Avenir Next Demi Bold" panose="020B0503020202020204" pitchFamily="34" charset="0"/>
              </a:rPr>
              <a:t> in Network Traffic </a:t>
            </a:r>
            <a:r>
              <a:rPr lang="fr-FR" sz="4800" b="1" dirty="0" err="1">
                <a:solidFill>
                  <a:srgbClr val="00609C"/>
                </a:solidFill>
                <a:latin typeface="Avenir Next Demi Bold" panose="020B0503020202020204" pitchFamily="34" charset="0"/>
              </a:rPr>
              <a:t>with</a:t>
            </a:r>
            <a:r>
              <a:rPr lang="fr-FR" sz="4800" b="1" dirty="0">
                <a:solidFill>
                  <a:srgbClr val="00609C"/>
                </a:solidFill>
                <a:latin typeface="Avenir Next Demi Bold" panose="020B0503020202020204" pitchFamily="34" charset="0"/>
              </a:rPr>
              <a:t> K-</a:t>
            </a:r>
            <a:r>
              <a:rPr lang="fr-FR" sz="4800" b="1" dirty="0" err="1">
                <a:solidFill>
                  <a:srgbClr val="00609C"/>
                </a:solidFill>
                <a:latin typeface="Avenir Next Demi Bold" panose="020B0503020202020204" pitchFamily="34" charset="0"/>
              </a:rPr>
              <a:t>means</a:t>
            </a:r>
            <a:r>
              <a:rPr lang="fr-FR" sz="4800" b="1" dirty="0">
                <a:solidFill>
                  <a:srgbClr val="00609C"/>
                </a:solidFill>
                <a:latin typeface="Avenir Next Demi Bold"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Multiple </a:t>
            </a:r>
            <a:r>
              <a:rPr lang="fr-FR" sz="2400" dirty="0" err="1">
                <a:latin typeface="Avenir Next" panose="020B0503020202020204" pitchFamily="34" charset="0"/>
              </a:rPr>
              <a:t>attack</a:t>
            </a:r>
            <a:r>
              <a:rPr lang="fr-FR" sz="2400" dirty="0">
                <a:latin typeface="Avenir Next" panose="020B0503020202020204" pitchFamily="34" charset="0"/>
              </a:rPr>
              <a:t> types:</a:t>
            </a:r>
          </a:p>
          <a:p>
            <a:pPr lvl="1"/>
            <a:r>
              <a:rPr lang="fr-FR" sz="2000" b="1" dirty="0" err="1">
                <a:latin typeface="Avenir Next" panose="020B0503020202020204" pitchFamily="34" charset="0"/>
              </a:rPr>
              <a:t>DoS</a:t>
            </a:r>
            <a:r>
              <a:rPr lang="fr-FR" sz="2000" dirty="0">
                <a:latin typeface="Avenir Next" panose="020B0503020202020204" pitchFamily="34" charset="0"/>
              </a:rPr>
              <a:t> (Denial of Service) : smurf, </a:t>
            </a:r>
            <a:r>
              <a:rPr lang="fr-FR" sz="2000" dirty="0" err="1">
                <a:latin typeface="Avenir Next" panose="020B0503020202020204" pitchFamily="34" charset="0"/>
              </a:rPr>
              <a:t>neptune</a:t>
            </a:r>
            <a:endParaRPr lang="fr-FR" sz="2000" dirty="0">
              <a:latin typeface="Avenir Next" panose="020B0503020202020204" pitchFamily="34" charset="0"/>
            </a:endParaRPr>
          </a:p>
          <a:p>
            <a:pPr lvl="2"/>
            <a:r>
              <a:rPr lang="fr-FR" sz="1600" dirty="0" err="1">
                <a:latin typeface="Avenir Next" panose="020B0503020202020204" pitchFamily="34" charset="0"/>
              </a:rPr>
              <a:t>Overflows</a:t>
            </a:r>
            <a:r>
              <a:rPr lang="fr-FR" sz="1600" dirty="0">
                <a:latin typeface="Avenir Next" panose="020B0503020202020204" pitchFamily="34" charset="0"/>
              </a:rPr>
              <a:t> </a:t>
            </a:r>
            <a:r>
              <a:rPr lang="fr-FR" sz="1600" dirty="0" err="1">
                <a:latin typeface="Avenir Next" panose="020B0503020202020204" pitchFamily="34" charset="0"/>
              </a:rPr>
              <a:t>traffic</a:t>
            </a:r>
            <a:endParaRPr lang="fr-FR" sz="1600" dirty="0">
              <a:latin typeface="Avenir Next" panose="020B0503020202020204" pitchFamily="34" charset="0"/>
            </a:endParaRPr>
          </a:p>
          <a:p>
            <a:pPr lvl="2"/>
            <a:r>
              <a:rPr lang="fr-FR" sz="1600" dirty="0" err="1">
                <a:latin typeface="Avenir Next" panose="020B0503020202020204" pitchFamily="34" charset="0"/>
              </a:rPr>
              <a:t>Denies</a:t>
            </a:r>
            <a:r>
              <a:rPr lang="fr-FR" sz="1600" dirty="0">
                <a:latin typeface="Avenir Next" panose="020B0503020202020204" pitchFamily="34" charset="0"/>
              </a:rPr>
              <a:t>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requests</a:t>
            </a:r>
            <a:endParaRPr lang="fr-FR" sz="1600" dirty="0">
              <a:latin typeface="Avenir Next" panose="020B0503020202020204" pitchFamily="34" charset="0"/>
            </a:endParaRPr>
          </a:p>
          <a:p>
            <a:pPr lvl="1"/>
            <a:r>
              <a:rPr lang="fr-FR" sz="2000" b="1" dirty="0">
                <a:latin typeface="Avenir Next" panose="020B0503020202020204" pitchFamily="34" charset="0"/>
              </a:rPr>
              <a:t>R2L</a:t>
            </a:r>
            <a:r>
              <a:rPr lang="fr-FR" sz="2000" dirty="0">
                <a:latin typeface="Avenir Next" panose="020B0503020202020204" pitchFamily="34" charset="0"/>
              </a:rPr>
              <a:t> (Root to Local) : </a:t>
            </a:r>
            <a:r>
              <a:rPr lang="fr-FR" sz="2000" dirty="0" err="1">
                <a:latin typeface="Avenir Next" panose="020B0503020202020204" pitchFamily="34" charset="0"/>
              </a:rPr>
              <a:t>warezclient</a:t>
            </a:r>
            <a:r>
              <a:rPr lang="fr-FR" sz="2000" dirty="0">
                <a:latin typeface="Avenir Next" panose="020B0503020202020204" pitchFamily="34" charset="0"/>
              </a:rPr>
              <a:t>, </a:t>
            </a:r>
            <a:r>
              <a:rPr lang="fr-FR" sz="2000" dirty="0" err="1">
                <a:latin typeface="Avenir Next" panose="020B0503020202020204" pitchFamily="34" charset="0"/>
              </a:rPr>
              <a:t>guess_pwd</a:t>
            </a:r>
            <a:endParaRPr lang="fr-FR" sz="2000" dirty="0">
              <a:latin typeface="Avenir Next" panose="020B0503020202020204" pitchFamily="34" charset="0"/>
            </a:endParaRPr>
          </a:p>
          <a:p>
            <a:pPr lvl="2"/>
            <a:r>
              <a:rPr lang="fr-FR" sz="1600" dirty="0" err="1">
                <a:latin typeface="Avenir Next" panose="020B0503020202020204" pitchFamily="34" charset="0"/>
              </a:rPr>
              <a:t>Seek</a:t>
            </a:r>
            <a:r>
              <a:rPr lang="fr-FR" sz="1600" dirty="0">
                <a:latin typeface="Avenir Next" panose="020B0503020202020204" pitchFamily="34" charset="0"/>
              </a:rPr>
              <a:t> </a:t>
            </a:r>
            <a:r>
              <a:rPr lang="fr-FR" sz="1600" dirty="0" err="1">
                <a:latin typeface="Avenir Next" panose="020B0503020202020204" pitchFamily="34" charset="0"/>
              </a:rPr>
              <a:t>vulnerabilites</a:t>
            </a:r>
            <a:endParaRPr lang="fr-FR" sz="1600" dirty="0">
              <a:latin typeface="Avenir Next" panose="020B0503020202020204" pitchFamily="34" charset="0"/>
            </a:endParaRPr>
          </a:p>
          <a:p>
            <a:pPr lvl="2"/>
            <a:r>
              <a:rPr lang="fr-FR" sz="1600" dirty="0" err="1">
                <a:latin typeface="Avenir Next" panose="020B0503020202020204" pitchFamily="34" charset="0"/>
              </a:rPr>
              <a:t>Illegal</a:t>
            </a:r>
            <a:r>
              <a:rPr lang="fr-FR" sz="1600" dirty="0">
                <a:latin typeface="Avenir Next" panose="020B0503020202020204" pitchFamily="34" charset="0"/>
              </a:rPr>
              <a:t> local </a:t>
            </a:r>
            <a:r>
              <a:rPr lang="fr-FR" sz="1600" dirty="0" err="1">
                <a:latin typeface="Avenir Next" panose="020B0503020202020204" pitchFamily="34" charset="0"/>
              </a:rPr>
              <a:t>access</a:t>
            </a:r>
            <a:endParaRPr lang="fr-FR" sz="1600" dirty="0">
              <a:latin typeface="Avenir Next" panose="020B0503020202020204" pitchFamily="34" charset="0"/>
            </a:endParaRPr>
          </a:p>
          <a:p>
            <a:pPr lvl="1"/>
            <a:r>
              <a:rPr lang="fr-FR" sz="2000" b="1" dirty="0">
                <a:latin typeface="Avenir Next" panose="020B0503020202020204" pitchFamily="34" charset="0"/>
              </a:rPr>
              <a:t>U2R</a:t>
            </a:r>
            <a:r>
              <a:rPr lang="fr-FR" sz="2000" dirty="0">
                <a:latin typeface="Avenir Next" panose="020B0503020202020204" pitchFamily="34" charset="0"/>
              </a:rPr>
              <a:t> (User to Root) : </a:t>
            </a:r>
            <a:r>
              <a:rPr lang="fr-FR" sz="2000" dirty="0" err="1">
                <a:latin typeface="Avenir Next" panose="020B0503020202020204" pitchFamily="34" charset="0"/>
              </a:rPr>
              <a:t>buffer_overflow</a:t>
            </a:r>
            <a:r>
              <a:rPr lang="fr-FR" sz="2000" dirty="0">
                <a:latin typeface="Avenir Next" panose="020B0503020202020204" pitchFamily="34" charset="0"/>
              </a:rPr>
              <a:t>, rootkit</a:t>
            </a:r>
          </a:p>
          <a:p>
            <a:pPr lvl="2"/>
            <a:r>
              <a:rPr lang="fr-FR" sz="1600" dirty="0">
                <a:latin typeface="Avenir Next" panose="020B0503020202020204" pitchFamily="34" charset="0"/>
              </a:rPr>
              <a:t>Memory manipulation</a:t>
            </a:r>
          </a:p>
          <a:p>
            <a:pPr lvl="2"/>
            <a:r>
              <a:rPr lang="fr-FR" sz="1600" dirty="0">
                <a:latin typeface="Avenir Next" panose="020B0503020202020204" pitchFamily="34" charset="0"/>
              </a:rPr>
              <a:t>Access to root user</a:t>
            </a:r>
          </a:p>
          <a:p>
            <a:pPr lvl="1"/>
            <a:r>
              <a:rPr lang="fr-FR" sz="2000" b="1" dirty="0">
                <a:latin typeface="Avenir Next" panose="020B0503020202020204" pitchFamily="34" charset="0"/>
              </a:rPr>
              <a:t>Probe</a:t>
            </a:r>
            <a:r>
              <a:rPr lang="fr-FR" sz="2000" dirty="0">
                <a:latin typeface="Avenir Next" panose="020B0503020202020204" pitchFamily="34" charset="0"/>
              </a:rPr>
              <a:t> : </a:t>
            </a:r>
            <a:r>
              <a:rPr lang="fr-FR" sz="2000" dirty="0" err="1">
                <a:latin typeface="Avenir Next" panose="020B0503020202020204" pitchFamily="34" charset="0"/>
              </a:rPr>
              <a:t>ipsweep</a:t>
            </a:r>
            <a:r>
              <a:rPr lang="fr-FR" sz="2000" dirty="0">
                <a:latin typeface="Avenir Next" panose="020B0503020202020204" pitchFamily="34" charset="0"/>
              </a:rPr>
              <a:t>, </a:t>
            </a:r>
            <a:r>
              <a:rPr lang="fr-FR" sz="2000" dirty="0" err="1">
                <a:latin typeface="Avenir Next" panose="020B0503020202020204" pitchFamily="34" charset="0"/>
              </a:rPr>
              <a:t>portsweep</a:t>
            </a:r>
            <a:endParaRPr lang="fr-FR" sz="2000" dirty="0">
              <a:latin typeface="Avenir Next" panose="020B0503020202020204" pitchFamily="34" charset="0"/>
            </a:endParaRPr>
          </a:p>
          <a:p>
            <a:pPr lvl="2"/>
            <a:r>
              <a:rPr lang="fr-FR" sz="1600" dirty="0" err="1">
                <a:latin typeface="Avenir Next" panose="020B0503020202020204" pitchFamily="34" charset="0"/>
              </a:rPr>
              <a:t>Finds</a:t>
            </a:r>
            <a:r>
              <a:rPr lang="fr-FR" sz="1600" dirty="0">
                <a:latin typeface="Avenir Next" panose="020B0503020202020204" pitchFamily="34" charset="0"/>
              </a:rPr>
              <a:t> </a:t>
            </a:r>
            <a:r>
              <a:rPr lang="fr-FR" sz="1600" dirty="0" err="1">
                <a:latin typeface="Avenir Next" panose="020B0503020202020204" pitchFamily="34" charset="0"/>
              </a:rPr>
              <a:t>vulnerable</a:t>
            </a:r>
            <a:r>
              <a:rPr lang="fr-FR" sz="1600" dirty="0">
                <a:latin typeface="Avenir Next" panose="020B0503020202020204" pitchFamily="34" charset="0"/>
              </a:rPr>
              <a:t> ports</a:t>
            </a:r>
          </a:p>
          <a:p>
            <a:pPr lvl="2"/>
            <a:r>
              <a:rPr lang="fr-FR" sz="1600" dirty="0" err="1">
                <a:latin typeface="Avenir Next" panose="020B0503020202020204" pitchFamily="34" charset="0"/>
              </a:rPr>
              <a:t>Gate</a:t>
            </a:r>
            <a:r>
              <a:rPr lang="fr-FR" sz="1600" dirty="0">
                <a:latin typeface="Avenir Next" panose="020B0503020202020204" pitchFamily="34" charset="0"/>
              </a:rPr>
              <a:t> to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attacks</a:t>
            </a:r>
            <a:endParaRPr lang="fr-FR" sz="16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24666F-D5E8-1E61-34A8-833EA0C59717}"/>
              </a:ext>
            </a:extLst>
          </p:cNvPr>
          <p:cNvSpPr>
            <a:spLocks noGrp="1"/>
          </p:cNvSpPr>
          <p:nvPr>
            <p:ph type="title"/>
          </p:nvPr>
        </p:nvSpPr>
        <p:spPr/>
        <p:txBody>
          <a:bodyPr/>
          <a:lstStyle/>
          <a:p>
            <a:r>
              <a:rPr lang="fr-CH" dirty="0" err="1"/>
              <a:t>Anomaly</a:t>
            </a:r>
            <a:r>
              <a:rPr lang="fr-CH" dirty="0"/>
              <a:t> </a:t>
            </a:r>
            <a:r>
              <a:rPr lang="fr-CH" dirty="0" err="1"/>
              <a:t>characteristics</a:t>
            </a:r>
            <a:endParaRPr lang="fr-CH" dirty="0"/>
          </a:p>
        </p:txBody>
      </p:sp>
      <p:sp>
        <p:nvSpPr>
          <p:cNvPr id="3" name="Espace réservé du contenu 2">
            <a:extLst>
              <a:ext uri="{FF2B5EF4-FFF2-40B4-BE49-F238E27FC236}">
                <a16:creationId xmlns:a16="http://schemas.microsoft.com/office/drawing/2014/main" id="{FFE8A463-47F6-ED7A-4F39-3DCA870CF788}"/>
              </a:ext>
            </a:extLst>
          </p:cNvPr>
          <p:cNvSpPr>
            <a:spLocks noGrp="1"/>
          </p:cNvSpPr>
          <p:nvPr>
            <p:ph idx="1"/>
          </p:nvPr>
        </p:nvSpPr>
        <p:spPr/>
        <p:txBody>
          <a:bodyPr/>
          <a:lstStyle/>
          <a:p>
            <a:r>
              <a:rPr lang="fr-CH" dirty="0" err="1"/>
              <a:t>DoS</a:t>
            </a:r>
            <a:r>
              <a:rPr lang="fr-CH" dirty="0"/>
              <a:t>:</a:t>
            </a:r>
          </a:p>
          <a:p>
            <a:pPr lvl="1"/>
            <a:r>
              <a:rPr lang="fr-CH" dirty="0"/>
              <a:t>A lot of </a:t>
            </a:r>
            <a:r>
              <a:rPr lang="fr-CH" dirty="0" err="1"/>
              <a:t>request</a:t>
            </a:r>
            <a:r>
              <a:rPr lang="fr-CH" dirty="0"/>
              <a:t> of </a:t>
            </a:r>
            <a:r>
              <a:rPr lang="fr-CH" dirty="0" err="1"/>
              <a:t>very</a:t>
            </a:r>
            <a:r>
              <a:rPr lang="fr-CH" dirty="0"/>
              <a:t> </a:t>
            </a:r>
            <a:r>
              <a:rPr lang="fr-CH" dirty="0" err="1"/>
              <a:t>small</a:t>
            </a:r>
            <a:r>
              <a:rPr lang="fr-CH" dirty="0"/>
              <a:t> size</a:t>
            </a:r>
          </a:p>
          <a:p>
            <a:r>
              <a:rPr lang="fr-CH" dirty="0"/>
              <a:t>R2L</a:t>
            </a:r>
          </a:p>
          <a:p>
            <a:pPr lvl="1"/>
            <a:r>
              <a:rPr lang="fr-CH" dirty="0"/>
              <a:t>More normal </a:t>
            </a:r>
            <a:r>
              <a:rPr lang="fr-CH" dirty="0" err="1"/>
              <a:t>sized</a:t>
            </a:r>
            <a:r>
              <a:rPr lang="fr-CH" dirty="0"/>
              <a:t> </a:t>
            </a:r>
            <a:r>
              <a:rPr lang="fr-CH" dirty="0" err="1"/>
              <a:t>requests</a:t>
            </a:r>
            <a:endParaRPr lang="fr-CH" dirty="0"/>
          </a:p>
          <a:p>
            <a:r>
              <a:rPr lang="fr-CH" dirty="0"/>
              <a:t>U2R</a:t>
            </a:r>
          </a:p>
          <a:p>
            <a:pPr lvl="1"/>
            <a:r>
              <a:rPr lang="fr-CH" dirty="0"/>
              <a:t>More normal </a:t>
            </a:r>
            <a:r>
              <a:rPr lang="fr-CH" dirty="0" err="1"/>
              <a:t>sized</a:t>
            </a:r>
            <a:r>
              <a:rPr lang="fr-CH" dirty="0"/>
              <a:t> </a:t>
            </a:r>
            <a:r>
              <a:rPr lang="fr-CH" dirty="0" err="1"/>
              <a:t>requests</a:t>
            </a:r>
            <a:endParaRPr lang="fr-CH" dirty="0"/>
          </a:p>
          <a:p>
            <a:r>
              <a:rPr lang="fr-CH" dirty="0" err="1"/>
              <a:t>Probing</a:t>
            </a:r>
            <a:endParaRPr lang="fr-CH" dirty="0"/>
          </a:p>
          <a:p>
            <a:pPr lvl="1"/>
            <a:r>
              <a:rPr lang="fr-CH" dirty="0" err="1"/>
              <a:t>Bigger</a:t>
            </a:r>
            <a:r>
              <a:rPr lang="fr-CH" dirty="0"/>
              <a:t> </a:t>
            </a:r>
            <a:r>
              <a:rPr lang="fr-CH" dirty="0" err="1"/>
              <a:t>requests</a:t>
            </a:r>
            <a:r>
              <a:rPr lang="fr-CH" dirty="0"/>
              <a:t>, in </a:t>
            </a:r>
            <a:r>
              <a:rPr lang="fr-CH" dirty="0" err="1"/>
              <a:t>particular</a:t>
            </a:r>
            <a:r>
              <a:rPr lang="fr-CH" dirty="0"/>
              <a:t> for the </a:t>
            </a:r>
            <a:r>
              <a:rPr lang="fr-CH" dirty="0" err="1"/>
              <a:t>portsweep</a:t>
            </a:r>
            <a:r>
              <a:rPr lang="fr-CH" dirty="0"/>
              <a:t> </a:t>
            </a:r>
            <a:r>
              <a:rPr lang="fr-CH" dirty="0" err="1"/>
              <a:t>attack</a:t>
            </a:r>
            <a:endParaRPr lang="fr-CH" dirty="0"/>
          </a:p>
          <a:p>
            <a:endParaRPr lang="fr-CH" dirty="0"/>
          </a:p>
        </p:txBody>
      </p:sp>
      <p:sp>
        <p:nvSpPr>
          <p:cNvPr id="4" name="Espace réservé de la date 3">
            <a:extLst>
              <a:ext uri="{FF2B5EF4-FFF2-40B4-BE49-F238E27FC236}">
                <a16:creationId xmlns:a16="http://schemas.microsoft.com/office/drawing/2014/main" id="{DDA7F289-88E1-34D5-B282-173E02BDF0C3}"/>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A9531E7-FC16-8109-E338-BA338E0547B2}"/>
              </a:ext>
            </a:extLst>
          </p:cNvPr>
          <p:cNvSpPr>
            <a:spLocks noGrp="1"/>
          </p:cNvSpPr>
          <p:nvPr>
            <p:ph type="sldNum" sz="quarter" idx="12"/>
          </p:nvPr>
        </p:nvSpPr>
        <p:spPr/>
        <p:txBody>
          <a:bodyPr/>
          <a:lstStyle/>
          <a:p>
            <a:fld id="{50E96FFC-9A77-BE40-93A2-F2F19ACBA9AE}" type="slidenum">
              <a:rPr lang="fr-FR" smtClean="0"/>
              <a:t>11</a:t>
            </a:fld>
            <a:endParaRPr lang="fr-FR"/>
          </a:p>
        </p:txBody>
      </p:sp>
    </p:spTree>
    <p:extLst>
      <p:ext uri="{BB962C8B-B14F-4D97-AF65-F5344CB8AC3E}">
        <p14:creationId xmlns:p14="http://schemas.microsoft.com/office/powerpoint/2010/main" val="310813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normAutofit/>
          </a:bodyPr>
          <a:lstStyle/>
          <a:p>
            <a:r>
              <a:rPr lang="en-GB" sz="4800" dirty="0">
                <a:latin typeface="Avenir Next Medium" panose="020B0503020202020204" pitchFamily="34" charset="0"/>
              </a:rPr>
              <a:t>2. How to find the optimal value of the hyperparameter K of the K-means clustering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12</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007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268460"/>
            <a:ext cx="10515600" cy="2321080"/>
          </a:xfrm>
        </p:spPr>
        <p:txBody>
          <a:bodyPr>
            <a:noAutofit/>
          </a:bodyPr>
          <a:lstStyle/>
          <a:p>
            <a:r>
              <a:rPr lang="en-GB" sz="4000" dirty="0">
                <a:solidFill>
                  <a:schemeClr val="bg1"/>
                </a:solidFill>
                <a:latin typeface="Avenir Next Medium" panose="020B0503020202020204" pitchFamily="34" charset="0"/>
              </a:rPr>
              <a:t>2.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How to find the optimal value of the hyperparameter K of the K-means clustering?</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13</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Steps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a:latin typeface="Avenir Next" panose="020B0503020202020204" pitchFamily="34" charset="0"/>
              </a:rPr>
              <a:t> The </a:t>
            </a:r>
            <a:r>
              <a:rPr lang="fr-FR" sz="2400" dirty="0" err="1">
                <a:latin typeface="Avenir Next" panose="020B0503020202020204" pitchFamily="34" charset="0"/>
              </a:rPr>
              <a:t>beginning</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Max </a:t>
            </a:r>
            <a:r>
              <a:rPr lang="fr-FR" sz="2400" dirty="0" err="1">
                <a:latin typeface="Avenir Next" panose="020B0503020202020204" pitchFamily="34" charset="0"/>
              </a:rPr>
              <a:t>iteration</a:t>
            </a:r>
            <a:r>
              <a:rPr lang="fr-FR" sz="2400" dirty="0">
                <a:latin typeface="Avenir Next" panose="020B0503020202020204" pitchFamily="34" charset="0"/>
              </a:rPr>
              <a:t> and </a:t>
            </a:r>
            <a:r>
              <a:rPr lang="fr-FR" sz="2400" dirty="0" err="1">
                <a:latin typeface="Avenir Next" panose="020B0503020202020204" pitchFamily="34" charset="0"/>
              </a:rPr>
              <a:t>tolerance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Normalization</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Entropy</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Clustering</a:t>
            </a: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Cosine</a:t>
            </a:r>
            <a:r>
              <a:rPr lang="fr-FR" sz="2400" dirty="0">
                <a:latin typeface="Avenir Next" panose="020B0503020202020204" pitchFamily="34" charset="0"/>
              </a:rPr>
              <a:t> distance </a:t>
            </a:r>
            <a:r>
              <a:rPr lang="fr-FR" sz="2400" dirty="0" err="1">
                <a:latin typeface="Avenir Next" panose="020B0503020202020204" pitchFamily="34" charset="0"/>
              </a:rPr>
              <a:t>measure</a:t>
            </a:r>
            <a:endParaRPr lang="fr-FR" sz="2400" dirty="0">
              <a:latin typeface="Avenir Next" panose="020B0503020202020204" pitchFamily="34" charset="0"/>
            </a:endParaRPr>
          </a:p>
          <a:p>
            <a:pPr marL="457200" indent="-457200">
              <a:buFont typeface="+mj-lt"/>
              <a:buAutoNum type="arabicPeriod"/>
            </a:pPr>
            <a:r>
              <a:rPr lang="fr-FR" sz="2400" dirty="0">
                <a:latin typeface="Avenir Next" panose="020B0503020202020204" pitchFamily="34" charset="0"/>
              </a:rPr>
              <a:t> </a:t>
            </a:r>
            <a:r>
              <a:rPr lang="fr-FR" sz="2400" dirty="0" err="1">
                <a:latin typeface="Avenir Next" panose="020B0503020202020204" pitchFamily="34" charset="0"/>
              </a:rPr>
              <a:t>Bisecting</a:t>
            </a:r>
            <a:r>
              <a:rPr lang="fr-FR" sz="2400" dirty="0">
                <a:latin typeface="Avenir Next" panose="020B0503020202020204" pitchFamily="34" charset="0"/>
              </a:rPr>
              <a:t> K-</a:t>
            </a:r>
            <a:r>
              <a:rPr lang="fr-FR" sz="2400" dirty="0" err="1">
                <a:latin typeface="Avenir Next" panose="020B0503020202020204" pitchFamily="34" charset="0"/>
              </a:rPr>
              <a:t>means</a:t>
            </a: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Results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0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1724664"/>
            <a:ext cx="10515600" cy="3408672"/>
          </a:xfrm>
        </p:spPr>
        <p:txBody>
          <a:bodyPr>
            <a:noAutofit/>
          </a:bodyPr>
          <a:lstStyle/>
          <a:p>
            <a:r>
              <a:rPr lang="en-GB" sz="4000" dirty="0">
                <a:solidFill>
                  <a:schemeClr val="bg1"/>
                </a:solidFill>
                <a:latin typeface="Avenir Next Medium" panose="020B0503020202020204" pitchFamily="34" charset="0"/>
              </a:rPr>
              <a:t>3.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16</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protocol</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aphique 9">
            <a:extLst>
              <a:ext uri="{FF2B5EF4-FFF2-40B4-BE49-F238E27FC236}">
                <a16:creationId xmlns:a16="http://schemas.microsoft.com/office/drawing/2014/main" id="{DE436372-8ED7-D416-24D3-0F0315FF786F}"/>
              </a:ext>
            </a:extLst>
          </p:cNvPr>
          <p:cNvGraphicFramePr>
            <a:graphicFrameLocks/>
          </p:cNvGraphicFramePr>
          <p:nvPr>
            <p:extLst>
              <p:ext uri="{D42A27DB-BD31-4B8C-83A1-F6EECF244321}">
                <p14:modId xmlns:p14="http://schemas.microsoft.com/office/powerpoint/2010/main" val="87199251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056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42CB2-B197-DEF3-4436-03EA8C74A9A1}"/>
              </a:ext>
            </a:extLst>
          </p:cNvPr>
          <p:cNvSpPr>
            <a:spLocks noGrp="1"/>
          </p:cNvSpPr>
          <p:nvPr>
            <p:ph type="title"/>
          </p:nvPr>
        </p:nvSpPr>
        <p:spPr/>
        <p:txBody>
          <a:bodyPr/>
          <a:lstStyle/>
          <a:p>
            <a:r>
              <a:rPr lang="fr-CH" dirty="0"/>
              <a:t>Distribution of </a:t>
            </a:r>
            <a:r>
              <a:rPr lang="fr-CH" dirty="0" err="1"/>
              <a:t>attacks</a:t>
            </a:r>
            <a:r>
              <a:rPr lang="fr-CH" dirty="0"/>
              <a:t> by </a:t>
            </a:r>
            <a:r>
              <a:rPr lang="fr-CH" dirty="0" err="1"/>
              <a:t>protocol</a:t>
            </a:r>
            <a:endParaRPr lang="fr-CH" dirty="0"/>
          </a:p>
        </p:txBody>
      </p:sp>
      <p:sp>
        <p:nvSpPr>
          <p:cNvPr id="3" name="Espace réservé du contenu 2">
            <a:extLst>
              <a:ext uri="{FF2B5EF4-FFF2-40B4-BE49-F238E27FC236}">
                <a16:creationId xmlns:a16="http://schemas.microsoft.com/office/drawing/2014/main" id="{CC8C98FC-302E-C64C-F11A-E60A71BA9C74}"/>
              </a:ext>
            </a:extLst>
          </p:cNvPr>
          <p:cNvSpPr>
            <a:spLocks noGrp="1"/>
          </p:cNvSpPr>
          <p:nvPr>
            <p:ph idx="1"/>
          </p:nvPr>
        </p:nvSpPr>
        <p:spPr/>
        <p:txBody>
          <a:bodyPr/>
          <a:lstStyle/>
          <a:p>
            <a:endParaRPr lang="fr-CH" dirty="0"/>
          </a:p>
        </p:txBody>
      </p:sp>
      <p:sp>
        <p:nvSpPr>
          <p:cNvPr id="4" name="Espace réservé de la date 3">
            <a:extLst>
              <a:ext uri="{FF2B5EF4-FFF2-40B4-BE49-F238E27FC236}">
                <a16:creationId xmlns:a16="http://schemas.microsoft.com/office/drawing/2014/main" id="{6B6B9AF9-BD7B-7079-5B1B-3E7DC049489E}"/>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1FB39D0-D776-4562-280C-22BD4B296A24}"/>
              </a:ext>
            </a:extLst>
          </p:cNvPr>
          <p:cNvSpPr>
            <a:spLocks noGrp="1"/>
          </p:cNvSpPr>
          <p:nvPr>
            <p:ph type="sldNum" sz="quarter" idx="12"/>
          </p:nvPr>
        </p:nvSpPr>
        <p:spPr/>
        <p:txBody>
          <a:bodyPr/>
          <a:lstStyle/>
          <a:p>
            <a:fld id="{50E96FFC-9A77-BE40-93A2-F2F19ACBA9AE}" type="slidenum">
              <a:rPr lang="fr-FR" smtClean="0"/>
              <a:t>18</a:t>
            </a:fld>
            <a:endParaRPr lang="fr-FR"/>
          </a:p>
        </p:txBody>
      </p:sp>
      <p:graphicFrame>
        <p:nvGraphicFramePr>
          <p:cNvPr id="8" name="Graphique 7">
            <a:extLst>
              <a:ext uri="{FF2B5EF4-FFF2-40B4-BE49-F238E27FC236}">
                <a16:creationId xmlns:a16="http://schemas.microsoft.com/office/drawing/2014/main" id="{305DD662-A9E6-1624-2A68-98EBF3CBD4C7}"/>
              </a:ext>
            </a:extLst>
          </p:cNvPr>
          <p:cNvGraphicFramePr>
            <a:graphicFrameLocks/>
          </p:cNvGraphicFramePr>
          <p:nvPr>
            <p:extLst>
              <p:ext uri="{D42A27DB-BD31-4B8C-83A1-F6EECF244321}">
                <p14:modId xmlns:p14="http://schemas.microsoft.com/office/powerpoint/2010/main" val="1496807423"/>
              </p:ext>
            </p:extLst>
          </p:nvPr>
        </p:nvGraphicFramePr>
        <p:xfrm>
          <a:off x="274768" y="1690688"/>
          <a:ext cx="3808207" cy="3932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a:extLst>
              <a:ext uri="{FF2B5EF4-FFF2-40B4-BE49-F238E27FC236}">
                <a16:creationId xmlns:a16="http://schemas.microsoft.com/office/drawing/2014/main" id="{9FC360F4-B101-7CD6-A1C7-729E2A2773F6}"/>
              </a:ext>
            </a:extLst>
          </p:cNvPr>
          <p:cNvGraphicFramePr>
            <a:graphicFrameLocks/>
          </p:cNvGraphicFramePr>
          <p:nvPr>
            <p:extLst>
              <p:ext uri="{D42A27DB-BD31-4B8C-83A1-F6EECF244321}">
                <p14:modId xmlns:p14="http://schemas.microsoft.com/office/powerpoint/2010/main" val="3993416024"/>
              </p:ext>
            </p:extLst>
          </p:nvPr>
        </p:nvGraphicFramePr>
        <p:xfrm>
          <a:off x="4271682" y="1696851"/>
          <a:ext cx="3648636" cy="39324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a:extLst>
              <a:ext uri="{FF2B5EF4-FFF2-40B4-BE49-F238E27FC236}">
                <a16:creationId xmlns:a16="http://schemas.microsoft.com/office/drawing/2014/main" id="{8AAC310F-5EDC-8D47-54AA-80FEF5C52D45}"/>
              </a:ext>
            </a:extLst>
          </p:cNvPr>
          <p:cNvGraphicFramePr>
            <a:graphicFrameLocks/>
          </p:cNvGraphicFramePr>
          <p:nvPr>
            <p:extLst>
              <p:ext uri="{D42A27DB-BD31-4B8C-83A1-F6EECF244321}">
                <p14:modId xmlns:p14="http://schemas.microsoft.com/office/powerpoint/2010/main" val="1427926605"/>
              </p:ext>
            </p:extLst>
          </p:nvPr>
        </p:nvGraphicFramePr>
        <p:xfrm>
          <a:off x="8109025" y="1690688"/>
          <a:ext cx="3648637" cy="39386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2799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Conclusion</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19</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609C">
            <a:alpha val="69000"/>
          </a:srgbClr>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20</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2758732"/>
          </a:xfrm>
        </p:spPr>
        <p:txBody>
          <a:bodyPr>
            <a:normAutofit/>
          </a:bodyPr>
          <a:lstStyle/>
          <a:p>
            <a:r>
              <a:rPr lang="fr-FR" sz="2400" dirty="0">
                <a:latin typeface="Avenir Next" panose="020B0503020202020204" pitchFamily="34" charset="0"/>
              </a:rPr>
              <a:t>Raw data connections dump </a:t>
            </a:r>
            <a:r>
              <a:rPr lang="fr-FR" sz="2400" dirty="0" err="1">
                <a:latin typeface="Avenir Next" panose="020B0503020202020204" pitchFamily="34" charset="0"/>
              </a:rPr>
              <a:t>from</a:t>
            </a:r>
            <a:r>
              <a:rPr lang="fr-FR" sz="2400" dirty="0">
                <a:latin typeface="Avenir Next" panose="020B0503020202020204" pitchFamily="34" charset="0"/>
              </a:rPr>
              <a:t> the U.S. Air Force Local-Area Network</a:t>
            </a:r>
          </a:p>
          <a:p>
            <a:r>
              <a:rPr lang="fr-FR" sz="2400" dirty="0" err="1">
                <a:latin typeface="Avenir Next" panose="020B0503020202020204" pitchFamily="34" charset="0"/>
              </a:rPr>
              <a:t>Feature</a:t>
            </a:r>
            <a:r>
              <a:rPr lang="fr-FR" sz="2400" dirty="0">
                <a:latin typeface="Avenir Next" panose="020B0503020202020204" pitchFamily="34" charset="0"/>
              </a:rPr>
              <a:t> extraction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run on the data</a:t>
            </a:r>
          </a:p>
          <a:p>
            <a:r>
              <a:rPr lang="fr-FR" sz="2400" dirty="0" err="1">
                <a:latin typeface="Avenir Next" panose="020B0503020202020204" pitchFamily="34" charset="0"/>
              </a:rPr>
              <a:t>Used</a:t>
            </a:r>
            <a:r>
              <a:rPr lang="fr-FR" sz="2400" dirty="0">
                <a:latin typeface="Avenir Next" panose="020B0503020202020204" pitchFamily="34" charset="0"/>
              </a:rPr>
              <a:t> </a:t>
            </a:r>
            <a:r>
              <a:rPr lang="fr-FR" sz="2400" dirty="0" err="1">
                <a:latin typeface="Avenir Next" panose="020B0503020202020204" pitchFamily="34" charset="0"/>
              </a:rPr>
              <a:t>during</a:t>
            </a:r>
            <a:r>
              <a:rPr lang="fr-FR" sz="2400" dirty="0">
                <a:latin typeface="Avenir Next" panose="020B0503020202020204" pitchFamily="34" charset="0"/>
              </a:rPr>
              <a:t> the 1999 KDD Cup</a:t>
            </a:r>
          </a:p>
          <a:p>
            <a:r>
              <a:rPr lang="fr-FR" sz="2400" dirty="0">
                <a:latin typeface="Avenir Next" panose="020B0503020202020204" pitchFamily="34" charset="0"/>
              </a:rPr>
              <a:t>Very large: 743 MB of data, </a:t>
            </a:r>
            <a:r>
              <a:rPr lang="fr-FR" sz="2400" b="1" dirty="0">
                <a:latin typeface="Avenir Next" panose="020B0503020202020204" pitchFamily="34" charset="0"/>
              </a:rPr>
              <a:t>4.9 millions </a:t>
            </a:r>
            <a:r>
              <a:rPr lang="fr-FR" sz="2400" dirty="0">
                <a:latin typeface="Avenir Next" panose="020B0503020202020204" pitchFamily="34" charset="0"/>
              </a:rPr>
              <a:t>of network connections</a:t>
            </a:r>
          </a:p>
          <a:p>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connection</a:t>
            </a:r>
            <a:r>
              <a:rPr lang="fr-FR" sz="2400" dirty="0">
                <a:latin typeface="Avenir Next" panose="020B0503020202020204" pitchFamily="34" charset="0"/>
              </a:rPr>
              <a:t> </a:t>
            </a:r>
            <a:r>
              <a:rPr lang="fr-FR" sz="2400" dirty="0" err="1">
                <a:latin typeface="Avenir Next" panose="020B0503020202020204" pitchFamily="34" charset="0"/>
              </a:rPr>
              <a:t>contains</a:t>
            </a:r>
            <a:r>
              <a:rPr lang="fr-FR" sz="2400" dirty="0">
                <a:latin typeface="Avenir Next" panose="020B0503020202020204" pitchFamily="34" charset="0"/>
              </a:rPr>
              <a:t> </a:t>
            </a:r>
            <a:r>
              <a:rPr lang="fr-FR" sz="2400" b="1" dirty="0">
                <a:latin typeface="Avenir Next" panose="020B0503020202020204" pitchFamily="34" charset="0"/>
              </a:rPr>
              <a:t>42 </a:t>
            </a:r>
            <a:r>
              <a:rPr lang="fr-FR" sz="2400" b="1" dirty="0" err="1">
                <a:latin typeface="Avenir Next" panose="020B0503020202020204" pitchFamily="34" charset="0"/>
              </a:rPr>
              <a:t>characteristics</a:t>
            </a:r>
            <a:r>
              <a:rPr lang="fr-FR" sz="2400" b="1" dirty="0">
                <a:latin typeface="Avenir Next" panose="020B0503020202020204" pitchFamily="34" charset="0"/>
              </a:rPr>
              <a:t> </a:t>
            </a:r>
            <a:r>
              <a:rPr lang="fr-FR" sz="2400" dirty="0">
                <a:latin typeface="Avenir Next" panose="020B0503020202020204" pitchFamily="34" charset="0"/>
              </a:rPr>
              <a:t>like : duration, </a:t>
            </a:r>
            <a:r>
              <a:rPr lang="fr-FR" sz="2400" dirty="0" err="1">
                <a:latin typeface="Avenir Next" panose="020B0503020202020204" pitchFamily="34" charset="0"/>
              </a:rPr>
              <a:t>protocol</a:t>
            </a:r>
            <a:r>
              <a:rPr lang="fr-FR" sz="2400" dirty="0">
                <a:latin typeface="Avenir Next" panose="020B0503020202020204" pitchFamily="34" charset="0"/>
              </a:rPr>
              <a:t>, flag…</a:t>
            </a:r>
          </a:p>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44E951-59D2-ABE4-F3E0-586255CCFF2B}"/>
              </a:ext>
            </a:extLst>
          </p:cNvPr>
          <p:cNvPicPr>
            <a:picLocks noChangeAspect="1"/>
          </p:cNvPicPr>
          <p:nvPr/>
        </p:nvPicPr>
        <p:blipFill>
          <a:blip r:embed="rId4"/>
          <a:stretch>
            <a:fillRect/>
          </a:stretch>
        </p:blipFill>
        <p:spPr>
          <a:xfrm>
            <a:off x="838200" y="4609318"/>
            <a:ext cx="10515600" cy="830179"/>
          </a:xfrm>
          <a:prstGeom prst="rect">
            <a:avLst/>
          </a:prstGeom>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Labels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6884773" cy="4266256"/>
          </a:xfrm>
        </p:spPr>
        <p:txBody>
          <a:bodyPr>
            <a:normAutofit/>
          </a:bodyPr>
          <a:lstStyle/>
          <a:p>
            <a:r>
              <a:rPr lang="fr-FR" sz="2400" dirty="0">
                <a:latin typeface="Avenir Next" panose="020B0503020202020204" pitchFamily="34" charset="0"/>
              </a:rPr>
              <a:t>The label value can </a:t>
            </a:r>
            <a:r>
              <a:rPr lang="fr-FR" sz="2400" dirty="0" err="1">
                <a:latin typeface="Avenir Next" panose="020B0503020202020204" pitchFamily="34" charset="0"/>
              </a:rPr>
              <a:t>be</a:t>
            </a:r>
            <a:r>
              <a:rPr lang="fr-FR" sz="2400" dirty="0">
                <a:latin typeface="Avenir Next" panose="020B0503020202020204" pitchFamily="34" charset="0"/>
              </a:rPr>
              <a:t> one of 23 </a:t>
            </a:r>
            <a:r>
              <a:rPr lang="fr-FR" sz="2400" dirty="0" err="1">
                <a:latin typeface="Avenir Next" panose="020B0503020202020204" pitchFamily="34" charset="0"/>
              </a:rPr>
              <a:t>possibilities</a:t>
            </a:r>
            <a:r>
              <a:rPr lang="fr-FR" sz="2400" dirty="0">
                <a:latin typeface="Avenir Next" panose="020B0503020202020204" pitchFamily="34" charset="0"/>
              </a:rPr>
              <a:t> : </a:t>
            </a:r>
          </a:p>
          <a:p>
            <a:pPr lvl="1"/>
            <a:r>
              <a:rPr lang="fr-FR" sz="2000" i="1" dirty="0">
                <a:latin typeface="Avenir Next" panose="020B0503020202020204" pitchFamily="34" charset="0"/>
              </a:rPr>
              <a:t>back, </a:t>
            </a:r>
            <a:r>
              <a:rPr lang="fr-FR" sz="2000" i="1" dirty="0" err="1">
                <a:latin typeface="Avenir Next" panose="020B0503020202020204" pitchFamily="34" charset="0"/>
              </a:rPr>
              <a:t>buffer_overflow</a:t>
            </a:r>
            <a:r>
              <a:rPr lang="fr-FR" sz="2000" i="1" dirty="0">
                <a:latin typeface="Avenir Next" panose="020B0503020202020204" pitchFamily="34" charset="0"/>
              </a:rPr>
              <a:t>, </a:t>
            </a:r>
            <a:r>
              <a:rPr lang="fr-FR" sz="2000" i="1" dirty="0" err="1">
                <a:latin typeface="Avenir Next" panose="020B0503020202020204" pitchFamily="34" charset="0"/>
              </a:rPr>
              <a:t>ftp_write</a:t>
            </a:r>
            <a:r>
              <a:rPr lang="fr-FR" sz="2000" i="1" dirty="0">
                <a:latin typeface="Avenir Next" panose="020B0503020202020204" pitchFamily="34" charset="0"/>
              </a:rPr>
              <a:t>, </a:t>
            </a:r>
            <a:r>
              <a:rPr lang="fr-FR" sz="2000" i="1" dirty="0" err="1">
                <a:latin typeface="Avenir Next" panose="020B0503020202020204" pitchFamily="34" charset="0"/>
              </a:rPr>
              <a:t>guess_passwd</a:t>
            </a:r>
            <a:r>
              <a:rPr lang="fr-FR" sz="2000" i="1" dirty="0">
                <a:latin typeface="Avenir Next" panose="020B0503020202020204" pitchFamily="34" charset="0"/>
              </a:rPr>
              <a:t>, </a:t>
            </a:r>
            <a:r>
              <a:rPr lang="fr-FR" sz="2000" i="1" dirty="0" err="1">
                <a:latin typeface="Avenir Next" panose="020B0503020202020204" pitchFamily="34" charset="0"/>
              </a:rPr>
              <a:t>imap</a:t>
            </a:r>
            <a:r>
              <a:rPr lang="fr-FR" sz="2000" i="1" dirty="0">
                <a:latin typeface="Avenir Next" panose="020B0503020202020204" pitchFamily="34" charset="0"/>
              </a:rPr>
              <a:t>, </a:t>
            </a:r>
            <a:r>
              <a:rPr lang="fr-FR" sz="2000" i="1" dirty="0" err="1">
                <a:latin typeface="Avenir Next" panose="020B0503020202020204" pitchFamily="34" charset="0"/>
              </a:rPr>
              <a:t>ipsweep</a:t>
            </a:r>
            <a:r>
              <a:rPr lang="fr-FR" sz="2000" i="1" dirty="0">
                <a:latin typeface="Avenir Next" panose="020B0503020202020204" pitchFamily="34" charset="0"/>
              </a:rPr>
              <a:t>, land, </a:t>
            </a:r>
            <a:r>
              <a:rPr lang="fr-FR" sz="2000" i="1" dirty="0" err="1">
                <a:latin typeface="Avenir Next" panose="020B0503020202020204" pitchFamily="34" charset="0"/>
              </a:rPr>
              <a:t>loadmodule</a:t>
            </a:r>
            <a:r>
              <a:rPr lang="fr-FR" sz="2000" i="1" dirty="0">
                <a:latin typeface="Avenir Next" panose="020B0503020202020204" pitchFamily="34" charset="0"/>
              </a:rPr>
              <a:t>, </a:t>
            </a:r>
            <a:r>
              <a:rPr lang="fr-FR" sz="2000" i="1" dirty="0" err="1">
                <a:latin typeface="Avenir Next" panose="020B0503020202020204" pitchFamily="34" charset="0"/>
              </a:rPr>
              <a:t>multihop</a:t>
            </a:r>
            <a:r>
              <a:rPr lang="fr-FR" sz="2000" i="1" dirty="0">
                <a:latin typeface="Avenir Next" panose="020B0503020202020204" pitchFamily="34" charset="0"/>
              </a:rPr>
              <a:t>, </a:t>
            </a:r>
            <a:r>
              <a:rPr lang="fr-FR" sz="2000" i="1" dirty="0" err="1">
                <a:latin typeface="Avenir Next" panose="020B0503020202020204" pitchFamily="34" charset="0"/>
              </a:rPr>
              <a:t>neptune</a:t>
            </a:r>
            <a:r>
              <a:rPr lang="fr-FR" sz="2000" i="1" dirty="0">
                <a:latin typeface="Avenir Next" panose="020B0503020202020204" pitchFamily="34" charset="0"/>
              </a:rPr>
              <a:t>, </a:t>
            </a:r>
            <a:r>
              <a:rPr lang="fr-FR" sz="2000" i="1" dirty="0" err="1">
                <a:latin typeface="Avenir Next" panose="020B0503020202020204" pitchFamily="34" charset="0"/>
              </a:rPr>
              <a:t>nmap</a:t>
            </a:r>
            <a:r>
              <a:rPr lang="fr-FR" sz="2000" i="1" dirty="0">
                <a:latin typeface="Avenir Next" panose="020B0503020202020204" pitchFamily="34" charset="0"/>
              </a:rPr>
              <a:t>, normal, perl, </a:t>
            </a:r>
            <a:r>
              <a:rPr lang="fr-FR" sz="2000" i="1" dirty="0" err="1">
                <a:latin typeface="Avenir Next" panose="020B0503020202020204" pitchFamily="34" charset="0"/>
              </a:rPr>
              <a:t>phf</a:t>
            </a:r>
            <a:r>
              <a:rPr lang="fr-FR" sz="2000" i="1" dirty="0">
                <a:latin typeface="Avenir Next" panose="020B0503020202020204" pitchFamily="34" charset="0"/>
              </a:rPr>
              <a:t>, </a:t>
            </a:r>
            <a:r>
              <a:rPr lang="fr-FR" sz="2000" i="1" dirty="0" err="1">
                <a:latin typeface="Avenir Next" panose="020B0503020202020204" pitchFamily="34" charset="0"/>
              </a:rPr>
              <a:t>pod</a:t>
            </a:r>
            <a:r>
              <a:rPr lang="fr-FR" sz="2000" i="1" dirty="0">
                <a:latin typeface="Avenir Next" panose="020B0503020202020204" pitchFamily="34" charset="0"/>
              </a:rPr>
              <a:t>, </a:t>
            </a:r>
            <a:r>
              <a:rPr lang="fr-FR" sz="2000" i="1" dirty="0" err="1">
                <a:latin typeface="Avenir Next" panose="020B0503020202020204" pitchFamily="34" charset="0"/>
              </a:rPr>
              <a:t>portsweep</a:t>
            </a:r>
            <a:r>
              <a:rPr lang="fr-FR" sz="2000" i="1" dirty="0">
                <a:latin typeface="Avenir Next" panose="020B0503020202020204" pitchFamily="34" charset="0"/>
              </a:rPr>
              <a:t>, rootkit, </a:t>
            </a:r>
            <a:r>
              <a:rPr lang="fr-FR" sz="2000" i="1" dirty="0" err="1">
                <a:latin typeface="Avenir Next" panose="020B0503020202020204" pitchFamily="34" charset="0"/>
              </a:rPr>
              <a:t>satan</a:t>
            </a:r>
            <a:r>
              <a:rPr lang="fr-FR" sz="2000" i="1" dirty="0">
                <a:latin typeface="Avenir Next" panose="020B0503020202020204" pitchFamily="34" charset="0"/>
              </a:rPr>
              <a:t>, smurf, </a:t>
            </a:r>
            <a:r>
              <a:rPr lang="fr-FR" sz="2000" i="1" dirty="0" err="1">
                <a:latin typeface="Avenir Next" panose="020B0503020202020204" pitchFamily="34" charset="0"/>
              </a:rPr>
              <a:t>spy</a:t>
            </a:r>
            <a:r>
              <a:rPr lang="fr-FR" sz="2000" i="1" dirty="0">
                <a:latin typeface="Avenir Next" panose="020B0503020202020204" pitchFamily="34" charset="0"/>
              </a:rPr>
              <a:t>, </a:t>
            </a:r>
            <a:r>
              <a:rPr lang="fr-FR" sz="2000" i="1" dirty="0" err="1">
                <a:latin typeface="Avenir Next" panose="020B0503020202020204" pitchFamily="34" charset="0"/>
              </a:rPr>
              <a:t>teardrop</a:t>
            </a:r>
            <a:r>
              <a:rPr lang="fr-FR" sz="2000" i="1" dirty="0">
                <a:latin typeface="Avenir Next" panose="020B0503020202020204" pitchFamily="34" charset="0"/>
              </a:rPr>
              <a:t>, </a:t>
            </a:r>
            <a:r>
              <a:rPr lang="fr-FR" sz="2000" i="1" dirty="0" err="1">
                <a:latin typeface="Avenir Next" panose="020B0503020202020204" pitchFamily="34" charset="0"/>
              </a:rPr>
              <a:t>warezclient</a:t>
            </a:r>
            <a:r>
              <a:rPr lang="fr-FR" sz="2000" i="1" dirty="0">
                <a:latin typeface="Avenir Next" panose="020B0503020202020204" pitchFamily="34" charset="0"/>
              </a:rPr>
              <a:t>, </a:t>
            </a:r>
            <a:r>
              <a:rPr lang="fr-FR" sz="2000" i="1" dirty="0" err="1">
                <a:latin typeface="Avenir Next" panose="020B0503020202020204" pitchFamily="34" charset="0"/>
              </a:rPr>
              <a:t>warezmaster</a:t>
            </a:r>
            <a:r>
              <a:rPr lang="fr-FR" sz="2000" dirty="0">
                <a:latin typeface="Avenir Next" panose="020B0503020202020204" pitchFamily="34" charset="0"/>
              </a:rPr>
              <a:t>. </a:t>
            </a:r>
          </a:p>
          <a:p>
            <a:r>
              <a:rPr lang="fr-FR" sz="2400" dirty="0">
                <a:latin typeface="Avenir Next" panose="020B0503020202020204" pitchFamily="34" charset="0"/>
              </a:rPr>
              <a:t>In the </a:t>
            </a:r>
            <a:r>
              <a:rPr lang="fr-FR" sz="2400" dirty="0" err="1">
                <a:latin typeface="Avenir Next" panose="020B0503020202020204" pitchFamily="34" charset="0"/>
              </a:rPr>
              <a:t>dataset</a:t>
            </a:r>
            <a:r>
              <a:rPr lang="fr-FR" sz="2400" dirty="0">
                <a:latin typeface="Avenir Next" panose="020B0503020202020204" pitchFamily="34" charset="0"/>
              </a:rPr>
              <a:t>, ~20% of connections are </a:t>
            </a:r>
            <a:r>
              <a:rPr lang="fr-FR" sz="2400" dirty="0" err="1">
                <a:latin typeface="Avenir Next" panose="020B0503020202020204" pitchFamily="34" charset="0"/>
              </a:rPr>
              <a:t>labeled</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C4ED121E-55D7-7C20-DC41-5B469DA4E7BF}"/>
              </a:ext>
            </a:extLst>
          </p:cNvPr>
          <p:cNvPicPr>
            <a:picLocks noChangeAspect="1"/>
          </p:cNvPicPr>
          <p:nvPr/>
        </p:nvPicPr>
        <p:blipFill>
          <a:blip r:embed="rId4"/>
          <a:stretch>
            <a:fillRect/>
          </a:stretch>
        </p:blipFill>
        <p:spPr>
          <a:xfrm>
            <a:off x="8304428" y="1231438"/>
            <a:ext cx="3049372" cy="5124912"/>
          </a:xfrm>
          <a:prstGeom prst="rect">
            <a:avLst/>
          </a:prstGeom>
        </p:spPr>
      </p:pic>
    </p:spTree>
    <p:extLst>
      <p:ext uri="{BB962C8B-B14F-4D97-AF65-F5344CB8AC3E}">
        <p14:creationId xmlns:p14="http://schemas.microsoft.com/office/powerpoint/2010/main" val="497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Pre-processing</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4266256"/>
          </a:xfrm>
        </p:spPr>
        <p:txBody>
          <a:bodyPr>
            <a:normAutofit/>
          </a:bodyPr>
          <a:lstStyle/>
          <a:p>
            <a:r>
              <a:rPr lang="fr-FR" sz="2400" dirty="0" err="1">
                <a:latin typeface="Avenir Next" panose="020B0503020202020204" pitchFamily="34" charset="0"/>
              </a:rPr>
              <a:t>Fextraction</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a:t>
            </a:r>
            <a:r>
              <a:rPr lang="fr-FR" sz="2400" dirty="0" err="1">
                <a:latin typeface="Avenir Next" panose="020B0503020202020204" pitchFamily="34" charset="0"/>
              </a:rPr>
              <a:t>done</a:t>
            </a:r>
            <a:r>
              <a:rPr lang="fr-FR" sz="2400" dirty="0">
                <a:latin typeface="Avenir Next" panose="020B0503020202020204" pitchFamily="34" charset="0"/>
              </a:rPr>
              <a:t> </a:t>
            </a:r>
          </a:p>
          <a:p>
            <a:r>
              <a:rPr lang="fr-FR" sz="2400" dirty="0" err="1">
                <a:latin typeface="Avenir Next" panose="020B0503020202020204" pitchFamily="34" charset="0"/>
              </a:rPr>
              <a:t>Already</a:t>
            </a:r>
            <a:r>
              <a:rPr lang="fr-FR" sz="2400" dirty="0">
                <a:latin typeface="Avenir Next" panose="020B0503020202020204" pitchFamily="34" charset="0"/>
              </a:rPr>
              <a:t> 38 </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we</a:t>
            </a:r>
            <a:r>
              <a:rPr lang="fr-FR" sz="2400" dirty="0">
                <a:latin typeface="Avenir Next" panose="020B0503020202020204" pitchFamily="34" charset="0"/>
              </a:rPr>
              <a:t> can exploit</a:t>
            </a:r>
          </a:p>
          <a:p>
            <a:r>
              <a:rPr lang="fr-FR" sz="2400" dirty="0" err="1">
                <a:latin typeface="Avenir Next" panose="020B0503020202020204" pitchFamily="34" charset="0"/>
              </a:rPr>
              <a:t>Other</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will</a:t>
            </a:r>
            <a:r>
              <a:rPr lang="fr-FR" sz="2400" dirty="0">
                <a:latin typeface="Avenir Next" panose="020B0503020202020204" pitchFamily="34" charset="0"/>
              </a:rPr>
              <a:t> </a:t>
            </a:r>
            <a:r>
              <a:rPr lang="fr-FR" sz="2400" dirty="0" err="1">
                <a:latin typeface="Avenir Next" panose="020B0503020202020204" pitchFamily="34" charset="0"/>
              </a:rPr>
              <a:t>be</a:t>
            </a:r>
            <a:r>
              <a:rPr lang="fr-FR" sz="2400" dirty="0">
                <a:latin typeface="Avenir Next" panose="020B0503020202020204" pitchFamily="34" charset="0"/>
              </a:rPr>
              <a:t> </a:t>
            </a:r>
            <a:r>
              <a:rPr lang="fr-FR" sz="2400" dirty="0" err="1">
                <a:latin typeface="Avenir Next" panose="020B0503020202020204" pitchFamily="34" charset="0"/>
              </a:rPr>
              <a:t>one-hot</a:t>
            </a:r>
            <a:r>
              <a:rPr lang="fr-FR" sz="2400" dirty="0">
                <a:latin typeface="Avenir Next" panose="020B0503020202020204" pitchFamily="34" charset="0"/>
              </a:rPr>
              <a:t> </a:t>
            </a:r>
            <a:r>
              <a:rPr lang="fr-FR" sz="2400" dirty="0" err="1">
                <a:latin typeface="Avenir Next" panose="020B0503020202020204" pitchFamily="34" charset="0"/>
              </a:rPr>
              <a:t>encoded</a:t>
            </a:r>
            <a:r>
              <a:rPr lang="fr-FR" sz="2400" dirty="0">
                <a:latin typeface="Avenir Next" panose="020B0503020202020204" pitchFamily="34" charset="0"/>
              </a:rPr>
              <a:t> to </a:t>
            </a:r>
            <a:r>
              <a:rPr lang="fr-FR" sz="2400" dirty="0" err="1">
                <a:latin typeface="Avenir Next" panose="020B0503020202020204" pitchFamily="34" charset="0"/>
              </a:rPr>
              <a:t>be</a:t>
            </a:r>
            <a:r>
              <a:rPr lang="fr-FR" sz="2400" dirty="0">
                <a:latin typeface="Avenir Next" panose="020B0503020202020204" pitchFamily="34" charset="0"/>
              </a:rPr>
              <a:t> usable</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Algorithm</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An </a:t>
            </a:r>
            <a:r>
              <a:rPr lang="fr-FR" sz="2400" dirty="0" err="1">
                <a:latin typeface="Avenir Next" panose="020B0503020202020204" pitchFamily="34" charset="0"/>
              </a:rPr>
              <a:t>unsupervised</a:t>
            </a:r>
            <a:r>
              <a:rPr lang="fr-FR" sz="2400" dirty="0">
                <a:latin typeface="Avenir Next" panose="020B0503020202020204" pitchFamily="34" charset="0"/>
              </a:rPr>
              <a:t> </a:t>
            </a:r>
            <a:r>
              <a:rPr lang="fr-FR" sz="2400" dirty="0" err="1">
                <a:latin typeface="Avenir Next" panose="020B0503020202020204" pitchFamily="34" charset="0"/>
              </a:rPr>
              <a:t>learning</a:t>
            </a:r>
            <a:r>
              <a:rPr lang="fr-FR" sz="2400" dirty="0">
                <a:latin typeface="Avenir Next" panose="020B0503020202020204" pitchFamily="34" charset="0"/>
              </a:rPr>
              <a:t> </a:t>
            </a:r>
            <a:r>
              <a:rPr lang="fr-FR" sz="2400" dirty="0" err="1">
                <a:latin typeface="Avenir Next" panose="020B0503020202020204" pitchFamily="34" charset="0"/>
              </a:rPr>
              <a:t>algorithm</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a:t>
            </a:r>
            <a:r>
              <a:rPr lang="fr-FR" sz="2400" dirty="0" err="1">
                <a:latin typeface="Avenir Next" panose="020B0503020202020204" pitchFamily="34" charset="0"/>
              </a:rPr>
              <a:t>applied</a:t>
            </a:r>
            <a:r>
              <a:rPr lang="fr-FR" sz="2400" dirty="0">
                <a:latin typeface="Avenir Next" panose="020B0503020202020204" pitchFamily="34" charset="0"/>
              </a:rPr>
              <a:t>: </a:t>
            </a:r>
            <a:r>
              <a:rPr lang="fr-FR" sz="2400" b="1" dirty="0">
                <a:latin typeface="Avenir Next" panose="020B0503020202020204" pitchFamily="34" charset="0"/>
              </a:rPr>
              <a:t>K-</a:t>
            </a:r>
            <a:r>
              <a:rPr lang="fr-FR" sz="2400" b="1" dirty="0" err="1">
                <a:latin typeface="Avenir Next" panose="020B0503020202020204" pitchFamily="34" charset="0"/>
              </a:rPr>
              <a:t>means</a:t>
            </a:r>
            <a:r>
              <a:rPr lang="fr-FR" sz="2400" b="1" dirty="0">
                <a:latin typeface="Avenir Next" panose="020B0503020202020204" pitchFamily="34" charset="0"/>
              </a:rPr>
              <a:t> </a:t>
            </a:r>
            <a:r>
              <a:rPr lang="fr-FR" sz="2400" dirty="0">
                <a:latin typeface="Avenir Next" panose="020B0503020202020204" pitchFamily="34" charset="0"/>
              </a:rPr>
              <a:t>clustering. </a:t>
            </a:r>
          </a:p>
          <a:p>
            <a:r>
              <a:rPr lang="fr-FR" sz="2400" dirty="0">
                <a:latin typeface="Avenir Next" panose="020B0503020202020204" pitchFamily="34" charset="0"/>
              </a:rPr>
              <a:t>The </a:t>
            </a:r>
            <a:r>
              <a:rPr lang="fr-FR" sz="2400" dirty="0" err="1">
                <a:latin typeface="Avenir Next" panose="020B0503020202020204" pitchFamily="34" charset="0"/>
              </a:rPr>
              <a:t>idea</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to let the clustering </a:t>
            </a:r>
            <a:r>
              <a:rPr lang="fr-FR" sz="2400" dirty="0" err="1">
                <a:latin typeface="Avenir Next" panose="020B0503020202020204" pitchFamily="34" charset="0"/>
              </a:rPr>
              <a:t>discover</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 </a:t>
            </a:r>
            <a:r>
              <a:rPr lang="fr-FR" sz="2400" dirty="0" err="1">
                <a:latin typeface="Avenir Next" panose="020B0503020202020204" pitchFamily="34" charset="0"/>
              </a:rPr>
              <a:t>behavior</a:t>
            </a:r>
            <a:r>
              <a:rPr lang="fr-FR" sz="2400" dirty="0">
                <a:latin typeface="Avenir Next" panose="020B0503020202020204" pitchFamily="34" charset="0"/>
              </a:rPr>
              <a:t>. </a:t>
            </a:r>
          </a:p>
          <a:p>
            <a:r>
              <a:rPr lang="fr-FR" sz="2400" dirty="0">
                <a:latin typeface="Avenir Next" panose="020B0503020202020204" pitchFamily="34" charset="0"/>
              </a:rPr>
              <a:t>Connections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fall</a:t>
            </a:r>
            <a:r>
              <a:rPr lang="fr-FR" sz="2400" dirty="0">
                <a:latin typeface="Avenir Next" panose="020B0503020202020204" pitchFamily="34" charset="0"/>
              </a:rPr>
              <a:t> </a:t>
            </a:r>
            <a:r>
              <a:rPr lang="fr-FR" sz="2400" dirty="0" err="1">
                <a:latin typeface="Avenir Next" panose="020B0503020202020204" pitchFamily="34" charset="0"/>
              </a:rPr>
              <a:t>outside</a:t>
            </a:r>
            <a:r>
              <a:rPr lang="fr-FR" sz="2400" dirty="0">
                <a:latin typeface="Avenir Next" panose="020B0503020202020204" pitchFamily="34" charset="0"/>
              </a:rPr>
              <a:t> of clusters are </a:t>
            </a:r>
            <a:r>
              <a:rPr lang="fr-FR" sz="2400" dirty="0" err="1">
                <a:latin typeface="Avenir Next" panose="020B0503020202020204" pitchFamily="34" charset="0"/>
              </a:rPr>
              <a:t>potentially</a:t>
            </a:r>
            <a:r>
              <a:rPr lang="fr-FR" sz="2400" dirty="0">
                <a:latin typeface="Avenir Next" panose="020B0503020202020204" pitchFamily="34" charset="0"/>
              </a:rPr>
              <a:t> </a:t>
            </a:r>
            <a:r>
              <a:rPr lang="fr-FR" sz="2400" dirty="0" err="1">
                <a:latin typeface="Avenir Next" panose="020B0503020202020204" pitchFamily="34" charset="0"/>
              </a:rPr>
              <a:t>anomalous</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K-means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K-means: A Complete Introduction. K-means is an unsupervised clustering… |  by Alan Jeffares | Towards Data Science">
            <a:extLst>
              <a:ext uri="{FF2B5EF4-FFF2-40B4-BE49-F238E27FC236}">
                <a16:creationId xmlns:a16="http://schemas.microsoft.com/office/drawing/2014/main" id="{93377117-BAD9-E8B7-5EB7-A6EF9CF474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413794"/>
            <a:ext cx="762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74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502635"/>
            <a:ext cx="10515600" cy="1852729"/>
          </a:xfrm>
        </p:spPr>
        <p:txBody>
          <a:bodyPr>
            <a:noAutofit/>
          </a:bodyPr>
          <a:lstStyle/>
          <a:p>
            <a:r>
              <a:rPr lang="en-GB" sz="4000" dirty="0">
                <a:solidFill>
                  <a:schemeClr val="bg1"/>
                </a:solidFill>
                <a:latin typeface="Avenir Next Medium" panose="020B0503020202020204" pitchFamily="34" charset="0"/>
              </a:rPr>
              <a:t>1.</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are the characteristics and features that define an anomaly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9</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9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Grand écran</PresentationFormat>
  <Paragraphs>121</Paragraphs>
  <Slides>20</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Avenir Next</vt:lpstr>
      <vt:lpstr>Avenir Next Demi Bold</vt:lpstr>
      <vt:lpstr>Avenir Next Medium</vt:lpstr>
      <vt:lpstr>Arial</vt:lpstr>
      <vt:lpstr>Calibri</vt:lpstr>
      <vt:lpstr>Calibri Light</vt:lpstr>
      <vt:lpstr>Office Theme</vt:lpstr>
      <vt:lpstr>Anomaly Detection in Network Traffic with K-means Clustering</vt:lpstr>
      <vt:lpstr>Présentation PowerPoint</vt:lpstr>
      <vt:lpstr>The dataset</vt:lpstr>
      <vt:lpstr>The dataset - Labels</vt:lpstr>
      <vt:lpstr>The dataset - Pre-processing</vt:lpstr>
      <vt:lpstr>Algorithm</vt:lpstr>
      <vt:lpstr>K-means</vt:lpstr>
      <vt:lpstr>Analysis questions</vt:lpstr>
      <vt:lpstr>1. What are the characteristics and features that define an anomaly ?</vt:lpstr>
      <vt:lpstr>Define an anomaly</vt:lpstr>
      <vt:lpstr>Anomaly characteristics</vt:lpstr>
      <vt:lpstr>2. How to find the optimal value of the hyperparameter K of the K-means clustering ?</vt:lpstr>
      <vt:lpstr>2.  How to find the optimal value of the hyperparameter K of the K-means clustering?</vt:lpstr>
      <vt:lpstr>The optimal K value - Steps</vt:lpstr>
      <vt:lpstr>The optimal K value - Results</vt:lpstr>
      <vt:lpstr>3.  What is the distribution of attacks on each protocol (TCP, UDP, ICMP…), by which service (port) were they carried out, what type of attacks are they and what was the final purpose of the attack ?</vt:lpstr>
      <vt:lpstr>Distribution of protocol</vt:lpstr>
      <vt:lpstr>Distribution of attacks by protocol</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Bueche Lucas</cp:lastModifiedBy>
  <cp:revision>51</cp:revision>
  <dcterms:created xsi:type="dcterms:W3CDTF">2022-06-07T10:58:41Z</dcterms:created>
  <dcterms:modified xsi:type="dcterms:W3CDTF">2022-06-09T12:53:30Z</dcterms:modified>
</cp:coreProperties>
</file>