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handoutMasterIdLst>
    <p:handoutMasterId r:id="rId3"/>
  </p:handoutMasterIdLst>
  <p:sldIdLst>
    <p:sldId id="256" r:id="rId2"/>
  </p:sldIdLst>
  <p:sldSz cx="32918400" cy="21945600"/>
  <p:notesSz cx="7010400" cy="9271000"/>
  <p:embeddedFontLst>
    <p:embeddedFont>
      <p:font typeface="Cambria Math" panose="02040503050406030204" pitchFamily="18" charset="0"/>
      <p:regular r:id="rId4"/>
    </p:embeddedFon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marL="0" algn="l" defTabSz="2682818" rtl="0" eaLnBrk="1" latinLnBrk="0" hangingPunct="1">
      <a:defRPr sz="5285" kern="1200">
        <a:solidFill>
          <a:schemeClr val="tx1"/>
        </a:solidFill>
        <a:latin typeface="+mn-lt"/>
        <a:ea typeface="+mn-ea"/>
        <a:cs typeface="+mn-cs"/>
      </a:defRPr>
    </a:lvl1pPr>
    <a:lvl2pPr marL="1341409" algn="l" defTabSz="2682818" rtl="0" eaLnBrk="1" latinLnBrk="0" hangingPunct="1">
      <a:defRPr sz="5285" kern="1200">
        <a:solidFill>
          <a:schemeClr val="tx1"/>
        </a:solidFill>
        <a:latin typeface="+mn-lt"/>
        <a:ea typeface="+mn-ea"/>
        <a:cs typeface="+mn-cs"/>
      </a:defRPr>
    </a:lvl2pPr>
    <a:lvl3pPr marL="2682818" algn="l" defTabSz="2682818" rtl="0" eaLnBrk="1" latinLnBrk="0" hangingPunct="1">
      <a:defRPr sz="5285" kern="1200">
        <a:solidFill>
          <a:schemeClr val="tx1"/>
        </a:solidFill>
        <a:latin typeface="+mn-lt"/>
        <a:ea typeface="+mn-ea"/>
        <a:cs typeface="+mn-cs"/>
      </a:defRPr>
    </a:lvl3pPr>
    <a:lvl4pPr marL="4024227" algn="l" defTabSz="2682818" rtl="0" eaLnBrk="1" latinLnBrk="0" hangingPunct="1">
      <a:defRPr sz="5285" kern="1200">
        <a:solidFill>
          <a:schemeClr val="tx1"/>
        </a:solidFill>
        <a:latin typeface="+mn-lt"/>
        <a:ea typeface="+mn-ea"/>
        <a:cs typeface="+mn-cs"/>
      </a:defRPr>
    </a:lvl4pPr>
    <a:lvl5pPr marL="5365640" algn="l" defTabSz="2682818" rtl="0" eaLnBrk="1" latinLnBrk="0" hangingPunct="1">
      <a:defRPr sz="5285" kern="1200">
        <a:solidFill>
          <a:schemeClr val="tx1"/>
        </a:solidFill>
        <a:latin typeface="+mn-lt"/>
        <a:ea typeface="+mn-ea"/>
        <a:cs typeface="+mn-cs"/>
      </a:defRPr>
    </a:lvl5pPr>
    <a:lvl6pPr marL="6707049" algn="l" defTabSz="2682818" rtl="0" eaLnBrk="1" latinLnBrk="0" hangingPunct="1">
      <a:defRPr sz="5285" kern="1200">
        <a:solidFill>
          <a:schemeClr val="tx1"/>
        </a:solidFill>
        <a:latin typeface="+mn-lt"/>
        <a:ea typeface="+mn-ea"/>
        <a:cs typeface="+mn-cs"/>
      </a:defRPr>
    </a:lvl6pPr>
    <a:lvl7pPr marL="8048460" algn="l" defTabSz="2682818" rtl="0" eaLnBrk="1" latinLnBrk="0" hangingPunct="1">
      <a:defRPr sz="5285" kern="1200">
        <a:solidFill>
          <a:schemeClr val="tx1"/>
        </a:solidFill>
        <a:latin typeface="+mn-lt"/>
        <a:ea typeface="+mn-ea"/>
        <a:cs typeface="+mn-cs"/>
      </a:defRPr>
    </a:lvl7pPr>
    <a:lvl8pPr marL="9389869" algn="l" defTabSz="2682818" rtl="0" eaLnBrk="1" latinLnBrk="0" hangingPunct="1">
      <a:defRPr sz="5285" kern="1200">
        <a:solidFill>
          <a:schemeClr val="tx1"/>
        </a:solidFill>
        <a:latin typeface="+mn-lt"/>
        <a:ea typeface="+mn-ea"/>
        <a:cs typeface="+mn-cs"/>
      </a:defRPr>
    </a:lvl8pPr>
    <a:lvl9pPr marL="10731279" algn="l" defTabSz="2682818" rtl="0" eaLnBrk="1" latinLnBrk="0" hangingPunct="1">
      <a:defRPr sz="5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875" autoAdjust="0"/>
    <p:restoredTop sz="94710" autoAdjust="0"/>
  </p:normalViewPr>
  <p:slideViewPr>
    <p:cSldViewPr>
      <p:cViewPr>
        <p:scale>
          <a:sx n="46" d="100"/>
          <a:sy n="46" d="100"/>
        </p:scale>
        <p:origin x="-208" y="144"/>
      </p:cViewPr>
      <p:guideLst>
        <p:guide orient="horz" pos="6912"/>
        <p:guide pos="10368"/>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handoutMaster" Target="handoutMasters/handoutMaster1.xml"/><Relationship Id="rId7" Type="http://schemas.openxmlformats.org/officeDocument/2006/relationships/font" Target="fonts/font4.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gs" Target="tags/tag1.xml"/><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12/8/24</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87" y="2814321"/>
            <a:ext cx="35553014" cy="599186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7898135" y="2814321"/>
            <a:ext cx="106110410" cy="599186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91"/>
            <a:ext cx="27980642" cy="4358640"/>
          </a:xfrm>
        </p:spPr>
        <p:txBody>
          <a:bodyPr anchor="t"/>
          <a:lstStyle>
            <a:defPPr>
              <a:defRPr kern="1200"/>
            </a:defPPr>
            <a:lvl1pPr algn="l">
              <a:defRPr sz="11001" b="1" cap="all"/>
            </a:lvl1pPr>
          </a:lstStyle>
          <a:p>
            <a:r>
              <a:rPr lang="en-US"/>
              <a:t>Click to edit Master title style</a:t>
            </a:r>
          </a:p>
        </p:txBody>
      </p:sp>
      <p:sp>
        <p:nvSpPr>
          <p:cNvPr id="3" name="Text Placeholder 2"/>
          <p:cNvSpPr>
            <a:spLocks noGrp="1"/>
          </p:cNvSpPr>
          <p:nvPr>
            <p:ph type="body" idx="1"/>
          </p:nvPr>
        </p:nvSpPr>
        <p:spPr>
          <a:xfrm>
            <a:off x="2600327" y="9301483"/>
            <a:ext cx="27980642" cy="4800598"/>
          </a:xfrm>
        </p:spPr>
        <p:txBody>
          <a:bodyPr anchor="b"/>
          <a:lstStyle>
            <a:defPPr>
              <a:defRPr kern="1200"/>
            </a:defPPr>
            <a:lvl1pPr marL="0" indent="0">
              <a:buNone/>
              <a:defRPr sz="5467">
                <a:solidFill>
                  <a:schemeClr val="tx1">
                    <a:tint val="75000"/>
                  </a:schemeClr>
                </a:solidFill>
              </a:defRPr>
            </a:lvl1pPr>
            <a:lvl2pPr marL="1252507" indent="0">
              <a:buNone/>
              <a:defRPr sz="4934">
                <a:solidFill>
                  <a:schemeClr val="tx1">
                    <a:tint val="75000"/>
                  </a:schemeClr>
                </a:solidFill>
              </a:defRPr>
            </a:lvl2pPr>
            <a:lvl3pPr marL="2505015" indent="0">
              <a:buNone/>
              <a:defRPr sz="4400">
                <a:solidFill>
                  <a:schemeClr val="tx1">
                    <a:tint val="75000"/>
                  </a:schemeClr>
                </a:solidFill>
              </a:defRPr>
            </a:lvl3pPr>
            <a:lvl4pPr marL="3757522" indent="0">
              <a:buNone/>
              <a:defRPr sz="3867">
                <a:solidFill>
                  <a:schemeClr val="tx1">
                    <a:tint val="75000"/>
                  </a:schemeClr>
                </a:solidFill>
              </a:defRPr>
            </a:lvl4pPr>
            <a:lvl5pPr marL="5010030" indent="0">
              <a:buNone/>
              <a:defRPr sz="3867">
                <a:solidFill>
                  <a:schemeClr val="tx1">
                    <a:tint val="75000"/>
                  </a:schemeClr>
                </a:solidFill>
              </a:defRPr>
            </a:lvl5pPr>
            <a:lvl6pPr marL="6262537" indent="0">
              <a:buNone/>
              <a:defRPr sz="3867">
                <a:solidFill>
                  <a:schemeClr val="tx1">
                    <a:tint val="75000"/>
                  </a:schemeClr>
                </a:solidFill>
              </a:defRPr>
            </a:lvl6pPr>
            <a:lvl7pPr marL="7515047" indent="0">
              <a:buNone/>
              <a:defRPr sz="3867">
                <a:solidFill>
                  <a:schemeClr val="tx1">
                    <a:tint val="75000"/>
                  </a:schemeClr>
                </a:solidFill>
              </a:defRPr>
            </a:lvl7pPr>
            <a:lvl8pPr marL="8767554" indent="0">
              <a:buNone/>
              <a:defRPr sz="3867">
                <a:solidFill>
                  <a:schemeClr val="tx1">
                    <a:tint val="75000"/>
                  </a:schemeClr>
                </a:solidFill>
              </a:defRPr>
            </a:lvl8pPr>
            <a:lvl9pPr marL="10020062" indent="0">
              <a:buNone/>
              <a:defRPr sz="3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7898132" y="16388080"/>
            <a:ext cx="70831708" cy="46344842"/>
          </a:xfrm>
        </p:spPr>
        <p:txBody>
          <a:bodyPr/>
          <a:lstStyle>
            <a:defPPr>
              <a:defRPr kern="1200"/>
            </a:defPPr>
            <a:lvl1pPr>
              <a:defRPr sz="7667"/>
            </a:lvl1pPr>
            <a:lvl2pPr>
              <a:defRPr sz="6600"/>
            </a:lvl2pPr>
            <a:lvl3pPr>
              <a:defRPr sz="5467"/>
            </a:lvl3pPr>
            <a:lvl4pPr>
              <a:defRPr sz="4934"/>
            </a:lvl4pPr>
            <a:lvl5pPr>
              <a:defRPr sz="4934"/>
            </a:lvl5pPr>
            <a:lvl6pPr>
              <a:defRPr sz="4934"/>
            </a:lvl6pPr>
            <a:lvl7pPr>
              <a:defRPr sz="4934"/>
            </a:lvl7pPr>
            <a:lvl8pPr>
              <a:defRPr sz="4934"/>
            </a:lvl8pPr>
            <a:lvl9pPr>
              <a:defRPr sz="4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5" y="16388080"/>
            <a:ext cx="70831708" cy="46344842"/>
          </a:xfrm>
        </p:spPr>
        <p:txBody>
          <a:bodyPr/>
          <a:lstStyle>
            <a:defPPr>
              <a:defRPr kern="1200"/>
            </a:defPPr>
            <a:lvl1pPr>
              <a:defRPr sz="7667"/>
            </a:lvl1pPr>
            <a:lvl2pPr>
              <a:defRPr sz="6600"/>
            </a:lvl2pPr>
            <a:lvl3pPr>
              <a:defRPr sz="5467"/>
            </a:lvl3pPr>
            <a:lvl4pPr>
              <a:defRPr sz="4934"/>
            </a:lvl4pPr>
            <a:lvl5pPr>
              <a:defRPr sz="4934"/>
            </a:lvl5pPr>
            <a:lvl6pPr>
              <a:defRPr sz="4934"/>
            </a:lvl6pPr>
            <a:lvl7pPr>
              <a:defRPr sz="4934"/>
            </a:lvl7pPr>
            <a:lvl8pPr>
              <a:defRPr sz="4934"/>
            </a:lvl8pPr>
            <a:lvl9pPr>
              <a:defRPr sz="4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1" y="878842"/>
            <a:ext cx="29626558"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defPPr>
              <a:defRPr kern="1200"/>
            </a:defPPr>
            <a:lvl1pPr marL="0" indent="0">
              <a:buNone/>
              <a:defRPr sz="6600" b="1"/>
            </a:lvl1pPr>
            <a:lvl2pPr marL="1252507" indent="0">
              <a:buNone/>
              <a:defRPr sz="5467" b="1"/>
            </a:lvl2pPr>
            <a:lvl3pPr marL="2505015" indent="0">
              <a:buNone/>
              <a:defRPr sz="4934" b="1"/>
            </a:lvl3pPr>
            <a:lvl4pPr marL="3757522" indent="0">
              <a:buNone/>
              <a:defRPr sz="4400" b="1"/>
            </a:lvl4pPr>
            <a:lvl5pPr marL="5010030" indent="0">
              <a:buNone/>
              <a:defRPr sz="4400" b="1"/>
            </a:lvl5pPr>
            <a:lvl6pPr marL="6262537" indent="0">
              <a:buNone/>
              <a:defRPr sz="4400" b="1"/>
            </a:lvl6pPr>
            <a:lvl7pPr marL="7515047" indent="0">
              <a:buNone/>
              <a:defRPr sz="4400" b="1"/>
            </a:lvl7pPr>
            <a:lvl8pPr marL="8767554" indent="0">
              <a:buNone/>
              <a:defRPr sz="4400" b="1"/>
            </a:lvl8pPr>
            <a:lvl9pPr marL="10020062" indent="0">
              <a:buNone/>
              <a:defRPr sz="44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defPPr>
              <a:defRPr kern="1200"/>
            </a:defPPr>
            <a:lvl1pPr>
              <a:defRPr sz="6600"/>
            </a:lvl1pPr>
            <a:lvl2pPr>
              <a:defRPr sz="5467"/>
            </a:lvl2pPr>
            <a:lvl3pPr>
              <a:defRPr sz="4934"/>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1" y="4912362"/>
            <a:ext cx="14550389" cy="2047238"/>
          </a:xfrm>
        </p:spPr>
        <p:txBody>
          <a:bodyPr anchor="b"/>
          <a:lstStyle>
            <a:defPPr>
              <a:defRPr kern="1200"/>
            </a:defPPr>
            <a:lvl1pPr marL="0" indent="0">
              <a:buNone/>
              <a:defRPr sz="6600" b="1"/>
            </a:lvl1pPr>
            <a:lvl2pPr marL="1252507" indent="0">
              <a:buNone/>
              <a:defRPr sz="5467" b="1"/>
            </a:lvl2pPr>
            <a:lvl3pPr marL="2505015" indent="0">
              <a:buNone/>
              <a:defRPr sz="4934" b="1"/>
            </a:lvl3pPr>
            <a:lvl4pPr marL="3757522" indent="0">
              <a:buNone/>
              <a:defRPr sz="4400" b="1"/>
            </a:lvl4pPr>
            <a:lvl5pPr marL="5010030" indent="0">
              <a:buNone/>
              <a:defRPr sz="4400" b="1"/>
            </a:lvl5pPr>
            <a:lvl6pPr marL="6262537" indent="0">
              <a:buNone/>
              <a:defRPr sz="4400" b="1"/>
            </a:lvl6pPr>
            <a:lvl7pPr marL="7515047" indent="0">
              <a:buNone/>
              <a:defRPr sz="4400" b="1"/>
            </a:lvl7pPr>
            <a:lvl8pPr marL="8767554" indent="0">
              <a:buNone/>
              <a:defRPr sz="4400" b="1"/>
            </a:lvl8pPr>
            <a:lvl9pPr marL="10020062" indent="0">
              <a:buNone/>
              <a:defRPr sz="4400" b="1"/>
            </a:lvl9pPr>
          </a:lstStyle>
          <a:p>
            <a:pPr lvl="0"/>
            <a:r>
              <a:rPr lang="en-US"/>
              <a:t>Click to edit Master text styles</a:t>
            </a:r>
          </a:p>
        </p:txBody>
      </p:sp>
      <p:sp>
        <p:nvSpPr>
          <p:cNvPr id="6" name="Content Placeholder 5"/>
          <p:cNvSpPr>
            <a:spLocks noGrp="1"/>
          </p:cNvSpPr>
          <p:nvPr>
            <p:ph sz="quarter" idx="4"/>
          </p:nvPr>
        </p:nvSpPr>
        <p:spPr>
          <a:xfrm>
            <a:off x="16722091" y="6959600"/>
            <a:ext cx="14550389" cy="12644122"/>
          </a:xfrm>
        </p:spPr>
        <p:txBody>
          <a:bodyPr/>
          <a:lstStyle>
            <a:defPPr>
              <a:defRPr kern="1200"/>
            </a:defPPr>
            <a:lvl1pPr>
              <a:defRPr sz="6600"/>
            </a:lvl1pPr>
            <a:lvl2pPr>
              <a:defRPr sz="5467"/>
            </a:lvl2pPr>
            <a:lvl3pPr>
              <a:defRPr sz="4934"/>
            </a:lvl3pPr>
            <a:lvl4pPr>
              <a:defRPr sz="4400"/>
            </a:lvl4pPr>
            <a:lvl5pPr>
              <a:defRPr sz="4400"/>
            </a:lvl5pPr>
            <a:lvl6pPr>
              <a:defRPr sz="4400"/>
            </a:lvl6pPr>
            <a:lvl7pPr>
              <a:defRPr sz="4400"/>
            </a:lvl7pPr>
            <a:lvl8pPr>
              <a:defRPr sz="4400"/>
            </a:lvl8pPr>
            <a:lvl9pPr>
              <a:defRPr sz="4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5" y="873760"/>
            <a:ext cx="10829927" cy="3718560"/>
          </a:xfrm>
        </p:spPr>
        <p:txBody>
          <a:bodyPr anchor="b"/>
          <a:lstStyle>
            <a:defPPr>
              <a:defRPr kern="1200"/>
            </a:defPPr>
            <a:lvl1pPr algn="l">
              <a:defRPr sz="5467" b="1"/>
            </a:lvl1pPr>
          </a:lstStyle>
          <a:p>
            <a:r>
              <a:rPr lang="en-US"/>
              <a:t>Click to edit Master title style</a:t>
            </a:r>
          </a:p>
        </p:txBody>
      </p:sp>
      <p:sp>
        <p:nvSpPr>
          <p:cNvPr id="3" name="Content Placeholder 2"/>
          <p:cNvSpPr>
            <a:spLocks noGrp="1"/>
          </p:cNvSpPr>
          <p:nvPr>
            <p:ph idx="1"/>
          </p:nvPr>
        </p:nvSpPr>
        <p:spPr>
          <a:xfrm>
            <a:off x="12870179" y="873761"/>
            <a:ext cx="18402300" cy="18729961"/>
          </a:xfrm>
        </p:spPr>
        <p:txBody>
          <a:bodyPr/>
          <a:lstStyle>
            <a:defPPr>
              <a:defRPr kern="1200"/>
            </a:defPPr>
            <a:lvl1pPr>
              <a:defRPr sz="8800"/>
            </a:lvl1pPr>
            <a:lvl2pPr>
              <a:defRPr sz="7667"/>
            </a:lvl2pPr>
            <a:lvl3pPr>
              <a:defRPr sz="6600"/>
            </a:lvl3pPr>
            <a:lvl4pPr>
              <a:defRPr sz="5467"/>
            </a:lvl4pPr>
            <a:lvl5pPr>
              <a:defRPr sz="5467"/>
            </a:lvl5pPr>
            <a:lvl6pPr>
              <a:defRPr sz="5467"/>
            </a:lvl6pPr>
            <a:lvl7pPr>
              <a:defRPr sz="5467"/>
            </a:lvl7pPr>
            <a:lvl8pPr>
              <a:defRPr sz="5467"/>
            </a:lvl8pPr>
            <a:lvl9pPr>
              <a:defRPr sz="5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5" y="4592321"/>
            <a:ext cx="10829927" cy="15011402"/>
          </a:xfrm>
        </p:spPr>
        <p:txBody>
          <a:bodyPr/>
          <a:lstStyle>
            <a:defPPr>
              <a:defRPr kern="1200"/>
            </a:defPPr>
            <a:lvl1pPr marL="0" indent="0">
              <a:buNone/>
              <a:defRPr sz="3867"/>
            </a:lvl1pPr>
            <a:lvl2pPr marL="1252507" indent="0">
              <a:buNone/>
              <a:defRPr sz="3267"/>
            </a:lvl2pPr>
            <a:lvl3pPr marL="2505015" indent="0">
              <a:buNone/>
              <a:defRPr sz="2733"/>
            </a:lvl3pPr>
            <a:lvl4pPr marL="3757522" indent="0">
              <a:buNone/>
              <a:defRPr sz="2467"/>
            </a:lvl4pPr>
            <a:lvl5pPr marL="5010030" indent="0">
              <a:buNone/>
              <a:defRPr sz="2467"/>
            </a:lvl5pPr>
            <a:lvl6pPr marL="6262537" indent="0">
              <a:buNone/>
              <a:defRPr sz="2467"/>
            </a:lvl6pPr>
            <a:lvl7pPr marL="7515047" indent="0">
              <a:buNone/>
              <a:defRPr sz="2467"/>
            </a:lvl7pPr>
            <a:lvl8pPr marL="8767554" indent="0">
              <a:buNone/>
              <a:defRPr sz="2467"/>
            </a:lvl8pPr>
            <a:lvl9pPr marL="10020062" indent="0">
              <a:buNone/>
              <a:defRPr sz="2467"/>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1" cy="1813562"/>
          </a:xfrm>
        </p:spPr>
        <p:txBody>
          <a:bodyPr anchor="b"/>
          <a:lstStyle>
            <a:defPPr>
              <a:defRPr kern="1200"/>
            </a:defPPr>
            <a:lvl1pPr algn="l">
              <a:defRPr sz="5467" b="1"/>
            </a:lvl1pPr>
          </a:lstStyle>
          <a:p>
            <a:r>
              <a:rPr lang="en-US"/>
              <a:t>Click to edit Master title style</a:t>
            </a:r>
          </a:p>
        </p:txBody>
      </p:sp>
      <p:sp>
        <p:nvSpPr>
          <p:cNvPr id="3" name="Picture Placeholder 2"/>
          <p:cNvSpPr>
            <a:spLocks noGrp="1"/>
          </p:cNvSpPr>
          <p:nvPr>
            <p:ph type="pic" idx="1"/>
          </p:nvPr>
        </p:nvSpPr>
        <p:spPr>
          <a:xfrm>
            <a:off x="6452237" y="1960881"/>
            <a:ext cx="19751041" cy="13167359"/>
          </a:xfrm>
        </p:spPr>
        <p:txBody>
          <a:bodyPr/>
          <a:lstStyle>
            <a:defPPr>
              <a:defRPr kern="1200"/>
            </a:defPPr>
            <a:lvl1pPr marL="0" indent="0">
              <a:buNone/>
              <a:defRPr sz="8800"/>
            </a:lvl1pPr>
            <a:lvl2pPr marL="1252507" indent="0">
              <a:buNone/>
              <a:defRPr sz="7667"/>
            </a:lvl2pPr>
            <a:lvl3pPr marL="2505015" indent="0">
              <a:buNone/>
              <a:defRPr sz="6600"/>
            </a:lvl3pPr>
            <a:lvl4pPr marL="3757522" indent="0">
              <a:buNone/>
              <a:defRPr sz="5467"/>
            </a:lvl4pPr>
            <a:lvl5pPr marL="5010030" indent="0">
              <a:buNone/>
              <a:defRPr sz="5467"/>
            </a:lvl5pPr>
            <a:lvl6pPr marL="6262537" indent="0">
              <a:buNone/>
              <a:defRPr sz="5467"/>
            </a:lvl6pPr>
            <a:lvl7pPr marL="7515047" indent="0">
              <a:buNone/>
              <a:defRPr sz="5467"/>
            </a:lvl7pPr>
            <a:lvl8pPr marL="8767554" indent="0">
              <a:buNone/>
              <a:defRPr sz="5467"/>
            </a:lvl8pPr>
            <a:lvl9pPr marL="10020062" indent="0">
              <a:buNone/>
              <a:defRPr sz="5467"/>
            </a:lvl9pPr>
          </a:lstStyle>
          <a:p>
            <a:endParaRPr lang="en-US"/>
          </a:p>
        </p:txBody>
      </p:sp>
      <p:sp>
        <p:nvSpPr>
          <p:cNvPr id="4" name="Text Placeholder 3"/>
          <p:cNvSpPr>
            <a:spLocks noGrp="1"/>
          </p:cNvSpPr>
          <p:nvPr>
            <p:ph type="body" sz="half" idx="2"/>
          </p:nvPr>
        </p:nvSpPr>
        <p:spPr>
          <a:xfrm>
            <a:off x="6452237" y="17175482"/>
            <a:ext cx="19751041" cy="2575558"/>
          </a:xfrm>
        </p:spPr>
        <p:txBody>
          <a:bodyPr/>
          <a:lstStyle>
            <a:defPPr>
              <a:defRPr kern="1200"/>
            </a:defPPr>
            <a:lvl1pPr marL="0" indent="0">
              <a:buNone/>
              <a:defRPr sz="3867"/>
            </a:lvl1pPr>
            <a:lvl2pPr marL="1252507" indent="0">
              <a:buNone/>
              <a:defRPr sz="3267"/>
            </a:lvl2pPr>
            <a:lvl3pPr marL="2505015" indent="0">
              <a:buNone/>
              <a:defRPr sz="2733"/>
            </a:lvl3pPr>
            <a:lvl4pPr marL="3757522" indent="0">
              <a:buNone/>
              <a:defRPr sz="2467"/>
            </a:lvl4pPr>
            <a:lvl5pPr marL="5010030" indent="0">
              <a:buNone/>
              <a:defRPr sz="2467"/>
            </a:lvl5pPr>
            <a:lvl6pPr marL="6262537" indent="0">
              <a:buNone/>
              <a:defRPr sz="2467"/>
            </a:lvl6pPr>
            <a:lvl7pPr marL="7515047" indent="0">
              <a:buNone/>
              <a:defRPr sz="2467"/>
            </a:lvl7pPr>
            <a:lvl8pPr marL="8767554" indent="0">
              <a:buNone/>
              <a:defRPr sz="2467"/>
            </a:lvl8pPr>
            <a:lvl9pPr marL="10020062" indent="0">
              <a:buNone/>
              <a:defRPr sz="2467"/>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12/8/24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1" y="878842"/>
            <a:ext cx="29626558" cy="3657600"/>
          </a:xfrm>
          <a:prstGeom prst="rect">
            <a:avLst/>
          </a:prstGeom>
        </p:spPr>
        <p:txBody>
          <a:bodyPr vert="horz" lIns="375729" tIns="187871" rIns="375729" bIns="18787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1645921" y="5120642"/>
            <a:ext cx="29626558" cy="14483082"/>
          </a:xfrm>
          <a:prstGeom prst="rect">
            <a:avLst/>
          </a:prstGeom>
        </p:spPr>
        <p:txBody>
          <a:bodyPr vert="horz" lIns="375729" tIns="187871" rIns="375729" bIns="18787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31"/>
            <a:ext cx="7680960" cy="1168400"/>
          </a:xfrm>
          <a:prstGeom prst="rect">
            <a:avLst/>
          </a:prstGeom>
        </p:spPr>
        <p:txBody>
          <a:bodyPr vert="horz" lIns="375729" tIns="187871" rIns="375729" bIns="187871" rtlCol="0" anchor="ctr"/>
          <a:lstStyle>
            <a:defPPr>
              <a:defRPr kern="1200"/>
            </a:defPPr>
            <a:lvl1pPr algn="l">
              <a:defRPr sz="3267">
                <a:solidFill>
                  <a:schemeClr val="tx1">
                    <a:tint val="75000"/>
                  </a:schemeClr>
                </a:solidFill>
              </a:defRPr>
            </a:lvl1pPr>
          </a:lstStyle>
          <a:p>
            <a:fld id="{1D3EE5B7-680E-44FF-962F-3113FAB5030E}" type="datetimeFigureOut">
              <a:rPr lang="en-US" smtClean="0"/>
              <a:t>12/8/24</a:t>
            </a:fld>
            <a:endParaRPr lang="en-US"/>
          </a:p>
        </p:txBody>
      </p:sp>
      <p:sp>
        <p:nvSpPr>
          <p:cNvPr id="5" name="Footer Placeholder 4"/>
          <p:cNvSpPr>
            <a:spLocks noGrp="1"/>
          </p:cNvSpPr>
          <p:nvPr>
            <p:ph type="ftr" sz="quarter" idx="3"/>
          </p:nvPr>
        </p:nvSpPr>
        <p:spPr>
          <a:xfrm>
            <a:off x="11247121" y="20340331"/>
            <a:ext cx="10424160" cy="1168400"/>
          </a:xfrm>
          <a:prstGeom prst="rect">
            <a:avLst/>
          </a:prstGeom>
        </p:spPr>
        <p:txBody>
          <a:bodyPr vert="horz" lIns="375729" tIns="187871" rIns="375729" bIns="187871" rtlCol="0" anchor="ctr"/>
          <a:lstStyle>
            <a:defPPr>
              <a:defRPr kern="1200"/>
            </a:defPPr>
            <a:lvl1pPr algn="ctr">
              <a:defRPr sz="326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1" y="20340331"/>
            <a:ext cx="7680960" cy="1168400"/>
          </a:xfrm>
          <a:prstGeom prst="rect">
            <a:avLst/>
          </a:prstGeom>
        </p:spPr>
        <p:txBody>
          <a:bodyPr vert="horz" lIns="375729" tIns="187871" rIns="375729" bIns="187871" rtlCol="0" anchor="ctr"/>
          <a:lstStyle>
            <a:defPPr>
              <a:defRPr kern="1200"/>
            </a:defPPr>
            <a:lvl1pPr algn="r">
              <a:defRPr sz="3267">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0972800"/>
            <a:ext cx="14274800" cy="3937000"/>
          </a:xfrm>
          <a:prstGeom prst="rect">
            <a:avLst/>
          </a:prstGeom>
        </p:spPr>
      </p:pic>
      <p:pic>
        <p:nvPicPr>
          <p:cNvPr id="8" name="New picture"/>
          <p:cNvPicPr/>
          <p:nvPr/>
        </p:nvPicPr>
        <p:blipFill>
          <a:blip r:embed="rId13"/>
          <a:stretch>
            <a:fillRect/>
          </a:stretch>
        </p:blipFill>
        <p:spPr>
          <a:xfrm rot="5400000">
            <a:off x="29718000" y="10972800"/>
            <a:ext cx="14274800" cy="3937000"/>
          </a:xfrm>
          <a:prstGeom prst="rect">
            <a:avLst/>
          </a:prstGeom>
        </p:spPr>
      </p:pic>
      <p:pic>
        <p:nvPicPr>
          <p:cNvPr id="9" name="New picture"/>
          <p:cNvPicPr/>
          <p:nvPr/>
        </p:nvPicPr>
        <p:blipFill>
          <a:blip r:embed="rId14"/>
          <a:stretch>
            <a:fillRect/>
          </a:stretch>
        </p:blipFill>
        <p:spPr>
          <a:xfrm>
            <a:off x="1460500" y="22453600"/>
            <a:ext cx="29997400" cy="1447800"/>
          </a:xfrm>
          <a:prstGeom prst="rect">
            <a:avLst/>
          </a:prstGeom>
        </p:spPr>
      </p:pic>
      <p:sp>
        <p:nvSpPr>
          <p:cNvPr id="10"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concludingcider  Size: 36x24</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a:defPPr>
      <a:lvl1pPr algn="ctr" defTabSz="2505015" rtl="0" eaLnBrk="1" latinLnBrk="0" hangingPunct="1">
        <a:spcBef>
          <a:spcPct val="0"/>
        </a:spcBef>
        <a:buNone/>
        <a:defRPr sz="12067" kern="1200">
          <a:solidFill>
            <a:schemeClr val="tx1"/>
          </a:solidFill>
          <a:latin typeface="+mj-lt"/>
          <a:ea typeface="+mj-ea"/>
          <a:cs typeface="+mj-cs"/>
        </a:defRPr>
      </a:lvl1pPr>
    </p:titleStyle>
    <p:bodyStyle>
      <a:defPPr>
        <a:defRPr kern="1200"/>
      </a:defPPr>
      <a:lvl1pPr marL="939382" indent="-939382" algn="l" defTabSz="2505015" rtl="0" eaLnBrk="1" latinLnBrk="0" hangingPunct="1">
        <a:spcBef>
          <a:spcPct val="20000"/>
        </a:spcBef>
        <a:buFont typeface="Arial" pitchFamily="34" charset="0"/>
        <a:buChar char="•"/>
        <a:defRPr sz="8800" kern="1200">
          <a:solidFill>
            <a:schemeClr val="tx1"/>
          </a:solidFill>
          <a:latin typeface="+mn-lt"/>
          <a:ea typeface="+mn-ea"/>
          <a:cs typeface="+mn-cs"/>
        </a:defRPr>
      </a:lvl1pPr>
      <a:lvl2pPr marL="2035328" indent="-782820" algn="l" defTabSz="2505015" rtl="0" eaLnBrk="1" latinLnBrk="0" hangingPunct="1">
        <a:spcBef>
          <a:spcPct val="20000"/>
        </a:spcBef>
        <a:buFont typeface="Arial" pitchFamily="34" charset="0"/>
        <a:buChar char="–"/>
        <a:defRPr sz="7667" kern="1200">
          <a:solidFill>
            <a:schemeClr val="tx1"/>
          </a:solidFill>
          <a:latin typeface="+mn-lt"/>
          <a:ea typeface="+mn-ea"/>
          <a:cs typeface="+mn-cs"/>
        </a:defRPr>
      </a:lvl2pPr>
      <a:lvl3pPr marL="3131269" indent="-626254" algn="l" defTabSz="2505015" rtl="0" eaLnBrk="1" latinLnBrk="0" hangingPunct="1">
        <a:spcBef>
          <a:spcPct val="20000"/>
        </a:spcBef>
        <a:buFont typeface="Arial" pitchFamily="34" charset="0"/>
        <a:buChar char="•"/>
        <a:defRPr sz="6600" kern="1200">
          <a:solidFill>
            <a:schemeClr val="tx1"/>
          </a:solidFill>
          <a:latin typeface="+mn-lt"/>
          <a:ea typeface="+mn-ea"/>
          <a:cs typeface="+mn-cs"/>
        </a:defRPr>
      </a:lvl3pPr>
      <a:lvl4pPr marL="4383776"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4pPr>
      <a:lvl5pPr marL="5636283"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5pPr>
      <a:lvl6pPr marL="6888793"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6pPr>
      <a:lvl7pPr marL="8141301"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7pPr>
      <a:lvl8pPr marL="9393808"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8pPr>
      <a:lvl9pPr marL="10646316" indent="-626254" algn="l" defTabSz="2505015" rtl="0" eaLnBrk="1" latinLnBrk="0" hangingPunct="1">
        <a:spcBef>
          <a:spcPct val="20000"/>
        </a:spcBef>
        <a:buFont typeface="Arial" pitchFamily="34" charset="0"/>
        <a:buChar char="•"/>
        <a:defRPr sz="5467" kern="1200">
          <a:solidFill>
            <a:schemeClr val="tx1"/>
          </a:solidFill>
          <a:latin typeface="+mn-lt"/>
          <a:ea typeface="+mn-ea"/>
          <a:cs typeface="+mn-cs"/>
        </a:defRPr>
      </a:lvl9pPr>
    </p:bodyStyle>
    <p:otherStyle>
      <a:defPPr>
        <a:defRPr lang="en-US"/>
      </a:defPPr>
      <a:lvl1pPr marL="0" algn="l" defTabSz="2505015" rtl="0" eaLnBrk="1" latinLnBrk="0" hangingPunct="1">
        <a:defRPr sz="4934" kern="1200">
          <a:solidFill>
            <a:schemeClr val="tx1"/>
          </a:solidFill>
          <a:latin typeface="+mn-lt"/>
          <a:ea typeface="+mn-ea"/>
          <a:cs typeface="+mn-cs"/>
        </a:defRPr>
      </a:lvl1pPr>
      <a:lvl2pPr marL="1252507" algn="l" defTabSz="2505015" rtl="0" eaLnBrk="1" latinLnBrk="0" hangingPunct="1">
        <a:defRPr sz="4934" kern="1200">
          <a:solidFill>
            <a:schemeClr val="tx1"/>
          </a:solidFill>
          <a:latin typeface="+mn-lt"/>
          <a:ea typeface="+mn-ea"/>
          <a:cs typeface="+mn-cs"/>
        </a:defRPr>
      </a:lvl2pPr>
      <a:lvl3pPr marL="2505015" algn="l" defTabSz="2505015" rtl="0" eaLnBrk="1" latinLnBrk="0" hangingPunct="1">
        <a:defRPr sz="4934" kern="1200">
          <a:solidFill>
            <a:schemeClr val="tx1"/>
          </a:solidFill>
          <a:latin typeface="+mn-lt"/>
          <a:ea typeface="+mn-ea"/>
          <a:cs typeface="+mn-cs"/>
        </a:defRPr>
      </a:lvl3pPr>
      <a:lvl4pPr marL="3757522" algn="l" defTabSz="2505015" rtl="0" eaLnBrk="1" latinLnBrk="0" hangingPunct="1">
        <a:defRPr sz="4934" kern="1200">
          <a:solidFill>
            <a:schemeClr val="tx1"/>
          </a:solidFill>
          <a:latin typeface="+mn-lt"/>
          <a:ea typeface="+mn-ea"/>
          <a:cs typeface="+mn-cs"/>
        </a:defRPr>
      </a:lvl4pPr>
      <a:lvl5pPr marL="5010030" algn="l" defTabSz="2505015" rtl="0" eaLnBrk="1" latinLnBrk="0" hangingPunct="1">
        <a:defRPr sz="4934" kern="1200">
          <a:solidFill>
            <a:schemeClr val="tx1"/>
          </a:solidFill>
          <a:latin typeface="+mn-lt"/>
          <a:ea typeface="+mn-ea"/>
          <a:cs typeface="+mn-cs"/>
        </a:defRPr>
      </a:lvl5pPr>
      <a:lvl6pPr marL="6262537" algn="l" defTabSz="2505015" rtl="0" eaLnBrk="1" latinLnBrk="0" hangingPunct="1">
        <a:defRPr sz="4934" kern="1200">
          <a:solidFill>
            <a:schemeClr val="tx1"/>
          </a:solidFill>
          <a:latin typeface="+mn-lt"/>
          <a:ea typeface="+mn-ea"/>
          <a:cs typeface="+mn-cs"/>
        </a:defRPr>
      </a:lvl6pPr>
      <a:lvl7pPr marL="7515047" algn="l" defTabSz="2505015" rtl="0" eaLnBrk="1" latinLnBrk="0" hangingPunct="1">
        <a:defRPr sz="4934" kern="1200">
          <a:solidFill>
            <a:schemeClr val="tx1"/>
          </a:solidFill>
          <a:latin typeface="+mn-lt"/>
          <a:ea typeface="+mn-ea"/>
          <a:cs typeface="+mn-cs"/>
        </a:defRPr>
      </a:lvl7pPr>
      <a:lvl8pPr marL="8767554" algn="l" defTabSz="2505015" rtl="0" eaLnBrk="1" latinLnBrk="0" hangingPunct="1">
        <a:defRPr sz="4934" kern="1200">
          <a:solidFill>
            <a:schemeClr val="tx1"/>
          </a:solidFill>
          <a:latin typeface="+mn-lt"/>
          <a:ea typeface="+mn-ea"/>
          <a:cs typeface="+mn-cs"/>
        </a:defRPr>
      </a:lvl8pPr>
      <a:lvl9pPr marL="10020062" algn="l" defTabSz="2505015" rtl="0" eaLnBrk="1" latinLnBrk="0" hangingPunct="1">
        <a:defRPr sz="49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 name="Text Placeholder 5">
            <a:extLst>
              <a:ext uri="{FF2B5EF4-FFF2-40B4-BE49-F238E27FC236}">
                <a16:creationId xmlns:a16="http://schemas.microsoft.com/office/drawing/2014/main" id="{D1E8EEA0-ED67-4B13-A826-1A8457285CCB}"/>
              </a:ext>
            </a:extLst>
          </p:cNvPr>
          <p:cNvSpPr txBox="1"/>
          <p:nvPr/>
        </p:nvSpPr>
        <p:spPr>
          <a:xfrm>
            <a:off x="545071" y="1382482"/>
            <a:ext cx="31873267" cy="1303714"/>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507516">
              <a:spcBef>
                <a:spcPct val="20000"/>
              </a:spcBef>
              <a:defRPr/>
            </a:pPr>
            <a:r>
              <a:rPr lang="en-US" sz="5700" b="1" dirty="0">
                <a:solidFill>
                  <a:srgbClr val="434342"/>
                </a:solidFill>
                <a:latin typeface="Quattrocento" panose="02020802030000000404" pitchFamily="18" charset="0"/>
              </a:rPr>
              <a:t>Revisiting CoNNL-2003 with Classical Machine Learning</a:t>
            </a:r>
          </a:p>
        </p:txBody>
      </p:sp>
      <p:sp>
        <p:nvSpPr>
          <p:cNvPr id="55" name="Text Placeholder 5">
            <a:extLst>
              <a:ext uri="{FF2B5EF4-FFF2-40B4-BE49-F238E27FC236}">
                <a16:creationId xmlns:a16="http://schemas.microsoft.com/office/drawing/2014/main" id="{17285E29-F4EF-4B9F-90C7-5108CA16C10F}"/>
              </a:ext>
            </a:extLst>
          </p:cNvPr>
          <p:cNvSpPr txBox="1"/>
          <p:nvPr/>
        </p:nvSpPr>
        <p:spPr>
          <a:xfrm>
            <a:off x="4620296" y="2392397"/>
            <a:ext cx="23418802" cy="1935915"/>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700" dirty="0">
                <a:solidFill>
                  <a:srgbClr val="434342"/>
                </a:solidFill>
                <a:latin typeface="Quattrocento Sans" panose="020B0502050000020003" pitchFamily="34" charset="0"/>
                <a:cs typeface="Arial" pitchFamily="34" charset="0"/>
              </a:rPr>
              <a:t>Matthew A. Hernandez,</a:t>
            </a:r>
          </a:p>
          <a:p>
            <a:pPr algn="ctr">
              <a:defRPr/>
            </a:pPr>
            <a:r>
              <a:rPr lang="en-US" sz="3700" dirty="0">
                <a:solidFill>
                  <a:srgbClr val="434342"/>
                </a:solidFill>
                <a:latin typeface="Quattrocento Sans" panose="020B0502050000020003" pitchFamily="34" charset="0"/>
                <a:cs typeface="Arial" pitchFamily="34" charset="0"/>
              </a:rPr>
              <a:t>INFO 521, Fall 2024</a:t>
            </a:r>
          </a:p>
          <a:p>
            <a:pPr algn="ctr">
              <a:defRPr/>
            </a:pPr>
            <a:r>
              <a:rPr lang="en-US" sz="3700" dirty="0">
                <a:solidFill>
                  <a:srgbClr val="434342"/>
                </a:solidFill>
                <a:latin typeface="Quattrocento Sans" panose="020B0502050000020003" pitchFamily="34" charset="0"/>
                <a:cs typeface="Arial" pitchFamily="34" charset="0"/>
              </a:rPr>
              <a:t>University of Arizona, Linguistics Department</a:t>
            </a:r>
          </a:p>
        </p:txBody>
      </p:sp>
      <p:sp>
        <p:nvSpPr>
          <p:cNvPr id="36" name="TextBox 19"/>
          <p:cNvSpPr txBox="1">
            <a:spLocks noChangeArrowheads="1"/>
          </p:cNvSpPr>
          <p:nvPr/>
        </p:nvSpPr>
        <p:spPr bwMode="auto">
          <a:xfrm>
            <a:off x="485076" y="5720610"/>
            <a:ext cx="7526891" cy="113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We present a brief survey on classical machine learning algorithms in the</a:t>
            </a:r>
          </a:p>
          <a:p>
            <a:pPr algn="just">
              <a:lnSpc>
                <a:spcPct val="110000"/>
              </a:lnSpc>
            </a:pPr>
            <a:r>
              <a:rPr lang="en-US" sz="1600" dirty="0">
                <a:solidFill>
                  <a:schemeClr val="tx2"/>
                </a:solidFill>
                <a:latin typeface="Quattrocento Sans" panose="020B0502050000020003" pitchFamily="34" charset="0"/>
                <a:cs typeface="Arial" pitchFamily="34" charset="0"/>
              </a:rPr>
              <a:t>context of the CoNNL-2003/02 Shared Task. A named entity recognition</a:t>
            </a:r>
          </a:p>
          <a:p>
            <a:pPr algn="just">
              <a:lnSpc>
                <a:spcPct val="110000"/>
              </a:lnSpc>
            </a:pPr>
            <a:r>
              <a:rPr lang="en-US" sz="1600" dirty="0">
                <a:solidFill>
                  <a:schemeClr val="tx2"/>
                </a:solidFill>
                <a:latin typeface="Quattrocento Sans" panose="020B0502050000020003" pitchFamily="34" charset="0"/>
                <a:cs typeface="Arial" pitchFamily="34" charset="0"/>
              </a:rPr>
              <a:t>(NER) system is built to recognize and classify objects in a body of text into</a:t>
            </a:r>
          </a:p>
          <a:p>
            <a:pPr algn="just">
              <a:lnSpc>
                <a:spcPct val="110000"/>
              </a:lnSpc>
            </a:pPr>
            <a:r>
              <a:rPr lang="en-US" sz="1600" dirty="0">
                <a:solidFill>
                  <a:schemeClr val="tx2"/>
                </a:solidFill>
                <a:latin typeface="Quattrocento Sans" panose="020B0502050000020003" pitchFamily="34" charset="0"/>
                <a:cs typeface="Arial" pitchFamily="34" charset="0"/>
              </a:rPr>
              <a:t>predefined categories. </a:t>
            </a:r>
          </a:p>
        </p:txBody>
      </p:sp>
      <mc:AlternateContent xmlns:mc="http://schemas.openxmlformats.org/markup-compatibility/2006">
        <mc:Choice xmlns:a14="http://schemas.microsoft.com/office/drawing/2010/main" Requires="a14">
          <p:sp>
            <p:nvSpPr>
              <p:cNvPr id="26" name="TextBox 19">
                <a:extLst>
                  <a:ext uri="{FF2B5EF4-FFF2-40B4-BE49-F238E27FC236}">
                    <a16:creationId xmlns:a16="http://schemas.microsoft.com/office/drawing/2014/main" id="{C683A825-1118-403C-A248-0823BAB7C3C3}"/>
                  </a:ext>
                </a:extLst>
              </p:cNvPr>
              <p:cNvSpPr txBox="1">
                <a:spLocks noChangeArrowheads="1"/>
              </p:cNvSpPr>
              <p:nvPr/>
            </p:nvSpPr>
            <p:spPr bwMode="auto">
              <a:xfrm>
                <a:off x="8635715" y="5570540"/>
                <a:ext cx="7526891" cy="2218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Suppose 𝑋 = (𝑋</a:t>
                </a:r>
                <a:r>
                  <a:rPr lang="en-US" sz="1600" baseline="-25000" dirty="0">
                    <a:solidFill>
                      <a:schemeClr val="tx2"/>
                    </a:solidFill>
                    <a:latin typeface="Quattrocento Sans" panose="020B0502050000020003" pitchFamily="34" charset="0"/>
                    <a:cs typeface="Arial" pitchFamily="34" charset="0"/>
                  </a:rPr>
                  <a:t>1</a:t>
                </a:r>
                <a:r>
                  <a:rPr lang="en-US" sz="1600" dirty="0">
                    <a:solidFill>
                      <a:schemeClr val="tx2"/>
                    </a:solidFill>
                    <a:latin typeface="Quattrocento Sans" panose="020B0502050000020003" pitchFamily="34" charset="0"/>
                    <a:cs typeface="Arial" pitchFamily="34" charset="0"/>
                  </a:rPr>
                  <a:t> , ...., 𝑋</a:t>
                </a:r>
                <a:r>
                  <a:rPr lang="en-US" sz="1600" baseline="-25000" dirty="0">
                    <a:solidFill>
                      <a:schemeClr val="tx2"/>
                    </a:solidFill>
                    <a:latin typeface="Quattrocento Sans" panose="020B0502050000020003" pitchFamily="34" charset="0"/>
                    <a:cs typeface="Arial" pitchFamily="34" charset="0"/>
                  </a:rPr>
                  <a:t>𝑛</a:t>
                </a:r>
                <a:r>
                  <a:rPr lang="en-US" sz="1600" dirty="0">
                    <a:solidFill>
                      <a:schemeClr val="tx2"/>
                    </a:solidFill>
                    <a:latin typeface="Quattrocento Sans" panose="020B0502050000020003" pitchFamily="34" charset="0"/>
                    <a:cs typeface="Arial" pitchFamily="34" charset="0"/>
                  </a:rPr>
                  <a:t> ) is a sequence of random variables taking discrete values in finite set 𝑇 = (𝑡</a:t>
                </a:r>
                <a:r>
                  <a:rPr lang="en-US" sz="1600" baseline="-25000" dirty="0">
                    <a:solidFill>
                      <a:schemeClr val="tx2"/>
                    </a:solidFill>
                    <a:latin typeface="Quattrocento Sans" panose="020B0502050000020003" pitchFamily="34" charset="0"/>
                    <a:cs typeface="Arial" pitchFamily="34" charset="0"/>
                  </a:rPr>
                  <a:t>1</a:t>
                </a:r>
                <a:r>
                  <a:rPr lang="en-US" sz="1600" dirty="0">
                    <a:solidFill>
                      <a:schemeClr val="tx2"/>
                    </a:solidFill>
                    <a:latin typeface="Quattrocento Sans" panose="020B0502050000020003" pitchFamily="34" charset="0"/>
                    <a:cs typeface="Arial" pitchFamily="34" charset="0"/>
                  </a:rPr>
                  <a:t> , ...., 𝑡</a:t>
                </a:r>
                <a:r>
                  <a:rPr lang="en-US" sz="1600" baseline="-25000" dirty="0">
                    <a:solidFill>
                      <a:schemeClr val="tx2"/>
                    </a:solidFill>
                    <a:latin typeface="Quattrocento Sans" panose="020B0502050000020003" pitchFamily="34" charset="0"/>
                    <a:cs typeface="Arial" pitchFamily="34" charset="0"/>
                  </a:rPr>
                  <a:t>𝑘</a:t>
                </a:r>
                <a:r>
                  <a:rPr lang="en-US" sz="1600" dirty="0">
                    <a:solidFill>
                      <a:schemeClr val="tx2"/>
                    </a:solidFill>
                    <a:latin typeface="Quattrocento Sans" panose="020B0502050000020003" pitchFamily="34" charset="0"/>
                    <a:cs typeface="Arial" pitchFamily="34" charset="0"/>
                  </a:rPr>
                  <a:t> ), the state space. A first-order Markov model is predicated on the Markov assumption where the probability of the next time step is conditioned only on the current state.</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lvl="4" algn="just">
                  <a:lnSpc>
                    <a:spcPct val="110000"/>
                  </a:lnSpc>
                </a:pPr>
                <a14:m>
                  <m:oMathPara xmlns:m="http://schemas.openxmlformats.org/officeDocument/2006/math">
                    <m:oMathParaPr>
                      <m:jc m:val="centerGroup"/>
                    </m:oMathParaPr>
                    <m:oMath xmlns:m="http://schemas.openxmlformats.org/officeDocument/2006/math">
                      <m:r>
                        <a:rPr lang="en-US" sz="1600" i="1" dirty="0" smtClean="0">
                          <a:solidFill>
                            <a:schemeClr val="tx2"/>
                          </a:solidFill>
                          <a:latin typeface="Cambria Math" panose="02040503050406030204" pitchFamily="18" charset="0"/>
                          <a:cs typeface="Arial" pitchFamily="34" charset="0"/>
                        </a:rPr>
                        <m:t>𝑃</m:t>
                      </m:r>
                      <m:r>
                        <a:rPr lang="en-US" sz="1600" i="1" dirty="0" smtClean="0">
                          <a:solidFill>
                            <a:schemeClr val="tx2"/>
                          </a:solidFill>
                          <a:latin typeface="Cambria Math" panose="02040503050406030204" pitchFamily="18" charset="0"/>
                          <a:cs typeface="Arial" pitchFamily="34" charset="0"/>
                        </a:rPr>
                        <m:t>(</m:t>
                      </m:r>
                      <m:sSub>
                        <m:sSubPr>
                          <m:ctrlPr>
                            <a:rPr lang="en-US" sz="1600" i="1" dirty="0">
                              <a:solidFill>
                                <a:schemeClr val="tx2"/>
                              </a:solidFill>
                              <a:latin typeface="Cambria Math" panose="02040503050406030204" pitchFamily="18" charset="0"/>
                              <a:cs typeface="Arial" pitchFamily="34" charset="0"/>
                            </a:rPr>
                          </m:ctrlPr>
                        </m:sSubPr>
                        <m:e>
                          <m:r>
                            <a:rPr lang="en-US" sz="1600" i="1" dirty="0">
                              <a:solidFill>
                                <a:schemeClr val="tx2"/>
                              </a:solidFill>
                              <a:latin typeface="Cambria Math" panose="02040503050406030204" pitchFamily="18" charset="0"/>
                              <a:cs typeface="Arial" pitchFamily="34" charset="0"/>
                            </a:rPr>
                            <m:t>𝑋</m:t>
                          </m:r>
                        </m:e>
                        <m:sub>
                          <m:r>
                            <a:rPr lang="en-US" sz="1600" i="1" dirty="0">
                              <a:solidFill>
                                <a:schemeClr val="tx2"/>
                              </a:solidFill>
                              <a:latin typeface="Cambria Math" panose="02040503050406030204" pitchFamily="18" charset="0"/>
                              <a:cs typeface="Arial" pitchFamily="34" charset="0"/>
                            </a:rPr>
                            <m:t>𝑛</m:t>
                          </m:r>
                          <m:r>
                            <a:rPr lang="en-US" sz="1600" i="1" dirty="0">
                              <a:solidFill>
                                <a:schemeClr val="tx2"/>
                              </a:solidFill>
                              <a:latin typeface="Cambria Math" panose="02040503050406030204" pitchFamily="18" charset="0"/>
                              <a:cs typeface="Arial" pitchFamily="34" charset="0"/>
                            </a:rPr>
                            <m:t>+1</m:t>
                          </m:r>
                        </m:sub>
                      </m:sSub>
                      <m:r>
                        <a:rPr lang="en-US" sz="1600" i="1" dirty="0" smtClean="0">
                          <a:solidFill>
                            <a:schemeClr val="tx2"/>
                          </a:solidFill>
                          <a:latin typeface="Cambria Math" panose="02040503050406030204" pitchFamily="18" charset="0"/>
                          <a:cs typeface="Arial" pitchFamily="34" charset="0"/>
                        </a:rPr>
                        <m:t>= </m:t>
                      </m:r>
                      <m:r>
                        <a:rPr lang="en-US" sz="1600" i="1" dirty="0" smtClean="0">
                          <a:solidFill>
                            <a:schemeClr val="tx2"/>
                          </a:solidFill>
                          <a:latin typeface="Cambria Math" panose="02040503050406030204" pitchFamily="18" charset="0"/>
                          <a:cs typeface="Arial" pitchFamily="34" charset="0"/>
                        </a:rPr>
                        <m:t>𝑡𝑎𝑔</m:t>
                      </m:r>
                      <m:r>
                        <a:rPr lang="en-US" sz="1600" i="1" dirty="0" smtClean="0">
                          <a:solidFill>
                            <a:schemeClr val="tx2"/>
                          </a:solidFill>
                          <a:latin typeface="Cambria Math" panose="02040503050406030204" pitchFamily="18" charset="0"/>
                          <a:cs typeface="Arial" pitchFamily="34" charset="0"/>
                        </a:rPr>
                        <m:t>|</m:t>
                      </m:r>
                      <m:r>
                        <a:rPr lang="en-US" sz="1600" i="1" dirty="0" smtClean="0">
                          <a:solidFill>
                            <a:schemeClr val="tx2"/>
                          </a:solidFill>
                          <a:latin typeface="Cambria Math" panose="02040503050406030204" pitchFamily="18" charset="0"/>
                          <a:cs typeface="Arial" pitchFamily="34" charset="0"/>
                        </a:rPr>
                        <m:t>𝑋</m:t>
                      </m:r>
                      <m:r>
                        <a:rPr lang="en-US" sz="1600" i="1" baseline="-25000" dirty="0" smtClean="0">
                          <a:solidFill>
                            <a:schemeClr val="tx2"/>
                          </a:solidFill>
                          <a:latin typeface="Cambria Math" panose="02040503050406030204" pitchFamily="18" charset="0"/>
                          <a:cs typeface="Arial" pitchFamily="34" charset="0"/>
                        </a:rPr>
                        <m:t>1</m:t>
                      </m:r>
                      <m:r>
                        <a:rPr lang="en-US" sz="1600" i="1" dirty="0" smtClean="0">
                          <a:solidFill>
                            <a:schemeClr val="tx2"/>
                          </a:solidFill>
                          <a:latin typeface="Cambria Math" panose="02040503050406030204" pitchFamily="18" charset="0"/>
                          <a:cs typeface="Arial" pitchFamily="34" charset="0"/>
                        </a:rPr>
                        <m:t> , …, </m:t>
                      </m:r>
                      <m:r>
                        <a:rPr lang="en-US" sz="1600" i="1" dirty="0" smtClean="0">
                          <a:solidFill>
                            <a:schemeClr val="tx2"/>
                          </a:solidFill>
                          <a:latin typeface="Cambria Math" panose="02040503050406030204" pitchFamily="18" charset="0"/>
                          <a:cs typeface="Arial" pitchFamily="34" charset="0"/>
                        </a:rPr>
                        <m:t>𝑋𝑛</m:t>
                      </m:r>
                      <m:r>
                        <a:rPr lang="en-US" sz="1600" i="1" dirty="0" smtClean="0">
                          <a:solidFill>
                            <a:schemeClr val="tx2"/>
                          </a:solidFill>
                          <a:latin typeface="Cambria Math" panose="02040503050406030204" pitchFamily="18" charset="0"/>
                          <a:cs typeface="Arial" pitchFamily="34" charset="0"/>
                        </a:rPr>
                        <m:t> ) = </m:t>
                      </m:r>
                      <m:r>
                        <a:rPr lang="en-US" sz="1600" i="1" dirty="0" smtClean="0">
                          <a:solidFill>
                            <a:schemeClr val="tx2"/>
                          </a:solidFill>
                          <a:latin typeface="Cambria Math" panose="02040503050406030204" pitchFamily="18" charset="0"/>
                          <a:cs typeface="Arial" pitchFamily="34" charset="0"/>
                        </a:rPr>
                        <m:t>𝑃</m:t>
                      </m:r>
                      <m:r>
                        <a:rPr lang="en-US" sz="1600" i="1" dirty="0" smtClean="0">
                          <a:solidFill>
                            <a:schemeClr val="tx2"/>
                          </a:solidFill>
                          <a:latin typeface="Cambria Math" panose="02040503050406030204" pitchFamily="18" charset="0"/>
                          <a:cs typeface="Arial" pitchFamily="34" charset="0"/>
                        </a:rPr>
                        <m:t>(</m:t>
                      </m:r>
                      <m:sSub>
                        <m:sSubPr>
                          <m:ctrlPr>
                            <a:rPr lang="en-US" sz="1600" i="1" dirty="0" smtClean="0">
                              <a:solidFill>
                                <a:schemeClr val="tx2"/>
                              </a:solidFill>
                              <a:latin typeface="Cambria Math" panose="02040503050406030204" pitchFamily="18" charset="0"/>
                              <a:cs typeface="Arial" pitchFamily="34" charset="0"/>
                            </a:rPr>
                          </m:ctrlPr>
                        </m:sSubPr>
                        <m:e>
                          <m:r>
                            <a:rPr lang="en-US" sz="1600" b="0" i="1" dirty="0" smtClean="0">
                              <a:solidFill>
                                <a:schemeClr val="tx2"/>
                              </a:solidFill>
                              <a:latin typeface="Cambria Math" panose="02040503050406030204" pitchFamily="18" charset="0"/>
                              <a:cs typeface="Arial" pitchFamily="34" charset="0"/>
                            </a:rPr>
                            <m:t>𝑋</m:t>
                          </m:r>
                        </m:e>
                        <m:sub>
                          <m:r>
                            <a:rPr lang="en-US" sz="1600" b="0" i="1" dirty="0" smtClean="0">
                              <a:solidFill>
                                <a:schemeClr val="tx2"/>
                              </a:solidFill>
                              <a:latin typeface="Cambria Math" panose="02040503050406030204" pitchFamily="18" charset="0"/>
                              <a:cs typeface="Arial" pitchFamily="34" charset="0"/>
                            </a:rPr>
                            <m:t>𝑛</m:t>
                          </m:r>
                          <m:r>
                            <a:rPr lang="en-US" sz="1600" b="0" i="1" dirty="0" smtClean="0">
                              <a:solidFill>
                                <a:schemeClr val="tx2"/>
                              </a:solidFill>
                              <a:latin typeface="Cambria Math" panose="02040503050406030204" pitchFamily="18" charset="0"/>
                              <a:cs typeface="Arial" pitchFamily="34" charset="0"/>
                            </a:rPr>
                            <m:t>+1</m:t>
                          </m:r>
                        </m:sub>
                      </m:sSub>
                      <m:r>
                        <a:rPr lang="en-US" sz="1600" i="1" baseline="-25000" dirty="0" smtClean="0">
                          <a:solidFill>
                            <a:schemeClr val="tx2"/>
                          </a:solidFill>
                          <a:latin typeface="Cambria Math" panose="02040503050406030204" pitchFamily="18" charset="0"/>
                          <a:cs typeface="Arial" pitchFamily="34" charset="0"/>
                        </a:rPr>
                        <m:t> </m:t>
                      </m:r>
                      <m:r>
                        <a:rPr lang="en-US" sz="1600" i="1" dirty="0" smtClean="0">
                          <a:solidFill>
                            <a:schemeClr val="tx2"/>
                          </a:solidFill>
                          <a:latin typeface="Cambria Math" panose="02040503050406030204" pitchFamily="18" charset="0"/>
                          <a:cs typeface="Arial" pitchFamily="34" charset="0"/>
                        </a:rPr>
                        <m:t>= </m:t>
                      </m:r>
                      <m:r>
                        <a:rPr lang="en-US" sz="1600" i="1" dirty="0" smtClean="0">
                          <a:solidFill>
                            <a:schemeClr val="tx2"/>
                          </a:solidFill>
                          <a:latin typeface="Cambria Math" panose="02040503050406030204" pitchFamily="18" charset="0"/>
                          <a:cs typeface="Arial" pitchFamily="34" charset="0"/>
                        </a:rPr>
                        <m:t>𝑡𝑎𝑔</m:t>
                      </m:r>
                      <m:r>
                        <a:rPr lang="en-US" sz="1600" i="1" dirty="0" smtClean="0">
                          <a:solidFill>
                            <a:schemeClr val="tx2"/>
                          </a:solidFill>
                          <a:latin typeface="Cambria Math" panose="02040503050406030204" pitchFamily="18" charset="0"/>
                          <a:cs typeface="Arial" pitchFamily="34" charset="0"/>
                        </a:rPr>
                        <m:t>|</m:t>
                      </m:r>
                      <m:sSub>
                        <m:sSubPr>
                          <m:ctrlPr>
                            <a:rPr lang="en-US" sz="1600" i="1" dirty="0" smtClean="0">
                              <a:solidFill>
                                <a:schemeClr val="tx2"/>
                              </a:solidFill>
                              <a:latin typeface="Cambria Math" panose="02040503050406030204" pitchFamily="18" charset="0"/>
                              <a:cs typeface="Arial" pitchFamily="34" charset="0"/>
                            </a:rPr>
                          </m:ctrlPr>
                        </m:sSubPr>
                        <m:e>
                          <m:r>
                            <a:rPr lang="en-US" sz="1600" b="0" i="1" dirty="0" smtClean="0">
                              <a:solidFill>
                                <a:schemeClr val="tx2"/>
                              </a:solidFill>
                              <a:latin typeface="Cambria Math" panose="02040503050406030204" pitchFamily="18" charset="0"/>
                              <a:cs typeface="Arial" pitchFamily="34" charset="0"/>
                            </a:rPr>
                            <m:t>𝑋</m:t>
                          </m:r>
                        </m:e>
                        <m:sub>
                          <m:r>
                            <a:rPr lang="en-US" sz="1600" b="0" i="1" dirty="0" smtClean="0">
                              <a:solidFill>
                                <a:schemeClr val="tx2"/>
                              </a:solidFill>
                              <a:latin typeface="Cambria Math" panose="02040503050406030204" pitchFamily="18" charset="0"/>
                              <a:cs typeface="Arial" pitchFamily="34" charset="0"/>
                            </a:rPr>
                            <m:t>𝑛</m:t>
                          </m:r>
                        </m:sub>
                      </m:sSub>
                      <m:r>
                        <a:rPr lang="en-US" sz="1600" i="1" dirty="0" smtClean="0">
                          <a:solidFill>
                            <a:schemeClr val="tx2"/>
                          </a:solidFill>
                          <a:latin typeface="Cambria Math" panose="02040503050406030204" pitchFamily="18" charset="0"/>
                          <a:cs typeface="Arial" pitchFamily="34" charset="0"/>
                        </a:rPr>
                        <m:t>)</m:t>
                      </m:r>
                    </m:oMath>
                  </m:oMathPara>
                </a14:m>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p:txBody>
          </p:sp>
        </mc:Choice>
        <mc:Fallback>
          <p:sp>
            <p:nvSpPr>
              <p:cNvPr id="26" name="TextBox 19">
                <a:extLst>
                  <a:ext uri="{FF2B5EF4-FFF2-40B4-BE49-F238E27FC236}">
                    <a16:creationId xmlns:a16="http://schemas.microsoft.com/office/drawing/2014/main" id="{C683A825-1118-403C-A248-0823BAB7C3C3}"/>
                  </a:ext>
                </a:extLst>
              </p:cNvPr>
              <p:cNvSpPr txBox="1">
                <a:spLocks noRot="1" noChangeAspect="1" noMove="1" noResize="1" noEditPoints="1" noAdjustHandles="1" noChangeArrowheads="1" noChangeShapeType="1" noTextEdit="1"/>
              </p:cNvSpPr>
              <p:nvPr/>
            </p:nvSpPr>
            <p:spPr bwMode="auto">
              <a:xfrm>
                <a:off x="8635715" y="5570540"/>
                <a:ext cx="7526891" cy="2218350"/>
              </a:xfrm>
              <a:prstGeom prst="rect">
                <a:avLst/>
              </a:prstGeom>
              <a:blipFill>
                <a:blip r:embed="rId2"/>
                <a:stretch>
                  <a:fillRect l="-1012" t="-1136" r="-8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4" name="TextBox 19">
            <a:extLst>
              <a:ext uri="{FF2B5EF4-FFF2-40B4-BE49-F238E27FC236}">
                <a16:creationId xmlns:a16="http://schemas.microsoft.com/office/drawing/2014/main" id="{B6811A51-D023-4ABF-99DE-54CD1B82D366}"/>
              </a:ext>
            </a:extLst>
          </p:cNvPr>
          <p:cNvSpPr txBox="1">
            <a:spLocks noChangeArrowheads="1"/>
          </p:cNvSpPr>
          <p:nvPr/>
        </p:nvSpPr>
        <p:spPr bwMode="auto">
          <a:xfrm>
            <a:off x="24858109" y="5570539"/>
            <a:ext cx="7526891"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latin typeface="Quattrocento" panose="02020502030000000404" pitchFamily="18" charset="0"/>
              </a:rPr>
              <a:t>The performance of our algorithms and their variants is in Tables 3 &amp; 4. The ME approach clearly shows discriminative modeling gives good results; it easily outperforms the baselines and beats an HMM as well.</a:t>
            </a:r>
            <a:endParaRPr lang="en-US" sz="1800" dirty="0">
              <a:solidFill>
                <a:schemeClr val="tx2"/>
              </a:solidFill>
              <a:latin typeface="Quattrocento" panose="02020502030000000404" pitchFamily="18" charset="0"/>
              <a:cs typeface="Arial" pitchFamily="34" charset="0"/>
            </a:endParaRPr>
          </a:p>
        </p:txBody>
      </p:sp>
      <p:sp>
        <p:nvSpPr>
          <p:cNvPr id="37" name="Rectangle 10"/>
          <p:cNvSpPr>
            <a:spLocks noChangeArrowheads="1"/>
          </p:cNvSpPr>
          <p:nvPr/>
        </p:nvSpPr>
        <p:spPr bwMode="auto">
          <a:xfrm>
            <a:off x="533401" y="4866307"/>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a:solidFill>
                  <a:srgbClr val="FFFFFF"/>
                </a:solidFill>
                <a:latin typeface="Quattrocento" panose="02020802030000000404" pitchFamily="18" charset="0"/>
              </a:rPr>
              <a:t>Abstract</a:t>
            </a: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8641637" y="4866307"/>
            <a:ext cx="1569632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a:solidFill>
                  <a:srgbClr val="FFFFFF"/>
                </a:solidFill>
                <a:latin typeface="Quattrocento" panose="02020802030000000404" pitchFamily="18" charset="0"/>
              </a:rPr>
              <a:t>Methodology</a:t>
            </a: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24858109" y="4866307"/>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Results</a:t>
            </a:r>
          </a:p>
        </p:txBody>
      </p:sp>
      <p:sp>
        <p:nvSpPr>
          <p:cNvPr id="39" name="TextBox 19">
            <a:extLst>
              <a:ext uri="{FF2B5EF4-FFF2-40B4-BE49-F238E27FC236}">
                <a16:creationId xmlns:a16="http://schemas.microsoft.com/office/drawing/2014/main" id="{0ABBC78D-0CDC-4D4E-A8CD-23A5559A6DD2}"/>
              </a:ext>
            </a:extLst>
          </p:cNvPr>
          <p:cNvSpPr txBox="1">
            <a:spLocks noChangeArrowheads="1"/>
          </p:cNvSpPr>
          <p:nvPr/>
        </p:nvSpPr>
        <p:spPr bwMode="auto">
          <a:xfrm>
            <a:off x="520725" y="13410893"/>
            <a:ext cx="7526891"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English dataset was preprocessed into training, development, and test sets, Additionally, the number of tokens per entity type highlight the imbalanced nature of the CoNNL-2003 dataset and of NER. </a:t>
            </a:r>
          </a:p>
        </p:txBody>
      </p:sp>
      <p:sp>
        <p:nvSpPr>
          <p:cNvPr id="44" name="Rectangle 10">
            <a:extLst>
              <a:ext uri="{FF2B5EF4-FFF2-40B4-BE49-F238E27FC236}">
                <a16:creationId xmlns:a16="http://schemas.microsoft.com/office/drawing/2014/main" id="{7E80D786-D74D-4324-9F95-59B544BBB243}"/>
              </a:ext>
            </a:extLst>
          </p:cNvPr>
          <p:cNvSpPr>
            <a:spLocks noChangeArrowheads="1"/>
          </p:cNvSpPr>
          <p:nvPr/>
        </p:nvSpPr>
        <p:spPr bwMode="auto">
          <a:xfrm>
            <a:off x="545071" y="12586704"/>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CoNNL-2003</a:t>
            </a:r>
          </a:p>
        </p:txBody>
      </p:sp>
      <p:sp>
        <p:nvSpPr>
          <p:cNvPr id="47" name="TextBox 19">
            <a:extLst>
              <a:ext uri="{FF2B5EF4-FFF2-40B4-BE49-F238E27FC236}">
                <a16:creationId xmlns:a16="http://schemas.microsoft.com/office/drawing/2014/main" id="{4D3A2477-3C43-4479-B3DF-0DE4A78D1059}"/>
              </a:ext>
            </a:extLst>
          </p:cNvPr>
          <p:cNvSpPr txBox="1">
            <a:spLocks noChangeArrowheads="1"/>
          </p:cNvSpPr>
          <p:nvPr/>
        </p:nvSpPr>
        <p:spPr bwMode="auto">
          <a:xfrm>
            <a:off x="24891447" y="12993600"/>
            <a:ext cx="7526891" cy="16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We conclude that advancements in NLP have improved our model (see Table 7) with little feature engineering and can reach competitive performance if a more complex model is chosen. However, we are not interested in performance and propose the CoNNL-2003 dataset is dated and we should instead access the generalization of these models. That is, we should start considering the upper bound of new named entities.</a:t>
            </a:r>
          </a:p>
        </p:txBody>
      </p:sp>
      <p:sp>
        <p:nvSpPr>
          <p:cNvPr id="48" name="Rectangle 10">
            <a:extLst>
              <a:ext uri="{FF2B5EF4-FFF2-40B4-BE49-F238E27FC236}">
                <a16:creationId xmlns:a16="http://schemas.microsoft.com/office/drawing/2014/main" id="{A5FFB638-77FE-4FE9-BAAF-8DA0D3D62767}"/>
              </a:ext>
            </a:extLst>
          </p:cNvPr>
          <p:cNvSpPr>
            <a:spLocks noChangeArrowheads="1"/>
          </p:cNvSpPr>
          <p:nvPr/>
        </p:nvSpPr>
        <p:spPr bwMode="auto">
          <a:xfrm>
            <a:off x="24864367" y="12194836"/>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a:solidFill>
                  <a:srgbClr val="FFFFFF"/>
                </a:solidFill>
                <a:latin typeface="Quattrocento" panose="02020802030000000404" pitchFamily="18" charset="0"/>
              </a:rPr>
              <a:t>Conclusion</a:t>
            </a:r>
          </a:p>
        </p:txBody>
      </p:sp>
      <mc:AlternateContent xmlns:mc="http://schemas.openxmlformats.org/markup-compatibility/2006">
        <mc:Choice xmlns:a14="http://schemas.microsoft.com/office/drawing/2010/main" Requires="a14">
          <p:sp>
            <p:nvSpPr>
              <p:cNvPr id="22" name="TextBox 19">
                <a:extLst>
                  <a:ext uri="{FF2B5EF4-FFF2-40B4-BE49-F238E27FC236}">
                    <a16:creationId xmlns:a16="http://schemas.microsoft.com/office/drawing/2014/main" id="{B5E2F400-1DE7-4017-9279-9468D64490DC}"/>
                  </a:ext>
                </a:extLst>
              </p:cNvPr>
              <p:cNvSpPr txBox="1">
                <a:spLocks noChangeArrowheads="1"/>
              </p:cNvSpPr>
              <p:nvPr/>
            </p:nvSpPr>
            <p:spPr bwMode="auto">
              <a:xfrm>
                <a:off x="16811068" y="5570540"/>
                <a:ext cx="7526891" cy="163562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motivation for better modeling is clear: we want to use better feature representations at each time step. The maximum-entropy model directly computes the conditional probability.:</a:t>
                </a:r>
              </a:p>
              <a:p>
                <a:pPr algn="just">
                  <a:lnSpc>
                    <a:spcPct val="110000"/>
                  </a:lnSpc>
                </a:pPr>
                <a14:m>
                  <m:oMathPara xmlns:m="http://schemas.openxmlformats.org/officeDocument/2006/math">
                    <m:oMathParaPr>
                      <m:jc m:val="centerGroup"/>
                    </m:oMathParaPr>
                    <m:oMath xmlns:m="http://schemas.openxmlformats.org/officeDocument/2006/math">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r>
                        <a:rPr lang="en-US" sz="1600" i="1">
                          <a:solidFill>
                            <a:schemeClr val="tx2"/>
                          </a:solidFill>
                          <a:latin typeface="Cambria Math" panose="02040503050406030204" pitchFamily="18" charset="0"/>
                          <a:ea typeface="Cambria Math" panose="02040503050406030204" pitchFamily="18" charset="0"/>
                          <a:cs typeface="Arial" pitchFamily="34" charset="0"/>
                        </a:rPr>
                        <m:t>𝑎𝑟𝑔𝑚𝑎</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i="1">
                              <a:solidFill>
                                <a:schemeClr val="tx2"/>
                              </a:solidFill>
                              <a:latin typeface="Cambria Math" panose="02040503050406030204" pitchFamily="18" charset="0"/>
                              <a:ea typeface="Cambria Math" panose="02040503050406030204" pitchFamily="18" charset="0"/>
                              <a:cs typeface="Arial" pitchFamily="34" charset="0"/>
                            </a:rPr>
                            <m:t>𝑥</m:t>
                          </m:r>
                        </m:e>
                        <m:sub>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sub>
                      </m:sSub>
                      <m:nary>
                        <m:nary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naryPr>
                        <m:sub>
                          <m:r>
                            <m:rPr>
                              <m:brk m:alnAt="23"/>
                            </m:rPr>
                            <a:rPr lang="en-US" sz="1600" i="1">
                              <a:solidFill>
                                <a:schemeClr val="tx2"/>
                              </a:solidFill>
                              <a:latin typeface="Cambria Math" panose="02040503050406030204" pitchFamily="18" charset="0"/>
                              <a:ea typeface="Cambria Math" panose="02040503050406030204" pitchFamily="18" charset="0"/>
                              <a:cs typeface="Arial" pitchFamily="34" charset="0"/>
                            </a:rPr>
                            <m:t>𝑖</m:t>
                          </m:r>
                          <m:r>
                            <a:rPr lang="en-US" sz="1600" i="1">
                              <a:solidFill>
                                <a:schemeClr val="tx2"/>
                              </a:solidFill>
                              <a:latin typeface="Cambria Math" panose="02040503050406030204" pitchFamily="18" charset="0"/>
                              <a:ea typeface="Cambria Math" panose="02040503050406030204" pitchFamily="18" charset="0"/>
                              <a:cs typeface="Arial" pitchFamily="34" charset="0"/>
                            </a:rPr>
                            <m:t>=1</m:t>
                          </m:r>
                        </m:sub>
                        <m:sup>
                          <m:r>
                            <a:rPr lang="en-US" sz="1600" i="1">
                              <a:solidFill>
                                <a:schemeClr val="tx2"/>
                              </a:solidFill>
                              <a:latin typeface="Cambria Math" panose="02040503050406030204" pitchFamily="18" charset="0"/>
                              <a:ea typeface="Cambria Math" panose="02040503050406030204" pitchFamily="18" charset="0"/>
                              <a:cs typeface="Arial" pitchFamily="34" charset="0"/>
                            </a:rPr>
                            <m:t>𝑇</m:t>
                          </m:r>
                        </m:sup>
                        <m:e>
                          <m:r>
                            <a:rPr lang="en-US" sz="1600" i="1">
                              <a:solidFill>
                                <a:schemeClr val="tx2"/>
                              </a:solidFill>
                              <a:latin typeface="Cambria Math" panose="02040503050406030204" pitchFamily="18" charset="0"/>
                              <a:ea typeface="Cambria Math" panose="02040503050406030204" pitchFamily="18" charset="0"/>
                              <a:cs typeface="Arial" pitchFamily="34" charset="0"/>
                            </a:rPr>
                            <m:t>𝑃</m:t>
                          </m:r>
                          <m:r>
                            <a:rPr lang="en-US" sz="1600" i="1">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𝑎𝑔</m:t>
                              </m:r>
                            </m:e>
                            <m:sub>
                              <m:r>
                                <a:rPr lang="en-US" sz="1600" i="1">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 |</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𝑎𝑔</m:t>
                              </m:r>
                            </m:e>
                            <m:sub>
                              <m:r>
                                <a:rPr lang="en-US" sz="1600" i="1">
                                  <a:solidFill>
                                    <a:schemeClr val="tx2"/>
                                  </a:solidFill>
                                  <a:latin typeface="Cambria Math" panose="02040503050406030204" pitchFamily="18" charset="0"/>
                                  <a:ea typeface="Cambria Math" panose="02040503050406030204" pitchFamily="18" charset="0"/>
                                  <a:cs typeface="Arial" pitchFamily="34" charset="0"/>
                                </a:rPr>
                                <m:t>𝑖</m:t>
                              </m:r>
                              <m:r>
                                <a:rPr lang="en-US" sz="1600" i="1">
                                  <a:solidFill>
                                    <a:schemeClr val="tx2"/>
                                  </a:solidFill>
                                  <a:latin typeface="Cambria Math" panose="02040503050406030204" pitchFamily="18" charset="0"/>
                                  <a:ea typeface="Cambria Math" panose="02040503050406030204" pitchFamily="18" charset="0"/>
                                  <a:cs typeface="Arial" pitchFamily="34" charset="0"/>
                                </a:rPr>
                                <m:t>−1</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 </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i="1">
                                  <a:solidFill>
                                    <a:schemeClr val="tx2"/>
                                  </a:solidFill>
                                  <a:latin typeface="Cambria Math" panose="02040503050406030204" pitchFamily="18" charset="0"/>
                                  <a:ea typeface="Cambria Math" panose="02040503050406030204" pitchFamily="18" charset="0"/>
                                  <a:cs typeface="Arial" pitchFamily="34" charset="0"/>
                                </a:rPr>
                                <m:t>𝑤</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𝑜𝑟𝑑</m:t>
                              </m:r>
                            </m:e>
                            <m:sub>
                              <m:r>
                                <a:rPr lang="en-US" sz="1600" i="1">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e>
                      </m:nary>
                    </m:oMath>
                  </m:oMathPara>
                </a14:m>
                <a:endParaRPr lang="en-US" sz="1600" dirty="0">
                  <a:solidFill>
                    <a:schemeClr val="tx2"/>
                  </a:solidFill>
                  <a:latin typeface="Quattrocento Sans" panose="020B0502050000020003" pitchFamily="34" charset="0"/>
                  <a:cs typeface="Arial" pitchFamily="34" charset="0"/>
                </a:endParaRPr>
              </a:p>
            </p:txBody>
          </p:sp>
        </mc:Choice>
        <mc:Fallback>
          <p:sp>
            <p:nvSpPr>
              <p:cNvPr id="22" name="TextBox 19">
                <a:extLst>
                  <a:ext uri="{FF2B5EF4-FFF2-40B4-BE49-F238E27FC236}">
                    <a16:creationId xmlns:a16="http://schemas.microsoft.com/office/drawing/2014/main" id="{B5E2F400-1DE7-4017-9279-9468D64490DC}"/>
                  </a:ext>
                </a:extLst>
              </p:cNvPr>
              <p:cNvSpPr txBox="1">
                <a:spLocks noRot="1" noChangeAspect="1" noMove="1" noResize="1" noEditPoints="1" noAdjustHandles="1" noChangeArrowheads="1" noChangeShapeType="1" noTextEdit="1"/>
              </p:cNvSpPr>
              <p:nvPr/>
            </p:nvSpPr>
            <p:spPr bwMode="auto">
              <a:xfrm>
                <a:off x="16811068" y="5570540"/>
                <a:ext cx="7526891" cy="1635626"/>
              </a:xfrm>
              <a:prstGeom prst="rect">
                <a:avLst/>
              </a:prstGeom>
              <a:blipFill>
                <a:blip r:embed="rId3"/>
                <a:stretch>
                  <a:fillRect l="-842" t="-1538" r="-842" b="-738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grpSp>
        <p:nvGrpSpPr>
          <p:cNvPr id="2" name="Group 1">
            <a:extLst>
              <a:ext uri="{FF2B5EF4-FFF2-40B4-BE49-F238E27FC236}">
                <a16:creationId xmlns:a16="http://schemas.microsoft.com/office/drawing/2014/main" id="{B2C78AA2-0DE8-4DD1-9E71-46900FAFFB36}"/>
              </a:ext>
            </a:extLst>
          </p:cNvPr>
          <p:cNvGrpSpPr/>
          <p:nvPr/>
        </p:nvGrpSpPr>
        <p:grpSpPr>
          <a:xfrm>
            <a:off x="1" y="0"/>
            <a:ext cx="32918400" cy="21945600"/>
            <a:chOff x="1828800" y="0"/>
            <a:chExt cx="29260800" cy="21945600"/>
          </a:xfrm>
        </p:grpSpPr>
        <p:sp>
          <p:nvSpPr>
            <p:cNvPr id="50" name="Rectangle 49"/>
            <p:cNvSpPr/>
            <p:nvPr/>
          </p:nvSpPr>
          <p:spPr>
            <a:xfrm rot="5400000" flipH="1">
              <a:off x="15798800" y="6654800"/>
              <a:ext cx="1320800" cy="29260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524"/>
            </a:p>
          </p:txBody>
        </p:sp>
        <p:cxnSp>
          <p:nvCxnSpPr>
            <p:cNvPr id="51" name="Straight Connector 50"/>
            <p:cNvCxnSpPr/>
            <p:nvPr/>
          </p:nvCxnSpPr>
          <p:spPr>
            <a:xfrm rot="5400000" flipH="1">
              <a:off x="16459200" y="5740401"/>
              <a:ext cx="0" cy="2926080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C299F74-A7A2-4C5B-AAF3-D8CD94AEEADF}"/>
                </a:ext>
              </a:extLst>
            </p:cNvPr>
            <p:cNvSpPr/>
            <p:nvPr/>
          </p:nvSpPr>
          <p:spPr>
            <a:xfrm rot="5400000" flipH="1">
              <a:off x="16230602" y="-14401800"/>
              <a:ext cx="457199" cy="29260800"/>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524"/>
            </a:p>
          </p:txBody>
        </p:sp>
      </p:grpSp>
      <p:pic>
        <p:nvPicPr>
          <p:cNvPr id="4" name="Graphic 3">
            <a:extLst>
              <a:ext uri="{FF2B5EF4-FFF2-40B4-BE49-F238E27FC236}">
                <a16:creationId xmlns:a16="http://schemas.microsoft.com/office/drawing/2014/main" id="{07E98E45-81AE-E866-FABD-AD6118D7F9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77950" y="8591550"/>
            <a:ext cx="4762500" cy="4762500"/>
          </a:xfrm>
          <a:prstGeom prst="rect">
            <a:avLst/>
          </a:prstGeom>
        </p:spPr>
      </p:pic>
      <p:pic>
        <p:nvPicPr>
          <p:cNvPr id="6" name="Graphic 5">
            <a:extLst>
              <a:ext uri="{FF2B5EF4-FFF2-40B4-BE49-F238E27FC236}">
                <a16:creationId xmlns:a16="http://schemas.microsoft.com/office/drawing/2014/main" id="{9F2795FD-5E83-2DBE-A915-88368313C7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77950" y="8591550"/>
            <a:ext cx="4762500" cy="4762500"/>
          </a:xfrm>
          <a:prstGeom prst="rect">
            <a:avLst/>
          </a:prstGeom>
        </p:spPr>
      </p:pic>
      <p:pic>
        <p:nvPicPr>
          <p:cNvPr id="8" name="Graphic 7">
            <a:extLst>
              <a:ext uri="{FF2B5EF4-FFF2-40B4-BE49-F238E27FC236}">
                <a16:creationId xmlns:a16="http://schemas.microsoft.com/office/drawing/2014/main" id="{6263C5BB-FDC7-E4A1-ECF6-3C60A78083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928223">
            <a:off x="14077950" y="8591550"/>
            <a:ext cx="4762500" cy="4762500"/>
          </a:xfrm>
          <a:prstGeom prst="rect">
            <a:avLst/>
          </a:prstGeom>
        </p:spPr>
      </p:pic>
      <p:pic>
        <p:nvPicPr>
          <p:cNvPr id="12" name="Picture 11" descr="A graph with red and blue lines&#10;&#10;Description automatically generated">
            <a:extLst>
              <a:ext uri="{FF2B5EF4-FFF2-40B4-BE49-F238E27FC236}">
                <a16:creationId xmlns:a16="http://schemas.microsoft.com/office/drawing/2014/main" id="{50196401-B8B4-E0A8-8955-E8C64ACB3C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93298" y="15792799"/>
            <a:ext cx="6746138" cy="3127993"/>
          </a:xfrm>
          <a:prstGeom prst="rect">
            <a:avLst/>
          </a:prstGeom>
        </p:spPr>
      </p:pic>
      <p:pic>
        <p:nvPicPr>
          <p:cNvPr id="14" name="Graphic 13">
            <a:extLst>
              <a:ext uri="{FF2B5EF4-FFF2-40B4-BE49-F238E27FC236}">
                <a16:creationId xmlns:a16="http://schemas.microsoft.com/office/drawing/2014/main" id="{ABE69047-0E52-F72E-96F5-96D892A452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0484" y="7306840"/>
            <a:ext cx="4762500" cy="4762500"/>
          </a:xfrm>
          <a:prstGeom prst="rect">
            <a:avLst/>
          </a:prstGeom>
        </p:spPr>
      </p:pic>
      <p:pic>
        <p:nvPicPr>
          <p:cNvPr id="18" name="Picture 17" descr="A graph with different colored squares&#10;&#10;Description automatically generated">
            <a:extLst>
              <a:ext uri="{FF2B5EF4-FFF2-40B4-BE49-F238E27FC236}">
                <a16:creationId xmlns:a16="http://schemas.microsoft.com/office/drawing/2014/main" id="{9CFB2B8D-6A3B-86AF-53A8-BF18DA5D89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 y="14353371"/>
            <a:ext cx="3951514" cy="3258834"/>
          </a:xfrm>
          <a:prstGeom prst="rect">
            <a:avLst/>
          </a:prstGeom>
        </p:spPr>
      </p:pic>
      <p:pic>
        <p:nvPicPr>
          <p:cNvPr id="20" name="Picture 19" descr="A graph with red and blue squares&#10;&#10;Description automatically generated">
            <a:extLst>
              <a:ext uri="{FF2B5EF4-FFF2-40B4-BE49-F238E27FC236}">
                <a16:creationId xmlns:a16="http://schemas.microsoft.com/office/drawing/2014/main" id="{3649E3BF-7C15-CFF0-EC62-ACDEEB5E7B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63507" y="14358022"/>
            <a:ext cx="4010290" cy="3212823"/>
          </a:xfrm>
          <a:prstGeom prst="rect">
            <a:avLst/>
          </a:prstGeom>
        </p:spPr>
      </p:pic>
      <p:sp>
        <p:nvSpPr>
          <p:cNvPr id="21" name="Rectangle 10">
            <a:extLst>
              <a:ext uri="{FF2B5EF4-FFF2-40B4-BE49-F238E27FC236}">
                <a16:creationId xmlns:a16="http://schemas.microsoft.com/office/drawing/2014/main" id="{5DF05BD4-6F90-5D83-12AC-DD631ABC0BB8}"/>
              </a:ext>
            </a:extLst>
          </p:cNvPr>
          <p:cNvSpPr>
            <a:spLocks noChangeArrowheads="1"/>
          </p:cNvSpPr>
          <p:nvPr/>
        </p:nvSpPr>
        <p:spPr bwMode="auto">
          <a:xfrm>
            <a:off x="510673" y="7236613"/>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Introduction</a:t>
            </a:r>
          </a:p>
        </p:txBody>
      </p:sp>
      <p:sp>
        <p:nvSpPr>
          <p:cNvPr id="25" name="TextBox 19">
            <a:extLst>
              <a:ext uri="{FF2B5EF4-FFF2-40B4-BE49-F238E27FC236}">
                <a16:creationId xmlns:a16="http://schemas.microsoft.com/office/drawing/2014/main" id="{BCABFFA8-8322-BF8E-E4D1-2BBEE76499E0}"/>
              </a:ext>
            </a:extLst>
          </p:cNvPr>
          <p:cNvSpPr txBox="1">
            <a:spLocks noChangeArrowheads="1"/>
          </p:cNvSpPr>
          <p:nvPr/>
        </p:nvSpPr>
        <p:spPr bwMode="auto">
          <a:xfrm>
            <a:off x="534545" y="8118524"/>
            <a:ext cx="7526891" cy="140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Named Entity Recognition and Classification (NERC) task refers to the process that identifies phrases in text into various categories. Common entity types include ORGANIZATION (ORG), PERSON (PER), LOCATION (LOC), and MISCELLANEOUS (MISC). Tagging is the process of labeling each word in a sentence with its respective named entity (NE). As an example:</a:t>
            </a:r>
          </a:p>
        </p:txBody>
      </p:sp>
      <p:sp>
        <p:nvSpPr>
          <p:cNvPr id="40" name="TextBox 19">
            <a:extLst>
              <a:ext uri="{FF2B5EF4-FFF2-40B4-BE49-F238E27FC236}">
                <a16:creationId xmlns:a16="http://schemas.microsoft.com/office/drawing/2014/main" id="{57B532BD-5C24-68D4-4C8A-EDC4A25016DB}"/>
              </a:ext>
            </a:extLst>
          </p:cNvPr>
          <p:cNvSpPr txBox="1">
            <a:spLocks noChangeArrowheads="1"/>
          </p:cNvSpPr>
          <p:nvPr/>
        </p:nvSpPr>
        <p:spPr bwMode="auto">
          <a:xfrm>
            <a:off x="533400" y="17752267"/>
            <a:ext cx="7526891" cy="113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paper describes a baseline &amp; benchmark methodology for developing a NER system in the context of the CoNNL-2003 Shared Task [3]. This paper will focus on the English dataset and compare the Spanish corpus from the CoNNL-2002 Shared Task [4].</a:t>
            </a:r>
          </a:p>
        </p:txBody>
      </p:sp>
      <p:sp>
        <p:nvSpPr>
          <p:cNvPr id="41" name="Rectangle 10">
            <a:extLst>
              <a:ext uri="{FF2B5EF4-FFF2-40B4-BE49-F238E27FC236}">
                <a16:creationId xmlns:a16="http://schemas.microsoft.com/office/drawing/2014/main" id="{B9390B5D-55FF-CA69-0B83-A3B2E2B628F8}"/>
              </a:ext>
            </a:extLst>
          </p:cNvPr>
          <p:cNvSpPr>
            <a:spLocks noChangeArrowheads="1"/>
          </p:cNvSpPr>
          <p:nvPr/>
        </p:nvSpPr>
        <p:spPr bwMode="auto">
          <a:xfrm>
            <a:off x="24852247" y="16695520"/>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Citations</a:t>
            </a:r>
          </a:p>
        </p:txBody>
      </p:sp>
      <p:sp>
        <p:nvSpPr>
          <p:cNvPr id="43" name="TextBox 19">
            <a:extLst>
              <a:ext uri="{FF2B5EF4-FFF2-40B4-BE49-F238E27FC236}">
                <a16:creationId xmlns:a16="http://schemas.microsoft.com/office/drawing/2014/main" id="{6540F731-BB92-CA71-CC2B-FD68B71F292E}"/>
              </a:ext>
            </a:extLst>
          </p:cNvPr>
          <p:cNvSpPr txBox="1">
            <a:spLocks noChangeArrowheads="1"/>
          </p:cNvSpPr>
          <p:nvPr/>
        </p:nvSpPr>
        <p:spPr bwMode="auto">
          <a:xfrm>
            <a:off x="24818379" y="17579181"/>
            <a:ext cx="7526891" cy="221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[1] Erik F. Tjong Kim Sang and </a:t>
            </a:r>
            <a:r>
              <a:rPr lang="en-US" sz="1600" dirty="0" err="1">
                <a:solidFill>
                  <a:schemeClr val="tx2"/>
                </a:solidFill>
                <a:latin typeface="Quattrocento Sans" panose="020B0502050000020003" pitchFamily="34" charset="0"/>
                <a:cs typeface="Arial" pitchFamily="34" charset="0"/>
              </a:rPr>
              <a:t>Fien</a:t>
            </a:r>
            <a:r>
              <a:rPr lang="en-US" sz="1600" dirty="0">
                <a:solidFill>
                  <a:schemeClr val="tx2"/>
                </a:solidFill>
                <a:latin typeface="Quattrocento Sans" panose="020B0502050000020003" pitchFamily="34" charset="0"/>
                <a:cs typeface="Arial" pitchFamily="34" charset="0"/>
              </a:rPr>
              <a:t> De </a:t>
            </a:r>
            <a:r>
              <a:rPr lang="en-US" sz="1600" dirty="0" err="1">
                <a:solidFill>
                  <a:schemeClr val="tx2"/>
                </a:solidFill>
                <a:latin typeface="Quattrocento Sans" panose="020B0502050000020003" pitchFamily="34" charset="0"/>
                <a:cs typeface="Arial" pitchFamily="34" charset="0"/>
              </a:rPr>
              <a:t>Meulder</a:t>
            </a:r>
            <a:r>
              <a:rPr lang="en-US" sz="1600" dirty="0">
                <a:solidFill>
                  <a:schemeClr val="tx2"/>
                </a:solidFill>
                <a:latin typeface="Quattrocento Sans" panose="020B0502050000020003" pitchFamily="34" charset="0"/>
                <a:cs typeface="Arial" pitchFamily="34" charset="0"/>
              </a:rPr>
              <a:t>. Introduction to the CoNLL-2003 Shared Task: Language-Independent Named Entity Recognition. In: Proceedings of the Seventh Conference on Natural Language Learning at HLT-NAACL 2003. 2003, pp. 142–147.</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algn="just">
              <a:lnSpc>
                <a:spcPct val="110000"/>
              </a:lnSpc>
            </a:pPr>
            <a:r>
              <a:rPr lang="en-US" sz="1600" dirty="0">
                <a:solidFill>
                  <a:schemeClr val="tx2"/>
                </a:solidFill>
                <a:latin typeface="Quattrocento Sans" panose="020B0502050000020003" pitchFamily="34" charset="0"/>
                <a:cs typeface="Arial" pitchFamily="34" charset="0"/>
              </a:rPr>
              <a:t>[2] Erik F. Tjong Kim Sang. Introduction to the CoNLL-2002 Shared Task: Language-Independent Named Entity Recognition. In: COLING-02: The 6th Conference on Natural Language Learning 2002 (CoNLL-2002). 2002.</a:t>
            </a:r>
          </a:p>
        </p:txBody>
      </p:sp>
      <p:pic>
        <p:nvPicPr>
          <p:cNvPr id="46" name="Picture 45" descr="A screenshot of a computer&#10;&#10;Description automatically generated">
            <a:extLst>
              <a:ext uri="{FF2B5EF4-FFF2-40B4-BE49-F238E27FC236}">
                <a16:creationId xmlns:a16="http://schemas.microsoft.com/office/drawing/2014/main" id="{680032A8-E1AD-2D03-422E-DDCE00838988}"/>
              </a:ext>
            </a:extLst>
          </p:cNvPr>
          <p:cNvPicPr>
            <a:picLocks noChangeAspect="1"/>
          </p:cNvPicPr>
          <p:nvPr/>
        </p:nvPicPr>
        <p:blipFill>
          <a:blip r:embed="rId9">
            <a:extLst>
              <a:ext uri="{28A0092B-C50C-407E-A947-70E740481C1C}">
                <a14:useLocalDpi xmlns:a14="http://schemas.microsoft.com/office/drawing/2010/main" val="0"/>
              </a:ext>
            </a:extLst>
          </a:blip>
          <a:srcRect b="81776"/>
          <a:stretch/>
        </p:blipFill>
        <p:spPr>
          <a:xfrm>
            <a:off x="533400" y="9701196"/>
            <a:ext cx="7510047" cy="755421"/>
          </a:xfrm>
          <a:prstGeom prst="rect">
            <a:avLst/>
          </a:prstGeom>
          <a:noFill/>
          <a:ln>
            <a:solidFill>
              <a:schemeClr val="accent1">
                <a:lumMod val="60000"/>
                <a:lumOff val="40000"/>
              </a:schemeClr>
            </a:solidFill>
          </a:ln>
        </p:spPr>
      </p:pic>
      <p:sp>
        <p:nvSpPr>
          <p:cNvPr id="52" name="TextBox 19">
            <a:extLst>
              <a:ext uri="{FF2B5EF4-FFF2-40B4-BE49-F238E27FC236}">
                <a16:creationId xmlns:a16="http://schemas.microsoft.com/office/drawing/2014/main" id="{1EB031EB-6FE1-CDB8-B9F0-EC36899C3C43}"/>
              </a:ext>
            </a:extLst>
          </p:cNvPr>
          <p:cNvSpPr txBox="1">
            <a:spLocks noChangeArrowheads="1"/>
          </p:cNvSpPr>
          <p:nvPr/>
        </p:nvSpPr>
        <p:spPr bwMode="auto">
          <a:xfrm>
            <a:off x="533400" y="10640205"/>
            <a:ext cx="7526891" cy="167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b="1" dirty="0">
                <a:solidFill>
                  <a:schemeClr val="tx2"/>
                </a:solidFill>
                <a:latin typeface="Quattrocento Sans" panose="020B0502050000020003" pitchFamily="34" charset="0"/>
                <a:cs typeface="Arial" pitchFamily="34" charset="0"/>
              </a:rPr>
              <a:t>Our contributions:</a:t>
            </a:r>
          </a:p>
          <a:p>
            <a:pPr marL="285750" indent="-285750" algn="just">
              <a:lnSpc>
                <a:spcPct val="110000"/>
              </a:lnSpc>
              <a:buFont typeface="Arial" panose="020B0604020202020204" pitchFamily="34" charset="0"/>
              <a:buChar char="•"/>
            </a:pPr>
            <a:r>
              <a:rPr lang="en-US" sz="1600" dirty="0">
                <a:solidFill>
                  <a:schemeClr val="tx2"/>
                </a:solidFill>
                <a:latin typeface="Quattrocento Sans" panose="020B0502050000020003" pitchFamily="34" charset="0"/>
                <a:cs typeface="Arial" pitchFamily="34" charset="0"/>
              </a:rPr>
              <a:t>We include a principled framework that motivates the use of machine learning by creating two baseline systems. </a:t>
            </a:r>
          </a:p>
          <a:p>
            <a:pPr marL="285750" indent="-285750" algn="just">
              <a:lnSpc>
                <a:spcPct val="110000"/>
              </a:lnSpc>
              <a:buFont typeface="Arial" panose="020B0604020202020204" pitchFamily="34" charset="0"/>
              <a:buChar char="•"/>
            </a:pPr>
            <a:r>
              <a:rPr lang="en-US" sz="1600" dirty="0">
                <a:solidFill>
                  <a:schemeClr val="tx2"/>
                </a:solidFill>
                <a:latin typeface="Quattrocento Sans" panose="020B0502050000020003" pitchFamily="34" charset="0"/>
                <a:cs typeface="Arial" pitchFamily="34" charset="0"/>
              </a:rPr>
              <a:t>The analysis between generative and discriminative machine learning algorithms and recent advancement in natural language processing suggest the CoNNL-2003 dataset is subject to temporal drift.</a:t>
            </a:r>
          </a:p>
        </p:txBody>
      </p:sp>
      <p:sp>
        <p:nvSpPr>
          <p:cNvPr id="53" name="Oval 52">
            <a:extLst>
              <a:ext uri="{FF2B5EF4-FFF2-40B4-BE49-F238E27FC236}">
                <a16:creationId xmlns:a16="http://schemas.microsoft.com/office/drawing/2014/main" id="{292CBEAB-B8F0-A916-FE8B-7BD7F8BB63F7}"/>
              </a:ext>
            </a:extLst>
          </p:cNvPr>
          <p:cNvSpPr/>
          <p:nvPr/>
        </p:nvSpPr>
        <p:spPr>
          <a:xfrm>
            <a:off x="9847254" y="11964052"/>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B-PER</a:t>
            </a:r>
          </a:p>
        </p:txBody>
      </p:sp>
      <p:sp>
        <p:nvSpPr>
          <p:cNvPr id="54" name="Oval 53">
            <a:extLst>
              <a:ext uri="{FF2B5EF4-FFF2-40B4-BE49-F238E27FC236}">
                <a16:creationId xmlns:a16="http://schemas.microsoft.com/office/drawing/2014/main" id="{4F0361AD-85CB-40A9-14E6-01F33415B4EE}"/>
              </a:ext>
            </a:extLst>
          </p:cNvPr>
          <p:cNvSpPr/>
          <p:nvPr/>
        </p:nvSpPr>
        <p:spPr>
          <a:xfrm>
            <a:off x="11126046" y="11937952"/>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sp>
        <p:nvSpPr>
          <p:cNvPr id="57" name="Oval 56">
            <a:extLst>
              <a:ext uri="{FF2B5EF4-FFF2-40B4-BE49-F238E27FC236}">
                <a16:creationId xmlns:a16="http://schemas.microsoft.com/office/drawing/2014/main" id="{B3415872-8473-FBCD-5ADD-E54EEE533313}"/>
              </a:ext>
            </a:extLst>
          </p:cNvPr>
          <p:cNvSpPr/>
          <p:nvPr/>
        </p:nvSpPr>
        <p:spPr>
          <a:xfrm>
            <a:off x="12395262" y="11931329"/>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cxnSp>
        <p:nvCxnSpPr>
          <p:cNvPr id="59" name="Straight Arrow Connector 58">
            <a:extLst>
              <a:ext uri="{FF2B5EF4-FFF2-40B4-BE49-F238E27FC236}">
                <a16:creationId xmlns:a16="http://schemas.microsoft.com/office/drawing/2014/main" id="{7815E43F-72B8-6423-C6EF-7A3BE8D80CFC}"/>
              </a:ext>
            </a:extLst>
          </p:cNvPr>
          <p:cNvCxnSpPr>
            <a:stCxn id="53" idx="6"/>
          </p:cNvCxnSpPr>
          <p:nvPr/>
        </p:nvCxnSpPr>
        <p:spPr>
          <a:xfrm flipV="1">
            <a:off x="10685454" y="12353884"/>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47A984F4-B739-7638-CE32-9BEBB91181D8}"/>
              </a:ext>
            </a:extLst>
          </p:cNvPr>
          <p:cNvCxnSpPr/>
          <p:nvPr/>
        </p:nvCxnSpPr>
        <p:spPr>
          <a:xfrm flipV="1">
            <a:off x="11964246" y="12314998"/>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7B0D0825-4E6A-B23C-9A81-B45EB3E20058}"/>
              </a:ext>
            </a:extLst>
          </p:cNvPr>
          <p:cNvCxnSpPr/>
          <p:nvPr/>
        </p:nvCxnSpPr>
        <p:spPr>
          <a:xfrm flipV="1">
            <a:off x="13243038" y="12314997"/>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578ED14C-CAA4-3B4A-C562-C2654546BD02}"/>
              </a:ext>
            </a:extLst>
          </p:cNvPr>
          <p:cNvCxnSpPr>
            <a:cxnSpLocks/>
          </p:cNvCxnSpPr>
          <p:nvPr/>
        </p:nvCxnSpPr>
        <p:spPr>
          <a:xfrm>
            <a:off x="10266354" y="12815483"/>
            <a:ext cx="0" cy="356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5" name="Oval 1024">
            <a:extLst>
              <a:ext uri="{FF2B5EF4-FFF2-40B4-BE49-F238E27FC236}">
                <a16:creationId xmlns:a16="http://schemas.microsoft.com/office/drawing/2014/main" id="{FDA08E1F-0ED8-CE9D-B4C8-2822C1630257}"/>
              </a:ext>
            </a:extLst>
          </p:cNvPr>
          <p:cNvSpPr/>
          <p:nvPr/>
        </p:nvSpPr>
        <p:spPr>
          <a:xfrm>
            <a:off x="13681411" y="11919118"/>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cxnSp>
        <p:nvCxnSpPr>
          <p:cNvPr id="1027" name="Straight Arrow Connector 1026">
            <a:extLst>
              <a:ext uri="{FF2B5EF4-FFF2-40B4-BE49-F238E27FC236}">
                <a16:creationId xmlns:a16="http://schemas.microsoft.com/office/drawing/2014/main" id="{2B7A5C22-74E2-AB05-CB8D-7D076297FBF1}"/>
              </a:ext>
            </a:extLst>
          </p:cNvPr>
          <p:cNvCxnSpPr/>
          <p:nvPr/>
        </p:nvCxnSpPr>
        <p:spPr>
          <a:xfrm flipV="1">
            <a:off x="14526968" y="12301381"/>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28" name="Oval 1027">
            <a:extLst>
              <a:ext uri="{FF2B5EF4-FFF2-40B4-BE49-F238E27FC236}">
                <a16:creationId xmlns:a16="http://schemas.microsoft.com/office/drawing/2014/main" id="{603D7D16-C995-B64E-161C-554A6FD8DA5C}"/>
              </a:ext>
            </a:extLst>
          </p:cNvPr>
          <p:cNvSpPr/>
          <p:nvPr/>
        </p:nvSpPr>
        <p:spPr>
          <a:xfrm>
            <a:off x="14957984" y="11898606"/>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cxnSp>
        <p:nvCxnSpPr>
          <p:cNvPr id="1029" name="Straight Arrow Connector 1028">
            <a:extLst>
              <a:ext uri="{FF2B5EF4-FFF2-40B4-BE49-F238E27FC236}">
                <a16:creationId xmlns:a16="http://schemas.microsoft.com/office/drawing/2014/main" id="{B8BAAC80-5BDA-94BE-D938-7ADF25D0A721}"/>
              </a:ext>
            </a:extLst>
          </p:cNvPr>
          <p:cNvCxnSpPr>
            <a:cxnSpLocks/>
          </p:cNvCxnSpPr>
          <p:nvPr/>
        </p:nvCxnSpPr>
        <p:spPr>
          <a:xfrm>
            <a:off x="11541997" y="12815483"/>
            <a:ext cx="0" cy="356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0" name="Straight Arrow Connector 1029">
            <a:extLst>
              <a:ext uri="{FF2B5EF4-FFF2-40B4-BE49-F238E27FC236}">
                <a16:creationId xmlns:a16="http://schemas.microsoft.com/office/drawing/2014/main" id="{25FA87CE-17CF-9B97-678A-8B6FAB10BBCC}"/>
              </a:ext>
            </a:extLst>
          </p:cNvPr>
          <p:cNvCxnSpPr>
            <a:cxnSpLocks/>
          </p:cNvCxnSpPr>
          <p:nvPr/>
        </p:nvCxnSpPr>
        <p:spPr>
          <a:xfrm>
            <a:off x="12802613" y="12815482"/>
            <a:ext cx="0" cy="356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1" name="Straight Arrow Connector 1030">
            <a:extLst>
              <a:ext uri="{FF2B5EF4-FFF2-40B4-BE49-F238E27FC236}">
                <a16:creationId xmlns:a16="http://schemas.microsoft.com/office/drawing/2014/main" id="{CC5D4F06-6111-5C6B-3681-28094B992A8C}"/>
              </a:ext>
            </a:extLst>
          </p:cNvPr>
          <p:cNvCxnSpPr>
            <a:cxnSpLocks/>
          </p:cNvCxnSpPr>
          <p:nvPr/>
        </p:nvCxnSpPr>
        <p:spPr>
          <a:xfrm>
            <a:off x="14100511" y="12777250"/>
            <a:ext cx="0" cy="356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2" name="Straight Arrow Connector 1031">
            <a:extLst>
              <a:ext uri="{FF2B5EF4-FFF2-40B4-BE49-F238E27FC236}">
                <a16:creationId xmlns:a16="http://schemas.microsoft.com/office/drawing/2014/main" id="{21A89151-EF95-59D3-0568-F21D56878F76}"/>
              </a:ext>
            </a:extLst>
          </p:cNvPr>
          <p:cNvCxnSpPr>
            <a:cxnSpLocks/>
          </p:cNvCxnSpPr>
          <p:nvPr/>
        </p:nvCxnSpPr>
        <p:spPr>
          <a:xfrm>
            <a:off x="15377084" y="12743716"/>
            <a:ext cx="0" cy="356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33" name="TextBox 1032">
            <a:extLst>
              <a:ext uri="{FF2B5EF4-FFF2-40B4-BE49-F238E27FC236}">
                <a16:creationId xmlns:a16="http://schemas.microsoft.com/office/drawing/2014/main" id="{CF8CCC58-B084-ABA9-AA79-A5BCD3E31086}"/>
              </a:ext>
            </a:extLst>
          </p:cNvPr>
          <p:cNvSpPr txBox="1"/>
          <p:nvPr/>
        </p:nvSpPr>
        <p:spPr>
          <a:xfrm>
            <a:off x="9785400" y="13196321"/>
            <a:ext cx="6269229" cy="400110"/>
          </a:xfrm>
          <a:prstGeom prst="rect">
            <a:avLst/>
          </a:prstGeom>
          <a:noFill/>
        </p:spPr>
        <p:txBody>
          <a:bodyPr wrap="square" rtlCol="0">
            <a:spAutoFit/>
          </a:bodyPr>
          <a:lstStyle/>
          <a:p>
            <a:r>
              <a:rPr lang="en-US" sz="2000" dirty="0"/>
              <a:t>Susan                 is                  very              happy          today.</a:t>
            </a:r>
            <a:endParaRPr lang="en-US" sz="2800" dirty="0"/>
          </a:p>
        </p:txBody>
      </p:sp>
      <p:sp>
        <p:nvSpPr>
          <p:cNvPr id="1034" name="TextBox 1033">
            <a:extLst>
              <a:ext uri="{FF2B5EF4-FFF2-40B4-BE49-F238E27FC236}">
                <a16:creationId xmlns:a16="http://schemas.microsoft.com/office/drawing/2014/main" id="{FE3AA912-D42C-8307-EFBB-BA07458ED198}"/>
              </a:ext>
            </a:extLst>
          </p:cNvPr>
          <p:cNvSpPr txBox="1"/>
          <p:nvPr/>
        </p:nvSpPr>
        <p:spPr>
          <a:xfrm>
            <a:off x="9117738" y="11178653"/>
            <a:ext cx="1088240" cy="461665"/>
          </a:xfrm>
          <a:prstGeom prst="rect">
            <a:avLst/>
          </a:prstGeom>
          <a:noFill/>
        </p:spPr>
        <p:txBody>
          <a:bodyPr wrap="square" rtlCol="0">
            <a:spAutoFit/>
          </a:bodyPr>
          <a:lstStyle/>
          <a:p>
            <a:r>
              <a:rPr lang="en-US" sz="2400" dirty="0">
                <a:highlight>
                  <a:srgbClr val="FFFF00"/>
                </a:highlight>
              </a:rPr>
              <a:t>HMM</a:t>
            </a:r>
          </a:p>
        </p:txBody>
      </p:sp>
      <p:sp>
        <p:nvSpPr>
          <p:cNvPr id="1036" name="Oval 1035">
            <a:extLst>
              <a:ext uri="{FF2B5EF4-FFF2-40B4-BE49-F238E27FC236}">
                <a16:creationId xmlns:a16="http://schemas.microsoft.com/office/drawing/2014/main" id="{278D1C94-79C7-0077-3BEC-3304E3377E1F}"/>
              </a:ext>
            </a:extLst>
          </p:cNvPr>
          <p:cNvSpPr/>
          <p:nvPr/>
        </p:nvSpPr>
        <p:spPr>
          <a:xfrm>
            <a:off x="17793062" y="11940341"/>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B-PER</a:t>
            </a:r>
          </a:p>
        </p:txBody>
      </p:sp>
      <p:sp>
        <p:nvSpPr>
          <p:cNvPr id="1037" name="Oval 1036">
            <a:extLst>
              <a:ext uri="{FF2B5EF4-FFF2-40B4-BE49-F238E27FC236}">
                <a16:creationId xmlns:a16="http://schemas.microsoft.com/office/drawing/2014/main" id="{F11C6430-CCEB-7AD8-B053-33CE4570314A}"/>
              </a:ext>
            </a:extLst>
          </p:cNvPr>
          <p:cNvSpPr/>
          <p:nvPr/>
        </p:nvSpPr>
        <p:spPr>
          <a:xfrm>
            <a:off x="19071854" y="11914241"/>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sp>
        <p:nvSpPr>
          <p:cNvPr id="1038" name="Oval 1037">
            <a:extLst>
              <a:ext uri="{FF2B5EF4-FFF2-40B4-BE49-F238E27FC236}">
                <a16:creationId xmlns:a16="http://schemas.microsoft.com/office/drawing/2014/main" id="{75A75A9D-6C8E-E5E1-AA19-1BF4E51A4C53}"/>
              </a:ext>
            </a:extLst>
          </p:cNvPr>
          <p:cNvSpPr/>
          <p:nvPr/>
        </p:nvSpPr>
        <p:spPr>
          <a:xfrm>
            <a:off x="20341070" y="11907618"/>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cxnSp>
        <p:nvCxnSpPr>
          <p:cNvPr id="1039" name="Straight Arrow Connector 1038">
            <a:extLst>
              <a:ext uri="{FF2B5EF4-FFF2-40B4-BE49-F238E27FC236}">
                <a16:creationId xmlns:a16="http://schemas.microsoft.com/office/drawing/2014/main" id="{C8F3C62C-7F27-DD67-09E6-201636BD066D}"/>
              </a:ext>
            </a:extLst>
          </p:cNvPr>
          <p:cNvCxnSpPr>
            <a:stCxn id="1036" idx="6"/>
          </p:cNvCxnSpPr>
          <p:nvPr/>
        </p:nvCxnSpPr>
        <p:spPr>
          <a:xfrm flipV="1">
            <a:off x="18631262" y="12330173"/>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0" name="Straight Arrow Connector 1039">
            <a:extLst>
              <a:ext uri="{FF2B5EF4-FFF2-40B4-BE49-F238E27FC236}">
                <a16:creationId xmlns:a16="http://schemas.microsoft.com/office/drawing/2014/main" id="{E6678E27-0F0C-C7F7-8343-F831FE476354}"/>
              </a:ext>
            </a:extLst>
          </p:cNvPr>
          <p:cNvCxnSpPr/>
          <p:nvPr/>
        </p:nvCxnSpPr>
        <p:spPr>
          <a:xfrm flipV="1">
            <a:off x="19910054" y="12291287"/>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663A4607-609E-F14D-4171-2A6BE05F82EA}"/>
              </a:ext>
            </a:extLst>
          </p:cNvPr>
          <p:cNvCxnSpPr/>
          <p:nvPr/>
        </p:nvCxnSpPr>
        <p:spPr>
          <a:xfrm flipV="1">
            <a:off x="21188846" y="12291286"/>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2" name="Straight Arrow Connector 1041">
            <a:extLst>
              <a:ext uri="{FF2B5EF4-FFF2-40B4-BE49-F238E27FC236}">
                <a16:creationId xmlns:a16="http://schemas.microsoft.com/office/drawing/2014/main" id="{5F0E0DF9-A409-B2E8-1A79-6B66DD996273}"/>
              </a:ext>
            </a:extLst>
          </p:cNvPr>
          <p:cNvCxnSpPr>
            <a:cxnSpLocks/>
          </p:cNvCxnSpPr>
          <p:nvPr/>
        </p:nvCxnSpPr>
        <p:spPr>
          <a:xfrm flipV="1">
            <a:off x="18212162" y="12774697"/>
            <a:ext cx="0" cy="332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3" name="Oval 1042">
            <a:extLst>
              <a:ext uri="{FF2B5EF4-FFF2-40B4-BE49-F238E27FC236}">
                <a16:creationId xmlns:a16="http://schemas.microsoft.com/office/drawing/2014/main" id="{8D228D09-E5CB-CE67-888E-66CD2D1E6D1D}"/>
              </a:ext>
            </a:extLst>
          </p:cNvPr>
          <p:cNvSpPr/>
          <p:nvPr/>
        </p:nvSpPr>
        <p:spPr>
          <a:xfrm>
            <a:off x="21627219" y="11895407"/>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cxnSp>
        <p:nvCxnSpPr>
          <p:cNvPr id="1044" name="Straight Arrow Connector 1043">
            <a:extLst>
              <a:ext uri="{FF2B5EF4-FFF2-40B4-BE49-F238E27FC236}">
                <a16:creationId xmlns:a16="http://schemas.microsoft.com/office/drawing/2014/main" id="{A4F87037-8002-328F-7EF6-F8B429CCE02B}"/>
              </a:ext>
            </a:extLst>
          </p:cNvPr>
          <p:cNvCxnSpPr/>
          <p:nvPr/>
        </p:nvCxnSpPr>
        <p:spPr>
          <a:xfrm flipV="1">
            <a:off x="22472776" y="12277670"/>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5" name="Oval 1044">
            <a:extLst>
              <a:ext uri="{FF2B5EF4-FFF2-40B4-BE49-F238E27FC236}">
                <a16:creationId xmlns:a16="http://schemas.microsoft.com/office/drawing/2014/main" id="{30AFE74F-9BA3-4269-5383-EE1870889056}"/>
              </a:ext>
            </a:extLst>
          </p:cNvPr>
          <p:cNvSpPr/>
          <p:nvPr/>
        </p:nvSpPr>
        <p:spPr>
          <a:xfrm>
            <a:off x="22903792" y="11874895"/>
            <a:ext cx="838200" cy="779665"/>
          </a:xfrm>
          <a:prstGeom prst="ellipse">
            <a:avLst/>
          </a:prstGeom>
          <a:solidFill>
            <a:schemeClr val="accent6">
              <a:lumMod val="60000"/>
              <a:lumOff val="4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O</a:t>
            </a:r>
          </a:p>
        </p:txBody>
      </p:sp>
      <p:sp>
        <p:nvSpPr>
          <p:cNvPr id="1050" name="TextBox 1049">
            <a:extLst>
              <a:ext uri="{FF2B5EF4-FFF2-40B4-BE49-F238E27FC236}">
                <a16:creationId xmlns:a16="http://schemas.microsoft.com/office/drawing/2014/main" id="{514721FE-B82E-1542-FFD5-C60E44E19645}"/>
              </a:ext>
            </a:extLst>
          </p:cNvPr>
          <p:cNvSpPr txBox="1"/>
          <p:nvPr/>
        </p:nvSpPr>
        <p:spPr>
          <a:xfrm>
            <a:off x="17716862" y="13164943"/>
            <a:ext cx="6269229" cy="400110"/>
          </a:xfrm>
          <a:prstGeom prst="rect">
            <a:avLst/>
          </a:prstGeom>
          <a:noFill/>
        </p:spPr>
        <p:txBody>
          <a:bodyPr wrap="square" rtlCol="0">
            <a:spAutoFit/>
          </a:bodyPr>
          <a:lstStyle/>
          <a:p>
            <a:r>
              <a:rPr lang="en-US" sz="2000" dirty="0"/>
              <a:t>Susan                 is                  very              happy          today.</a:t>
            </a:r>
            <a:endParaRPr lang="en-US" sz="2800" dirty="0"/>
          </a:p>
        </p:txBody>
      </p:sp>
      <p:sp>
        <p:nvSpPr>
          <p:cNvPr id="1051" name="TextBox 1050">
            <a:extLst>
              <a:ext uri="{FF2B5EF4-FFF2-40B4-BE49-F238E27FC236}">
                <a16:creationId xmlns:a16="http://schemas.microsoft.com/office/drawing/2014/main" id="{FD0BAF3C-AAE4-30B5-D71A-D017D29A674C}"/>
              </a:ext>
            </a:extLst>
          </p:cNvPr>
          <p:cNvSpPr txBox="1"/>
          <p:nvPr/>
        </p:nvSpPr>
        <p:spPr>
          <a:xfrm>
            <a:off x="17090641" y="11148607"/>
            <a:ext cx="1288159" cy="461665"/>
          </a:xfrm>
          <a:prstGeom prst="rect">
            <a:avLst/>
          </a:prstGeom>
          <a:noFill/>
        </p:spPr>
        <p:txBody>
          <a:bodyPr wrap="square" rtlCol="0">
            <a:spAutoFit/>
          </a:bodyPr>
          <a:lstStyle/>
          <a:p>
            <a:r>
              <a:rPr lang="en-US" sz="2400" dirty="0">
                <a:highlight>
                  <a:srgbClr val="FFFF00"/>
                </a:highlight>
              </a:rPr>
              <a:t>MEMM</a:t>
            </a:r>
          </a:p>
        </p:txBody>
      </p:sp>
      <p:cxnSp>
        <p:nvCxnSpPr>
          <p:cNvPr id="1058" name="Straight Arrow Connector 1057">
            <a:extLst>
              <a:ext uri="{FF2B5EF4-FFF2-40B4-BE49-F238E27FC236}">
                <a16:creationId xmlns:a16="http://schemas.microsoft.com/office/drawing/2014/main" id="{C7562E04-5175-AD01-5BF4-2E0E612E9954}"/>
              </a:ext>
            </a:extLst>
          </p:cNvPr>
          <p:cNvCxnSpPr>
            <a:cxnSpLocks/>
          </p:cNvCxnSpPr>
          <p:nvPr/>
        </p:nvCxnSpPr>
        <p:spPr>
          <a:xfrm flipV="1">
            <a:off x="19490954" y="12770594"/>
            <a:ext cx="0" cy="332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59" name="Straight Arrow Connector 1058">
            <a:extLst>
              <a:ext uri="{FF2B5EF4-FFF2-40B4-BE49-F238E27FC236}">
                <a16:creationId xmlns:a16="http://schemas.microsoft.com/office/drawing/2014/main" id="{A6E0165D-85EB-D70B-DB15-16A376B1C8D5}"/>
              </a:ext>
            </a:extLst>
          </p:cNvPr>
          <p:cNvCxnSpPr>
            <a:cxnSpLocks/>
          </p:cNvCxnSpPr>
          <p:nvPr/>
        </p:nvCxnSpPr>
        <p:spPr>
          <a:xfrm flipV="1">
            <a:off x="20775928" y="12790113"/>
            <a:ext cx="0" cy="316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2" name="Straight Arrow Connector 1061">
            <a:extLst>
              <a:ext uri="{FF2B5EF4-FFF2-40B4-BE49-F238E27FC236}">
                <a16:creationId xmlns:a16="http://schemas.microsoft.com/office/drawing/2014/main" id="{7AD893C8-724B-B6E6-6918-FCDB061CF28B}"/>
              </a:ext>
            </a:extLst>
          </p:cNvPr>
          <p:cNvCxnSpPr>
            <a:cxnSpLocks/>
          </p:cNvCxnSpPr>
          <p:nvPr/>
        </p:nvCxnSpPr>
        <p:spPr>
          <a:xfrm flipV="1">
            <a:off x="22046319" y="12791752"/>
            <a:ext cx="0" cy="316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3" name="Straight Arrow Connector 1062">
            <a:extLst>
              <a:ext uri="{FF2B5EF4-FFF2-40B4-BE49-F238E27FC236}">
                <a16:creationId xmlns:a16="http://schemas.microsoft.com/office/drawing/2014/main" id="{A52B74E1-5FE3-6BC7-2909-2E2309E74950}"/>
              </a:ext>
            </a:extLst>
          </p:cNvPr>
          <p:cNvCxnSpPr>
            <a:cxnSpLocks/>
          </p:cNvCxnSpPr>
          <p:nvPr/>
        </p:nvCxnSpPr>
        <p:spPr>
          <a:xfrm flipV="1">
            <a:off x="23322892" y="12778596"/>
            <a:ext cx="0" cy="316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5" name="Straight Arrow Connector 1064">
            <a:extLst>
              <a:ext uri="{FF2B5EF4-FFF2-40B4-BE49-F238E27FC236}">
                <a16:creationId xmlns:a16="http://schemas.microsoft.com/office/drawing/2014/main" id="{0795B179-E6CA-F19B-42DB-0100A009227D}"/>
              </a:ext>
            </a:extLst>
          </p:cNvPr>
          <p:cNvCxnSpPr/>
          <p:nvPr/>
        </p:nvCxnSpPr>
        <p:spPr>
          <a:xfrm flipV="1">
            <a:off x="9384161" y="12353884"/>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66" name="Straight Arrow Connector 1065">
            <a:extLst>
              <a:ext uri="{FF2B5EF4-FFF2-40B4-BE49-F238E27FC236}">
                <a16:creationId xmlns:a16="http://schemas.microsoft.com/office/drawing/2014/main" id="{602203D5-508C-4D63-EA3B-FC150A5775B0}"/>
              </a:ext>
            </a:extLst>
          </p:cNvPr>
          <p:cNvCxnSpPr/>
          <p:nvPr/>
        </p:nvCxnSpPr>
        <p:spPr>
          <a:xfrm flipV="1">
            <a:off x="17334591" y="12341051"/>
            <a:ext cx="440592"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67" name="TextBox 19">
                <a:extLst>
                  <a:ext uri="{FF2B5EF4-FFF2-40B4-BE49-F238E27FC236}">
                    <a16:creationId xmlns:a16="http://schemas.microsoft.com/office/drawing/2014/main" id="{913BFCE3-A6DC-F0D6-284A-284560ACC104}"/>
                  </a:ext>
                </a:extLst>
              </p:cNvPr>
              <p:cNvSpPr txBox="1">
                <a:spLocks noChangeArrowheads="1"/>
              </p:cNvSpPr>
              <p:nvPr/>
            </p:nvSpPr>
            <p:spPr bwMode="auto">
              <a:xfrm>
                <a:off x="8683607" y="9239013"/>
                <a:ext cx="7526891" cy="19293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We apply Bayes’ rule and simplify the equation by recognizing the denominator is constant for each sentence and calculate the best sequence </a:t>
                </a:r>
                <a14:m>
                  <m:oMath xmlns:m="http://schemas.openxmlformats.org/officeDocument/2006/math">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 </m:t>
                    </m:r>
                  </m:oMath>
                </a14:m>
                <a:r>
                  <a:rPr lang="en-US" sz="1600" dirty="0">
                    <a:solidFill>
                      <a:schemeClr val="tx2"/>
                    </a:solidFill>
                    <a:latin typeface="Quattrocento Sans" panose="020B0502050000020003" pitchFamily="34" charset="0"/>
                    <a:cs typeface="Arial" pitchFamily="34" charset="0"/>
                  </a:rPr>
                  <a:t>:</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1600" b="0" i="1" smtClean="0">
                          <a:solidFill>
                            <a:schemeClr val="tx2"/>
                          </a:solidFill>
                          <a:latin typeface="Cambria Math" panose="02040503050406030204" pitchFamily="18" charset="0"/>
                          <a:cs typeface="Arial" pitchFamily="34" charset="0"/>
                        </a:rPr>
                        <m:t>𝑃</m:t>
                      </m:r>
                      <m:d>
                        <m:dPr>
                          <m:ctrlPr>
                            <a:rPr lang="en-US" sz="1600" b="0" i="1" smtClean="0">
                              <a:solidFill>
                                <a:schemeClr val="tx2"/>
                              </a:solidFill>
                              <a:latin typeface="Cambria Math" panose="02040503050406030204" pitchFamily="18" charset="0"/>
                              <a:cs typeface="Arial" pitchFamily="34" charset="0"/>
                            </a:rPr>
                          </m:ctrlPr>
                        </m:dPr>
                        <m:e>
                          <m:r>
                            <a:rPr lang="en-US" sz="1600" b="0" i="1" smtClean="0">
                              <a:solidFill>
                                <a:schemeClr val="tx2"/>
                              </a:solidFill>
                              <a:latin typeface="Cambria Math" panose="02040503050406030204" pitchFamily="18" charset="0"/>
                              <a:cs typeface="Arial" pitchFamily="34" charset="0"/>
                            </a:rPr>
                            <m:t>𝑋</m:t>
                          </m:r>
                          <m:r>
                            <a:rPr lang="en-US" sz="1600" b="0" i="1" smtClean="0">
                              <a:solidFill>
                                <a:schemeClr val="tx2"/>
                              </a:solidFill>
                              <a:latin typeface="Cambria Math" panose="02040503050406030204" pitchFamily="18" charset="0"/>
                              <a:cs typeface="Arial" pitchFamily="34" charset="0"/>
                            </a:rPr>
                            <m:t>, </m:t>
                          </m:r>
                          <m:r>
                            <a:rPr lang="en-US" sz="1600" b="0" i="1" smtClean="0">
                              <a:solidFill>
                                <a:schemeClr val="tx2"/>
                              </a:solidFill>
                              <a:latin typeface="Cambria Math" panose="02040503050406030204" pitchFamily="18" charset="0"/>
                              <a:cs typeface="Arial" pitchFamily="34" charset="0"/>
                            </a:rPr>
                            <m:t>𝑊</m:t>
                          </m:r>
                        </m:e>
                      </m:d>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𝑎𝑟𝑔𝑚𝑎</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𝑥</m:t>
                          </m:r>
                        </m:e>
                        <m:sub>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sub>
                      </m:sSub>
                      <m:nary>
                        <m:naryPr>
                          <m:chr m:val="∏"/>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naryPr>
                        <m:sub>
                          <m:r>
                            <m:rPr>
                              <m:brk m:alnAt="23"/>
                            </m:r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sub>
                        <m:sup>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𝑇</m:t>
                          </m:r>
                        </m:sup>
                        <m:e>
                          <m:r>
                            <a:rPr lang="en-US" sz="1600" i="1">
                              <a:solidFill>
                                <a:schemeClr val="tx2"/>
                              </a:solidFill>
                              <a:latin typeface="Cambria Math" panose="02040503050406030204" pitchFamily="18" charset="0"/>
                              <a:ea typeface="Cambria Math" panose="02040503050406030204" pitchFamily="18" charset="0"/>
                              <a:cs typeface="Arial" pitchFamily="34" charset="0"/>
                            </a:rPr>
                            <m:t>𝑃</m:t>
                          </m:r>
                          <m:r>
                            <a:rPr lang="en-US" sz="1600" i="1">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 |</m:t>
                          </m:r>
                          <m:sSub>
                            <m:sSub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r>
                            <a:rPr lang="en-US" sz="1600" i="1">
                              <a:solidFill>
                                <a:schemeClr val="tx2"/>
                              </a:solidFill>
                              <a:latin typeface="Cambria Math" panose="02040503050406030204" pitchFamily="18" charset="0"/>
                              <a:ea typeface="Cambria Math" panose="02040503050406030204" pitchFamily="18" charset="0"/>
                              <a:cs typeface="Arial" pitchFamily="34" charset="0"/>
                            </a:rPr>
                            <m:t>𝑃</m:t>
                          </m:r>
                          <m:r>
                            <a:rPr lang="en-US" sz="1600" i="1">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𝑤𝑜𝑟𝑑</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 |</m:t>
                          </m:r>
                          <m:sSub>
                            <m:sSub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e>
                      </m:nary>
                    </m:oMath>
                  </m:oMathPara>
                </a14:m>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p:txBody>
          </p:sp>
        </mc:Choice>
        <mc:Fallback>
          <p:sp>
            <p:nvSpPr>
              <p:cNvPr id="1067" name="TextBox 19">
                <a:extLst>
                  <a:ext uri="{FF2B5EF4-FFF2-40B4-BE49-F238E27FC236}">
                    <a16:creationId xmlns:a16="http://schemas.microsoft.com/office/drawing/2014/main" id="{913BFCE3-A6DC-F0D6-284A-284560ACC104}"/>
                  </a:ext>
                </a:extLst>
              </p:cNvPr>
              <p:cNvSpPr txBox="1">
                <a:spLocks noRot="1" noChangeAspect="1" noMove="1" noResize="1" noEditPoints="1" noAdjustHandles="1" noChangeArrowheads="1" noChangeShapeType="1" noTextEdit="1"/>
              </p:cNvSpPr>
              <p:nvPr/>
            </p:nvSpPr>
            <p:spPr bwMode="auto">
              <a:xfrm>
                <a:off x="8683607" y="9239013"/>
                <a:ext cx="7526891" cy="1929360"/>
              </a:xfrm>
              <a:prstGeom prst="rect">
                <a:avLst/>
              </a:prstGeom>
              <a:blipFill>
                <a:blip r:embed="rId10"/>
                <a:stretch>
                  <a:fillRect l="-842" t="-1307" r="-842" b="-477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8" name="TextBox 19">
                <a:extLst>
                  <a:ext uri="{FF2B5EF4-FFF2-40B4-BE49-F238E27FC236}">
                    <a16:creationId xmlns:a16="http://schemas.microsoft.com/office/drawing/2014/main" id="{9DE36C77-CF79-4BD8-6AB5-78869CEFCE45}"/>
                  </a:ext>
                </a:extLst>
              </p:cNvPr>
              <p:cNvSpPr txBox="1">
                <a:spLocks noChangeArrowheads="1"/>
              </p:cNvSpPr>
              <p:nvPr/>
            </p:nvSpPr>
            <p:spPr bwMode="auto">
              <a:xfrm>
                <a:off x="16459200" y="9145987"/>
                <a:ext cx="7526891" cy="1896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equation above is multinomial logistic regression in disguise. Thus, our final equation is:</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r>
                        <a:rPr lang="en-US" sz="1600" b="0" i="1" smtClean="0">
                          <a:solidFill>
                            <a:schemeClr val="tx2"/>
                          </a:solidFill>
                          <a:latin typeface="Cambria Math" panose="02040503050406030204" pitchFamily="18" charset="0"/>
                          <a:cs typeface="Arial" pitchFamily="34" charset="0"/>
                        </a:rPr>
                        <m:t>𝑃</m:t>
                      </m:r>
                      <m:d>
                        <m:dPr>
                          <m:ctrlPr>
                            <a:rPr lang="en-US" sz="1600" b="0" i="1" smtClean="0">
                              <a:solidFill>
                                <a:schemeClr val="tx2"/>
                              </a:solidFill>
                              <a:latin typeface="Cambria Math" panose="02040503050406030204" pitchFamily="18" charset="0"/>
                              <a:cs typeface="Arial" pitchFamily="34" charset="0"/>
                            </a:rPr>
                          </m:ctrlPr>
                        </m:dPr>
                        <m:e>
                          <m:r>
                            <a:rPr lang="en-US" sz="1600" b="0" i="1" smtClean="0">
                              <a:solidFill>
                                <a:schemeClr val="tx2"/>
                              </a:solidFill>
                              <a:latin typeface="Cambria Math" panose="02040503050406030204" pitchFamily="18" charset="0"/>
                              <a:cs typeface="Arial" pitchFamily="34" charset="0"/>
                            </a:rPr>
                            <m:t>𝑋</m:t>
                          </m:r>
                          <m:r>
                            <a:rPr lang="en-US" sz="1600" b="0" i="1" smtClean="0">
                              <a:solidFill>
                                <a:schemeClr val="tx2"/>
                              </a:solidFill>
                              <a:latin typeface="Cambria Math" panose="02040503050406030204" pitchFamily="18" charset="0"/>
                              <a:cs typeface="Arial" pitchFamily="34" charset="0"/>
                            </a:rPr>
                            <m:t>| </m:t>
                          </m:r>
                          <m:r>
                            <a:rPr lang="en-US" sz="1600" b="0" i="1" smtClean="0">
                              <a:solidFill>
                                <a:schemeClr val="tx2"/>
                              </a:solidFill>
                              <a:latin typeface="Cambria Math" panose="02040503050406030204" pitchFamily="18" charset="0"/>
                              <a:cs typeface="Arial" pitchFamily="34" charset="0"/>
                            </a:rPr>
                            <m:t>𝑊</m:t>
                          </m:r>
                        </m:e>
                      </m:d>
                      <m:r>
                        <a:rPr lang="en-US" sz="1600" i="1">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𝑎𝑟𝑔𝑚𝑎</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𝑥</m:t>
                          </m:r>
                        </m:e>
                        <m:sub>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sub>
                      </m:sSub>
                      <m:nary>
                        <m:naryPr>
                          <m:chr m:val="∏"/>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naryPr>
                        <m:sub>
                          <m:r>
                            <m:rPr>
                              <m:brk m:alnAt="23"/>
                            </m:r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sub>
                        <m:sup>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𝑇</m:t>
                          </m:r>
                        </m:sup>
                        <m:e>
                          <m:r>
                            <m:rPr>
                              <m:sty m:val="p"/>
                            </m:rPr>
                            <a:rPr lang="en-US" sz="1600" b="0" i="0" smtClean="0">
                              <a:solidFill>
                                <a:schemeClr val="tx2"/>
                              </a:solidFill>
                              <a:latin typeface="Cambria Math" panose="02040503050406030204" pitchFamily="18" charset="0"/>
                              <a:ea typeface="Cambria Math" panose="02040503050406030204" pitchFamily="18" charset="0"/>
                              <a:cs typeface="Arial" pitchFamily="34" charset="0"/>
                            </a:rPr>
                            <m:t>softmax</m:t>
                          </m:r>
                        </m:e>
                      </m:nary>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𝕎</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𝕩</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𝕓</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oMath>
                  </m:oMathPara>
                </a14:m>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p:txBody>
          </p:sp>
        </mc:Choice>
        <mc:Fallback>
          <p:sp>
            <p:nvSpPr>
              <p:cNvPr id="1068" name="TextBox 19">
                <a:extLst>
                  <a:ext uri="{FF2B5EF4-FFF2-40B4-BE49-F238E27FC236}">
                    <a16:creationId xmlns:a16="http://schemas.microsoft.com/office/drawing/2014/main" id="{9DE36C77-CF79-4BD8-6AB5-78869CEFCE45}"/>
                  </a:ext>
                </a:extLst>
              </p:cNvPr>
              <p:cNvSpPr txBox="1">
                <a:spLocks noRot="1" noChangeAspect="1" noMove="1" noResize="1" noEditPoints="1" noAdjustHandles="1" noChangeArrowheads="1" noChangeShapeType="1" noTextEdit="1"/>
              </p:cNvSpPr>
              <p:nvPr/>
            </p:nvSpPr>
            <p:spPr bwMode="auto">
              <a:xfrm>
                <a:off x="16459200" y="9145987"/>
                <a:ext cx="7526891" cy="1896531"/>
              </a:xfrm>
              <a:prstGeom prst="rect">
                <a:avLst/>
              </a:prstGeom>
              <a:blipFill>
                <a:blip r:embed="rId11"/>
                <a:stretch>
                  <a:fillRect l="-843" t="-1333" r="-843"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69" name="Rectangle 10">
            <a:extLst>
              <a:ext uri="{FF2B5EF4-FFF2-40B4-BE49-F238E27FC236}">
                <a16:creationId xmlns:a16="http://schemas.microsoft.com/office/drawing/2014/main" id="{7CBB2EB3-B220-4986-49AB-5E9A2FA5D9CE}"/>
              </a:ext>
            </a:extLst>
          </p:cNvPr>
          <p:cNvSpPr>
            <a:spLocks noChangeArrowheads="1"/>
          </p:cNvSpPr>
          <p:nvPr/>
        </p:nvSpPr>
        <p:spPr bwMode="auto">
          <a:xfrm>
            <a:off x="8724789" y="14174190"/>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Baselines</a:t>
            </a:r>
          </a:p>
        </p:txBody>
      </p:sp>
      <mc:AlternateContent xmlns:mc="http://schemas.openxmlformats.org/markup-compatibility/2006">
        <mc:Choice xmlns:a14="http://schemas.microsoft.com/office/drawing/2010/main" Requires="a14">
          <p:sp>
            <p:nvSpPr>
              <p:cNvPr id="1070" name="TextBox 19">
                <a:extLst>
                  <a:ext uri="{FF2B5EF4-FFF2-40B4-BE49-F238E27FC236}">
                    <a16:creationId xmlns:a16="http://schemas.microsoft.com/office/drawing/2014/main" id="{EE87A7A0-CC32-0F59-BA99-236B4671449C}"/>
                  </a:ext>
                </a:extLst>
              </p:cNvPr>
              <p:cNvSpPr txBox="1">
                <a:spLocks noChangeArrowheads="1"/>
              </p:cNvSpPr>
              <p:nvPr/>
            </p:nvSpPr>
            <p:spPr bwMode="auto">
              <a:xfrm>
                <a:off x="8641637" y="7464350"/>
                <a:ext cx="7526891" cy="17076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We will assume the sequence 𝑋 of named entity tags is not observable. Given a sequence of words 𝑊 = (𝑤</a:t>
                </a:r>
                <a:r>
                  <a:rPr lang="en-US" sz="1600" baseline="-25000" dirty="0">
                    <a:solidFill>
                      <a:schemeClr val="tx2"/>
                    </a:solidFill>
                    <a:latin typeface="Quattrocento Sans" panose="020B0502050000020003" pitchFamily="34" charset="0"/>
                    <a:cs typeface="Arial" pitchFamily="34" charset="0"/>
                  </a:rPr>
                  <a:t>1</a:t>
                </a:r>
                <a:r>
                  <a:rPr lang="en-US" sz="1600" dirty="0">
                    <a:solidFill>
                      <a:schemeClr val="tx2"/>
                    </a:solidFill>
                    <a:latin typeface="Quattrocento Sans" panose="020B0502050000020003" pitchFamily="34" charset="0"/>
                    <a:cs typeface="Arial" pitchFamily="34" charset="0"/>
                  </a:rPr>
                  <a:t>, ..., 𝑤</a:t>
                </a:r>
                <a:r>
                  <a:rPr lang="en-US" sz="1600" baseline="-25000" dirty="0">
                    <a:solidFill>
                      <a:schemeClr val="tx2"/>
                    </a:solidFill>
                    <a:latin typeface="Quattrocento Sans" panose="020B0502050000020003" pitchFamily="34" charset="0"/>
                    <a:cs typeface="Arial" pitchFamily="34" charset="0"/>
                  </a:rPr>
                  <a:t>𝑛</a:t>
                </a:r>
                <a:r>
                  <a:rPr lang="en-US" sz="1600" dirty="0">
                    <a:solidFill>
                      <a:schemeClr val="tx2"/>
                    </a:solidFill>
                    <a:latin typeface="Quattrocento Sans" panose="020B0502050000020003" pitchFamily="34" charset="0"/>
                    <a:cs typeface="Arial" pitchFamily="34" charset="0"/>
                  </a:rPr>
                  <a:t> ), we are interested in the best sequence of tags </a:t>
                </a:r>
                <a14:m>
                  <m:oMath xmlns:m="http://schemas.openxmlformats.org/officeDocument/2006/math">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𝑛</m:t>
                        </m:r>
                      </m:sub>
                    </m:sSub>
                  </m:oMath>
                </a14:m>
                <a:r>
                  <a:rPr lang="en-US" sz="1600" dirty="0">
                    <a:solidFill>
                      <a:schemeClr val="tx2"/>
                    </a:solidFill>
                    <a:latin typeface="Quattrocento Sans" panose="020B0502050000020003" pitchFamily="34" charset="0"/>
                    <a:cs typeface="Arial" pitchFamily="34" charset="0"/>
                  </a:rPr>
                  <a:t>:</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𝑎𝑟𝑔𝑚𝑎</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𝑥</m:t>
                          </m:r>
                        </m:e>
                        <m:sub>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 </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𝑃</m:t>
                      </m:r>
                      <m:d>
                        <m:dPr>
                          <m:endChr m:val="|"/>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dPr>
                        <m:e>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e>
                      </m:d>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𝑤𝑜𝑟𝑑</m:t>
                          </m:r>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oMath>
                  </m:oMathPara>
                </a14:m>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p:txBody>
          </p:sp>
        </mc:Choice>
        <mc:Fallback>
          <p:sp>
            <p:nvSpPr>
              <p:cNvPr id="1070" name="TextBox 19">
                <a:extLst>
                  <a:ext uri="{FF2B5EF4-FFF2-40B4-BE49-F238E27FC236}">
                    <a16:creationId xmlns:a16="http://schemas.microsoft.com/office/drawing/2014/main" id="{EE87A7A0-CC32-0F59-BA99-236B4671449C}"/>
                  </a:ext>
                </a:extLst>
              </p:cNvPr>
              <p:cNvSpPr txBox="1">
                <a:spLocks noRot="1" noChangeAspect="1" noMove="1" noResize="1" noEditPoints="1" noAdjustHandles="1" noChangeArrowheads="1" noChangeShapeType="1" noTextEdit="1"/>
              </p:cNvSpPr>
              <p:nvPr/>
            </p:nvSpPr>
            <p:spPr bwMode="auto">
              <a:xfrm>
                <a:off x="8641637" y="7464350"/>
                <a:ext cx="7526891" cy="1707697"/>
              </a:xfrm>
              <a:prstGeom prst="rect">
                <a:avLst/>
              </a:prstGeom>
              <a:blipFill>
                <a:blip r:embed="rId12"/>
                <a:stretch>
                  <a:fillRect l="-843" t="-735" r="-8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71" name="TextBox 19">
                <a:extLst>
                  <a:ext uri="{FF2B5EF4-FFF2-40B4-BE49-F238E27FC236}">
                    <a16:creationId xmlns:a16="http://schemas.microsoft.com/office/drawing/2014/main" id="{8EE79DC1-20ED-C541-1B08-1786A4D1A070}"/>
                  </a:ext>
                </a:extLst>
              </p:cNvPr>
              <p:cNvSpPr txBox="1">
                <a:spLocks noChangeArrowheads="1"/>
              </p:cNvSpPr>
              <p:nvPr/>
            </p:nvSpPr>
            <p:spPr bwMode="auto">
              <a:xfrm>
                <a:off x="16575280" y="7261915"/>
                <a:ext cx="7526891" cy="189653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We cannot analytically compute the sequence and resort to approximation methods, namely gradient descent:</a:t>
                </a:r>
              </a:p>
              <a:p>
                <a:pPr algn="just">
                  <a:lnSpc>
                    <a:spcPct val="110000"/>
                  </a:lnSpc>
                </a:pPr>
                <a:endParaRPr lang="en-US" sz="1600" dirty="0">
                  <a:solidFill>
                    <a:schemeClr val="tx2"/>
                  </a:solidFill>
                  <a:latin typeface="Quattrocento Sans" panose="020B0502050000020003" pitchFamily="34" charset="0"/>
                  <a:cs typeface="Arial" pitchFamily="34" charset="0"/>
                </a:endParaRPr>
              </a:p>
              <a:p>
                <a:pPr algn="just">
                  <a:lnSpc>
                    <a:spcPct val="110000"/>
                  </a:lnSpc>
                </a:pPr>
                <a14:m>
                  <m:oMathPara xmlns:m="http://schemas.openxmlformats.org/officeDocument/2006/math">
                    <m:oMathParaPr>
                      <m:jc m:val="centerGroup"/>
                    </m:oMathParaPr>
                    <m:oMath xmlns:m="http://schemas.openxmlformats.org/officeDocument/2006/math">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r>
                        <a:rPr lang="en-US" sz="1600" i="1">
                          <a:solidFill>
                            <a:schemeClr val="tx2"/>
                          </a:solidFill>
                          <a:latin typeface="Cambria Math" panose="02040503050406030204" pitchFamily="18" charset="0"/>
                          <a:ea typeface="Cambria Math" panose="02040503050406030204" pitchFamily="18" charset="0"/>
                          <a:cs typeface="Arial" pitchFamily="34" charset="0"/>
                        </a:rPr>
                        <m:t>≈</m:t>
                      </m:r>
                      <m:r>
                        <a:rPr lang="en-US" sz="1600" i="1">
                          <a:solidFill>
                            <a:schemeClr val="tx2"/>
                          </a:solidFill>
                          <a:latin typeface="Cambria Math" panose="02040503050406030204" pitchFamily="18" charset="0"/>
                          <a:ea typeface="Cambria Math" panose="02040503050406030204" pitchFamily="18" charset="0"/>
                          <a:cs typeface="Arial" pitchFamily="34" charset="0"/>
                        </a:rPr>
                        <m:t>𝑎𝑟𝑔𝑚𝑎</m:t>
                      </m:r>
                      <m:sSub>
                        <m:sSub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i="1">
                              <a:solidFill>
                                <a:schemeClr val="tx2"/>
                              </a:solidFill>
                              <a:latin typeface="Cambria Math" panose="02040503050406030204" pitchFamily="18" charset="0"/>
                              <a:ea typeface="Cambria Math" panose="02040503050406030204" pitchFamily="18" charset="0"/>
                              <a:cs typeface="Arial" pitchFamily="34" charset="0"/>
                            </a:rPr>
                            <m:t>𝑥</m:t>
                          </m:r>
                        </m:e>
                        <m:sub>
                          <m:sSub>
                            <m:sSubPr>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sSubPr>
                            <m:e>
                              <m:acc>
                                <m:accPr>
                                  <m:chr m:val="̂"/>
                                  <m:ctrlPr>
                                    <a:rPr lang="en-US" sz="1600" i="1">
                                      <a:solidFill>
                                        <a:schemeClr val="tx2"/>
                                      </a:solidFill>
                                      <a:latin typeface="Cambria Math" panose="02040503050406030204" pitchFamily="18" charset="0"/>
                                      <a:ea typeface="Cambria Math" panose="02040503050406030204" pitchFamily="18" charset="0"/>
                                      <a:cs typeface="Arial" pitchFamily="34" charset="0"/>
                                    </a:rPr>
                                  </m:ctrlPr>
                                </m:accPr>
                                <m:e>
                                  <m:r>
                                    <a:rPr lang="en-US" sz="1600" i="1">
                                      <a:solidFill>
                                        <a:schemeClr val="tx2"/>
                                      </a:solidFill>
                                      <a:latin typeface="Cambria Math" panose="02040503050406030204" pitchFamily="18" charset="0"/>
                                      <a:ea typeface="Cambria Math" panose="02040503050406030204" pitchFamily="18" charset="0"/>
                                      <a:cs typeface="Arial" pitchFamily="34" charset="0"/>
                                    </a:rPr>
                                    <m:t>𝑡</m:t>
                                  </m:r>
                                </m:e>
                              </m:acc>
                            </m:e>
                            <m:sub>
                              <m:r>
                                <a:rPr lang="en-US" sz="1600" i="1">
                                  <a:solidFill>
                                    <a:schemeClr val="tx2"/>
                                  </a:solidFill>
                                  <a:latin typeface="Cambria Math" panose="02040503050406030204" pitchFamily="18" charset="0"/>
                                  <a:ea typeface="Cambria Math" panose="02040503050406030204" pitchFamily="18" charset="0"/>
                                  <a:cs typeface="Arial" pitchFamily="34" charset="0"/>
                                </a:rPr>
                                <m:t>1:</m:t>
                              </m:r>
                              <m:r>
                                <a:rPr lang="en-US" sz="1600" i="1">
                                  <a:solidFill>
                                    <a:schemeClr val="tx2"/>
                                  </a:solidFill>
                                  <a:latin typeface="Cambria Math" panose="02040503050406030204" pitchFamily="18" charset="0"/>
                                  <a:ea typeface="Cambria Math" panose="02040503050406030204" pitchFamily="18" charset="0"/>
                                  <a:cs typeface="Arial" pitchFamily="34" charset="0"/>
                                </a:rPr>
                                <m:t>𝑛</m:t>
                              </m:r>
                            </m:sub>
                          </m:sSub>
                        </m:sub>
                      </m:sSub>
                      <m:nary>
                        <m:naryPr>
                          <m:chr m:val="∏"/>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naryPr>
                        <m:sub>
                          <m:r>
                            <m:rPr>
                              <m:brk m:alnAt="23"/>
                            </m:rPr>
                            <a:rPr lang="en-US" sz="1600" i="1">
                              <a:solidFill>
                                <a:schemeClr val="tx2"/>
                              </a:solidFill>
                              <a:latin typeface="Cambria Math" panose="02040503050406030204" pitchFamily="18" charset="0"/>
                              <a:ea typeface="Cambria Math" panose="02040503050406030204" pitchFamily="18" charset="0"/>
                              <a:cs typeface="Arial" pitchFamily="34" charset="0"/>
                            </a:rPr>
                            <m:t>𝑖</m:t>
                          </m:r>
                          <m:r>
                            <a:rPr lang="en-US" sz="1600" i="1">
                              <a:solidFill>
                                <a:schemeClr val="tx2"/>
                              </a:solidFill>
                              <a:latin typeface="Cambria Math" panose="02040503050406030204" pitchFamily="18" charset="0"/>
                              <a:ea typeface="Cambria Math" panose="02040503050406030204" pitchFamily="18" charset="0"/>
                              <a:cs typeface="Arial" pitchFamily="34" charset="0"/>
                            </a:rPr>
                            <m:t>=1</m:t>
                          </m:r>
                        </m:sub>
                        <m:sup>
                          <m:r>
                            <a:rPr lang="en-US" sz="1600" i="1">
                              <a:solidFill>
                                <a:schemeClr val="tx2"/>
                              </a:solidFill>
                              <a:latin typeface="Cambria Math" panose="02040503050406030204" pitchFamily="18" charset="0"/>
                              <a:ea typeface="Cambria Math" panose="02040503050406030204" pitchFamily="18" charset="0"/>
                              <a:cs typeface="Arial" pitchFamily="34" charset="0"/>
                            </a:rPr>
                            <m:t>𝑇</m:t>
                          </m:r>
                        </m:sup>
                        <m:e>
                          <m:f>
                            <m:fPr>
                              <m:ctrlPr>
                                <a:rPr lang="en-US" sz="1600" i="1" smtClean="0">
                                  <a:solidFill>
                                    <a:schemeClr val="tx2"/>
                                  </a:solidFill>
                                  <a:latin typeface="Cambria Math" panose="02040503050406030204" pitchFamily="18" charset="0"/>
                                  <a:ea typeface="Cambria Math" panose="02040503050406030204" pitchFamily="18" charset="0"/>
                                  <a:cs typeface="Arial" pitchFamily="34" charset="0"/>
                                </a:rPr>
                              </m:ctrlPr>
                            </m:fPr>
                            <m:num>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num>
                            <m:den>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𝑍</m:t>
                              </m:r>
                              <m:d>
                                <m:d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dPr>
                                <m:e>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𝑤𝑜𝑟𝑑</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 </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sub>
                                  </m:sSub>
                                </m:e>
                              </m:d>
                            </m:den>
                          </m:f>
                          <m:r>
                            <m:rPr>
                              <m:sty m:val="p"/>
                            </m:rPr>
                            <a:rPr lang="en-US" sz="1600" b="0" i="0" smtClean="0">
                              <a:solidFill>
                                <a:schemeClr val="tx2"/>
                              </a:solidFill>
                              <a:latin typeface="Cambria Math" panose="02040503050406030204" pitchFamily="18" charset="0"/>
                              <a:ea typeface="Cambria Math" panose="02040503050406030204" pitchFamily="18" charset="0"/>
                              <a:cs typeface="Arial" pitchFamily="34" charset="0"/>
                            </a:rPr>
                            <m:t>exp</m:t>
                          </m:r>
                        </m:e>
                      </m:nary>
                      <m:r>
                        <a:rPr lang="en-US" sz="1600" b="0" i="0" smtClean="0">
                          <a:solidFill>
                            <a:schemeClr val="tx2"/>
                          </a:solidFill>
                          <a:latin typeface="Cambria Math" panose="02040503050406030204" pitchFamily="18" charset="0"/>
                          <a:ea typeface="Cambria Math" panose="02040503050406030204" pitchFamily="18" charset="0"/>
                          <a:cs typeface="Arial" pitchFamily="34" charset="0"/>
                        </a:rPr>
                        <m:t>[</m:t>
                      </m:r>
                      <m:r>
                        <a:rPr lang="en-US" sz="1600" i="1">
                          <a:solidFill>
                            <a:schemeClr val="tx2"/>
                          </a:solidFill>
                          <a:latin typeface="Cambria Math" panose="02040503050406030204" pitchFamily="18" charset="0"/>
                          <a:ea typeface="Cambria Math" panose="02040503050406030204" pitchFamily="18" charset="0"/>
                          <a:cs typeface="Arial" pitchFamily="34" charset="0"/>
                        </a:rPr>
                        <m:t>𝕎</m:t>
                      </m:r>
                      <m:r>
                        <a:rPr lang="en-US" sz="1600">
                          <a:solidFill>
                            <a:schemeClr val="tx2"/>
                          </a:solidFill>
                          <a:latin typeface="Cambria Math" panose="02040503050406030204" pitchFamily="18" charset="0"/>
                          <a:ea typeface="Cambria Math" panose="02040503050406030204" pitchFamily="18" charset="0"/>
                          <a:cs typeface="Arial" pitchFamily="34" charset="0"/>
                        </a:rPr>
                        <m:t>∙</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𝑓</m:t>
                      </m:r>
                      <m:d>
                        <m:d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dPr>
                        <m:e>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𝑡𝑎𝑔</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−1</m:t>
                              </m:r>
                            </m:sub>
                          </m:s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sSub>
                            <m:sSubPr>
                              <m:ctrlPr>
                                <a:rPr lang="en-US" sz="1600" b="0" i="1" smtClean="0">
                                  <a:solidFill>
                                    <a:schemeClr val="tx2"/>
                                  </a:solidFill>
                                  <a:latin typeface="Cambria Math" panose="02040503050406030204" pitchFamily="18" charset="0"/>
                                  <a:ea typeface="Cambria Math" panose="02040503050406030204" pitchFamily="18" charset="0"/>
                                  <a:cs typeface="Arial" pitchFamily="34" charset="0"/>
                                </a:rPr>
                              </m:ctrlPr>
                            </m:sSubPr>
                            <m:e>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𝑤𝑜𝑟𝑑</m:t>
                              </m:r>
                            </m:e>
                            <m:sub>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𝑖</m:t>
                              </m:r>
                            </m:sub>
                          </m:sSub>
                        </m:e>
                      </m:d>
                      <m:r>
                        <a:rPr lang="en-US" sz="1600" b="0" i="1" smtClean="0">
                          <a:solidFill>
                            <a:schemeClr val="tx2"/>
                          </a:solidFill>
                          <a:latin typeface="Cambria Math" panose="02040503050406030204" pitchFamily="18" charset="0"/>
                          <a:ea typeface="Cambria Math" panose="02040503050406030204" pitchFamily="18" charset="0"/>
                          <a:cs typeface="Arial" pitchFamily="34" charset="0"/>
                        </a:rPr>
                        <m:t>]</m:t>
                      </m:r>
                    </m:oMath>
                  </m:oMathPara>
                </a14:m>
                <a:endParaRPr lang="en-US" sz="1600" dirty="0">
                  <a:solidFill>
                    <a:schemeClr val="tx2"/>
                  </a:solidFill>
                  <a:latin typeface="Quattrocento Sans" panose="020B0502050000020003" pitchFamily="34" charset="0"/>
                  <a:cs typeface="Arial" pitchFamily="34" charset="0"/>
                </a:endParaRPr>
              </a:p>
              <a:p>
                <a:pPr lvl="4" algn="just">
                  <a:lnSpc>
                    <a:spcPct val="110000"/>
                  </a:lnSpc>
                </a:pPr>
                <a:endParaRPr lang="en-US" sz="1600" dirty="0">
                  <a:solidFill>
                    <a:schemeClr val="tx2"/>
                  </a:solidFill>
                  <a:latin typeface="Quattrocento Sans" panose="020B0502050000020003" pitchFamily="34" charset="0"/>
                  <a:cs typeface="Arial" pitchFamily="34" charset="0"/>
                </a:endParaRPr>
              </a:p>
            </p:txBody>
          </p:sp>
        </mc:Choice>
        <mc:Fallback>
          <p:sp>
            <p:nvSpPr>
              <p:cNvPr id="1071" name="TextBox 19">
                <a:extLst>
                  <a:ext uri="{FF2B5EF4-FFF2-40B4-BE49-F238E27FC236}">
                    <a16:creationId xmlns:a16="http://schemas.microsoft.com/office/drawing/2014/main" id="{8EE79DC1-20ED-C541-1B08-1786A4D1A070}"/>
                  </a:ext>
                </a:extLst>
              </p:cNvPr>
              <p:cNvSpPr txBox="1">
                <a:spLocks noRot="1" noChangeAspect="1" noMove="1" noResize="1" noEditPoints="1" noAdjustHandles="1" noChangeArrowheads="1" noChangeShapeType="1" noTextEdit="1"/>
              </p:cNvSpPr>
              <p:nvPr/>
            </p:nvSpPr>
            <p:spPr bwMode="auto">
              <a:xfrm>
                <a:off x="16575280" y="7261915"/>
                <a:ext cx="7526891" cy="1896531"/>
              </a:xfrm>
              <a:prstGeom prst="rect">
                <a:avLst/>
              </a:prstGeom>
              <a:blipFill>
                <a:blip r:embed="rId13"/>
                <a:stretch>
                  <a:fillRect l="-843" t="-667" r="-843" b="-5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74" name="Rectangle 10">
            <a:extLst>
              <a:ext uri="{FF2B5EF4-FFF2-40B4-BE49-F238E27FC236}">
                <a16:creationId xmlns:a16="http://schemas.microsoft.com/office/drawing/2014/main" id="{93B5D76E-5F86-D499-BB5D-D023A9E66872}"/>
              </a:ext>
            </a:extLst>
          </p:cNvPr>
          <p:cNvSpPr>
            <a:spLocks noChangeArrowheads="1"/>
          </p:cNvSpPr>
          <p:nvPr/>
        </p:nvSpPr>
        <p:spPr bwMode="auto">
          <a:xfrm>
            <a:off x="16702672" y="14174190"/>
            <a:ext cx="7526891" cy="609600"/>
          </a:xfrm>
          <a:prstGeom prst="rect">
            <a:avLst/>
          </a:prstGeom>
          <a:solidFill>
            <a:schemeClr val="accent2"/>
          </a:solidFill>
          <a:ln w="12700">
            <a:noFill/>
            <a:miter lim="800000"/>
          </a:ln>
          <a:effectLst/>
        </p:spPr>
        <p:txBody>
          <a:bodyPr wrap="none" lIns="91417" tIns="0" rIns="91417" bIns="0" anchor="ctr" anchorCtr="0"/>
          <a:lstStyle>
            <a:defPPr>
              <a:defRPr kern="1200"/>
            </a:defPPr>
          </a:lstStyle>
          <a:p>
            <a:pPr algn="ctr" defTabSz="3135215">
              <a:defRPr/>
            </a:pPr>
            <a:r>
              <a:rPr lang="en-US" sz="2400" b="1" dirty="0">
                <a:solidFill>
                  <a:srgbClr val="FFFFFF"/>
                </a:solidFill>
                <a:latin typeface="Quattrocento" panose="02020802030000000404" pitchFamily="18" charset="0"/>
              </a:rPr>
              <a:t>Effect of Model Size</a:t>
            </a:r>
          </a:p>
        </p:txBody>
      </p:sp>
      <p:sp>
        <p:nvSpPr>
          <p:cNvPr id="1075" name="TextBox 19">
            <a:extLst>
              <a:ext uri="{FF2B5EF4-FFF2-40B4-BE49-F238E27FC236}">
                <a16:creationId xmlns:a16="http://schemas.microsoft.com/office/drawing/2014/main" id="{7E0E0265-F949-A874-FD70-57D0E9F9E18C}"/>
              </a:ext>
            </a:extLst>
          </p:cNvPr>
          <p:cNvSpPr txBox="1">
            <a:spLocks noChangeArrowheads="1"/>
          </p:cNvSpPr>
          <p:nvPr/>
        </p:nvSpPr>
        <p:spPr bwMode="auto">
          <a:xfrm>
            <a:off x="8728834" y="14937919"/>
            <a:ext cx="7526891"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Two rule-based systems were computed for the English and Spanish corpora. The</a:t>
            </a:r>
          </a:p>
          <a:p>
            <a:pPr algn="just">
              <a:lnSpc>
                <a:spcPct val="110000"/>
              </a:lnSpc>
            </a:pPr>
            <a:r>
              <a:rPr lang="en-US" sz="1600" b="1" dirty="0" err="1">
                <a:solidFill>
                  <a:schemeClr val="tx2"/>
                </a:solidFill>
                <a:latin typeface="Quattrocento Sans" panose="020B0502050000020003" pitchFamily="34" charset="0"/>
                <a:cs typeface="Arial" pitchFamily="34" charset="0"/>
              </a:rPr>
              <a:t>AlwaysNonEntity</a:t>
            </a:r>
            <a:r>
              <a:rPr lang="en-US" sz="1600" dirty="0">
                <a:solidFill>
                  <a:schemeClr val="tx2"/>
                </a:solidFill>
                <a:latin typeface="Quattrocento Sans" panose="020B0502050000020003" pitchFamily="34" charset="0"/>
                <a:cs typeface="Arial" pitchFamily="34" charset="0"/>
              </a:rPr>
              <a:t> is a naive baseline that labels all tokens as ’O’ or as non-entities, see Table 1.</a:t>
            </a:r>
          </a:p>
        </p:txBody>
      </p:sp>
      <p:pic>
        <p:nvPicPr>
          <p:cNvPr id="1078" name="Picture 1077" descr="A close-up of a test&#10;&#10;Description automatically generated">
            <a:extLst>
              <a:ext uri="{FF2B5EF4-FFF2-40B4-BE49-F238E27FC236}">
                <a16:creationId xmlns:a16="http://schemas.microsoft.com/office/drawing/2014/main" id="{9F588B18-475C-73A8-855B-439F1F7B1A6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90995" y="15910010"/>
            <a:ext cx="7950514" cy="1669171"/>
          </a:xfrm>
          <a:prstGeom prst="rect">
            <a:avLst/>
          </a:prstGeom>
        </p:spPr>
      </p:pic>
      <p:sp>
        <p:nvSpPr>
          <p:cNvPr id="1080" name="TextBox 19">
            <a:extLst>
              <a:ext uri="{FF2B5EF4-FFF2-40B4-BE49-F238E27FC236}">
                <a16:creationId xmlns:a16="http://schemas.microsoft.com/office/drawing/2014/main" id="{888B0FA4-3DDD-751B-AA4A-AD8A9623762E}"/>
              </a:ext>
            </a:extLst>
          </p:cNvPr>
          <p:cNvSpPr txBox="1">
            <a:spLocks noChangeArrowheads="1"/>
          </p:cNvSpPr>
          <p:nvPr/>
        </p:nvSpPr>
        <p:spPr bwMode="auto">
          <a:xfrm>
            <a:off x="16609376" y="14937919"/>
            <a:ext cx="7526891"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latin typeface="Quattrocento" panose="02020502030000000404" pitchFamily="18" charset="0"/>
              </a:rPr>
              <a:t>The addition of features for the MEMM allows for a model to recognize more difficult entities. This increase in features, and in effect the parameters, improved the performance of the system. </a:t>
            </a:r>
            <a:endParaRPr lang="en-US" dirty="0">
              <a:solidFill>
                <a:schemeClr val="tx2"/>
              </a:solidFill>
              <a:latin typeface="Quattrocento" panose="02020502030000000404" pitchFamily="18" charset="0"/>
              <a:cs typeface="Arial" pitchFamily="34" charset="0"/>
            </a:endParaRPr>
          </a:p>
        </p:txBody>
      </p:sp>
      <p:pic>
        <p:nvPicPr>
          <p:cNvPr id="1082" name="Picture 1081" descr="A table with numbers and text&#10;&#10;Description automatically generated">
            <a:extLst>
              <a:ext uri="{FF2B5EF4-FFF2-40B4-BE49-F238E27FC236}">
                <a16:creationId xmlns:a16="http://schemas.microsoft.com/office/drawing/2014/main" id="{12A9F511-E45E-68FA-0DBC-DC7221182E9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4634553" y="6790288"/>
            <a:ext cx="7744584" cy="2734056"/>
          </a:xfrm>
          <a:prstGeom prst="rect">
            <a:avLst/>
          </a:prstGeom>
        </p:spPr>
      </p:pic>
      <p:pic>
        <p:nvPicPr>
          <p:cNvPr id="1084" name="Picture 1083" descr="A table with text and numbers&#10;&#10;Description automatically generated">
            <a:extLst>
              <a:ext uri="{FF2B5EF4-FFF2-40B4-BE49-F238E27FC236}">
                <a16:creationId xmlns:a16="http://schemas.microsoft.com/office/drawing/2014/main" id="{DB339FAF-6DE4-02DC-61DB-B8C362E91AAC}"/>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4827537" y="14694237"/>
            <a:ext cx="7473647" cy="1920936"/>
          </a:xfrm>
          <a:prstGeom prst="rect">
            <a:avLst/>
          </a:prstGeom>
        </p:spPr>
      </p:pic>
      <p:pic>
        <p:nvPicPr>
          <p:cNvPr id="1086" name="Picture 1085" descr="A table with text and numbers&#10;&#10;Description automatically generated">
            <a:extLst>
              <a:ext uri="{FF2B5EF4-FFF2-40B4-BE49-F238E27FC236}">
                <a16:creationId xmlns:a16="http://schemas.microsoft.com/office/drawing/2014/main" id="{86C15F2C-DA3A-7D17-9A5C-089F39BD349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766867" y="10624431"/>
            <a:ext cx="7651471" cy="1361889"/>
          </a:xfrm>
          <a:prstGeom prst="rect">
            <a:avLst/>
          </a:prstGeom>
        </p:spPr>
      </p:pic>
      <p:sp>
        <p:nvSpPr>
          <p:cNvPr id="1087" name="TextBox 1086">
            <a:extLst>
              <a:ext uri="{FF2B5EF4-FFF2-40B4-BE49-F238E27FC236}">
                <a16:creationId xmlns:a16="http://schemas.microsoft.com/office/drawing/2014/main" id="{36412975-47CA-C706-E610-75BBD5E73B8D}"/>
              </a:ext>
            </a:extLst>
          </p:cNvPr>
          <p:cNvSpPr txBox="1"/>
          <p:nvPr/>
        </p:nvSpPr>
        <p:spPr>
          <a:xfrm>
            <a:off x="24801539" y="9798405"/>
            <a:ext cx="8086381" cy="584775"/>
          </a:xfrm>
          <a:prstGeom prst="rect">
            <a:avLst/>
          </a:prstGeom>
          <a:noFill/>
        </p:spPr>
        <p:txBody>
          <a:bodyPr wrap="none" rtlCol="0">
            <a:spAutoFit/>
          </a:bodyPr>
          <a:lstStyle/>
          <a:p>
            <a:r>
              <a:rPr lang="en-US" sz="1600" dirty="0">
                <a:latin typeface="Quattrocento" panose="02020502030000000404" pitchFamily="18" charset="0"/>
              </a:rPr>
              <a:t>While the Spanish dataset was evaluated exclusively by an HMM, the results in Table 4</a:t>
            </a:r>
          </a:p>
          <a:p>
            <a:r>
              <a:rPr lang="en-US" sz="1600" dirty="0">
                <a:latin typeface="Quattrocento" panose="02020502030000000404" pitchFamily="18" charset="0"/>
              </a:rPr>
              <a:t>suggest a first-order model is an appropriate benchmark for the task.</a:t>
            </a:r>
          </a:p>
        </p:txBody>
      </p:sp>
      <p:sp>
        <p:nvSpPr>
          <p:cNvPr id="1088" name="TextBox 19">
            <a:extLst>
              <a:ext uri="{FF2B5EF4-FFF2-40B4-BE49-F238E27FC236}">
                <a16:creationId xmlns:a16="http://schemas.microsoft.com/office/drawing/2014/main" id="{43944806-717C-72BB-F39B-6663FF302348}"/>
              </a:ext>
            </a:extLst>
          </p:cNvPr>
          <p:cNvSpPr txBox="1">
            <a:spLocks noChangeArrowheads="1"/>
          </p:cNvSpPr>
          <p:nvPr/>
        </p:nvSpPr>
        <p:spPr bwMode="auto">
          <a:xfrm>
            <a:off x="8802806" y="17741490"/>
            <a:ext cx="7526891" cy="86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0945" tIns="30473" rIns="60945" bIns="30473">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1600" dirty="0">
                <a:solidFill>
                  <a:schemeClr val="tx2"/>
                </a:solidFill>
                <a:latin typeface="Quattrocento Sans" panose="020B0502050000020003" pitchFamily="34" charset="0"/>
                <a:cs typeface="Arial" pitchFamily="34" charset="0"/>
              </a:rPr>
              <a:t>The less naive baseline </a:t>
            </a:r>
            <a:r>
              <a:rPr lang="en-US" sz="1600" b="1" dirty="0" err="1">
                <a:solidFill>
                  <a:schemeClr val="tx2"/>
                </a:solidFill>
                <a:latin typeface="Quattrocento Sans" panose="020B0502050000020003" pitchFamily="34" charset="0"/>
                <a:cs typeface="Arial" pitchFamily="34" charset="0"/>
              </a:rPr>
              <a:t>SingleEntity</a:t>
            </a:r>
            <a:r>
              <a:rPr lang="en-US" sz="1600" dirty="0">
                <a:solidFill>
                  <a:schemeClr val="tx2"/>
                </a:solidFill>
                <a:latin typeface="Quattrocento Sans" panose="020B0502050000020003" pitchFamily="34" charset="0"/>
                <a:cs typeface="Arial" pitchFamily="34" charset="0"/>
              </a:rPr>
              <a:t> is based on a lookup table where only the beginning (B-) of entities are added, see Table 2. Named entity recognition is an imbalanced problem and traditionally we use the micro-F1 score for evaluation.</a:t>
            </a:r>
          </a:p>
        </p:txBody>
      </p:sp>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ludingcider|08-2022"/>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2563</TotalTime>
  <Words>886</Words>
  <Application>Microsoft Macintosh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Quattrocento Sans</vt:lpstr>
      <vt:lpstr>Arial</vt:lpstr>
      <vt:lpstr>Quattrocento</vt:lpstr>
      <vt:lpstr>Cambria Math</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Hernandez, Matthew Alexander - (mah8)</cp:lastModifiedBy>
  <cp:revision>16</cp:revision>
  <cp:lastPrinted>2011-01-21T18:13:44Z</cp:lastPrinted>
  <dcterms:modified xsi:type="dcterms:W3CDTF">2024-12-09T03:48:50Z</dcterms:modified>
  <cp:category>science research poster</cp:category>
</cp:coreProperties>
</file>