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5"/>
  </p:notes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6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8AE50-82E1-4E0D-9E20-11AF290C2BD4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D4022-DAB4-4434-BCFB-E2F801A115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45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D4022-DAB4-4434-BCFB-E2F801A115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1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400" b="1">
                  <a:solidFill>
                    <a:schemeClr val="tx2"/>
                  </a:solidFill>
                  <a:ea typeface="宋体" pitchFamily="2" charset="-122"/>
                </a:rPr>
                <a:t>LOGO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730419-A624-422B-ABA2-9769A132E069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0467F04-BD7D-4935-99BD-F0DE0CA805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4580C-5B4C-4F55-BC5E-ACAF2A785613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05248-ECB5-4895-BACB-ECF8A49F1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6870-DD15-47A5-8C40-8FD806BB8D45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A321E-07BE-4216-88F5-FD51E88E6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D58E-68F0-4D09-9AB3-B5A5AFF34FFC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7AC92-41ED-4380-B1CB-6895B4FD8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696D0-1621-4620-AB2C-E5CDF2AE89C9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2925-7806-444C-9E6D-811C0BBD4A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CA6F-47A8-46DA-86F6-5E60DA65B73D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8D55-7BC0-4114-8CAA-09A497BFB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F1D5B-5E2D-4702-B864-BFB560A46A0B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1C0AF-13C0-4FED-8C00-8BE5A7791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00DC-494E-43F4-A300-7CD984DDD72E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A2E89-73EB-4CA9-81DF-5B25CFEDF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45222-4E1A-4732-95E5-C4308B61728B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9AF01-60F4-4E35-98A3-86112FEF8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00D66-7833-4786-811F-250A4FA8E391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AE7C2-4E87-46B2-B12E-CEF55DEA6E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E61-26F0-4041-9030-67ADAA296174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ED66-BDC4-4240-B7B1-9BA7899BD8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14" imgW="9561905" imgH="1600000" progId="">
                  <p:embed/>
                </p:oleObj>
              </mc:Choice>
              <mc:Fallback>
                <p:oleObj name="Image" r:id="rId14" imgW="9561905" imgH="16000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0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1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2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55FA8AF3-7DF2-4E4A-BB2F-1080F83232CE}" type="datetimeFigureOut">
              <a:rPr lang="zh-CN" altLang="en-US"/>
              <a:pPr>
                <a:defRPr/>
              </a:pPr>
              <a:t>2020/12/4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4BED5AEE-0E88-4B4C-AFB8-9858C323F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第一部分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商务智能应用需求分析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1000125" y="1571625"/>
            <a:ext cx="7772400" cy="4338638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数据、信息、知识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决策的过程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商务智能的驱动力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商务智能的作用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商务智能的发展阶段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关键绩效指标（</a:t>
            </a:r>
            <a:r>
              <a:rPr lang="en-US" altLang="zh-CN" sz="2400" b="1" dirty="0">
                <a:ea typeface="宋体" charset="-122"/>
              </a:rPr>
              <a:t>KPI</a:t>
            </a:r>
            <a:r>
              <a:rPr lang="zh-CN" altLang="en-US" sz="2400" b="1" dirty="0">
                <a:ea typeface="宋体" charset="-122"/>
              </a:rPr>
              <a:t>）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在线分析处理（</a:t>
            </a:r>
            <a:r>
              <a:rPr lang="en-US" altLang="zh-CN" sz="2400" b="1" dirty="0">
                <a:ea typeface="宋体" charset="-122"/>
              </a:rPr>
              <a:t>OLAP</a:t>
            </a:r>
            <a:r>
              <a:rPr lang="zh-CN" altLang="en-US" sz="2400" b="1" dirty="0">
                <a:ea typeface="宋体" charset="-122"/>
              </a:rPr>
              <a:t>）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联机事务处理（</a:t>
            </a:r>
            <a:r>
              <a:rPr lang="en-US" altLang="zh-CN" sz="2400" b="1" dirty="0">
                <a:ea typeface="宋体" charset="-122"/>
              </a:rPr>
              <a:t>OLTP</a:t>
            </a:r>
            <a:r>
              <a:rPr lang="zh-CN" altLang="en-US" sz="2400" b="1" dirty="0">
                <a:ea typeface="宋体" charset="-122"/>
              </a:rPr>
              <a:t>）</a:t>
            </a:r>
            <a:endParaRPr lang="en-US" altLang="zh-CN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953178" y="692696"/>
            <a:ext cx="7391400" cy="56356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第二部分 数据仓库与数据模型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28688" y="1643063"/>
            <a:ext cx="7772400" cy="4714875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主题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维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切片、切块、钻取、旋转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颗粒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事实、度量</a:t>
            </a:r>
            <a:endParaRPr lang="en-US" altLang="zh-CN" sz="2400" b="1" dirty="0">
              <a:ea typeface="宋体" charset="-122"/>
            </a:endParaRPr>
          </a:p>
          <a:p>
            <a:pPr marL="273050" lvl="1" indent="-273050" eaLnBrk="1" hangingPunct="1">
              <a:lnSpc>
                <a:spcPct val="80000"/>
              </a:lnSpc>
              <a:spcBef>
                <a:spcPts val="575"/>
              </a:spcBef>
              <a:buClr>
                <a:schemeClr val="hlink"/>
              </a:buClr>
              <a:buFont typeface="Wingdings 2" pitchFamily="18" charset="2"/>
              <a:buChar char=""/>
            </a:pPr>
            <a:r>
              <a:rPr lang="zh-CN" altLang="en-US" b="1" dirty="0">
                <a:ea typeface="宋体" charset="-122"/>
                <a:cs typeface="+mn-cs"/>
              </a:rPr>
              <a:t>星型模型</a:t>
            </a:r>
            <a:endParaRPr lang="en-US" altLang="zh-CN" b="1" dirty="0">
              <a:ea typeface="宋体" charset="-122"/>
              <a:cs typeface="+mn-cs"/>
            </a:endParaRPr>
          </a:p>
          <a:p>
            <a:pPr marL="273050" lvl="1" indent="-273050" eaLnBrk="1" hangingPunct="1">
              <a:lnSpc>
                <a:spcPct val="80000"/>
              </a:lnSpc>
              <a:spcBef>
                <a:spcPts val="575"/>
              </a:spcBef>
              <a:buClr>
                <a:schemeClr val="hlink"/>
              </a:buClr>
              <a:buFont typeface="Wingdings 2" pitchFamily="18" charset="2"/>
              <a:buChar char=""/>
            </a:pPr>
            <a:r>
              <a:rPr lang="zh-CN" altLang="en-US" b="1" dirty="0">
                <a:ea typeface="宋体" charset="-122"/>
                <a:cs typeface="+mn-cs"/>
              </a:rPr>
              <a:t>雪花模型</a:t>
            </a:r>
            <a:endParaRPr lang="en-US" altLang="zh-CN" b="1" dirty="0">
              <a:ea typeface="宋体" charset="-122"/>
              <a:cs typeface="+mn-cs"/>
            </a:endParaRPr>
          </a:p>
          <a:p>
            <a:pPr marL="273050" lvl="1" indent="-273050" eaLnBrk="1" hangingPunct="1">
              <a:lnSpc>
                <a:spcPct val="80000"/>
              </a:lnSpc>
              <a:spcBef>
                <a:spcPts val="575"/>
              </a:spcBef>
              <a:buClr>
                <a:schemeClr val="hlink"/>
              </a:buClr>
              <a:buFont typeface="Wingdings 2" pitchFamily="18" charset="2"/>
              <a:buChar char=""/>
            </a:pPr>
            <a:r>
              <a:rPr lang="zh-CN" altLang="en-US" b="1" dirty="0">
                <a:ea typeface="宋体" charset="-122"/>
                <a:cs typeface="+mn-cs"/>
              </a:rPr>
              <a:t>数据源</a:t>
            </a:r>
            <a:endParaRPr lang="en-US" altLang="zh-CN" b="1" dirty="0">
              <a:ea typeface="宋体" charset="-122"/>
              <a:cs typeface="+mn-cs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数据仓库系统的组成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en-US" altLang="zh-CN" sz="2400" b="1" dirty="0">
                <a:ea typeface="宋体" charset="-122"/>
              </a:rPr>
              <a:t>ETL</a:t>
            </a:r>
            <a:r>
              <a:rPr lang="zh-CN" altLang="en-US" sz="2400" b="1" dirty="0">
                <a:ea typeface="宋体" charset="-122"/>
              </a:rPr>
              <a:t>（</a:t>
            </a:r>
            <a:r>
              <a:rPr lang="en-US" altLang="zh-CN" sz="2400" b="1" dirty="0">
                <a:ea typeface="宋体" charset="-122"/>
              </a:rPr>
              <a:t>Extract</a:t>
            </a:r>
            <a:r>
              <a:rPr lang="zh-CN" altLang="en-US" sz="2400" b="1" dirty="0">
                <a:ea typeface="宋体" charset="-122"/>
              </a:rPr>
              <a:t>、</a:t>
            </a:r>
            <a:r>
              <a:rPr lang="en-US" altLang="zh-CN" sz="2400" b="1" dirty="0">
                <a:ea typeface="宋体" charset="-122"/>
              </a:rPr>
              <a:t>Transform</a:t>
            </a:r>
            <a:r>
              <a:rPr lang="zh-CN" altLang="en-US" sz="2400" b="1" dirty="0">
                <a:ea typeface="宋体" charset="-122"/>
              </a:rPr>
              <a:t>、</a:t>
            </a:r>
            <a:r>
              <a:rPr lang="en-US" altLang="zh-CN" sz="2400" b="1" dirty="0">
                <a:ea typeface="宋体" charset="-122"/>
              </a:rPr>
              <a:t>Load</a:t>
            </a:r>
            <a:r>
              <a:rPr lang="zh-CN" altLang="en-US" sz="2400" b="1" dirty="0">
                <a:ea typeface="宋体" charset="-122"/>
              </a:rPr>
              <a:t>）（数据抽取、数据转换、数据装载）</a:t>
            </a:r>
            <a:endParaRPr lang="en-US" altLang="zh-CN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第三部分 商务数据结果呈现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857249" y="1643064"/>
            <a:ext cx="8035231" cy="4882280"/>
          </a:xfrm>
        </p:spPr>
        <p:txBody>
          <a:bodyPr/>
          <a:lstStyle/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对比分析</a:t>
            </a:r>
            <a:r>
              <a:rPr lang="en-US" altLang="zh-CN" sz="2400" b="1" dirty="0">
                <a:ea typeface="宋体" charset="-122"/>
              </a:rPr>
              <a:t>—</a:t>
            </a:r>
            <a:r>
              <a:rPr lang="zh-CN" altLang="en-US" sz="2400" b="1" dirty="0">
                <a:ea typeface="宋体" charset="-122"/>
              </a:rPr>
              <a:t>纵向对比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对比分析</a:t>
            </a:r>
            <a:r>
              <a:rPr lang="en-US" altLang="zh-CN" sz="2400" b="1" dirty="0">
                <a:ea typeface="宋体" charset="-122"/>
              </a:rPr>
              <a:t>—</a:t>
            </a:r>
            <a:r>
              <a:rPr lang="zh-CN" altLang="en-US" sz="2400" b="1" dirty="0">
                <a:ea typeface="宋体" charset="-122"/>
              </a:rPr>
              <a:t>进度分析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对比分析</a:t>
            </a:r>
            <a:r>
              <a:rPr lang="en-US" altLang="zh-CN" sz="2400" b="1" dirty="0">
                <a:ea typeface="宋体" charset="-122"/>
              </a:rPr>
              <a:t>—</a:t>
            </a:r>
            <a:r>
              <a:rPr lang="zh-CN" altLang="en-US" sz="2400" b="1" dirty="0">
                <a:ea typeface="宋体" charset="-122"/>
              </a:rPr>
              <a:t>横向对比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对比分析：标准值、平均值及计划值之间的对比。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对比分析</a:t>
            </a:r>
            <a:r>
              <a:rPr lang="en-US" altLang="zh-CN" sz="2400" b="1" dirty="0">
                <a:ea typeface="宋体" charset="-122"/>
              </a:rPr>
              <a:t>—</a:t>
            </a:r>
            <a:r>
              <a:rPr lang="zh-CN" altLang="en-US" sz="2400" b="1" dirty="0">
                <a:ea typeface="宋体" charset="-122"/>
              </a:rPr>
              <a:t>同环比对比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对比分析</a:t>
            </a:r>
            <a:r>
              <a:rPr lang="en-US" altLang="zh-CN" sz="2400" b="1" dirty="0">
                <a:ea typeface="宋体" charset="-122"/>
              </a:rPr>
              <a:t>—</a:t>
            </a:r>
            <a:r>
              <a:rPr lang="zh-CN" altLang="en-US" sz="2400" b="1" dirty="0">
                <a:ea typeface="宋体" charset="-122"/>
              </a:rPr>
              <a:t>预警分析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透视分析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结构分析</a:t>
            </a:r>
            <a:r>
              <a:rPr lang="en-US" altLang="zh-CN" sz="2400" b="1" dirty="0">
                <a:ea typeface="宋体" charset="-122"/>
              </a:rPr>
              <a:t>—</a:t>
            </a:r>
            <a:r>
              <a:rPr lang="zh-CN" altLang="en-US" sz="2400" b="1" dirty="0">
                <a:ea typeface="宋体" charset="-122"/>
              </a:rPr>
              <a:t>构成分析、杜邦分析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变化分析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分组分析</a:t>
            </a: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增维分析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交互式图表</a:t>
            </a:r>
            <a:r>
              <a:rPr lang="en-US" altLang="zh-CN" sz="2400" b="1" dirty="0">
                <a:ea typeface="宋体" charset="-122"/>
              </a:rPr>
              <a:t>-</a:t>
            </a:r>
            <a:r>
              <a:rPr lang="zh-CN" altLang="en-US" sz="2400" b="1" dirty="0">
                <a:ea typeface="宋体" charset="-122"/>
              </a:rPr>
              <a:t>切片器、控件、公式</a:t>
            </a:r>
            <a:endParaRPr lang="en-US" altLang="zh-CN" sz="2400" b="1" dirty="0">
              <a:ea typeface="宋体" charset="-122"/>
            </a:endParaRPr>
          </a:p>
          <a:p>
            <a:pPr marL="273050" indent="-273050" eaLnBrk="1" hangingPunct="1">
              <a:lnSpc>
                <a:spcPct val="80000"/>
              </a:lnSpc>
              <a:spcBef>
                <a:spcPts val="575"/>
              </a:spcBef>
              <a:buFont typeface="Wingdings 2" pitchFamily="18" charset="2"/>
              <a:buChar char=""/>
            </a:pPr>
            <a:r>
              <a:rPr lang="zh-CN" altLang="en-US" sz="2400" b="1" dirty="0">
                <a:ea typeface="宋体" charset="-122"/>
              </a:rPr>
              <a:t>地图</a:t>
            </a:r>
            <a:endParaRPr lang="en-US" altLang="zh-CN" sz="2400" b="1" dirty="0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默认设计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331</TotalTime>
  <Words>164</Words>
  <Application>Microsoft Office PowerPoint</Application>
  <PresentationFormat>全屏显示(4:3)</PresentationFormat>
  <Paragraphs>35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黑体</vt:lpstr>
      <vt:lpstr>宋体</vt:lpstr>
      <vt:lpstr>Arial</vt:lpstr>
      <vt:lpstr>Wingdings</vt:lpstr>
      <vt:lpstr>Wingdings 2</vt:lpstr>
      <vt:lpstr>主题1</vt:lpstr>
      <vt:lpstr>Image</vt:lpstr>
      <vt:lpstr>第一部分 商务智能应用需求分析</vt:lpstr>
      <vt:lpstr>第二部分 数据仓库与数据模型</vt:lpstr>
      <vt:lpstr>第三部分 商务数据结果呈现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    概　述</dc:title>
  <dc:creator>微软用户</dc:creator>
  <cp:lastModifiedBy>yijiu</cp:lastModifiedBy>
  <cp:revision>32</cp:revision>
  <dcterms:created xsi:type="dcterms:W3CDTF">2012-07-04T08:14:52Z</dcterms:created>
  <dcterms:modified xsi:type="dcterms:W3CDTF">2020-12-04T02:16:31Z</dcterms:modified>
</cp:coreProperties>
</file>