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5"/>
  </p:notesMasterIdLst>
  <p:sldIdLst>
    <p:sldId id="373" r:id="rId3"/>
    <p:sldId id="325" r:id="rId4"/>
    <p:sldId id="328" r:id="rId6"/>
    <p:sldId id="330" r:id="rId7"/>
    <p:sldId id="331" r:id="rId8"/>
    <p:sldId id="332" r:id="rId9"/>
    <p:sldId id="333" r:id="rId10"/>
    <p:sldId id="334" r:id="rId11"/>
    <p:sldId id="335" r:id="rId12"/>
    <p:sldId id="336" r:id="rId13"/>
    <p:sldId id="337" r:id="rId14"/>
    <p:sldId id="339" r:id="rId15"/>
    <p:sldId id="340" r:id="rId16"/>
    <p:sldId id="341" r:id="rId17"/>
    <p:sldId id="342" r:id="rId18"/>
    <p:sldId id="343" r:id="rId19"/>
    <p:sldId id="344" r:id="rId20"/>
    <p:sldId id="345" r:id="rId21"/>
    <p:sldId id="346" r:id="rId22"/>
    <p:sldId id="347" r:id="rId23"/>
    <p:sldId id="348" r:id="rId24"/>
    <p:sldId id="352" r:id="rId25"/>
    <p:sldId id="353" r:id="rId26"/>
    <p:sldId id="359" r:id="rId27"/>
    <p:sldId id="360" r:id="rId28"/>
    <p:sldId id="371" r:id="rId29"/>
    <p:sldId id="372" r:id="rId30"/>
  </p:sldIdLst>
  <p:sldSz cx="9144000" cy="6858000" type="screen4x3"/>
  <p:notesSz cx="6858000" cy="9144000"/>
  <p:defaultTextStyle>
    <a:defPPr>
      <a:defRPr lang="zh-CN"/>
    </a:defPPr>
    <a:lvl1pPr algn="l" rtl="0" fontAlgn="base">
      <a:spcBef>
        <a:spcPct val="20000"/>
      </a:spcBef>
      <a:spcAft>
        <a:spcPct val="0"/>
      </a:spcAft>
      <a:buClr>
        <a:schemeClr val="bg2"/>
      </a:buClr>
      <a:buSzPct val="75000"/>
      <a:buFont typeface="Wingdings" panose="05000000000000000000" pitchFamily="2" charset="2"/>
      <a:defRPr sz="3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20000"/>
      </a:spcBef>
      <a:spcAft>
        <a:spcPct val="0"/>
      </a:spcAft>
      <a:buClr>
        <a:schemeClr val="bg2"/>
      </a:buClr>
      <a:buSzPct val="75000"/>
      <a:buFont typeface="Wingdings" panose="05000000000000000000" pitchFamily="2" charset="2"/>
      <a:defRPr sz="3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20000"/>
      </a:spcBef>
      <a:spcAft>
        <a:spcPct val="0"/>
      </a:spcAft>
      <a:buClr>
        <a:schemeClr val="bg2"/>
      </a:buClr>
      <a:buSzPct val="75000"/>
      <a:buFont typeface="Wingdings" panose="05000000000000000000" pitchFamily="2" charset="2"/>
      <a:defRPr sz="3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20000"/>
      </a:spcBef>
      <a:spcAft>
        <a:spcPct val="0"/>
      </a:spcAft>
      <a:buClr>
        <a:schemeClr val="bg2"/>
      </a:buClr>
      <a:buSzPct val="75000"/>
      <a:buFont typeface="Wingdings" panose="05000000000000000000" pitchFamily="2" charset="2"/>
      <a:defRPr sz="3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20000"/>
      </a:spcBef>
      <a:spcAft>
        <a:spcPct val="0"/>
      </a:spcAft>
      <a:buClr>
        <a:schemeClr val="bg2"/>
      </a:buClr>
      <a:buSzPct val="75000"/>
      <a:buFont typeface="Wingdings" panose="05000000000000000000" pitchFamily="2" charset="2"/>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969" autoAdjust="0"/>
    <p:restoredTop sz="97898" autoAdjust="0"/>
  </p:normalViewPr>
  <p:slideViewPr>
    <p:cSldViewPr>
      <p:cViewPr varScale="1">
        <p:scale>
          <a:sx n="96" d="100"/>
          <a:sy n="96" d="100"/>
        </p:scale>
        <p:origin x="1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26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SzTx/>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SzTx/>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SzTx/>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SzTx/>
              <a:buFontTx/>
              <a:buNone/>
              <a:defRPr sz="1200">
                <a:latin typeface="Arial" panose="020B0604020202020204" pitchFamily="34" charset="0"/>
                <a:ea typeface="宋体" panose="02010600030101010101" pitchFamily="2" charset="-122"/>
              </a:defRPr>
            </a:lvl1pPr>
          </a:lstStyle>
          <a:p>
            <a:pPr>
              <a:defRPr/>
            </a:pPr>
            <a:fld id="{62271436-AACA-4DB1-A3E2-42BF2E8C5ED3}"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90115" name="备注占位符 2"/>
          <p:cNvSpPr>
            <a:spLocks noGrp="1"/>
          </p:cNvSpPr>
          <p:nvPr>
            <p:ph type="body" idx="1"/>
          </p:nvPr>
        </p:nvSpPr>
        <p:spPr>
          <a:noFill/>
        </p:spPr>
        <p:txBody>
          <a:bodyPr/>
          <a:lstStyle/>
          <a:p>
            <a:endParaRPr lang="zh-CN" altLang="en-US"/>
          </a:p>
        </p:txBody>
      </p:sp>
      <p:sp>
        <p:nvSpPr>
          <p:cNvPr id="90116"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5E611673-B1EA-4E6F-BF96-158D7C195621}" type="slidenum">
              <a:rPr lang="en-US" altLang="zh-CN" sz="1200"/>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p:sp>
      <p:sp>
        <p:nvSpPr>
          <p:cNvPr id="9113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a:noFill/>
        </p:spPr>
        <p:txBody>
          <a:bodyPr/>
          <a:lstStyle/>
          <a:p>
            <a:endParaRPr lang="zh-CN" altLang="en-US"/>
          </a:p>
        </p:txBody>
      </p:sp>
      <p:sp>
        <p:nvSpPr>
          <p:cNvPr id="9216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11E1E1C3-7DC2-4502-9517-B5E129119AD0}" type="slidenum">
              <a:rPr lang="en-US" altLang="zh-CN" sz="1200"/>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p:sp>
      <p:sp>
        <p:nvSpPr>
          <p:cNvPr id="93187"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p:sp>
      <p:sp>
        <p:nvSpPr>
          <p:cNvPr id="9421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p:sp>
      <p:sp>
        <p:nvSpPr>
          <p:cNvPr id="95235"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p:sp>
      <p:sp>
        <p:nvSpPr>
          <p:cNvPr id="97283"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lstStyle/>
          <a:p>
            <a:endParaRPr lang="en-US" altLang="zh-CN"/>
          </a:p>
        </p:txBody>
      </p:sp>
      <p:sp>
        <p:nvSpPr>
          <p:cNvPr id="98308" name="灯片编号占位符 3"/>
          <p:cNvSpPr>
            <a:spLocks noGrp="1"/>
          </p:cNvSpPr>
          <p:nvPr>
            <p:ph type="sldNum" sz="quarter" idx="5"/>
          </p:nvPr>
        </p:nvSpPr>
        <p:spPr>
          <a:noFill/>
        </p:spPr>
        <p:txBody>
          <a:bodyPr/>
          <a:lstStyle/>
          <a:p>
            <a:fld id="{C691D918-48B5-4BFA-AE24-3EC58CA329FD}"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a:noFill/>
        </p:spPr>
        <p:txBody>
          <a:bodyPr/>
          <a:lstStyle/>
          <a:p>
            <a:endParaRPr lang="en-US" altLang="zh-CN"/>
          </a:p>
        </p:txBody>
      </p:sp>
      <p:sp>
        <p:nvSpPr>
          <p:cNvPr id="99332" name="灯片编号占位符 3"/>
          <p:cNvSpPr>
            <a:spLocks noGrp="1"/>
          </p:cNvSpPr>
          <p:nvPr>
            <p:ph type="sldNum" sz="quarter" idx="5"/>
          </p:nvPr>
        </p:nvSpPr>
        <p:spPr>
          <a:noFill/>
        </p:spPr>
        <p:txBody>
          <a:bodyPr/>
          <a:lstStyle/>
          <a:p>
            <a:fld id="{641E1221-DC2B-492D-B528-5178BEC7A7BF}"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p:sp>
      <p:sp>
        <p:nvSpPr>
          <p:cNvPr id="81923" name="Rectangle 3"/>
          <p:cNvSpPr>
            <a:spLocks noGrp="1" noChangeArrowheads="1"/>
          </p:cNvSpPr>
          <p:nvPr>
            <p:ph type="body" idx="1"/>
          </p:nvPr>
        </p:nvSpPr>
        <p:spPr>
          <a:noFill/>
        </p:spPr>
        <p:txBody>
          <a:bodyPr/>
          <a:lstStyle/>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p:sp>
      <p:sp>
        <p:nvSpPr>
          <p:cNvPr id="100355" name="备注占位符 2"/>
          <p:cNvSpPr>
            <a:spLocks noGrp="1"/>
          </p:cNvSpPr>
          <p:nvPr>
            <p:ph type="body" idx="1"/>
          </p:nvPr>
        </p:nvSpPr>
        <p:spPr>
          <a:noFill/>
        </p:spPr>
        <p:txBody>
          <a:bodyPr/>
          <a:lstStyle/>
          <a:p>
            <a:endParaRPr lang="en-US" altLang="zh-CN"/>
          </a:p>
        </p:txBody>
      </p:sp>
      <p:sp>
        <p:nvSpPr>
          <p:cNvPr id="100356" name="灯片编号占位符 3"/>
          <p:cNvSpPr>
            <a:spLocks noGrp="1"/>
          </p:cNvSpPr>
          <p:nvPr>
            <p:ph type="sldNum" sz="quarter" idx="5"/>
          </p:nvPr>
        </p:nvSpPr>
        <p:spPr>
          <a:noFill/>
        </p:spPr>
        <p:txBody>
          <a:bodyPr/>
          <a:lstStyle/>
          <a:p>
            <a:fld id="{464192E2-5F4C-4571-A35D-A6D15CD407DA}"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p:sp>
      <p:sp>
        <p:nvSpPr>
          <p:cNvPr id="10137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p:sp>
      <p:sp>
        <p:nvSpPr>
          <p:cNvPr id="102403"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p:sp>
      <p:sp>
        <p:nvSpPr>
          <p:cNvPr id="10445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p:sp>
      <p:sp>
        <p:nvSpPr>
          <p:cNvPr id="108547" name="Rectangle 3"/>
          <p:cNvSpPr>
            <a:spLocks noGrp="1" noChangeArrowheads="1"/>
          </p:cNvSpPr>
          <p:nvPr>
            <p:ph type="body" idx="1"/>
          </p:nvPr>
        </p:nvSpPr>
        <p:spPr>
          <a:noFill/>
        </p:spPr>
        <p:txBody>
          <a:bodyPr/>
          <a:lstStyle/>
          <a:p>
            <a:pPr eaLnBrk="1" hangingPunct="1">
              <a:lnSpc>
                <a:spcPct val="120000"/>
              </a:lnSpc>
              <a:spcBef>
                <a:spcPct val="0"/>
              </a:spcBef>
              <a:buFont typeface="Wingdings" panose="05000000000000000000" pitchFamily="2" charset="2"/>
              <a:buNone/>
            </a:pP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p:sp>
      <p:sp>
        <p:nvSpPr>
          <p:cNvPr id="109571" name="Rectangle 3"/>
          <p:cNvSpPr>
            <a:spLocks noGrp="1" noChangeArrowheads="1"/>
          </p:cNvSpPr>
          <p:nvPr>
            <p:ph type="body" idx="1"/>
          </p:nvPr>
        </p:nvSpPr>
        <p:spPr>
          <a:noFill/>
        </p:spPr>
        <p:txBody>
          <a:bodyPr/>
          <a:lstStyle/>
          <a:p>
            <a:pPr>
              <a:lnSpc>
                <a:spcPct val="80000"/>
              </a:lnSpc>
            </a:pP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a:noFill/>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p:sp>
      <p:sp>
        <p:nvSpPr>
          <p:cNvPr id="87043" name="备注占位符 2"/>
          <p:cNvSpPr>
            <a:spLocks noGrp="1"/>
          </p:cNvSpPr>
          <p:nvPr>
            <p:ph type="body" idx="1"/>
          </p:nvPr>
        </p:nvSpPr>
        <p:spPr>
          <a:noFill/>
        </p:spPr>
        <p:txBody>
          <a:bodyPr/>
          <a:lstStyle/>
          <a:p>
            <a:endParaRPr lang="zh-CN" altLang="en-US"/>
          </a:p>
        </p:txBody>
      </p:sp>
      <p:sp>
        <p:nvSpPr>
          <p:cNvPr id="87044"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26475DB-AE43-4615-9FB8-2F125341E18D}" type="slidenum">
              <a:rPr lang="en-US" altLang="zh-CN" sz="1200"/>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a:noFill/>
        </p:spPr>
        <p:txBody>
          <a:bodyPr/>
          <a:lstStyle/>
          <a:p>
            <a:endParaRPr lang="zh-CN" altLang="en-US"/>
          </a:p>
        </p:txBody>
      </p:sp>
      <p:sp>
        <p:nvSpPr>
          <p:cNvPr id="88068"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35AA8F5A-4EFE-4CAD-A5DC-14ECE1260D41}" type="slidenum">
              <a:rPr lang="en-US" altLang="zh-CN" sz="1200"/>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p:sp>
      <p:sp>
        <p:nvSpPr>
          <p:cNvPr id="89091" name="备注占位符 2"/>
          <p:cNvSpPr>
            <a:spLocks noGrp="1"/>
          </p:cNvSpPr>
          <p:nvPr>
            <p:ph type="body" idx="1"/>
          </p:nvPr>
        </p:nvSpPr>
        <p:spPr>
          <a:noFill/>
        </p:spPr>
        <p:txBody>
          <a:bodyPr/>
          <a:lstStyle/>
          <a:p>
            <a:endParaRPr lang="zh-CN" altLang="en-US"/>
          </a:p>
        </p:txBody>
      </p:sp>
      <p:sp>
        <p:nvSpPr>
          <p:cNvPr id="89092" name="灯片编号占位符 3"/>
          <p:cNvSpPr txBox="1">
            <a:spLocks noGrp="1"/>
          </p:cNvSpPr>
          <p:nvPr/>
        </p:nvSpPr>
        <p:spPr bwMode="auto">
          <a:xfrm>
            <a:off x="3884613" y="8685213"/>
            <a:ext cx="2971800" cy="457200"/>
          </a:xfrm>
          <a:prstGeom prst="rect">
            <a:avLst/>
          </a:prstGeom>
          <a:noFill/>
          <a:ln w="9525">
            <a:noFill/>
            <a:miter lim="800000"/>
          </a:ln>
        </p:spPr>
        <p:txBody>
          <a:bodyPr anchor="b"/>
          <a:lstStyle/>
          <a:p>
            <a:pPr algn="r"/>
            <a:fld id="{0975F6A0-7AED-4B9E-99EA-10F7CD15002D}" type="slidenum">
              <a:rPr lang="en-US" altLang="zh-CN" sz="1200"/>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spcBef>
                  <a:spcPct val="0"/>
                </a:spcBef>
                <a:buClrTx/>
                <a:buSzTx/>
                <a:buFontTx/>
                <a:buNone/>
                <a:defRPr/>
              </a:pPr>
              <a:endParaRPr lang="zh-CN"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grpSp>
      </p:grpSp>
      <p:sp>
        <p:nvSpPr>
          <p:cNvPr id="8211" name="Rectangle 19"/>
          <p:cNvSpPr>
            <a:spLocks noGrp="1" noChangeArrowheads="1"/>
          </p:cNvSpPr>
          <p:nvPr>
            <p:ph type="ctrTitle"/>
          </p:nvPr>
        </p:nvSpPr>
        <p:spPr>
          <a:xfrm>
            <a:off x="3124200" y="1828800"/>
            <a:ext cx="6019800" cy="2209800"/>
          </a:xfrm>
        </p:spPr>
        <p:txBody>
          <a:bodyPr/>
          <a:lstStyle>
            <a:lvl1pPr>
              <a:defRPr sz="4200">
                <a:solidFill>
                  <a:srgbClr val="FFFFFF"/>
                </a:solidFill>
              </a:defRPr>
            </a:lvl1pPr>
          </a:lstStyle>
          <a:p>
            <a:r>
              <a:rPr lang="zh-CN" altLang="en-US"/>
              <a:t>单击此处编辑母版标题样式</a:t>
            </a:r>
            <a:endParaRPr lang="zh-CN" altLang="en-US"/>
          </a:p>
        </p:txBody>
      </p:sp>
      <p:sp>
        <p:nvSpPr>
          <p:cNvPr id="821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18" name="Rectangle 16"/>
          <p:cNvSpPr>
            <a:spLocks noGrp="1" noChangeArrowheads="1"/>
          </p:cNvSpPr>
          <p:nvPr>
            <p:ph type="dt" sz="half" idx="10"/>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spcBef>
                <a:spcPct val="0"/>
              </a:spcBef>
              <a:buClrTx/>
              <a:buSzTx/>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19" name="Rectangle 17"/>
          <p:cNvSpPr>
            <a:spLocks noGrp="1" noChangeArrowheads="1"/>
          </p:cNvSpPr>
          <p:nvPr>
            <p:ph type="ftr" sz="quarter" idx="11"/>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lgn="ctr">
              <a:spcBef>
                <a:spcPct val="0"/>
              </a:spcBef>
              <a:buClrTx/>
              <a:buSzTx/>
              <a:buFontTx/>
              <a:buNone/>
              <a:defRPr sz="1200">
                <a:latin typeface="Arial" panose="020B0604020202020204" pitchFamily="34" charset="0"/>
                <a:ea typeface="宋体" panose="02010600030101010101" pitchFamily="2" charset="-122"/>
              </a:defRPr>
            </a:lvl1pPr>
          </a:lstStyle>
          <a:p>
            <a:pPr>
              <a:defRPr/>
            </a:pPr>
            <a:endParaRPr lang="en-US" altLang="zh-CN"/>
          </a:p>
        </p:txBody>
      </p:sp>
      <p:sp>
        <p:nvSpPr>
          <p:cNvPr id="20" name="Rectangle 18"/>
          <p:cNvSpPr>
            <a:spLocks noGrp="1" noChangeArrowheads="1"/>
          </p:cNvSpPr>
          <p:nvPr>
            <p:ph type="sldNum" sz="quarter" idx="12"/>
          </p:nvPr>
        </p:nvSpPr>
        <p:spPr bwMode="auto">
          <a:xfrm>
            <a:off x="6553200" y="6248400"/>
            <a:ext cx="2133600" cy="457200"/>
          </a:xfrm>
          <a:prstGeom prst="rect">
            <a:avLst/>
          </a:prstGeom>
          <a:ln>
            <a:miter lim="800000"/>
          </a:ln>
        </p:spPr>
        <p:txBody>
          <a:bodyPr vert="horz" wrap="square" lIns="91440" tIns="45720" rIns="91440" bIns="45720" numCol="1" anchor="b" anchorCtr="0" compatLnSpc="1"/>
          <a:lstStyle>
            <a:lvl1pPr algn="r">
              <a:spcBef>
                <a:spcPct val="0"/>
              </a:spcBef>
              <a:buClrTx/>
              <a:buSzTx/>
              <a:buFontTx/>
              <a:buNone/>
              <a:defRPr sz="1200">
                <a:latin typeface="Arial Black" panose="020B0A04020102020204" pitchFamily="34" charset="0"/>
                <a:ea typeface="宋体" panose="02010600030101010101" pitchFamily="2" charset="-122"/>
              </a:defRPr>
            </a:lvl1pPr>
          </a:lstStyle>
          <a:p>
            <a:pPr>
              <a:defRPr/>
            </a:pPr>
            <a:fld id="{11D982CF-D0C0-4BD0-8811-464FDAA2B1D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6096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6096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609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219200"/>
            <a:ext cx="8229600" cy="5334000"/>
          </a:xfr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4"/>
          <p:cNvGrpSpPr/>
          <p:nvPr/>
        </p:nvGrpSpPr>
        <p:grpSpPr bwMode="auto">
          <a:xfrm>
            <a:off x="0" y="0"/>
            <a:ext cx="9144000" cy="546100"/>
            <a:chOff x="0" y="0"/>
            <a:chExt cx="5760" cy="344"/>
          </a:xfrm>
        </p:grpSpPr>
        <p:sp>
          <p:nvSpPr>
            <p:cNvPr id="717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spcBef>
                  <a:spcPct val="0"/>
                </a:spcBef>
                <a:buClrTx/>
                <a:buSzTx/>
                <a:buFontTx/>
                <a:buNone/>
                <a:defRPr/>
              </a:pPr>
              <a:endParaRPr lang="zh-CN" altLang="zh-CN" sz="2400">
                <a:latin typeface="Times New Roman" panose="02020603050405020304" pitchFamily="18" charset="0"/>
              </a:endParaRPr>
            </a:p>
          </p:txBody>
        </p:sp>
        <p:sp>
          <p:nvSpPr>
            <p:cNvPr id="717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7175"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a:spcBef>
                  <a:spcPct val="0"/>
                </a:spcBef>
                <a:buClrTx/>
                <a:buSzTx/>
                <a:buFontTx/>
                <a:buNone/>
                <a:defRPr/>
              </a:pPr>
              <a:endParaRPr lang="zh-CN" altLang="zh-CN" sz="1800">
                <a:solidFill>
                  <a:schemeClr val="hlink"/>
                </a:solidFill>
              </a:endParaRPr>
            </a:p>
          </p:txBody>
        </p:sp>
        <p:sp>
          <p:nvSpPr>
            <p:cNvPr id="7176"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a:spcBef>
                  <a:spcPct val="0"/>
                </a:spcBef>
                <a:buClrTx/>
                <a:buSzTx/>
                <a:buFontTx/>
                <a:buNone/>
                <a:defRPr/>
              </a:pPr>
              <a:endParaRPr lang="zh-CN" altLang="zh-CN" sz="1800">
                <a:solidFill>
                  <a:schemeClr val="hlink"/>
                </a:solidFill>
              </a:endParaRPr>
            </a:p>
          </p:txBody>
        </p:sp>
        <p:sp>
          <p:nvSpPr>
            <p:cNvPr id="7177"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a:spcBef>
                  <a:spcPct val="0"/>
                </a:spcBef>
                <a:buClrTx/>
                <a:buSzTx/>
                <a:buFontTx/>
                <a:buNone/>
                <a:defRPr/>
              </a:pPr>
              <a:endParaRPr lang="zh-CN" altLang="zh-CN" sz="1800">
                <a:solidFill>
                  <a:schemeClr val="accent2"/>
                </a:solidFill>
              </a:endParaRPr>
            </a:p>
          </p:txBody>
        </p:sp>
        <p:sp>
          <p:nvSpPr>
            <p:cNvPr id="7178"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a:spcBef>
                  <a:spcPct val="0"/>
                </a:spcBef>
                <a:buClrTx/>
                <a:buSzTx/>
                <a:buFontTx/>
                <a:buNone/>
                <a:defRPr/>
              </a:pPr>
              <a:endParaRPr lang="zh-CN" altLang="zh-CN" sz="1800">
                <a:solidFill>
                  <a:schemeClr val="hlink"/>
                </a:solidFill>
              </a:endParaRPr>
            </a:p>
          </p:txBody>
        </p:sp>
        <p:sp>
          <p:nvSpPr>
            <p:cNvPr id="7179"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a:spcBef>
                  <a:spcPct val="0"/>
                </a:spcBef>
                <a:buClrTx/>
                <a:buSzTx/>
                <a:buFontTx/>
                <a:buNone/>
                <a:defRPr/>
              </a:pPr>
              <a:endParaRPr lang="zh-CN" altLang="zh-CN" sz="2400">
                <a:latin typeface="Times New Roman" panose="02020603050405020304" pitchFamily="18" charset="0"/>
              </a:endParaRPr>
            </a:p>
          </p:txBody>
        </p:sp>
        <p:sp>
          <p:nvSpPr>
            <p:cNvPr id="7180"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a:spcBef>
                  <a:spcPct val="0"/>
                </a:spcBef>
                <a:buClrTx/>
                <a:buSzTx/>
                <a:buFontTx/>
                <a:buNone/>
                <a:defRPr/>
              </a:pPr>
              <a:endParaRPr lang="zh-CN" altLang="zh-CN" sz="1800">
                <a:solidFill>
                  <a:schemeClr val="accent2"/>
                </a:solidFill>
              </a:endParaRPr>
            </a:p>
          </p:txBody>
        </p:sp>
        <p:sp>
          <p:nvSpPr>
            <p:cNvPr id="7181"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a:spcBef>
                  <a:spcPct val="0"/>
                </a:spcBef>
                <a:buClrTx/>
                <a:buSzTx/>
                <a:buFontTx/>
                <a:buNone/>
                <a:defRPr/>
              </a:pPr>
              <a:endParaRPr lang="zh-CN" altLang="zh-CN" sz="1800">
                <a:solidFill>
                  <a:schemeClr val="accent2"/>
                </a:solidFill>
              </a:endParaRPr>
            </a:p>
          </p:txBody>
        </p:sp>
      </p:grpSp>
      <p:sp>
        <p:nvSpPr>
          <p:cNvPr id="5123" name="Rectangle 14"/>
          <p:cNvSpPr>
            <a:spLocks noGrp="1" noChangeArrowheads="1"/>
          </p:cNvSpPr>
          <p:nvPr>
            <p:ph type="title"/>
          </p:nvPr>
        </p:nvSpPr>
        <p:spPr bwMode="auto">
          <a:xfrm>
            <a:off x="457200" y="457200"/>
            <a:ext cx="8229600" cy="6096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5124" name="Rectangle 15"/>
          <p:cNvSpPr>
            <a:spLocks noGrp="1" noChangeArrowheads="1"/>
          </p:cNvSpPr>
          <p:nvPr>
            <p:ph type="body" idx="1"/>
          </p:nvPr>
        </p:nvSpPr>
        <p:spPr bwMode="auto">
          <a:xfrm>
            <a:off x="457200" y="1219200"/>
            <a:ext cx="8229600" cy="53340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黑体" panose="02010609060101010101" pitchFamily="49" charset="-122"/>
          <a:cs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cs typeface="+mn-cs"/>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cs typeface="+mn-cs"/>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cs typeface="+mn-cs"/>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cs typeface="+mn-cs"/>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47800" y="1714500"/>
            <a:ext cx="5490584" cy="400050"/>
          </a:xfrm>
        </p:spPr>
        <p:txBody>
          <a:bodyPr/>
          <a:lstStyle/>
          <a:p>
            <a:r>
              <a:rPr lang="zh-CN" altLang="en-US" sz="2875" dirty="0" smtClean="0">
                <a:latin typeface="黑体" panose="02010609060101010101" pitchFamily="49" charset="-122"/>
                <a:ea typeface="黑体" panose="02010609060101010101" pitchFamily="49" charset="-122"/>
              </a:rPr>
              <a:t>第二部分 商务智能数据获取</a:t>
            </a:r>
            <a:endParaRPr lang="zh-CN" altLang="en-US" sz="2875" dirty="0" smtClean="0">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1219200" y="2514600"/>
            <a:ext cx="7086600" cy="3032760"/>
          </a:xfrm>
        </p:spPr>
        <p:txBody>
          <a:bodyPr/>
          <a:lstStyle/>
          <a:p>
            <a:r>
              <a:rPr lang="zh-CN" altLang="en-US" sz="2250" dirty="0" smtClean="0"/>
              <a:t>内容包括：内容包括数据仓库的定义和概念、元数据的概念、OLAP和OLTP、数据仓库的架构（数据仓库、数据集市、数据湖）、数据建模的概念与方法（星形模型、雪花模型）、数据的提取和抓取方法、数据仓库设计方法等。</a:t>
            </a:r>
            <a:endParaRPr lang="zh-CN" altLang="en-US" sz="2250" dirty="0" smtClean="0"/>
          </a:p>
          <a:p>
            <a:r>
              <a:rPr lang="zh-CN" altLang="en-US" sz="2250" dirty="0" smtClean="0"/>
              <a:t>要求学生：了解数据建模的概念与方法，理解各种数据的提取和抓取方法，能够为某一商务智能应用项目设计合适的商务智能数据获取方案。</a:t>
            </a:r>
            <a:endParaRPr lang="zh-CN" altLang="en-US" sz="2250" dirty="0" smtClean="0"/>
          </a:p>
          <a:p>
            <a:pPr fontAlgn="b">
              <a:lnSpc>
                <a:spcPct val="90000"/>
              </a:lnSpc>
            </a:pPr>
            <a:endParaRPr lang="zh-CN" altLang="en-US" sz="2250" b="1" dirty="0" smtClean="0">
              <a:solidFill>
                <a:srgbClr val="000000"/>
              </a:solidFill>
              <a:latin typeface="宋体" panose="02010600030101010101" pitchFamily="2" charset="-122"/>
            </a:endParaRPr>
          </a:p>
        </p:txBody>
      </p:sp>
      <p:sp>
        <p:nvSpPr>
          <p:cNvPr id="47108" name="Rectangle 4"/>
          <p:cNvSpPr>
            <a:spLocks noChangeArrowheads="1"/>
          </p:cNvSpPr>
          <p:nvPr/>
        </p:nvSpPr>
        <p:spPr bwMode="auto">
          <a:xfrm>
            <a:off x="0" y="2949179"/>
            <a:ext cx="9144000" cy="388620"/>
          </a:xfrm>
          <a:prstGeom prst="rect">
            <a:avLst/>
          </a:prstGeom>
          <a:noFill/>
          <a:ln w="9525">
            <a:noFill/>
            <a:miter lim="800000"/>
          </a:ln>
          <a:effectLst/>
        </p:spPr>
        <p:txBody>
          <a:bodyPr lIns="81638" tIns="40819" rIns="81638" bIns="40819">
            <a:spAutoFit/>
          </a:bodyPr>
          <a:lstStyle/>
          <a:p>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62000" y="533400"/>
            <a:ext cx="7559675" cy="973138"/>
          </a:xfrm>
        </p:spPr>
        <p:txBody>
          <a:bodyPr/>
          <a:lstStyle/>
          <a:p>
            <a:pPr eaLnBrk="1" hangingPunct="1">
              <a:buFont typeface="Wingdings" panose="05000000000000000000" pitchFamily="2" charset="2"/>
              <a:buChar char="v"/>
            </a:pPr>
            <a:r>
              <a:rPr lang="zh-CN" altLang="en-US" sz="2400" b="1">
                <a:solidFill>
                  <a:srgbClr val="FF3300"/>
                </a:solidFill>
                <a:latin typeface="黑体" panose="02010609060101010101" pitchFamily="49" charset="-122"/>
              </a:rPr>
              <a:t>切片（</a:t>
            </a:r>
            <a:r>
              <a:rPr lang="en-US" altLang="zh-CN" sz="2400" b="1">
                <a:solidFill>
                  <a:srgbClr val="FF3300"/>
                </a:solidFill>
                <a:latin typeface="黑体" panose="02010609060101010101" pitchFamily="49" charset="-122"/>
              </a:rPr>
              <a:t>slice</a:t>
            </a:r>
            <a:r>
              <a:rPr lang="zh-CN" altLang="en-US" sz="2400" b="1">
                <a:solidFill>
                  <a:srgbClr val="FF3300"/>
                </a:solidFill>
                <a:latin typeface="黑体" panose="02010609060101010101" pitchFamily="49" charset="-122"/>
              </a:rPr>
              <a:t>）、切块（</a:t>
            </a:r>
            <a:r>
              <a:rPr lang="en-US" altLang="zh-CN" sz="2400" b="1">
                <a:solidFill>
                  <a:srgbClr val="FF3300"/>
                </a:solidFill>
                <a:latin typeface="黑体" panose="02010609060101010101" pitchFamily="49" charset="-122"/>
              </a:rPr>
              <a:t>dice</a:t>
            </a:r>
            <a:r>
              <a:rPr lang="zh-CN" altLang="en-US" sz="2400" b="1">
                <a:solidFill>
                  <a:srgbClr val="FF3300"/>
                </a:solidFill>
                <a:latin typeface="黑体" panose="02010609060101010101" pitchFamily="49" charset="-122"/>
              </a:rPr>
              <a:t>）：</a:t>
            </a:r>
            <a:r>
              <a:rPr lang="zh-CN" altLang="en-US" sz="2400" b="1">
                <a:latin typeface="黑体" panose="02010609060101010101" pitchFamily="49" charset="-122"/>
              </a:rPr>
              <a:t>在给定的数据立方体的某一维选定值的操作是切片；如果选定两个以上的维，则是切块 。</a:t>
            </a:r>
            <a:endParaRPr lang="zh-CN" altLang="en-US" sz="2400" b="1">
              <a:latin typeface="黑体" panose="02010609060101010101" pitchFamily="49" charset="-122"/>
            </a:endParaRPr>
          </a:p>
        </p:txBody>
      </p:sp>
      <p:sp>
        <p:nvSpPr>
          <p:cNvPr id="199705" name="AutoShape 25"/>
          <p:cNvSpPr>
            <a:spLocks noChangeArrowheads="1"/>
          </p:cNvSpPr>
          <p:nvPr/>
        </p:nvSpPr>
        <p:spPr bwMode="auto">
          <a:xfrm>
            <a:off x="1044575" y="5208588"/>
            <a:ext cx="1870075" cy="576262"/>
          </a:xfrm>
          <a:prstGeom prst="parallelogram">
            <a:avLst>
              <a:gd name="adj" fmla="val 100556"/>
            </a:avLst>
          </a:prstGeom>
          <a:solidFill>
            <a:srgbClr val="FFFF99"/>
          </a:solidFill>
          <a:ln w="9525" algn="ctr">
            <a:solidFill>
              <a:schemeClr val="tx2"/>
            </a:solidFill>
            <a:miter lim="800000"/>
          </a:ln>
        </p:spPr>
        <p:txBody>
          <a:bodyPr wrap="none" anchor="ctr"/>
          <a:lstStyle/>
          <a:p>
            <a:pPr algn="ctr"/>
            <a:endParaRPr lang="en-US" altLang="zh-CN" sz="1400" b="1"/>
          </a:p>
          <a:p>
            <a:pPr algn="ctr"/>
            <a:r>
              <a:rPr lang="zh-CN" altLang="en-US" sz="1400" b="1"/>
              <a:t>冰箱</a:t>
            </a:r>
            <a:endParaRPr lang="zh-CN" altLang="en-US" sz="1400" b="1"/>
          </a:p>
        </p:txBody>
      </p:sp>
      <p:sp>
        <p:nvSpPr>
          <p:cNvPr id="199706" name="AutoShape 26"/>
          <p:cNvSpPr>
            <a:spLocks noChangeArrowheads="1"/>
          </p:cNvSpPr>
          <p:nvPr/>
        </p:nvSpPr>
        <p:spPr bwMode="auto">
          <a:xfrm>
            <a:off x="1044575" y="4849813"/>
            <a:ext cx="1870075" cy="574675"/>
          </a:xfrm>
          <a:prstGeom prst="parallelogram">
            <a:avLst>
              <a:gd name="adj" fmla="val 98619"/>
            </a:avLst>
          </a:prstGeom>
          <a:solidFill>
            <a:srgbClr val="FF6699">
              <a:alpha val="39999"/>
            </a:srgbClr>
          </a:solidFill>
          <a:ln w="9525" algn="ctr">
            <a:solidFill>
              <a:schemeClr val="tx2"/>
            </a:solidFill>
            <a:miter lim="800000"/>
          </a:ln>
        </p:spPr>
        <p:txBody>
          <a:bodyPr wrap="none" anchor="ctr"/>
          <a:lstStyle/>
          <a:p>
            <a:pPr algn="ctr"/>
            <a:r>
              <a:rPr lang="zh-CN" altLang="en-US" sz="1600" b="1"/>
              <a:t>彩电</a:t>
            </a:r>
            <a:endParaRPr lang="zh-CN" altLang="en-US" sz="1600" b="1"/>
          </a:p>
          <a:p>
            <a:pPr algn="ctr"/>
            <a:endParaRPr lang="en-US" altLang="zh-CN" sz="1600" b="1"/>
          </a:p>
        </p:txBody>
      </p:sp>
      <p:sp>
        <p:nvSpPr>
          <p:cNvPr id="199712" name="Rectangle 32"/>
          <p:cNvSpPr>
            <a:spLocks noChangeArrowheads="1"/>
          </p:cNvSpPr>
          <p:nvPr/>
        </p:nvSpPr>
        <p:spPr bwMode="auto">
          <a:xfrm>
            <a:off x="4359275" y="4705350"/>
            <a:ext cx="1387475" cy="865188"/>
          </a:xfrm>
          <a:prstGeom prst="rect">
            <a:avLst/>
          </a:prstGeom>
          <a:solidFill>
            <a:srgbClr val="99CCFF"/>
          </a:solidFill>
          <a:ln w="9525" algn="ctr">
            <a:solidFill>
              <a:schemeClr val="tx2"/>
            </a:solidFill>
            <a:miter lim="800000"/>
          </a:ln>
        </p:spPr>
        <p:txBody>
          <a:bodyPr wrap="none" anchor="ctr"/>
          <a:lstStyle/>
          <a:p>
            <a:pPr algn="ctr"/>
            <a:r>
              <a:rPr lang="zh-CN" altLang="en-US" sz="1600" b="1"/>
              <a:t>北京</a:t>
            </a:r>
            <a:endParaRPr lang="zh-CN" altLang="en-US" sz="1600" b="1"/>
          </a:p>
          <a:p>
            <a:pPr algn="ctr"/>
            <a:endParaRPr lang="zh-CN" altLang="en-US" sz="2000" b="1"/>
          </a:p>
          <a:p>
            <a:pPr algn="ctr"/>
            <a:endParaRPr lang="en-US" altLang="zh-CN" sz="2000" b="1"/>
          </a:p>
        </p:txBody>
      </p:sp>
      <p:sp>
        <p:nvSpPr>
          <p:cNvPr id="199713" name="Rectangle 33"/>
          <p:cNvSpPr>
            <a:spLocks noChangeArrowheads="1"/>
          </p:cNvSpPr>
          <p:nvPr/>
        </p:nvSpPr>
        <p:spPr bwMode="auto">
          <a:xfrm>
            <a:off x="4178300" y="4922838"/>
            <a:ext cx="1387475" cy="865187"/>
          </a:xfrm>
          <a:prstGeom prst="rect">
            <a:avLst/>
          </a:prstGeom>
          <a:solidFill>
            <a:srgbClr val="66FF33">
              <a:alpha val="59999"/>
            </a:srgbClr>
          </a:solidFill>
          <a:ln w="9525" algn="ctr">
            <a:solidFill>
              <a:schemeClr val="tx2"/>
            </a:solidFill>
            <a:miter lim="800000"/>
          </a:ln>
        </p:spPr>
        <p:txBody>
          <a:bodyPr wrap="none" anchor="ctr"/>
          <a:lstStyle/>
          <a:p>
            <a:pPr algn="ctr"/>
            <a:r>
              <a:rPr lang="zh-CN" altLang="en-US" sz="1600" b="1"/>
              <a:t>上海</a:t>
            </a:r>
            <a:endParaRPr lang="zh-CN" altLang="en-US" sz="1600" b="1"/>
          </a:p>
          <a:p>
            <a:pPr algn="ctr"/>
            <a:endParaRPr lang="zh-CN" altLang="en-US" sz="2000" b="1"/>
          </a:p>
          <a:p>
            <a:pPr algn="ctr"/>
            <a:endParaRPr lang="en-US" altLang="zh-CN" sz="2000" b="1"/>
          </a:p>
        </p:txBody>
      </p:sp>
      <p:sp>
        <p:nvSpPr>
          <p:cNvPr id="199719" name="Freeform 39"/>
          <p:cNvSpPr/>
          <p:nvPr/>
        </p:nvSpPr>
        <p:spPr bwMode="auto">
          <a:xfrm>
            <a:off x="7237413" y="4560888"/>
            <a:ext cx="549275" cy="1446212"/>
          </a:xfrm>
          <a:custGeom>
            <a:avLst/>
            <a:gdLst/>
            <a:ahLst/>
            <a:cxnLst>
              <a:cxn ang="0">
                <a:pos x="182" y="0"/>
              </a:cxn>
              <a:cxn ang="0">
                <a:pos x="0" y="227"/>
              </a:cxn>
              <a:cxn ang="0">
                <a:pos x="0" y="635"/>
              </a:cxn>
              <a:cxn ang="0">
                <a:pos x="182" y="363"/>
              </a:cxn>
              <a:cxn ang="0">
                <a:pos x="182" y="0"/>
              </a:cxn>
            </a:cxnLst>
            <a:rect l="0" t="0" r="r" b="b"/>
            <a:pathLst>
              <a:path w="182" h="635">
                <a:moveTo>
                  <a:pt x="182" y="0"/>
                </a:moveTo>
                <a:lnTo>
                  <a:pt x="0" y="227"/>
                </a:lnTo>
                <a:lnTo>
                  <a:pt x="0" y="635"/>
                </a:lnTo>
                <a:lnTo>
                  <a:pt x="182" y="363"/>
                </a:lnTo>
                <a:lnTo>
                  <a:pt x="182" y="0"/>
                </a:lnTo>
                <a:close/>
              </a:path>
            </a:pathLst>
          </a:custGeom>
          <a:solidFill>
            <a:schemeClr val="accent1"/>
          </a:solidFill>
          <a:ln w="9525" cap="flat" cmpd="sng">
            <a:solidFill>
              <a:schemeClr val="tx2"/>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20" name="Freeform 40"/>
          <p:cNvSpPr/>
          <p:nvPr/>
        </p:nvSpPr>
        <p:spPr bwMode="auto">
          <a:xfrm>
            <a:off x="7669213" y="4560888"/>
            <a:ext cx="544512" cy="1446212"/>
          </a:xfrm>
          <a:custGeom>
            <a:avLst/>
            <a:gdLst/>
            <a:ahLst/>
            <a:cxnLst>
              <a:cxn ang="0">
                <a:pos x="182" y="0"/>
              </a:cxn>
              <a:cxn ang="0">
                <a:pos x="0" y="227"/>
              </a:cxn>
              <a:cxn ang="0">
                <a:pos x="0" y="635"/>
              </a:cxn>
              <a:cxn ang="0">
                <a:pos x="182" y="363"/>
              </a:cxn>
              <a:cxn ang="0">
                <a:pos x="182" y="0"/>
              </a:cxn>
            </a:cxnLst>
            <a:rect l="0" t="0" r="r" b="b"/>
            <a:pathLst>
              <a:path w="182" h="635">
                <a:moveTo>
                  <a:pt x="182" y="0"/>
                </a:moveTo>
                <a:lnTo>
                  <a:pt x="0" y="227"/>
                </a:lnTo>
                <a:lnTo>
                  <a:pt x="0" y="635"/>
                </a:lnTo>
                <a:lnTo>
                  <a:pt x="182" y="363"/>
                </a:lnTo>
                <a:lnTo>
                  <a:pt x="182" y="0"/>
                </a:lnTo>
                <a:close/>
              </a:path>
            </a:pathLst>
          </a:custGeom>
          <a:gradFill rotWithShape="1">
            <a:gsLst>
              <a:gs pos="0">
                <a:srgbClr val="FFFF00">
                  <a:alpha val="60001"/>
                </a:srgbClr>
              </a:gs>
              <a:gs pos="100000">
                <a:srgbClr val="FFFF00">
                  <a:gamma/>
                  <a:shade val="46275"/>
                  <a:invGamma/>
                  <a:alpha val="60001"/>
                </a:srgbClr>
              </a:gs>
            </a:gsLst>
            <a:lin ang="5400000" scaled="1"/>
          </a:gradFill>
          <a:ln w="9525" cap="flat" cmpd="sng">
            <a:solidFill>
              <a:schemeClr val="tx2"/>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25" name="Text Box 45"/>
          <p:cNvSpPr txBox="1">
            <a:spLocks noChangeArrowheads="1"/>
          </p:cNvSpPr>
          <p:nvPr/>
        </p:nvSpPr>
        <p:spPr bwMode="auto">
          <a:xfrm>
            <a:off x="6986588" y="6000750"/>
            <a:ext cx="1133475" cy="274638"/>
          </a:xfrm>
          <a:prstGeom prst="rect">
            <a:avLst/>
          </a:prstGeom>
          <a:noFill/>
          <a:ln w="9525" algn="ctr">
            <a:noFill/>
            <a:miter lim="800000"/>
          </a:ln>
          <a:effectLst/>
        </p:spPr>
        <p:txBody>
          <a:bodyPr wrap="none">
            <a:spAutoFit/>
          </a:bodyPr>
          <a:lstStyle/>
          <a:p>
            <a:pPr algn="ctr">
              <a:defRPr/>
            </a:pPr>
            <a:r>
              <a:rPr lang="en-US" altLang="zh-CN" sz="1200" b="1">
                <a:effectLst>
                  <a:outerShdw blurRad="38100" dist="38100" dir="2700000" algn="tl">
                    <a:srgbClr val="C0C0C0"/>
                  </a:outerShdw>
                </a:effectLst>
                <a:latin typeface="Arial" panose="020B0604020202020204" pitchFamily="34" charset="0"/>
              </a:rPr>
              <a:t>1995  </a:t>
            </a:r>
            <a:r>
              <a:rPr lang="en-US" altLang="zh-CN" sz="1200" b="1">
                <a:latin typeface="Arial" panose="020B0604020202020204" pitchFamily="34" charset="0"/>
              </a:rPr>
              <a:t>1996 </a:t>
            </a:r>
            <a:endParaRPr lang="en-US" altLang="zh-CN" sz="1200" b="1">
              <a:latin typeface="Arial" panose="020B0604020202020204" pitchFamily="34" charset="0"/>
            </a:endParaRPr>
          </a:p>
        </p:txBody>
      </p:sp>
      <p:grpSp>
        <p:nvGrpSpPr>
          <p:cNvPr id="34826" name="Group 77"/>
          <p:cNvGrpSpPr/>
          <p:nvPr/>
        </p:nvGrpSpPr>
        <p:grpSpPr bwMode="auto">
          <a:xfrm>
            <a:off x="107950" y="1219200"/>
            <a:ext cx="5256213" cy="2819400"/>
            <a:chOff x="113" y="618"/>
            <a:chExt cx="3311" cy="1776"/>
          </a:xfrm>
        </p:grpSpPr>
        <p:sp>
          <p:nvSpPr>
            <p:cNvPr id="199686" name="AutoShape 6"/>
            <p:cNvSpPr>
              <a:spLocks noChangeArrowheads="1"/>
            </p:cNvSpPr>
            <p:nvPr/>
          </p:nvSpPr>
          <p:spPr bwMode="auto">
            <a:xfrm>
              <a:off x="758" y="1141"/>
              <a:ext cx="2026" cy="101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87" name="Line 7"/>
            <p:cNvSpPr>
              <a:spLocks noChangeShapeType="1"/>
            </p:cNvSpPr>
            <p:nvPr/>
          </p:nvSpPr>
          <p:spPr bwMode="auto">
            <a:xfrm>
              <a:off x="750" y="2158"/>
              <a:ext cx="2158" cy="0"/>
            </a:xfrm>
            <a:prstGeom prst="line">
              <a:avLst/>
            </a:prstGeom>
            <a:noFill/>
            <a:ln w="28575">
              <a:solidFill>
                <a:schemeClr val="tx2"/>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88" name="Line 8"/>
            <p:cNvSpPr>
              <a:spLocks noChangeShapeType="1"/>
            </p:cNvSpPr>
            <p:nvPr/>
          </p:nvSpPr>
          <p:spPr bwMode="auto">
            <a:xfrm flipV="1">
              <a:off x="743" y="988"/>
              <a:ext cx="0" cy="1170"/>
            </a:xfrm>
            <a:prstGeom prst="line">
              <a:avLst/>
            </a:prstGeom>
            <a:noFill/>
            <a:ln w="28575">
              <a:solidFill>
                <a:schemeClr val="tx2"/>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89" name="Line 9"/>
            <p:cNvSpPr>
              <a:spLocks noChangeShapeType="1"/>
            </p:cNvSpPr>
            <p:nvPr/>
          </p:nvSpPr>
          <p:spPr bwMode="auto">
            <a:xfrm>
              <a:off x="1128" y="1162"/>
              <a:ext cx="0" cy="611"/>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0" name="Line 10"/>
            <p:cNvSpPr>
              <a:spLocks noChangeShapeType="1"/>
            </p:cNvSpPr>
            <p:nvPr/>
          </p:nvSpPr>
          <p:spPr bwMode="auto">
            <a:xfrm flipV="1">
              <a:off x="1151" y="1751"/>
              <a:ext cx="1565" cy="1"/>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1" name="Line 11"/>
            <p:cNvSpPr>
              <a:spLocks noChangeShapeType="1"/>
            </p:cNvSpPr>
            <p:nvPr/>
          </p:nvSpPr>
          <p:spPr bwMode="auto">
            <a:xfrm flipV="1">
              <a:off x="736" y="1752"/>
              <a:ext cx="415" cy="406"/>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2" name="Line 12"/>
            <p:cNvSpPr>
              <a:spLocks noChangeShapeType="1"/>
            </p:cNvSpPr>
            <p:nvPr/>
          </p:nvSpPr>
          <p:spPr bwMode="auto">
            <a:xfrm flipV="1">
              <a:off x="1151" y="1299"/>
              <a:ext cx="545" cy="439"/>
            </a:xfrm>
            <a:prstGeom prst="line">
              <a:avLst/>
            </a:prstGeom>
            <a:noFill/>
            <a:ln w="28575">
              <a:solidFill>
                <a:schemeClr val="tx2"/>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866" name="Text Box 13"/>
            <p:cNvSpPr txBox="1">
              <a:spLocks noChangeArrowheads="1"/>
            </p:cNvSpPr>
            <p:nvPr/>
          </p:nvSpPr>
          <p:spPr bwMode="auto">
            <a:xfrm>
              <a:off x="279" y="618"/>
              <a:ext cx="681" cy="480"/>
            </a:xfrm>
            <a:prstGeom prst="rect">
              <a:avLst/>
            </a:prstGeom>
            <a:noFill/>
            <a:ln w="9525" algn="ctr">
              <a:noFill/>
              <a:miter lim="800000"/>
            </a:ln>
          </p:spPr>
          <p:txBody>
            <a:bodyPr wrap="none">
              <a:spAutoFit/>
            </a:bodyPr>
            <a:lstStyle/>
            <a:p>
              <a:pPr algn="ctr"/>
              <a:endParaRPr lang="en-US" altLang="zh-CN" sz="2000" b="1">
                <a:latin typeface="黑体" panose="02010609060101010101" pitchFamily="49" charset="-122"/>
                <a:ea typeface="黑体" panose="02010609060101010101" pitchFamily="49" charset="-122"/>
              </a:endParaRPr>
            </a:p>
            <a:p>
              <a:pPr algn="ctr"/>
              <a:r>
                <a:rPr lang="zh-CN" altLang="en-US" sz="2000" b="1">
                  <a:latin typeface="黑体" panose="02010609060101010101" pitchFamily="49" charset="-122"/>
                  <a:ea typeface="黑体" panose="02010609060101010101" pitchFamily="49" charset="-122"/>
                </a:rPr>
                <a:t>产品   </a:t>
              </a:r>
              <a:endParaRPr lang="zh-CN" altLang="en-US" sz="2000" b="1">
                <a:latin typeface="黑体" panose="02010609060101010101" pitchFamily="49" charset="-122"/>
                <a:ea typeface="黑体" panose="02010609060101010101" pitchFamily="49" charset="-122"/>
              </a:endParaRPr>
            </a:p>
          </p:txBody>
        </p:sp>
        <p:sp>
          <p:nvSpPr>
            <p:cNvPr id="34867" name="Text Box 14"/>
            <p:cNvSpPr txBox="1">
              <a:spLocks noChangeArrowheads="1"/>
            </p:cNvSpPr>
            <p:nvPr/>
          </p:nvSpPr>
          <p:spPr bwMode="auto">
            <a:xfrm>
              <a:off x="2290" y="2137"/>
              <a:ext cx="1134" cy="250"/>
            </a:xfrm>
            <a:prstGeom prst="rect">
              <a:avLst/>
            </a:prstGeom>
            <a:noFill/>
            <a:ln w="9525" algn="ctr">
              <a:noFill/>
              <a:miter lim="800000"/>
            </a:ln>
          </p:spPr>
          <p:txBody>
            <a:bodyPr>
              <a:spAutoFit/>
            </a:bodyPr>
            <a:lstStyle/>
            <a:p>
              <a:pPr algn="ctr"/>
              <a:r>
                <a:rPr lang="zh-CN" altLang="en-US" sz="2000" b="1">
                  <a:latin typeface="黑体" panose="02010609060101010101" pitchFamily="49" charset="-122"/>
                  <a:ea typeface="黑体" panose="02010609060101010101" pitchFamily="49" charset="-122"/>
                </a:rPr>
                <a:t>日期（年）</a:t>
              </a:r>
              <a:endParaRPr lang="zh-CN" altLang="en-US" sz="2000" b="1">
                <a:latin typeface="黑体" panose="02010609060101010101" pitchFamily="49" charset="-122"/>
                <a:ea typeface="黑体" panose="02010609060101010101" pitchFamily="49" charset="-122"/>
              </a:endParaRPr>
            </a:p>
          </p:txBody>
        </p:sp>
        <p:sp>
          <p:nvSpPr>
            <p:cNvPr id="34868" name="Text Box 15"/>
            <p:cNvSpPr txBox="1">
              <a:spLocks noChangeArrowheads="1"/>
            </p:cNvSpPr>
            <p:nvPr/>
          </p:nvSpPr>
          <p:spPr bwMode="auto">
            <a:xfrm>
              <a:off x="1754" y="1084"/>
              <a:ext cx="438" cy="250"/>
            </a:xfrm>
            <a:prstGeom prst="rect">
              <a:avLst/>
            </a:prstGeom>
            <a:noFill/>
            <a:ln w="9525" algn="ctr">
              <a:noFill/>
              <a:miter lim="800000"/>
            </a:ln>
          </p:spPr>
          <p:txBody>
            <a:bodyPr wrap="none">
              <a:spAutoFit/>
            </a:bodyPr>
            <a:lstStyle/>
            <a:p>
              <a:pPr algn="ctr"/>
              <a:r>
                <a:rPr lang="zh-CN" altLang="en-US" sz="2000" b="1">
                  <a:latin typeface="黑体" panose="02010609060101010101" pitchFamily="49" charset="-122"/>
                  <a:ea typeface="黑体" panose="02010609060101010101" pitchFamily="49" charset="-122"/>
                </a:rPr>
                <a:t>地区</a:t>
              </a:r>
              <a:endParaRPr lang="zh-CN" altLang="en-US" sz="2000" b="1">
                <a:latin typeface="黑体" panose="02010609060101010101" pitchFamily="49" charset="-122"/>
                <a:ea typeface="黑体" panose="02010609060101010101" pitchFamily="49" charset="-122"/>
              </a:endParaRPr>
            </a:p>
          </p:txBody>
        </p:sp>
        <p:sp>
          <p:nvSpPr>
            <p:cNvPr id="199696" name="Line 16"/>
            <p:cNvSpPr>
              <a:spLocks noChangeShapeType="1"/>
            </p:cNvSpPr>
            <p:nvPr/>
          </p:nvSpPr>
          <p:spPr bwMode="auto">
            <a:xfrm>
              <a:off x="1151" y="2057"/>
              <a:ext cx="0" cy="101"/>
            </a:xfrm>
            <a:prstGeom prst="line">
              <a:avLst/>
            </a:prstGeom>
            <a:noFill/>
            <a:ln w="9525">
              <a:solidFill>
                <a:schemeClr val="tx2"/>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7" name="Line 17"/>
            <p:cNvSpPr>
              <a:spLocks noChangeShapeType="1"/>
            </p:cNvSpPr>
            <p:nvPr/>
          </p:nvSpPr>
          <p:spPr bwMode="auto">
            <a:xfrm>
              <a:off x="1560" y="2057"/>
              <a:ext cx="0" cy="101"/>
            </a:xfrm>
            <a:prstGeom prst="line">
              <a:avLst/>
            </a:prstGeom>
            <a:noFill/>
            <a:ln w="9525">
              <a:solidFill>
                <a:schemeClr val="tx2"/>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8" name="Line 18"/>
            <p:cNvSpPr>
              <a:spLocks noChangeShapeType="1"/>
            </p:cNvSpPr>
            <p:nvPr/>
          </p:nvSpPr>
          <p:spPr bwMode="auto">
            <a:xfrm>
              <a:off x="1968" y="2057"/>
              <a:ext cx="0" cy="101"/>
            </a:xfrm>
            <a:prstGeom prst="line">
              <a:avLst/>
            </a:prstGeom>
            <a:noFill/>
            <a:ln w="9525">
              <a:solidFill>
                <a:schemeClr val="tx2"/>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699" name="Line 19"/>
            <p:cNvSpPr>
              <a:spLocks noChangeShapeType="1"/>
            </p:cNvSpPr>
            <p:nvPr/>
          </p:nvSpPr>
          <p:spPr bwMode="auto">
            <a:xfrm flipH="1">
              <a:off x="620" y="1955"/>
              <a:ext cx="130" cy="0"/>
            </a:xfrm>
            <a:prstGeom prst="line">
              <a:avLst/>
            </a:prstGeom>
            <a:noFill/>
            <a:ln w="9525">
              <a:solidFill>
                <a:schemeClr val="tx2"/>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00" name="Line 20"/>
            <p:cNvSpPr>
              <a:spLocks noChangeShapeType="1"/>
            </p:cNvSpPr>
            <p:nvPr/>
          </p:nvSpPr>
          <p:spPr bwMode="auto">
            <a:xfrm flipH="1">
              <a:off x="621" y="1751"/>
              <a:ext cx="131" cy="0"/>
            </a:xfrm>
            <a:prstGeom prst="line">
              <a:avLst/>
            </a:prstGeom>
            <a:noFill/>
            <a:ln w="9525">
              <a:solidFill>
                <a:schemeClr val="tx2"/>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01" name="Text Box 21"/>
            <p:cNvSpPr txBox="1">
              <a:spLocks noChangeArrowheads="1"/>
            </p:cNvSpPr>
            <p:nvPr/>
          </p:nvSpPr>
          <p:spPr bwMode="auto">
            <a:xfrm>
              <a:off x="925" y="2144"/>
              <a:ext cx="1396" cy="250"/>
            </a:xfrm>
            <a:prstGeom prst="rect">
              <a:avLst/>
            </a:prstGeom>
            <a:noFill/>
            <a:ln w="9525" algn="ctr">
              <a:noFill/>
              <a:miter lim="800000"/>
            </a:ln>
            <a:effectLst/>
          </p:spPr>
          <p:txBody>
            <a:bodyPr wrap="none">
              <a:spAutoFit/>
            </a:bodyPr>
            <a:lstStyle/>
            <a:p>
              <a:pPr algn="ctr">
                <a:defRPr/>
              </a:pPr>
              <a:r>
                <a:rPr lang="en-US" altLang="zh-CN" sz="2000">
                  <a:effectLst>
                    <a:outerShdw blurRad="38100" dist="38100" dir="2700000" algn="tl">
                      <a:srgbClr val="C0C0C0"/>
                    </a:outerShdw>
                  </a:effectLst>
                  <a:latin typeface="黑体" panose="02010609060101010101" pitchFamily="49" charset="-122"/>
                  <a:ea typeface="黑体" panose="02010609060101010101" pitchFamily="49" charset="-122"/>
                </a:rPr>
                <a:t>1995  1996  1997</a:t>
              </a:r>
              <a:endParaRPr lang="en-US" altLang="zh-CN" sz="200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34875" name="Text Box 22"/>
            <p:cNvSpPr txBox="1">
              <a:spLocks noChangeArrowheads="1"/>
            </p:cNvSpPr>
            <p:nvPr/>
          </p:nvSpPr>
          <p:spPr bwMode="auto">
            <a:xfrm>
              <a:off x="113" y="1579"/>
              <a:ext cx="438" cy="480"/>
            </a:xfrm>
            <a:prstGeom prst="rect">
              <a:avLst/>
            </a:prstGeom>
            <a:noFill/>
            <a:ln w="9525" algn="ctr">
              <a:noFill/>
              <a:miter lim="800000"/>
            </a:ln>
          </p:spPr>
          <p:txBody>
            <a:bodyPr wrap="none">
              <a:spAutoFit/>
            </a:bodyPr>
            <a:lstStyle/>
            <a:p>
              <a:pPr algn="ctr"/>
              <a:r>
                <a:rPr lang="zh-CN" altLang="en-US" sz="2000" b="1">
                  <a:latin typeface="黑体" panose="02010609060101010101" pitchFamily="49" charset="-122"/>
                  <a:ea typeface="黑体" panose="02010609060101010101" pitchFamily="49" charset="-122"/>
                </a:rPr>
                <a:t>彩电</a:t>
              </a:r>
              <a:endParaRPr lang="zh-CN" altLang="en-US" sz="2000" b="1">
                <a:latin typeface="黑体" panose="02010609060101010101" pitchFamily="49" charset="-122"/>
                <a:ea typeface="黑体" panose="02010609060101010101" pitchFamily="49" charset="-122"/>
              </a:endParaRPr>
            </a:p>
            <a:p>
              <a:pPr algn="ctr"/>
              <a:r>
                <a:rPr lang="zh-CN" altLang="en-US" sz="2000" b="1">
                  <a:latin typeface="黑体" panose="02010609060101010101" pitchFamily="49" charset="-122"/>
                  <a:ea typeface="黑体" panose="02010609060101010101" pitchFamily="49" charset="-122"/>
                </a:rPr>
                <a:t>冰箱</a:t>
              </a:r>
              <a:endParaRPr lang="zh-CN" altLang="en-US" sz="2000" b="1">
                <a:latin typeface="黑体" panose="02010609060101010101" pitchFamily="49" charset="-122"/>
                <a:ea typeface="黑体" panose="02010609060101010101" pitchFamily="49" charset="-122"/>
              </a:endParaRPr>
            </a:p>
          </p:txBody>
        </p:sp>
        <p:sp>
          <p:nvSpPr>
            <p:cNvPr id="34876" name="Text Box 23"/>
            <p:cNvSpPr txBox="1">
              <a:spLocks noChangeArrowheads="1"/>
            </p:cNvSpPr>
            <p:nvPr/>
          </p:nvSpPr>
          <p:spPr bwMode="auto">
            <a:xfrm rot="2948757">
              <a:off x="1424" y="1360"/>
              <a:ext cx="438" cy="710"/>
            </a:xfrm>
            <a:prstGeom prst="rect">
              <a:avLst/>
            </a:prstGeom>
            <a:noFill/>
            <a:ln w="9525" algn="ctr">
              <a:noFill/>
              <a:miter lim="800000"/>
            </a:ln>
          </p:spPr>
          <p:txBody>
            <a:bodyPr wrap="none">
              <a:spAutoFit/>
            </a:bodyPr>
            <a:lstStyle/>
            <a:p>
              <a:pPr algn="ctr"/>
              <a:r>
                <a:rPr lang="zh-CN" altLang="en-US" sz="2000" b="1">
                  <a:solidFill>
                    <a:srgbClr val="FF0000"/>
                  </a:solidFill>
                  <a:latin typeface="黑体" panose="02010609060101010101" pitchFamily="49" charset="-122"/>
                  <a:ea typeface="黑体" panose="02010609060101010101" pitchFamily="49" charset="-122"/>
                </a:rPr>
                <a:t>上海</a:t>
              </a:r>
              <a:endParaRPr lang="zh-CN" altLang="en-US" sz="2000" b="1">
                <a:solidFill>
                  <a:srgbClr val="FF0000"/>
                </a:solidFill>
                <a:latin typeface="黑体" panose="02010609060101010101" pitchFamily="49" charset="-122"/>
                <a:ea typeface="黑体" panose="02010609060101010101" pitchFamily="49" charset="-122"/>
              </a:endParaRPr>
            </a:p>
            <a:p>
              <a:pPr algn="ctr"/>
              <a:endParaRPr lang="zh-CN" altLang="en-US" sz="2000" b="1">
                <a:solidFill>
                  <a:srgbClr val="FF0000"/>
                </a:solidFill>
                <a:latin typeface="黑体" panose="02010609060101010101" pitchFamily="49" charset="-122"/>
                <a:ea typeface="黑体" panose="02010609060101010101" pitchFamily="49" charset="-122"/>
              </a:endParaRPr>
            </a:p>
            <a:p>
              <a:pPr algn="ctr"/>
              <a:r>
                <a:rPr lang="zh-CN" altLang="en-US" sz="2000" b="1">
                  <a:solidFill>
                    <a:srgbClr val="FF0000"/>
                  </a:solidFill>
                  <a:latin typeface="黑体" panose="02010609060101010101" pitchFamily="49" charset="-122"/>
                  <a:ea typeface="黑体" panose="02010609060101010101" pitchFamily="49" charset="-122"/>
                </a:rPr>
                <a:t>北京</a:t>
              </a:r>
              <a:endParaRPr lang="zh-CN" altLang="en-US" sz="2000" b="1">
                <a:solidFill>
                  <a:srgbClr val="FF0000"/>
                </a:solidFill>
                <a:latin typeface="黑体" panose="02010609060101010101" pitchFamily="49" charset="-122"/>
                <a:ea typeface="黑体" panose="02010609060101010101" pitchFamily="49" charset="-122"/>
              </a:endParaRPr>
            </a:p>
          </p:txBody>
        </p:sp>
        <p:sp>
          <p:nvSpPr>
            <p:cNvPr id="199727" name="Line 47"/>
            <p:cNvSpPr>
              <a:spLocks noChangeShapeType="1"/>
            </p:cNvSpPr>
            <p:nvPr/>
          </p:nvSpPr>
          <p:spPr bwMode="auto">
            <a:xfrm>
              <a:off x="1332" y="1602"/>
              <a:ext cx="46" cy="59"/>
            </a:xfrm>
            <a:prstGeom prst="line">
              <a:avLst/>
            </a:prstGeom>
            <a:noFill/>
            <a:ln w="9525">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28" name="Line 48"/>
            <p:cNvSpPr>
              <a:spLocks noChangeShapeType="1"/>
            </p:cNvSpPr>
            <p:nvPr/>
          </p:nvSpPr>
          <p:spPr bwMode="auto">
            <a:xfrm>
              <a:off x="1560" y="1420"/>
              <a:ext cx="45" cy="60"/>
            </a:xfrm>
            <a:prstGeom prst="line">
              <a:avLst/>
            </a:prstGeom>
            <a:noFill/>
            <a:ln w="9525">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3" name="Group 63"/>
          <p:cNvGrpSpPr/>
          <p:nvPr/>
        </p:nvGrpSpPr>
        <p:grpSpPr bwMode="auto">
          <a:xfrm>
            <a:off x="911225" y="4560888"/>
            <a:ext cx="2003425" cy="2079625"/>
            <a:chOff x="392" y="2795"/>
            <a:chExt cx="1262" cy="1310"/>
          </a:xfrm>
        </p:grpSpPr>
        <p:grpSp>
          <p:nvGrpSpPr>
            <p:cNvPr id="34853" name="Group 49"/>
            <p:cNvGrpSpPr/>
            <p:nvPr/>
          </p:nvGrpSpPr>
          <p:grpSpPr bwMode="auto">
            <a:xfrm>
              <a:off x="476" y="2795"/>
              <a:ext cx="1178" cy="907"/>
              <a:chOff x="476" y="2886"/>
              <a:chExt cx="1178" cy="907"/>
            </a:xfrm>
          </p:grpSpPr>
          <p:sp>
            <p:nvSpPr>
              <p:cNvPr id="199707" name="AutoShape 27"/>
              <p:cNvSpPr>
                <a:spLocks noChangeArrowheads="1"/>
              </p:cNvSpPr>
              <p:nvPr/>
            </p:nvSpPr>
            <p:spPr bwMode="auto">
              <a:xfrm>
                <a:off x="476" y="2886"/>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08" name="Line 28"/>
              <p:cNvSpPr>
                <a:spLocks noChangeShapeType="1"/>
              </p:cNvSpPr>
              <p:nvPr/>
            </p:nvSpPr>
            <p:spPr bwMode="auto">
              <a:xfrm>
                <a:off x="839" y="2886"/>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09" name="Line 29"/>
              <p:cNvSpPr>
                <a:spLocks noChangeShapeType="1"/>
              </p:cNvSpPr>
              <p:nvPr/>
            </p:nvSpPr>
            <p:spPr bwMode="auto">
              <a:xfrm>
                <a:off x="839" y="3430"/>
                <a:ext cx="815"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10" name="Line 30"/>
              <p:cNvSpPr>
                <a:spLocks noChangeShapeType="1"/>
              </p:cNvSpPr>
              <p:nvPr/>
            </p:nvSpPr>
            <p:spPr bwMode="auto">
              <a:xfrm flipV="1">
                <a:off x="476" y="3430"/>
                <a:ext cx="363" cy="363"/>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4854" name="Text Box 60"/>
            <p:cNvSpPr txBox="1">
              <a:spLocks noChangeArrowheads="1"/>
            </p:cNvSpPr>
            <p:nvPr/>
          </p:nvSpPr>
          <p:spPr bwMode="auto">
            <a:xfrm>
              <a:off x="392" y="3855"/>
              <a:ext cx="1082" cy="250"/>
            </a:xfrm>
            <a:prstGeom prst="rect">
              <a:avLst/>
            </a:prstGeom>
            <a:noFill/>
            <a:ln w="9525" algn="ctr">
              <a:noFill/>
              <a:miter lim="800000"/>
            </a:ln>
          </p:spPr>
          <p:txBody>
            <a:bodyPr wrap="none">
              <a:spAutoFit/>
            </a:bodyPr>
            <a:lstStyle/>
            <a:p>
              <a:r>
                <a:rPr lang="zh-CN" altLang="en-US" sz="2000" b="1">
                  <a:ea typeface="黑体" panose="02010609060101010101" pitchFamily="49" charset="-122"/>
                </a:rPr>
                <a:t>按产品名切片</a:t>
              </a:r>
              <a:endParaRPr lang="zh-CN" altLang="en-US" sz="2000" b="1">
                <a:ea typeface="黑体" panose="02010609060101010101" pitchFamily="49" charset="-122"/>
              </a:endParaRPr>
            </a:p>
          </p:txBody>
        </p:sp>
      </p:grpSp>
      <p:grpSp>
        <p:nvGrpSpPr>
          <p:cNvPr id="5" name="Group 64"/>
          <p:cNvGrpSpPr/>
          <p:nvPr/>
        </p:nvGrpSpPr>
        <p:grpSpPr bwMode="auto">
          <a:xfrm>
            <a:off x="3852863" y="4560888"/>
            <a:ext cx="2087562" cy="2054225"/>
            <a:chOff x="2245" y="2840"/>
            <a:chExt cx="1315" cy="1294"/>
          </a:xfrm>
        </p:grpSpPr>
        <p:grpSp>
          <p:nvGrpSpPr>
            <p:cNvPr id="34847" name="Group 50"/>
            <p:cNvGrpSpPr/>
            <p:nvPr/>
          </p:nvGrpSpPr>
          <p:grpSpPr bwMode="auto">
            <a:xfrm>
              <a:off x="2290" y="2840"/>
              <a:ext cx="1270" cy="907"/>
              <a:chOff x="476" y="2886"/>
              <a:chExt cx="1178" cy="907"/>
            </a:xfrm>
          </p:grpSpPr>
          <p:sp>
            <p:nvSpPr>
              <p:cNvPr id="199731" name="AutoShape 51"/>
              <p:cNvSpPr>
                <a:spLocks noChangeArrowheads="1"/>
              </p:cNvSpPr>
              <p:nvPr/>
            </p:nvSpPr>
            <p:spPr bwMode="auto">
              <a:xfrm>
                <a:off x="476" y="2886"/>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2" name="Line 52"/>
              <p:cNvSpPr>
                <a:spLocks noChangeShapeType="1"/>
              </p:cNvSpPr>
              <p:nvPr/>
            </p:nvSpPr>
            <p:spPr bwMode="auto">
              <a:xfrm>
                <a:off x="839" y="2886"/>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3" name="Line 53"/>
              <p:cNvSpPr>
                <a:spLocks noChangeShapeType="1"/>
              </p:cNvSpPr>
              <p:nvPr/>
            </p:nvSpPr>
            <p:spPr bwMode="auto">
              <a:xfrm>
                <a:off x="839" y="3430"/>
                <a:ext cx="815"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4" name="Line 54"/>
              <p:cNvSpPr>
                <a:spLocks noChangeShapeType="1"/>
              </p:cNvSpPr>
              <p:nvPr/>
            </p:nvSpPr>
            <p:spPr bwMode="auto">
              <a:xfrm flipV="1">
                <a:off x="476" y="3430"/>
                <a:ext cx="363" cy="363"/>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4848" name="Text Box 61"/>
            <p:cNvSpPr txBox="1">
              <a:spLocks noChangeArrowheads="1"/>
            </p:cNvSpPr>
            <p:nvPr/>
          </p:nvSpPr>
          <p:spPr bwMode="auto">
            <a:xfrm>
              <a:off x="2245" y="3884"/>
              <a:ext cx="921" cy="250"/>
            </a:xfrm>
            <a:prstGeom prst="rect">
              <a:avLst/>
            </a:prstGeom>
            <a:noFill/>
            <a:ln w="9525" algn="ctr">
              <a:noFill/>
              <a:miter lim="800000"/>
            </a:ln>
          </p:spPr>
          <p:txBody>
            <a:bodyPr wrap="none">
              <a:spAutoFit/>
            </a:bodyPr>
            <a:lstStyle/>
            <a:p>
              <a:r>
                <a:rPr lang="zh-CN" altLang="en-US" sz="2000" b="1">
                  <a:ea typeface="黑体" panose="02010609060101010101" pitchFamily="49" charset="-122"/>
                </a:rPr>
                <a:t>按地区切片</a:t>
              </a:r>
              <a:endParaRPr lang="zh-CN" altLang="en-US" sz="2000" b="1">
                <a:ea typeface="黑体" panose="02010609060101010101" pitchFamily="49" charset="-122"/>
              </a:endParaRPr>
            </a:p>
          </p:txBody>
        </p:sp>
      </p:grpSp>
      <p:grpSp>
        <p:nvGrpSpPr>
          <p:cNvPr id="7" name="Group 65"/>
          <p:cNvGrpSpPr/>
          <p:nvPr/>
        </p:nvGrpSpPr>
        <p:grpSpPr bwMode="auto">
          <a:xfrm>
            <a:off x="6589713" y="4560888"/>
            <a:ext cx="2159000" cy="2052637"/>
            <a:chOff x="3969" y="2795"/>
            <a:chExt cx="1360" cy="1293"/>
          </a:xfrm>
        </p:grpSpPr>
        <p:grpSp>
          <p:nvGrpSpPr>
            <p:cNvPr id="34841" name="Group 55"/>
            <p:cNvGrpSpPr/>
            <p:nvPr/>
          </p:nvGrpSpPr>
          <p:grpSpPr bwMode="auto">
            <a:xfrm>
              <a:off x="4059" y="2795"/>
              <a:ext cx="1270" cy="907"/>
              <a:chOff x="476" y="2886"/>
              <a:chExt cx="1178" cy="907"/>
            </a:xfrm>
          </p:grpSpPr>
          <p:sp>
            <p:nvSpPr>
              <p:cNvPr id="199736" name="AutoShape 56"/>
              <p:cNvSpPr>
                <a:spLocks noChangeArrowheads="1"/>
              </p:cNvSpPr>
              <p:nvPr/>
            </p:nvSpPr>
            <p:spPr bwMode="auto">
              <a:xfrm>
                <a:off x="476" y="2886"/>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7" name="Line 57"/>
              <p:cNvSpPr>
                <a:spLocks noChangeShapeType="1"/>
              </p:cNvSpPr>
              <p:nvPr/>
            </p:nvSpPr>
            <p:spPr bwMode="auto">
              <a:xfrm>
                <a:off x="839" y="2886"/>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8" name="Line 58"/>
              <p:cNvSpPr>
                <a:spLocks noChangeShapeType="1"/>
              </p:cNvSpPr>
              <p:nvPr/>
            </p:nvSpPr>
            <p:spPr bwMode="auto">
              <a:xfrm>
                <a:off x="839" y="3430"/>
                <a:ext cx="815"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39" name="Line 59"/>
              <p:cNvSpPr>
                <a:spLocks noChangeShapeType="1"/>
              </p:cNvSpPr>
              <p:nvPr/>
            </p:nvSpPr>
            <p:spPr bwMode="auto">
              <a:xfrm flipV="1">
                <a:off x="476" y="3430"/>
                <a:ext cx="363" cy="363"/>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4842" name="Text Box 62"/>
            <p:cNvSpPr txBox="1">
              <a:spLocks noChangeArrowheads="1"/>
            </p:cNvSpPr>
            <p:nvPr/>
          </p:nvSpPr>
          <p:spPr bwMode="auto">
            <a:xfrm>
              <a:off x="3969" y="3838"/>
              <a:ext cx="921" cy="250"/>
            </a:xfrm>
            <a:prstGeom prst="rect">
              <a:avLst/>
            </a:prstGeom>
            <a:noFill/>
            <a:ln w="9525" algn="ctr">
              <a:noFill/>
              <a:miter lim="800000"/>
            </a:ln>
          </p:spPr>
          <p:txBody>
            <a:bodyPr wrap="none">
              <a:spAutoFit/>
            </a:bodyPr>
            <a:lstStyle/>
            <a:p>
              <a:r>
                <a:rPr lang="zh-CN" altLang="en-US" sz="2000" b="1">
                  <a:ea typeface="黑体" panose="02010609060101010101" pitchFamily="49" charset="-122"/>
                </a:rPr>
                <a:t>按时间切片</a:t>
              </a:r>
              <a:endParaRPr lang="zh-CN" altLang="en-US" sz="2000" b="1">
                <a:ea typeface="黑体" panose="02010609060101010101" pitchFamily="49" charset="-122"/>
              </a:endParaRPr>
            </a:p>
          </p:txBody>
        </p:sp>
      </p:grpSp>
      <p:sp>
        <p:nvSpPr>
          <p:cNvPr id="199747" name="AutoShape 67"/>
          <p:cNvSpPr>
            <a:spLocks noChangeArrowheads="1"/>
          </p:cNvSpPr>
          <p:nvPr/>
        </p:nvSpPr>
        <p:spPr bwMode="auto">
          <a:xfrm>
            <a:off x="5761038" y="2247900"/>
            <a:ext cx="1079500" cy="792163"/>
          </a:xfrm>
          <a:prstGeom prst="cube">
            <a:avLst>
              <a:gd name="adj" fmla="val 35319"/>
            </a:avLst>
          </a:prstGeom>
          <a:solidFill>
            <a:srgbClr val="FF6699">
              <a:alpha val="39999"/>
            </a:srgbClr>
          </a:solidFill>
          <a:ln w="9525" algn="ctr">
            <a:solidFill>
              <a:schemeClr val="tx2"/>
            </a:solidFill>
            <a:miter lim="800000"/>
          </a:ln>
        </p:spPr>
        <p:txBody>
          <a:bodyPr wrap="none" anchor="ctr"/>
          <a:lstStyle/>
          <a:p>
            <a:pPr algn="ctr"/>
            <a:r>
              <a:rPr lang="zh-CN" altLang="en-US" sz="1800" b="1">
                <a:solidFill>
                  <a:srgbClr val="0000FF"/>
                </a:solidFill>
                <a:ea typeface="黑体" panose="02010609060101010101" pitchFamily="49" charset="-122"/>
              </a:rPr>
              <a:t>彩电</a:t>
            </a:r>
            <a:endParaRPr lang="zh-CN" altLang="en-US" sz="1800" b="1">
              <a:solidFill>
                <a:srgbClr val="0000FF"/>
              </a:solidFill>
              <a:ea typeface="黑体" panose="02010609060101010101" pitchFamily="49" charset="-122"/>
            </a:endParaRPr>
          </a:p>
          <a:p>
            <a:pPr algn="ctr"/>
            <a:endParaRPr lang="en-US" altLang="zh-CN" sz="1800" b="1">
              <a:solidFill>
                <a:srgbClr val="0000FF"/>
              </a:solidFill>
              <a:ea typeface="黑体" panose="02010609060101010101" pitchFamily="49" charset="-122"/>
            </a:endParaRPr>
          </a:p>
        </p:txBody>
      </p:sp>
      <p:grpSp>
        <p:nvGrpSpPr>
          <p:cNvPr id="9" name="Group 68"/>
          <p:cNvGrpSpPr/>
          <p:nvPr/>
        </p:nvGrpSpPr>
        <p:grpSpPr bwMode="auto">
          <a:xfrm>
            <a:off x="5627688" y="1600200"/>
            <a:ext cx="3251200" cy="2417763"/>
            <a:chOff x="392" y="2795"/>
            <a:chExt cx="2048" cy="1523"/>
          </a:xfrm>
        </p:grpSpPr>
        <p:grpSp>
          <p:nvGrpSpPr>
            <p:cNvPr id="34835" name="Group 69"/>
            <p:cNvGrpSpPr/>
            <p:nvPr/>
          </p:nvGrpSpPr>
          <p:grpSpPr bwMode="auto">
            <a:xfrm>
              <a:off x="476" y="2795"/>
              <a:ext cx="1178" cy="907"/>
              <a:chOff x="476" y="2886"/>
              <a:chExt cx="1178" cy="907"/>
            </a:xfrm>
          </p:grpSpPr>
          <p:sp>
            <p:nvSpPr>
              <p:cNvPr id="199750" name="AutoShape 70"/>
              <p:cNvSpPr>
                <a:spLocks noChangeArrowheads="1"/>
              </p:cNvSpPr>
              <p:nvPr/>
            </p:nvSpPr>
            <p:spPr bwMode="auto">
              <a:xfrm>
                <a:off x="476" y="2886"/>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51" name="Line 71"/>
              <p:cNvSpPr>
                <a:spLocks noChangeShapeType="1"/>
              </p:cNvSpPr>
              <p:nvPr/>
            </p:nvSpPr>
            <p:spPr bwMode="auto">
              <a:xfrm>
                <a:off x="839" y="2886"/>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52" name="Line 72"/>
              <p:cNvSpPr>
                <a:spLocks noChangeShapeType="1"/>
              </p:cNvSpPr>
              <p:nvPr/>
            </p:nvSpPr>
            <p:spPr bwMode="auto">
              <a:xfrm>
                <a:off x="839" y="3430"/>
                <a:ext cx="815"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99753" name="Line 73"/>
              <p:cNvSpPr>
                <a:spLocks noChangeShapeType="1"/>
              </p:cNvSpPr>
              <p:nvPr/>
            </p:nvSpPr>
            <p:spPr bwMode="auto">
              <a:xfrm flipV="1">
                <a:off x="476" y="3430"/>
                <a:ext cx="363" cy="363"/>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4836" name="Text Box 74"/>
            <p:cNvSpPr txBox="1">
              <a:spLocks noChangeArrowheads="1"/>
            </p:cNvSpPr>
            <p:nvPr/>
          </p:nvSpPr>
          <p:spPr bwMode="auto">
            <a:xfrm>
              <a:off x="392" y="3963"/>
              <a:ext cx="2048" cy="355"/>
            </a:xfrm>
            <a:prstGeom prst="rect">
              <a:avLst/>
            </a:prstGeom>
            <a:noFill/>
            <a:ln w="9525" algn="ctr">
              <a:noFill/>
              <a:miter lim="800000"/>
            </a:ln>
          </p:spPr>
          <p:txBody>
            <a:bodyPr wrap="none">
              <a:spAutoFit/>
            </a:bodyPr>
            <a:lstStyle/>
            <a:p>
              <a:endParaRPr lang="en-US" altLang="zh-CN" sz="700" b="1">
                <a:ea typeface="黑体" panose="02010609060101010101" pitchFamily="49" charset="-122"/>
              </a:endParaRPr>
            </a:p>
            <a:p>
              <a:r>
                <a:rPr lang="zh-CN" altLang="en-US" sz="2000" b="1">
                  <a:ea typeface="黑体" panose="02010609060101010101" pitchFamily="49" charset="-122"/>
                </a:rPr>
                <a:t>按产品名、地区、时间切块</a:t>
              </a:r>
              <a:endParaRPr lang="zh-CN" altLang="en-US" sz="2000" b="1">
                <a:ea typeface="黑体" panose="02010609060101010101" pitchFamily="49" charset="-122"/>
              </a:endParaRPr>
            </a:p>
          </p:txBody>
        </p:sp>
      </p:grpSp>
      <p:grpSp>
        <p:nvGrpSpPr>
          <p:cNvPr id="11" name="Group 78"/>
          <p:cNvGrpSpPr/>
          <p:nvPr/>
        </p:nvGrpSpPr>
        <p:grpSpPr bwMode="auto">
          <a:xfrm>
            <a:off x="5005388" y="2392363"/>
            <a:ext cx="1836737" cy="1014412"/>
            <a:chOff x="3198" y="1363"/>
            <a:chExt cx="1157" cy="639"/>
          </a:xfrm>
        </p:grpSpPr>
        <p:sp>
          <p:nvSpPr>
            <p:cNvPr id="34833" name="Rectangle 75"/>
            <p:cNvSpPr>
              <a:spLocks noChangeArrowheads="1"/>
            </p:cNvSpPr>
            <p:nvPr/>
          </p:nvSpPr>
          <p:spPr bwMode="auto">
            <a:xfrm>
              <a:off x="3198" y="1363"/>
              <a:ext cx="438" cy="250"/>
            </a:xfrm>
            <a:prstGeom prst="rect">
              <a:avLst/>
            </a:prstGeom>
            <a:noFill/>
            <a:ln w="9525" algn="ctr">
              <a:noFill/>
              <a:miter lim="800000"/>
            </a:ln>
          </p:spPr>
          <p:txBody>
            <a:bodyPr>
              <a:spAutoFit/>
            </a:bodyPr>
            <a:lstStyle/>
            <a:p>
              <a:pPr algn="ctr"/>
              <a:r>
                <a:rPr lang="zh-CN" altLang="en-US" sz="2000" b="1">
                  <a:solidFill>
                    <a:srgbClr val="FF0000"/>
                  </a:solidFill>
                  <a:ea typeface="黑体" panose="02010609060101010101" pitchFamily="49" charset="-122"/>
                </a:rPr>
                <a:t>上海</a:t>
              </a:r>
              <a:endParaRPr lang="zh-CN" altLang="en-US" sz="2000" b="1">
                <a:solidFill>
                  <a:srgbClr val="FF0000"/>
                </a:solidFill>
                <a:ea typeface="黑体" panose="02010609060101010101" pitchFamily="49" charset="-122"/>
              </a:endParaRPr>
            </a:p>
          </p:txBody>
        </p:sp>
        <p:sp>
          <p:nvSpPr>
            <p:cNvPr id="34834" name="Rectangle 76"/>
            <p:cNvSpPr>
              <a:spLocks noChangeArrowheads="1"/>
            </p:cNvSpPr>
            <p:nvPr/>
          </p:nvSpPr>
          <p:spPr bwMode="auto">
            <a:xfrm>
              <a:off x="3629" y="1771"/>
              <a:ext cx="726" cy="231"/>
            </a:xfrm>
            <a:prstGeom prst="rect">
              <a:avLst/>
            </a:prstGeom>
            <a:noFill/>
            <a:ln w="9525" algn="ctr">
              <a:noFill/>
              <a:miter lim="800000"/>
            </a:ln>
          </p:spPr>
          <p:txBody>
            <a:bodyPr>
              <a:spAutoFit/>
            </a:bodyPr>
            <a:lstStyle/>
            <a:p>
              <a:pPr algn="ctr"/>
              <a:r>
                <a:rPr lang="en-US" altLang="zh-CN" sz="1800" b="1">
                  <a:solidFill>
                    <a:srgbClr val="FF0000"/>
                  </a:solidFill>
                  <a:ea typeface="黑体" panose="02010609060101010101" pitchFamily="49" charset="-122"/>
                </a:rPr>
                <a:t>1996</a:t>
              </a:r>
              <a:r>
                <a:rPr lang="zh-CN" altLang="en-US" sz="1800" b="1">
                  <a:solidFill>
                    <a:srgbClr val="FF0000"/>
                  </a:solidFill>
                  <a:ea typeface="黑体" panose="02010609060101010101" pitchFamily="49" charset="-122"/>
                </a:rPr>
                <a:t>年</a:t>
              </a:r>
              <a:endParaRPr lang="zh-CN" altLang="en-US" sz="1800" b="1">
                <a:solidFill>
                  <a:srgbClr val="FF0000"/>
                </a:solidFill>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9" presetClass="entr" presetSubtype="0" fill="hold" grpId="0" nodeType="afterEffect">
                                  <p:stCondLst>
                                    <p:cond delay="0"/>
                                  </p:stCondLst>
                                  <p:childTnLst>
                                    <p:set>
                                      <p:cBhvr>
                                        <p:cTn id="10" dur="1" fill="hold">
                                          <p:stCondLst>
                                            <p:cond delay="0"/>
                                          </p:stCondLst>
                                        </p:cTn>
                                        <p:tgtEl>
                                          <p:spTgt spid="199705"/>
                                        </p:tgtEl>
                                        <p:attrNameLst>
                                          <p:attrName>style.visibility</p:attrName>
                                        </p:attrNameLst>
                                      </p:cBhvr>
                                      <p:to>
                                        <p:strVal val="visible"/>
                                      </p:to>
                                    </p:set>
                                    <p:anim calcmode="lin" valueType="num">
                                      <p:cBhvr>
                                        <p:cTn id="11" dur="1000" fill="hold"/>
                                        <p:tgtEl>
                                          <p:spTgt spid="199705"/>
                                        </p:tgtEl>
                                        <p:attrNameLst>
                                          <p:attrName>ppt_x</p:attrName>
                                        </p:attrNameLst>
                                      </p:cBhvr>
                                      <p:tavLst>
                                        <p:tav tm="0">
                                          <p:val>
                                            <p:strVal val="#ppt_x-.2"/>
                                          </p:val>
                                        </p:tav>
                                        <p:tav tm="100000">
                                          <p:val>
                                            <p:strVal val="#ppt_x"/>
                                          </p:val>
                                        </p:tav>
                                      </p:tavLst>
                                    </p:anim>
                                    <p:anim calcmode="lin" valueType="num">
                                      <p:cBhvr>
                                        <p:cTn id="12" dur="1000" fill="hold"/>
                                        <p:tgtEl>
                                          <p:spTgt spid="199705"/>
                                        </p:tgtEl>
                                        <p:attrNameLst>
                                          <p:attrName>ppt_y</p:attrName>
                                        </p:attrNameLst>
                                      </p:cBhvr>
                                      <p:tavLst>
                                        <p:tav tm="0">
                                          <p:val>
                                            <p:strVal val="#ppt_y"/>
                                          </p:val>
                                        </p:tav>
                                        <p:tav tm="100000">
                                          <p:val>
                                            <p:strVal val="#ppt_y"/>
                                          </p:val>
                                        </p:tav>
                                      </p:tavLst>
                                    </p:anim>
                                    <p:animEffect transition="in" filter="wipe(right)" prLst="gradientSize: 0.1">
                                      <p:cBhvr>
                                        <p:cTn id="13" dur="1000"/>
                                        <p:tgtEl>
                                          <p:spTgt spid="199705"/>
                                        </p:tgtEl>
                                      </p:cBhvr>
                                    </p:animEffect>
                                  </p:childTnLst>
                                </p:cTn>
                              </p:par>
                            </p:childTnLst>
                          </p:cTn>
                        </p:par>
                        <p:par>
                          <p:cTn id="14" fill="hold">
                            <p:stCondLst>
                              <p:cond delay="1500"/>
                            </p:stCondLst>
                            <p:childTnLst>
                              <p:par>
                                <p:cTn id="15" presetID="29" presetClass="entr" presetSubtype="0" fill="hold" grpId="0" nodeType="afterEffect">
                                  <p:stCondLst>
                                    <p:cond delay="0"/>
                                  </p:stCondLst>
                                  <p:childTnLst>
                                    <p:set>
                                      <p:cBhvr>
                                        <p:cTn id="16" dur="1" fill="hold">
                                          <p:stCondLst>
                                            <p:cond delay="0"/>
                                          </p:stCondLst>
                                        </p:cTn>
                                        <p:tgtEl>
                                          <p:spTgt spid="199706"/>
                                        </p:tgtEl>
                                        <p:attrNameLst>
                                          <p:attrName>style.visibility</p:attrName>
                                        </p:attrNameLst>
                                      </p:cBhvr>
                                      <p:to>
                                        <p:strVal val="visible"/>
                                      </p:to>
                                    </p:set>
                                    <p:anim calcmode="lin" valueType="num">
                                      <p:cBhvr>
                                        <p:cTn id="17" dur="1000" fill="hold"/>
                                        <p:tgtEl>
                                          <p:spTgt spid="199706"/>
                                        </p:tgtEl>
                                        <p:attrNameLst>
                                          <p:attrName>ppt_x</p:attrName>
                                        </p:attrNameLst>
                                      </p:cBhvr>
                                      <p:tavLst>
                                        <p:tav tm="0">
                                          <p:val>
                                            <p:strVal val="#ppt_x-.2"/>
                                          </p:val>
                                        </p:tav>
                                        <p:tav tm="100000">
                                          <p:val>
                                            <p:strVal val="#ppt_x"/>
                                          </p:val>
                                        </p:tav>
                                      </p:tavLst>
                                    </p:anim>
                                    <p:anim calcmode="lin" valueType="num">
                                      <p:cBhvr>
                                        <p:cTn id="18" dur="1000" fill="hold"/>
                                        <p:tgtEl>
                                          <p:spTgt spid="199706"/>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99706"/>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in)">
                                      <p:cBhvr>
                                        <p:cTn id="24" dur="500"/>
                                        <p:tgtEl>
                                          <p:spTgt spid="5"/>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199713"/>
                                        </p:tgtEl>
                                        <p:attrNameLst>
                                          <p:attrName>style.visibility</p:attrName>
                                        </p:attrNameLst>
                                      </p:cBhvr>
                                      <p:to>
                                        <p:strVal val="visible"/>
                                      </p:to>
                                    </p:set>
                                    <p:anim calcmode="lin" valueType="num">
                                      <p:cBhvr additive="base">
                                        <p:cTn id="28" dur="500" fill="hold"/>
                                        <p:tgtEl>
                                          <p:spTgt spid="199713"/>
                                        </p:tgtEl>
                                        <p:attrNameLst>
                                          <p:attrName>ppt_x</p:attrName>
                                        </p:attrNameLst>
                                      </p:cBhvr>
                                      <p:tavLst>
                                        <p:tav tm="0">
                                          <p:val>
                                            <p:strVal val="#ppt_x"/>
                                          </p:val>
                                        </p:tav>
                                        <p:tav tm="100000">
                                          <p:val>
                                            <p:strVal val="#ppt_x"/>
                                          </p:val>
                                        </p:tav>
                                      </p:tavLst>
                                    </p:anim>
                                    <p:anim calcmode="lin" valueType="num">
                                      <p:cBhvr additive="base">
                                        <p:cTn id="29" dur="500" fill="hold"/>
                                        <p:tgtEl>
                                          <p:spTgt spid="199713"/>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99712"/>
                                        </p:tgtEl>
                                        <p:attrNameLst>
                                          <p:attrName>style.visibility</p:attrName>
                                        </p:attrNameLst>
                                      </p:cBhvr>
                                      <p:to>
                                        <p:strVal val="visible"/>
                                      </p:to>
                                    </p:set>
                                    <p:anim calcmode="lin" valueType="num">
                                      <p:cBhvr additive="base">
                                        <p:cTn id="33" dur="500" fill="hold"/>
                                        <p:tgtEl>
                                          <p:spTgt spid="199712"/>
                                        </p:tgtEl>
                                        <p:attrNameLst>
                                          <p:attrName>ppt_x</p:attrName>
                                        </p:attrNameLst>
                                      </p:cBhvr>
                                      <p:tavLst>
                                        <p:tav tm="0">
                                          <p:val>
                                            <p:strVal val="#ppt_x"/>
                                          </p:val>
                                        </p:tav>
                                        <p:tav tm="100000">
                                          <p:val>
                                            <p:strVal val="#ppt_x"/>
                                          </p:val>
                                        </p:tav>
                                      </p:tavLst>
                                    </p:anim>
                                    <p:anim calcmode="lin" valueType="num">
                                      <p:cBhvr additive="base">
                                        <p:cTn id="34" dur="500" fill="hold"/>
                                        <p:tgtEl>
                                          <p:spTgt spid="1997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9"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ppt_x</p:attrName>
                                        </p:attrNameLst>
                                      </p:cBhvr>
                                      <p:tavLst>
                                        <p:tav tm="0">
                                          <p:val>
                                            <p:strVal val="#ppt_x-.2"/>
                                          </p:val>
                                        </p:tav>
                                        <p:tav tm="100000">
                                          <p:val>
                                            <p:strVal val="#ppt_x"/>
                                          </p:val>
                                        </p:tav>
                                      </p:tavLst>
                                    </p:anim>
                                    <p:anim calcmode="lin" valueType="num">
                                      <p:cBhvr>
                                        <p:cTn id="40"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41" dur="1000"/>
                                        <p:tgtEl>
                                          <p:spTgt spid="7"/>
                                        </p:tgtEl>
                                      </p:cBhvr>
                                    </p:animEffect>
                                  </p:childTnLst>
                                </p:cTn>
                              </p:par>
                            </p:childTnLst>
                          </p:cTn>
                        </p:par>
                        <p:par>
                          <p:cTn id="42" fill="hold">
                            <p:stCondLst>
                              <p:cond delay="1000"/>
                            </p:stCondLst>
                            <p:childTnLst>
                              <p:par>
                                <p:cTn id="43" presetID="2" presetClass="entr" presetSubtype="4" fill="hold" grpId="0" nodeType="afterEffect">
                                  <p:stCondLst>
                                    <p:cond delay="0"/>
                                  </p:stCondLst>
                                  <p:childTnLst>
                                    <p:set>
                                      <p:cBhvr>
                                        <p:cTn id="44" dur="1" fill="hold">
                                          <p:stCondLst>
                                            <p:cond delay="0"/>
                                          </p:stCondLst>
                                        </p:cTn>
                                        <p:tgtEl>
                                          <p:spTgt spid="199719"/>
                                        </p:tgtEl>
                                        <p:attrNameLst>
                                          <p:attrName>style.visibility</p:attrName>
                                        </p:attrNameLst>
                                      </p:cBhvr>
                                      <p:to>
                                        <p:strVal val="visible"/>
                                      </p:to>
                                    </p:set>
                                    <p:anim calcmode="lin" valueType="num">
                                      <p:cBhvr additive="base">
                                        <p:cTn id="45" dur="500" fill="hold"/>
                                        <p:tgtEl>
                                          <p:spTgt spid="199719"/>
                                        </p:tgtEl>
                                        <p:attrNameLst>
                                          <p:attrName>ppt_x</p:attrName>
                                        </p:attrNameLst>
                                      </p:cBhvr>
                                      <p:tavLst>
                                        <p:tav tm="0">
                                          <p:val>
                                            <p:strVal val="#ppt_x"/>
                                          </p:val>
                                        </p:tav>
                                        <p:tav tm="100000">
                                          <p:val>
                                            <p:strVal val="#ppt_x"/>
                                          </p:val>
                                        </p:tav>
                                      </p:tavLst>
                                    </p:anim>
                                    <p:anim calcmode="lin" valueType="num">
                                      <p:cBhvr additive="base">
                                        <p:cTn id="46" dur="500" fill="hold"/>
                                        <p:tgtEl>
                                          <p:spTgt spid="199719"/>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ID="2" presetClass="entr" presetSubtype="4" fill="hold" grpId="0" nodeType="afterEffect">
                                  <p:stCondLst>
                                    <p:cond delay="0"/>
                                  </p:stCondLst>
                                  <p:childTnLst>
                                    <p:set>
                                      <p:cBhvr>
                                        <p:cTn id="49" dur="1" fill="hold">
                                          <p:stCondLst>
                                            <p:cond delay="0"/>
                                          </p:stCondLst>
                                        </p:cTn>
                                        <p:tgtEl>
                                          <p:spTgt spid="199720"/>
                                        </p:tgtEl>
                                        <p:attrNameLst>
                                          <p:attrName>style.visibility</p:attrName>
                                        </p:attrNameLst>
                                      </p:cBhvr>
                                      <p:to>
                                        <p:strVal val="visible"/>
                                      </p:to>
                                    </p:set>
                                    <p:anim calcmode="lin" valueType="num">
                                      <p:cBhvr additive="base">
                                        <p:cTn id="50" dur="500" fill="hold"/>
                                        <p:tgtEl>
                                          <p:spTgt spid="199720"/>
                                        </p:tgtEl>
                                        <p:attrNameLst>
                                          <p:attrName>ppt_x</p:attrName>
                                        </p:attrNameLst>
                                      </p:cBhvr>
                                      <p:tavLst>
                                        <p:tav tm="0">
                                          <p:val>
                                            <p:strVal val="#ppt_x"/>
                                          </p:val>
                                        </p:tav>
                                        <p:tav tm="100000">
                                          <p:val>
                                            <p:strVal val="#ppt_x"/>
                                          </p:val>
                                        </p:tav>
                                      </p:tavLst>
                                    </p:anim>
                                    <p:anim calcmode="lin" valueType="num">
                                      <p:cBhvr additive="base">
                                        <p:cTn id="51" dur="500" fill="hold"/>
                                        <p:tgtEl>
                                          <p:spTgt spid="199720"/>
                                        </p:tgtEl>
                                        <p:attrNameLst>
                                          <p:attrName>ppt_y</p:attrName>
                                        </p:attrNameLst>
                                      </p:cBhvr>
                                      <p:tavLst>
                                        <p:tav tm="0">
                                          <p:val>
                                            <p:strVal val="1+#ppt_h/2"/>
                                          </p:val>
                                        </p:tav>
                                        <p:tav tm="100000">
                                          <p:val>
                                            <p:strVal val="#ppt_y"/>
                                          </p:val>
                                        </p:tav>
                                      </p:tavLst>
                                    </p:anim>
                                  </p:childTnLst>
                                </p:cTn>
                              </p:par>
                            </p:childTnLst>
                          </p:cTn>
                        </p:par>
                        <p:par>
                          <p:cTn id="52" fill="hold">
                            <p:stCondLst>
                              <p:cond delay="2000"/>
                            </p:stCondLst>
                            <p:childTnLst>
                              <p:par>
                                <p:cTn id="53" presetID="1" presetClass="entr" presetSubtype="0" fill="hold" grpId="0" nodeType="afterEffect">
                                  <p:stCondLst>
                                    <p:cond delay="0"/>
                                  </p:stCondLst>
                                  <p:childTnLst>
                                    <p:set>
                                      <p:cBhvr>
                                        <p:cTn id="54" dur="1" fill="hold">
                                          <p:stCondLst>
                                            <p:cond delay="0"/>
                                          </p:stCondLst>
                                        </p:cTn>
                                        <p:tgtEl>
                                          <p:spTgt spid="1997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linds(horizontal)">
                                      <p:cBhvr>
                                        <p:cTn id="59" dur="500"/>
                                        <p:tgtEl>
                                          <p:spTgt spid="9"/>
                                        </p:tgtEl>
                                      </p:cBhvr>
                                    </p:animEffect>
                                  </p:childTnLst>
                                </p:cTn>
                              </p:par>
                            </p:childTnLst>
                          </p:cTn>
                        </p:par>
                        <p:par>
                          <p:cTn id="60" fill="hold">
                            <p:stCondLst>
                              <p:cond delay="500"/>
                            </p:stCondLst>
                            <p:childTnLst>
                              <p:par>
                                <p:cTn id="61" presetID="29" presetClass="entr" presetSubtype="0" fill="hold" grpId="0" nodeType="afterEffect">
                                  <p:stCondLst>
                                    <p:cond delay="0"/>
                                  </p:stCondLst>
                                  <p:childTnLst>
                                    <p:set>
                                      <p:cBhvr>
                                        <p:cTn id="62" dur="1" fill="hold">
                                          <p:stCondLst>
                                            <p:cond delay="0"/>
                                          </p:stCondLst>
                                        </p:cTn>
                                        <p:tgtEl>
                                          <p:spTgt spid="199747"/>
                                        </p:tgtEl>
                                        <p:attrNameLst>
                                          <p:attrName>style.visibility</p:attrName>
                                        </p:attrNameLst>
                                      </p:cBhvr>
                                      <p:to>
                                        <p:strVal val="visible"/>
                                      </p:to>
                                    </p:set>
                                    <p:anim calcmode="lin" valueType="num">
                                      <p:cBhvr>
                                        <p:cTn id="63" dur="1000" fill="hold"/>
                                        <p:tgtEl>
                                          <p:spTgt spid="199747"/>
                                        </p:tgtEl>
                                        <p:attrNameLst>
                                          <p:attrName>ppt_x</p:attrName>
                                        </p:attrNameLst>
                                      </p:cBhvr>
                                      <p:tavLst>
                                        <p:tav tm="0">
                                          <p:val>
                                            <p:strVal val="#ppt_x-.2"/>
                                          </p:val>
                                        </p:tav>
                                        <p:tav tm="100000">
                                          <p:val>
                                            <p:strVal val="#ppt_x"/>
                                          </p:val>
                                        </p:tav>
                                      </p:tavLst>
                                    </p:anim>
                                    <p:anim calcmode="lin" valueType="num">
                                      <p:cBhvr>
                                        <p:cTn id="64" dur="1000" fill="hold"/>
                                        <p:tgtEl>
                                          <p:spTgt spid="199747"/>
                                        </p:tgtEl>
                                        <p:attrNameLst>
                                          <p:attrName>ppt_y</p:attrName>
                                        </p:attrNameLst>
                                      </p:cBhvr>
                                      <p:tavLst>
                                        <p:tav tm="0">
                                          <p:val>
                                            <p:strVal val="#ppt_y"/>
                                          </p:val>
                                        </p:tav>
                                        <p:tav tm="100000">
                                          <p:val>
                                            <p:strVal val="#ppt_y"/>
                                          </p:val>
                                        </p:tav>
                                      </p:tavLst>
                                    </p:anim>
                                    <p:animEffect transition="in" filter="wipe(right)" prLst="gradientSize: 0.1">
                                      <p:cBhvr>
                                        <p:cTn id="65" dur="1000"/>
                                        <p:tgtEl>
                                          <p:spTgt spid="199747"/>
                                        </p:tgtEl>
                                      </p:cBhvr>
                                    </p:animEffect>
                                  </p:childTnLst>
                                </p:cTn>
                              </p:par>
                            </p:childTnLst>
                          </p:cTn>
                        </p:par>
                        <p:par>
                          <p:cTn id="66" fill="hold">
                            <p:stCondLst>
                              <p:cond delay="1500"/>
                            </p:stCondLst>
                            <p:childTnLst>
                              <p:par>
                                <p:cTn id="67" presetID="2" presetClass="entr" presetSubtype="4" fill="hold" nodeType="after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05" grpId="0" animBg="1"/>
      <p:bldP spid="199706" grpId="0" animBg="1"/>
      <p:bldP spid="199712" grpId="0" animBg="1"/>
      <p:bldP spid="199713" grpId="0" animBg="1"/>
      <p:bldP spid="199719" grpId="0" animBg="1"/>
      <p:bldP spid="199720" grpId="0" animBg="1"/>
      <p:bldP spid="199725" grpId="0"/>
      <p:bldP spid="1997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idx="4294967295"/>
          </p:nvPr>
        </p:nvSpPr>
        <p:spPr>
          <a:xfrm>
            <a:off x="685800" y="685800"/>
            <a:ext cx="7777163" cy="968375"/>
          </a:xfrm>
        </p:spPr>
        <p:txBody>
          <a:bodyPr/>
          <a:lstStyle/>
          <a:p>
            <a:pPr eaLnBrk="1" hangingPunct="1">
              <a:buFont typeface="Wingdings" panose="05000000000000000000" pitchFamily="2" charset="2"/>
              <a:buChar char="v"/>
              <a:defRPr/>
            </a:pPr>
            <a:r>
              <a:rPr lang="zh-CN" altLang="en-US" sz="2800" b="1" dirty="0">
                <a:solidFill>
                  <a:srgbClr val="FF3300"/>
                </a:solidFill>
                <a:latin typeface="黑体" panose="02010609060101010101" pitchFamily="49" charset="-122"/>
              </a:rPr>
              <a:t>钻取分析方法（</a:t>
            </a:r>
            <a:r>
              <a:rPr lang="en-US" altLang="zh-CN" sz="2800" b="1" dirty="0">
                <a:solidFill>
                  <a:srgbClr val="FF3300"/>
                </a:solidFill>
                <a:latin typeface="黑体" panose="02010609060101010101" pitchFamily="49" charset="-122"/>
              </a:rPr>
              <a:t>roll up</a:t>
            </a:r>
            <a:r>
              <a:rPr lang="zh-CN" altLang="en-US" sz="2800" b="1" dirty="0">
                <a:solidFill>
                  <a:srgbClr val="FF3300"/>
                </a:solidFill>
                <a:latin typeface="黑体" panose="02010609060101010101" pitchFamily="49" charset="-122"/>
              </a:rPr>
              <a:t>和</a:t>
            </a:r>
            <a:r>
              <a:rPr lang="en-US" altLang="zh-CN" sz="2800" b="1" dirty="0">
                <a:solidFill>
                  <a:srgbClr val="FF3300"/>
                </a:solidFill>
                <a:latin typeface="黑体" panose="02010609060101010101" pitchFamily="49" charset="-122"/>
              </a:rPr>
              <a:t>drill down</a:t>
            </a:r>
            <a:r>
              <a:rPr lang="zh-CN" altLang="en-US" sz="2800" b="1" dirty="0">
                <a:solidFill>
                  <a:srgbClr val="FF3300"/>
                </a:solidFill>
                <a:latin typeface="黑体" panose="02010609060101010101" pitchFamily="49" charset="-122"/>
              </a:rPr>
              <a:t>）</a:t>
            </a:r>
            <a:r>
              <a:rPr lang="zh-CN" altLang="en-US" sz="2800" b="1" dirty="0">
                <a:latin typeface="黑体" panose="02010609060101010101" pitchFamily="49" charset="-122"/>
              </a:rPr>
              <a:t>：是改变维的层次，变换分析的</a:t>
            </a:r>
            <a:r>
              <a:rPr lang="zh-CN" altLang="en-US" sz="2800" b="1" dirty="0">
                <a:solidFill>
                  <a:srgbClr val="FF0000"/>
                </a:solidFill>
                <a:latin typeface="黑体" panose="02010609060101010101" pitchFamily="49" charset="-122"/>
              </a:rPr>
              <a:t>粒度</a:t>
            </a:r>
            <a:r>
              <a:rPr lang="zh-CN" altLang="en-US" sz="2800" dirty="0">
                <a:effectLst>
                  <a:outerShdw blurRad="38100" dist="38100" dir="2700000" algn="tl">
                    <a:srgbClr val="C0C0C0"/>
                  </a:outerShdw>
                </a:effectLst>
                <a:latin typeface="黑体" panose="02010609060101010101" pitchFamily="49" charset="-122"/>
              </a:rPr>
              <a:t> </a:t>
            </a:r>
            <a:r>
              <a:rPr lang="zh-CN" altLang="en-US" sz="2800" b="1" dirty="0">
                <a:latin typeface="黑体" panose="02010609060101010101" pitchFamily="49" charset="-122"/>
              </a:rPr>
              <a:t>；</a:t>
            </a:r>
            <a:endParaRPr lang="zh-CN" altLang="en-US" sz="2800" b="1" dirty="0">
              <a:latin typeface="黑体" panose="02010609060101010101" pitchFamily="49" charset="-122"/>
            </a:endParaRPr>
          </a:p>
        </p:txBody>
      </p:sp>
      <p:pic>
        <p:nvPicPr>
          <p:cNvPr id="35843" name="Picture 4" descr="D:\teaching\课件-BI\image\lidu.JPG"/>
          <p:cNvPicPr>
            <a:picLocks noChangeAspect="1" noChangeArrowheads="1"/>
          </p:cNvPicPr>
          <p:nvPr/>
        </p:nvPicPr>
        <p:blipFill>
          <a:blip r:embed="rId1"/>
          <a:srcRect/>
          <a:stretch>
            <a:fillRect/>
          </a:stretch>
        </p:blipFill>
        <p:spPr bwMode="auto">
          <a:xfrm>
            <a:off x="285750" y="1857375"/>
            <a:ext cx="8491538" cy="335756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870" name="Group 166"/>
          <p:cNvGraphicFramePr>
            <a:graphicFrameLocks noGrp="1"/>
          </p:cNvGraphicFramePr>
          <p:nvPr>
            <p:ph sz="half" idx="4294967295"/>
          </p:nvPr>
        </p:nvGraphicFramePr>
        <p:xfrm>
          <a:off x="1547813" y="3860800"/>
          <a:ext cx="5616575" cy="2252600"/>
        </p:xfrm>
        <a:graphic>
          <a:graphicData uri="http://schemas.openxmlformats.org/drawingml/2006/table">
            <a:tbl>
              <a:tblPr/>
              <a:tblGrid>
                <a:gridCol w="1223962"/>
                <a:gridCol w="1079500"/>
                <a:gridCol w="1152525"/>
                <a:gridCol w="1152525"/>
                <a:gridCol w="1008063"/>
              </a:tblGrid>
              <a:tr h="469900">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某单位销售情况（单位万元</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hMerge="1">
                  <a:tcPr/>
                </a:tc>
                <a:tc hMerge="1">
                  <a:tcPr/>
                </a:tc>
                <a:tc hMerge="1">
                  <a:tcPr/>
                </a:tc>
                <a:tc hMerge="1">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667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063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200706" name="Rectangle 2"/>
          <p:cNvSpPr>
            <a:spLocks noGrp="1" noChangeArrowheads="1"/>
          </p:cNvSpPr>
          <p:nvPr>
            <p:ph type="title" idx="4294967295"/>
          </p:nvPr>
        </p:nvSpPr>
        <p:spPr>
          <a:xfrm>
            <a:off x="762000" y="457200"/>
            <a:ext cx="7777163" cy="539750"/>
          </a:xfrm>
        </p:spPr>
        <p:txBody>
          <a:bodyPr/>
          <a:lstStyle/>
          <a:p>
            <a:pPr eaLnBrk="1" hangingPunct="1">
              <a:buFont typeface="Wingdings" panose="05000000000000000000" pitchFamily="2" charset="2"/>
              <a:buChar char="v"/>
              <a:defRPr/>
            </a:pPr>
            <a:r>
              <a:rPr lang="zh-CN" altLang="en-US" sz="2400" b="1" dirty="0">
                <a:solidFill>
                  <a:srgbClr val="FF3300"/>
                </a:solidFill>
                <a:latin typeface="黑体" panose="02010609060101010101" pitchFamily="49" charset="-122"/>
              </a:rPr>
              <a:t>钻取分析方法（</a:t>
            </a:r>
            <a:r>
              <a:rPr lang="en-US" altLang="zh-CN" sz="2400" b="1" dirty="0">
                <a:solidFill>
                  <a:srgbClr val="FF3300"/>
                </a:solidFill>
                <a:latin typeface="黑体" panose="02010609060101010101" pitchFamily="49" charset="-122"/>
              </a:rPr>
              <a:t>roll up</a:t>
            </a:r>
            <a:r>
              <a:rPr lang="zh-CN" altLang="en-US" sz="2400" b="1" dirty="0">
                <a:solidFill>
                  <a:srgbClr val="FF3300"/>
                </a:solidFill>
                <a:latin typeface="黑体" panose="02010609060101010101" pitchFamily="49" charset="-122"/>
              </a:rPr>
              <a:t>和</a:t>
            </a:r>
            <a:r>
              <a:rPr lang="en-US" altLang="zh-CN" sz="2400" b="1" dirty="0">
                <a:solidFill>
                  <a:srgbClr val="FF3300"/>
                </a:solidFill>
                <a:latin typeface="黑体" panose="02010609060101010101" pitchFamily="49" charset="-122"/>
              </a:rPr>
              <a:t>drill down</a:t>
            </a:r>
            <a:r>
              <a:rPr lang="zh-CN" altLang="en-US" sz="2400" b="1" dirty="0">
                <a:solidFill>
                  <a:srgbClr val="FF3300"/>
                </a:solidFill>
                <a:latin typeface="黑体" panose="02010609060101010101" pitchFamily="49" charset="-122"/>
              </a:rPr>
              <a:t>）</a:t>
            </a:r>
            <a:r>
              <a:rPr lang="zh-CN" altLang="en-US" sz="2400" b="1" dirty="0">
                <a:latin typeface="黑体" panose="02010609060101010101" pitchFamily="49" charset="-122"/>
              </a:rPr>
              <a:t>：是改变维的层次，变换分析的粒度</a:t>
            </a:r>
            <a:r>
              <a:rPr lang="zh-CN" altLang="en-US" sz="2400" dirty="0">
                <a:effectLst>
                  <a:outerShdw blurRad="38100" dist="38100" dir="2700000" algn="tl">
                    <a:srgbClr val="C0C0C0"/>
                  </a:outerShdw>
                </a:effectLst>
                <a:latin typeface="黑体" panose="02010609060101010101" pitchFamily="49" charset="-122"/>
              </a:rPr>
              <a:t> </a:t>
            </a:r>
            <a:r>
              <a:rPr lang="zh-CN" altLang="en-US" sz="2400" b="1" dirty="0">
                <a:latin typeface="黑体" panose="02010609060101010101" pitchFamily="49" charset="-122"/>
              </a:rPr>
              <a:t>；</a:t>
            </a:r>
            <a:endParaRPr lang="zh-CN" altLang="en-US" sz="2400" b="1" dirty="0">
              <a:latin typeface="黑体" panose="02010609060101010101" pitchFamily="49" charset="-122"/>
            </a:endParaRPr>
          </a:p>
        </p:txBody>
      </p:sp>
      <p:graphicFrame>
        <p:nvGraphicFramePr>
          <p:cNvPr id="200867" name="Group 163"/>
          <p:cNvGraphicFramePr>
            <a:graphicFrameLocks noGrp="1"/>
          </p:cNvGraphicFramePr>
          <p:nvPr>
            <p:ph sz="half" idx="4294967295"/>
          </p:nvPr>
        </p:nvGraphicFramePr>
        <p:xfrm>
          <a:off x="1547813" y="1268413"/>
          <a:ext cx="5616575" cy="2006475"/>
        </p:xfrm>
        <a:graphic>
          <a:graphicData uri="http://schemas.openxmlformats.org/drawingml/2006/table">
            <a:tbl>
              <a:tblPr/>
              <a:tblGrid>
                <a:gridCol w="2809875"/>
                <a:gridCol w="2806700"/>
              </a:tblGrid>
              <a:tr h="2317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某单位销售情况（单位万元）</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hMerge="1">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年销售</a:t>
                      </a:r>
                      <a:endPar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90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0322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60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80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6920" name="AutoShape 4"/>
          <p:cNvSpPr>
            <a:spLocks noChangeArrowheads="1"/>
          </p:cNvSpPr>
          <p:nvPr/>
        </p:nvSpPr>
        <p:spPr bwMode="auto">
          <a:xfrm>
            <a:off x="0" y="3324225"/>
            <a:ext cx="1368425" cy="762000"/>
          </a:xfrm>
          <a:prstGeom prst="wedgeRoundRectCallout">
            <a:avLst>
              <a:gd name="adj1" fmla="val 122273"/>
              <a:gd name="adj2" fmla="val -40000"/>
              <a:gd name="adj3" fmla="val 16667"/>
            </a:avLst>
          </a:prstGeom>
          <a:solidFill>
            <a:srgbClr val="FFFF00"/>
          </a:solidFill>
          <a:ln w="9525">
            <a:solidFill>
              <a:srgbClr val="0000FF"/>
            </a:solidFill>
            <a:miter lim="800000"/>
          </a:ln>
        </p:spPr>
        <p:txBody>
          <a:bodyPr>
            <a:spAutoFit/>
          </a:bodyPr>
          <a:lstStyle/>
          <a:p>
            <a:pPr>
              <a:spcBef>
                <a:spcPct val="50000"/>
              </a:spcBef>
            </a:pPr>
            <a:r>
              <a:rPr kumimoji="1" lang="zh-CN" altLang="en-US" sz="2000" b="1">
                <a:latin typeface="Times New Roman" panose="02020603050405020304" pitchFamily="18" charset="0"/>
              </a:rPr>
              <a:t>按时间维向下钻取</a:t>
            </a:r>
            <a:endParaRPr kumimoji="1" lang="zh-CN" altLang="en-US" sz="2000" b="1">
              <a:latin typeface="Times New Roman" panose="02020603050405020304" pitchFamily="18" charset="0"/>
            </a:endParaRPr>
          </a:p>
        </p:txBody>
      </p:sp>
      <p:sp>
        <p:nvSpPr>
          <p:cNvPr id="200710" name="AutoShape 6"/>
          <p:cNvSpPr>
            <a:spLocks noChangeArrowheads="1"/>
          </p:cNvSpPr>
          <p:nvPr/>
        </p:nvSpPr>
        <p:spPr bwMode="auto">
          <a:xfrm>
            <a:off x="6075363" y="3225800"/>
            <a:ext cx="609600" cy="609600"/>
          </a:xfrm>
          <a:prstGeom prst="upArrow">
            <a:avLst>
              <a:gd name="adj1" fmla="val 50000"/>
              <a:gd name="adj2" fmla="val 25000"/>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00711" name="AutoShape 7"/>
          <p:cNvSpPr>
            <a:spLocks noChangeArrowheads="1"/>
          </p:cNvSpPr>
          <p:nvPr/>
        </p:nvSpPr>
        <p:spPr bwMode="auto">
          <a:xfrm>
            <a:off x="2417763" y="3252788"/>
            <a:ext cx="533400" cy="609600"/>
          </a:xfrm>
          <a:prstGeom prst="downArrow">
            <a:avLst>
              <a:gd name="adj1" fmla="val 50000"/>
              <a:gd name="adj2" fmla="val 28571"/>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23" name="AutoShape 12"/>
          <p:cNvSpPr>
            <a:spLocks noChangeArrowheads="1"/>
          </p:cNvSpPr>
          <p:nvPr/>
        </p:nvSpPr>
        <p:spPr bwMode="auto">
          <a:xfrm>
            <a:off x="7451725" y="2595563"/>
            <a:ext cx="1368425" cy="762000"/>
          </a:xfrm>
          <a:prstGeom prst="wedgeRoundRectCallout">
            <a:avLst>
              <a:gd name="adj1" fmla="val -111370"/>
              <a:gd name="adj2" fmla="val 87708"/>
              <a:gd name="adj3" fmla="val 16667"/>
            </a:avLst>
          </a:prstGeom>
          <a:solidFill>
            <a:srgbClr val="FFFF00"/>
          </a:solidFill>
          <a:ln w="9525">
            <a:solidFill>
              <a:srgbClr val="0000FF"/>
            </a:solidFill>
            <a:miter lim="800000"/>
          </a:ln>
        </p:spPr>
        <p:txBody>
          <a:bodyPr>
            <a:spAutoFit/>
          </a:bodyPr>
          <a:lstStyle/>
          <a:p>
            <a:pPr>
              <a:spcBef>
                <a:spcPct val="50000"/>
              </a:spcBef>
            </a:pPr>
            <a:r>
              <a:rPr kumimoji="1" lang="zh-CN" altLang="en-US" sz="2000" b="1">
                <a:latin typeface="Times New Roman" panose="02020603050405020304" pitchFamily="18" charset="0"/>
              </a:rPr>
              <a:t>按时间维向上钻取</a:t>
            </a:r>
            <a:endParaRPr kumimoji="1" lang="zh-CN" altLang="en-US" sz="2000" b="1">
              <a:latin typeface="Times New Roman" panose="02020603050405020304" pitchFamily="18" charset="0"/>
            </a:endParaRPr>
          </a:p>
        </p:txBody>
      </p:sp>
      <p:sp>
        <p:nvSpPr>
          <p:cNvPr id="200717" name="AutoShape 13"/>
          <p:cNvSpPr>
            <a:spLocks noChangeArrowheads="1"/>
          </p:cNvSpPr>
          <p:nvPr/>
        </p:nvSpPr>
        <p:spPr bwMode="auto">
          <a:xfrm>
            <a:off x="6122988" y="6167438"/>
            <a:ext cx="609600" cy="609600"/>
          </a:xfrm>
          <a:prstGeom prst="upArrow">
            <a:avLst>
              <a:gd name="adj1" fmla="val 50000"/>
              <a:gd name="adj2" fmla="val 25000"/>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00718" name="AutoShape 14"/>
          <p:cNvSpPr>
            <a:spLocks noChangeArrowheads="1"/>
          </p:cNvSpPr>
          <p:nvPr/>
        </p:nvSpPr>
        <p:spPr bwMode="auto">
          <a:xfrm>
            <a:off x="2465388" y="6203950"/>
            <a:ext cx="533400" cy="609600"/>
          </a:xfrm>
          <a:prstGeom prst="downArrow">
            <a:avLst>
              <a:gd name="adj1" fmla="val 50000"/>
              <a:gd name="adj2" fmla="val 28571"/>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720725" y="304800"/>
            <a:ext cx="8423275" cy="1114425"/>
          </a:xfrm>
          <a:prstGeom prst="rect">
            <a:avLst/>
          </a:prstGeom>
          <a:noFill/>
          <a:ln w="9525" algn="ctr">
            <a:noFill/>
            <a:miter lim="800000"/>
          </a:ln>
          <a:effectLst/>
        </p:spPr>
        <p:txBody>
          <a:bodyPr>
            <a:spAutoFit/>
          </a:bodyPr>
          <a:lstStyle/>
          <a:p>
            <a:pPr>
              <a:lnSpc>
                <a:spcPct val="130000"/>
              </a:lnSpc>
              <a:buFont typeface="Wingdings" panose="05000000000000000000" pitchFamily="2" charset="2"/>
              <a:buChar char="v"/>
              <a:defRPr/>
            </a:pPr>
            <a:r>
              <a:rPr lang="zh-CN" altLang="en-US" sz="2400" b="1" dirty="0">
                <a:solidFill>
                  <a:srgbClr val="FF3300"/>
                </a:solidFill>
                <a:latin typeface="黑体" panose="02010609060101010101" pitchFamily="49" charset="-122"/>
                <a:ea typeface="黑体" panose="02010609060101010101" pitchFamily="49" charset="-122"/>
              </a:rPr>
              <a:t>旋转（</a:t>
            </a:r>
            <a:r>
              <a:rPr lang="en-US" altLang="zh-CN" sz="2400" b="1" dirty="0">
                <a:solidFill>
                  <a:srgbClr val="FF3300"/>
                </a:solidFill>
                <a:latin typeface="黑体" panose="02010609060101010101" pitchFamily="49" charset="-122"/>
                <a:ea typeface="黑体" panose="02010609060101010101" pitchFamily="49" charset="-122"/>
              </a:rPr>
              <a:t>pivot</a:t>
            </a:r>
            <a:r>
              <a:rPr lang="zh-CN" altLang="en-US" sz="2400" b="1" dirty="0">
                <a:solidFill>
                  <a:srgbClr val="FF33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是变换维的方向，即在表格中重新</a:t>
            </a:r>
            <a:endParaRPr lang="zh-CN" altLang="en-US" sz="2400" b="1" dirty="0">
              <a:latin typeface="黑体" panose="02010609060101010101" pitchFamily="49" charset="-122"/>
              <a:ea typeface="黑体" panose="02010609060101010101" pitchFamily="49" charset="-122"/>
            </a:endParaRPr>
          </a:p>
          <a:p>
            <a:pPr>
              <a:lnSpc>
                <a:spcPct val="130000"/>
              </a:lnSpc>
              <a:defRPr/>
            </a:pPr>
            <a:r>
              <a:rPr lang="zh-CN" altLang="en-US" sz="2400" b="1" dirty="0">
                <a:latin typeface="黑体" panose="02010609060101010101" pitchFamily="49" charset="-122"/>
                <a:ea typeface="黑体" panose="02010609060101010101" pitchFamily="49" charset="-122"/>
              </a:rPr>
              <a:t>安排维的位置</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233475" name="AutoShape 3"/>
          <p:cNvSpPr>
            <a:spLocks noChangeArrowheads="1"/>
          </p:cNvSpPr>
          <p:nvPr/>
        </p:nvSpPr>
        <p:spPr bwMode="auto">
          <a:xfrm>
            <a:off x="2773363" y="3716338"/>
            <a:ext cx="533400" cy="46355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33476" name="AutoShape 4"/>
          <p:cNvSpPr>
            <a:spLocks noChangeArrowheads="1"/>
          </p:cNvSpPr>
          <p:nvPr/>
        </p:nvSpPr>
        <p:spPr bwMode="auto">
          <a:xfrm>
            <a:off x="6013450" y="3716338"/>
            <a:ext cx="609600" cy="463550"/>
          </a:xfrm>
          <a:prstGeom prst="upArrow">
            <a:avLst>
              <a:gd name="adj1" fmla="val 50000"/>
              <a:gd name="adj2" fmla="val 25000"/>
            </a:avLst>
          </a:prstGeom>
          <a:solidFill>
            <a:schemeClr val="accent1"/>
          </a:solidFill>
          <a:ln w="9525">
            <a:solidFill>
              <a:schemeClr val="tx1"/>
            </a:solidFill>
            <a:miter lim="800000"/>
          </a:ln>
          <a:effectLst/>
        </p:spPr>
        <p:txBody>
          <a:bodyPr vert="eaVert"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aphicFrame>
        <p:nvGraphicFramePr>
          <p:cNvPr id="233595" name="Group 123"/>
          <p:cNvGraphicFramePr>
            <a:graphicFrameLocks noGrp="1"/>
          </p:cNvGraphicFramePr>
          <p:nvPr/>
        </p:nvGraphicFramePr>
        <p:xfrm>
          <a:off x="1189038" y="1373188"/>
          <a:ext cx="7116762" cy="2350458"/>
        </p:xfrm>
        <a:graphic>
          <a:graphicData uri="http://schemas.openxmlformats.org/drawingml/2006/table">
            <a:tbl>
              <a:tblPr/>
              <a:tblGrid>
                <a:gridCol w="781050"/>
                <a:gridCol w="781050"/>
                <a:gridCol w="781050"/>
                <a:gridCol w="781050"/>
                <a:gridCol w="823912"/>
                <a:gridCol w="781050"/>
                <a:gridCol w="781050"/>
                <a:gridCol w="781050"/>
                <a:gridCol w="825500"/>
              </a:tblGrid>
              <a:tr h="139700">
                <a:tc gridSpan="9">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某单位销售情况（单位万元</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hMerge="1">
                  <a:tcPr/>
                </a:tc>
                <a:tc hMerge="1">
                  <a:tcPr/>
                </a:tc>
                <a:tc hMerge="1">
                  <a:tcPr/>
                </a:tc>
                <a:tc hMerge="1">
                  <a:tcPr/>
                </a:tc>
                <a:tc hMerge="1">
                  <a:tcPr/>
                </a:tc>
                <a:tc hMerge="1">
                  <a:tcPr/>
                </a:tc>
                <a:tc hMerge="1">
                  <a:tcPr/>
                </a:tc>
                <a:tc hMerge="1">
                  <a:tcPr/>
                </a:tc>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年</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c hMerge="1">
                  <a:tcPr/>
                </a:tc>
                <a:tc hMerge="1">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2007</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年</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c hMerge="1">
                  <a:tcPr/>
                </a:tc>
                <a:tc hMerge="1">
                  <a:tcPr/>
                </a:tc>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14</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23</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3587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graphicFrame>
        <p:nvGraphicFramePr>
          <p:cNvPr id="233535" name="Group 63"/>
          <p:cNvGraphicFramePr>
            <a:graphicFrameLocks noGrp="1"/>
          </p:cNvGraphicFramePr>
          <p:nvPr/>
        </p:nvGraphicFramePr>
        <p:xfrm>
          <a:off x="1189038" y="4219575"/>
          <a:ext cx="7127875" cy="2452563"/>
        </p:xfrm>
        <a:graphic>
          <a:graphicData uri="http://schemas.openxmlformats.org/drawingml/2006/table">
            <a:tbl>
              <a:tblPr/>
              <a:tblGrid>
                <a:gridCol w="814387"/>
                <a:gridCol w="769938"/>
                <a:gridCol w="814387"/>
                <a:gridCol w="769938"/>
                <a:gridCol w="814387"/>
                <a:gridCol w="771525"/>
                <a:gridCol w="812800"/>
                <a:gridCol w="771525"/>
                <a:gridCol w="788988"/>
              </a:tblGrid>
              <a:tr h="395288">
                <a:tc gridSpan="9">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某单位销售情况（单位万元</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hMerge="1">
                  <a:tcPr/>
                </a:tc>
                <a:tc hMerge="1">
                  <a:tcPr/>
                </a:tc>
                <a:tc hMerge="1">
                  <a:tcPr/>
                </a:tc>
                <a:tc hMerge="1">
                  <a:tcPr/>
                </a:tc>
                <a:tc hMerge="1">
                  <a:tcPr/>
                </a:tc>
                <a:tc hMerge="1">
                  <a:tcPr/>
                </a:tc>
                <a:tc hMerge="1">
                  <a:tcPr/>
                </a:tc>
                <a:tc hMerge="1">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4</a:t>
                      </a: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季度</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00"/>
                    </a:solidFill>
                  </a:tcPr>
                </a:tc>
                <a:tc hMerge="1">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endPar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2007</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2007</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2007</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2006</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2007</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14</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23</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12</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1778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部门</a:t>
                      </a:r>
                      <a:r>
                        <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3</a:t>
                      </a:r>
                      <a:endParaRPr kumimoji="0" lang="en-US" altLang="zh-CN" sz="18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20</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18</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17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27</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rPr>
                        <a:t>25</a:t>
                      </a:r>
                      <a:endParaRPr kumimoji="0" lang="en-US" altLang="zh-CN" sz="2000" b="1"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marL="90000" marR="90000"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500063" y="928688"/>
            <a:ext cx="8391525" cy="5534025"/>
          </a:xfrm>
          <a:prstGeom prst="rect">
            <a:avLst/>
          </a:prstGeom>
          <a:noFill/>
          <a:ln w="9525" algn="ctr">
            <a:noFill/>
            <a:miter lim="800000"/>
          </a:ln>
        </p:spPr>
        <p:txBody>
          <a:bodyPr>
            <a:spAutoFit/>
          </a:bodyPr>
          <a:lstStyle/>
          <a:p>
            <a:pPr>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数据立方体：由维和事实定义</a:t>
            </a:r>
            <a:endParaRPr lang="en-US" altLang="zh-CN" sz="2600" b="1">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维：关于一个组织想要记录的透视或实体。 </a:t>
            </a:r>
            <a:endParaRPr lang="en-US" altLang="zh-CN" sz="2600" b="1">
              <a:latin typeface="黑体" panose="02010609060101010101" pitchFamily="49" charset="-122"/>
              <a:ea typeface="黑体" panose="02010609060101010101" pitchFamily="49" charset="-122"/>
            </a:endParaRPr>
          </a:p>
          <a:p>
            <a:pPr lvl="1">
              <a:lnSpc>
                <a:spcPct val="120000"/>
              </a:lnSpc>
            </a:pPr>
            <a:r>
              <a:rPr lang="zh-CN" altLang="en-US" sz="2600" b="1">
                <a:latin typeface="Times New Roman" panose="02020603050405020304" pitchFamily="18" charset="0"/>
                <a:ea typeface="黑体" panose="02010609060101010101" pitchFamily="49" charset="-122"/>
                <a:cs typeface="Times New Roman" panose="02020603050405020304" pitchFamily="18" charset="0"/>
              </a:rPr>
              <a:t>如数据仓库</a:t>
            </a:r>
            <a:r>
              <a:rPr lang="en-US" altLang="zh-CN" sz="2600" b="1">
                <a:latin typeface="Times New Roman" panose="02020603050405020304" pitchFamily="18" charset="0"/>
                <a:ea typeface="黑体" panose="02010609060101010101" pitchFamily="49" charset="-122"/>
                <a:cs typeface="Times New Roman" panose="02020603050405020304" pitchFamily="18" charset="0"/>
              </a:rPr>
              <a:t>sales</a:t>
            </a:r>
            <a:r>
              <a:rPr lang="zh-CN" altLang="en-US" sz="2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 time</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item</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branch</a:t>
            </a:r>
            <a:r>
              <a:rPr lang="zh-CN" altLang="en-US" sz="2600" b="1">
                <a:latin typeface="Times New Roman" panose="02020603050405020304" pitchFamily="18" charset="0"/>
                <a:cs typeface="Times New Roman" panose="02020603050405020304" pitchFamily="18" charset="0"/>
              </a:rPr>
              <a:t>、</a:t>
            </a:r>
            <a:r>
              <a:rPr lang="en-US" altLang="zh-CN" sz="2600" b="1">
                <a:latin typeface="Times New Roman" panose="02020603050405020304" pitchFamily="18" charset="0"/>
                <a:cs typeface="Times New Roman" panose="02020603050405020304" pitchFamily="18" charset="0"/>
              </a:rPr>
              <a:t>location</a:t>
            </a:r>
            <a:endParaRPr lang="en-US" altLang="zh-CN" sz="2600" b="1">
              <a:latin typeface="Times New Roman" panose="02020603050405020304" pitchFamily="18" charset="0"/>
              <a:cs typeface="Times New Roman" panose="02020603050405020304" pitchFamily="18" charset="0"/>
            </a:endParaRPr>
          </a:p>
          <a:p>
            <a:pPr lvl="1">
              <a:lnSpc>
                <a:spcPct val="120000"/>
              </a:lnSpc>
            </a:pPr>
            <a:r>
              <a:rPr lang="zh-CN" altLang="en-US" sz="2600" b="1">
                <a:latin typeface="Times New Roman" panose="02020603050405020304" pitchFamily="18" charset="0"/>
                <a:ea typeface="黑体" panose="02010609060101010101" pitchFamily="49" charset="-122"/>
              </a:rPr>
              <a:t>每个维都有一个表与之相关联，称为维表</a:t>
            </a:r>
            <a:endParaRPr lang="en-US" altLang="zh-CN" sz="2600" b="1">
              <a:latin typeface="Times New Roman" panose="02020603050405020304" pitchFamily="18" charset="0"/>
              <a:ea typeface="黑体" panose="02010609060101010101" pitchFamily="49" charset="-122"/>
            </a:endParaRPr>
          </a:p>
          <a:p>
            <a:pPr lvl="1">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事实：由数值度量，根据它们分析维之间的关系。事实表包括</a:t>
            </a:r>
            <a:r>
              <a:rPr lang="zh-CN" altLang="en-US" sz="2600" b="1">
                <a:solidFill>
                  <a:srgbClr val="FF0000"/>
                </a:solidFill>
                <a:latin typeface="黑体" panose="02010609060101010101" pitchFamily="49" charset="-122"/>
                <a:ea typeface="黑体" panose="02010609060101010101" pitchFamily="49" charset="-122"/>
              </a:rPr>
              <a:t>事实的名称</a:t>
            </a:r>
            <a:r>
              <a:rPr lang="zh-CN" altLang="en-US" sz="2600" b="1">
                <a:latin typeface="黑体" panose="02010609060101010101" pitchFamily="49" charset="-122"/>
                <a:ea typeface="黑体" panose="02010609060101010101" pitchFamily="49" charset="-122"/>
              </a:rPr>
              <a:t>以及</a:t>
            </a:r>
            <a:r>
              <a:rPr lang="zh-CN" altLang="en-US" sz="2600" b="1">
                <a:solidFill>
                  <a:srgbClr val="FF0000"/>
                </a:solidFill>
                <a:latin typeface="黑体" panose="02010609060101010101" pitchFamily="49" charset="-122"/>
                <a:ea typeface="黑体" panose="02010609060101010101" pitchFamily="49" charset="-122"/>
              </a:rPr>
              <a:t>每个相关维表的关键字</a:t>
            </a:r>
            <a:r>
              <a:rPr lang="zh-CN" altLang="en-US" sz="2600" b="1">
                <a:latin typeface="黑体" panose="02010609060101010101" pitchFamily="49" charset="-122"/>
                <a:ea typeface="黑体" panose="02010609060101010101" pitchFamily="49" charset="-122"/>
              </a:rPr>
              <a:t>。</a:t>
            </a:r>
            <a:endParaRPr lang="en-US" altLang="zh-CN" sz="2600" b="1">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多维数据模型分类</a:t>
            </a:r>
            <a:endParaRPr lang="en-US" altLang="zh-CN" sz="2600" b="1">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星型模式</a:t>
            </a:r>
            <a:endParaRPr lang="en-US" altLang="zh-CN" sz="2600" b="1">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雪花模型</a:t>
            </a:r>
            <a:endParaRPr lang="en-US" altLang="zh-CN" sz="2600" b="1">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Char char="l"/>
            </a:pPr>
            <a:r>
              <a:rPr lang="zh-CN" altLang="en-US" sz="2600" b="1">
                <a:latin typeface="黑体" panose="02010609060101010101" pitchFamily="49" charset="-122"/>
                <a:ea typeface="黑体" panose="02010609060101010101" pitchFamily="49" charset="-122"/>
              </a:rPr>
              <a:t>事实星座模型</a:t>
            </a:r>
            <a:endParaRPr lang="zh-CN" altLang="en-US" sz="2600" b="1">
              <a:latin typeface="黑体" panose="02010609060101010101" pitchFamily="49" charset="-122"/>
              <a:ea typeface="黑体" panose="02010609060101010101" pitchFamily="49" charset="-122"/>
            </a:endParaRPr>
          </a:p>
        </p:txBody>
      </p:sp>
      <p:sp>
        <p:nvSpPr>
          <p:cNvPr id="38915" name="Rectangle 4"/>
          <p:cNvSpPr>
            <a:spLocks noChangeArrowheads="1"/>
          </p:cNvSpPr>
          <p:nvPr/>
        </p:nvSpPr>
        <p:spPr bwMode="auto">
          <a:xfrm>
            <a:off x="609600" y="381000"/>
            <a:ext cx="6153150" cy="584200"/>
          </a:xfrm>
          <a:prstGeom prst="rect">
            <a:avLst/>
          </a:prstGeom>
          <a:noFill/>
          <a:ln w="9525" algn="ctr">
            <a:noFill/>
            <a:miter lim="800000"/>
          </a:ln>
        </p:spPr>
        <p:txBody>
          <a:bodyPr>
            <a:spAutoFit/>
          </a:bodyPr>
          <a:lstStyle/>
          <a:p>
            <a:r>
              <a:rPr lang="zh-CN" altLang="en-US" b="1">
                <a:solidFill>
                  <a:srgbClr val="FF0000"/>
                </a:solidFill>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3</a:t>
            </a:r>
            <a:r>
              <a:rPr lang="zh-CN" altLang="en-US" b="1">
                <a:solidFill>
                  <a:srgbClr val="FF0000"/>
                </a:solidFill>
                <a:latin typeface="黑体" panose="02010609060101010101" pitchFamily="49" charset="-122"/>
                <a:ea typeface="黑体" panose="02010609060101010101" pitchFamily="49" charset="-122"/>
              </a:rPr>
              <a:t>）多维数据模型</a:t>
            </a:r>
            <a:endParaRPr lang="en-US" altLang="zh-CN">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13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13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13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09600" y="457200"/>
            <a:ext cx="7643813" cy="752475"/>
          </a:xfrm>
        </p:spPr>
        <p:txBody>
          <a:bodyPr/>
          <a:lstStyle/>
          <a:p>
            <a:r>
              <a:rPr lang="zh-CN" altLang="en-US" sz="3200" b="1">
                <a:latin typeface="黑体" panose="02010609060101010101" pitchFamily="49" charset="-122"/>
              </a:rPr>
              <a:t>数据仓库的多维数据模型</a:t>
            </a:r>
            <a:r>
              <a:rPr lang="en-US" altLang="zh-CN" sz="3200" b="1">
                <a:latin typeface="黑体" panose="02010609060101010101" pitchFamily="49" charset="-122"/>
              </a:rPr>
              <a:t>——</a:t>
            </a:r>
            <a:r>
              <a:rPr lang="zh-CN" altLang="en-US" sz="3200" b="1">
                <a:latin typeface="黑体" panose="02010609060101010101" pitchFamily="49" charset="-122"/>
              </a:rPr>
              <a:t>星型模型</a:t>
            </a:r>
            <a:endParaRPr lang="zh-CN" altLang="en-US" sz="3200" b="1">
              <a:latin typeface="黑体" panose="02010609060101010101" pitchFamily="49" charset="-122"/>
            </a:endParaRPr>
          </a:p>
        </p:txBody>
      </p:sp>
      <p:pic>
        <p:nvPicPr>
          <p:cNvPr id="31747" name="Picture 6"/>
          <p:cNvPicPr>
            <a:picLocks noChangeAspect="1" noChangeArrowheads="1"/>
          </p:cNvPicPr>
          <p:nvPr/>
        </p:nvPicPr>
        <p:blipFill>
          <a:blip r:embed="rId1"/>
          <a:srcRect/>
          <a:stretch>
            <a:fillRect/>
          </a:stretch>
        </p:blipFill>
        <p:spPr bwMode="auto">
          <a:xfrm>
            <a:off x="142875" y="1428750"/>
            <a:ext cx="5070475" cy="3857625"/>
          </a:xfrm>
          <a:prstGeom prst="rect">
            <a:avLst/>
          </a:prstGeom>
          <a:noFill/>
          <a:ln w="9525">
            <a:noFill/>
            <a:miter lim="800000"/>
            <a:headEnd/>
            <a:tailEnd/>
          </a:ln>
        </p:spPr>
      </p:pic>
      <p:sp>
        <p:nvSpPr>
          <p:cNvPr id="39940" name="TextBox 4"/>
          <p:cNvSpPr txBox="1">
            <a:spLocks noChangeArrowheads="1"/>
          </p:cNvSpPr>
          <p:nvPr/>
        </p:nvSpPr>
        <p:spPr bwMode="auto">
          <a:xfrm>
            <a:off x="5286375" y="1500188"/>
            <a:ext cx="3571875" cy="4400550"/>
          </a:xfrm>
          <a:prstGeom prst="rect">
            <a:avLst/>
          </a:prstGeom>
          <a:noFill/>
          <a:ln w="9525">
            <a:noFill/>
            <a:miter lim="800000"/>
          </a:ln>
        </p:spPr>
        <p:txBody>
          <a:bodyPr>
            <a:spAutoFit/>
          </a:bodyPr>
          <a:lstStyle/>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最常见的模型</a:t>
            </a:r>
            <a:endParaRPr lang="en-US" altLang="zh-CN" b="1">
              <a:latin typeface="黑体" panose="02010609060101010101" pitchFamily="49" charset="-122"/>
              <a:ea typeface="黑体" panose="02010609060101010101" pitchFamily="49" charset="-122"/>
            </a:endParaRPr>
          </a:p>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包括</a:t>
            </a:r>
            <a:endParaRPr lang="en-US" altLang="zh-CN" b="1">
              <a:latin typeface="黑体" panose="02010609060101010101" pitchFamily="49" charset="-122"/>
              <a:ea typeface="黑体" panose="02010609060101010101" pitchFamily="49" charset="-122"/>
            </a:endParaRPr>
          </a:p>
          <a:p>
            <a:pPr>
              <a:buFontTx/>
              <a:buAutoNum type="arabicParenBoth"/>
            </a:pPr>
            <a:r>
              <a:rPr lang="zh-CN" altLang="en-US" b="1">
                <a:latin typeface="黑体" panose="02010609060101010101" pitchFamily="49" charset="-122"/>
                <a:ea typeface="黑体" panose="02010609060101010101" pitchFamily="49" charset="-122"/>
              </a:rPr>
              <a:t> </a:t>
            </a:r>
            <a:r>
              <a:rPr lang="zh-CN" altLang="en-US" b="1">
                <a:solidFill>
                  <a:srgbClr val="FF0000"/>
                </a:solidFill>
                <a:latin typeface="黑体" panose="02010609060101010101" pitchFamily="49" charset="-122"/>
                <a:ea typeface="黑体" panose="02010609060101010101" pitchFamily="49" charset="-122"/>
              </a:rPr>
              <a:t>一个</a:t>
            </a:r>
            <a:r>
              <a:rPr lang="zh-CN" altLang="en-US" b="1">
                <a:latin typeface="黑体" panose="02010609060101010101" pitchFamily="49" charset="-122"/>
                <a:ea typeface="黑体" panose="02010609060101010101" pitchFamily="49" charset="-122"/>
              </a:rPr>
              <a:t>包含大批数据和不含冗余的事实表</a:t>
            </a:r>
            <a:endParaRPr lang="en-US" altLang="zh-CN" b="1">
              <a:latin typeface="黑体" panose="02010609060101010101" pitchFamily="49" charset="-122"/>
              <a:ea typeface="黑体" panose="02010609060101010101" pitchFamily="49" charset="-122"/>
            </a:endParaRPr>
          </a:p>
          <a:p>
            <a:pPr>
              <a:buFontTx/>
              <a:buAutoNum type="arabicParenBoth"/>
            </a:pPr>
            <a:r>
              <a:rPr lang="zh-CN" altLang="en-US" b="1">
                <a:latin typeface="黑体" panose="02010609060101010101" pitchFamily="49" charset="-122"/>
                <a:ea typeface="黑体" panose="02010609060101010101" pitchFamily="49" charset="-122"/>
              </a:rPr>
              <a:t>一组维表</a:t>
            </a:r>
            <a:endParaRPr lang="en-US" altLang="zh-CN" b="1">
              <a:latin typeface="黑体" panose="02010609060101010101" pitchFamily="49" charset="-122"/>
              <a:ea typeface="黑体" panose="02010609060101010101" pitchFamily="49" charset="-122"/>
            </a:endParaRPr>
          </a:p>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每维只能用一个表表示，每个表包含一组属性</a:t>
            </a:r>
            <a:endParaRPr lang="en-US" altLang="zh-CN" b="1">
              <a:latin typeface="黑体" panose="02010609060101010101" pitchFamily="49" charset="-122"/>
              <a:ea typeface="黑体" panose="02010609060101010101" pitchFamily="49" charset="-122"/>
            </a:endParaRPr>
          </a:p>
          <a:p>
            <a:pPr>
              <a:buFont typeface="Arial" panose="020B0604020202020204" pitchFamily="34" charset="0"/>
              <a:buChar char="•"/>
            </a:pPr>
            <a:endParaRPr lang="zh-CN" altLang="en-US"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857250" y="142875"/>
            <a:ext cx="7643813" cy="752475"/>
          </a:xfrm>
        </p:spPr>
        <p:txBody>
          <a:bodyPr/>
          <a:lstStyle/>
          <a:p>
            <a:r>
              <a:rPr lang="zh-CN" altLang="en-US" sz="3200" b="1">
                <a:latin typeface="黑体" panose="02010609060101010101" pitchFamily="49" charset="-122"/>
              </a:rPr>
              <a:t>数据仓库的逻辑模型</a:t>
            </a:r>
            <a:r>
              <a:rPr lang="en-US" altLang="zh-CN" sz="3200" b="1">
                <a:latin typeface="黑体" panose="02010609060101010101" pitchFamily="49" charset="-122"/>
              </a:rPr>
              <a:t>——</a:t>
            </a:r>
            <a:r>
              <a:rPr lang="zh-CN" altLang="en-US" sz="3200" b="1">
                <a:latin typeface="黑体" panose="02010609060101010101" pitchFamily="49" charset="-122"/>
              </a:rPr>
              <a:t>雪花模型</a:t>
            </a:r>
            <a:endParaRPr lang="zh-CN" altLang="en-US" sz="3200" b="1">
              <a:latin typeface="黑体" panose="02010609060101010101" pitchFamily="49" charset="-122"/>
            </a:endParaRPr>
          </a:p>
        </p:txBody>
      </p:sp>
      <p:pic>
        <p:nvPicPr>
          <p:cNvPr id="40963" name="Picture 6"/>
          <p:cNvPicPr>
            <a:picLocks noChangeAspect="1" noChangeArrowheads="1"/>
          </p:cNvPicPr>
          <p:nvPr/>
        </p:nvPicPr>
        <p:blipFill>
          <a:blip r:embed="rId1"/>
          <a:srcRect/>
          <a:stretch>
            <a:fillRect/>
          </a:stretch>
        </p:blipFill>
        <p:spPr bwMode="auto">
          <a:xfrm>
            <a:off x="285750" y="1357313"/>
            <a:ext cx="4784725" cy="4071937"/>
          </a:xfrm>
          <a:prstGeom prst="rect">
            <a:avLst/>
          </a:prstGeom>
          <a:noFill/>
          <a:ln w="9525">
            <a:noFill/>
            <a:miter lim="800000"/>
            <a:headEnd/>
            <a:tailEnd/>
          </a:ln>
        </p:spPr>
      </p:pic>
      <p:sp>
        <p:nvSpPr>
          <p:cNvPr id="6" name="TextBox 5"/>
          <p:cNvSpPr txBox="1">
            <a:spLocks noChangeArrowheads="1"/>
          </p:cNvSpPr>
          <p:nvPr/>
        </p:nvSpPr>
        <p:spPr bwMode="auto">
          <a:xfrm>
            <a:off x="5214938" y="1643063"/>
            <a:ext cx="3571875" cy="1816100"/>
          </a:xfrm>
          <a:prstGeom prst="rect">
            <a:avLst/>
          </a:prstGeom>
          <a:noFill/>
          <a:ln w="9525">
            <a:noFill/>
            <a:miter lim="800000"/>
          </a:ln>
        </p:spPr>
        <p:txBody>
          <a:bodyPr>
            <a:spAutoFit/>
          </a:bodyPr>
          <a:lstStyle/>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星型模型的变种</a:t>
            </a:r>
            <a:endParaRPr lang="en-US" altLang="zh-CN" b="1">
              <a:latin typeface="黑体" panose="02010609060101010101" pitchFamily="49" charset="-122"/>
              <a:ea typeface="黑体" panose="02010609060101010101" pitchFamily="49" charset="-122"/>
            </a:endParaRPr>
          </a:p>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易于维护</a:t>
            </a:r>
            <a:endParaRPr lang="en-US" altLang="zh-CN" b="1">
              <a:latin typeface="黑体" panose="02010609060101010101" pitchFamily="49" charset="-122"/>
              <a:ea typeface="黑体" panose="02010609060101010101" pitchFamily="49" charset="-122"/>
            </a:endParaRPr>
          </a:p>
          <a:p>
            <a:pPr>
              <a:buFont typeface="Arial" panose="020B0604020202020204" pitchFamily="34" charset="0"/>
              <a:buChar char="•"/>
            </a:pPr>
            <a:r>
              <a:rPr lang="zh-CN" altLang="en-US" b="1">
                <a:latin typeface="黑体" panose="02010609060101010101" pitchFamily="49" charset="-122"/>
                <a:ea typeface="黑体" panose="02010609060101010101" pitchFamily="49" charset="-122"/>
              </a:rPr>
              <a:t>查询操作多时将降低系统性能</a:t>
            </a:r>
            <a:endParaRPr lang="zh-CN" altLang="en-US" b="1">
              <a:latin typeface="黑体" panose="02010609060101010101" pitchFamily="49" charset="-122"/>
              <a:ea typeface="黑体" panose="02010609060101010101" pitchFamily="49" charset="-122"/>
            </a:endParaRPr>
          </a:p>
        </p:txBody>
      </p:sp>
      <p:sp>
        <p:nvSpPr>
          <p:cNvPr id="11" name="椭圆 10"/>
          <p:cNvSpPr/>
          <p:nvPr/>
        </p:nvSpPr>
        <p:spPr bwMode="auto">
          <a:xfrm>
            <a:off x="142875" y="4286250"/>
            <a:ext cx="1571625" cy="1500188"/>
          </a:xfrm>
          <a:prstGeom prst="ellipse">
            <a:avLst/>
          </a:prstGeom>
          <a:noFill/>
          <a:ln w="38100" cap="flat" cmpd="sng" algn="ctr">
            <a:solidFill>
              <a:srgbClr val="FF0000"/>
            </a:solidFill>
            <a:prstDash val="solid"/>
            <a:round/>
            <a:headEnd type="none" w="med" len="med"/>
            <a:tailEnd type="none" w="med" len="med"/>
          </a:ln>
          <a:effectLst/>
        </p:spPr>
        <p:txBody>
          <a:bodyPr/>
          <a:lstStyle/>
          <a:p>
            <a:pPr algn="ctr">
              <a:defRPr/>
            </a:pPr>
            <a:endParaRPr lang="zh-CN" altLang="en-US" b="1" dirty="0">
              <a:effectLst>
                <a:outerShdw blurRad="38100" dist="38100" dir="2700000" algn="tl">
                  <a:srgbClr val="000000">
                    <a:alpha val="43137"/>
                  </a:srgbClr>
                </a:outerShdw>
              </a:effectLst>
              <a:latin typeface="Arial" panose="020B0604020202020204" pitchFamily="34" charset="0"/>
            </a:endParaRPr>
          </a:p>
        </p:txBody>
      </p:sp>
      <p:cxnSp>
        <p:nvCxnSpPr>
          <p:cNvPr id="40966" name="直接连接符 12"/>
          <p:cNvCxnSpPr>
            <a:cxnSpLocks noChangeShapeType="1"/>
            <a:endCxn id="11" idx="5"/>
          </p:cNvCxnSpPr>
          <p:nvPr/>
        </p:nvCxnSpPr>
        <p:spPr bwMode="auto">
          <a:xfrm>
            <a:off x="1000125" y="5500688"/>
            <a:ext cx="484188" cy="66675"/>
          </a:xfrm>
          <a:prstGeom prst="line">
            <a:avLst/>
          </a:prstGeom>
          <a:noFill/>
          <a:ln w="9525" algn="ctr">
            <a:noFill/>
            <a:round/>
          </a:ln>
        </p:spPr>
      </p:cxnSp>
      <p:sp>
        <p:nvSpPr>
          <p:cNvPr id="19" name="椭圆 18"/>
          <p:cNvSpPr/>
          <p:nvPr/>
        </p:nvSpPr>
        <p:spPr bwMode="auto">
          <a:xfrm>
            <a:off x="3286125" y="1071563"/>
            <a:ext cx="2143125" cy="4795837"/>
          </a:xfrm>
          <a:prstGeom prst="ellipse">
            <a:avLst/>
          </a:prstGeom>
          <a:noFill/>
          <a:ln w="38100" cap="flat" cmpd="sng" algn="ctr">
            <a:solidFill>
              <a:srgbClr val="FF0000"/>
            </a:solidFill>
            <a:prstDash val="solid"/>
            <a:round/>
            <a:headEnd type="none" w="med" len="med"/>
            <a:tailEnd type="none" w="med" len="med"/>
          </a:ln>
          <a:effectLst/>
        </p:spPr>
        <p:txBody>
          <a:bodyPr/>
          <a:lstStyle/>
          <a:p>
            <a:pPr algn="ctr">
              <a:defRPr/>
            </a:pPr>
            <a:endParaRPr lang="zh-CN" altLang="en-US" b="1" dirty="0">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857250" y="142875"/>
            <a:ext cx="7643813" cy="752475"/>
          </a:xfrm>
        </p:spPr>
        <p:txBody>
          <a:bodyPr/>
          <a:lstStyle/>
          <a:p>
            <a:r>
              <a:rPr lang="zh-CN" altLang="en-US" sz="3200" b="1">
                <a:latin typeface="黑体" panose="02010609060101010101" pitchFamily="49" charset="-122"/>
              </a:rPr>
              <a:t>数据仓库的逻辑模型</a:t>
            </a:r>
            <a:r>
              <a:rPr lang="en-US" altLang="zh-CN" sz="3200" b="1">
                <a:latin typeface="黑体" panose="02010609060101010101" pitchFamily="49" charset="-122"/>
              </a:rPr>
              <a:t>——</a:t>
            </a:r>
            <a:r>
              <a:rPr lang="zh-CN" altLang="en-US" sz="3200" b="1">
                <a:latin typeface="黑体" panose="02010609060101010101" pitchFamily="49" charset="-122"/>
              </a:rPr>
              <a:t>事实星座模型</a:t>
            </a:r>
            <a:endParaRPr lang="zh-CN" altLang="en-US" sz="3200" b="1">
              <a:latin typeface="黑体" panose="02010609060101010101" pitchFamily="49" charset="-122"/>
            </a:endParaRPr>
          </a:p>
        </p:txBody>
      </p:sp>
      <p:sp>
        <p:nvSpPr>
          <p:cNvPr id="41987" name="TextBox 5"/>
          <p:cNvSpPr txBox="1">
            <a:spLocks noChangeArrowheads="1"/>
          </p:cNvSpPr>
          <p:nvPr/>
        </p:nvSpPr>
        <p:spPr bwMode="auto">
          <a:xfrm>
            <a:off x="1187450" y="6092825"/>
            <a:ext cx="6769100" cy="457200"/>
          </a:xfrm>
          <a:prstGeom prst="rect">
            <a:avLst/>
          </a:prstGeom>
          <a:noFill/>
          <a:ln w="9525">
            <a:noFill/>
            <a:miter lim="800000"/>
          </a:ln>
        </p:spPr>
        <p:txBody>
          <a:bodyPr>
            <a:spAutoFit/>
          </a:bodyPr>
          <a:lstStyle/>
          <a:p>
            <a:pPr>
              <a:buFont typeface="Arial" panose="020B0604020202020204" pitchFamily="34" charset="0"/>
              <a:buChar char="•"/>
            </a:pPr>
            <a:r>
              <a:rPr lang="zh-CN" altLang="en-US" sz="2400" b="1">
                <a:ea typeface="黑体" panose="02010609060101010101" pitchFamily="49" charset="-122"/>
              </a:rPr>
              <a:t>多个事实表共享维表</a:t>
            </a:r>
            <a:endParaRPr lang="zh-CN" altLang="en-US" sz="2400" b="1">
              <a:latin typeface="黑体" panose="02010609060101010101" pitchFamily="49" charset="-122"/>
              <a:ea typeface="黑体" panose="02010609060101010101" pitchFamily="49" charset="-122"/>
            </a:endParaRPr>
          </a:p>
        </p:txBody>
      </p:sp>
      <p:cxnSp>
        <p:nvCxnSpPr>
          <p:cNvPr id="41988" name="直接连接符 12"/>
          <p:cNvCxnSpPr>
            <a:cxnSpLocks noChangeShapeType="1"/>
            <a:endCxn id="11" idx="5"/>
          </p:cNvCxnSpPr>
          <p:nvPr/>
        </p:nvCxnSpPr>
        <p:spPr bwMode="auto">
          <a:xfrm>
            <a:off x="4044950" y="5224463"/>
            <a:ext cx="484188" cy="66675"/>
          </a:xfrm>
          <a:prstGeom prst="line">
            <a:avLst/>
          </a:prstGeom>
          <a:noFill/>
          <a:ln w="9525" algn="ctr">
            <a:noFill/>
            <a:round/>
          </a:ln>
        </p:spPr>
      </p:cxnSp>
      <p:pic>
        <p:nvPicPr>
          <p:cNvPr id="41989" name="Picture 8"/>
          <p:cNvPicPr>
            <a:picLocks noChangeAspect="1" noChangeArrowheads="1"/>
          </p:cNvPicPr>
          <p:nvPr/>
        </p:nvPicPr>
        <p:blipFill>
          <a:blip r:embed="rId1"/>
          <a:srcRect/>
          <a:stretch>
            <a:fillRect/>
          </a:stretch>
        </p:blipFill>
        <p:spPr bwMode="auto">
          <a:xfrm>
            <a:off x="323850" y="1125538"/>
            <a:ext cx="7632700" cy="4629150"/>
          </a:xfrm>
          <a:prstGeom prst="rect">
            <a:avLst/>
          </a:prstGeom>
          <a:noFill/>
          <a:ln w="9525">
            <a:noFill/>
            <a:miter lim="800000"/>
            <a:headEnd/>
            <a:tailEnd/>
          </a:ln>
        </p:spPr>
      </p:pic>
      <p:sp>
        <p:nvSpPr>
          <p:cNvPr id="11" name="椭圆 10"/>
          <p:cNvSpPr/>
          <p:nvPr/>
        </p:nvSpPr>
        <p:spPr bwMode="auto">
          <a:xfrm>
            <a:off x="1763713" y="908050"/>
            <a:ext cx="3240087" cy="5113338"/>
          </a:xfrm>
          <a:prstGeom prst="ellipse">
            <a:avLst/>
          </a:prstGeom>
          <a:noFill/>
          <a:ln w="38100" cap="flat" cmpd="sng" algn="ctr">
            <a:solidFill>
              <a:srgbClr val="FF0000"/>
            </a:solidFill>
            <a:prstDash val="solid"/>
            <a:round/>
            <a:headEnd type="none" w="med" len="med"/>
            <a:tailEnd type="none" w="med" len="med"/>
          </a:ln>
          <a:effectLst/>
        </p:spPr>
        <p:txBody>
          <a:bodyPr/>
          <a:lstStyle/>
          <a:p>
            <a:pPr algn="ctr">
              <a:defRPr/>
            </a:pPr>
            <a:endParaRPr lang="zh-CN" altLang="en-US" b="1" dirty="0">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箭头连接符 144"/>
          <p:cNvCxnSpPr>
            <a:cxnSpLocks noChangeShapeType="1"/>
            <a:stCxn id="143" idx="1"/>
            <a:endCxn id="147502" idx="3"/>
          </p:cNvCxnSpPr>
          <p:nvPr/>
        </p:nvCxnSpPr>
        <p:spPr bwMode="auto">
          <a:xfrm rot="5400000" flipH="1" flipV="1">
            <a:off x="2606676" y="4233862"/>
            <a:ext cx="546100" cy="53975"/>
          </a:xfrm>
          <a:prstGeom prst="straightConnector1">
            <a:avLst/>
          </a:prstGeom>
          <a:noFill/>
          <a:ln w="38100" algn="ctr">
            <a:solidFill>
              <a:schemeClr val="tx1"/>
            </a:solidFill>
            <a:round/>
            <a:tailEnd type="arrow" w="med" len="med"/>
          </a:ln>
        </p:spPr>
      </p:cxnSp>
      <p:sp>
        <p:nvSpPr>
          <p:cNvPr id="43011" name="Rectangle 4"/>
          <p:cNvSpPr>
            <a:spLocks noChangeArrowheads="1"/>
          </p:cNvSpPr>
          <p:nvPr/>
        </p:nvSpPr>
        <p:spPr bwMode="auto">
          <a:xfrm>
            <a:off x="457200" y="381000"/>
            <a:ext cx="7921625" cy="769938"/>
          </a:xfrm>
          <a:prstGeom prst="rect">
            <a:avLst/>
          </a:prstGeom>
          <a:noFill/>
          <a:ln w="9525" algn="ctr">
            <a:noFill/>
            <a:miter lim="800000"/>
          </a:ln>
        </p:spPr>
        <p:txBody>
          <a:bodyPr>
            <a:spAutoFit/>
          </a:bodyPr>
          <a:lstStyle/>
          <a:p>
            <a:r>
              <a:rPr lang="zh-CN" altLang="en-US" b="1" dirty="0">
                <a:solidFill>
                  <a:srgbClr val="FF0000"/>
                </a:solidFill>
              </a:rPr>
              <a:t>（</a:t>
            </a:r>
            <a:r>
              <a:rPr lang="en-US" altLang="zh-CN" b="1" dirty="0">
                <a:solidFill>
                  <a:srgbClr val="FF0000"/>
                </a:solidFill>
              </a:rPr>
              <a:t>4</a:t>
            </a:r>
            <a:r>
              <a:rPr lang="zh-CN" altLang="en-US" b="1" dirty="0">
                <a:solidFill>
                  <a:srgbClr val="FF0000"/>
                </a:solidFill>
              </a:rPr>
              <a:t>）数据仓库系统的组成</a:t>
            </a:r>
            <a:r>
              <a:rPr lang="zh-CN" altLang="en-US" sz="2400" b="1" dirty="0">
                <a:solidFill>
                  <a:srgbClr val="FF5050"/>
                </a:solidFill>
              </a:rPr>
              <a:t>：</a:t>
            </a:r>
            <a:endParaRPr lang="zh-CN" altLang="en-US" sz="2400" b="1" dirty="0">
              <a:solidFill>
                <a:srgbClr val="FF5050"/>
              </a:solidFill>
            </a:endParaRPr>
          </a:p>
          <a:p>
            <a:endParaRPr lang="en-US" altLang="zh-CN" sz="1000" b="1" dirty="0">
              <a:solidFill>
                <a:srgbClr val="FF5050"/>
              </a:solidFill>
            </a:endParaRPr>
          </a:p>
        </p:txBody>
      </p:sp>
      <p:grpSp>
        <p:nvGrpSpPr>
          <p:cNvPr id="43012" name="Group 5"/>
          <p:cNvGrpSpPr/>
          <p:nvPr/>
        </p:nvGrpSpPr>
        <p:grpSpPr bwMode="auto">
          <a:xfrm>
            <a:off x="7358063" y="1357313"/>
            <a:ext cx="1028700" cy="1154112"/>
            <a:chOff x="2614" y="840"/>
            <a:chExt cx="776" cy="871"/>
          </a:xfrm>
        </p:grpSpPr>
        <p:grpSp>
          <p:nvGrpSpPr>
            <p:cNvPr id="43106" name="Group 6"/>
            <p:cNvGrpSpPr/>
            <p:nvPr/>
          </p:nvGrpSpPr>
          <p:grpSpPr bwMode="auto">
            <a:xfrm>
              <a:off x="2614" y="1299"/>
              <a:ext cx="763" cy="412"/>
              <a:chOff x="2614" y="1299"/>
              <a:chExt cx="763" cy="412"/>
            </a:xfrm>
          </p:grpSpPr>
          <p:sp>
            <p:nvSpPr>
              <p:cNvPr id="147463"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4"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5"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6"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7"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8"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69"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0"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1"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2"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3"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4"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5"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6"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3107" name="Group 21"/>
            <p:cNvGrpSpPr/>
            <p:nvPr/>
          </p:nvGrpSpPr>
          <p:grpSpPr bwMode="auto">
            <a:xfrm>
              <a:off x="2676" y="840"/>
              <a:ext cx="714" cy="672"/>
              <a:chOff x="2676" y="840"/>
              <a:chExt cx="714" cy="672"/>
            </a:xfrm>
          </p:grpSpPr>
          <p:sp>
            <p:nvSpPr>
              <p:cNvPr id="147478"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79"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0"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1"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2"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3"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4"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5"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6"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7"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88"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147490" name="Line 34"/>
          <p:cNvSpPr>
            <a:spLocks noChangeShapeType="1"/>
          </p:cNvSpPr>
          <p:nvPr/>
        </p:nvSpPr>
        <p:spPr bwMode="auto">
          <a:xfrm flipV="1">
            <a:off x="3563938" y="3429000"/>
            <a:ext cx="3240087"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91" name="Freeform 35"/>
          <p:cNvSpPr/>
          <p:nvPr/>
        </p:nvSpPr>
        <p:spPr bwMode="auto">
          <a:xfrm>
            <a:off x="6800850" y="2427288"/>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92" name="Line 36"/>
          <p:cNvSpPr>
            <a:spLocks noChangeShapeType="1"/>
          </p:cNvSpPr>
          <p:nvPr/>
        </p:nvSpPr>
        <p:spPr bwMode="auto">
          <a:xfrm>
            <a:off x="5724525" y="2324100"/>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93" name="Line 37"/>
          <p:cNvSpPr>
            <a:spLocks noChangeShapeType="1"/>
          </p:cNvSpPr>
          <p:nvPr/>
        </p:nvSpPr>
        <p:spPr bwMode="auto">
          <a:xfrm flipV="1">
            <a:off x="5940425" y="3454400"/>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94" name="Line 38"/>
          <p:cNvSpPr>
            <a:spLocks noChangeShapeType="1"/>
          </p:cNvSpPr>
          <p:nvPr/>
        </p:nvSpPr>
        <p:spPr bwMode="auto">
          <a:xfrm flipH="1">
            <a:off x="4984750" y="1892300"/>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3018" name="Rectangle 41"/>
          <p:cNvSpPr>
            <a:spLocks noChangeArrowheads="1"/>
          </p:cNvSpPr>
          <p:nvPr/>
        </p:nvSpPr>
        <p:spPr bwMode="auto">
          <a:xfrm>
            <a:off x="3594100" y="1463675"/>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147498" name="AutoShape 42"/>
          <p:cNvSpPr>
            <a:spLocks noChangeArrowheads="1"/>
          </p:cNvSpPr>
          <p:nvPr/>
        </p:nvSpPr>
        <p:spPr bwMode="auto">
          <a:xfrm rot="1217898" flipV="1">
            <a:off x="3460750" y="3757613"/>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499" name="Line 43"/>
          <p:cNvSpPr>
            <a:spLocks noChangeShapeType="1"/>
          </p:cNvSpPr>
          <p:nvPr/>
        </p:nvSpPr>
        <p:spPr bwMode="auto">
          <a:xfrm flipH="1" flipV="1">
            <a:off x="4603750" y="2921000"/>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0" name="AutoShape 44"/>
          <p:cNvSpPr>
            <a:spLocks noChangeArrowheads="1"/>
          </p:cNvSpPr>
          <p:nvPr/>
        </p:nvSpPr>
        <p:spPr bwMode="auto">
          <a:xfrm>
            <a:off x="3851275" y="2589213"/>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1" name="AutoShape 45"/>
          <p:cNvSpPr>
            <a:spLocks noChangeArrowheads="1"/>
          </p:cNvSpPr>
          <p:nvPr/>
        </p:nvSpPr>
        <p:spPr bwMode="auto">
          <a:xfrm rot="-1386227">
            <a:off x="3003550" y="3149600"/>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3" name="AutoShape 47"/>
          <p:cNvSpPr>
            <a:spLocks noChangeArrowheads="1"/>
          </p:cNvSpPr>
          <p:nvPr/>
        </p:nvSpPr>
        <p:spPr bwMode="auto">
          <a:xfrm>
            <a:off x="1098550" y="3225800"/>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4" name="AutoShape 48"/>
          <p:cNvSpPr>
            <a:spLocks noChangeArrowheads="1"/>
          </p:cNvSpPr>
          <p:nvPr/>
        </p:nvSpPr>
        <p:spPr bwMode="auto">
          <a:xfrm rot="-1386227">
            <a:off x="985838" y="3759200"/>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5" name="AutoShape 49"/>
          <p:cNvSpPr>
            <a:spLocks noChangeArrowheads="1"/>
          </p:cNvSpPr>
          <p:nvPr/>
        </p:nvSpPr>
        <p:spPr bwMode="auto">
          <a:xfrm rot="1386227" flipV="1">
            <a:off x="1022350" y="2692400"/>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6" name="AutoShape 50"/>
          <p:cNvSpPr>
            <a:spLocks noChangeArrowheads="1"/>
          </p:cNvSpPr>
          <p:nvPr/>
        </p:nvSpPr>
        <p:spPr bwMode="auto">
          <a:xfrm>
            <a:off x="468313" y="3073400"/>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147507" name="AutoShape 51"/>
          <p:cNvSpPr>
            <a:spLocks noChangeArrowheads="1"/>
          </p:cNvSpPr>
          <p:nvPr/>
        </p:nvSpPr>
        <p:spPr bwMode="auto">
          <a:xfrm>
            <a:off x="468313" y="3911600"/>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43028" name="Text Box 53"/>
          <p:cNvSpPr txBox="1">
            <a:spLocks noChangeArrowheads="1"/>
          </p:cNvSpPr>
          <p:nvPr/>
        </p:nvSpPr>
        <p:spPr bwMode="auto">
          <a:xfrm>
            <a:off x="550863" y="1425575"/>
            <a:ext cx="874712"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43029" name="Rectangle 54"/>
          <p:cNvSpPr>
            <a:spLocks noChangeArrowheads="1"/>
          </p:cNvSpPr>
          <p:nvPr/>
        </p:nvSpPr>
        <p:spPr bwMode="auto">
          <a:xfrm>
            <a:off x="7286625" y="2500313"/>
            <a:ext cx="1512888"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147511" name="AutoShape 55"/>
          <p:cNvSpPr>
            <a:spLocks noChangeArrowheads="1"/>
          </p:cNvSpPr>
          <p:nvPr/>
        </p:nvSpPr>
        <p:spPr bwMode="auto">
          <a:xfrm>
            <a:off x="4222750" y="2006600"/>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12" name="Line 56"/>
          <p:cNvSpPr>
            <a:spLocks noChangeShapeType="1"/>
          </p:cNvSpPr>
          <p:nvPr/>
        </p:nvSpPr>
        <p:spPr bwMode="auto">
          <a:xfrm flipH="1" flipV="1">
            <a:off x="4603750" y="2387600"/>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13" name="AutoShape 57"/>
          <p:cNvSpPr>
            <a:spLocks noChangeArrowheads="1"/>
          </p:cNvSpPr>
          <p:nvPr/>
        </p:nvSpPr>
        <p:spPr bwMode="auto">
          <a:xfrm>
            <a:off x="3851275" y="1903413"/>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43033" name="AutoShape 62"/>
          <p:cNvCxnSpPr>
            <a:cxnSpLocks noChangeShapeType="1"/>
          </p:cNvCxnSpPr>
          <p:nvPr/>
        </p:nvCxnSpPr>
        <p:spPr bwMode="auto">
          <a:xfrm flipV="1">
            <a:off x="1619250" y="1090613"/>
            <a:ext cx="17463" cy="3778250"/>
          </a:xfrm>
          <a:prstGeom prst="straightConnector1">
            <a:avLst/>
          </a:prstGeom>
          <a:noFill/>
          <a:ln w="38100">
            <a:solidFill>
              <a:schemeClr val="tx1"/>
            </a:solidFill>
            <a:prstDash val="sysDot"/>
            <a:round/>
          </a:ln>
        </p:spPr>
      </p:cxnSp>
      <p:cxnSp>
        <p:nvCxnSpPr>
          <p:cNvPr id="43034" name="AutoShape 63"/>
          <p:cNvCxnSpPr>
            <a:cxnSpLocks noChangeShapeType="1"/>
          </p:cNvCxnSpPr>
          <p:nvPr/>
        </p:nvCxnSpPr>
        <p:spPr bwMode="auto">
          <a:xfrm flipV="1">
            <a:off x="4787900" y="1052513"/>
            <a:ext cx="71438" cy="3889375"/>
          </a:xfrm>
          <a:prstGeom prst="straightConnector1">
            <a:avLst/>
          </a:prstGeom>
          <a:noFill/>
          <a:ln w="38100">
            <a:solidFill>
              <a:schemeClr val="tx1"/>
            </a:solidFill>
            <a:prstDash val="sysDot"/>
            <a:round/>
          </a:ln>
        </p:spPr>
      </p:cxnSp>
      <p:cxnSp>
        <p:nvCxnSpPr>
          <p:cNvPr id="43035" name="AutoShape 64"/>
          <p:cNvCxnSpPr>
            <a:cxnSpLocks noChangeShapeType="1"/>
          </p:cNvCxnSpPr>
          <p:nvPr/>
        </p:nvCxnSpPr>
        <p:spPr bwMode="auto">
          <a:xfrm flipH="1" flipV="1">
            <a:off x="6696075" y="1052513"/>
            <a:ext cx="36513" cy="3816350"/>
          </a:xfrm>
          <a:prstGeom prst="straightConnector1">
            <a:avLst/>
          </a:prstGeom>
          <a:noFill/>
          <a:ln w="38100">
            <a:solidFill>
              <a:schemeClr val="tx1"/>
            </a:solidFill>
            <a:prstDash val="sysDot"/>
            <a:round/>
          </a:ln>
        </p:spPr>
      </p:cxnSp>
      <p:sp>
        <p:nvSpPr>
          <p:cNvPr id="147549" name="AutoShape 93"/>
          <p:cNvSpPr>
            <a:spLocks noChangeArrowheads="1"/>
          </p:cNvSpPr>
          <p:nvPr/>
        </p:nvSpPr>
        <p:spPr bwMode="auto">
          <a:xfrm>
            <a:off x="468313" y="2108200"/>
            <a:ext cx="1062037"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43037" name="Group 102"/>
          <p:cNvGrpSpPr/>
          <p:nvPr/>
        </p:nvGrpSpPr>
        <p:grpSpPr bwMode="auto">
          <a:xfrm>
            <a:off x="7643813" y="3786188"/>
            <a:ext cx="935037" cy="833437"/>
            <a:chOff x="3334" y="1162"/>
            <a:chExt cx="589" cy="525"/>
          </a:xfrm>
        </p:grpSpPr>
        <p:sp>
          <p:nvSpPr>
            <p:cNvPr id="147514"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1"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2"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3"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4"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5"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6"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57"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3038" name="Group 111"/>
          <p:cNvGrpSpPr/>
          <p:nvPr/>
        </p:nvGrpSpPr>
        <p:grpSpPr bwMode="auto">
          <a:xfrm>
            <a:off x="5076825" y="4365625"/>
            <a:ext cx="790575" cy="504825"/>
            <a:chOff x="3152" y="2659"/>
            <a:chExt cx="1178" cy="907"/>
          </a:xfrm>
        </p:grpSpPr>
        <p:sp>
          <p:nvSpPr>
            <p:cNvPr id="43092"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3093"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147570"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1"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2"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3"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3039" name="Group 118"/>
          <p:cNvGrpSpPr/>
          <p:nvPr/>
        </p:nvGrpSpPr>
        <p:grpSpPr bwMode="auto">
          <a:xfrm>
            <a:off x="5724525" y="3429000"/>
            <a:ext cx="792163" cy="719138"/>
            <a:chOff x="3960" y="1752"/>
            <a:chExt cx="4680" cy="4056"/>
          </a:xfrm>
        </p:grpSpPr>
        <p:grpSp>
          <p:nvGrpSpPr>
            <p:cNvPr id="43059" name="Group 119"/>
            <p:cNvGrpSpPr/>
            <p:nvPr/>
          </p:nvGrpSpPr>
          <p:grpSpPr bwMode="auto">
            <a:xfrm>
              <a:off x="3960" y="2688"/>
              <a:ext cx="4140" cy="3120"/>
              <a:chOff x="1620" y="5040"/>
              <a:chExt cx="598" cy="559"/>
            </a:xfrm>
          </p:grpSpPr>
          <p:sp>
            <p:nvSpPr>
              <p:cNvPr id="147576"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7" name="Line 121"/>
              <p:cNvSpPr>
                <a:spLocks noChangeShapeType="1"/>
              </p:cNvSpPr>
              <p:nvPr/>
            </p:nvSpPr>
            <p:spPr bwMode="auto">
              <a:xfrm>
                <a:off x="2018" y="5198"/>
                <a:ext cx="0" cy="39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8" name="Line 122"/>
              <p:cNvSpPr>
                <a:spLocks noChangeShapeType="1"/>
              </p:cNvSpPr>
              <p:nvPr/>
            </p:nvSpPr>
            <p:spPr bwMode="auto">
              <a:xfrm>
                <a:off x="1745" y="5119"/>
                <a:ext cx="379"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79"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0" name="Line 124"/>
              <p:cNvSpPr>
                <a:spLocks noChangeShapeType="1"/>
              </p:cNvSpPr>
              <p:nvPr/>
            </p:nvSpPr>
            <p:spPr bwMode="auto">
              <a:xfrm>
                <a:off x="1723" y="5198"/>
                <a:ext cx="1" cy="39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1" name="Line 125"/>
              <p:cNvSpPr>
                <a:spLocks noChangeShapeType="1"/>
              </p:cNvSpPr>
              <p:nvPr/>
            </p:nvSpPr>
            <p:spPr bwMode="auto">
              <a:xfrm>
                <a:off x="1823" y="5198"/>
                <a:ext cx="0" cy="39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2" name="Line 126"/>
              <p:cNvSpPr>
                <a:spLocks noChangeShapeType="1"/>
              </p:cNvSpPr>
              <p:nvPr/>
            </p:nvSpPr>
            <p:spPr bwMode="auto">
              <a:xfrm>
                <a:off x="1919" y="5198"/>
                <a:ext cx="0" cy="39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3" name="Line 127"/>
              <p:cNvSpPr>
                <a:spLocks noChangeShapeType="1"/>
              </p:cNvSpPr>
              <p:nvPr/>
            </p:nvSpPr>
            <p:spPr bwMode="auto">
              <a:xfrm>
                <a:off x="1629" y="5309"/>
                <a:ext cx="39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4"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5"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6" name="Line 130"/>
              <p:cNvSpPr>
                <a:spLocks noChangeShapeType="1"/>
              </p:cNvSpPr>
              <p:nvPr/>
            </p:nvSpPr>
            <p:spPr bwMode="auto">
              <a:xfrm>
                <a:off x="1842" y="5042"/>
                <a:ext cx="37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7" name="Line 131"/>
              <p:cNvSpPr>
                <a:spLocks noChangeShapeType="1"/>
              </p:cNvSpPr>
              <p:nvPr/>
            </p:nvSpPr>
            <p:spPr bwMode="auto">
              <a:xfrm>
                <a:off x="2215" y="5042"/>
                <a:ext cx="1" cy="364"/>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8" name="Line 132"/>
              <p:cNvSpPr>
                <a:spLocks noChangeShapeType="1"/>
              </p:cNvSpPr>
              <p:nvPr/>
            </p:nvSpPr>
            <p:spPr bwMode="auto">
              <a:xfrm>
                <a:off x="1800" y="5076"/>
                <a:ext cx="378"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89"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0" name="Line 134"/>
              <p:cNvSpPr>
                <a:spLocks noChangeShapeType="1"/>
              </p:cNvSpPr>
              <p:nvPr/>
            </p:nvSpPr>
            <p:spPr bwMode="auto">
              <a:xfrm>
                <a:off x="1951"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1"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2" name="Line 136"/>
              <p:cNvSpPr>
                <a:spLocks noChangeShapeType="1"/>
              </p:cNvSpPr>
              <p:nvPr/>
            </p:nvSpPr>
            <p:spPr bwMode="auto">
              <a:xfrm flipH="1">
                <a:off x="2018" y="5042"/>
                <a:ext cx="194" cy="15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3" name="Line 137"/>
              <p:cNvSpPr>
                <a:spLocks noChangeShapeType="1"/>
              </p:cNvSpPr>
              <p:nvPr/>
            </p:nvSpPr>
            <p:spPr bwMode="auto">
              <a:xfrm flipH="1">
                <a:off x="2018" y="5132"/>
                <a:ext cx="198" cy="17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4" name="Line 138"/>
              <p:cNvSpPr>
                <a:spLocks noChangeShapeType="1"/>
              </p:cNvSpPr>
              <p:nvPr/>
            </p:nvSpPr>
            <p:spPr bwMode="auto">
              <a:xfrm flipH="1">
                <a:off x="2018" y="5313"/>
                <a:ext cx="198" cy="184"/>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5" name="Line 139"/>
              <p:cNvSpPr>
                <a:spLocks noChangeShapeType="1"/>
              </p:cNvSpPr>
              <p:nvPr/>
            </p:nvSpPr>
            <p:spPr bwMode="auto">
              <a:xfrm flipH="1">
                <a:off x="1621" y="5042"/>
                <a:ext cx="214" cy="15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6" name="Line 140"/>
              <p:cNvSpPr>
                <a:spLocks noChangeShapeType="1"/>
              </p:cNvSpPr>
              <p:nvPr/>
            </p:nvSpPr>
            <p:spPr bwMode="auto">
              <a:xfrm flipH="1">
                <a:off x="1718" y="5042"/>
                <a:ext cx="221"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7" name="Line 141"/>
              <p:cNvSpPr>
                <a:spLocks noChangeShapeType="1"/>
              </p:cNvSpPr>
              <p:nvPr/>
            </p:nvSpPr>
            <p:spPr bwMode="auto">
              <a:xfrm flipH="1">
                <a:off x="1816" y="5042"/>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8" name="Line 142"/>
              <p:cNvSpPr>
                <a:spLocks noChangeShapeType="1"/>
              </p:cNvSpPr>
              <p:nvPr/>
            </p:nvSpPr>
            <p:spPr bwMode="auto">
              <a:xfrm flipH="1">
                <a:off x="1915" y="5042"/>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99" name="Line 143"/>
              <p:cNvSpPr>
                <a:spLocks noChangeShapeType="1"/>
              </p:cNvSpPr>
              <p:nvPr/>
            </p:nvSpPr>
            <p:spPr bwMode="auto">
              <a:xfrm>
                <a:off x="2067" y="5156"/>
                <a:ext cx="0" cy="39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0"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1" name="Line 145"/>
              <p:cNvSpPr>
                <a:spLocks noChangeShapeType="1"/>
              </p:cNvSpPr>
              <p:nvPr/>
            </p:nvSpPr>
            <p:spPr bwMode="auto">
              <a:xfrm>
                <a:off x="2170" y="5084"/>
                <a:ext cx="0" cy="364"/>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2"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3" name="Line 147"/>
              <p:cNvSpPr>
                <a:spLocks noChangeShapeType="1"/>
              </p:cNvSpPr>
              <p:nvPr/>
            </p:nvSpPr>
            <p:spPr bwMode="auto">
              <a:xfrm flipH="1">
                <a:off x="2018" y="5227"/>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4"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5" name="Line 149"/>
              <p:cNvSpPr>
                <a:spLocks noChangeShapeType="1"/>
              </p:cNvSpPr>
              <p:nvPr/>
            </p:nvSpPr>
            <p:spPr bwMode="auto">
              <a:xfrm>
                <a:off x="1621" y="5597"/>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147606"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607"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3040" name="Text Box 153"/>
          <p:cNvSpPr txBox="1">
            <a:spLocks noChangeArrowheads="1"/>
          </p:cNvSpPr>
          <p:nvPr/>
        </p:nvSpPr>
        <p:spPr bwMode="auto">
          <a:xfrm>
            <a:off x="1547813" y="1214438"/>
            <a:ext cx="381000" cy="4094162"/>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147611" name="AutoShape 155"/>
          <p:cNvSpPr>
            <a:spLocks noChangeArrowheads="1"/>
          </p:cNvSpPr>
          <p:nvPr/>
        </p:nvSpPr>
        <p:spPr bwMode="auto">
          <a:xfrm rot="-1386227">
            <a:off x="2989263" y="2363788"/>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47502" name="AutoShape 46"/>
          <p:cNvSpPr>
            <a:spLocks noChangeArrowheads="1"/>
          </p:cNvSpPr>
          <p:nvPr/>
        </p:nvSpPr>
        <p:spPr bwMode="auto">
          <a:xfrm>
            <a:off x="2089150" y="2633663"/>
            <a:ext cx="1633538"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43043" name="Text Box 156"/>
          <p:cNvSpPr txBox="1">
            <a:spLocks noChangeArrowheads="1"/>
          </p:cNvSpPr>
          <p:nvPr/>
        </p:nvSpPr>
        <p:spPr bwMode="auto">
          <a:xfrm>
            <a:off x="6786563" y="2500313"/>
            <a:ext cx="377825" cy="13239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147615" name="Rectangle 159"/>
          <p:cNvSpPr>
            <a:spLocks noChangeArrowheads="1"/>
          </p:cNvSpPr>
          <p:nvPr/>
        </p:nvSpPr>
        <p:spPr bwMode="auto">
          <a:xfrm>
            <a:off x="0" y="5373688"/>
            <a:ext cx="9144000" cy="1598612"/>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lnSpc>
                <a:spcPct val="130000"/>
              </a:lnSpc>
              <a:defRPr/>
            </a:pP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a</a:t>
            </a:r>
            <a:r>
              <a:rPr lang="zh-CN" altLang="en-US" sz="2400" b="1" dirty="0">
                <a:solidFill>
                  <a:srgbClr val="FF0000"/>
                </a:solidFill>
                <a:latin typeface="黑体" panose="02010609060101010101" pitchFamily="49" charset="-122"/>
                <a:ea typeface="黑体" panose="02010609060101010101" pitchFamily="49" charset="-122"/>
              </a:rPr>
              <a:t>）数据源：数据来源于多个数据源，包括企业内部数据、市场调查报告、各种文档类外部数据；</a:t>
            </a:r>
            <a:endParaRPr lang="zh-CN" altLang="en-US" sz="2400" b="1" dirty="0">
              <a:solidFill>
                <a:srgbClr val="FF0000"/>
              </a:solidFill>
              <a:latin typeface="黑体" panose="02010609060101010101" pitchFamily="49" charset="-122"/>
              <a:ea typeface="黑体" panose="02010609060101010101" pitchFamily="49" charset="-122"/>
            </a:endParaRPr>
          </a:p>
          <a:p>
            <a:pPr>
              <a:lnSpc>
                <a:spcPct val="130000"/>
              </a:lnSpc>
              <a:defRPr/>
            </a:pP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43045" name="Rectangle 41"/>
          <p:cNvSpPr>
            <a:spLocks noChangeArrowheads="1"/>
          </p:cNvSpPr>
          <p:nvPr/>
        </p:nvSpPr>
        <p:spPr bwMode="auto">
          <a:xfrm>
            <a:off x="2214563" y="4094163"/>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143" name="AutoShape 57"/>
          <p:cNvSpPr>
            <a:spLocks noChangeArrowheads="1"/>
          </p:cNvSpPr>
          <p:nvPr/>
        </p:nvSpPr>
        <p:spPr bwMode="auto">
          <a:xfrm>
            <a:off x="2471738" y="4533900"/>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3047" name="Text Box 53"/>
          <p:cNvSpPr txBox="1">
            <a:spLocks noChangeArrowheads="1"/>
          </p:cNvSpPr>
          <p:nvPr/>
        </p:nvSpPr>
        <p:spPr bwMode="auto">
          <a:xfrm>
            <a:off x="1571625" y="785813"/>
            <a:ext cx="2786063" cy="400050"/>
          </a:xfrm>
          <a:prstGeom prst="rect">
            <a:avLst/>
          </a:prstGeom>
          <a:noFill/>
          <a:ln w="9525">
            <a:noFill/>
            <a:miter lim="800000"/>
          </a:ln>
        </p:spPr>
        <p:txBody>
          <a:bodyPr>
            <a:spAutoFit/>
          </a:bodyPr>
          <a:lstStyle/>
          <a:p>
            <a:pPr algn="ctr" eaLnBrk="0" hangingPunct="0"/>
            <a:r>
              <a:rPr lang="zh-CN" altLang="en-US" sz="2000" b="1" dirty="0">
                <a:latin typeface="Arial Narrow" panose="020B0606020202030204" pitchFamily="34" charset="0"/>
                <a:cs typeface="Times New Roman" panose="02020603050405020304" pitchFamily="18" charset="0"/>
              </a:rPr>
              <a:t>底层：数据仓库服务器</a:t>
            </a:r>
            <a:endParaRPr lang="zh-CN" altLang="en-US" sz="2000" b="1" dirty="0">
              <a:latin typeface="Arial Narrow" panose="020B0606020202030204" pitchFamily="34" charset="0"/>
              <a:cs typeface="Times New Roman" panose="02020603050405020304" pitchFamily="18" charset="0"/>
            </a:endParaRPr>
          </a:p>
        </p:txBody>
      </p:sp>
      <p:sp>
        <p:nvSpPr>
          <p:cNvPr id="43048" name="Text Box 53"/>
          <p:cNvSpPr txBox="1">
            <a:spLocks noChangeArrowheads="1"/>
          </p:cNvSpPr>
          <p:nvPr/>
        </p:nvSpPr>
        <p:spPr bwMode="auto">
          <a:xfrm>
            <a:off x="4357688" y="785813"/>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43049" name="Text Box 53"/>
          <p:cNvSpPr txBox="1">
            <a:spLocks noChangeArrowheads="1"/>
          </p:cNvSpPr>
          <p:nvPr/>
        </p:nvSpPr>
        <p:spPr bwMode="auto">
          <a:xfrm>
            <a:off x="6858000" y="773113"/>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43050" name="Group 111"/>
          <p:cNvGrpSpPr/>
          <p:nvPr/>
        </p:nvGrpSpPr>
        <p:grpSpPr bwMode="auto">
          <a:xfrm>
            <a:off x="5357813" y="1785938"/>
            <a:ext cx="790575" cy="504825"/>
            <a:chOff x="3152" y="2659"/>
            <a:chExt cx="1178" cy="907"/>
          </a:xfrm>
        </p:grpSpPr>
        <p:sp>
          <p:nvSpPr>
            <p:cNvPr id="43053"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3054"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154"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55"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56"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157"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3051" name="Rectangle 94"/>
          <p:cNvSpPr>
            <a:spLocks noChangeArrowheads="1"/>
          </p:cNvSpPr>
          <p:nvPr/>
        </p:nvSpPr>
        <p:spPr bwMode="auto">
          <a:xfrm>
            <a:off x="5002213" y="1389063"/>
            <a:ext cx="1614487"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43052" name="Rectangle 94"/>
          <p:cNvSpPr>
            <a:spLocks noChangeArrowheads="1"/>
          </p:cNvSpPr>
          <p:nvPr/>
        </p:nvSpPr>
        <p:spPr bwMode="auto">
          <a:xfrm>
            <a:off x="4930775" y="4957763"/>
            <a:ext cx="1614488"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615"/>
                                        </p:tgtEl>
                                        <p:attrNameLst>
                                          <p:attrName>style.visibility</p:attrName>
                                        </p:attrNameLst>
                                      </p:cBhvr>
                                      <p:to>
                                        <p:strVal val="visible"/>
                                      </p:to>
                                    </p:set>
                                    <p:anim calcmode="lin" valueType="num">
                                      <p:cBhvr additive="base">
                                        <p:cTn id="7" dur="500" fill="hold"/>
                                        <p:tgtEl>
                                          <p:spTgt spid="147615"/>
                                        </p:tgtEl>
                                        <p:attrNameLst>
                                          <p:attrName>ppt_x</p:attrName>
                                        </p:attrNameLst>
                                      </p:cBhvr>
                                      <p:tavLst>
                                        <p:tav tm="0">
                                          <p:val>
                                            <p:strVal val="#ppt_x"/>
                                          </p:val>
                                        </p:tav>
                                        <p:tav tm="100000">
                                          <p:val>
                                            <p:strVal val="#ppt_x"/>
                                          </p:val>
                                        </p:tav>
                                      </p:tavLst>
                                    </p:anim>
                                    <p:anim calcmode="lin" valueType="num">
                                      <p:cBhvr additive="base">
                                        <p:cTn id="8" dur="500" fill="hold"/>
                                        <p:tgtEl>
                                          <p:spTgt spid="147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57200" y="304800"/>
            <a:ext cx="7921625" cy="769441"/>
          </a:xfrm>
          <a:prstGeom prst="rect">
            <a:avLst/>
          </a:prstGeom>
          <a:noFill/>
          <a:ln w="9525" algn="ctr">
            <a:noFill/>
            <a:miter lim="800000"/>
          </a:ln>
        </p:spPr>
        <p:txBody>
          <a:bodyPr>
            <a:spAutoFit/>
          </a:bodyPr>
          <a:lstStyle/>
          <a:p>
            <a:r>
              <a:rPr lang="zh-CN" altLang="en-US" b="1" dirty="0">
                <a:solidFill>
                  <a:srgbClr val="FF5050"/>
                </a:solidFill>
              </a:rPr>
              <a:t>（</a:t>
            </a:r>
            <a:r>
              <a:rPr lang="en-US" altLang="zh-CN" b="1" dirty="0">
                <a:solidFill>
                  <a:srgbClr val="FF5050"/>
                </a:solidFill>
              </a:rPr>
              <a:t>4</a:t>
            </a:r>
            <a:r>
              <a:rPr lang="zh-CN" altLang="en-US" b="1" dirty="0">
                <a:solidFill>
                  <a:srgbClr val="FF5050"/>
                </a:solidFill>
              </a:rPr>
              <a:t>）</a:t>
            </a:r>
            <a:r>
              <a:rPr lang="zh-CN" altLang="en-US" b="1" dirty="0">
                <a:solidFill>
                  <a:srgbClr val="FF0000"/>
                </a:solidFill>
              </a:rPr>
              <a:t>数据仓库系统的组成</a:t>
            </a:r>
            <a:r>
              <a:rPr lang="zh-CN" altLang="en-US" sz="2400" b="1" dirty="0">
                <a:solidFill>
                  <a:srgbClr val="FF5050"/>
                </a:solidFill>
              </a:rPr>
              <a:t>：</a:t>
            </a:r>
            <a:endParaRPr lang="zh-CN" altLang="en-US" sz="2400" b="1" dirty="0">
              <a:solidFill>
                <a:srgbClr val="FF5050"/>
              </a:solidFill>
            </a:endParaRPr>
          </a:p>
          <a:p>
            <a:endParaRPr lang="en-US" altLang="zh-CN" sz="1000" b="1" dirty="0">
              <a:solidFill>
                <a:srgbClr val="FF5050"/>
              </a:solidFill>
            </a:endParaRPr>
          </a:p>
        </p:txBody>
      </p:sp>
      <p:sp>
        <p:nvSpPr>
          <p:cNvPr id="225423" name="Rectangle 143"/>
          <p:cNvSpPr>
            <a:spLocks noChangeArrowheads="1"/>
          </p:cNvSpPr>
          <p:nvPr/>
        </p:nvSpPr>
        <p:spPr bwMode="auto">
          <a:xfrm>
            <a:off x="0" y="5072063"/>
            <a:ext cx="9144000" cy="1790700"/>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defRPr/>
            </a:pP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b</a:t>
            </a:r>
            <a:r>
              <a:rPr lang="zh-CN" altLang="en-US" sz="2400" b="1" dirty="0">
                <a:solidFill>
                  <a:srgbClr val="FF0000"/>
                </a:solidFill>
                <a:latin typeface="黑体" panose="02010609060101010101" pitchFamily="49" charset="-122"/>
                <a:ea typeface="黑体" panose="02010609060101010101" pitchFamily="49" charset="-122"/>
              </a:rPr>
              <a:t>）元数据（</a:t>
            </a:r>
            <a:r>
              <a:rPr lang="en-US" altLang="zh-CN" sz="2400" b="1" dirty="0">
                <a:solidFill>
                  <a:srgbClr val="FF0000"/>
                </a:solidFill>
                <a:latin typeface="黑体" panose="02010609060101010101" pitchFamily="49" charset="-122"/>
                <a:ea typeface="黑体" panose="02010609060101010101" pitchFamily="49" charset="-122"/>
              </a:rPr>
              <a:t>Metadata</a:t>
            </a:r>
            <a:r>
              <a:rPr lang="zh-CN" altLang="en-US" sz="2400" b="1" dirty="0">
                <a:solidFill>
                  <a:srgbClr val="FF0000"/>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是关于数据的数据，目的是描述数据仓库内有什么数据、数据怎么得到的、如何访问这些数据；</a:t>
            </a:r>
            <a:endParaRPr lang="zh-CN" altLang="en-US" sz="2400" b="1" dirty="0">
              <a:latin typeface="黑体" panose="02010609060101010101" pitchFamily="49" charset="-122"/>
              <a:ea typeface="黑体" panose="02010609060101010101" pitchFamily="49" charset="-122"/>
            </a:endParaRPr>
          </a:p>
          <a:p>
            <a:pPr lvl="1">
              <a:defRPr/>
            </a:pPr>
            <a:r>
              <a:rPr lang="zh-CN" altLang="en-US" sz="2400" b="1" dirty="0">
                <a:latin typeface="黑体" panose="02010609060101010101" pitchFamily="49" charset="-122"/>
                <a:ea typeface="黑体" panose="02010609060101010101" pitchFamily="49" charset="-122"/>
              </a:rPr>
              <a:t>例如</a:t>
            </a:r>
            <a:r>
              <a:rPr lang="en-US" altLang="zh-CN" sz="2400" b="1" dirty="0">
                <a:latin typeface="黑体" panose="02010609060101010101" pitchFamily="49" charset="-122"/>
                <a:ea typeface="黑体" panose="02010609060101010101" pitchFamily="49" charset="-122"/>
              </a:rPr>
              <a:t>:word</a:t>
            </a:r>
            <a:r>
              <a:rPr lang="zh-CN" altLang="en-US" sz="2400" b="1" dirty="0">
                <a:latin typeface="黑体" panose="02010609060101010101" pitchFamily="49" charset="-122"/>
                <a:ea typeface="黑体" panose="02010609060101010101" pitchFamily="49" charset="-122"/>
              </a:rPr>
              <a:t>文章中文字的字体</a:t>
            </a:r>
            <a:r>
              <a:rPr lang="zh-CN" altLang="en-US" b="1" dirty="0">
                <a:solidFill>
                  <a:srgbClr val="0000FF"/>
                </a:solidFill>
                <a:latin typeface="黑体" panose="02010609060101010101" pitchFamily="49" charset="-122"/>
                <a:ea typeface="黑体" panose="02010609060101010101" pitchFamily="49" charset="-122"/>
              </a:rPr>
              <a:t>大</a:t>
            </a:r>
            <a:r>
              <a:rPr lang="zh-CN" altLang="en-US" sz="1400" b="1" dirty="0">
                <a:solidFill>
                  <a:srgbClr val="0000FF"/>
                </a:solidFill>
                <a:latin typeface="黑体" panose="02010609060101010101" pitchFamily="49" charset="-122"/>
                <a:ea typeface="黑体" panose="02010609060101010101" pitchFamily="49" charset="-122"/>
              </a:rPr>
              <a:t>小</a:t>
            </a:r>
            <a:r>
              <a:rPr lang="zh-CN" altLang="en-US" sz="2400" b="1" dirty="0">
                <a:solidFill>
                  <a:srgbClr val="0000FF"/>
                </a:solidFill>
                <a:latin typeface="黑体" panose="02010609060101010101" pitchFamily="49" charset="-122"/>
                <a:ea typeface="黑体" panose="02010609060101010101" pitchFamily="49" charset="-122"/>
              </a:rPr>
              <a:t>、</a:t>
            </a:r>
            <a:r>
              <a:rPr lang="zh-CN" altLang="en-US" sz="2400" b="1" i="1" u="sng" dirty="0">
                <a:solidFill>
                  <a:srgbClr val="0000FF"/>
                </a:solidFill>
                <a:effectLst>
                  <a:outerShdw blurRad="38100" dist="38100" dir="2700000" algn="tl">
                    <a:srgbClr val="000000"/>
                  </a:outerShdw>
                </a:effectLst>
                <a:latin typeface="黑体" panose="02010609060101010101" pitchFamily="49" charset="-122"/>
                <a:ea typeface="黑体" panose="02010609060101010101" pitchFamily="49" charset="-122"/>
              </a:rPr>
              <a:t>格式</a:t>
            </a:r>
            <a:r>
              <a:rPr lang="zh-CN" altLang="en-US" sz="2400" b="1" dirty="0">
                <a:solidFill>
                  <a:srgbClr val="0000FF"/>
                </a:solidFill>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颜</a:t>
            </a:r>
            <a:r>
              <a:rPr lang="zh-CN" altLang="en-US" sz="2400" b="1" dirty="0">
                <a:solidFill>
                  <a:srgbClr val="0000FF"/>
                </a:solidFill>
                <a:latin typeface="黑体" panose="02010609060101010101" pitchFamily="49" charset="-122"/>
                <a:ea typeface="黑体" panose="02010609060101010101" pitchFamily="49" charset="-122"/>
              </a:rPr>
              <a:t>色、类型、文件版本等就是一种关于</a:t>
            </a:r>
            <a:r>
              <a:rPr lang="en-US" altLang="zh-CN" sz="2400" b="1" dirty="0">
                <a:solidFill>
                  <a:srgbClr val="0000FF"/>
                </a:solidFill>
                <a:latin typeface="黑体" panose="02010609060101010101" pitchFamily="49" charset="-122"/>
                <a:ea typeface="黑体" panose="02010609060101010101" pitchFamily="49" charset="-122"/>
              </a:rPr>
              <a:t>word</a:t>
            </a:r>
            <a:r>
              <a:rPr lang="zh-CN" altLang="en-US" sz="2400" b="1" dirty="0">
                <a:solidFill>
                  <a:srgbClr val="0000FF"/>
                </a:solidFill>
                <a:latin typeface="黑体" panose="02010609060101010101" pitchFamily="49" charset="-122"/>
                <a:ea typeface="黑体" panose="02010609060101010101" pitchFamily="49" charset="-122"/>
              </a:rPr>
              <a:t>文件的元数据</a:t>
            </a:r>
            <a:r>
              <a:rPr lang="zh-CN" altLang="en-US" sz="2400" b="1" dirty="0">
                <a:latin typeface="黑体" panose="02010609060101010101" pitchFamily="49" charset="-122"/>
                <a:ea typeface="黑体" panose="02010609060101010101" pitchFamily="49" charset="-122"/>
              </a:rPr>
              <a:t>。</a:t>
            </a:r>
            <a:r>
              <a:rPr lang="zh-CN" altLang="en-US" sz="2400" dirty="0">
                <a:effectLst>
                  <a:outerShdw blurRad="38100" dist="38100" dir="2700000" algn="tl">
                    <a:srgbClr val="FFFFFF"/>
                  </a:outerShdw>
                </a:effectLst>
                <a:latin typeface="黑体" panose="02010609060101010101" pitchFamily="49" charset="-122"/>
                <a:ea typeface="黑体" panose="02010609060101010101" pitchFamily="49" charset="-122"/>
              </a:rPr>
              <a:t>  </a:t>
            </a:r>
            <a:endParaRPr lang="zh-CN" altLang="en-US" sz="2400" dirty="0">
              <a:effectLst>
                <a:outerShdw blurRad="38100" dist="38100" dir="2700000" algn="tl">
                  <a:srgbClr val="FFFFFF"/>
                </a:outerShdw>
              </a:effectLst>
              <a:latin typeface="黑体" panose="02010609060101010101" pitchFamily="49" charset="-122"/>
              <a:ea typeface="黑体" panose="02010609060101010101" pitchFamily="49" charset="-122"/>
            </a:endParaRPr>
          </a:p>
        </p:txBody>
      </p:sp>
      <p:cxnSp>
        <p:nvCxnSpPr>
          <p:cNvPr id="44036" name="直接箭头连接符 286"/>
          <p:cNvCxnSpPr>
            <a:cxnSpLocks noChangeShapeType="1"/>
            <a:stCxn id="395" idx="1"/>
            <a:endCxn id="392" idx="3"/>
          </p:cNvCxnSpPr>
          <p:nvPr/>
        </p:nvCxnSpPr>
        <p:spPr bwMode="auto">
          <a:xfrm rot="5400000" flipH="1" flipV="1">
            <a:off x="2606676" y="4103687"/>
            <a:ext cx="546100" cy="53975"/>
          </a:xfrm>
          <a:prstGeom prst="straightConnector1">
            <a:avLst/>
          </a:prstGeom>
          <a:noFill/>
          <a:ln w="38100" algn="ctr">
            <a:solidFill>
              <a:schemeClr val="tx1"/>
            </a:solidFill>
            <a:round/>
            <a:tailEnd type="arrow" w="med" len="med"/>
          </a:ln>
        </p:spPr>
      </p:cxnSp>
      <p:grpSp>
        <p:nvGrpSpPr>
          <p:cNvPr id="44037" name="Group 5"/>
          <p:cNvGrpSpPr/>
          <p:nvPr/>
        </p:nvGrpSpPr>
        <p:grpSpPr bwMode="auto">
          <a:xfrm>
            <a:off x="7358063" y="1227138"/>
            <a:ext cx="1028700" cy="1154112"/>
            <a:chOff x="2614" y="840"/>
            <a:chExt cx="776" cy="871"/>
          </a:xfrm>
        </p:grpSpPr>
        <p:grpSp>
          <p:nvGrpSpPr>
            <p:cNvPr id="44130" name="Group 6"/>
            <p:cNvGrpSpPr/>
            <p:nvPr/>
          </p:nvGrpSpPr>
          <p:grpSpPr bwMode="auto">
            <a:xfrm>
              <a:off x="2614" y="1299"/>
              <a:ext cx="763" cy="412"/>
              <a:chOff x="2614" y="1299"/>
              <a:chExt cx="763" cy="412"/>
            </a:xfrm>
          </p:grpSpPr>
          <p:sp>
            <p:nvSpPr>
              <p:cNvPr id="302"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3"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4"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5"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6"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7"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8"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9"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0"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1"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2"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3"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4"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5"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4131" name="Group 21"/>
            <p:cNvGrpSpPr/>
            <p:nvPr/>
          </p:nvGrpSpPr>
          <p:grpSpPr bwMode="auto">
            <a:xfrm>
              <a:off x="2676" y="840"/>
              <a:ext cx="714" cy="672"/>
              <a:chOff x="2676" y="840"/>
              <a:chExt cx="714" cy="672"/>
            </a:xfrm>
          </p:grpSpPr>
          <p:sp>
            <p:nvSpPr>
              <p:cNvPr id="291"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2"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3"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4"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5"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6"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7"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8"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9"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0"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1"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316" name="Line 34"/>
          <p:cNvSpPr>
            <a:spLocks noChangeShapeType="1"/>
          </p:cNvSpPr>
          <p:nvPr/>
        </p:nvSpPr>
        <p:spPr bwMode="auto">
          <a:xfrm flipV="1">
            <a:off x="3563938" y="3298825"/>
            <a:ext cx="3240087"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7" name="Freeform 35"/>
          <p:cNvSpPr/>
          <p:nvPr/>
        </p:nvSpPr>
        <p:spPr bwMode="auto">
          <a:xfrm>
            <a:off x="6800850" y="2297113"/>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8" name="Line 36"/>
          <p:cNvSpPr>
            <a:spLocks noChangeShapeType="1"/>
          </p:cNvSpPr>
          <p:nvPr/>
        </p:nvSpPr>
        <p:spPr bwMode="auto">
          <a:xfrm>
            <a:off x="5724525" y="2193925"/>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9" name="Line 37"/>
          <p:cNvSpPr>
            <a:spLocks noChangeShapeType="1"/>
          </p:cNvSpPr>
          <p:nvPr/>
        </p:nvSpPr>
        <p:spPr bwMode="auto">
          <a:xfrm flipV="1">
            <a:off x="5940425" y="3324225"/>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0" name="Line 38"/>
          <p:cNvSpPr>
            <a:spLocks noChangeShapeType="1"/>
          </p:cNvSpPr>
          <p:nvPr/>
        </p:nvSpPr>
        <p:spPr bwMode="auto">
          <a:xfrm flipH="1">
            <a:off x="4984750" y="1762125"/>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4043" name="Rectangle 41"/>
          <p:cNvSpPr>
            <a:spLocks noChangeArrowheads="1"/>
          </p:cNvSpPr>
          <p:nvPr/>
        </p:nvSpPr>
        <p:spPr bwMode="auto">
          <a:xfrm>
            <a:off x="3594100" y="1333500"/>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22" name="AutoShape 42"/>
          <p:cNvSpPr>
            <a:spLocks noChangeArrowheads="1"/>
          </p:cNvSpPr>
          <p:nvPr/>
        </p:nvSpPr>
        <p:spPr bwMode="auto">
          <a:xfrm rot="1217898" flipV="1">
            <a:off x="3460750" y="3627438"/>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3" name="Line 43"/>
          <p:cNvSpPr>
            <a:spLocks noChangeShapeType="1"/>
          </p:cNvSpPr>
          <p:nvPr/>
        </p:nvSpPr>
        <p:spPr bwMode="auto">
          <a:xfrm flipH="1" flipV="1">
            <a:off x="4603750" y="279082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4" name="AutoShape 44"/>
          <p:cNvSpPr>
            <a:spLocks noChangeArrowheads="1"/>
          </p:cNvSpPr>
          <p:nvPr/>
        </p:nvSpPr>
        <p:spPr bwMode="auto">
          <a:xfrm>
            <a:off x="3851275" y="245903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5" name="AutoShape 45"/>
          <p:cNvSpPr>
            <a:spLocks noChangeArrowheads="1"/>
          </p:cNvSpPr>
          <p:nvPr/>
        </p:nvSpPr>
        <p:spPr bwMode="auto">
          <a:xfrm rot="20213773">
            <a:off x="3003550" y="3019425"/>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6" name="AutoShape 47"/>
          <p:cNvSpPr>
            <a:spLocks noChangeArrowheads="1"/>
          </p:cNvSpPr>
          <p:nvPr/>
        </p:nvSpPr>
        <p:spPr bwMode="auto">
          <a:xfrm>
            <a:off x="1098550" y="3095625"/>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7" name="AutoShape 48"/>
          <p:cNvSpPr>
            <a:spLocks noChangeArrowheads="1"/>
          </p:cNvSpPr>
          <p:nvPr/>
        </p:nvSpPr>
        <p:spPr bwMode="auto">
          <a:xfrm rot="20213773">
            <a:off x="985838" y="362902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8" name="AutoShape 49"/>
          <p:cNvSpPr>
            <a:spLocks noChangeArrowheads="1"/>
          </p:cNvSpPr>
          <p:nvPr/>
        </p:nvSpPr>
        <p:spPr bwMode="auto">
          <a:xfrm rot="1386227" flipV="1">
            <a:off x="1022350" y="2562225"/>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9" name="AutoShape 50"/>
          <p:cNvSpPr>
            <a:spLocks noChangeArrowheads="1"/>
          </p:cNvSpPr>
          <p:nvPr/>
        </p:nvSpPr>
        <p:spPr bwMode="auto">
          <a:xfrm>
            <a:off x="468313" y="2943225"/>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330" name="AutoShape 51"/>
          <p:cNvSpPr>
            <a:spLocks noChangeArrowheads="1"/>
          </p:cNvSpPr>
          <p:nvPr/>
        </p:nvSpPr>
        <p:spPr bwMode="auto">
          <a:xfrm>
            <a:off x="468313" y="3781425"/>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44053" name="Text Box 53"/>
          <p:cNvSpPr txBox="1">
            <a:spLocks noChangeArrowheads="1"/>
          </p:cNvSpPr>
          <p:nvPr/>
        </p:nvSpPr>
        <p:spPr bwMode="auto">
          <a:xfrm>
            <a:off x="550863" y="1295400"/>
            <a:ext cx="874712"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44054" name="Rectangle 54"/>
          <p:cNvSpPr>
            <a:spLocks noChangeArrowheads="1"/>
          </p:cNvSpPr>
          <p:nvPr/>
        </p:nvSpPr>
        <p:spPr bwMode="auto">
          <a:xfrm>
            <a:off x="7286625" y="2370138"/>
            <a:ext cx="1512888"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333" name="AutoShape 55"/>
          <p:cNvSpPr>
            <a:spLocks noChangeArrowheads="1"/>
          </p:cNvSpPr>
          <p:nvPr/>
        </p:nvSpPr>
        <p:spPr bwMode="auto">
          <a:xfrm>
            <a:off x="4222750" y="1876425"/>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4" name="Line 56"/>
          <p:cNvSpPr>
            <a:spLocks noChangeShapeType="1"/>
          </p:cNvSpPr>
          <p:nvPr/>
        </p:nvSpPr>
        <p:spPr bwMode="auto">
          <a:xfrm flipH="1" flipV="1">
            <a:off x="4603750" y="225742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5" name="AutoShape 57"/>
          <p:cNvSpPr>
            <a:spLocks noChangeArrowheads="1"/>
          </p:cNvSpPr>
          <p:nvPr/>
        </p:nvSpPr>
        <p:spPr bwMode="auto">
          <a:xfrm>
            <a:off x="3851275" y="177323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44058" name="AutoShape 62"/>
          <p:cNvCxnSpPr>
            <a:cxnSpLocks noChangeShapeType="1"/>
          </p:cNvCxnSpPr>
          <p:nvPr/>
        </p:nvCxnSpPr>
        <p:spPr bwMode="auto">
          <a:xfrm flipV="1">
            <a:off x="1619250" y="960438"/>
            <a:ext cx="17463" cy="3778250"/>
          </a:xfrm>
          <a:prstGeom prst="straightConnector1">
            <a:avLst/>
          </a:prstGeom>
          <a:noFill/>
          <a:ln w="38100">
            <a:solidFill>
              <a:schemeClr val="tx1"/>
            </a:solidFill>
            <a:prstDash val="sysDot"/>
            <a:round/>
          </a:ln>
        </p:spPr>
      </p:cxnSp>
      <p:cxnSp>
        <p:nvCxnSpPr>
          <p:cNvPr id="44059" name="AutoShape 63"/>
          <p:cNvCxnSpPr>
            <a:cxnSpLocks noChangeShapeType="1"/>
          </p:cNvCxnSpPr>
          <p:nvPr/>
        </p:nvCxnSpPr>
        <p:spPr bwMode="auto">
          <a:xfrm flipV="1">
            <a:off x="4787900" y="922338"/>
            <a:ext cx="71438" cy="3889375"/>
          </a:xfrm>
          <a:prstGeom prst="straightConnector1">
            <a:avLst/>
          </a:prstGeom>
          <a:noFill/>
          <a:ln w="38100">
            <a:solidFill>
              <a:schemeClr val="tx1"/>
            </a:solidFill>
            <a:prstDash val="sysDot"/>
            <a:round/>
          </a:ln>
        </p:spPr>
      </p:cxnSp>
      <p:cxnSp>
        <p:nvCxnSpPr>
          <p:cNvPr id="44060" name="AutoShape 64"/>
          <p:cNvCxnSpPr>
            <a:cxnSpLocks noChangeShapeType="1"/>
          </p:cNvCxnSpPr>
          <p:nvPr/>
        </p:nvCxnSpPr>
        <p:spPr bwMode="auto">
          <a:xfrm flipH="1" flipV="1">
            <a:off x="6696075" y="922338"/>
            <a:ext cx="36513" cy="3816350"/>
          </a:xfrm>
          <a:prstGeom prst="straightConnector1">
            <a:avLst/>
          </a:prstGeom>
          <a:noFill/>
          <a:ln w="38100">
            <a:solidFill>
              <a:schemeClr val="tx1"/>
            </a:solidFill>
            <a:prstDash val="sysDot"/>
            <a:round/>
          </a:ln>
        </p:spPr>
      </p:cxnSp>
      <p:sp>
        <p:nvSpPr>
          <p:cNvPr id="339" name="AutoShape 93"/>
          <p:cNvSpPr>
            <a:spLocks noChangeArrowheads="1"/>
          </p:cNvSpPr>
          <p:nvPr/>
        </p:nvSpPr>
        <p:spPr bwMode="auto">
          <a:xfrm>
            <a:off x="468313" y="1978025"/>
            <a:ext cx="1062037"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44062" name="Group 102"/>
          <p:cNvGrpSpPr/>
          <p:nvPr/>
        </p:nvGrpSpPr>
        <p:grpSpPr bwMode="auto">
          <a:xfrm>
            <a:off x="7643813" y="3656013"/>
            <a:ext cx="935037" cy="833437"/>
            <a:chOff x="3334" y="1162"/>
            <a:chExt cx="589" cy="525"/>
          </a:xfrm>
        </p:grpSpPr>
        <p:sp>
          <p:nvSpPr>
            <p:cNvPr id="341"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2"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3"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4"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5"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6"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7"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8"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4063" name="Group 111"/>
          <p:cNvGrpSpPr/>
          <p:nvPr/>
        </p:nvGrpSpPr>
        <p:grpSpPr bwMode="auto">
          <a:xfrm>
            <a:off x="5076825" y="4235450"/>
            <a:ext cx="790575" cy="504825"/>
            <a:chOff x="3152" y="2659"/>
            <a:chExt cx="1178" cy="907"/>
          </a:xfrm>
        </p:grpSpPr>
        <p:sp>
          <p:nvSpPr>
            <p:cNvPr id="44116"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4117"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352"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3"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4"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5"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4064" name="Group 118"/>
          <p:cNvGrpSpPr/>
          <p:nvPr/>
        </p:nvGrpSpPr>
        <p:grpSpPr bwMode="auto">
          <a:xfrm>
            <a:off x="5724525" y="3298825"/>
            <a:ext cx="792163" cy="719138"/>
            <a:chOff x="3960" y="1752"/>
            <a:chExt cx="4680" cy="4056"/>
          </a:xfrm>
        </p:grpSpPr>
        <p:grpSp>
          <p:nvGrpSpPr>
            <p:cNvPr id="44083" name="Group 119"/>
            <p:cNvGrpSpPr/>
            <p:nvPr/>
          </p:nvGrpSpPr>
          <p:grpSpPr bwMode="auto">
            <a:xfrm>
              <a:off x="3962" y="3126"/>
              <a:ext cx="4127" cy="3156"/>
              <a:chOff x="1620" y="5042"/>
              <a:chExt cx="596" cy="557"/>
            </a:xfrm>
          </p:grpSpPr>
          <p:sp>
            <p:nvSpPr>
              <p:cNvPr id="360"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1" name="Line 121"/>
              <p:cNvSpPr>
                <a:spLocks noChangeShapeType="1"/>
              </p:cNvSpPr>
              <p:nvPr/>
            </p:nvSpPr>
            <p:spPr bwMode="auto">
              <a:xfrm>
                <a:off x="2018"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2" name="Line 122"/>
              <p:cNvSpPr>
                <a:spLocks noChangeShapeType="1"/>
              </p:cNvSpPr>
              <p:nvPr/>
            </p:nvSpPr>
            <p:spPr bwMode="auto">
              <a:xfrm>
                <a:off x="1744" y="5119"/>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3"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4" name="Line 124"/>
              <p:cNvSpPr>
                <a:spLocks noChangeShapeType="1"/>
              </p:cNvSpPr>
              <p:nvPr/>
            </p:nvSpPr>
            <p:spPr bwMode="auto">
              <a:xfrm>
                <a:off x="1723" y="5198"/>
                <a:ext cx="1"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5" name="Line 125"/>
              <p:cNvSpPr>
                <a:spLocks noChangeShapeType="1"/>
              </p:cNvSpPr>
              <p:nvPr/>
            </p:nvSpPr>
            <p:spPr bwMode="auto">
              <a:xfrm>
                <a:off x="1823"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6" name="Line 126"/>
              <p:cNvSpPr>
                <a:spLocks noChangeShapeType="1"/>
              </p:cNvSpPr>
              <p:nvPr/>
            </p:nvSpPr>
            <p:spPr bwMode="auto">
              <a:xfrm>
                <a:off x="1919"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7" name="Line 127"/>
              <p:cNvSpPr>
                <a:spLocks noChangeShapeType="1"/>
              </p:cNvSpPr>
              <p:nvPr/>
            </p:nvSpPr>
            <p:spPr bwMode="auto">
              <a:xfrm>
                <a:off x="1629" y="5308"/>
                <a:ext cx="390"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8"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0" name="Line 130"/>
              <p:cNvSpPr>
                <a:spLocks noChangeShapeType="1"/>
              </p:cNvSpPr>
              <p:nvPr/>
            </p:nvSpPr>
            <p:spPr bwMode="auto">
              <a:xfrm>
                <a:off x="1842" y="5040"/>
                <a:ext cx="37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1" name="Line 131"/>
              <p:cNvSpPr>
                <a:spLocks noChangeShapeType="1"/>
              </p:cNvSpPr>
              <p:nvPr/>
            </p:nvSpPr>
            <p:spPr bwMode="auto">
              <a:xfrm>
                <a:off x="2214" y="5040"/>
                <a:ext cx="0" cy="36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2" name="Line 132"/>
              <p:cNvSpPr>
                <a:spLocks noChangeShapeType="1"/>
              </p:cNvSpPr>
              <p:nvPr/>
            </p:nvSpPr>
            <p:spPr bwMode="auto">
              <a:xfrm>
                <a:off x="1800" y="5076"/>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3"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4" name="Line 134"/>
              <p:cNvSpPr>
                <a:spLocks noChangeShapeType="1"/>
              </p:cNvSpPr>
              <p:nvPr/>
            </p:nvSpPr>
            <p:spPr bwMode="auto">
              <a:xfrm>
                <a:off x="1950"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5"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6" name="Line 136"/>
              <p:cNvSpPr>
                <a:spLocks noChangeShapeType="1"/>
              </p:cNvSpPr>
              <p:nvPr/>
            </p:nvSpPr>
            <p:spPr bwMode="auto">
              <a:xfrm flipH="1">
                <a:off x="2018" y="5040"/>
                <a:ext cx="19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7" name="Line 137"/>
              <p:cNvSpPr>
                <a:spLocks noChangeShapeType="1"/>
              </p:cNvSpPr>
              <p:nvPr/>
            </p:nvSpPr>
            <p:spPr bwMode="auto">
              <a:xfrm flipH="1">
                <a:off x="2018" y="5130"/>
                <a:ext cx="198" cy="17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8" name="Line 138"/>
              <p:cNvSpPr>
                <a:spLocks noChangeShapeType="1"/>
              </p:cNvSpPr>
              <p:nvPr/>
            </p:nvSpPr>
            <p:spPr bwMode="auto">
              <a:xfrm flipH="1">
                <a:off x="2018" y="5313"/>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9" name="Line 139"/>
              <p:cNvSpPr>
                <a:spLocks noChangeShapeType="1"/>
              </p:cNvSpPr>
              <p:nvPr/>
            </p:nvSpPr>
            <p:spPr bwMode="auto">
              <a:xfrm flipH="1">
                <a:off x="1621" y="5040"/>
                <a:ext cx="21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0" name="Line 140"/>
              <p:cNvSpPr>
                <a:spLocks noChangeShapeType="1"/>
              </p:cNvSpPr>
              <p:nvPr/>
            </p:nvSpPr>
            <p:spPr bwMode="auto">
              <a:xfrm flipH="1">
                <a:off x="1717" y="5040"/>
                <a:ext cx="222"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1" name="Line 141"/>
              <p:cNvSpPr>
                <a:spLocks noChangeShapeType="1"/>
              </p:cNvSpPr>
              <p:nvPr/>
            </p:nvSpPr>
            <p:spPr bwMode="auto">
              <a:xfrm flipH="1">
                <a:off x="1816" y="5040"/>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2" name="Line 142"/>
              <p:cNvSpPr>
                <a:spLocks noChangeShapeType="1"/>
              </p:cNvSpPr>
              <p:nvPr/>
            </p:nvSpPr>
            <p:spPr bwMode="auto">
              <a:xfrm flipH="1">
                <a:off x="1915" y="5040"/>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3" name="Line 143"/>
              <p:cNvSpPr>
                <a:spLocks noChangeShapeType="1"/>
              </p:cNvSpPr>
              <p:nvPr/>
            </p:nvSpPr>
            <p:spPr bwMode="auto">
              <a:xfrm>
                <a:off x="2067" y="5155"/>
                <a:ext cx="0" cy="39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4"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5" name="Line 145"/>
              <p:cNvSpPr>
                <a:spLocks noChangeShapeType="1"/>
              </p:cNvSpPr>
              <p:nvPr/>
            </p:nvSpPr>
            <p:spPr bwMode="auto">
              <a:xfrm>
                <a:off x="2170" y="5084"/>
                <a:ext cx="0" cy="36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6"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7" name="Line 147"/>
              <p:cNvSpPr>
                <a:spLocks noChangeShapeType="1"/>
              </p:cNvSpPr>
              <p:nvPr/>
            </p:nvSpPr>
            <p:spPr bwMode="auto">
              <a:xfrm flipH="1">
                <a:off x="2018" y="5226"/>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8"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9" name="Line 149"/>
              <p:cNvSpPr>
                <a:spLocks noChangeShapeType="1"/>
              </p:cNvSpPr>
              <p:nvPr/>
            </p:nvSpPr>
            <p:spPr bwMode="auto">
              <a:xfrm>
                <a:off x="1621" y="5598"/>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58"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9"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4065" name="Text Box 153"/>
          <p:cNvSpPr txBox="1">
            <a:spLocks noChangeArrowheads="1"/>
          </p:cNvSpPr>
          <p:nvPr/>
        </p:nvSpPr>
        <p:spPr bwMode="auto">
          <a:xfrm>
            <a:off x="1547813" y="1084263"/>
            <a:ext cx="381000" cy="40925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391" name="AutoShape 155"/>
          <p:cNvSpPr>
            <a:spLocks noChangeArrowheads="1"/>
          </p:cNvSpPr>
          <p:nvPr/>
        </p:nvSpPr>
        <p:spPr bwMode="auto">
          <a:xfrm rot="20213773">
            <a:off x="2989263" y="2233613"/>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92" name="AutoShape 46"/>
          <p:cNvSpPr>
            <a:spLocks noChangeArrowheads="1"/>
          </p:cNvSpPr>
          <p:nvPr/>
        </p:nvSpPr>
        <p:spPr bwMode="auto">
          <a:xfrm>
            <a:off x="2089150" y="2503488"/>
            <a:ext cx="1633538"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44068" name="Text Box 156"/>
          <p:cNvSpPr txBox="1">
            <a:spLocks noChangeArrowheads="1"/>
          </p:cNvSpPr>
          <p:nvPr/>
        </p:nvSpPr>
        <p:spPr bwMode="auto">
          <a:xfrm>
            <a:off x="6786563" y="2370138"/>
            <a:ext cx="377825" cy="1322387"/>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44069" name="Rectangle 41"/>
          <p:cNvSpPr>
            <a:spLocks noChangeArrowheads="1"/>
          </p:cNvSpPr>
          <p:nvPr/>
        </p:nvSpPr>
        <p:spPr bwMode="auto">
          <a:xfrm>
            <a:off x="2214563" y="3963988"/>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95" name="AutoShape 57"/>
          <p:cNvSpPr>
            <a:spLocks noChangeArrowheads="1"/>
          </p:cNvSpPr>
          <p:nvPr/>
        </p:nvSpPr>
        <p:spPr bwMode="auto">
          <a:xfrm>
            <a:off x="2471738" y="4403725"/>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4071" name="Text Box 53"/>
          <p:cNvSpPr txBox="1">
            <a:spLocks noChangeArrowheads="1"/>
          </p:cNvSpPr>
          <p:nvPr/>
        </p:nvSpPr>
        <p:spPr bwMode="auto">
          <a:xfrm>
            <a:off x="1571625" y="655638"/>
            <a:ext cx="2786063"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底层：数据仓库服务器</a:t>
            </a:r>
            <a:endParaRPr lang="zh-CN" altLang="en-US" sz="2000" b="1">
              <a:latin typeface="Arial Narrow" panose="020B0606020202030204" pitchFamily="34" charset="0"/>
              <a:cs typeface="Times New Roman" panose="02020603050405020304" pitchFamily="18" charset="0"/>
            </a:endParaRPr>
          </a:p>
        </p:txBody>
      </p:sp>
      <p:sp>
        <p:nvSpPr>
          <p:cNvPr id="44072" name="Text Box 53"/>
          <p:cNvSpPr txBox="1">
            <a:spLocks noChangeArrowheads="1"/>
          </p:cNvSpPr>
          <p:nvPr/>
        </p:nvSpPr>
        <p:spPr bwMode="auto">
          <a:xfrm>
            <a:off x="4357688" y="655638"/>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44073" name="Text Box 53"/>
          <p:cNvSpPr txBox="1">
            <a:spLocks noChangeArrowheads="1"/>
          </p:cNvSpPr>
          <p:nvPr/>
        </p:nvSpPr>
        <p:spPr bwMode="auto">
          <a:xfrm>
            <a:off x="6858000" y="642938"/>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44074" name="Group 111"/>
          <p:cNvGrpSpPr/>
          <p:nvPr/>
        </p:nvGrpSpPr>
        <p:grpSpPr bwMode="auto">
          <a:xfrm>
            <a:off x="5357813" y="1655763"/>
            <a:ext cx="790575" cy="504825"/>
            <a:chOff x="3152" y="2659"/>
            <a:chExt cx="1178" cy="907"/>
          </a:xfrm>
        </p:grpSpPr>
        <p:sp>
          <p:nvSpPr>
            <p:cNvPr id="44077"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4078"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02"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3"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4"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5"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4075" name="Rectangle 94"/>
          <p:cNvSpPr>
            <a:spLocks noChangeArrowheads="1"/>
          </p:cNvSpPr>
          <p:nvPr/>
        </p:nvSpPr>
        <p:spPr bwMode="auto">
          <a:xfrm>
            <a:off x="5002213" y="1258888"/>
            <a:ext cx="1614487"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44076" name="Rectangle 94"/>
          <p:cNvSpPr>
            <a:spLocks noChangeArrowheads="1"/>
          </p:cNvSpPr>
          <p:nvPr/>
        </p:nvSpPr>
        <p:spPr bwMode="auto">
          <a:xfrm>
            <a:off x="4930775" y="4827588"/>
            <a:ext cx="1614488"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25423">
                                            <p:bg/>
                                          </p:spTgt>
                                        </p:tgtEl>
                                        <p:attrNameLst>
                                          <p:attrName>style.visibility</p:attrName>
                                        </p:attrNameLst>
                                      </p:cBhvr>
                                      <p:to>
                                        <p:strVal val="visible"/>
                                      </p:to>
                                    </p:set>
                                    <p:animEffect transition="in" filter="diamond(in)">
                                      <p:cBhvr>
                                        <p:cTn id="7" dur="2000"/>
                                        <p:tgtEl>
                                          <p:spTgt spid="225423">
                                            <p:bg/>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25423">
                                            <p:txEl>
                                              <p:pRg st="0" end="0"/>
                                            </p:txEl>
                                          </p:spTgt>
                                        </p:tgtEl>
                                        <p:attrNameLst>
                                          <p:attrName>style.visibility</p:attrName>
                                        </p:attrNameLst>
                                      </p:cBhvr>
                                      <p:to>
                                        <p:strVal val="visible"/>
                                      </p:to>
                                    </p:set>
                                    <p:animEffect transition="in" filter="diamond(in)">
                                      <p:cBhvr>
                                        <p:cTn id="10" dur="2000"/>
                                        <p:tgtEl>
                                          <p:spTgt spid="22542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4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23" grpId="0" animBg="1"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381000" y="1524000"/>
            <a:ext cx="8391525" cy="4641850"/>
          </a:xfrm>
          <a:prstGeom prst="rect">
            <a:avLst/>
          </a:prstGeom>
          <a:noFill/>
          <a:ln w="9525" algn="ctr">
            <a:noFill/>
            <a:miter lim="800000"/>
          </a:ln>
          <a:effectLst/>
        </p:spPr>
        <p:txBody>
          <a:bodyPr>
            <a:spAutoFit/>
          </a:bodyPr>
          <a:lstStyle/>
          <a:p>
            <a:pPr>
              <a:defRPr/>
            </a:pPr>
            <a:endParaRPr lang="en-US" altLang="zh-CN" sz="1400" b="1" dirty="0">
              <a:solidFill>
                <a:srgbClr val="FF5050"/>
              </a:solidFill>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超市经营者希望将常被同时购买的商品放在一起，以增加销售；</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solidFill>
                  <a:srgbClr val="FF0000"/>
                </a:solidFill>
                <a:latin typeface="黑体" panose="02010609060101010101" pitchFamily="49" charset="-122"/>
                <a:ea typeface="黑体" panose="02010609060101010101" pitchFamily="49" charset="-122"/>
              </a:rPr>
              <a:t>保险公司想知道购买保险的客户一般具有哪些特征；</a:t>
            </a:r>
            <a:endParaRPr lang="zh-CN" altLang="en-US" sz="2400" b="1" dirty="0">
              <a:solidFill>
                <a:srgbClr val="FF0000"/>
              </a:solidFill>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医学研究人员希望从已有的成千上万份病历中找出患某种疾病的病人的共同特征，从而为治愈这种疾病提供一些帮助；</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en-US" altLang="zh-CN" sz="1600" b="1" dirty="0">
                <a:latin typeface="Arial" panose="020B0604020202020204"/>
                <a:ea typeface="黑体" panose="02010609060101010101" pitchFamily="49" charset="-122"/>
              </a:rPr>
              <a:t>……</a:t>
            </a:r>
            <a:endParaRPr lang="en-US" altLang="zh-CN" sz="1600" b="1" dirty="0">
              <a:latin typeface="黑体" panose="02010609060101010101" pitchFamily="49" charset="-122"/>
              <a:ea typeface="黑体" panose="02010609060101010101" pitchFamily="49" charset="-122"/>
            </a:endParaRPr>
          </a:p>
          <a:p>
            <a:pPr>
              <a:defRPr/>
            </a:pPr>
            <a:r>
              <a:rPr lang="en-US" altLang="zh-CN" sz="20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对于以上问题，现有数据库管理系统中无法给出答案。因为无论是查询、统计还是报表，其处理方式都是对指定的数据进行简单的数字处理，不能直接对这些数据所包含的</a:t>
            </a:r>
            <a:r>
              <a:rPr lang="zh-CN" altLang="en-US" sz="2400" b="1" dirty="0">
                <a:solidFill>
                  <a:srgbClr val="FF0000"/>
                </a:solidFill>
                <a:latin typeface="黑体" panose="02010609060101010101" pitchFamily="49" charset="-122"/>
                <a:ea typeface="黑体" panose="02010609060101010101" pitchFamily="49" charset="-122"/>
              </a:rPr>
              <a:t>内在信息</a:t>
            </a:r>
            <a:r>
              <a:rPr lang="zh-CN" altLang="en-US" sz="2400" b="1" dirty="0">
                <a:latin typeface="黑体" panose="02010609060101010101" pitchFamily="49" charset="-122"/>
                <a:ea typeface="黑体" panose="02010609060101010101" pitchFamily="49" charset="-122"/>
              </a:rPr>
              <a:t>进行提取。</a:t>
            </a:r>
            <a:r>
              <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2400"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41316" name="Rectangle 4"/>
          <p:cNvSpPr>
            <a:spLocks noChangeArrowheads="1"/>
          </p:cNvSpPr>
          <p:nvPr/>
        </p:nvSpPr>
        <p:spPr bwMode="auto">
          <a:xfrm>
            <a:off x="534139" y="381000"/>
            <a:ext cx="7201010" cy="584775"/>
          </a:xfrm>
          <a:prstGeom prst="rect">
            <a:avLst/>
          </a:prstGeom>
          <a:noFill/>
          <a:ln w="9525" algn="ctr">
            <a:noFill/>
            <a:miter lim="800000"/>
          </a:ln>
          <a:effectLst/>
        </p:spPr>
        <p:txBody>
          <a:bodyPr wrap="none">
            <a:spAutoFit/>
          </a:bodyPr>
          <a:lstStyle/>
          <a:p>
            <a:pPr algn="ctr">
              <a:defRPr/>
            </a:pPr>
            <a:r>
              <a:rPr lang="zh-CN" altLang="en-US" b="1" dirty="0">
                <a:solidFill>
                  <a:srgbClr val="FF0000"/>
                </a:solidFill>
                <a:latin typeface="黑体" panose="02010609060101010101" pitchFamily="49" charset="-122"/>
                <a:ea typeface="黑体" panose="02010609060101010101" pitchFamily="49" charset="-122"/>
              </a:rPr>
              <a:t>数据仓库技术</a:t>
            </a:r>
            <a:r>
              <a:rPr lang="en-US" altLang="zh-CN" b="1" dirty="0">
                <a:solidFill>
                  <a:srgbClr val="FF0000"/>
                </a:solidFill>
                <a:latin typeface="黑体" panose="02010609060101010101" pitchFamily="49" charset="-122"/>
                <a:ea typeface="黑体" panose="02010609060101010101" pitchFamily="49" charset="-122"/>
              </a:rPr>
              <a:t> (DW</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Data Warehouse</a:t>
            </a:r>
            <a:r>
              <a:rPr lang="en-US" altLang="zh-CN"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dirty="0">
                <a:solidFill>
                  <a:srgbClr val="FF0000"/>
                </a:solidFill>
                <a:latin typeface="黑体" panose="02010609060101010101" pitchFamily="49" charset="-122"/>
                <a:ea typeface="黑体" panose="02010609060101010101" pitchFamily="49" charset="-122"/>
              </a:rPr>
              <a:t>)</a:t>
            </a:r>
            <a:endParaRPr lang="en-US" altLang="zh-CN" dirty="0">
              <a:solidFill>
                <a:srgbClr val="FF0000"/>
              </a:solidFill>
              <a:latin typeface="黑体" panose="02010609060101010101" pitchFamily="49" charset="-122"/>
              <a:ea typeface="黑体" panose="02010609060101010101" pitchFamily="49" charset="-122"/>
            </a:endParaRPr>
          </a:p>
        </p:txBody>
      </p:sp>
      <p:sp>
        <p:nvSpPr>
          <p:cNvPr id="26628" name="Rectangle 5"/>
          <p:cNvSpPr>
            <a:spLocks noChangeArrowheads="1"/>
          </p:cNvSpPr>
          <p:nvPr/>
        </p:nvSpPr>
        <p:spPr bwMode="auto">
          <a:xfrm>
            <a:off x="533400" y="914400"/>
            <a:ext cx="4267200" cy="584200"/>
          </a:xfrm>
          <a:prstGeom prst="rect">
            <a:avLst/>
          </a:prstGeom>
          <a:noFill/>
          <a:ln w="9525" algn="ctr">
            <a:noFill/>
            <a:miter lim="800000"/>
          </a:ln>
        </p:spPr>
        <p:txBody>
          <a:bodyPr>
            <a:spAutoFit/>
          </a:bodyPr>
          <a:lstStyle/>
          <a:p>
            <a:r>
              <a:rPr lang="zh-CN" altLang="en-US" b="1">
                <a:solidFill>
                  <a:srgbClr val="FF0000"/>
                </a:solidFill>
                <a:latin typeface="黑体" panose="02010609060101010101" pitchFamily="49" charset="-122"/>
                <a:ea typeface="黑体" panose="02010609060101010101" pitchFamily="49" charset="-122"/>
              </a:rPr>
              <a:t>（</a:t>
            </a:r>
            <a:r>
              <a:rPr lang="en-US" altLang="zh-CN" b="1">
                <a:solidFill>
                  <a:srgbClr val="FF0000"/>
                </a:solidFill>
                <a:latin typeface="黑体" panose="02010609060101010101" pitchFamily="49" charset="-122"/>
                <a:ea typeface="黑体" panose="02010609060101010101" pitchFamily="49" charset="-122"/>
              </a:rPr>
              <a:t>1</a:t>
            </a:r>
            <a:r>
              <a:rPr lang="zh-CN" altLang="en-US" b="1">
                <a:solidFill>
                  <a:srgbClr val="FF0000"/>
                </a:solidFill>
                <a:latin typeface="黑体" panose="02010609060101010101" pitchFamily="49" charset="-122"/>
                <a:ea typeface="黑体" panose="02010609060101010101" pitchFamily="49" charset="-122"/>
              </a:rPr>
              <a:t>）应用需求</a:t>
            </a:r>
            <a:endParaRPr lang="zh-CN" altLang="en-US" b="1">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13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13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95288" y="1268413"/>
            <a:ext cx="8286750" cy="3324225"/>
          </a:xfrm>
          <a:prstGeom prst="rect">
            <a:avLst/>
          </a:prstGeom>
          <a:noFill/>
          <a:ln w="9525">
            <a:noFill/>
            <a:miter lim="800000"/>
          </a:ln>
        </p:spPr>
        <p:txBody>
          <a:bodyPr>
            <a:spAutoFit/>
          </a:bodyPr>
          <a:lstStyle/>
          <a:p>
            <a:pPr>
              <a:lnSpc>
                <a:spcPct val="150000"/>
              </a:lnSpc>
            </a:pPr>
            <a:r>
              <a:rPr lang="en-US" altLang="zh-CN" b="1">
                <a:solidFill>
                  <a:srgbClr val="000048"/>
                </a:solidFill>
                <a:latin typeface="华文中宋" panose="02010600040101010101" pitchFamily="2" charset="-122"/>
                <a:ea typeface="华文中宋" panose="02010600040101010101" pitchFamily="2" charset="-122"/>
              </a:rPr>
              <a:t>1.</a:t>
            </a:r>
            <a:r>
              <a:rPr lang="zh-CN" altLang="en-US" b="1">
                <a:solidFill>
                  <a:srgbClr val="000048"/>
                </a:solidFill>
                <a:latin typeface="华文中宋" panose="02010600040101010101" pitchFamily="2" charset="-122"/>
                <a:ea typeface="华文中宋" panose="02010600040101010101" pitchFamily="2" charset="-122"/>
              </a:rPr>
              <a:t>什么是元数据（</a:t>
            </a:r>
            <a:r>
              <a:rPr lang="en-US" altLang="zh-CN" b="1">
                <a:solidFill>
                  <a:srgbClr val="000048"/>
                </a:solidFill>
                <a:latin typeface="华文中宋" panose="02010600040101010101" pitchFamily="2" charset="-122"/>
                <a:ea typeface="华文中宋" panose="02010600040101010101" pitchFamily="2" charset="-122"/>
              </a:rPr>
              <a:t>Metadata</a:t>
            </a:r>
            <a:r>
              <a:rPr lang="zh-CN" altLang="en-US" b="1">
                <a:solidFill>
                  <a:srgbClr val="000048"/>
                </a:solidFill>
                <a:latin typeface="华文中宋" panose="02010600040101010101" pitchFamily="2" charset="-122"/>
                <a:ea typeface="华文中宋" panose="02010600040101010101" pitchFamily="2" charset="-122"/>
              </a:rPr>
              <a:t>）？</a:t>
            </a:r>
            <a:endParaRPr lang="en-US" altLang="zh-CN" b="1">
              <a:solidFill>
                <a:srgbClr val="000048"/>
              </a:solidFill>
              <a:latin typeface="华文中宋" panose="02010600040101010101" pitchFamily="2" charset="-122"/>
              <a:ea typeface="华文中宋" panose="02010600040101010101" pitchFamily="2" charset="-122"/>
            </a:endParaRPr>
          </a:p>
          <a:p>
            <a:pPr>
              <a:lnSpc>
                <a:spcPct val="150000"/>
              </a:lnSpc>
              <a:buFont typeface="Arial" panose="020B0604020202020204" pitchFamily="34" charset="0"/>
              <a:buChar char="•"/>
            </a:pPr>
            <a:r>
              <a:rPr lang="zh-CN" altLang="en-US" b="1">
                <a:ea typeface="黑体" panose="02010609060101010101" pitchFamily="49" charset="-122"/>
              </a:rPr>
              <a:t>关于数据的数据（</a:t>
            </a:r>
            <a:r>
              <a:rPr lang="en-US" altLang="zh-CN" b="1">
                <a:ea typeface="黑体" panose="02010609060101010101" pitchFamily="49" charset="-122"/>
              </a:rPr>
              <a:t>Data about data)</a:t>
            </a:r>
            <a:r>
              <a:rPr lang="zh-CN" altLang="en-US" b="1">
                <a:ea typeface="黑体" panose="02010609060101010101" pitchFamily="49" charset="-122"/>
              </a:rPr>
              <a:t>。</a:t>
            </a:r>
            <a:endParaRPr lang="en-US" altLang="zh-CN" b="1">
              <a:ea typeface="黑体" panose="02010609060101010101" pitchFamily="49" charset="-122"/>
            </a:endParaRPr>
          </a:p>
          <a:p>
            <a:pPr>
              <a:lnSpc>
                <a:spcPct val="150000"/>
              </a:lnSpc>
              <a:buFont typeface="Arial" panose="020B0604020202020204" pitchFamily="34" charset="0"/>
              <a:buChar char="•"/>
            </a:pPr>
            <a:r>
              <a:rPr lang="zh-CN" altLang="en-US" b="1">
                <a:ea typeface="黑体" panose="02010609060101010101" pitchFamily="49" charset="-122"/>
              </a:rPr>
              <a:t>用于描述数据仓库中都有什么数据、这些数据怎么得到的、和怎么访问这些数据</a:t>
            </a:r>
            <a:r>
              <a:rPr lang="zh-CN" altLang="en-US" b="1">
                <a:solidFill>
                  <a:srgbClr val="000048"/>
                </a:solidFill>
                <a:latin typeface="华文中宋" panose="02010600040101010101" pitchFamily="2" charset="-122"/>
                <a:ea typeface="华文中宋" panose="02010600040101010101" pitchFamily="2" charset="-122"/>
              </a:rPr>
              <a:t> </a:t>
            </a:r>
            <a:r>
              <a:rPr lang="zh-CN" altLang="en-US" b="1">
                <a:ea typeface="黑体" panose="02010609060101010101" pitchFamily="49" charset="-122"/>
              </a:rPr>
              <a:t>。</a:t>
            </a:r>
            <a:endParaRPr lang="en-US" altLang="zh-CN" b="1">
              <a:ea typeface="黑体" panose="02010609060101010101" pitchFamily="49" charset="-122"/>
            </a:endParaRPr>
          </a:p>
          <a:p>
            <a:pPr>
              <a:lnSpc>
                <a:spcPct val="150000"/>
              </a:lnSpc>
              <a:buFont typeface="Arial" panose="020B0604020202020204" pitchFamily="34" charset="0"/>
              <a:buChar char="•"/>
            </a:pPr>
            <a:r>
              <a:rPr lang="zh-CN" altLang="en-US" b="1">
                <a:ea typeface="黑体" panose="02010609060101010101" pitchFamily="49" charset="-122"/>
              </a:rPr>
              <a:t>帮助数据分析员进行数据分析。</a:t>
            </a:r>
            <a:endParaRPr lang="zh-CN" altLang="en-US" b="1">
              <a:ea typeface="黑体" panose="02010609060101010101" pitchFamily="49" charset="-122"/>
            </a:endParaRPr>
          </a:p>
        </p:txBody>
      </p:sp>
      <p:sp>
        <p:nvSpPr>
          <p:cNvPr id="45059" name="Rectangle 2"/>
          <p:cNvSpPr>
            <a:spLocks noChangeArrowheads="1"/>
          </p:cNvSpPr>
          <p:nvPr/>
        </p:nvSpPr>
        <p:spPr bwMode="auto">
          <a:xfrm>
            <a:off x="609600" y="609600"/>
            <a:ext cx="4572000" cy="584200"/>
          </a:xfrm>
          <a:prstGeom prst="rect">
            <a:avLst/>
          </a:prstGeom>
          <a:noFill/>
          <a:ln w="9525" algn="ctr">
            <a:noFill/>
            <a:miter lim="800000"/>
          </a:ln>
        </p:spPr>
        <p:txBody>
          <a:bodyPr>
            <a:spAutoFit/>
          </a:bodyPr>
          <a:lstStyle/>
          <a:p>
            <a:r>
              <a:rPr lang="zh-CN" altLang="en-US" b="1">
                <a:solidFill>
                  <a:srgbClr val="FF5050"/>
                </a:solidFill>
                <a:latin typeface="黑体" panose="02010609060101010101" pitchFamily="49" charset="-122"/>
                <a:ea typeface="黑体" panose="02010609060101010101" pitchFamily="49" charset="-122"/>
              </a:rPr>
              <a:t>元数据</a:t>
            </a:r>
            <a:endParaRPr lang="zh-CN" altLang="en-US" b="1">
              <a:solidFill>
                <a:srgbClr val="FF5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395288" y="1268413"/>
            <a:ext cx="8286750" cy="5435600"/>
          </a:xfrm>
          <a:prstGeom prst="rect">
            <a:avLst/>
          </a:prstGeom>
          <a:noFill/>
          <a:ln w="9525">
            <a:noFill/>
            <a:miter lim="800000"/>
          </a:ln>
        </p:spPr>
        <p:txBody>
          <a:bodyPr>
            <a:spAutoFit/>
          </a:bodyPr>
          <a:lstStyle/>
          <a:p>
            <a:pPr>
              <a:lnSpc>
                <a:spcPct val="120000"/>
              </a:lnSpc>
              <a:buFont typeface="Arial" panose="020B0604020202020204" pitchFamily="34" charset="0"/>
              <a:buNone/>
            </a:pPr>
            <a:r>
              <a:rPr lang="en-US" altLang="zh-CN" sz="2800" b="1">
                <a:solidFill>
                  <a:srgbClr val="000048"/>
                </a:solidFill>
                <a:latin typeface="华文中宋" panose="02010600040101010101" pitchFamily="2" charset="-122"/>
                <a:ea typeface="华文中宋" panose="02010600040101010101" pitchFamily="2" charset="-122"/>
              </a:rPr>
              <a:t>2.</a:t>
            </a:r>
            <a:r>
              <a:rPr lang="zh-CN" altLang="en-US" sz="2800" b="1">
                <a:solidFill>
                  <a:srgbClr val="000048"/>
                </a:solidFill>
                <a:latin typeface="华文中宋" panose="02010600040101010101" pitchFamily="2" charset="-122"/>
                <a:ea typeface="华文中宋" panose="02010600040101010101" pitchFamily="2" charset="-122"/>
              </a:rPr>
              <a:t>元数据的内容</a:t>
            </a:r>
            <a:endParaRPr lang="en-US" altLang="zh-CN" sz="2800" b="1">
              <a:solidFill>
                <a:srgbClr val="000048"/>
              </a:solidFill>
              <a:latin typeface="华文中宋" panose="02010600040101010101" pitchFamily="2" charset="-122"/>
              <a:ea typeface="华文中宋" panose="02010600040101010101" pitchFamily="2" charset="-122"/>
            </a:endParaRPr>
          </a:p>
          <a:p>
            <a:pPr>
              <a:lnSpc>
                <a:spcPct val="120000"/>
              </a:lnSpc>
            </a:pPr>
            <a:r>
              <a:rPr lang="zh-CN" altLang="en-US" sz="2800" b="1">
                <a:latin typeface="华文中宋" panose="02010600040101010101" pitchFamily="2" charset="-122"/>
                <a:ea typeface="黑体" panose="02010609060101010101" pitchFamily="49" charset="-122"/>
              </a:rPr>
              <a:t>技术元数据：</a:t>
            </a:r>
            <a:r>
              <a:rPr lang="zh-CN" altLang="en-US" sz="2800" b="1">
                <a:ea typeface="黑体" panose="02010609060101010101" pitchFamily="49" charset="-122"/>
              </a:rPr>
              <a:t>描述关于数据仓库技术细节的数据</a:t>
            </a:r>
            <a:endParaRPr lang="en-US" altLang="zh-CN" sz="2800" b="1">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数据仓库结构的描述</a:t>
            </a:r>
            <a:endParaRPr lang="en-US" altLang="zh-CN" sz="2800" b="1">
              <a:latin typeface="华文中宋" panose="02010600040101010101" pitchFamily="2" charset="-122"/>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汇总用的算法</a:t>
            </a:r>
            <a:endParaRPr lang="en-US" altLang="zh-CN" sz="2800" b="1">
              <a:latin typeface="华文中宋" panose="02010600040101010101" pitchFamily="2" charset="-122"/>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操作环境到数据仓库环境的映射</a:t>
            </a:r>
            <a:endParaRPr lang="en-US" altLang="zh-CN" sz="2800" b="1">
              <a:latin typeface="华文中宋" panose="02010600040101010101" pitchFamily="2" charset="-122"/>
              <a:ea typeface="黑体" panose="02010609060101010101" pitchFamily="49" charset="-122"/>
            </a:endParaRPr>
          </a:p>
          <a:p>
            <a:pPr>
              <a:lnSpc>
                <a:spcPct val="120000"/>
              </a:lnSpc>
            </a:pPr>
            <a:r>
              <a:rPr lang="zh-CN" altLang="en-US" sz="2800" b="1">
                <a:latin typeface="华文中宋" panose="02010600040101010101" pitchFamily="2" charset="-122"/>
                <a:ea typeface="黑体" panose="02010609060101010101" pitchFamily="49" charset="-122"/>
              </a:rPr>
              <a:t>商业元数据：</a:t>
            </a:r>
            <a:r>
              <a:rPr lang="zh-CN" altLang="en-US" sz="2800" b="1">
                <a:ea typeface="黑体" panose="02010609060101010101" pitchFamily="49" charset="-122"/>
              </a:rPr>
              <a:t>从业务角度描述了数据仓库中的数据</a:t>
            </a:r>
            <a:endParaRPr lang="en-US" altLang="zh-CN" sz="2800" b="1">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业务术语对应的数据模型、对象名和属性名</a:t>
            </a:r>
            <a:endParaRPr lang="en-US" altLang="zh-CN" sz="2800" b="1">
              <a:latin typeface="华文中宋" panose="02010600040101010101" pitchFamily="2" charset="-122"/>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访问数据的原则和数据来源</a:t>
            </a:r>
            <a:endParaRPr lang="en-US" altLang="zh-CN" sz="2800" b="1">
              <a:latin typeface="华文中宋" panose="02010600040101010101" pitchFamily="2" charset="-122"/>
              <a:ea typeface="黑体" panose="02010609060101010101" pitchFamily="49" charset="-122"/>
            </a:endParaRPr>
          </a:p>
          <a:p>
            <a:pPr>
              <a:lnSpc>
                <a:spcPct val="120000"/>
              </a:lnSpc>
            </a:pPr>
            <a:r>
              <a:rPr lang="en-US" altLang="zh-CN" sz="2800" b="1">
                <a:latin typeface="华文中宋" panose="02010600040101010101" pitchFamily="2" charset="-122"/>
                <a:ea typeface="黑体" panose="02010609060101010101" pitchFamily="49" charset="-122"/>
              </a:rPr>
              <a:t>---</a:t>
            </a:r>
            <a:r>
              <a:rPr lang="zh-CN" altLang="en-US" sz="2800" b="1">
                <a:latin typeface="华文中宋" panose="02010600040101010101" pitchFamily="2" charset="-122"/>
                <a:ea typeface="黑体" panose="02010609060101010101" pitchFamily="49" charset="-122"/>
              </a:rPr>
              <a:t>系统提供的分析方法和报表信息</a:t>
            </a:r>
            <a:endParaRPr lang="en-US" altLang="zh-CN" sz="2800" b="1">
              <a:latin typeface="华文中宋" panose="02010600040101010101" pitchFamily="2" charset="-122"/>
              <a:ea typeface="黑体" panose="02010609060101010101" pitchFamily="49" charset="-122"/>
            </a:endParaRPr>
          </a:p>
        </p:txBody>
      </p:sp>
      <p:sp>
        <p:nvSpPr>
          <p:cNvPr id="46083" name="Rectangle 2"/>
          <p:cNvSpPr>
            <a:spLocks noChangeArrowheads="1"/>
          </p:cNvSpPr>
          <p:nvPr/>
        </p:nvSpPr>
        <p:spPr bwMode="auto">
          <a:xfrm>
            <a:off x="762000" y="533400"/>
            <a:ext cx="4572000" cy="584200"/>
          </a:xfrm>
          <a:prstGeom prst="rect">
            <a:avLst/>
          </a:prstGeom>
          <a:noFill/>
          <a:ln w="9525" algn="ctr">
            <a:noFill/>
            <a:miter lim="800000"/>
          </a:ln>
        </p:spPr>
        <p:txBody>
          <a:bodyPr>
            <a:spAutoFit/>
          </a:bodyPr>
          <a:lstStyle/>
          <a:p>
            <a:r>
              <a:rPr lang="zh-CN" altLang="en-US" b="1">
                <a:solidFill>
                  <a:srgbClr val="FF5050"/>
                </a:solidFill>
                <a:latin typeface="黑体" panose="02010609060101010101" pitchFamily="49" charset="-122"/>
                <a:ea typeface="黑体" panose="02010609060101010101" pitchFamily="49" charset="-122"/>
              </a:rPr>
              <a:t>元数据</a:t>
            </a:r>
            <a:endParaRPr lang="zh-CN" altLang="en-US" b="1">
              <a:solidFill>
                <a:srgbClr val="FF5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57200" y="381000"/>
            <a:ext cx="7921625" cy="769938"/>
          </a:xfrm>
          <a:prstGeom prst="rect">
            <a:avLst/>
          </a:prstGeom>
          <a:noFill/>
          <a:ln w="9525" algn="ctr">
            <a:noFill/>
            <a:miter lim="800000"/>
          </a:ln>
        </p:spPr>
        <p:txBody>
          <a:bodyPr>
            <a:spAutoFit/>
          </a:bodyPr>
          <a:lstStyle/>
          <a:p>
            <a:r>
              <a:rPr lang="zh-CN" altLang="en-US" b="1">
                <a:solidFill>
                  <a:srgbClr val="FF5050"/>
                </a:solidFill>
              </a:rPr>
              <a:t>（</a:t>
            </a:r>
            <a:r>
              <a:rPr lang="en-US" altLang="zh-CN" b="1">
                <a:solidFill>
                  <a:srgbClr val="FF5050"/>
                </a:solidFill>
              </a:rPr>
              <a:t>4</a:t>
            </a:r>
            <a:r>
              <a:rPr lang="zh-CN" altLang="en-US" b="1">
                <a:solidFill>
                  <a:srgbClr val="FF5050"/>
                </a:solidFill>
              </a:rPr>
              <a:t>）</a:t>
            </a:r>
            <a:r>
              <a:rPr lang="zh-CN" altLang="en-US" b="1">
                <a:solidFill>
                  <a:srgbClr val="FF0000"/>
                </a:solidFill>
              </a:rPr>
              <a:t>数据仓库系统的组成</a:t>
            </a:r>
            <a:r>
              <a:rPr lang="zh-CN" altLang="en-US" sz="2400" b="1">
                <a:solidFill>
                  <a:srgbClr val="FF5050"/>
                </a:solidFill>
              </a:rPr>
              <a:t>：</a:t>
            </a:r>
            <a:endParaRPr lang="zh-CN" altLang="en-US" sz="2400" b="1">
              <a:solidFill>
                <a:srgbClr val="FF5050"/>
              </a:solidFill>
            </a:endParaRPr>
          </a:p>
          <a:p>
            <a:endParaRPr lang="en-US" altLang="zh-CN" sz="1000" b="1">
              <a:solidFill>
                <a:srgbClr val="FF5050"/>
              </a:solidFill>
            </a:endParaRPr>
          </a:p>
        </p:txBody>
      </p:sp>
      <p:sp>
        <p:nvSpPr>
          <p:cNvPr id="224399" name="Rectangle 143"/>
          <p:cNvSpPr>
            <a:spLocks noChangeArrowheads="1"/>
          </p:cNvSpPr>
          <p:nvPr/>
        </p:nvSpPr>
        <p:spPr bwMode="auto">
          <a:xfrm>
            <a:off x="0" y="5743575"/>
            <a:ext cx="9144000" cy="1196975"/>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lnSpc>
                <a:spcPct val="150000"/>
              </a:lnSpc>
              <a:defRPr/>
            </a:pP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c</a:t>
            </a:r>
            <a:r>
              <a:rPr lang="zh-CN" altLang="en-US" sz="2400" b="1" dirty="0">
                <a:solidFill>
                  <a:srgbClr val="FF0000"/>
                </a:solidFill>
                <a:latin typeface="黑体" panose="02010609060101010101" pitchFamily="49" charset="-122"/>
                <a:ea typeface="黑体" panose="02010609060101010101" pitchFamily="49" charset="-122"/>
              </a:rPr>
              <a:t>）数据仓库服务器：</a:t>
            </a:r>
            <a:r>
              <a:rPr lang="zh-CN" altLang="en-US" sz="2400" b="1" dirty="0">
                <a:latin typeface="黑体" panose="02010609060101010101" pitchFamily="49" charset="-122"/>
                <a:ea typeface="黑体" panose="02010609060101010101" pitchFamily="49" charset="-122"/>
              </a:rPr>
              <a:t>提取数据创建数据仓库，是整个数据仓库环境的核心，提供海量数据存储和快速检索的支持；</a:t>
            </a:r>
            <a:endParaRPr lang="en-US" altLang="zh-CN" sz="2400" dirty="0">
              <a:effectLst>
                <a:outerShdw blurRad="38100" dist="38100" dir="2700000" algn="tl">
                  <a:srgbClr val="FFFFFF"/>
                </a:outerShdw>
              </a:effectLst>
              <a:latin typeface="黑体" panose="02010609060101010101" pitchFamily="49" charset="-122"/>
              <a:ea typeface="黑体" panose="02010609060101010101" pitchFamily="49" charset="-122"/>
            </a:endParaRPr>
          </a:p>
        </p:txBody>
      </p:sp>
      <p:cxnSp>
        <p:nvCxnSpPr>
          <p:cNvPr id="47108" name="直接箭头连接符 285"/>
          <p:cNvCxnSpPr>
            <a:cxnSpLocks noChangeShapeType="1"/>
            <a:stCxn id="394" idx="1"/>
            <a:endCxn id="391" idx="3"/>
          </p:cNvCxnSpPr>
          <p:nvPr/>
        </p:nvCxnSpPr>
        <p:spPr bwMode="auto">
          <a:xfrm rot="5400000" flipH="1" flipV="1">
            <a:off x="2566194" y="4377531"/>
            <a:ext cx="546100" cy="52388"/>
          </a:xfrm>
          <a:prstGeom prst="straightConnector1">
            <a:avLst/>
          </a:prstGeom>
          <a:noFill/>
          <a:ln w="38100" algn="ctr">
            <a:solidFill>
              <a:schemeClr val="tx1"/>
            </a:solidFill>
            <a:round/>
            <a:tailEnd type="arrow" w="med" len="med"/>
          </a:ln>
        </p:spPr>
      </p:cxnSp>
      <p:grpSp>
        <p:nvGrpSpPr>
          <p:cNvPr id="47109" name="Group 5"/>
          <p:cNvGrpSpPr/>
          <p:nvPr/>
        </p:nvGrpSpPr>
        <p:grpSpPr bwMode="auto">
          <a:xfrm>
            <a:off x="7318375" y="1500188"/>
            <a:ext cx="1028700" cy="1154112"/>
            <a:chOff x="2614" y="840"/>
            <a:chExt cx="776" cy="871"/>
          </a:xfrm>
        </p:grpSpPr>
        <p:grpSp>
          <p:nvGrpSpPr>
            <p:cNvPr id="47202" name="Group 6"/>
            <p:cNvGrpSpPr/>
            <p:nvPr/>
          </p:nvGrpSpPr>
          <p:grpSpPr bwMode="auto">
            <a:xfrm>
              <a:off x="2614" y="1299"/>
              <a:ext cx="763" cy="412"/>
              <a:chOff x="2614" y="1299"/>
              <a:chExt cx="763" cy="412"/>
            </a:xfrm>
          </p:grpSpPr>
          <p:sp>
            <p:nvSpPr>
              <p:cNvPr id="301"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2"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3"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4"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5"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6"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7"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8"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9"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0"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1"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2"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3"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4"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7203" name="Group 21"/>
            <p:cNvGrpSpPr/>
            <p:nvPr/>
          </p:nvGrpSpPr>
          <p:grpSpPr bwMode="auto">
            <a:xfrm>
              <a:off x="2676" y="840"/>
              <a:ext cx="714" cy="672"/>
              <a:chOff x="2676" y="840"/>
              <a:chExt cx="714" cy="672"/>
            </a:xfrm>
          </p:grpSpPr>
          <p:sp>
            <p:nvSpPr>
              <p:cNvPr id="290"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1"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2"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3"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4"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5"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6"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7"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8"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9"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0"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315" name="Line 34"/>
          <p:cNvSpPr>
            <a:spLocks noChangeShapeType="1"/>
          </p:cNvSpPr>
          <p:nvPr/>
        </p:nvSpPr>
        <p:spPr bwMode="auto">
          <a:xfrm flipV="1">
            <a:off x="3524250" y="3571875"/>
            <a:ext cx="3240088"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6" name="Freeform 35"/>
          <p:cNvSpPr/>
          <p:nvPr/>
        </p:nvSpPr>
        <p:spPr bwMode="auto">
          <a:xfrm>
            <a:off x="6761163" y="2570163"/>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7" name="Line 36"/>
          <p:cNvSpPr>
            <a:spLocks noChangeShapeType="1"/>
          </p:cNvSpPr>
          <p:nvPr/>
        </p:nvSpPr>
        <p:spPr bwMode="auto">
          <a:xfrm>
            <a:off x="5684838" y="2466975"/>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8" name="Line 37"/>
          <p:cNvSpPr>
            <a:spLocks noChangeShapeType="1"/>
          </p:cNvSpPr>
          <p:nvPr/>
        </p:nvSpPr>
        <p:spPr bwMode="auto">
          <a:xfrm flipV="1">
            <a:off x="5900738" y="3597275"/>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9" name="Line 38"/>
          <p:cNvSpPr>
            <a:spLocks noChangeShapeType="1"/>
          </p:cNvSpPr>
          <p:nvPr/>
        </p:nvSpPr>
        <p:spPr bwMode="auto">
          <a:xfrm flipH="1">
            <a:off x="4945063" y="2035175"/>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7115" name="Rectangle 41"/>
          <p:cNvSpPr>
            <a:spLocks noChangeArrowheads="1"/>
          </p:cNvSpPr>
          <p:nvPr/>
        </p:nvSpPr>
        <p:spPr bwMode="auto">
          <a:xfrm>
            <a:off x="3554413" y="1606550"/>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21" name="AutoShape 42"/>
          <p:cNvSpPr>
            <a:spLocks noChangeArrowheads="1"/>
          </p:cNvSpPr>
          <p:nvPr/>
        </p:nvSpPr>
        <p:spPr bwMode="auto">
          <a:xfrm rot="1217898" flipV="1">
            <a:off x="3421063" y="3900488"/>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2" name="Line 43"/>
          <p:cNvSpPr>
            <a:spLocks noChangeShapeType="1"/>
          </p:cNvSpPr>
          <p:nvPr/>
        </p:nvSpPr>
        <p:spPr bwMode="auto">
          <a:xfrm flipH="1" flipV="1">
            <a:off x="4564063" y="30638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3" name="AutoShape 44"/>
          <p:cNvSpPr>
            <a:spLocks noChangeArrowheads="1"/>
          </p:cNvSpPr>
          <p:nvPr/>
        </p:nvSpPr>
        <p:spPr bwMode="auto">
          <a:xfrm>
            <a:off x="3811588" y="27320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4" name="AutoShape 45"/>
          <p:cNvSpPr>
            <a:spLocks noChangeArrowheads="1"/>
          </p:cNvSpPr>
          <p:nvPr/>
        </p:nvSpPr>
        <p:spPr bwMode="auto">
          <a:xfrm rot="20213773">
            <a:off x="2963863" y="32924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5" name="AutoShape 47"/>
          <p:cNvSpPr>
            <a:spLocks noChangeArrowheads="1"/>
          </p:cNvSpPr>
          <p:nvPr/>
        </p:nvSpPr>
        <p:spPr bwMode="auto">
          <a:xfrm>
            <a:off x="1058863" y="33686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6" name="AutoShape 48"/>
          <p:cNvSpPr>
            <a:spLocks noChangeArrowheads="1"/>
          </p:cNvSpPr>
          <p:nvPr/>
        </p:nvSpPr>
        <p:spPr bwMode="auto">
          <a:xfrm rot="20213773">
            <a:off x="946150" y="3902075"/>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7" name="AutoShape 49"/>
          <p:cNvSpPr>
            <a:spLocks noChangeArrowheads="1"/>
          </p:cNvSpPr>
          <p:nvPr/>
        </p:nvSpPr>
        <p:spPr bwMode="auto">
          <a:xfrm rot="1386227" flipV="1">
            <a:off x="982663" y="28352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8" name="AutoShape 50"/>
          <p:cNvSpPr>
            <a:spLocks noChangeArrowheads="1"/>
          </p:cNvSpPr>
          <p:nvPr/>
        </p:nvSpPr>
        <p:spPr bwMode="auto">
          <a:xfrm>
            <a:off x="428625" y="32162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329" name="AutoShape 51"/>
          <p:cNvSpPr>
            <a:spLocks noChangeArrowheads="1"/>
          </p:cNvSpPr>
          <p:nvPr/>
        </p:nvSpPr>
        <p:spPr bwMode="auto">
          <a:xfrm>
            <a:off x="428625" y="40544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47125" name="Text Box 53"/>
          <p:cNvSpPr txBox="1">
            <a:spLocks noChangeArrowheads="1"/>
          </p:cNvSpPr>
          <p:nvPr/>
        </p:nvSpPr>
        <p:spPr bwMode="auto">
          <a:xfrm>
            <a:off x="511175" y="1568450"/>
            <a:ext cx="874713"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47126" name="Rectangle 54"/>
          <p:cNvSpPr>
            <a:spLocks noChangeArrowheads="1"/>
          </p:cNvSpPr>
          <p:nvPr/>
        </p:nvSpPr>
        <p:spPr bwMode="auto">
          <a:xfrm>
            <a:off x="7246938" y="2643188"/>
            <a:ext cx="1512887"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332" name="AutoShape 55"/>
          <p:cNvSpPr>
            <a:spLocks noChangeArrowheads="1"/>
          </p:cNvSpPr>
          <p:nvPr/>
        </p:nvSpPr>
        <p:spPr bwMode="auto">
          <a:xfrm>
            <a:off x="4183063" y="21494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3" name="Line 56"/>
          <p:cNvSpPr>
            <a:spLocks noChangeShapeType="1"/>
          </p:cNvSpPr>
          <p:nvPr/>
        </p:nvSpPr>
        <p:spPr bwMode="auto">
          <a:xfrm flipH="1" flipV="1">
            <a:off x="4564063" y="25304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4" name="AutoShape 57"/>
          <p:cNvSpPr>
            <a:spLocks noChangeArrowheads="1"/>
          </p:cNvSpPr>
          <p:nvPr/>
        </p:nvSpPr>
        <p:spPr bwMode="auto">
          <a:xfrm>
            <a:off x="3811588" y="20462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47130" name="AutoShape 62"/>
          <p:cNvCxnSpPr>
            <a:cxnSpLocks noChangeShapeType="1"/>
          </p:cNvCxnSpPr>
          <p:nvPr/>
        </p:nvCxnSpPr>
        <p:spPr bwMode="auto">
          <a:xfrm flipV="1">
            <a:off x="1579563" y="1233488"/>
            <a:ext cx="17462" cy="3778250"/>
          </a:xfrm>
          <a:prstGeom prst="straightConnector1">
            <a:avLst/>
          </a:prstGeom>
          <a:noFill/>
          <a:ln w="38100">
            <a:solidFill>
              <a:schemeClr val="tx1"/>
            </a:solidFill>
            <a:prstDash val="sysDot"/>
            <a:round/>
          </a:ln>
        </p:spPr>
      </p:cxnSp>
      <p:cxnSp>
        <p:nvCxnSpPr>
          <p:cNvPr id="47131" name="AutoShape 63"/>
          <p:cNvCxnSpPr>
            <a:cxnSpLocks noChangeShapeType="1"/>
          </p:cNvCxnSpPr>
          <p:nvPr/>
        </p:nvCxnSpPr>
        <p:spPr bwMode="auto">
          <a:xfrm flipV="1">
            <a:off x="4748213" y="1195388"/>
            <a:ext cx="71437" cy="3889375"/>
          </a:xfrm>
          <a:prstGeom prst="straightConnector1">
            <a:avLst/>
          </a:prstGeom>
          <a:noFill/>
          <a:ln w="38100">
            <a:solidFill>
              <a:schemeClr val="tx1"/>
            </a:solidFill>
            <a:prstDash val="sysDot"/>
            <a:round/>
          </a:ln>
        </p:spPr>
      </p:cxnSp>
      <p:cxnSp>
        <p:nvCxnSpPr>
          <p:cNvPr id="47132" name="AutoShape 64"/>
          <p:cNvCxnSpPr>
            <a:cxnSpLocks noChangeShapeType="1"/>
          </p:cNvCxnSpPr>
          <p:nvPr/>
        </p:nvCxnSpPr>
        <p:spPr bwMode="auto">
          <a:xfrm flipH="1" flipV="1">
            <a:off x="6656388" y="1195388"/>
            <a:ext cx="36512" cy="3816350"/>
          </a:xfrm>
          <a:prstGeom prst="straightConnector1">
            <a:avLst/>
          </a:prstGeom>
          <a:noFill/>
          <a:ln w="38100">
            <a:solidFill>
              <a:schemeClr val="tx1"/>
            </a:solidFill>
            <a:prstDash val="sysDot"/>
            <a:round/>
          </a:ln>
        </p:spPr>
      </p:cxnSp>
      <p:sp>
        <p:nvSpPr>
          <p:cNvPr id="338" name="AutoShape 93"/>
          <p:cNvSpPr>
            <a:spLocks noChangeArrowheads="1"/>
          </p:cNvSpPr>
          <p:nvPr/>
        </p:nvSpPr>
        <p:spPr bwMode="auto">
          <a:xfrm>
            <a:off x="428625" y="2251075"/>
            <a:ext cx="1062038"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47134" name="Group 102"/>
          <p:cNvGrpSpPr/>
          <p:nvPr/>
        </p:nvGrpSpPr>
        <p:grpSpPr bwMode="auto">
          <a:xfrm>
            <a:off x="7604125" y="3929063"/>
            <a:ext cx="935038" cy="833437"/>
            <a:chOff x="3334" y="1162"/>
            <a:chExt cx="589" cy="525"/>
          </a:xfrm>
        </p:grpSpPr>
        <p:sp>
          <p:nvSpPr>
            <p:cNvPr id="340"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1"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2"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3"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4"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5"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6"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7"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7135" name="Group 111"/>
          <p:cNvGrpSpPr/>
          <p:nvPr/>
        </p:nvGrpSpPr>
        <p:grpSpPr bwMode="auto">
          <a:xfrm>
            <a:off x="5037138" y="4508500"/>
            <a:ext cx="790575" cy="504825"/>
            <a:chOff x="3152" y="2659"/>
            <a:chExt cx="1178" cy="907"/>
          </a:xfrm>
        </p:grpSpPr>
        <p:sp>
          <p:nvSpPr>
            <p:cNvPr id="47188"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7189"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35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7136" name="Group 118"/>
          <p:cNvGrpSpPr/>
          <p:nvPr/>
        </p:nvGrpSpPr>
        <p:grpSpPr bwMode="auto">
          <a:xfrm>
            <a:off x="5684838" y="3571875"/>
            <a:ext cx="792162" cy="719138"/>
            <a:chOff x="3960" y="1752"/>
            <a:chExt cx="4680" cy="4056"/>
          </a:xfrm>
        </p:grpSpPr>
        <p:grpSp>
          <p:nvGrpSpPr>
            <p:cNvPr id="47155" name="Group 119"/>
            <p:cNvGrpSpPr/>
            <p:nvPr/>
          </p:nvGrpSpPr>
          <p:grpSpPr bwMode="auto">
            <a:xfrm>
              <a:off x="3962" y="3126"/>
              <a:ext cx="4127" cy="3156"/>
              <a:chOff x="1620" y="5042"/>
              <a:chExt cx="596" cy="557"/>
            </a:xfrm>
          </p:grpSpPr>
          <p:sp>
            <p:nvSpPr>
              <p:cNvPr id="359"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0" name="Line 121"/>
              <p:cNvSpPr>
                <a:spLocks noChangeShapeType="1"/>
              </p:cNvSpPr>
              <p:nvPr/>
            </p:nvSpPr>
            <p:spPr bwMode="auto">
              <a:xfrm>
                <a:off x="2018"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1" name="Line 122"/>
              <p:cNvSpPr>
                <a:spLocks noChangeShapeType="1"/>
              </p:cNvSpPr>
              <p:nvPr/>
            </p:nvSpPr>
            <p:spPr bwMode="auto">
              <a:xfrm>
                <a:off x="1744" y="5119"/>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2"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3" name="Line 124"/>
              <p:cNvSpPr>
                <a:spLocks noChangeShapeType="1"/>
              </p:cNvSpPr>
              <p:nvPr/>
            </p:nvSpPr>
            <p:spPr bwMode="auto">
              <a:xfrm>
                <a:off x="1723" y="5198"/>
                <a:ext cx="1"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4" name="Line 125"/>
              <p:cNvSpPr>
                <a:spLocks noChangeShapeType="1"/>
              </p:cNvSpPr>
              <p:nvPr/>
            </p:nvSpPr>
            <p:spPr bwMode="auto">
              <a:xfrm>
                <a:off x="1823"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5" name="Line 126"/>
              <p:cNvSpPr>
                <a:spLocks noChangeShapeType="1"/>
              </p:cNvSpPr>
              <p:nvPr/>
            </p:nvSpPr>
            <p:spPr bwMode="auto">
              <a:xfrm>
                <a:off x="1919"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6" name="Line 127"/>
              <p:cNvSpPr>
                <a:spLocks noChangeShapeType="1"/>
              </p:cNvSpPr>
              <p:nvPr/>
            </p:nvSpPr>
            <p:spPr bwMode="auto">
              <a:xfrm>
                <a:off x="1629" y="5308"/>
                <a:ext cx="390"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7"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8"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 name="Line 130"/>
              <p:cNvSpPr>
                <a:spLocks noChangeShapeType="1"/>
              </p:cNvSpPr>
              <p:nvPr/>
            </p:nvSpPr>
            <p:spPr bwMode="auto">
              <a:xfrm>
                <a:off x="1842" y="5040"/>
                <a:ext cx="37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0" name="Line 131"/>
              <p:cNvSpPr>
                <a:spLocks noChangeShapeType="1"/>
              </p:cNvSpPr>
              <p:nvPr/>
            </p:nvSpPr>
            <p:spPr bwMode="auto">
              <a:xfrm>
                <a:off x="2214" y="5040"/>
                <a:ext cx="0" cy="36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1" name="Line 132"/>
              <p:cNvSpPr>
                <a:spLocks noChangeShapeType="1"/>
              </p:cNvSpPr>
              <p:nvPr/>
            </p:nvSpPr>
            <p:spPr bwMode="auto">
              <a:xfrm>
                <a:off x="1800" y="5076"/>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2"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3" name="Line 134"/>
              <p:cNvSpPr>
                <a:spLocks noChangeShapeType="1"/>
              </p:cNvSpPr>
              <p:nvPr/>
            </p:nvSpPr>
            <p:spPr bwMode="auto">
              <a:xfrm>
                <a:off x="1950"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4"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5" name="Line 136"/>
              <p:cNvSpPr>
                <a:spLocks noChangeShapeType="1"/>
              </p:cNvSpPr>
              <p:nvPr/>
            </p:nvSpPr>
            <p:spPr bwMode="auto">
              <a:xfrm flipH="1">
                <a:off x="2018" y="5040"/>
                <a:ext cx="19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6" name="Line 137"/>
              <p:cNvSpPr>
                <a:spLocks noChangeShapeType="1"/>
              </p:cNvSpPr>
              <p:nvPr/>
            </p:nvSpPr>
            <p:spPr bwMode="auto">
              <a:xfrm flipH="1">
                <a:off x="2018" y="5130"/>
                <a:ext cx="198" cy="17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7" name="Line 138"/>
              <p:cNvSpPr>
                <a:spLocks noChangeShapeType="1"/>
              </p:cNvSpPr>
              <p:nvPr/>
            </p:nvSpPr>
            <p:spPr bwMode="auto">
              <a:xfrm flipH="1">
                <a:off x="2018" y="5313"/>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8" name="Line 139"/>
              <p:cNvSpPr>
                <a:spLocks noChangeShapeType="1"/>
              </p:cNvSpPr>
              <p:nvPr/>
            </p:nvSpPr>
            <p:spPr bwMode="auto">
              <a:xfrm flipH="1">
                <a:off x="1621" y="5040"/>
                <a:ext cx="21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9" name="Line 140"/>
              <p:cNvSpPr>
                <a:spLocks noChangeShapeType="1"/>
              </p:cNvSpPr>
              <p:nvPr/>
            </p:nvSpPr>
            <p:spPr bwMode="auto">
              <a:xfrm flipH="1">
                <a:off x="1717" y="5040"/>
                <a:ext cx="222"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0" name="Line 141"/>
              <p:cNvSpPr>
                <a:spLocks noChangeShapeType="1"/>
              </p:cNvSpPr>
              <p:nvPr/>
            </p:nvSpPr>
            <p:spPr bwMode="auto">
              <a:xfrm flipH="1">
                <a:off x="1816" y="5040"/>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1" name="Line 142"/>
              <p:cNvSpPr>
                <a:spLocks noChangeShapeType="1"/>
              </p:cNvSpPr>
              <p:nvPr/>
            </p:nvSpPr>
            <p:spPr bwMode="auto">
              <a:xfrm flipH="1">
                <a:off x="1915" y="5040"/>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2" name="Line 143"/>
              <p:cNvSpPr>
                <a:spLocks noChangeShapeType="1"/>
              </p:cNvSpPr>
              <p:nvPr/>
            </p:nvSpPr>
            <p:spPr bwMode="auto">
              <a:xfrm>
                <a:off x="2067" y="5155"/>
                <a:ext cx="0" cy="39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3"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4" name="Line 145"/>
              <p:cNvSpPr>
                <a:spLocks noChangeShapeType="1"/>
              </p:cNvSpPr>
              <p:nvPr/>
            </p:nvSpPr>
            <p:spPr bwMode="auto">
              <a:xfrm>
                <a:off x="2170" y="5084"/>
                <a:ext cx="0" cy="36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5"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6" name="Line 147"/>
              <p:cNvSpPr>
                <a:spLocks noChangeShapeType="1"/>
              </p:cNvSpPr>
              <p:nvPr/>
            </p:nvSpPr>
            <p:spPr bwMode="auto">
              <a:xfrm flipH="1">
                <a:off x="2018" y="5226"/>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7"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8" name="Line 149"/>
              <p:cNvSpPr>
                <a:spLocks noChangeShapeType="1"/>
              </p:cNvSpPr>
              <p:nvPr/>
            </p:nvSpPr>
            <p:spPr bwMode="auto">
              <a:xfrm>
                <a:off x="1621" y="5598"/>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57"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8"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7137" name="Text Box 153"/>
          <p:cNvSpPr txBox="1">
            <a:spLocks noChangeArrowheads="1"/>
          </p:cNvSpPr>
          <p:nvPr/>
        </p:nvSpPr>
        <p:spPr bwMode="auto">
          <a:xfrm>
            <a:off x="1508125" y="1357313"/>
            <a:ext cx="381000" cy="4094162"/>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390" name="AutoShape 155"/>
          <p:cNvSpPr>
            <a:spLocks noChangeArrowheads="1"/>
          </p:cNvSpPr>
          <p:nvPr/>
        </p:nvSpPr>
        <p:spPr bwMode="auto">
          <a:xfrm rot="20213773">
            <a:off x="2949575" y="2506663"/>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91" name="AutoShape 46"/>
          <p:cNvSpPr>
            <a:spLocks noChangeArrowheads="1"/>
          </p:cNvSpPr>
          <p:nvPr/>
        </p:nvSpPr>
        <p:spPr bwMode="auto">
          <a:xfrm>
            <a:off x="2049463" y="2776538"/>
            <a:ext cx="1633537"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47140" name="Text Box 156"/>
          <p:cNvSpPr txBox="1">
            <a:spLocks noChangeArrowheads="1"/>
          </p:cNvSpPr>
          <p:nvPr/>
        </p:nvSpPr>
        <p:spPr bwMode="auto">
          <a:xfrm>
            <a:off x="6746875" y="2643188"/>
            <a:ext cx="377825" cy="13239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47141" name="Rectangle 41"/>
          <p:cNvSpPr>
            <a:spLocks noChangeArrowheads="1"/>
          </p:cNvSpPr>
          <p:nvPr/>
        </p:nvSpPr>
        <p:spPr bwMode="auto">
          <a:xfrm>
            <a:off x="2174875" y="4237038"/>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94" name="AutoShape 57"/>
          <p:cNvSpPr>
            <a:spLocks noChangeArrowheads="1"/>
          </p:cNvSpPr>
          <p:nvPr/>
        </p:nvSpPr>
        <p:spPr bwMode="auto">
          <a:xfrm>
            <a:off x="2432050" y="4676775"/>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7143" name="Text Box 53"/>
          <p:cNvSpPr txBox="1">
            <a:spLocks noChangeArrowheads="1"/>
          </p:cNvSpPr>
          <p:nvPr/>
        </p:nvSpPr>
        <p:spPr bwMode="auto">
          <a:xfrm>
            <a:off x="1531938" y="928688"/>
            <a:ext cx="2786062"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底层：数据仓库服务器</a:t>
            </a:r>
            <a:endParaRPr lang="zh-CN" altLang="en-US" sz="2000" b="1">
              <a:latin typeface="Arial Narrow" panose="020B0606020202030204" pitchFamily="34" charset="0"/>
              <a:cs typeface="Times New Roman" panose="02020603050405020304" pitchFamily="18" charset="0"/>
            </a:endParaRPr>
          </a:p>
        </p:txBody>
      </p:sp>
      <p:sp>
        <p:nvSpPr>
          <p:cNvPr id="47144" name="Text Box 53"/>
          <p:cNvSpPr txBox="1">
            <a:spLocks noChangeArrowheads="1"/>
          </p:cNvSpPr>
          <p:nvPr/>
        </p:nvSpPr>
        <p:spPr bwMode="auto">
          <a:xfrm>
            <a:off x="4318000" y="928688"/>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47145" name="Text Box 53"/>
          <p:cNvSpPr txBox="1">
            <a:spLocks noChangeArrowheads="1"/>
          </p:cNvSpPr>
          <p:nvPr/>
        </p:nvSpPr>
        <p:spPr bwMode="auto">
          <a:xfrm>
            <a:off x="6818313" y="915988"/>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47146" name="Group 111"/>
          <p:cNvGrpSpPr/>
          <p:nvPr/>
        </p:nvGrpSpPr>
        <p:grpSpPr bwMode="auto">
          <a:xfrm>
            <a:off x="5318125" y="1928813"/>
            <a:ext cx="790575" cy="504825"/>
            <a:chOff x="3152" y="2659"/>
            <a:chExt cx="1178" cy="907"/>
          </a:xfrm>
        </p:grpSpPr>
        <p:sp>
          <p:nvSpPr>
            <p:cNvPr id="47149"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7150"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0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7147" name="Rectangle 94"/>
          <p:cNvSpPr>
            <a:spLocks noChangeArrowheads="1"/>
          </p:cNvSpPr>
          <p:nvPr/>
        </p:nvSpPr>
        <p:spPr bwMode="auto">
          <a:xfrm>
            <a:off x="4962525" y="1531938"/>
            <a:ext cx="1614488"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47148" name="Rectangle 94"/>
          <p:cNvSpPr>
            <a:spLocks noChangeArrowheads="1"/>
          </p:cNvSpPr>
          <p:nvPr/>
        </p:nvSpPr>
        <p:spPr bwMode="auto">
          <a:xfrm>
            <a:off x="4891088" y="5100638"/>
            <a:ext cx="1614487"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4399"/>
                                        </p:tgtEl>
                                        <p:attrNameLst>
                                          <p:attrName>style.visibility</p:attrName>
                                        </p:attrNameLst>
                                      </p:cBhvr>
                                      <p:to>
                                        <p:strVal val="visible"/>
                                      </p:to>
                                    </p:set>
                                    <p:anim calcmode="lin" valueType="num">
                                      <p:cBhvr>
                                        <p:cTn id="7" dur="1000" fill="hold"/>
                                        <p:tgtEl>
                                          <p:spTgt spid="224399"/>
                                        </p:tgtEl>
                                        <p:attrNameLst>
                                          <p:attrName>ppt_x</p:attrName>
                                        </p:attrNameLst>
                                      </p:cBhvr>
                                      <p:tavLst>
                                        <p:tav tm="0">
                                          <p:val>
                                            <p:strVal val="#ppt_x-.2"/>
                                          </p:val>
                                        </p:tav>
                                        <p:tav tm="100000">
                                          <p:val>
                                            <p:strVal val="#ppt_x"/>
                                          </p:val>
                                        </p:tav>
                                      </p:tavLst>
                                    </p:anim>
                                    <p:anim calcmode="lin" valueType="num">
                                      <p:cBhvr>
                                        <p:cTn id="8" dur="1000" fill="hold"/>
                                        <p:tgtEl>
                                          <p:spTgt spid="2243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4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9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33400" y="381000"/>
            <a:ext cx="7921625" cy="584200"/>
          </a:xfrm>
          <a:prstGeom prst="rect">
            <a:avLst/>
          </a:prstGeom>
          <a:noFill/>
          <a:ln w="9525" algn="ctr">
            <a:noFill/>
            <a:miter lim="800000"/>
          </a:ln>
        </p:spPr>
        <p:txBody>
          <a:bodyPr>
            <a:spAutoFit/>
          </a:bodyPr>
          <a:lstStyle/>
          <a:p>
            <a:r>
              <a:rPr lang="zh-CN" altLang="en-US" b="1">
                <a:solidFill>
                  <a:srgbClr val="FF5050"/>
                </a:solidFill>
              </a:rPr>
              <a:t>（</a:t>
            </a:r>
            <a:r>
              <a:rPr lang="en-US" altLang="zh-CN" b="1">
                <a:solidFill>
                  <a:srgbClr val="FF5050"/>
                </a:solidFill>
              </a:rPr>
              <a:t>4</a:t>
            </a:r>
            <a:r>
              <a:rPr lang="zh-CN" altLang="en-US" b="1">
                <a:solidFill>
                  <a:srgbClr val="FF5050"/>
                </a:solidFill>
              </a:rPr>
              <a:t>）</a:t>
            </a:r>
            <a:r>
              <a:rPr lang="zh-CN" altLang="en-US" b="1">
                <a:solidFill>
                  <a:srgbClr val="FF0000"/>
                </a:solidFill>
              </a:rPr>
              <a:t>数据仓库系统的组成</a:t>
            </a:r>
            <a:endParaRPr lang="en-US" altLang="zh-CN" b="1">
              <a:solidFill>
                <a:srgbClr val="FF5050"/>
              </a:solidFill>
            </a:endParaRPr>
          </a:p>
        </p:txBody>
      </p:sp>
      <p:sp>
        <p:nvSpPr>
          <p:cNvPr id="224399" name="Rectangle 143"/>
          <p:cNvSpPr>
            <a:spLocks noChangeArrowheads="1"/>
          </p:cNvSpPr>
          <p:nvPr/>
        </p:nvSpPr>
        <p:spPr bwMode="auto">
          <a:xfrm>
            <a:off x="0" y="5715000"/>
            <a:ext cx="9144000" cy="1114425"/>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lnSpc>
                <a:spcPct val="150000"/>
              </a:lnSpc>
              <a:defRPr/>
            </a:pP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d</a:t>
            </a:r>
            <a:r>
              <a:rPr lang="zh-CN"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OLAP</a:t>
            </a:r>
            <a:r>
              <a:rPr lang="zh-CN" altLang="en-US" sz="2400" b="1" dirty="0">
                <a:solidFill>
                  <a:srgbClr val="FF0000"/>
                </a:solidFill>
                <a:latin typeface="黑体" panose="02010609060101010101" pitchFamily="49" charset="-122"/>
                <a:ea typeface="黑体" panose="02010609060101010101" pitchFamily="49" charset="-122"/>
              </a:rPr>
              <a:t>服务器</a:t>
            </a:r>
            <a:r>
              <a:rPr lang="zh-CN" altLang="en-US" sz="2400" b="1" dirty="0">
                <a:latin typeface="黑体" panose="02010609060101010101" pitchFamily="49" charset="-122"/>
                <a:ea typeface="黑体" panose="02010609060101010101" pitchFamily="49" charset="-122"/>
              </a:rPr>
              <a:t>；实现多维数据操作，为商务用户提供来自数据仓库和数据集市的多维数据。</a:t>
            </a:r>
            <a:endParaRPr lang="en-US" altLang="zh-CN" sz="2400" b="1" dirty="0">
              <a:latin typeface="黑体" panose="02010609060101010101" pitchFamily="49" charset="-122"/>
              <a:ea typeface="黑体" panose="02010609060101010101" pitchFamily="49" charset="-122"/>
            </a:endParaRPr>
          </a:p>
        </p:txBody>
      </p:sp>
      <p:cxnSp>
        <p:nvCxnSpPr>
          <p:cNvPr id="48132" name="直接箭头连接符 285"/>
          <p:cNvCxnSpPr>
            <a:cxnSpLocks noChangeShapeType="1"/>
            <a:stCxn id="394" idx="1"/>
            <a:endCxn id="391" idx="3"/>
          </p:cNvCxnSpPr>
          <p:nvPr/>
        </p:nvCxnSpPr>
        <p:spPr bwMode="auto">
          <a:xfrm rot="5400000" flipH="1" flipV="1">
            <a:off x="2566194" y="4377531"/>
            <a:ext cx="546100" cy="52388"/>
          </a:xfrm>
          <a:prstGeom prst="straightConnector1">
            <a:avLst/>
          </a:prstGeom>
          <a:noFill/>
          <a:ln w="38100" algn="ctr">
            <a:solidFill>
              <a:schemeClr val="tx1"/>
            </a:solidFill>
            <a:round/>
            <a:tailEnd type="arrow" w="med" len="med"/>
          </a:ln>
        </p:spPr>
      </p:cxnSp>
      <p:grpSp>
        <p:nvGrpSpPr>
          <p:cNvPr id="48133" name="Group 5"/>
          <p:cNvGrpSpPr/>
          <p:nvPr/>
        </p:nvGrpSpPr>
        <p:grpSpPr bwMode="auto">
          <a:xfrm>
            <a:off x="7318375" y="1500188"/>
            <a:ext cx="1028700" cy="1154112"/>
            <a:chOff x="2614" y="840"/>
            <a:chExt cx="776" cy="871"/>
          </a:xfrm>
        </p:grpSpPr>
        <p:grpSp>
          <p:nvGrpSpPr>
            <p:cNvPr id="48226" name="Group 6"/>
            <p:cNvGrpSpPr/>
            <p:nvPr/>
          </p:nvGrpSpPr>
          <p:grpSpPr bwMode="auto">
            <a:xfrm>
              <a:off x="2614" y="1299"/>
              <a:ext cx="763" cy="412"/>
              <a:chOff x="2614" y="1299"/>
              <a:chExt cx="763" cy="412"/>
            </a:xfrm>
          </p:grpSpPr>
          <p:sp>
            <p:nvSpPr>
              <p:cNvPr id="301"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2"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3"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4"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5"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6"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7"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8"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9"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0"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1"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2"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3"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4"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8227" name="Group 21"/>
            <p:cNvGrpSpPr/>
            <p:nvPr/>
          </p:nvGrpSpPr>
          <p:grpSpPr bwMode="auto">
            <a:xfrm>
              <a:off x="2676" y="840"/>
              <a:ext cx="714" cy="672"/>
              <a:chOff x="2676" y="840"/>
              <a:chExt cx="714" cy="672"/>
            </a:xfrm>
          </p:grpSpPr>
          <p:sp>
            <p:nvSpPr>
              <p:cNvPr id="290"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1"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2"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3"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4"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5"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6"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7"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8"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9"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0"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315" name="Line 34"/>
          <p:cNvSpPr>
            <a:spLocks noChangeShapeType="1"/>
          </p:cNvSpPr>
          <p:nvPr/>
        </p:nvSpPr>
        <p:spPr bwMode="auto">
          <a:xfrm flipV="1">
            <a:off x="3524250" y="3571875"/>
            <a:ext cx="3240088"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6" name="Freeform 35"/>
          <p:cNvSpPr/>
          <p:nvPr/>
        </p:nvSpPr>
        <p:spPr bwMode="auto">
          <a:xfrm>
            <a:off x="6761163" y="2570163"/>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7" name="Line 36"/>
          <p:cNvSpPr>
            <a:spLocks noChangeShapeType="1"/>
          </p:cNvSpPr>
          <p:nvPr/>
        </p:nvSpPr>
        <p:spPr bwMode="auto">
          <a:xfrm>
            <a:off x="5684838" y="2466975"/>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8" name="Line 37"/>
          <p:cNvSpPr>
            <a:spLocks noChangeShapeType="1"/>
          </p:cNvSpPr>
          <p:nvPr/>
        </p:nvSpPr>
        <p:spPr bwMode="auto">
          <a:xfrm flipV="1">
            <a:off x="5900738" y="3597275"/>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9" name="Line 38"/>
          <p:cNvSpPr>
            <a:spLocks noChangeShapeType="1"/>
          </p:cNvSpPr>
          <p:nvPr/>
        </p:nvSpPr>
        <p:spPr bwMode="auto">
          <a:xfrm flipH="1">
            <a:off x="4945063" y="2035175"/>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8139" name="Rectangle 41"/>
          <p:cNvSpPr>
            <a:spLocks noChangeArrowheads="1"/>
          </p:cNvSpPr>
          <p:nvPr/>
        </p:nvSpPr>
        <p:spPr bwMode="auto">
          <a:xfrm>
            <a:off x="3554413" y="1606550"/>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21" name="AutoShape 42"/>
          <p:cNvSpPr>
            <a:spLocks noChangeArrowheads="1"/>
          </p:cNvSpPr>
          <p:nvPr/>
        </p:nvSpPr>
        <p:spPr bwMode="auto">
          <a:xfrm rot="1217898" flipV="1">
            <a:off x="3421063" y="3900488"/>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2" name="Line 43"/>
          <p:cNvSpPr>
            <a:spLocks noChangeShapeType="1"/>
          </p:cNvSpPr>
          <p:nvPr/>
        </p:nvSpPr>
        <p:spPr bwMode="auto">
          <a:xfrm flipH="1" flipV="1">
            <a:off x="4564063" y="30638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3" name="AutoShape 44"/>
          <p:cNvSpPr>
            <a:spLocks noChangeArrowheads="1"/>
          </p:cNvSpPr>
          <p:nvPr/>
        </p:nvSpPr>
        <p:spPr bwMode="auto">
          <a:xfrm>
            <a:off x="3811588" y="27320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4" name="AutoShape 45"/>
          <p:cNvSpPr>
            <a:spLocks noChangeArrowheads="1"/>
          </p:cNvSpPr>
          <p:nvPr/>
        </p:nvSpPr>
        <p:spPr bwMode="auto">
          <a:xfrm rot="20213773">
            <a:off x="2963863" y="32924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5" name="AutoShape 47"/>
          <p:cNvSpPr>
            <a:spLocks noChangeArrowheads="1"/>
          </p:cNvSpPr>
          <p:nvPr/>
        </p:nvSpPr>
        <p:spPr bwMode="auto">
          <a:xfrm>
            <a:off x="1058863" y="33686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6" name="AutoShape 48"/>
          <p:cNvSpPr>
            <a:spLocks noChangeArrowheads="1"/>
          </p:cNvSpPr>
          <p:nvPr/>
        </p:nvSpPr>
        <p:spPr bwMode="auto">
          <a:xfrm rot="20213773">
            <a:off x="946150" y="3902075"/>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7" name="AutoShape 49"/>
          <p:cNvSpPr>
            <a:spLocks noChangeArrowheads="1"/>
          </p:cNvSpPr>
          <p:nvPr/>
        </p:nvSpPr>
        <p:spPr bwMode="auto">
          <a:xfrm rot="1386227" flipV="1">
            <a:off x="982663" y="28352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8" name="AutoShape 50"/>
          <p:cNvSpPr>
            <a:spLocks noChangeArrowheads="1"/>
          </p:cNvSpPr>
          <p:nvPr/>
        </p:nvSpPr>
        <p:spPr bwMode="auto">
          <a:xfrm>
            <a:off x="428625" y="32162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329" name="AutoShape 51"/>
          <p:cNvSpPr>
            <a:spLocks noChangeArrowheads="1"/>
          </p:cNvSpPr>
          <p:nvPr/>
        </p:nvSpPr>
        <p:spPr bwMode="auto">
          <a:xfrm>
            <a:off x="428625" y="40544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48149" name="Text Box 53"/>
          <p:cNvSpPr txBox="1">
            <a:spLocks noChangeArrowheads="1"/>
          </p:cNvSpPr>
          <p:nvPr/>
        </p:nvSpPr>
        <p:spPr bwMode="auto">
          <a:xfrm>
            <a:off x="511175" y="1568450"/>
            <a:ext cx="874713"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48150" name="Rectangle 54"/>
          <p:cNvSpPr>
            <a:spLocks noChangeArrowheads="1"/>
          </p:cNvSpPr>
          <p:nvPr/>
        </p:nvSpPr>
        <p:spPr bwMode="auto">
          <a:xfrm>
            <a:off x="7246938" y="2643188"/>
            <a:ext cx="1512887"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332" name="AutoShape 55"/>
          <p:cNvSpPr>
            <a:spLocks noChangeArrowheads="1"/>
          </p:cNvSpPr>
          <p:nvPr/>
        </p:nvSpPr>
        <p:spPr bwMode="auto">
          <a:xfrm>
            <a:off x="4183063" y="21494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3" name="Line 56"/>
          <p:cNvSpPr>
            <a:spLocks noChangeShapeType="1"/>
          </p:cNvSpPr>
          <p:nvPr/>
        </p:nvSpPr>
        <p:spPr bwMode="auto">
          <a:xfrm flipH="1" flipV="1">
            <a:off x="4564063" y="25304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4" name="AutoShape 57"/>
          <p:cNvSpPr>
            <a:spLocks noChangeArrowheads="1"/>
          </p:cNvSpPr>
          <p:nvPr/>
        </p:nvSpPr>
        <p:spPr bwMode="auto">
          <a:xfrm>
            <a:off x="3811588" y="20462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48154" name="AutoShape 62"/>
          <p:cNvCxnSpPr>
            <a:cxnSpLocks noChangeShapeType="1"/>
          </p:cNvCxnSpPr>
          <p:nvPr/>
        </p:nvCxnSpPr>
        <p:spPr bwMode="auto">
          <a:xfrm flipV="1">
            <a:off x="1579563" y="1233488"/>
            <a:ext cx="17462" cy="3778250"/>
          </a:xfrm>
          <a:prstGeom prst="straightConnector1">
            <a:avLst/>
          </a:prstGeom>
          <a:noFill/>
          <a:ln w="38100">
            <a:solidFill>
              <a:schemeClr val="tx1"/>
            </a:solidFill>
            <a:prstDash val="sysDot"/>
            <a:round/>
          </a:ln>
        </p:spPr>
      </p:cxnSp>
      <p:cxnSp>
        <p:nvCxnSpPr>
          <p:cNvPr id="48155" name="AutoShape 63"/>
          <p:cNvCxnSpPr>
            <a:cxnSpLocks noChangeShapeType="1"/>
          </p:cNvCxnSpPr>
          <p:nvPr/>
        </p:nvCxnSpPr>
        <p:spPr bwMode="auto">
          <a:xfrm flipV="1">
            <a:off x="4748213" y="1195388"/>
            <a:ext cx="71437" cy="3889375"/>
          </a:xfrm>
          <a:prstGeom prst="straightConnector1">
            <a:avLst/>
          </a:prstGeom>
          <a:noFill/>
          <a:ln w="38100">
            <a:solidFill>
              <a:schemeClr val="tx1"/>
            </a:solidFill>
            <a:prstDash val="sysDot"/>
            <a:round/>
          </a:ln>
        </p:spPr>
      </p:cxnSp>
      <p:cxnSp>
        <p:nvCxnSpPr>
          <p:cNvPr id="48156" name="AutoShape 64"/>
          <p:cNvCxnSpPr>
            <a:cxnSpLocks noChangeShapeType="1"/>
          </p:cNvCxnSpPr>
          <p:nvPr/>
        </p:nvCxnSpPr>
        <p:spPr bwMode="auto">
          <a:xfrm flipH="1" flipV="1">
            <a:off x="6656388" y="1195388"/>
            <a:ext cx="36512" cy="3816350"/>
          </a:xfrm>
          <a:prstGeom prst="straightConnector1">
            <a:avLst/>
          </a:prstGeom>
          <a:noFill/>
          <a:ln w="38100">
            <a:solidFill>
              <a:schemeClr val="tx1"/>
            </a:solidFill>
            <a:prstDash val="sysDot"/>
            <a:round/>
          </a:ln>
        </p:spPr>
      </p:cxnSp>
      <p:sp>
        <p:nvSpPr>
          <p:cNvPr id="338" name="AutoShape 93"/>
          <p:cNvSpPr>
            <a:spLocks noChangeArrowheads="1"/>
          </p:cNvSpPr>
          <p:nvPr/>
        </p:nvSpPr>
        <p:spPr bwMode="auto">
          <a:xfrm>
            <a:off x="428625" y="2251075"/>
            <a:ext cx="1062038"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48158" name="Group 102"/>
          <p:cNvGrpSpPr/>
          <p:nvPr/>
        </p:nvGrpSpPr>
        <p:grpSpPr bwMode="auto">
          <a:xfrm>
            <a:off x="7604125" y="3929063"/>
            <a:ext cx="935038" cy="833437"/>
            <a:chOff x="3334" y="1162"/>
            <a:chExt cx="589" cy="525"/>
          </a:xfrm>
        </p:grpSpPr>
        <p:sp>
          <p:nvSpPr>
            <p:cNvPr id="340"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1"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2"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3"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4"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5"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6"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7"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8159" name="Group 111"/>
          <p:cNvGrpSpPr/>
          <p:nvPr/>
        </p:nvGrpSpPr>
        <p:grpSpPr bwMode="auto">
          <a:xfrm>
            <a:off x="5037138" y="4508500"/>
            <a:ext cx="790575" cy="504825"/>
            <a:chOff x="3152" y="2659"/>
            <a:chExt cx="1178" cy="907"/>
          </a:xfrm>
        </p:grpSpPr>
        <p:sp>
          <p:nvSpPr>
            <p:cNvPr id="48212"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8213"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35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8160" name="Group 118"/>
          <p:cNvGrpSpPr/>
          <p:nvPr/>
        </p:nvGrpSpPr>
        <p:grpSpPr bwMode="auto">
          <a:xfrm>
            <a:off x="5684838" y="3571875"/>
            <a:ext cx="792162" cy="719138"/>
            <a:chOff x="3960" y="1752"/>
            <a:chExt cx="4680" cy="4056"/>
          </a:xfrm>
        </p:grpSpPr>
        <p:grpSp>
          <p:nvGrpSpPr>
            <p:cNvPr id="48179" name="Group 119"/>
            <p:cNvGrpSpPr/>
            <p:nvPr/>
          </p:nvGrpSpPr>
          <p:grpSpPr bwMode="auto">
            <a:xfrm>
              <a:off x="3962" y="3126"/>
              <a:ext cx="4127" cy="3156"/>
              <a:chOff x="1620" y="5042"/>
              <a:chExt cx="596" cy="557"/>
            </a:xfrm>
          </p:grpSpPr>
          <p:sp>
            <p:nvSpPr>
              <p:cNvPr id="359"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0" name="Line 121"/>
              <p:cNvSpPr>
                <a:spLocks noChangeShapeType="1"/>
              </p:cNvSpPr>
              <p:nvPr/>
            </p:nvSpPr>
            <p:spPr bwMode="auto">
              <a:xfrm>
                <a:off x="2018"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1" name="Line 122"/>
              <p:cNvSpPr>
                <a:spLocks noChangeShapeType="1"/>
              </p:cNvSpPr>
              <p:nvPr/>
            </p:nvSpPr>
            <p:spPr bwMode="auto">
              <a:xfrm>
                <a:off x="1744" y="5119"/>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2"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3" name="Line 124"/>
              <p:cNvSpPr>
                <a:spLocks noChangeShapeType="1"/>
              </p:cNvSpPr>
              <p:nvPr/>
            </p:nvSpPr>
            <p:spPr bwMode="auto">
              <a:xfrm>
                <a:off x="1723" y="5198"/>
                <a:ext cx="1"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4" name="Line 125"/>
              <p:cNvSpPr>
                <a:spLocks noChangeShapeType="1"/>
              </p:cNvSpPr>
              <p:nvPr/>
            </p:nvSpPr>
            <p:spPr bwMode="auto">
              <a:xfrm>
                <a:off x="1823"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5" name="Line 126"/>
              <p:cNvSpPr>
                <a:spLocks noChangeShapeType="1"/>
              </p:cNvSpPr>
              <p:nvPr/>
            </p:nvSpPr>
            <p:spPr bwMode="auto">
              <a:xfrm>
                <a:off x="1919"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6" name="Line 127"/>
              <p:cNvSpPr>
                <a:spLocks noChangeShapeType="1"/>
              </p:cNvSpPr>
              <p:nvPr/>
            </p:nvSpPr>
            <p:spPr bwMode="auto">
              <a:xfrm>
                <a:off x="1629" y="5308"/>
                <a:ext cx="390"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7"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8"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 name="Line 130"/>
              <p:cNvSpPr>
                <a:spLocks noChangeShapeType="1"/>
              </p:cNvSpPr>
              <p:nvPr/>
            </p:nvSpPr>
            <p:spPr bwMode="auto">
              <a:xfrm>
                <a:off x="1842" y="5040"/>
                <a:ext cx="37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0" name="Line 131"/>
              <p:cNvSpPr>
                <a:spLocks noChangeShapeType="1"/>
              </p:cNvSpPr>
              <p:nvPr/>
            </p:nvSpPr>
            <p:spPr bwMode="auto">
              <a:xfrm>
                <a:off x="2214" y="5040"/>
                <a:ext cx="0" cy="36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1" name="Line 132"/>
              <p:cNvSpPr>
                <a:spLocks noChangeShapeType="1"/>
              </p:cNvSpPr>
              <p:nvPr/>
            </p:nvSpPr>
            <p:spPr bwMode="auto">
              <a:xfrm>
                <a:off x="1800" y="5076"/>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2"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3" name="Line 134"/>
              <p:cNvSpPr>
                <a:spLocks noChangeShapeType="1"/>
              </p:cNvSpPr>
              <p:nvPr/>
            </p:nvSpPr>
            <p:spPr bwMode="auto">
              <a:xfrm>
                <a:off x="1950"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4"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5" name="Line 136"/>
              <p:cNvSpPr>
                <a:spLocks noChangeShapeType="1"/>
              </p:cNvSpPr>
              <p:nvPr/>
            </p:nvSpPr>
            <p:spPr bwMode="auto">
              <a:xfrm flipH="1">
                <a:off x="2018" y="5040"/>
                <a:ext cx="19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6" name="Line 137"/>
              <p:cNvSpPr>
                <a:spLocks noChangeShapeType="1"/>
              </p:cNvSpPr>
              <p:nvPr/>
            </p:nvSpPr>
            <p:spPr bwMode="auto">
              <a:xfrm flipH="1">
                <a:off x="2018" y="5130"/>
                <a:ext cx="198" cy="17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7" name="Line 138"/>
              <p:cNvSpPr>
                <a:spLocks noChangeShapeType="1"/>
              </p:cNvSpPr>
              <p:nvPr/>
            </p:nvSpPr>
            <p:spPr bwMode="auto">
              <a:xfrm flipH="1">
                <a:off x="2018" y="5313"/>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8" name="Line 139"/>
              <p:cNvSpPr>
                <a:spLocks noChangeShapeType="1"/>
              </p:cNvSpPr>
              <p:nvPr/>
            </p:nvSpPr>
            <p:spPr bwMode="auto">
              <a:xfrm flipH="1">
                <a:off x="1621" y="5040"/>
                <a:ext cx="21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9" name="Line 140"/>
              <p:cNvSpPr>
                <a:spLocks noChangeShapeType="1"/>
              </p:cNvSpPr>
              <p:nvPr/>
            </p:nvSpPr>
            <p:spPr bwMode="auto">
              <a:xfrm flipH="1">
                <a:off x="1717" y="5040"/>
                <a:ext cx="222"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0" name="Line 141"/>
              <p:cNvSpPr>
                <a:spLocks noChangeShapeType="1"/>
              </p:cNvSpPr>
              <p:nvPr/>
            </p:nvSpPr>
            <p:spPr bwMode="auto">
              <a:xfrm flipH="1">
                <a:off x="1816" y="5040"/>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1" name="Line 142"/>
              <p:cNvSpPr>
                <a:spLocks noChangeShapeType="1"/>
              </p:cNvSpPr>
              <p:nvPr/>
            </p:nvSpPr>
            <p:spPr bwMode="auto">
              <a:xfrm flipH="1">
                <a:off x="1915" y="5040"/>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2" name="Line 143"/>
              <p:cNvSpPr>
                <a:spLocks noChangeShapeType="1"/>
              </p:cNvSpPr>
              <p:nvPr/>
            </p:nvSpPr>
            <p:spPr bwMode="auto">
              <a:xfrm>
                <a:off x="2067" y="5155"/>
                <a:ext cx="0" cy="39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3"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4" name="Line 145"/>
              <p:cNvSpPr>
                <a:spLocks noChangeShapeType="1"/>
              </p:cNvSpPr>
              <p:nvPr/>
            </p:nvSpPr>
            <p:spPr bwMode="auto">
              <a:xfrm>
                <a:off x="2170" y="5084"/>
                <a:ext cx="0" cy="36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5"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6" name="Line 147"/>
              <p:cNvSpPr>
                <a:spLocks noChangeShapeType="1"/>
              </p:cNvSpPr>
              <p:nvPr/>
            </p:nvSpPr>
            <p:spPr bwMode="auto">
              <a:xfrm flipH="1">
                <a:off x="2018" y="5226"/>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7"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8" name="Line 149"/>
              <p:cNvSpPr>
                <a:spLocks noChangeShapeType="1"/>
              </p:cNvSpPr>
              <p:nvPr/>
            </p:nvSpPr>
            <p:spPr bwMode="auto">
              <a:xfrm>
                <a:off x="1621" y="5598"/>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57"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8"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8161" name="Text Box 153"/>
          <p:cNvSpPr txBox="1">
            <a:spLocks noChangeArrowheads="1"/>
          </p:cNvSpPr>
          <p:nvPr/>
        </p:nvSpPr>
        <p:spPr bwMode="auto">
          <a:xfrm>
            <a:off x="1508125" y="1357313"/>
            <a:ext cx="381000" cy="4094162"/>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390" name="AutoShape 155"/>
          <p:cNvSpPr>
            <a:spLocks noChangeArrowheads="1"/>
          </p:cNvSpPr>
          <p:nvPr/>
        </p:nvSpPr>
        <p:spPr bwMode="auto">
          <a:xfrm rot="20213773">
            <a:off x="2949575" y="2506663"/>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91" name="AutoShape 46"/>
          <p:cNvSpPr>
            <a:spLocks noChangeArrowheads="1"/>
          </p:cNvSpPr>
          <p:nvPr/>
        </p:nvSpPr>
        <p:spPr bwMode="auto">
          <a:xfrm>
            <a:off x="2049463" y="2776538"/>
            <a:ext cx="1633537"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48164" name="Text Box 156"/>
          <p:cNvSpPr txBox="1">
            <a:spLocks noChangeArrowheads="1"/>
          </p:cNvSpPr>
          <p:nvPr/>
        </p:nvSpPr>
        <p:spPr bwMode="auto">
          <a:xfrm>
            <a:off x="6746875" y="2643188"/>
            <a:ext cx="377825" cy="13239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48165" name="Rectangle 41"/>
          <p:cNvSpPr>
            <a:spLocks noChangeArrowheads="1"/>
          </p:cNvSpPr>
          <p:nvPr/>
        </p:nvSpPr>
        <p:spPr bwMode="auto">
          <a:xfrm>
            <a:off x="2174875" y="4237038"/>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94" name="AutoShape 57"/>
          <p:cNvSpPr>
            <a:spLocks noChangeArrowheads="1"/>
          </p:cNvSpPr>
          <p:nvPr/>
        </p:nvSpPr>
        <p:spPr bwMode="auto">
          <a:xfrm>
            <a:off x="2432050" y="4676775"/>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8167" name="Text Box 53"/>
          <p:cNvSpPr txBox="1">
            <a:spLocks noChangeArrowheads="1"/>
          </p:cNvSpPr>
          <p:nvPr/>
        </p:nvSpPr>
        <p:spPr bwMode="auto">
          <a:xfrm>
            <a:off x="1531938" y="928688"/>
            <a:ext cx="2786062"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底层：数据仓库服务器</a:t>
            </a:r>
            <a:endParaRPr lang="zh-CN" altLang="en-US" sz="2000" b="1">
              <a:latin typeface="Arial Narrow" panose="020B0606020202030204" pitchFamily="34" charset="0"/>
              <a:cs typeface="Times New Roman" panose="02020603050405020304" pitchFamily="18" charset="0"/>
            </a:endParaRPr>
          </a:p>
        </p:txBody>
      </p:sp>
      <p:sp>
        <p:nvSpPr>
          <p:cNvPr id="48168" name="Text Box 53"/>
          <p:cNvSpPr txBox="1">
            <a:spLocks noChangeArrowheads="1"/>
          </p:cNvSpPr>
          <p:nvPr/>
        </p:nvSpPr>
        <p:spPr bwMode="auto">
          <a:xfrm>
            <a:off x="4318000" y="928688"/>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48169" name="Text Box 53"/>
          <p:cNvSpPr txBox="1">
            <a:spLocks noChangeArrowheads="1"/>
          </p:cNvSpPr>
          <p:nvPr/>
        </p:nvSpPr>
        <p:spPr bwMode="auto">
          <a:xfrm>
            <a:off x="6818313" y="915988"/>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48170" name="Group 111"/>
          <p:cNvGrpSpPr/>
          <p:nvPr/>
        </p:nvGrpSpPr>
        <p:grpSpPr bwMode="auto">
          <a:xfrm>
            <a:off x="5318125" y="1928813"/>
            <a:ext cx="790575" cy="504825"/>
            <a:chOff x="3152" y="2659"/>
            <a:chExt cx="1178" cy="907"/>
          </a:xfrm>
        </p:grpSpPr>
        <p:sp>
          <p:nvSpPr>
            <p:cNvPr id="48173"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8174"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0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8171" name="Rectangle 94"/>
          <p:cNvSpPr>
            <a:spLocks noChangeArrowheads="1"/>
          </p:cNvSpPr>
          <p:nvPr/>
        </p:nvSpPr>
        <p:spPr bwMode="auto">
          <a:xfrm>
            <a:off x="4962525" y="1531938"/>
            <a:ext cx="1614488"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48172" name="Rectangle 94"/>
          <p:cNvSpPr>
            <a:spLocks noChangeArrowheads="1"/>
          </p:cNvSpPr>
          <p:nvPr/>
        </p:nvSpPr>
        <p:spPr bwMode="auto">
          <a:xfrm>
            <a:off x="4891088" y="5100638"/>
            <a:ext cx="1614487"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4399"/>
                                        </p:tgtEl>
                                        <p:attrNameLst>
                                          <p:attrName>style.visibility</p:attrName>
                                        </p:attrNameLst>
                                      </p:cBhvr>
                                      <p:to>
                                        <p:strVal val="visible"/>
                                      </p:to>
                                    </p:set>
                                    <p:anim calcmode="lin" valueType="num">
                                      <p:cBhvr>
                                        <p:cTn id="7" dur="1000" fill="hold"/>
                                        <p:tgtEl>
                                          <p:spTgt spid="224399"/>
                                        </p:tgtEl>
                                        <p:attrNameLst>
                                          <p:attrName>ppt_x</p:attrName>
                                        </p:attrNameLst>
                                      </p:cBhvr>
                                      <p:tavLst>
                                        <p:tav tm="0">
                                          <p:val>
                                            <p:strVal val="#ppt_x-.2"/>
                                          </p:val>
                                        </p:tav>
                                        <p:tav tm="100000">
                                          <p:val>
                                            <p:strVal val="#ppt_x"/>
                                          </p:val>
                                        </p:tav>
                                      </p:tavLst>
                                    </p:anim>
                                    <p:anim calcmode="lin" valueType="num">
                                      <p:cBhvr>
                                        <p:cTn id="8" dur="1000" fill="hold"/>
                                        <p:tgtEl>
                                          <p:spTgt spid="224399"/>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4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9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1000" y="304800"/>
            <a:ext cx="7997825" cy="584200"/>
          </a:xfrm>
          <a:prstGeom prst="rect">
            <a:avLst/>
          </a:prstGeom>
          <a:noFill/>
          <a:ln w="9525" algn="ctr">
            <a:noFill/>
            <a:miter lim="800000"/>
          </a:ln>
        </p:spPr>
        <p:txBody>
          <a:bodyPr>
            <a:spAutoFit/>
          </a:bodyPr>
          <a:lstStyle/>
          <a:p>
            <a:r>
              <a:rPr lang="zh-CN" altLang="en-US" b="1">
                <a:solidFill>
                  <a:srgbClr val="FF5050"/>
                </a:solidFill>
              </a:rPr>
              <a:t>（</a:t>
            </a:r>
            <a:r>
              <a:rPr lang="en-US" altLang="zh-CN" b="1">
                <a:solidFill>
                  <a:srgbClr val="FF5050"/>
                </a:solidFill>
              </a:rPr>
              <a:t>4</a:t>
            </a:r>
            <a:r>
              <a:rPr lang="zh-CN" altLang="en-US" b="1">
                <a:solidFill>
                  <a:srgbClr val="FF5050"/>
                </a:solidFill>
              </a:rPr>
              <a:t>）</a:t>
            </a:r>
            <a:r>
              <a:rPr lang="zh-CN" altLang="en-US" b="1">
                <a:solidFill>
                  <a:srgbClr val="FF0000"/>
                </a:solidFill>
              </a:rPr>
              <a:t>数据仓库系统的组成</a:t>
            </a:r>
            <a:endParaRPr lang="en-US" altLang="zh-CN" sz="1000" b="1">
              <a:solidFill>
                <a:srgbClr val="FF5050"/>
              </a:solidFill>
            </a:endParaRPr>
          </a:p>
        </p:txBody>
      </p:sp>
      <p:sp>
        <p:nvSpPr>
          <p:cNvPr id="226445" name="Rectangle 141"/>
          <p:cNvSpPr>
            <a:spLocks noChangeArrowheads="1"/>
          </p:cNvSpPr>
          <p:nvPr/>
        </p:nvSpPr>
        <p:spPr bwMode="auto">
          <a:xfrm>
            <a:off x="0" y="5286375"/>
            <a:ext cx="9144000" cy="1501775"/>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defRPr/>
            </a:pPr>
            <a:r>
              <a:rPr lang="zh-CN" altLang="en-US" sz="2000" b="1" dirty="0">
                <a:solidFill>
                  <a:srgbClr val="FF0000"/>
                </a:solidFill>
                <a:latin typeface="黑体" panose="02010609060101010101" pitchFamily="49" charset="-122"/>
                <a:ea typeface="黑体" panose="02010609060101010101" pitchFamily="49" charset="-122"/>
              </a:rPr>
              <a:t>（</a:t>
            </a:r>
            <a:r>
              <a:rPr lang="en-US" altLang="zh-CN" sz="2000" b="1" dirty="0">
                <a:solidFill>
                  <a:srgbClr val="FF0000"/>
                </a:solidFill>
                <a:latin typeface="黑体" panose="02010609060101010101" pitchFamily="49" charset="-122"/>
                <a:ea typeface="黑体" panose="02010609060101010101" pitchFamily="49" charset="-122"/>
              </a:rPr>
              <a:t>e</a:t>
            </a:r>
            <a:r>
              <a:rPr lang="zh-CN" altLang="en-US" sz="2000" b="1" dirty="0">
                <a:solidFill>
                  <a:srgbClr val="FF0000"/>
                </a:solidFill>
                <a:latin typeface="黑体" panose="02010609060101010101" pitchFamily="49" charset="-122"/>
                <a:ea typeface="黑体" panose="02010609060101010101" pitchFamily="49" charset="-122"/>
              </a:rPr>
              <a:t>）前端工具</a:t>
            </a:r>
            <a:endParaRPr lang="zh-CN" altLang="en-US" sz="2000" b="1" dirty="0">
              <a:solidFill>
                <a:srgbClr val="FF0000"/>
              </a:solidFill>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000" b="1" dirty="0">
                <a:latin typeface="黑体" panose="02010609060101010101" pitchFamily="49" charset="-122"/>
                <a:ea typeface="黑体" panose="02010609060101010101" pitchFamily="49" charset="-122"/>
              </a:rPr>
              <a:t>查询、报告、分析工具</a:t>
            </a:r>
            <a:endParaRPr lang="zh-CN" altLang="en-US" sz="2000" b="1" dirty="0">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000" b="1" dirty="0">
                <a:latin typeface="黑体" panose="02010609060101010101" pitchFamily="49" charset="-122"/>
                <a:ea typeface="黑体" panose="02010609060101010101" pitchFamily="49" charset="-122"/>
              </a:rPr>
              <a:t>数据挖掘工具</a:t>
            </a:r>
            <a:endParaRPr lang="zh-CN" altLang="en-US" sz="2000" b="1" dirty="0">
              <a:latin typeface="黑体" panose="02010609060101010101" pitchFamily="49" charset="-122"/>
              <a:ea typeface="黑体" panose="02010609060101010101" pitchFamily="49" charset="-122"/>
            </a:endParaRPr>
          </a:p>
          <a:p>
            <a:pPr lvl="1">
              <a:buFont typeface="Wingdings" panose="05000000000000000000" pitchFamily="2" charset="2"/>
              <a:buChar char="l"/>
              <a:defRPr/>
            </a:pPr>
            <a:r>
              <a:rPr lang="zh-CN" altLang="en-US" sz="2000" b="1" dirty="0">
                <a:latin typeface="黑体" panose="02010609060101010101" pitchFamily="49" charset="-122"/>
                <a:ea typeface="黑体" panose="02010609060101010101" pitchFamily="49" charset="-122"/>
              </a:rPr>
              <a:t>可视化工具</a:t>
            </a:r>
            <a:endParaRPr lang="en-US" altLang="zh-CN" sz="2000" b="1" dirty="0">
              <a:latin typeface="黑体" panose="02010609060101010101" pitchFamily="49" charset="-122"/>
              <a:ea typeface="黑体" panose="02010609060101010101" pitchFamily="49" charset="-122"/>
            </a:endParaRPr>
          </a:p>
        </p:txBody>
      </p:sp>
      <p:cxnSp>
        <p:nvCxnSpPr>
          <p:cNvPr id="49156" name="直接箭头连接符 285"/>
          <p:cNvCxnSpPr>
            <a:cxnSpLocks noChangeShapeType="1"/>
            <a:stCxn id="394" idx="1"/>
            <a:endCxn id="391" idx="3"/>
          </p:cNvCxnSpPr>
          <p:nvPr/>
        </p:nvCxnSpPr>
        <p:spPr bwMode="auto">
          <a:xfrm rot="5400000" flipH="1" flipV="1">
            <a:off x="2606676" y="4233862"/>
            <a:ext cx="546100" cy="53975"/>
          </a:xfrm>
          <a:prstGeom prst="straightConnector1">
            <a:avLst/>
          </a:prstGeom>
          <a:noFill/>
          <a:ln w="38100" algn="ctr">
            <a:solidFill>
              <a:schemeClr val="tx1"/>
            </a:solidFill>
            <a:round/>
            <a:tailEnd type="arrow" w="med" len="med"/>
          </a:ln>
        </p:spPr>
      </p:cxnSp>
      <p:grpSp>
        <p:nvGrpSpPr>
          <p:cNvPr id="49157" name="Group 5"/>
          <p:cNvGrpSpPr/>
          <p:nvPr/>
        </p:nvGrpSpPr>
        <p:grpSpPr bwMode="auto">
          <a:xfrm>
            <a:off x="7358063" y="1357313"/>
            <a:ext cx="1028700" cy="1154112"/>
            <a:chOff x="2614" y="840"/>
            <a:chExt cx="776" cy="871"/>
          </a:xfrm>
        </p:grpSpPr>
        <p:grpSp>
          <p:nvGrpSpPr>
            <p:cNvPr id="49250" name="Group 6"/>
            <p:cNvGrpSpPr/>
            <p:nvPr/>
          </p:nvGrpSpPr>
          <p:grpSpPr bwMode="auto">
            <a:xfrm>
              <a:off x="2614" y="1299"/>
              <a:ext cx="763" cy="412"/>
              <a:chOff x="2614" y="1299"/>
              <a:chExt cx="763" cy="412"/>
            </a:xfrm>
          </p:grpSpPr>
          <p:sp>
            <p:nvSpPr>
              <p:cNvPr id="301"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2"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3"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4"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5"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6"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7"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8"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9"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0"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1"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2"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3"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4"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9251" name="Group 21"/>
            <p:cNvGrpSpPr/>
            <p:nvPr/>
          </p:nvGrpSpPr>
          <p:grpSpPr bwMode="auto">
            <a:xfrm>
              <a:off x="2676" y="840"/>
              <a:ext cx="714" cy="672"/>
              <a:chOff x="2676" y="840"/>
              <a:chExt cx="714" cy="672"/>
            </a:xfrm>
          </p:grpSpPr>
          <p:sp>
            <p:nvSpPr>
              <p:cNvPr id="290"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1"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2"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3"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4"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5"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6"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7"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8"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9"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0"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315" name="Line 34"/>
          <p:cNvSpPr>
            <a:spLocks noChangeShapeType="1"/>
          </p:cNvSpPr>
          <p:nvPr/>
        </p:nvSpPr>
        <p:spPr bwMode="auto">
          <a:xfrm flipV="1">
            <a:off x="3563938" y="3429000"/>
            <a:ext cx="3240087"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6" name="Freeform 35"/>
          <p:cNvSpPr/>
          <p:nvPr/>
        </p:nvSpPr>
        <p:spPr bwMode="auto">
          <a:xfrm>
            <a:off x="6800850" y="2427288"/>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7" name="Line 36"/>
          <p:cNvSpPr>
            <a:spLocks noChangeShapeType="1"/>
          </p:cNvSpPr>
          <p:nvPr/>
        </p:nvSpPr>
        <p:spPr bwMode="auto">
          <a:xfrm>
            <a:off x="5724525" y="2324100"/>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8" name="Line 37"/>
          <p:cNvSpPr>
            <a:spLocks noChangeShapeType="1"/>
          </p:cNvSpPr>
          <p:nvPr/>
        </p:nvSpPr>
        <p:spPr bwMode="auto">
          <a:xfrm flipV="1">
            <a:off x="5940425" y="3454400"/>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9" name="Line 38"/>
          <p:cNvSpPr>
            <a:spLocks noChangeShapeType="1"/>
          </p:cNvSpPr>
          <p:nvPr/>
        </p:nvSpPr>
        <p:spPr bwMode="auto">
          <a:xfrm flipH="1">
            <a:off x="4984750" y="1892300"/>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9163" name="Rectangle 41"/>
          <p:cNvSpPr>
            <a:spLocks noChangeArrowheads="1"/>
          </p:cNvSpPr>
          <p:nvPr/>
        </p:nvSpPr>
        <p:spPr bwMode="auto">
          <a:xfrm>
            <a:off x="3594100" y="1463675"/>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21" name="AutoShape 42"/>
          <p:cNvSpPr>
            <a:spLocks noChangeArrowheads="1"/>
          </p:cNvSpPr>
          <p:nvPr/>
        </p:nvSpPr>
        <p:spPr bwMode="auto">
          <a:xfrm rot="1217898" flipV="1">
            <a:off x="3460750" y="3757613"/>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2" name="Line 43"/>
          <p:cNvSpPr>
            <a:spLocks noChangeShapeType="1"/>
          </p:cNvSpPr>
          <p:nvPr/>
        </p:nvSpPr>
        <p:spPr bwMode="auto">
          <a:xfrm flipH="1" flipV="1">
            <a:off x="4603750" y="2921000"/>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3" name="AutoShape 44"/>
          <p:cNvSpPr>
            <a:spLocks noChangeArrowheads="1"/>
          </p:cNvSpPr>
          <p:nvPr/>
        </p:nvSpPr>
        <p:spPr bwMode="auto">
          <a:xfrm>
            <a:off x="3851275" y="2589213"/>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4" name="AutoShape 45"/>
          <p:cNvSpPr>
            <a:spLocks noChangeArrowheads="1"/>
          </p:cNvSpPr>
          <p:nvPr/>
        </p:nvSpPr>
        <p:spPr bwMode="auto">
          <a:xfrm rot="20213773">
            <a:off x="3003550" y="3149600"/>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5" name="AutoShape 47"/>
          <p:cNvSpPr>
            <a:spLocks noChangeArrowheads="1"/>
          </p:cNvSpPr>
          <p:nvPr/>
        </p:nvSpPr>
        <p:spPr bwMode="auto">
          <a:xfrm>
            <a:off x="1098550" y="3225800"/>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6" name="AutoShape 48"/>
          <p:cNvSpPr>
            <a:spLocks noChangeArrowheads="1"/>
          </p:cNvSpPr>
          <p:nvPr/>
        </p:nvSpPr>
        <p:spPr bwMode="auto">
          <a:xfrm rot="20213773">
            <a:off x="985838" y="3759200"/>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7" name="AutoShape 49"/>
          <p:cNvSpPr>
            <a:spLocks noChangeArrowheads="1"/>
          </p:cNvSpPr>
          <p:nvPr/>
        </p:nvSpPr>
        <p:spPr bwMode="auto">
          <a:xfrm rot="1386227" flipV="1">
            <a:off x="1022350" y="2692400"/>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8" name="AutoShape 50"/>
          <p:cNvSpPr>
            <a:spLocks noChangeArrowheads="1"/>
          </p:cNvSpPr>
          <p:nvPr/>
        </p:nvSpPr>
        <p:spPr bwMode="auto">
          <a:xfrm>
            <a:off x="468313" y="3073400"/>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329" name="AutoShape 51"/>
          <p:cNvSpPr>
            <a:spLocks noChangeArrowheads="1"/>
          </p:cNvSpPr>
          <p:nvPr/>
        </p:nvSpPr>
        <p:spPr bwMode="auto">
          <a:xfrm>
            <a:off x="468313" y="3911600"/>
            <a:ext cx="1011237"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49173" name="Text Box 53"/>
          <p:cNvSpPr txBox="1">
            <a:spLocks noChangeArrowheads="1"/>
          </p:cNvSpPr>
          <p:nvPr/>
        </p:nvSpPr>
        <p:spPr bwMode="auto">
          <a:xfrm>
            <a:off x="550863" y="1425575"/>
            <a:ext cx="874712"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49174" name="Rectangle 54"/>
          <p:cNvSpPr>
            <a:spLocks noChangeArrowheads="1"/>
          </p:cNvSpPr>
          <p:nvPr/>
        </p:nvSpPr>
        <p:spPr bwMode="auto">
          <a:xfrm>
            <a:off x="7286625" y="2500313"/>
            <a:ext cx="1512888"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332" name="AutoShape 55"/>
          <p:cNvSpPr>
            <a:spLocks noChangeArrowheads="1"/>
          </p:cNvSpPr>
          <p:nvPr/>
        </p:nvSpPr>
        <p:spPr bwMode="auto">
          <a:xfrm>
            <a:off x="4222750" y="2006600"/>
            <a:ext cx="1090613"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3" name="Line 56"/>
          <p:cNvSpPr>
            <a:spLocks noChangeShapeType="1"/>
          </p:cNvSpPr>
          <p:nvPr/>
        </p:nvSpPr>
        <p:spPr bwMode="auto">
          <a:xfrm flipH="1" flipV="1">
            <a:off x="4603750" y="2387600"/>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4" name="AutoShape 57"/>
          <p:cNvSpPr>
            <a:spLocks noChangeArrowheads="1"/>
          </p:cNvSpPr>
          <p:nvPr/>
        </p:nvSpPr>
        <p:spPr bwMode="auto">
          <a:xfrm>
            <a:off x="3851275" y="1903413"/>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49178" name="AutoShape 62"/>
          <p:cNvCxnSpPr>
            <a:cxnSpLocks noChangeShapeType="1"/>
          </p:cNvCxnSpPr>
          <p:nvPr/>
        </p:nvCxnSpPr>
        <p:spPr bwMode="auto">
          <a:xfrm flipV="1">
            <a:off x="1619250" y="1090613"/>
            <a:ext cx="17463" cy="3778250"/>
          </a:xfrm>
          <a:prstGeom prst="straightConnector1">
            <a:avLst/>
          </a:prstGeom>
          <a:noFill/>
          <a:ln w="38100">
            <a:solidFill>
              <a:schemeClr val="tx1"/>
            </a:solidFill>
            <a:prstDash val="sysDot"/>
            <a:round/>
          </a:ln>
        </p:spPr>
      </p:cxnSp>
      <p:cxnSp>
        <p:nvCxnSpPr>
          <p:cNvPr id="49179" name="AutoShape 63"/>
          <p:cNvCxnSpPr>
            <a:cxnSpLocks noChangeShapeType="1"/>
          </p:cNvCxnSpPr>
          <p:nvPr/>
        </p:nvCxnSpPr>
        <p:spPr bwMode="auto">
          <a:xfrm flipV="1">
            <a:off x="4787900" y="1052513"/>
            <a:ext cx="71438" cy="3889375"/>
          </a:xfrm>
          <a:prstGeom prst="straightConnector1">
            <a:avLst/>
          </a:prstGeom>
          <a:noFill/>
          <a:ln w="38100">
            <a:solidFill>
              <a:schemeClr val="tx1"/>
            </a:solidFill>
            <a:prstDash val="sysDot"/>
            <a:round/>
          </a:ln>
        </p:spPr>
      </p:cxnSp>
      <p:cxnSp>
        <p:nvCxnSpPr>
          <p:cNvPr id="49180" name="AutoShape 64"/>
          <p:cNvCxnSpPr>
            <a:cxnSpLocks noChangeShapeType="1"/>
          </p:cNvCxnSpPr>
          <p:nvPr/>
        </p:nvCxnSpPr>
        <p:spPr bwMode="auto">
          <a:xfrm flipH="1" flipV="1">
            <a:off x="6696075" y="1052513"/>
            <a:ext cx="36513" cy="3816350"/>
          </a:xfrm>
          <a:prstGeom prst="straightConnector1">
            <a:avLst/>
          </a:prstGeom>
          <a:noFill/>
          <a:ln w="38100">
            <a:solidFill>
              <a:schemeClr val="tx1"/>
            </a:solidFill>
            <a:prstDash val="sysDot"/>
            <a:round/>
          </a:ln>
        </p:spPr>
      </p:cxnSp>
      <p:sp>
        <p:nvSpPr>
          <p:cNvPr id="338" name="AutoShape 93"/>
          <p:cNvSpPr>
            <a:spLocks noChangeArrowheads="1"/>
          </p:cNvSpPr>
          <p:nvPr/>
        </p:nvSpPr>
        <p:spPr bwMode="auto">
          <a:xfrm>
            <a:off x="468313" y="2108200"/>
            <a:ext cx="1062037"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49182" name="Group 102"/>
          <p:cNvGrpSpPr/>
          <p:nvPr/>
        </p:nvGrpSpPr>
        <p:grpSpPr bwMode="auto">
          <a:xfrm>
            <a:off x="7643813" y="3786188"/>
            <a:ext cx="935037" cy="833437"/>
            <a:chOff x="3334" y="1162"/>
            <a:chExt cx="589" cy="525"/>
          </a:xfrm>
        </p:grpSpPr>
        <p:sp>
          <p:nvSpPr>
            <p:cNvPr id="340"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1"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2"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3"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4"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5"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6"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7"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9183" name="Group 111"/>
          <p:cNvGrpSpPr/>
          <p:nvPr/>
        </p:nvGrpSpPr>
        <p:grpSpPr bwMode="auto">
          <a:xfrm>
            <a:off x="5076825" y="4365625"/>
            <a:ext cx="790575" cy="504825"/>
            <a:chOff x="3152" y="2659"/>
            <a:chExt cx="1178" cy="907"/>
          </a:xfrm>
        </p:grpSpPr>
        <p:sp>
          <p:nvSpPr>
            <p:cNvPr id="49236"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9237"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35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49184" name="Group 118"/>
          <p:cNvGrpSpPr/>
          <p:nvPr/>
        </p:nvGrpSpPr>
        <p:grpSpPr bwMode="auto">
          <a:xfrm>
            <a:off x="5724525" y="3429000"/>
            <a:ext cx="792163" cy="719138"/>
            <a:chOff x="3960" y="1752"/>
            <a:chExt cx="4680" cy="4056"/>
          </a:xfrm>
        </p:grpSpPr>
        <p:grpSp>
          <p:nvGrpSpPr>
            <p:cNvPr id="49203" name="Group 119"/>
            <p:cNvGrpSpPr/>
            <p:nvPr/>
          </p:nvGrpSpPr>
          <p:grpSpPr bwMode="auto">
            <a:xfrm>
              <a:off x="3962" y="3126"/>
              <a:ext cx="4127" cy="3156"/>
              <a:chOff x="1620" y="5042"/>
              <a:chExt cx="596" cy="557"/>
            </a:xfrm>
          </p:grpSpPr>
          <p:sp>
            <p:nvSpPr>
              <p:cNvPr id="359"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0" name="Line 121"/>
              <p:cNvSpPr>
                <a:spLocks noChangeShapeType="1"/>
              </p:cNvSpPr>
              <p:nvPr/>
            </p:nvSpPr>
            <p:spPr bwMode="auto">
              <a:xfrm>
                <a:off x="2018"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1" name="Line 122"/>
              <p:cNvSpPr>
                <a:spLocks noChangeShapeType="1"/>
              </p:cNvSpPr>
              <p:nvPr/>
            </p:nvSpPr>
            <p:spPr bwMode="auto">
              <a:xfrm>
                <a:off x="1744" y="5119"/>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2"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3" name="Line 124"/>
              <p:cNvSpPr>
                <a:spLocks noChangeShapeType="1"/>
              </p:cNvSpPr>
              <p:nvPr/>
            </p:nvSpPr>
            <p:spPr bwMode="auto">
              <a:xfrm>
                <a:off x="1723" y="5198"/>
                <a:ext cx="1"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4" name="Line 125"/>
              <p:cNvSpPr>
                <a:spLocks noChangeShapeType="1"/>
              </p:cNvSpPr>
              <p:nvPr/>
            </p:nvSpPr>
            <p:spPr bwMode="auto">
              <a:xfrm>
                <a:off x="1823"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5" name="Line 126"/>
              <p:cNvSpPr>
                <a:spLocks noChangeShapeType="1"/>
              </p:cNvSpPr>
              <p:nvPr/>
            </p:nvSpPr>
            <p:spPr bwMode="auto">
              <a:xfrm>
                <a:off x="1919"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6" name="Line 127"/>
              <p:cNvSpPr>
                <a:spLocks noChangeShapeType="1"/>
              </p:cNvSpPr>
              <p:nvPr/>
            </p:nvSpPr>
            <p:spPr bwMode="auto">
              <a:xfrm>
                <a:off x="1629" y="5308"/>
                <a:ext cx="390"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7"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8"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 name="Line 130"/>
              <p:cNvSpPr>
                <a:spLocks noChangeShapeType="1"/>
              </p:cNvSpPr>
              <p:nvPr/>
            </p:nvSpPr>
            <p:spPr bwMode="auto">
              <a:xfrm>
                <a:off x="1842" y="5040"/>
                <a:ext cx="37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0" name="Line 131"/>
              <p:cNvSpPr>
                <a:spLocks noChangeShapeType="1"/>
              </p:cNvSpPr>
              <p:nvPr/>
            </p:nvSpPr>
            <p:spPr bwMode="auto">
              <a:xfrm>
                <a:off x="2214" y="5040"/>
                <a:ext cx="0" cy="36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1" name="Line 132"/>
              <p:cNvSpPr>
                <a:spLocks noChangeShapeType="1"/>
              </p:cNvSpPr>
              <p:nvPr/>
            </p:nvSpPr>
            <p:spPr bwMode="auto">
              <a:xfrm>
                <a:off x="1800" y="5076"/>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2"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3" name="Line 134"/>
              <p:cNvSpPr>
                <a:spLocks noChangeShapeType="1"/>
              </p:cNvSpPr>
              <p:nvPr/>
            </p:nvSpPr>
            <p:spPr bwMode="auto">
              <a:xfrm>
                <a:off x="1950"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4"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5" name="Line 136"/>
              <p:cNvSpPr>
                <a:spLocks noChangeShapeType="1"/>
              </p:cNvSpPr>
              <p:nvPr/>
            </p:nvSpPr>
            <p:spPr bwMode="auto">
              <a:xfrm flipH="1">
                <a:off x="2018" y="5040"/>
                <a:ext cx="19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6" name="Line 137"/>
              <p:cNvSpPr>
                <a:spLocks noChangeShapeType="1"/>
              </p:cNvSpPr>
              <p:nvPr/>
            </p:nvSpPr>
            <p:spPr bwMode="auto">
              <a:xfrm flipH="1">
                <a:off x="2018" y="5130"/>
                <a:ext cx="198" cy="17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7" name="Line 138"/>
              <p:cNvSpPr>
                <a:spLocks noChangeShapeType="1"/>
              </p:cNvSpPr>
              <p:nvPr/>
            </p:nvSpPr>
            <p:spPr bwMode="auto">
              <a:xfrm flipH="1">
                <a:off x="2018" y="5313"/>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8" name="Line 139"/>
              <p:cNvSpPr>
                <a:spLocks noChangeShapeType="1"/>
              </p:cNvSpPr>
              <p:nvPr/>
            </p:nvSpPr>
            <p:spPr bwMode="auto">
              <a:xfrm flipH="1">
                <a:off x="1621" y="5040"/>
                <a:ext cx="21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9" name="Line 140"/>
              <p:cNvSpPr>
                <a:spLocks noChangeShapeType="1"/>
              </p:cNvSpPr>
              <p:nvPr/>
            </p:nvSpPr>
            <p:spPr bwMode="auto">
              <a:xfrm flipH="1">
                <a:off x="1717" y="5040"/>
                <a:ext cx="222"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0" name="Line 141"/>
              <p:cNvSpPr>
                <a:spLocks noChangeShapeType="1"/>
              </p:cNvSpPr>
              <p:nvPr/>
            </p:nvSpPr>
            <p:spPr bwMode="auto">
              <a:xfrm flipH="1">
                <a:off x="1816" y="5040"/>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1" name="Line 142"/>
              <p:cNvSpPr>
                <a:spLocks noChangeShapeType="1"/>
              </p:cNvSpPr>
              <p:nvPr/>
            </p:nvSpPr>
            <p:spPr bwMode="auto">
              <a:xfrm flipH="1">
                <a:off x="1915" y="5040"/>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2" name="Line 143"/>
              <p:cNvSpPr>
                <a:spLocks noChangeShapeType="1"/>
              </p:cNvSpPr>
              <p:nvPr/>
            </p:nvSpPr>
            <p:spPr bwMode="auto">
              <a:xfrm>
                <a:off x="2067" y="5155"/>
                <a:ext cx="0" cy="39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3"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4" name="Line 145"/>
              <p:cNvSpPr>
                <a:spLocks noChangeShapeType="1"/>
              </p:cNvSpPr>
              <p:nvPr/>
            </p:nvSpPr>
            <p:spPr bwMode="auto">
              <a:xfrm>
                <a:off x="2170" y="5084"/>
                <a:ext cx="0" cy="36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5"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6" name="Line 147"/>
              <p:cNvSpPr>
                <a:spLocks noChangeShapeType="1"/>
              </p:cNvSpPr>
              <p:nvPr/>
            </p:nvSpPr>
            <p:spPr bwMode="auto">
              <a:xfrm flipH="1">
                <a:off x="2018" y="5226"/>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7"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8" name="Line 149"/>
              <p:cNvSpPr>
                <a:spLocks noChangeShapeType="1"/>
              </p:cNvSpPr>
              <p:nvPr/>
            </p:nvSpPr>
            <p:spPr bwMode="auto">
              <a:xfrm>
                <a:off x="1621" y="5598"/>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57"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8"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9185" name="Text Box 153"/>
          <p:cNvSpPr txBox="1">
            <a:spLocks noChangeArrowheads="1"/>
          </p:cNvSpPr>
          <p:nvPr/>
        </p:nvSpPr>
        <p:spPr bwMode="auto">
          <a:xfrm>
            <a:off x="1547813" y="1214438"/>
            <a:ext cx="381000" cy="4094162"/>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390" name="AutoShape 155"/>
          <p:cNvSpPr>
            <a:spLocks noChangeArrowheads="1"/>
          </p:cNvSpPr>
          <p:nvPr/>
        </p:nvSpPr>
        <p:spPr bwMode="auto">
          <a:xfrm rot="20213773">
            <a:off x="2989263" y="2363788"/>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91" name="AutoShape 46"/>
          <p:cNvSpPr>
            <a:spLocks noChangeArrowheads="1"/>
          </p:cNvSpPr>
          <p:nvPr/>
        </p:nvSpPr>
        <p:spPr bwMode="auto">
          <a:xfrm>
            <a:off x="2089150" y="2633663"/>
            <a:ext cx="1633538"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49188" name="Text Box 156"/>
          <p:cNvSpPr txBox="1">
            <a:spLocks noChangeArrowheads="1"/>
          </p:cNvSpPr>
          <p:nvPr/>
        </p:nvSpPr>
        <p:spPr bwMode="auto">
          <a:xfrm>
            <a:off x="6786563" y="2500313"/>
            <a:ext cx="377825" cy="13239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49189" name="Rectangle 41"/>
          <p:cNvSpPr>
            <a:spLocks noChangeArrowheads="1"/>
          </p:cNvSpPr>
          <p:nvPr/>
        </p:nvSpPr>
        <p:spPr bwMode="auto">
          <a:xfrm>
            <a:off x="2214563" y="4094163"/>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94" name="AutoShape 57"/>
          <p:cNvSpPr>
            <a:spLocks noChangeArrowheads="1"/>
          </p:cNvSpPr>
          <p:nvPr/>
        </p:nvSpPr>
        <p:spPr bwMode="auto">
          <a:xfrm>
            <a:off x="2471738" y="4533900"/>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9191" name="Text Box 53"/>
          <p:cNvSpPr txBox="1">
            <a:spLocks noChangeArrowheads="1"/>
          </p:cNvSpPr>
          <p:nvPr/>
        </p:nvSpPr>
        <p:spPr bwMode="auto">
          <a:xfrm>
            <a:off x="1571625" y="785813"/>
            <a:ext cx="2786063"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底层：数据仓库服务器</a:t>
            </a:r>
            <a:endParaRPr lang="zh-CN" altLang="en-US" sz="2000" b="1">
              <a:latin typeface="Arial Narrow" panose="020B0606020202030204" pitchFamily="34" charset="0"/>
              <a:cs typeface="Times New Roman" panose="02020603050405020304" pitchFamily="18" charset="0"/>
            </a:endParaRPr>
          </a:p>
        </p:txBody>
      </p:sp>
      <p:sp>
        <p:nvSpPr>
          <p:cNvPr id="49192" name="Text Box 53"/>
          <p:cNvSpPr txBox="1">
            <a:spLocks noChangeArrowheads="1"/>
          </p:cNvSpPr>
          <p:nvPr/>
        </p:nvSpPr>
        <p:spPr bwMode="auto">
          <a:xfrm>
            <a:off x="4357688" y="785813"/>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49193" name="Text Box 53"/>
          <p:cNvSpPr txBox="1">
            <a:spLocks noChangeArrowheads="1"/>
          </p:cNvSpPr>
          <p:nvPr/>
        </p:nvSpPr>
        <p:spPr bwMode="auto">
          <a:xfrm>
            <a:off x="6858000" y="773113"/>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49194" name="Group 111"/>
          <p:cNvGrpSpPr/>
          <p:nvPr/>
        </p:nvGrpSpPr>
        <p:grpSpPr bwMode="auto">
          <a:xfrm>
            <a:off x="5357813" y="1785938"/>
            <a:ext cx="790575" cy="504825"/>
            <a:chOff x="3152" y="2659"/>
            <a:chExt cx="1178" cy="907"/>
          </a:xfrm>
        </p:grpSpPr>
        <p:sp>
          <p:nvSpPr>
            <p:cNvPr id="49197"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9198"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0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49195" name="Rectangle 94"/>
          <p:cNvSpPr>
            <a:spLocks noChangeArrowheads="1"/>
          </p:cNvSpPr>
          <p:nvPr/>
        </p:nvSpPr>
        <p:spPr bwMode="auto">
          <a:xfrm>
            <a:off x="5000625" y="1389063"/>
            <a:ext cx="1628775" cy="400050"/>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49196" name="Rectangle 94"/>
          <p:cNvSpPr>
            <a:spLocks noChangeArrowheads="1"/>
          </p:cNvSpPr>
          <p:nvPr/>
        </p:nvSpPr>
        <p:spPr bwMode="auto">
          <a:xfrm>
            <a:off x="4929188" y="4957763"/>
            <a:ext cx="1628775" cy="400050"/>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26445"/>
                                        </p:tgtEl>
                                        <p:attrNameLst>
                                          <p:attrName>style.visibility</p:attrName>
                                        </p:attrNameLst>
                                      </p:cBhvr>
                                      <p:to>
                                        <p:strVal val="visible"/>
                                      </p:to>
                                    </p:set>
                                    <p:animEffect transition="in" filter="fade">
                                      <p:cBhvr>
                                        <p:cTn id="7" dur="770" decel="100000"/>
                                        <p:tgtEl>
                                          <p:spTgt spid="226445"/>
                                        </p:tgtEl>
                                      </p:cBhvr>
                                    </p:animEffect>
                                    <p:animScale>
                                      <p:cBhvr>
                                        <p:cTn id="8" dur="770" decel="100000"/>
                                        <p:tgtEl>
                                          <p:spTgt spid="226445"/>
                                        </p:tgtEl>
                                      </p:cBhvr>
                                      <p:from x="10000" y="10000"/>
                                      <p:to x="200000" y="450000"/>
                                    </p:animScale>
                                    <p:animScale>
                                      <p:cBhvr>
                                        <p:cTn id="9" dur="1230" accel="100000" fill="hold">
                                          <p:stCondLst>
                                            <p:cond delay="770"/>
                                          </p:stCondLst>
                                        </p:cTn>
                                        <p:tgtEl>
                                          <p:spTgt spid="226445"/>
                                        </p:tgtEl>
                                      </p:cBhvr>
                                      <p:from x="200000" y="450000"/>
                                      <p:to x="100000" y="100000"/>
                                    </p:animScale>
                                    <p:set>
                                      <p:cBhvr>
                                        <p:cTn id="10" dur="770" fill="hold"/>
                                        <p:tgtEl>
                                          <p:spTgt spid="226445"/>
                                        </p:tgtEl>
                                        <p:attrNameLst>
                                          <p:attrName>ppt_x</p:attrName>
                                        </p:attrNameLst>
                                      </p:cBhvr>
                                      <p:to>
                                        <p:strVal val="(0.5)"/>
                                      </p:to>
                                    </p:set>
                                    <p:anim from="(0.5)" to="(#ppt_x)" calcmode="lin" valueType="num">
                                      <p:cBhvr>
                                        <p:cTn id="11" dur="1230" accel="100000" fill="hold">
                                          <p:stCondLst>
                                            <p:cond delay="770"/>
                                          </p:stCondLst>
                                        </p:cTn>
                                        <p:tgtEl>
                                          <p:spTgt spid="226445"/>
                                        </p:tgtEl>
                                        <p:attrNameLst>
                                          <p:attrName>ppt_x</p:attrName>
                                        </p:attrNameLst>
                                      </p:cBhvr>
                                    </p:anim>
                                    <p:set>
                                      <p:cBhvr>
                                        <p:cTn id="12" dur="770" fill="hold"/>
                                        <p:tgtEl>
                                          <p:spTgt spid="226445"/>
                                        </p:tgtEl>
                                        <p:attrNameLst>
                                          <p:attrName>ppt_y</p:attrName>
                                        </p:attrNameLst>
                                      </p:cBhvr>
                                      <p:to>
                                        <p:strVal val="(#ppt_y+0.4)"/>
                                      </p:to>
                                    </p:set>
                                    <p:anim from="(#ppt_y+0.4)" to="(#ppt_y)" calcmode="lin" valueType="num">
                                      <p:cBhvr>
                                        <p:cTn id="13" dur="1230" accel="100000" fill="hold">
                                          <p:stCondLst>
                                            <p:cond delay="770"/>
                                          </p:stCondLst>
                                        </p:cTn>
                                        <p:tgtEl>
                                          <p:spTgt spid="22644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44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ChangeArrowheads="1"/>
          </p:cNvSpPr>
          <p:nvPr/>
        </p:nvSpPr>
        <p:spPr bwMode="auto">
          <a:xfrm>
            <a:off x="684213" y="1125538"/>
            <a:ext cx="8066087" cy="4759325"/>
          </a:xfrm>
          <a:prstGeom prst="rect">
            <a:avLst/>
          </a:prstGeom>
          <a:noFill/>
          <a:ln w="9525" algn="ctr">
            <a:noFill/>
            <a:miter lim="800000"/>
          </a:ln>
          <a:effectLst/>
        </p:spPr>
        <p:txBody>
          <a:bodyPr anchor="ctr">
            <a:spAutoFit/>
          </a:bodyPr>
          <a:lstStyle/>
          <a:p>
            <a:pPr>
              <a:defRPr/>
            </a:pPr>
            <a:endParaRPr lang="en-US" altLang="zh-CN" sz="1400" dirty="0">
              <a:solidFill>
                <a:srgbClr val="FF5050"/>
              </a:solidFill>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solidFill>
                  <a:srgbClr val="FF3300"/>
                </a:solidFill>
                <a:latin typeface="黑体" panose="02010609060101010101" pitchFamily="49" charset="-122"/>
                <a:ea typeface="黑体" panose="02010609060101010101" pitchFamily="49" charset="-122"/>
              </a:rPr>
              <a:t>确定</a:t>
            </a:r>
            <a:r>
              <a:rPr lang="zh-CN" altLang="en-US" sz="2400" b="1" dirty="0">
                <a:latin typeface="黑体" panose="02010609060101010101" pitchFamily="49" charset="-122"/>
                <a:ea typeface="黑体" panose="02010609060101010101" pitchFamily="49" charset="-122"/>
              </a:rPr>
              <a:t>分析的</a:t>
            </a:r>
            <a:r>
              <a:rPr lang="zh-CN" altLang="en-US" sz="2400" b="1" dirty="0">
                <a:solidFill>
                  <a:srgbClr val="FF3300"/>
                </a:solidFill>
                <a:latin typeface="黑体" panose="02010609060101010101" pitchFamily="49" charset="-122"/>
                <a:ea typeface="黑体" panose="02010609060101010101" pitchFamily="49" charset="-122"/>
              </a:rPr>
              <a:t>业务主题</a:t>
            </a:r>
            <a:r>
              <a:rPr lang="zh-CN" altLang="en-US" sz="2400" b="1" dirty="0">
                <a:latin typeface="黑体" panose="02010609060101010101" pitchFamily="49" charset="-122"/>
                <a:ea typeface="黑体" panose="02010609060101010101" pitchFamily="49" charset="-122"/>
              </a:rPr>
              <a:t>需求；</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solidFill>
                  <a:srgbClr val="FF3300"/>
                </a:solidFill>
                <a:latin typeface="黑体" panose="02010609060101010101" pitchFamily="49" charset="-122"/>
                <a:ea typeface="黑体" panose="02010609060101010101" pitchFamily="49" charset="-122"/>
              </a:rPr>
              <a:t>建立</a:t>
            </a:r>
            <a:r>
              <a:rPr lang="zh-CN" altLang="en-US" sz="2400" b="1" dirty="0">
                <a:latin typeface="黑体" panose="02010609060101010101" pitchFamily="49" charset="-122"/>
                <a:ea typeface="黑体" panose="02010609060101010101" pitchFamily="49" charset="-122"/>
              </a:rPr>
              <a:t>数据</a:t>
            </a:r>
            <a:r>
              <a:rPr lang="zh-CN" altLang="en-US" sz="2400" b="1" dirty="0">
                <a:solidFill>
                  <a:srgbClr val="FF3300"/>
                </a:solidFill>
                <a:latin typeface="黑体" panose="02010609060101010101" pitchFamily="49" charset="-122"/>
                <a:ea typeface="黑体" panose="02010609060101010101" pitchFamily="49" charset="-122"/>
              </a:rPr>
              <a:t>分析模型</a:t>
            </a:r>
            <a:r>
              <a:rPr lang="zh-CN" altLang="en-US" sz="2400" b="1" dirty="0">
                <a:latin typeface="黑体" panose="02010609060101010101" pitchFamily="49" charset="-122"/>
                <a:ea typeface="黑体" panose="02010609060101010101" pitchFamily="49" charset="-122"/>
              </a:rPr>
              <a:t>和数据仓库的</a:t>
            </a:r>
            <a:r>
              <a:rPr lang="zh-CN" altLang="en-US" sz="2400" b="1" dirty="0">
                <a:solidFill>
                  <a:srgbClr val="FF3300"/>
                </a:solidFill>
                <a:latin typeface="黑体" panose="02010609060101010101" pitchFamily="49" charset="-122"/>
                <a:ea typeface="黑体" panose="02010609060101010101" pitchFamily="49" charset="-122"/>
              </a:rPr>
              <a:t>物理设计</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确定供分析的</a:t>
            </a:r>
            <a:r>
              <a:rPr lang="zh-CN" altLang="en-US" sz="2400" b="1" dirty="0">
                <a:solidFill>
                  <a:srgbClr val="FF3300"/>
                </a:solidFill>
                <a:latin typeface="黑体" panose="02010609060101010101" pitchFamily="49" charset="-122"/>
                <a:ea typeface="黑体" panose="02010609060101010101" pitchFamily="49" charset="-122"/>
              </a:rPr>
              <a:t>数据源</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选择数据仓库</a:t>
            </a:r>
            <a:r>
              <a:rPr lang="zh-CN" altLang="en-US" sz="2400" b="1" dirty="0">
                <a:solidFill>
                  <a:srgbClr val="FF3300"/>
                </a:solidFill>
                <a:latin typeface="黑体" panose="02010609060101010101" pitchFamily="49" charset="-122"/>
                <a:ea typeface="黑体" panose="02010609060101010101" pitchFamily="49" charset="-122"/>
              </a:rPr>
              <a:t>平台</a:t>
            </a:r>
            <a:r>
              <a:rPr lang="zh-CN" altLang="en-US" sz="2400" b="1" dirty="0">
                <a:latin typeface="黑体" panose="02010609060101010101" pitchFamily="49" charset="-122"/>
                <a:ea typeface="黑体" panose="02010609060101010101" pitchFamily="49" charset="-122"/>
              </a:rPr>
              <a:t>（数据库系统、</a:t>
            </a:r>
            <a:r>
              <a:rPr lang="en-US" altLang="zh-CN" sz="2400" b="1" dirty="0">
                <a:latin typeface="黑体" panose="02010609060101010101" pitchFamily="49" charset="-122"/>
                <a:ea typeface="黑体" panose="02010609060101010101" pitchFamily="49" charset="-122"/>
              </a:rPr>
              <a:t>OLAP</a:t>
            </a:r>
            <a:r>
              <a:rPr lang="zh-CN" altLang="en-US" sz="2400" b="1" dirty="0">
                <a:latin typeface="黑体" panose="02010609060101010101" pitchFamily="49" charset="-122"/>
                <a:ea typeface="黑体" panose="02010609060101010101" pitchFamily="49" charset="-122"/>
              </a:rPr>
              <a:t>工具、</a:t>
            </a:r>
            <a:r>
              <a:rPr lang="en-US" altLang="zh-CN" sz="2400" b="1" dirty="0">
                <a:latin typeface="黑体" panose="02010609060101010101" pitchFamily="49" charset="-122"/>
                <a:ea typeface="黑体" panose="02010609060101010101" pitchFamily="49" charset="-122"/>
              </a:rPr>
              <a:t>OLTP</a:t>
            </a:r>
            <a:r>
              <a:rPr lang="zh-CN" altLang="en-US" sz="2400" b="1" dirty="0">
                <a:latin typeface="黑体" panose="02010609060101010101" pitchFamily="49" charset="-122"/>
                <a:ea typeface="黑体" panose="02010609060101010101" pitchFamily="49" charset="-122"/>
              </a:rPr>
              <a:t>工具、开发工具、数据展现工具等）； </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从数据源数据库中抽取、净化和转换数据到数据仓库（</a:t>
            </a:r>
            <a:r>
              <a:rPr lang="zh-CN" altLang="en-US" sz="2400" b="1" dirty="0">
                <a:solidFill>
                  <a:srgbClr val="FF3300"/>
                </a:solidFill>
                <a:latin typeface="黑体" panose="02010609060101010101" pitchFamily="49" charset="-122"/>
                <a:ea typeface="黑体" panose="02010609060101010101" pitchFamily="49" charset="-122"/>
              </a:rPr>
              <a:t>数据加载</a:t>
            </a:r>
            <a:r>
              <a:rPr lang="en-US" altLang="zh-CN" sz="2400" b="1" dirty="0">
                <a:solidFill>
                  <a:srgbClr val="FF3300"/>
                </a:solidFill>
                <a:latin typeface="黑体" panose="02010609060101010101" pitchFamily="49" charset="-122"/>
                <a:ea typeface="黑体" panose="02010609060101010101" pitchFamily="49" charset="-122"/>
              </a:rPr>
              <a:t>/</a:t>
            </a:r>
            <a:r>
              <a:rPr lang="zh-CN" altLang="en-US" sz="2400" b="1" dirty="0">
                <a:solidFill>
                  <a:srgbClr val="FF3300"/>
                </a:solidFill>
                <a:latin typeface="黑体" panose="02010609060101010101" pitchFamily="49" charset="-122"/>
                <a:ea typeface="黑体" panose="02010609060101010101" pitchFamily="49" charset="-122"/>
              </a:rPr>
              <a:t>数据清洗</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根据主题进行</a:t>
            </a:r>
            <a:r>
              <a:rPr lang="zh-CN" altLang="en-US" sz="2400" b="1" dirty="0">
                <a:solidFill>
                  <a:srgbClr val="FF3300"/>
                </a:solidFill>
                <a:latin typeface="黑体" panose="02010609060101010101" pitchFamily="49" charset="-122"/>
                <a:ea typeface="黑体" panose="02010609060101010101" pitchFamily="49" charset="-122"/>
              </a:rPr>
              <a:t>数据分析</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Char char="l"/>
              <a:defRPr/>
            </a:pPr>
            <a:r>
              <a:rPr lang="zh-CN" altLang="en-US" sz="2400" b="1" dirty="0">
                <a:solidFill>
                  <a:srgbClr val="FF3300"/>
                </a:solidFill>
                <a:latin typeface="黑体" panose="02010609060101010101" pitchFamily="49" charset="-122"/>
                <a:ea typeface="黑体" panose="02010609060101010101" pitchFamily="49" charset="-122"/>
              </a:rPr>
              <a:t>更新</a:t>
            </a:r>
            <a:r>
              <a:rPr lang="zh-CN" altLang="en-US" sz="2400" b="1" dirty="0">
                <a:latin typeface="黑体" panose="02010609060101010101" pitchFamily="49" charset="-122"/>
                <a:ea typeface="黑体" panose="02010609060101010101" pitchFamily="49" charset="-122"/>
              </a:rPr>
              <a:t>数据仓库。</a:t>
            </a: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0179" name="Rectangle 5"/>
          <p:cNvSpPr>
            <a:spLocks noChangeArrowheads="1"/>
          </p:cNvSpPr>
          <p:nvPr/>
        </p:nvSpPr>
        <p:spPr bwMode="auto">
          <a:xfrm>
            <a:off x="914400" y="457200"/>
            <a:ext cx="4924425" cy="584200"/>
          </a:xfrm>
          <a:prstGeom prst="rect">
            <a:avLst/>
          </a:prstGeom>
          <a:noFill/>
          <a:ln w="9525" algn="ctr">
            <a:noFill/>
            <a:miter lim="800000"/>
          </a:ln>
        </p:spPr>
        <p:txBody>
          <a:bodyPr wrap="none">
            <a:spAutoFit/>
          </a:bodyPr>
          <a:lstStyle/>
          <a:p>
            <a:pPr algn="ctr"/>
            <a:r>
              <a:rPr lang="en-US" altLang="zh-CN" b="1">
                <a:solidFill>
                  <a:srgbClr val="FF5050"/>
                </a:solidFill>
                <a:latin typeface="黑体" panose="02010609060101010101" pitchFamily="49" charset="-122"/>
                <a:ea typeface="黑体" panose="02010609060101010101" pitchFamily="49" charset="-122"/>
              </a:rPr>
              <a:t>(</a:t>
            </a:r>
            <a:r>
              <a:rPr lang="zh-CN" altLang="en-US" b="1">
                <a:solidFill>
                  <a:srgbClr val="FF5050"/>
                </a:solidFill>
                <a:latin typeface="黑体" panose="02010609060101010101" pitchFamily="49" charset="-122"/>
                <a:ea typeface="黑体" panose="02010609060101010101" pitchFamily="49" charset="-122"/>
              </a:rPr>
              <a:t>５</a:t>
            </a:r>
            <a:r>
              <a:rPr lang="en-US" altLang="zh-CN" b="1">
                <a:solidFill>
                  <a:srgbClr val="FF5050"/>
                </a:solidFill>
                <a:latin typeface="黑体" panose="02010609060101010101" pitchFamily="49" charset="-122"/>
                <a:ea typeface="黑体" panose="02010609060101010101" pitchFamily="49" charset="-122"/>
              </a:rPr>
              <a:t>) </a:t>
            </a:r>
            <a:r>
              <a:rPr lang="zh-CN" altLang="en-US" b="1">
                <a:solidFill>
                  <a:srgbClr val="FF5050"/>
                </a:solidFill>
                <a:latin typeface="黑体" panose="02010609060101010101" pitchFamily="49" charset="-122"/>
                <a:ea typeface="黑体" panose="02010609060101010101" pitchFamily="49" charset="-122"/>
              </a:rPr>
              <a:t>建立数据仓库的步骤</a:t>
            </a:r>
            <a:endParaRPr lang="zh-CN" altLang="en-US" b="1">
              <a:solidFill>
                <a:srgbClr val="FF505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48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848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848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848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848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48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1000" y="381000"/>
            <a:ext cx="7921625" cy="701675"/>
          </a:xfrm>
          <a:prstGeom prst="rect">
            <a:avLst/>
          </a:prstGeom>
          <a:noFill/>
          <a:ln w="9525" algn="ctr">
            <a:noFill/>
            <a:miter lim="800000"/>
          </a:ln>
        </p:spPr>
        <p:txBody>
          <a:bodyPr>
            <a:spAutoFit/>
          </a:bodyPr>
          <a:lstStyle/>
          <a:p>
            <a:r>
              <a:rPr lang="zh-CN" altLang="en-US" b="1">
                <a:solidFill>
                  <a:srgbClr val="FF0000"/>
                </a:solidFill>
              </a:rPr>
              <a:t>回顾：数据仓库系统的组成</a:t>
            </a:r>
            <a:r>
              <a:rPr lang="zh-CN" altLang="en-US" sz="2400" b="1">
                <a:solidFill>
                  <a:srgbClr val="FF5050"/>
                </a:solidFill>
              </a:rPr>
              <a:t>：</a:t>
            </a:r>
            <a:endParaRPr lang="zh-CN" altLang="en-US" sz="2400" b="1">
              <a:solidFill>
                <a:srgbClr val="FF5050"/>
              </a:solidFill>
            </a:endParaRPr>
          </a:p>
          <a:p>
            <a:endParaRPr lang="en-US" altLang="zh-CN" sz="1000" b="1">
              <a:solidFill>
                <a:srgbClr val="FF5050"/>
              </a:solidFill>
            </a:endParaRPr>
          </a:p>
        </p:txBody>
      </p:sp>
      <p:sp>
        <p:nvSpPr>
          <p:cNvPr id="224399" name="Rectangle 143"/>
          <p:cNvSpPr>
            <a:spLocks noChangeArrowheads="1"/>
          </p:cNvSpPr>
          <p:nvPr/>
        </p:nvSpPr>
        <p:spPr bwMode="auto">
          <a:xfrm>
            <a:off x="0" y="5743575"/>
            <a:ext cx="9144000" cy="1200150"/>
          </a:xfrm>
          <a:prstGeom prst="rect">
            <a:avLst/>
          </a:prstGeom>
          <a:solidFill>
            <a:schemeClr val="bg1"/>
          </a:solidFill>
          <a:ln w="9525" algn="ctr">
            <a:solidFill>
              <a:schemeClr val="tx1"/>
            </a:solidFill>
            <a:miter lim="800000"/>
          </a:ln>
          <a:effectLst>
            <a:outerShdw dist="107763" dir="2700000" algn="ctr" rotWithShape="0">
              <a:srgbClr val="808080">
                <a:alpha val="50000"/>
              </a:srgbClr>
            </a:outerShdw>
          </a:effectLst>
        </p:spPr>
        <p:txBody>
          <a:bodyPr>
            <a:spAutoFit/>
          </a:bodyPr>
          <a:lstStyle/>
          <a:p>
            <a:pPr>
              <a:lnSpc>
                <a:spcPct val="150000"/>
              </a:lnSpc>
              <a:buFont typeface="Wingdings" panose="05000000000000000000" pitchFamily="2" charset="2"/>
              <a:buChar char="l"/>
              <a:defRPr/>
            </a:pPr>
            <a:r>
              <a:rPr lang="zh-CN" altLang="en-US" sz="2400" b="1" dirty="0">
                <a:latin typeface="黑体" panose="02010609060101010101" pitchFamily="49" charset="-122"/>
                <a:ea typeface="黑体" panose="02010609060101010101" pitchFamily="49" charset="-122"/>
              </a:rPr>
              <a:t>提取数据进行数据</a:t>
            </a:r>
            <a:r>
              <a:rPr lang="en-US" altLang="zh-CN" sz="2400" b="1" dirty="0">
                <a:latin typeface="黑体" panose="02010609060101010101" pitchFamily="49" charset="-122"/>
                <a:ea typeface="黑体" panose="02010609060101010101" pitchFamily="49" charset="-122"/>
              </a:rPr>
              <a:t>ETL</a:t>
            </a:r>
            <a:r>
              <a:rPr lang="zh-CN" altLang="en-US" sz="2400" b="1" dirty="0">
                <a:latin typeface="黑体" panose="02010609060101010101" pitchFamily="49" charset="-122"/>
                <a:ea typeface="黑体" panose="02010609060101010101" pitchFamily="49" charset="-122"/>
              </a:rPr>
              <a:t>转换（</a:t>
            </a:r>
            <a:r>
              <a:rPr lang="zh-CN" altLang="en-US" sz="2400" b="1" dirty="0">
                <a:solidFill>
                  <a:srgbClr val="FF0000"/>
                </a:solidFill>
                <a:latin typeface="黑体" panose="02010609060101010101" pitchFamily="49" charset="-122"/>
                <a:ea typeface="黑体" panose="02010609060101010101" pitchFamily="49" charset="-122"/>
              </a:rPr>
              <a:t>数据抽取、数据转换、数据装载</a:t>
            </a:r>
            <a:r>
              <a:rPr lang="zh-CN" altLang="en-US" sz="2400" b="1" dirty="0">
                <a:latin typeface="黑体" panose="02010609060101010101" pitchFamily="49" charset="-122"/>
                <a:ea typeface="黑体" panose="02010609060101010101" pitchFamily="49" charset="-122"/>
              </a:rPr>
              <a:t>）创建数据仓库或提供给数据挖掘工具</a:t>
            </a:r>
            <a:endParaRPr lang="zh-CN" altLang="en-US" sz="2400" dirty="0">
              <a:effectLst>
                <a:outerShdw blurRad="38100" dist="38100" dir="2700000" algn="tl">
                  <a:srgbClr val="FFFFFF"/>
                </a:outerShdw>
              </a:effectLst>
              <a:latin typeface="黑体" panose="02010609060101010101" pitchFamily="49" charset="-122"/>
              <a:ea typeface="黑体" panose="02010609060101010101" pitchFamily="49" charset="-122"/>
            </a:endParaRPr>
          </a:p>
        </p:txBody>
      </p:sp>
      <p:cxnSp>
        <p:nvCxnSpPr>
          <p:cNvPr id="54276" name="直接箭头连接符 285"/>
          <p:cNvCxnSpPr>
            <a:cxnSpLocks noChangeShapeType="1"/>
            <a:stCxn id="394" idx="1"/>
            <a:endCxn id="391" idx="3"/>
          </p:cNvCxnSpPr>
          <p:nvPr/>
        </p:nvCxnSpPr>
        <p:spPr bwMode="auto">
          <a:xfrm rot="5400000" flipH="1" flipV="1">
            <a:off x="2566194" y="4377531"/>
            <a:ext cx="546100" cy="52388"/>
          </a:xfrm>
          <a:prstGeom prst="straightConnector1">
            <a:avLst/>
          </a:prstGeom>
          <a:noFill/>
          <a:ln w="38100" algn="ctr">
            <a:solidFill>
              <a:schemeClr val="tx1"/>
            </a:solidFill>
            <a:round/>
            <a:tailEnd type="arrow" w="med" len="med"/>
          </a:ln>
        </p:spPr>
      </p:cxnSp>
      <p:grpSp>
        <p:nvGrpSpPr>
          <p:cNvPr id="54277" name="Group 5"/>
          <p:cNvGrpSpPr/>
          <p:nvPr/>
        </p:nvGrpSpPr>
        <p:grpSpPr bwMode="auto">
          <a:xfrm>
            <a:off x="7318375" y="1500188"/>
            <a:ext cx="1028700" cy="1154112"/>
            <a:chOff x="2614" y="840"/>
            <a:chExt cx="776" cy="871"/>
          </a:xfrm>
        </p:grpSpPr>
        <p:grpSp>
          <p:nvGrpSpPr>
            <p:cNvPr id="54371" name="Group 6"/>
            <p:cNvGrpSpPr/>
            <p:nvPr/>
          </p:nvGrpSpPr>
          <p:grpSpPr bwMode="auto">
            <a:xfrm>
              <a:off x="2614" y="1299"/>
              <a:ext cx="763" cy="412"/>
              <a:chOff x="2614" y="1299"/>
              <a:chExt cx="763" cy="412"/>
            </a:xfrm>
          </p:grpSpPr>
          <p:sp>
            <p:nvSpPr>
              <p:cNvPr id="301" name="Freeform 7"/>
              <p:cNvSpPr>
                <a:spLocks noChangeAspect="1"/>
              </p:cNvSpPr>
              <p:nvPr/>
            </p:nvSpPr>
            <p:spPr bwMode="auto">
              <a:xfrm>
                <a:off x="3113" y="1405"/>
                <a:ext cx="260" cy="306"/>
              </a:xfrm>
              <a:custGeom>
                <a:avLst/>
                <a:gdLst/>
                <a:ahLst/>
                <a:cxnLst>
                  <a:cxn ang="0">
                    <a:pos x="3" y="212"/>
                  </a:cxn>
                  <a:cxn ang="0">
                    <a:pos x="364" y="0"/>
                  </a:cxn>
                  <a:cxn ang="0">
                    <a:pos x="364" y="180"/>
                  </a:cxn>
                  <a:cxn ang="0">
                    <a:pos x="0" y="422"/>
                  </a:cxn>
                </a:cxnLst>
                <a:rect l="0" t="0" r="r" b="b"/>
                <a:pathLst>
                  <a:path w="364" h="422">
                    <a:moveTo>
                      <a:pt x="3" y="212"/>
                    </a:moveTo>
                    <a:lnTo>
                      <a:pt x="364" y="0"/>
                    </a:lnTo>
                    <a:lnTo>
                      <a:pt x="364" y="180"/>
                    </a:lnTo>
                    <a:lnTo>
                      <a:pt x="0" y="422"/>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2" name="Freeform 8"/>
              <p:cNvSpPr>
                <a:spLocks noChangeAspect="1"/>
              </p:cNvSpPr>
              <p:nvPr/>
            </p:nvSpPr>
            <p:spPr bwMode="auto">
              <a:xfrm>
                <a:off x="2614" y="1299"/>
                <a:ext cx="763" cy="264"/>
              </a:xfrm>
              <a:custGeom>
                <a:avLst/>
                <a:gdLst/>
                <a:ahLst/>
                <a:cxnLst>
                  <a:cxn ang="0">
                    <a:pos x="715" y="376"/>
                  </a:cxn>
                  <a:cxn ang="0">
                    <a:pos x="0" y="187"/>
                  </a:cxn>
                  <a:cxn ang="0">
                    <a:pos x="397" y="0"/>
                  </a:cxn>
                  <a:cxn ang="0">
                    <a:pos x="1090" y="152"/>
                  </a:cxn>
                  <a:cxn ang="0">
                    <a:pos x="715" y="376"/>
                  </a:cxn>
                </a:cxnLst>
                <a:rect l="0" t="0" r="r" b="b"/>
                <a:pathLst>
                  <a:path w="1091" h="377">
                    <a:moveTo>
                      <a:pt x="715" y="376"/>
                    </a:moveTo>
                    <a:lnTo>
                      <a:pt x="0" y="187"/>
                    </a:lnTo>
                    <a:lnTo>
                      <a:pt x="397" y="0"/>
                    </a:lnTo>
                    <a:lnTo>
                      <a:pt x="1090" y="152"/>
                    </a:lnTo>
                    <a:lnTo>
                      <a:pt x="715" y="376"/>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3" name="Freeform 9"/>
              <p:cNvSpPr>
                <a:spLocks noChangeAspect="1"/>
              </p:cNvSpPr>
              <p:nvPr/>
            </p:nvSpPr>
            <p:spPr bwMode="auto">
              <a:xfrm>
                <a:off x="2614" y="1429"/>
                <a:ext cx="499" cy="282"/>
              </a:xfrm>
              <a:custGeom>
                <a:avLst/>
                <a:gdLst/>
                <a:ahLst/>
                <a:cxnLst>
                  <a:cxn ang="0">
                    <a:pos x="0" y="5"/>
                  </a:cxn>
                  <a:cxn ang="0">
                    <a:pos x="0" y="192"/>
                  </a:cxn>
                  <a:cxn ang="0">
                    <a:pos x="690" y="390"/>
                  </a:cxn>
                  <a:cxn ang="0">
                    <a:pos x="690" y="185"/>
                  </a:cxn>
                  <a:cxn ang="0">
                    <a:pos x="4" y="0"/>
                  </a:cxn>
                </a:cxnLst>
                <a:rect l="0" t="0" r="r" b="b"/>
                <a:pathLst>
                  <a:path w="690" h="390">
                    <a:moveTo>
                      <a:pt x="0" y="5"/>
                    </a:moveTo>
                    <a:lnTo>
                      <a:pt x="0" y="192"/>
                    </a:lnTo>
                    <a:lnTo>
                      <a:pt x="690" y="390"/>
                    </a:lnTo>
                    <a:lnTo>
                      <a:pt x="690" y="185"/>
                    </a:lnTo>
                    <a:lnTo>
                      <a:pt x="4" y="0"/>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4" name="Freeform 10"/>
              <p:cNvSpPr>
                <a:spLocks noChangeAspect="1"/>
              </p:cNvSpPr>
              <p:nvPr/>
            </p:nvSpPr>
            <p:spPr bwMode="auto">
              <a:xfrm>
                <a:off x="2875" y="1529"/>
                <a:ext cx="196" cy="137"/>
              </a:xfrm>
              <a:custGeom>
                <a:avLst/>
                <a:gdLst/>
                <a:ahLst/>
                <a:cxnLst>
                  <a:cxn ang="0">
                    <a:pos x="0" y="0"/>
                  </a:cxn>
                  <a:cxn ang="0">
                    <a:pos x="271" y="73"/>
                  </a:cxn>
                  <a:cxn ang="0">
                    <a:pos x="271" y="189"/>
                  </a:cxn>
                  <a:cxn ang="0">
                    <a:pos x="0" y="115"/>
                  </a:cxn>
                  <a:cxn ang="0">
                    <a:pos x="0" y="0"/>
                  </a:cxn>
                </a:cxnLst>
                <a:rect l="0" t="0" r="r" b="b"/>
                <a:pathLst>
                  <a:path w="271" h="189">
                    <a:moveTo>
                      <a:pt x="0" y="0"/>
                    </a:moveTo>
                    <a:lnTo>
                      <a:pt x="271" y="73"/>
                    </a:lnTo>
                    <a:lnTo>
                      <a:pt x="271" y="189"/>
                    </a:lnTo>
                    <a:lnTo>
                      <a:pt x="0" y="115"/>
                    </a:lnTo>
                    <a:lnTo>
                      <a:pt x="0" y="0"/>
                    </a:lnTo>
                  </a:path>
                </a:pathLst>
              </a:custGeom>
              <a:gradFill rotWithShape="0">
                <a:gsLst>
                  <a:gs pos="0">
                    <a:srgbClr val="B2B2B2"/>
                  </a:gs>
                  <a:gs pos="100000">
                    <a:srgbClr val="B2B2B2">
                      <a:gamma/>
                      <a:tint val="41176"/>
                      <a:invGamma/>
                    </a:srgbClr>
                  </a:gs>
                </a:gsLst>
                <a:lin ang="2700000" scaled="1"/>
              </a:gra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5" name="Freeform 11"/>
              <p:cNvSpPr>
                <a:spLocks noChangeAspect="1" noChangeArrowheads="1"/>
              </p:cNvSpPr>
              <p:nvPr/>
            </p:nvSpPr>
            <p:spPr bwMode="auto">
              <a:xfrm>
                <a:off x="2879" y="1580"/>
                <a:ext cx="189" cy="49"/>
              </a:xfrm>
              <a:custGeom>
                <a:avLst/>
                <a:gdLst/>
                <a:ahLst/>
                <a:cxnLst>
                  <a:cxn ang="0">
                    <a:pos x="0" y="0"/>
                  </a:cxn>
                  <a:cxn ang="0">
                    <a:pos x="261" y="69"/>
                  </a:cxn>
                </a:cxnLst>
                <a:rect l="0" t="0" r="r" b="b"/>
                <a:pathLst>
                  <a:path w="261" h="69">
                    <a:moveTo>
                      <a:pt x="0" y="0"/>
                    </a:moveTo>
                    <a:lnTo>
                      <a:pt x="261" y="69"/>
                    </a:lnTo>
                  </a:path>
                </a:pathLst>
              </a:custGeom>
              <a:noFill/>
              <a:ln w="3175">
                <a:solidFill>
                  <a:srgbClr val="777777"/>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6" name="Freeform 12"/>
              <p:cNvSpPr/>
              <p:nvPr/>
            </p:nvSpPr>
            <p:spPr bwMode="auto">
              <a:xfrm>
                <a:off x="2874" y="1528"/>
                <a:ext cx="196" cy="84"/>
              </a:xfrm>
              <a:custGeom>
                <a:avLst/>
                <a:gdLst/>
                <a:ahLst/>
                <a:cxnLst>
                  <a:cxn ang="0">
                    <a:pos x="0" y="116"/>
                  </a:cxn>
                  <a:cxn ang="0">
                    <a:pos x="1" y="0"/>
                  </a:cxn>
                  <a:cxn ang="0">
                    <a:pos x="270" y="75"/>
                  </a:cxn>
                </a:cxnLst>
                <a:rect l="0" t="0" r="r" b="b"/>
                <a:pathLst>
                  <a:path w="270" h="116">
                    <a:moveTo>
                      <a:pt x="0" y="116"/>
                    </a:moveTo>
                    <a:lnTo>
                      <a:pt x="1" y="0"/>
                    </a:lnTo>
                    <a:lnTo>
                      <a:pt x="270" y="75"/>
                    </a:lnTo>
                  </a:path>
                </a:pathLst>
              </a:custGeom>
              <a:noFill/>
              <a:ln w="6350" cap="flat" cmpd="sng">
                <a:solidFill>
                  <a:srgbClr val="777777"/>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7" name="Line 13"/>
              <p:cNvSpPr>
                <a:spLocks noChangeShapeType="1"/>
              </p:cNvSpPr>
              <p:nvPr/>
            </p:nvSpPr>
            <p:spPr bwMode="auto">
              <a:xfrm>
                <a:off x="2892" y="1556"/>
                <a:ext cx="153" cy="36"/>
              </a:xfrm>
              <a:prstGeom prst="line">
                <a:avLst/>
              </a:prstGeom>
              <a:noFill/>
              <a:ln w="3175">
                <a:solidFill>
                  <a:srgbClr val="777777"/>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8" name="Line 14"/>
              <p:cNvSpPr>
                <a:spLocks noChangeShapeType="1"/>
              </p:cNvSpPr>
              <p:nvPr/>
            </p:nvSpPr>
            <p:spPr bwMode="auto">
              <a:xfrm>
                <a:off x="3022" y="1634"/>
                <a:ext cx="29" cy="6"/>
              </a:xfrm>
              <a:prstGeom prst="line">
                <a:avLst/>
              </a:prstGeom>
              <a:noFill/>
              <a:ln w="19050">
                <a:solidFill>
                  <a:schemeClr val="accent2"/>
                </a:solidFill>
                <a:roun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9" name="Freeform 15"/>
              <p:cNvSpPr/>
              <p:nvPr/>
            </p:nvSpPr>
            <p:spPr bwMode="auto">
              <a:xfrm>
                <a:off x="2940" y="1566"/>
                <a:ext cx="47" cy="25"/>
              </a:xfrm>
              <a:custGeom>
                <a:avLst/>
                <a:gdLst/>
                <a:ahLst/>
                <a:cxnLst>
                  <a:cxn ang="0">
                    <a:pos x="0" y="0"/>
                  </a:cxn>
                  <a:cxn ang="0">
                    <a:pos x="1" y="18"/>
                  </a:cxn>
                  <a:cxn ang="0">
                    <a:pos x="64" y="35"/>
                  </a:cxn>
                  <a:cxn ang="0">
                    <a:pos x="64" y="19"/>
                  </a:cxn>
                  <a:cxn ang="0">
                    <a:pos x="0" y="0"/>
                  </a:cxn>
                </a:cxnLst>
                <a:rect l="0" t="0" r="r" b="b"/>
                <a:pathLst>
                  <a:path w="64" h="35">
                    <a:moveTo>
                      <a:pt x="0" y="0"/>
                    </a:moveTo>
                    <a:lnTo>
                      <a:pt x="1" y="18"/>
                    </a:lnTo>
                    <a:lnTo>
                      <a:pt x="64" y="35"/>
                    </a:lnTo>
                    <a:lnTo>
                      <a:pt x="64" y="19"/>
                    </a:lnTo>
                    <a:lnTo>
                      <a:pt x="0" y="0"/>
                    </a:lnTo>
                    <a:close/>
                  </a:path>
                </a:pathLst>
              </a:custGeom>
              <a:solidFill>
                <a:srgbClr val="777777"/>
              </a:solidFill>
              <a:ln w="19050" cap="flat" cmpd="sng">
                <a:noFill/>
                <a:prstDash val="solid"/>
                <a:round/>
                <a:headEnd type="none" w="med" len="med"/>
                <a:tailEnd type="none" w="med" len="me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0" name="Line 16"/>
              <p:cNvSpPr>
                <a:spLocks noChangeShapeType="1"/>
              </p:cNvSpPr>
              <p:nvPr/>
            </p:nvSpPr>
            <p:spPr bwMode="auto">
              <a:xfrm>
                <a:off x="2627" y="1459"/>
                <a:ext cx="201" cy="55"/>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1" name="Line 17"/>
              <p:cNvSpPr>
                <a:spLocks noChangeShapeType="1"/>
              </p:cNvSpPr>
              <p:nvPr/>
            </p:nvSpPr>
            <p:spPr bwMode="auto">
              <a:xfrm>
                <a:off x="2627" y="1481"/>
                <a:ext cx="201" cy="56"/>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2" name="Line 18"/>
              <p:cNvSpPr>
                <a:spLocks noChangeShapeType="1"/>
              </p:cNvSpPr>
              <p:nvPr/>
            </p:nvSpPr>
            <p:spPr bwMode="auto">
              <a:xfrm>
                <a:off x="2627" y="1504"/>
                <a:ext cx="201" cy="59"/>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3" name="Line 19"/>
              <p:cNvSpPr>
                <a:spLocks noChangeShapeType="1"/>
              </p:cNvSpPr>
              <p:nvPr/>
            </p:nvSpPr>
            <p:spPr bwMode="auto">
              <a:xfrm>
                <a:off x="2627" y="1526"/>
                <a:ext cx="201" cy="54"/>
              </a:xfrm>
              <a:prstGeom prst="line">
                <a:avLst/>
              </a:prstGeom>
              <a:noFill/>
              <a:ln w="6350">
                <a:solidFill>
                  <a:srgbClr val="777777"/>
                </a:solidFill>
                <a:round/>
              </a:ln>
              <a:effectLst/>
            </p:spPr>
            <p:txBody>
              <a:bodyPr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4" name="Freeform 20"/>
              <p:cNvSpPr/>
              <p:nvPr/>
            </p:nvSpPr>
            <p:spPr bwMode="auto">
              <a:xfrm>
                <a:off x="2877" y="1588"/>
                <a:ext cx="198" cy="84"/>
              </a:xfrm>
              <a:custGeom>
                <a:avLst/>
                <a:gdLst/>
                <a:ahLst/>
                <a:cxnLst>
                  <a:cxn ang="0">
                    <a:pos x="0" y="40"/>
                  </a:cxn>
                  <a:cxn ang="0">
                    <a:pos x="275" y="117"/>
                  </a:cxn>
                  <a:cxn ang="0">
                    <a:pos x="275" y="0"/>
                  </a:cxn>
                </a:cxnLst>
                <a:rect l="0" t="0" r="r" b="b"/>
                <a:pathLst>
                  <a:path w="275" h="117">
                    <a:moveTo>
                      <a:pt x="0" y="40"/>
                    </a:moveTo>
                    <a:lnTo>
                      <a:pt x="275" y="117"/>
                    </a:lnTo>
                    <a:lnTo>
                      <a:pt x="275" y="0"/>
                    </a:lnTo>
                  </a:path>
                </a:pathLst>
              </a:custGeom>
              <a:noFill/>
              <a:ln w="6350" cap="flat" cmpd="sng">
                <a:solidFill>
                  <a:schemeClr val="bg1"/>
                </a:solidFill>
                <a:prstDash val="solid"/>
                <a:round/>
                <a:headEnd type="none" w="med" len="med"/>
                <a:tailEnd type="none" w="med" len="med"/>
              </a:ln>
              <a:effectLst/>
            </p:spPr>
            <p:txBody>
              <a:bodyPr wrap="none" tIns="27432" bIns="27432" anchor="ctr">
                <a:spAutoFit/>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54372" name="Group 21"/>
            <p:cNvGrpSpPr/>
            <p:nvPr/>
          </p:nvGrpSpPr>
          <p:grpSpPr bwMode="auto">
            <a:xfrm>
              <a:off x="2676" y="840"/>
              <a:ext cx="714" cy="672"/>
              <a:chOff x="2676" y="840"/>
              <a:chExt cx="714" cy="672"/>
            </a:xfrm>
          </p:grpSpPr>
          <p:sp>
            <p:nvSpPr>
              <p:cNvPr id="290" name="Freeform 22"/>
              <p:cNvSpPr/>
              <p:nvPr/>
            </p:nvSpPr>
            <p:spPr bwMode="auto">
              <a:xfrm>
                <a:off x="2730" y="1277"/>
                <a:ext cx="556" cy="235"/>
              </a:xfrm>
              <a:custGeom>
                <a:avLst/>
                <a:gdLst/>
                <a:ahLst/>
                <a:cxnLst>
                  <a:cxn ang="0">
                    <a:pos x="0" y="128"/>
                  </a:cxn>
                  <a:cxn ang="0">
                    <a:pos x="238" y="0"/>
                  </a:cxn>
                  <a:cxn ang="0">
                    <a:pos x="556" y="91"/>
                  </a:cxn>
                  <a:cxn ang="0">
                    <a:pos x="556" y="108"/>
                  </a:cxn>
                  <a:cxn ang="0">
                    <a:pos x="334" y="235"/>
                  </a:cxn>
                  <a:cxn ang="0">
                    <a:pos x="0" y="148"/>
                  </a:cxn>
                  <a:cxn ang="0">
                    <a:pos x="0" y="128"/>
                  </a:cxn>
                </a:cxnLst>
                <a:rect l="0" t="0" r="r" b="b"/>
                <a:pathLst>
                  <a:path w="556" h="235">
                    <a:moveTo>
                      <a:pt x="0" y="128"/>
                    </a:moveTo>
                    <a:lnTo>
                      <a:pt x="238" y="0"/>
                    </a:lnTo>
                    <a:lnTo>
                      <a:pt x="556" y="91"/>
                    </a:lnTo>
                    <a:lnTo>
                      <a:pt x="556" y="108"/>
                    </a:lnTo>
                    <a:lnTo>
                      <a:pt x="334" y="235"/>
                    </a:lnTo>
                    <a:lnTo>
                      <a:pt x="0" y="148"/>
                    </a:lnTo>
                    <a:lnTo>
                      <a:pt x="0" y="128"/>
                    </a:lnTo>
                    <a:close/>
                  </a:path>
                </a:pathLst>
              </a:custGeom>
              <a:solidFill>
                <a:srgbClr val="DDDDDD"/>
              </a:solidFill>
              <a:ln w="3175" cap="rnd" cmpd="sng">
                <a:solidFill>
                  <a:srgbClr val="00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1" name="Freeform 23"/>
              <p:cNvSpPr/>
              <p:nvPr/>
            </p:nvSpPr>
            <p:spPr bwMode="auto">
              <a:xfrm>
                <a:off x="2737" y="1282"/>
                <a:ext cx="538" cy="208"/>
              </a:xfrm>
              <a:custGeom>
                <a:avLst/>
                <a:gdLst/>
                <a:ahLst/>
                <a:cxnLst>
                  <a:cxn ang="0">
                    <a:pos x="0" y="124"/>
                  </a:cxn>
                  <a:cxn ang="0">
                    <a:pos x="327" y="208"/>
                  </a:cxn>
                  <a:cxn ang="0">
                    <a:pos x="538" y="86"/>
                  </a:cxn>
                  <a:cxn ang="0">
                    <a:pos x="233" y="0"/>
                  </a:cxn>
                  <a:cxn ang="0">
                    <a:pos x="0" y="124"/>
                  </a:cxn>
                </a:cxnLst>
                <a:rect l="0" t="0" r="r" b="b"/>
                <a:pathLst>
                  <a:path w="538" h="208">
                    <a:moveTo>
                      <a:pt x="0" y="124"/>
                    </a:moveTo>
                    <a:lnTo>
                      <a:pt x="327" y="208"/>
                    </a:lnTo>
                    <a:lnTo>
                      <a:pt x="538" y="86"/>
                    </a:lnTo>
                    <a:lnTo>
                      <a:pt x="233" y="0"/>
                    </a:lnTo>
                    <a:lnTo>
                      <a:pt x="0" y="124"/>
                    </a:lnTo>
                    <a:close/>
                  </a:path>
                </a:pathLst>
              </a:custGeom>
              <a:solidFill>
                <a:srgbClr val="B2B2B2"/>
              </a:solidFill>
              <a:ln w="6350" cap="rnd" cmpd="sng">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2" name="Oval 24"/>
              <p:cNvSpPr>
                <a:spLocks noChangeArrowheads="1"/>
              </p:cNvSpPr>
              <p:nvPr/>
            </p:nvSpPr>
            <p:spPr bwMode="auto">
              <a:xfrm>
                <a:off x="2871" y="1334"/>
                <a:ext cx="279" cy="111"/>
              </a:xfrm>
              <a:prstGeom prst="ellipse">
                <a:avLst/>
              </a:prstGeom>
              <a:solidFill>
                <a:srgbClr val="B2B2B2"/>
              </a:solidFill>
              <a:ln w="3175" cap="rnd">
                <a:solidFill>
                  <a:schemeClr val="tx1"/>
                </a:solidFill>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3" name="Freeform 25"/>
              <p:cNvSpPr/>
              <p:nvPr/>
            </p:nvSpPr>
            <p:spPr bwMode="auto">
              <a:xfrm>
                <a:off x="2718" y="1337"/>
                <a:ext cx="451" cy="126"/>
              </a:xfrm>
              <a:custGeom>
                <a:avLst/>
                <a:gdLst/>
                <a:ahLst/>
                <a:cxnLst>
                  <a:cxn ang="0">
                    <a:pos x="0" y="0"/>
                  </a:cxn>
                  <a:cxn ang="0">
                    <a:pos x="20" y="36"/>
                  </a:cxn>
                  <a:cxn ang="0">
                    <a:pos x="574" y="180"/>
                  </a:cxn>
                  <a:cxn ang="0">
                    <a:pos x="646" y="158"/>
                  </a:cxn>
                </a:cxnLst>
                <a:rect l="0" t="0" r="r" b="b"/>
                <a:pathLst>
                  <a:path w="646" h="180">
                    <a:moveTo>
                      <a:pt x="0" y="0"/>
                    </a:moveTo>
                    <a:lnTo>
                      <a:pt x="20" y="36"/>
                    </a:lnTo>
                    <a:lnTo>
                      <a:pt x="574" y="180"/>
                    </a:lnTo>
                    <a:lnTo>
                      <a:pt x="646" y="158"/>
                    </a:lnTo>
                  </a:path>
                </a:pathLst>
              </a:custGeom>
              <a:solidFill>
                <a:srgbClr val="B2B2B2"/>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4" name="Freeform 26"/>
              <p:cNvSpPr>
                <a:spLocks noChangeAspect="1"/>
              </p:cNvSpPr>
              <p:nvPr/>
            </p:nvSpPr>
            <p:spPr bwMode="auto">
              <a:xfrm>
                <a:off x="2826" y="840"/>
                <a:ext cx="564" cy="520"/>
              </a:xfrm>
              <a:custGeom>
                <a:avLst/>
                <a:gdLst/>
                <a:ahLst/>
                <a:cxnLst>
                  <a:cxn ang="0">
                    <a:pos x="620" y="746"/>
                  </a:cxn>
                  <a:cxn ang="0">
                    <a:pos x="808" y="525"/>
                  </a:cxn>
                  <a:cxn ang="0">
                    <a:pos x="808" y="106"/>
                  </a:cxn>
                  <a:cxn ang="0">
                    <a:pos x="336" y="0"/>
                  </a:cxn>
                  <a:cxn ang="0">
                    <a:pos x="0" y="48"/>
                  </a:cxn>
                </a:cxnLst>
                <a:rect l="0" t="0" r="r" b="b"/>
                <a:pathLst>
                  <a:path w="808" h="746">
                    <a:moveTo>
                      <a:pt x="620" y="746"/>
                    </a:moveTo>
                    <a:lnTo>
                      <a:pt x="808" y="525"/>
                    </a:lnTo>
                    <a:lnTo>
                      <a:pt x="808" y="106"/>
                    </a:lnTo>
                    <a:lnTo>
                      <a:pt x="336" y="0"/>
                    </a:lnTo>
                    <a:lnTo>
                      <a:pt x="0" y="48"/>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5" name="Freeform 27"/>
              <p:cNvSpPr>
                <a:spLocks noChangeAspect="1"/>
              </p:cNvSpPr>
              <p:nvPr/>
            </p:nvSpPr>
            <p:spPr bwMode="auto">
              <a:xfrm>
                <a:off x="3178" y="955"/>
                <a:ext cx="113" cy="506"/>
              </a:xfrm>
              <a:custGeom>
                <a:avLst/>
                <a:gdLst/>
                <a:ahLst/>
                <a:cxnLst>
                  <a:cxn ang="0">
                    <a:pos x="0" y="644"/>
                  </a:cxn>
                  <a:cxn ang="0">
                    <a:pos x="0" y="79"/>
                  </a:cxn>
                  <a:cxn ang="0">
                    <a:pos x="144" y="0"/>
                  </a:cxn>
                  <a:cxn ang="0">
                    <a:pos x="144" y="554"/>
                  </a:cxn>
                  <a:cxn ang="0">
                    <a:pos x="0" y="644"/>
                  </a:cxn>
                </a:cxnLst>
                <a:rect l="0" t="0" r="r" b="b"/>
                <a:pathLst>
                  <a:path w="144" h="644">
                    <a:moveTo>
                      <a:pt x="0" y="644"/>
                    </a:moveTo>
                    <a:lnTo>
                      <a:pt x="0" y="79"/>
                    </a:lnTo>
                    <a:lnTo>
                      <a:pt x="144" y="0"/>
                    </a:lnTo>
                    <a:lnTo>
                      <a:pt x="144" y="554"/>
                    </a:lnTo>
                    <a:lnTo>
                      <a:pt x="0" y="644"/>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6" name="Freeform 28"/>
              <p:cNvSpPr>
                <a:spLocks noChangeAspect="1"/>
              </p:cNvSpPr>
              <p:nvPr/>
            </p:nvSpPr>
            <p:spPr bwMode="auto">
              <a:xfrm>
                <a:off x="2676" y="846"/>
                <a:ext cx="614" cy="173"/>
              </a:xfrm>
              <a:custGeom>
                <a:avLst/>
                <a:gdLst/>
                <a:ahLst/>
                <a:cxnLst>
                  <a:cxn ang="0">
                    <a:pos x="638" y="219"/>
                  </a:cxn>
                  <a:cxn ang="0">
                    <a:pos x="0" y="67"/>
                  </a:cxn>
                  <a:cxn ang="0">
                    <a:pos x="160" y="0"/>
                  </a:cxn>
                  <a:cxn ang="0">
                    <a:pos x="782" y="139"/>
                  </a:cxn>
                  <a:cxn ang="0">
                    <a:pos x="638" y="219"/>
                  </a:cxn>
                </a:cxnLst>
                <a:rect l="0" t="0" r="r" b="b"/>
                <a:pathLst>
                  <a:path w="782" h="219">
                    <a:moveTo>
                      <a:pt x="638" y="219"/>
                    </a:moveTo>
                    <a:lnTo>
                      <a:pt x="0" y="67"/>
                    </a:lnTo>
                    <a:lnTo>
                      <a:pt x="160" y="0"/>
                    </a:lnTo>
                    <a:lnTo>
                      <a:pt x="782" y="139"/>
                    </a:lnTo>
                    <a:lnTo>
                      <a:pt x="638" y="219"/>
                    </a:lnTo>
                  </a:path>
                </a:pathLst>
              </a:custGeom>
              <a:solidFill>
                <a:schemeClr val="bg1"/>
              </a:soli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7" name="Freeform 29"/>
              <p:cNvSpPr>
                <a:spLocks noChangeAspect="1"/>
              </p:cNvSpPr>
              <p:nvPr/>
            </p:nvSpPr>
            <p:spPr bwMode="auto">
              <a:xfrm>
                <a:off x="2676" y="898"/>
                <a:ext cx="502" cy="565"/>
              </a:xfrm>
              <a:custGeom>
                <a:avLst/>
                <a:gdLst/>
                <a:ahLst/>
                <a:cxnLst>
                  <a:cxn ang="0">
                    <a:pos x="671" y="753"/>
                  </a:cxn>
                  <a:cxn ang="0">
                    <a:pos x="671" y="160"/>
                  </a:cxn>
                  <a:cxn ang="0">
                    <a:pos x="0" y="0"/>
                  </a:cxn>
                  <a:cxn ang="0">
                    <a:pos x="0" y="578"/>
                  </a:cxn>
                  <a:cxn ang="0">
                    <a:pos x="671" y="753"/>
                  </a:cxn>
                </a:cxnLst>
                <a:rect l="0" t="0" r="r" b="b"/>
                <a:pathLst>
                  <a:path w="672" h="754">
                    <a:moveTo>
                      <a:pt x="671" y="753"/>
                    </a:moveTo>
                    <a:lnTo>
                      <a:pt x="671" y="160"/>
                    </a:lnTo>
                    <a:lnTo>
                      <a:pt x="0" y="0"/>
                    </a:lnTo>
                    <a:lnTo>
                      <a:pt x="0" y="578"/>
                    </a:lnTo>
                    <a:lnTo>
                      <a:pt x="671" y="753"/>
                    </a:lnTo>
                  </a:path>
                </a:pathLst>
              </a:custGeom>
              <a:gradFill rotWithShape="0">
                <a:gsLst>
                  <a:gs pos="0">
                    <a:srgbClr val="B2B2B2"/>
                  </a:gs>
                  <a:gs pos="100000">
                    <a:srgbClr val="B2B2B2">
                      <a:gamma/>
                      <a:tint val="34118"/>
                      <a:invGamma/>
                    </a:srgbClr>
                  </a:gs>
                </a:gsLst>
                <a:path path="rect">
                  <a:fillToRect l="100000" t="100000"/>
                </a:path>
              </a:gradFill>
              <a:ln w="3175" cap="rnd" cmpd="sng">
                <a:solidFill>
                  <a:schemeClr val="tx1"/>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8" name="Freeform 30"/>
              <p:cNvSpPr>
                <a:spLocks noChangeAspect="1"/>
              </p:cNvSpPr>
              <p:nvPr/>
            </p:nvSpPr>
            <p:spPr bwMode="auto">
              <a:xfrm>
                <a:off x="2716" y="947"/>
                <a:ext cx="424" cy="466"/>
              </a:xfrm>
              <a:custGeom>
                <a:avLst/>
                <a:gdLst/>
                <a:ahLst/>
                <a:cxnLst>
                  <a:cxn ang="0">
                    <a:pos x="490" y="548"/>
                  </a:cxn>
                  <a:cxn ang="0">
                    <a:pos x="490" y="117"/>
                  </a:cxn>
                  <a:cxn ang="0">
                    <a:pos x="0" y="0"/>
                  </a:cxn>
                  <a:cxn ang="0">
                    <a:pos x="0" y="424"/>
                  </a:cxn>
                  <a:cxn ang="0">
                    <a:pos x="490" y="548"/>
                  </a:cxn>
                </a:cxnLst>
                <a:rect l="0" t="0" r="r" b="b"/>
                <a:pathLst>
                  <a:path w="491" h="549">
                    <a:moveTo>
                      <a:pt x="490" y="548"/>
                    </a:moveTo>
                    <a:lnTo>
                      <a:pt x="490" y="117"/>
                    </a:lnTo>
                    <a:lnTo>
                      <a:pt x="0" y="0"/>
                    </a:lnTo>
                    <a:lnTo>
                      <a:pt x="0" y="424"/>
                    </a:lnTo>
                    <a:lnTo>
                      <a:pt x="490" y="548"/>
                    </a:lnTo>
                  </a:path>
                </a:pathLst>
              </a:custGeom>
              <a:solidFill>
                <a:srgbClr val="CECECE"/>
              </a:solidFill>
              <a:ln w="6350" cap="rnd" cmpd="sng">
                <a:solidFill>
                  <a:srgbClr val="80808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299" name="Freeform 31"/>
              <p:cNvSpPr/>
              <p:nvPr/>
            </p:nvSpPr>
            <p:spPr bwMode="auto">
              <a:xfrm>
                <a:off x="2741" y="978"/>
                <a:ext cx="372" cy="400"/>
              </a:xfrm>
              <a:custGeom>
                <a:avLst/>
                <a:gdLst/>
                <a:ahLst/>
                <a:cxnLst>
                  <a:cxn ang="0">
                    <a:pos x="0" y="0"/>
                  </a:cxn>
                  <a:cxn ang="0">
                    <a:pos x="0" y="454"/>
                  </a:cxn>
                  <a:cxn ang="0">
                    <a:pos x="542" y="592"/>
                  </a:cxn>
                  <a:cxn ang="0">
                    <a:pos x="542" y="130"/>
                  </a:cxn>
                  <a:cxn ang="0">
                    <a:pos x="0" y="0"/>
                  </a:cxn>
                </a:cxnLst>
                <a:rect l="0" t="0" r="r" b="b"/>
                <a:pathLst>
                  <a:path w="542" h="592">
                    <a:moveTo>
                      <a:pt x="0" y="0"/>
                    </a:moveTo>
                    <a:lnTo>
                      <a:pt x="0" y="454"/>
                    </a:lnTo>
                    <a:lnTo>
                      <a:pt x="542" y="592"/>
                    </a:lnTo>
                    <a:lnTo>
                      <a:pt x="542" y="130"/>
                    </a:lnTo>
                    <a:lnTo>
                      <a:pt x="0" y="0"/>
                    </a:lnTo>
                    <a:close/>
                  </a:path>
                </a:pathLst>
              </a:custGeom>
              <a:gradFill rotWithShape="0">
                <a:gsLst>
                  <a:gs pos="0">
                    <a:srgbClr val="618FFD"/>
                  </a:gs>
                  <a:gs pos="100000">
                    <a:srgbClr val="618FFD">
                      <a:gamma/>
                      <a:shade val="75294"/>
                      <a:invGamma/>
                    </a:srgbClr>
                  </a:gs>
                </a:gsLst>
                <a:path path="rect">
                  <a:fillToRect r="100000" b="100000"/>
                </a:path>
              </a:gradFill>
              <a:ln w="6350" cap="flat" cmpd="sng">
                <a:solidFill>
                  <a:srgbClr val="777777"/>
                </a:solidFill>
                <a:prstDash val="solid"/>
                <a:round/>
                <a:headEnd type="none" w="med" len="med"/>
                <a:tailEnd type="none" w="med" len="med"/>
              </a:ln>
              <a:effectLst>
                <a:outerShdw dist="17961" dir="2700000" algn="ctr" rotWithShape="0">
                  <a:schemeClr val="bg1"/>
                </a:outerShdw>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00" name="Line 32"/>
              <p:cNvSpPr>
                <a:spLocks noChangeShapeType="1"/>
              </p:cNvSpPr>
              <p:nvPr/>
            </p:nvSpPr>
            <p:spPr bwMode="auto">
              <a:xfrm>
                <a:off x="2774" y="1011"/>
                <a:ext cx="0" cy="61"/>
              </a:xfrm>
              <a:prstGeom prst="line">
                <a:avLst/>
              </a:prstGeom>
              <a:noFill/>
              <a:ln w="25400">
                <a:solidFill>
                  <a:schemeClr val="bg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sp>
        <p:nvSpPr>
          <p:cNvPr id="315" name="Line 34"/>
          <p:cNvSpPr>
            <a:spLocks noChangeShapeType="1"/>
          </p:cNvSpPr>
          <p:nvPr/>
        </p:nvSpPr>
        <p:spPr bwMode="auto">
          <a:xfrm flipV="1">
            <a:off x="3524250" y="3571875"/>
            <a:ext cx="3240088"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6" name="Freeform 35"/>
          <p:cNvSpPr/>
          <p:nvPr/>
        </p:nvSpPr>
        <p:spPr bwMode="auto">
          <a:xfrm>
            <a:off x="6761163" y="2570163"/>
            <a:ext cx="914400" cy="1905000"/>
          </a:xfrm>
          <a:custGeom>
            <a:avLst/>
            <a:gdLst/>
            <a:ahLst/>
            <a:cxnLst>
              <a:cxn ang="0">
                <a:pos x="576" y="0"/>
              </a:cxn>
              <a:cxn ang="0">
                <a:pos x="0" y="0"/>
              </a:cxn>
              <a:cxn ang="0">
                <a:pos x="0" y="1440"/>
              </a:cxn>
              <a:cxn ang="0">
                <a:pos x="576" y="1440"/>
              </a:cxn>
            </a:cxnLst>
            <a:rect l="0" t="0" r="r" b="b"/>
            <a:pathLst>
              <a:path w="576" h="1440">
                <a:moveTo>
                  <a:pt x="576" y="0"/>
                </a:moveTo>
                <a:lnTo>
                  <a:pt x="0" y="0"/>
                </a:lnTo>
                <a:lnTo>
                  <a:pt x="0" y="1440"/>
                </a:lnTo>
                <a:lnTo>
                  <a:pt x="576" y="1440"/>
                </a:lnTo>
              </a:path>
            </a:pathLst>
          </a:custGeom>
          <a:noFill/>
          <a:ln w="38100" cmpd="sng">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7" name="Line 36"/>
          <p:cNvSpPr>
            <a:spLocks noChangeShapeType="1"/>
          </p:cNvSpPr>
          <p:nvPr/>
        </p:nvSpPr>
        <p:spPr bwMode="auto">
          <a:xfrm>
            <a:off x="5684838" y="2466975"/>
            <a:ext cx="0" cy="10668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8" name="Line 37"/>
          <p:cNvSpPr>
            <a:spLocks noChangeShapeType="1"/>
          </p:cNvSpPr>
          <p:nvPr/>
        </p:nvSpPr>
        <p:spPr bwMode="auto">
          <a:xfrm flipV="1">
            <a:off x="5900738" y="3597275"/>
            <a:ext cx="0" cy="5334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19" name="Line 38"/>
          <p:cNvSpPr>
            <a:spLocks noChangeShapeType="1"/>
          </p:cNvSpPr>
          <p:nvPr/>
        </p:nvSpPr>
        <p:spPr bwMode="auto">
          <a:xfrm flipH="1">
            <a:off x="4945063" y="2035175"/>
            <a:ext cx="0" cy="152400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54283" name="Rectangle 41"/>
          <p:cNvSpPr>
            <a:spLocks noChangeArrowheads="1"/>
          </p:cNvSpPr>
          <p:nvPr/>
        </p:nvSpPr>
        <p:spPr bwMode="auto">
          <a:xfrm>
            <a:off x="3554413" y="1606550"/>
            <a:ext cx="1403350" cy="366713"/>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数据集市</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21" name="AutoShape 42"/>
          <p:cNvSpPr>
            <a:spLocks noChangeArrowheads="1"/>
          </p:cNvSpPr>
          <p:nvPr/>
        </p:nvSpPr>
        <p:spPr bwMode="auto">
          <a:xfrm rot="1217898" flipV="1">
            <a:off x="3421063" y="3900488"/>
            <a:ext cx="2057400" cy="306387"/>
          </a:xfrm>
          <a:prstGeom prst="rightArrow">
            <a:avLst>
              <a:gd name="adj1" fmla="val 50000"/>
              <a:gd name="adj2" fmla="val 119689"/>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2" name="Line 43"/>
          <p:cNvSpPr>
            <a:spLocks noChangeShapeType="1"/>
          </p:cNvSpPr>
          <p:nvPr/>
        </p:nvSpPr>
        <p:spPr bwMode="auto">
          <a:xfrm flipH="1" flipV="1">
            <a:off x="4564063" y="30638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3" name="AutoShape 44"/>
          <p:cNvSpPr>
            <a:spLocks noChangeArrowheads="1"/>
          </p:cNvSpPr>
          <p:nvPr/>
        </p:nvSpPr>
        <p:spPr bwMode="auto">
          <a:xfrm>
            <a:off x="3811588" y="27320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4" name="AutoShape 45"/>
          <p:cNvSpPr>
            <a:spLocks noChangeArrowheads="1"/>
          </p:cNvSpPr>
          <p:nvPr/>
        </p:nvSpPr>
        <p:spPr bwMode="auto">
          <a:xfrm rot="20213773">
            <a:off x="2963863" y="32924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5" name="AutoShape 47"/>
          <p:cNvSpPr>
            <a:spLocks noChangeArrowheads="1"/>
          </p:cNvSpPr>
          <p:nvPr/>
        </p:nvSpPr>
        <p:spPr bwMode="auto">
          <a:xfrm>
            <a:off x="1058863" y="33686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6" name="AutoShape 48"/>
          <p:cNvSpPr>
            <a:spLocks noChangeArrowheads="1"/>
          </p:cNvSpPr>
          <p:nvPr/>
        </p:nvSpPr>
        <p:spPr bwMode="auto">
          <a:xfrm rot="20213773">
            <a:off x="946150" y="3902075"/>
            <a:ext cx="1179513"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7" name="AutoShape 49"/>
          <p:cNvSpPr>
            <a:spLocks noChangeArrowheads="1"/>
          </p:cNvSpPr>
          <p:nvPr/>
        </p:nvSpPr>
        <p:spPr bwMode="auto">
          <a:xfrm rot="1386227" flipV="1">
            <a:off x="982663" y="2835275"/>
            <a:ext cx="1179512" cy="304800"/>
          </a:xfrm>
          <a:prstGeom prst="rightArrow">
            <a:avLst>
              <a:gd name="adj1" fmla="val 46657"/>
              <a:gd name="adj2" fmla="val 92517"/>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28" name="AutoShape 50"/>
          <p:cNvSpPr>
            <a:spLocks noChangeArrowheads="1"/>
          </p:cNvSpPr>
          <p:nvPr/>
        </p:nvSpPr>
        <p:spPr bwMode="auto">
          <a:xfrm>
            <a:off x="428625" y="32162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600" b="1">
                <a:latin typeface="Arial" panose="020B0604020202020204" pitchFamily="34" charset="0"/>
              </a:rPr>
              <a:t>数据库</a:t>
            </a:r>
            <a:endParaRPr lang="zh-CN" altLang="en-US" sz="1600" b="1">
              <a:latin typeface="Arial" panose="020B0604020202020204" pitchFamily="34" charset="0"/>
            </a:endParaRPr>
          </a:p>
        </p:txBody>
      </p:sp>
      <p:sp>
        <p:nvSpPr>
          <p:cNvPr id="329" name="AutoShape 51"/>
          <p:cNvSpPr>
            <a:spLocks noChangeArrowheads="1"/>
          </p:cNvSpPr>
          <p:nvPr/>
        </p:nvSpPr>
        <p:spPr bwMode="auto">
          <a:xfrm>
            <a:off x="428625" y="4054475"/>
            <a:ext cx="1011238"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r>
              <a:rPr lang="zh-CN" altLang="en-US" sz="1800" b="1">
                <a:latin typeface="Arial" panose="020B0604020202020204" pitchFamily="34" charset="0"/>
              </a:rPr>
              <a:t>数据库</a:t>
            </a:r>
            <a:endParaRPr lang="zh-CN" altLang="en-US" sz="1800" b="1">
              <a:latin typeface="Arial" panose="020B0604020202020204" pitchFamily="34" charset="0"/>
            </a:endParaRPr>
          </a:p>
        </p:txBody>
      </p:sp>
      <p:sp>
        <p:nvSpPr>
          <p:cNvPr id="54293" name="Text Box 53"/>
          <p:cNvSpPr txBox="1">
            <a:spLocks noChangeArrowheads="1"/>
          </p:cNvSpPr>
          <p:nvPr/>
        </p:nvSpPr>
        <p:spPr bwMode="auto">
          <a:xfrm>
            <a:off x="511175" y="1568450"/>
            <a:ext cx="874713" cy="366713"/>
          </a:xfrm>
          <a:prstGeom prst="rect">
            <a:avLst/>
          </a:prstGeom>
          <a:noFill/>
          <a:ln w="9525">
            <a:noFill/>
            <a:miter lim="800000"/>
          </a:ln>
        </p:spPr>
        <p:txBody>
          <a:bodyPr wrap="none">
            <a:spAutoFit/>
          </a:bodyPr>
          <a:lstStyle/>
          <a:p>
            <a:pPr algn="ctr" eaLnBrk="0" hangingPunct="0"/>
            <a:r>
              <a:rPr lang="zh-CN" altLang="en-US" sz="1800" b="1">
                <a:latin typeface="Arial Narrow" panose="020B0606020202030204" pitchFamily="34" charset="0"/>
                <a:cs typeface="Times New Roman" panose="02020603050405020304" pitchFamily="18" charset="0"/>
              </a:rPr>
              <a:t>数据源</a:t>
            </a:r>
            <a:endParaRPr lang="zh-CN" altLang="en-US" sz="1800" b="1">
              <a:latin typeface="Arial Narrow" panose="020B0606020202030204" pitchFamily="34" charset="0"/>
              <a:cs typeface="Times New Roman" panose="02020603050405020304" pitchFamily="18" charset="0"/>
            </a:endParaRPr>
          </a:p>
        </p:txBody>
      </p:sp>
      <p:sp>
        <p:nvSpPr>
          <p:cNvPr id="54294" name="Rectangle 54"/>
          <p:cNvSpPr>
            <a:spLocks noChangeArrowheads="1"/>
          </p:cNvSpPr>
          <p:nvPr/>
        </p:nvSpPr>
        <p:spPr bwMode="auto">
          <a:xfrm>
            <a:off x="7246938" y="2643188"/>
            <a:ext cx="1512887" cy="366712"/>
          </a:xfrm>
          <a:prstGeom prst="rect">
            <a:avLst/>
          </a:prstGeom>
          <a:noFill/>
          <a:ln w="9525">
            <a:noFill/>
            <a:miter lim="800000"/>
          </a:ln>
        </p:spPr>
        <p:txBody>
          <a:bodyPr>
            <a:spAutoFit/>
          </a:bodyPr>
          <a:lstStyle/>
          <a:p>
            <a:pPr algn="ctr" eaLnBrk="0" hangingPunct="0"/>
            <a:r>
              <a:rPr lang="zh-CN" altLang="en-US" sz="1800" b="1">
                <a:latin typeface="Arial Narrow" panose="020B0606020202030204" pitchFamily="34" charset="0"/>
                <a:cs typeface="Times New Roman" panose="02020603050405020304" pitchFamily="18" charset="0"/>
              </a:rPr>
              <a:t>客户端界面</a:t>
            </a:r>
            <a:endParaRPr lang="zh-CN" altLang="en-US" sz="1800" b="1">
              <a:latin typeface="Arial Narrow" panose="020B0606020202030204" pitchFamily="34" charset="0"/>
              <a:cs typeface="Times New Roman" panose="02020603050405020304" pitchFamily="18" charset="0"/>
            </a:endParaRPr>
          </a:p>
        </p:txBody>
      </p:sp>
      <p:sp>
        <p:nvSpPr>
          <p:cNvPr id="332" name="AutoShape 55"/>
          <p:cNvSpPr>
            <a:spLocks noChangeArrowheads="1"/>
          </p:cNvSpPr>
          <p:nvPr/>
        </p:nvSpPr>
        <p:spPr bwMode="auto">
          <a:xfrm>
            <a:off x="4183063" y="2149475"/>
            <a:ext cx="1090612" cy="304800"/>
          </a:xfrm>
          <a:prstGeom prst="rightArrow">
            <a:avLst>
              <a:gd name="adj1" fmla="val 50000"/>
              <a:gd name="adj2" fmla="val 85411"/>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3" name="Line 56"/>
          <p:cNvSpPr>
            <a:spLocks noChangeShapeType="1"/>
          </p:cNvSpPr>
          <p:nvPr/>
        </p:nvSpPr>
        <p:spPr bwMode="auto">
          <a:xfrm flipH="1" flipV="1">
            <a:off x="4564063" y="2530475"/>
            <a:ext cx="381000" cy="0"/>
          </a:xfrm>
          <a:prstGeom prst="line">
            <a:avLst/>
          </a:prstGeom>
          <a:noFill/>
          <a:ln w="38100">
            <a:solidFill>
              <a:srgbClr val="0000FF"/>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34" name="AutoShape 57"/>
          <p:cNvSpPr>
            <a:spLocks noChangeArrowheads="1"/>
          </p:cNvSpPr>
          <p:nvPr/>
        </p:nvSpPr>
        <p:spPr bwMode="auto">
          <a:xfrm>
            <a:off x="3811588" y="2046288"/>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cxnSp>
        <p:nvCxnSpPr>
          <p:cNvPr id="54298" name="AutoShape 62"/>
          <p:cNvCxnSpPr>
            <a:cxnSpLocks noChangeShapeType="1"/>
          </p:cNvCxnSpPr>
          <p:nvPr/>
        </p:nvCxnSpPr>
        <p:spPr bwMode="auto">
          <a:xfrm flipV="1">
            <a:off x="1579563" y="1233488"/>
            <a:ext cx="17462" cy="3778250"/>
          </a:xfrm>
          <a:prstGeom prst="straightConnector1">
            <a:avLst/>
          </a:prstGeom>
          <a:noFill/>
          <a:ln w="38100">
            <a:solidFill>
              <a:schemeClr val="tx1"/>
            </a:solidFill>
            <a:prstDash val="sysDot"/>
            <a:round/>
          </a:ln>
        </p:spPr>
      </p:cxnSp>
      <p:cxnSp>
        <p:nvCxnSpPr>
          <p:cNvPr id="54299" name="AutoShape 63"/>
          <p:cNvCxnSpPr>
            <a:cxnSpLocks noChangeShapeType="1"/>
          </p:cNvCxnSpPr>
          <p:nvPr/>
        </p:nvCxnSpPr>
        <p:spPr bwMode="auto">
          <a:xfrm flipV="1">
            <a:off x="4748213" y="1195388"/>
            <a:ext cx="71437" cy="3889375"/>
          </a:xfrm>
          <a:prstGeom prst="straightConnector1">
            <a:avLst/>
          </a:prstGeom>
          <a:noFill/>
          <a:ln w="38100">
            <a:solidFill>
              <a:schemeClr val="tx1"/>
            </a:solidFill>
            <a:prstDash val="sysDot"/>
            <a:round/>
          </a:ln>
        </p:spPr>
      </p:cxnSp>
      <p:cxnSp>
        <p:nvCxnSpPr>
          <p:cNvPr id="54300" name="AutoShape 64"/>
          <p:cNvCxnSpPr>
            <a:cxnSpLocks noChangeShapeType="1"/>
          </p:cNvCxnSpPr>
          <p:nvPr/>
        </p:nvCxnSpPr>
        <p:spPr bwMode="auto">
          <a:xfrm flipH="1" flipV="1">
            <a:off x="6656388" y="1195388"/>
            <a:ext cx="36512" cy="3816350"/>
          </a:xfrm>
          <a:prstGeom prst="straightConnector1">
            <a:avLst/>
          </a:prstGeom>
          <a:noFill/>
          <a:ln w="38100">
            <a:solidFill>
              <a:schemeClr val="tx1"/>
            </a:solidFill>
            <a:prstDash val="sysDot"/>
            <a:round/>
          </a:ln>
        </p:spPr>
      </p:cxnSp>
      <p:sp>
        <p:nvSpPr>
          <p:cNvPr id="338" name="AutoShape 93"/>
          <p:cNvSpPr>
            <a:spLocks noChangeArrowheads="1"/>
          </p:cNvSpPr>
          <p:nvPr/>
        </p:nvSpPr>
        <p:spPr bwMode="auto">
          <a:xfrm>
            <a:off x="428625" y="2251075"/>
            <a:ext cx="1062038" cy="757238"/>
          </a:xfrm>
          <a:prstGeom prst="flowChartMultidocument">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bg1"/>
            </a:solidFill>
            <a:miter lim="800000"/>
          </a:ln>
          <a:effectLst/>
        </p:spPr>
        <p:txBody>
          <a:bodyPr wrap="none" anchor="ctr"/>
          <a:lstStyle/>
          <a:p>
            <a:pPr algn="ctr" eaLnBrk="0" hangingPunct="0">
              <a:defRPr/>
            </a:pPr>
            <a:r>
              <a:rPr lang="zh-CN" altLang="en-US" sz="1600" b="1">
                <a:latin typeface="Arial Narrow" panose="020B0606020202030204" pitchFamily="34" charset="0"/>
                <a:cs typeface="Times New Roman" panose="02020603050405020304" pitchFamily="18" charset="0"/>
              </a:rPr>
              <a:t>数据文件</a:t>
            </a:r>
            <a:endParaRPr lang="zh-CN" altLang="en-US" sz="1600" b="1">
              <a:latin typeface="Arial Narrow" panose="020B0606020202030204" pitchFamily="34" charset="0"/>
              <a:cs typeface="Times New Roman" panose="02020603050405020304" pitchFamily="18" charset="0"/>
            </a:endParaRPr>
          </a:p>
        </p:txBody>
      </p:sp>
      <p:grpSp>
        <p:nvGrpSpPr>
          <p:cNvPr id="54302" name="Group 102"/>
          <p:cNvGrpSpPr/>
          <p:nvPr/>
        </p:nvGrpSpPr>
        <p:grpSpPr bwMode="auto">
          <a:xfrm>
            <a:off x="7604125" y="3929063"/>
            <a:ext cx="935038" cy="833437"/>
            <a:chOff x="3334" y="1162"/>
            <a:chExt cx="589" cy="525"/>
          </a:xfrm>
        </p:grpSpPr>
        <p:sp>
          <p:nvSpPr>
            <p:cNvPr id="340" name="Rectangle 58"/>
            <p:cNvSpPr>
              <a:spLocks noChangeArrowheads="1"/>
            </p:cNvSpPr>
            <p:nvPr/>
          </p:nvSpPr>
          <p:spPr bwMode="auto">
            <a:xfrm>
              <a:off x="3334" y="1162"/>
              <a:ext cx="589" cy="525"/>
            </a:xfrm>
            <a:prstGeom prst="rect">
              <a:avLst/>
            </a:prstGeom>
            <a:solidFill>
              <a:schemeClr val="accent1"/>
            </a:solidFill>
            <a:ln w="9525">
              <a:solidFill>
                <a:schemeClr val="hlink"/>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1" name="Line 95"/>
            <p:cNvSpPr>
              <a:spLocks noChangeShapeType="1"/>
            </p:cNvSpPr>
            <p:nvPr/>
          </p:nvSpPr>
          <p:spPr bwMode="auto">
            <a:xfrm>
              <a:off x="3334" y="1570"/>
              <a:ext cx="544" cy="0"/>
            </a:xfrm>
            <a:prstGeom prst="line">
              <a:avLst/>
            </a:prstGeom>
            <a:noFill/>
            <a:ln w="9525">
              <a:solidFill>
                <a:srgbClr val="000000"/>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2" name="Line 96"/>
            <p:cNvSpPr>
              <a:spLocks noChangeShapeType="1"/>
            </p:cNvSpPr>
            <p:nvPr/>
          </p:nvSpPr>
          <p:spPr bwMode="auto">
            <a:xfrm flipV="1">
              <a:off x="3379" y="1207"/>
              <a:ext cx="0" cy="454"/>
            </a:xfrm>
            <a:prstGeom prst="line">
              <a:avLst/>
            </a:prstGeom>
            <a:noFill/>
            <a:ln w="9525">
              <a:solidFill>
                <a:schemeClr val="tx1"/>
              </a:solidFill>
              <a:round/>
              <a:tailEnd type="triangl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3" name="Rectangle 97"/>
            <p:cNvSpPr>
              <a:spLocks noChangeArrowheads="1"/>
            </p:cNvSpPr>
            <p:nvPr/>
          </p:nvSpPr>
          <p:spPr bwMode="auto">
            <a:xfrm>
              <a:off x="3470" y="1389"/>
              <a:ext cx="45" cy="181"/>
            </a:xfrm>
            <a:prstGeom prst="rect">
              <a:avLst/>
            </a:prstGeom>
            <a:solidFill>
              <a:srgbClr val="FF00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4" name="Rectangle 98"/>
            <p:cNvSpPr>
              <a:spLocks noChangeArrowheads="1"/>
            </p:cNvSpPr>
            <p:nvPr/>
          </p:nvSpPr>
          <p:spPr bwMode="auto">
            <a:xfrm>
              <a:off x="3560" y="1298"/>
              <a:ext cx="46" cy="272"/>
            </a:xfrm>
            <a:prstGeom prst="rect">
              <a:avLst/>
            </a:prstGeom>
            <a:solidFill>
              <a:srgbClr val="FFFF00"/>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5" name="Rectangle 99"/>
            <p:cNvSpPr>
              <a:spLocks noChangeArrowheads="1"/>
            </p:cNvSpPr>
            <p:nvPr/>
          </p:nvSpPr>
          <p:spPr bwMode="auto">
            <a:xfrm>
              <a:off x="3651" y="1434"/>
              <a:ext cx="45" cy="136"/>
            </a:xfrm>
            <a:prstGeom prst="rect">
              <a:avLst/>
            </a:prstGeom>
            <a:solidFill>
              <a:srgbClr val="0000FF"/>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6" name="Rectangle 100"/>
            <p:cNvSpPr>
              <a:spLocks noChangeArrowheads="1"/>
            </p:cNvSpPr>
            <p:nvPr/>
          </p:nvSpPr>
          <p:spPr bwMode="auto">
            <a:xfrm>
              <a:off x="3742" y="1344"/>
              <a:ext cx="45" cy="226"/>
            </a:xfrm>
            <a:prstGeom prst="rect">
              <a:avLst/>
            </a:prstGeom>
            <a:solidFill>
              <a:srgbClr val="66FF33"/>
            </a:solidFill>
            <a:ln w="9525" algn="ctr">
              <a:solidFill>
                <a:schemeClr val="tx1"/>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47" name="Freeform 101"/>
            <p:cNvSpPr/>
            <p:nvPr/>
          </p:nvSpPr>
          <p:spPr bwMode="auto">
            <a:xfrm>
              <a:off x="3379" y="1329"/>
              <a:ext cx="499" cy="151"/>
            </a:xfrm>
            <a:custGeom>
              <a:avLst/>
              <a:gdLst/>
              <a:ahLst/>
              <a:cxnLst>
                <a:cxn ang="0">
                  <a:pos x="0" y="151"/>
                </a:cxn>
                <a:cxn ang="0">
                  <a:pos x="46" y="105"/>
                </a:cxn>
                <a:cxn ang="0">
                  <a:pos x="91" y="15"/>
                </a:cxn>
                <a:cxn ang="0">
                  <a:pos x="227" y="15"/>
                </a:cxn>
                <a:cxn ang="0">
                  <a:pos x="272" y="105"/>
                </a:cxn>
                <a:cxn ang="0">
                  <a:pos x="409" y="151"/>
                </a:cxn>
              </a:cxnLst>
              <a:rect l="0" t="0" r="r" b="b"/>
              <a:pathLst>
                <a:path w="409" h="151">
                  <a:moveTo>
                    <a:pt x="0" y="151"/>
                  </a:moveTo>
                  <a:cubicBezTo>
                    <a:pt x="15" y="139"/>
                    <a:pt x="31" y="128"/>
                    <a:pt x="46" y="105"/>
                  </a:cubicBezTo>
                  <a:cubicBezTo>
                    <a:pt x="61" y="82"/>
                    <a:pt x="61" y="30"/>
                    <a:pt x="91" y="15"/>
                  </a:cubicBezTo>
                  <a:cubicBezTo>
                    <a:pt x="121" y="0"/>
                    <a:pt x="197" y="0"/>
                    <a:pt x="227" y="15"/>
                  </a:cubicBezTo>
                  <a:cubicBezTo>
                    <a:pt x="257" y="30"/>
                    <a:pt x="242" y="82"/>
                    <a:pt x="272" y="105"/>
                  </a:cubicBezTo>
                  <a:cubicBezTo>
                    <a:pt x="302" y="128"/>
                    <a:pt x="379" y="143"/>
                    <a:pt x="409" y="151"/>
                  </a:cubicBezTo>
                </a:path>
              </a:pathLst>
            </a:custGeom>
            <a:noFill/>
            <a:ln w="28575" cap="flat" cmpd="sng">
              <a:solidFill>
                <a:srgbClr val="FF0000"/>
              </a:solidFill>
              <a:prstDash val="solid"/>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54303" name="Group 111"/>
          <p:cNvGrpSpPr/>
          <p:nvPr/>
        </p:nvGrpSpPr>
        <p:grpSpPr bwMode="auto">
          <a:xfrm>
            <a:off x="5037138" y="4508500"/>
            <a:ext cx="790575" cy="504825"/>
            <a:chOff x="3152" y="2659"/>
            <a:chExt cx="1178" cy="907"/>
          </a:xfrm>
        </p:grpSpPr>
        <p:sp>
          <p:nvSpPr>
            <p:cNvPr id="54357"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54358"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35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grpSp>
        <p:nvGrpSpPr>
          <p:cNvPr id="54304" name="Group 118"/>
          <p:cNvGrpSpPr/>
          <p:nvPr/>
        </p:nvGrpSpPr>
        <p:grpSpPr bwMode="auto">
          <a:xfrm>
            <a:off x="5684838" y="3571875"/>
            <a:ext cx="792162" cy="719138"/>
            <a:chOff x="3960" y="1752"/>
            <a:chExt cx="4680" cy="4056"/>
          </a:xfrm>
        </p:grpSpPr>
        <p:grpSp>
          <p:nvGrpSpPr>
            <p:cNvPr id="54324" name="Group 119"/>
            <p:cNvGrpSpPr/>
            <p:nvPr/>
          </p:nvGrpSpPr>
          <p:grpSpPr bwMode="auto">
            <a:xfrm>
              <a:off x="3962" y="3126"/>
              <a:ext cx="4127" cy="3156"/>
              <a:chOff x="1620" y="5042"/>
              <a:chExt cx="596" cy="557"/>
            </a:xfrm>
          </p:grpSpPr>
          <p:sp>
            <p:nvSpPr>
              <p:cNvPr id="359" name="Line 120"/>
              <p:cNvSpPr>
                <a:spLocks noChangeShapeType="1"/>
              </p:cNvSpPr>
              <p:nvPr/>
            </p:nvSpPr>
            <p:spPr bwMode="auto">
              <a:xfrm>
                <a:off x="1621" y="5198"/>
                <a:ext cx="393"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0" name="Line 121"/>
              <p:cNvSpPr>
                <a:spLocks noChangeShapeType="1"/>
              </p:cNvSpPr>
              <p:nvPr/>
            </p:nvSpPr>
            <p:spPr bwMode="auto">
              <a:xfrm>
                <a:off x="2018"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1" name="Line 122"/>
              <p:cNvSpPr>
                <a:spLocks noChangeShapeType="1"/>
              </p:cNvSpPr>
              <p:nvPr/>
            </p:nvSpPr>
            <p:spPr bwMode="auto">
              <a:xfrm>
                <a:off x="1744" y="5119"/>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2" name="Line 123"/>
              <p:cNvSpPr>
                <a:spLocks noChangeShapeType="1"/>
              </p:cNvSpPr>
              <p:nvPr/>
            </p:nvSpPr>
            <p:spPr bwMode="auto">
              <a:xfrm flipH="1">
                <a:off x="2018" y="5406"/>
                <a:ext cx="198" cy="18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3" name="Line 124"/>
              <p:cNvSpPr>
                <a:spLocks noChangeShapeType="1"/>
              </p:cNvSpPr>
              <p:nvPr/>
            </p:nvSpPr>
            <p:spPr bwMode="auto">
              <a:xfrm>
                <a:off x="1723" y="5198"/>
                <a:ext cx="1"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4" name="Line 125"/>
              <p:cNvSpPr>
                <a:spLocks noChangeShapeType="1"/>
              </p:cNvSpPr>
              <p:nvPr/>
            </p:nvSpPr>
            <p:spPr bwMode="auto">
              <a:xfrm>
                <a:off x="1823"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5" name="Line 126"/>
              <p:cNvSpPr>
                <a:spLocks noChangeShapeType="1"/>
              </p:cNvSpPr>
              <p:nvPr/>
            </p:nvSpPr>
            <p:spPr bwMode="auto">
              <a:xfrm>
                <a:off x="1919" y="5198"/>
                <a:ext cx="0" cy="40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6" name="Line 127"/>
              <p:cNvSpPr>
                <a:spLocks noChangeShapeType="1"/>
              </p:cNvSpPr>
              <p:nvPr/>
            </p:nvSpPr>
            <p:spPr bwMode="auto">
              <a:xfrm>
                <a:off x="1629" y="5308"/>
                <a:ext cx="390"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7" name="Line 128"/>
              <p:cNvSpPr>
                <a:spLocks noChangeShapeType="1"/>
              </p:cNvSpPr>
              <p:nvPr/>
            </p:nvSpPr>
            <p:spPr bwMode="auto">
              <a:xfrm>
                <a:off x="1621" y="5501"/>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8" name="Line 129"/>
              <p:cNvSpPr>
                <a:spLocks noChangeShapeType="1"/>
              </p:cNvSpPr>
              <p:nvPr/>
            </p:nvSpPr>
            <p:spPr bwMode="auto">
              <a:xfrm>
                <a:off x="1685" y="5158"/>
                <a:ext cx="381"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69" name="Line 130"/>
              <p:cNvSpPr>
                <a:spLocks noChangeShapeType="1"/>
              </p:cNvSpPr>
              <p:nvPr/>
            </p:nvSpPr>
            <p:spPr bwMode="auto">
              <a:xfrm>
                <a:off x="1842" y="5040"/>
                <a:ext cx="372"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0" name="Line 131"/>
              <p:cNvSpPr>
                <a:spLocks noChangeShapeType="1"/>
              </p:cNvSpPr>
              <p:nvPr/>
            </p:nvSpPr>
            <p:spPr bwMode="auto">
              <a:xfrm>
                <a:off x="2214" y="5040"/>
                <a:ext cx="0" cy="36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1" name="Line 132"/>
              <p:cNvSpPr>
                <a:spLocks noChangeShapeType="1"/>
              </p:cNvSpPr>
              <p:nvPr/>
            </p:nvSpPr>
            <p:spPr bwMode="auto">
              <a:xfrm>
                <a:off x="1800" y="5076"/>
                <a:ext cx="378"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2" name="Line 133"/>
              <p:cNvSpPr>
                <a:spLocks noChangeShapeType="1"/>
              </p:cNvSpPr>
              <p:nvPr/>
            </p:nvSpPr>
            <p:spPr bwMode="auto">
              <a:xfrm flipH="1">
                <a:off x="1919"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3" name="Line 134"/>
              <p:cNvSpPr>
                <a:spLocks noChangeShapeType="1"/>
              </p:cNvSpPr>
              <p:nvPr/>
            </p:nvSpPr>
            <p:spPr bwMode="auto">
              <a:xfrm>
                <a:off x="1950" y="5198"/>
                <a:ext cx="34"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4" name="Line 135"/>
              <p:cNvSpPr>
                <a:spLocks noChangeShapeType="1"/>
              </p:cNvSpPr>
              <p:nvPr/>
            </p:nvSpPr>
            <p:spPr bwMode="auto">
              <a:xfrm>
                <a:off x="2052" y="5198"/>
                <a:ext cx="0" cy="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5" name="Line 136"/>
              <p:cNvSpPr>
                <a:spLocks noChangeShapeType="1"/>
              </p:cNvSpPr>
              <p:nvPr/>
            </p:nvSpPr>
            <p:spPr bwMode="auto">
              <a:xfrm flipH="1">
                <a:off x="2018" y="5040"/>
                <a:ext cx="19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6" name="Line 137"/>
              <p:cNvSpPr>
                <a:spLocks noChangeShapeType="1"/>
              </p:cNvSpPr>
              <p:nvPr/>
            </p:nvSpPr>
            <p:spPr bwMode="auto">
              <a:xfrm flipH="1">
                <a:off x="2018" y="5130"/>
                <a:ext cx="198" cy="179"/>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7" name="Line 138"/>
              <p:cNvSpPr>
                <a:spLocks noChangeShapeType="1"/>
              </p:cNvSpPr>
              <p:nvPr/>
            </p:nvSpPr>
            <p:spPr bwMode="auto">
              <a:xfrm flipH="1">
                <a:off x="2018" y="5313"/>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8" name="Line 139"/>
              <p:cNvSpPr>
                <a:spLocks noChangeShapeType="1"/>
              </p:cNvSpPr>
              <p:nvPr/>
            </p:nvSpPr>
            <p:spPr bwMode="auto">
              <a:xfrm flipH="1">
                <a:off x="1621" y="5040"/>
                <a:ext cx="214" cy="161"/>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79" name="Line 140"/>
              <p:cNvSpPr>
                <a:spLocks noChangeShapeType="1"/>
              </p:cNvSpPr>
              <p:nvPr/>
            </p:nvSpPr>
            <p:spPr bwMode="auto">
              <a:xfrm flipH="1">
                <a:off x="1717" y="5040"/>
                <a:ext cx="222"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0" name="Line 141"/>
              <p:cNvSpPr>
                <a:spLocks noChangeShapeType="1"/>
              </p:cNvSpPr>
              <p:nvPr/>
            </p:nvSpPr>
            <p:spPr bwMode="auto">
              <a:xfrm flipH="1">
                <a:off x="1816" y="5040"/>
                <a:ext cx="213"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1" name="Line 142"/>
              <p:cNvSpPr>
                <a:spLocks noChangeShapeType="1"/>
              </p:cNvSpPr>
              <p:nvPr/>
            </p:nvSpPr>
            <p:spPr bwMode="auto">
              <a:xfrm flipH="1">
                <a:off x="1915" y="5040"/>
                <a:ext cx="205" cy="156"/>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2" name="Line 143"/>
              <p:cNvSpPr>
                <a:spLocks noChangeShapeType="1"/>
              </p:cNvSpPr>
              <p:nvPr/>
            </p:nvSpPr>
            <p:spPr bwMode="auto">
              <a:xfrm>
                <a:off x="2067" y="5155"/>
                <a:ext cx="0" cy="397"/>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3" name="Line 144"/>
              <p:cNvSpPr>
                <a:spLocks noChangeShapeType="1"/>
              </p:cNvSpPr>
              <p:nvPr/>
            </p:nvSpPr>
            <p:spPr bwMode="auto">
              <a:xfrm>
                <a:off x="2124" y="5116"/>
                <a:ext cx="0" cy="38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4" name="Line 145"/>
              <p:cNvSpPr>
                <a:spLocks noChangeShapeType="1"/>
              </p:cNvSpPr>
              <p:nvPr/>
            </p:nvSpPr>
            <p:spPr bwMode="auto">
              <a:xfrm>
                <a:off x="2170" y="5084"/>
                <a:ext cx="0" cy="36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5" name="Line 146"/>
              <p:cNvSpPr>
                <a:spLocks noChangeShapeType="1"/>
              </p:cNvSpPr>
              <p:nvPr/>
            </p:nvSpPr>
            <p:spPr bwMode="auto">
              <a:xfrm>
                <a:off x="1621" y="5406"/>
                <a:ext cx="393" cy="2"/>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6" name="Line 147"/>
              <p:cNvSpPr>
                <a:spLocks noChangeShapeType="1"/>
              </p:cNvSpPr>
              <p:nvPr/>
            </p:nvSpPr>
            <p:spPr bwMode="auto">
              <a:xfrm flipH="1">
                <a:off x="2018" y="5226"/>
                <a:ext cx="198" cy="183"/>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7" name="Line 148"/>
              <p:cNvSpPr>
                <a:spLocks noChangeShapeType="1"/>
              </p:cNvSpPr>
              <p:nvPr/>
            </p:nvSpPr>
            <p:spPr bwMode="auto">
              <a:xfrm>
                <a:off x="1620" y="5201"/>
                <a:ext cx="1" cy="398"/>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88" name="Line 149"/>
              <p:cNvSpPr>
                <a:spLocks noChangeShapeType="1"/>
              </p:cNvSpPr>
              <p:nvPr/>
            </p:nvSpPr>
            <p:spPr bwMode="auto">
              <a:xfrm>
                <a:off x="1621" y="5598"/>
                <a:ext cx="400" cy="0"/>
              </a:xfrm>
              <a:prstGeom prst="line">
                <a:avLst/>
              </a:prstGeom>
              <a:noFill/>
              <a:ln w="12065">
                <a:solidFill>
                  <a:schemeClr val="bg2"/>
                </a:solidFill>
                <a:roun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357" name="Line 150"/>
            <p:cNvSpPr>
              <a:spLocks noChangeShapeType="1"/>
            </p:cNvSpPr>
            <p:nvPr/>
          </p:nvSpPr>
          <p:spPr bwMode="auto">
            <a:xfrm flipV="1">
              <a:off x="3960" y="1752"/>
              <a:ext cx="0" cy="4056"/>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58" name="Line 151"/>
            <p:cNvSpPr>
              <a:spLocks noChangeShapeType="1"/>
            </p:cNvSpPr>
            <p:nvPr/>
          </p:nvSpPr>
          <p:spPr bwMode="auto">
            <a:xfrm>
              <a:off x="3960" y="5808"/>
              <a:ext cx="4680" cy="0"/>
            </a:xfrm>
            <a:prstGeom prst="line">
              <a:avLst/>
            </a:prstGeom>
            <a:noFill/>
            <a:ln w="9525">
              <a:solidFill>
                <a:schemeClr val="bg2"/>
              </a:solidFill>
              <a:round/>
              <a:tailEnd type="triangle" w="med" len="med"/>
            </a:ln>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54305" name="Text Box 153"/>
          <p:cNvSpPr txBox="1">
            <a:spLocks noChangeArrowheads="1"/>
          </p:cNvSpPr>
          <p:nvPr/>
        </p:nvSpPr>
        <p:spPr bwMode="auto">
          <a:xfrm>
            <a:off x="1508125" y="1357313"/>
            <a:ext cx="381000" cy="4094162"/>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数据提取、清理、转换、加载</a:t>
            </a:r>
            <a:endParaRPr lang="zh-CN" altLang="en-US" sz="2000" b="1">
              <a:solidFill>
                <a:srgbClr val="FF0000"/>
              </a:solidFill>
            </a:endParaRPr>
          </a:p>
        </p:txBody>
      </p:sp>
      <p:sp>
        <p:nvSpPr>
          <p:cNvPr id="390" name="AutoShape 155"/>
          <p:cNvSpPr>
            <a:spLocks noChangeArrowheads="1"/>
          </p:cNvSpPr>
          <p:nvPr/>
        </p:nvSpPr>
        <p:spPr bwMode="auto">
          <a:xfrm rot="20213773">
            <a:off x="2949575" y="2506663"/>
            <a:ext cx="1250950" cy="304800"/>
          </a:xfrm>
          <a:prstGeom prst="rightArrow">
            <a:avLst>
              <a:gd name="adj1" fmla="val 46657"/>
              <a:gd name="adj2" fmla="val 98120"/>
            </a:avLst>
          </a:prstGeom>
          <a:gradFill rotWithShape="0">
            <a:gsLst>
              <a:gs pos="0">
                <a:srgbClr val="969696">
                  <a:gamma/>
                  <a:shade val="35686"/>
                  <a:invGamma/>
                </a:srgbClr>
              </a:gs>
              <a:gs pos="100000">
                <a:srgbClr val="969696"/>
              </a:gs>
            </a:gsLst>
            <a:lin ang="0" scaled="1"/>
          </a:gradFill>
          <a:ln w="9525">
            <a:solidFill>
              <a:srgbClr val="777777"/>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391" name="AutoShape 46"/>
          <p:cNvSpPr>
            <a:spLocks noChangeArrowheads="1"/>
          </p:cNvSpPr>
          <p:nvPr/>
        </p:nvSpPr>
        <p:spPr bwMode="auto">
          <a:xfrm>
            <a:off x="2049463" y="2776538"/>
            <a:ext cx="1633537" cy="1354137"/>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eaLnBrk="0" hangingPunct="0">
              <a:defRPr/>
            </a:pPr>
            <a:r>
              <a:rPr lang="en-US" altLang="zh-CN" sz="2200" b="1" dirty="0">
                <a:latin typeface="Arial Narrow" panose="020B0606020202030204" pitchFamily="34" charset="0"/>
                <a:cs typeface="Times New Roman" panose="02020603050405020304" pitchFamily="18" charset="0"/>
              </a:rPr>
              <a:t>DW</a:t>
            </a:r>
            <a:endParaRPr lang="en-US" altLang="zh-CN" sz="2200" b="1" dirty="0">
              <a:latin typeface="Arial Narrow" panose="020B0606020202030204" pitchFamily="34" charset="0"/>
              <a:cs typeface="Times New Roman" panose="02020603050405020304" pitchFamily="18" charset="0"/>
            </a:endParaRPr>
          </a:p>
          <a:p>
            <a:pPr algn="ctr" eaLnBrk="0" hangingPunct="0">
              <a:defRPr/>
            </a:pPr>
            <a:r>
              <a:rPr lang="zh-CN" altLang="en-US" sz="2200" b="1" dirty="0">
                <a:latin typeface="Arial Narrow" panose="020B0606020202030204" pitchFamily="34" charset="0"/>
                <a:cs typeface="Times New Roman" panose="02020603050405020304" pitchFamily="18" charset="0"/>
              </a:rPr>
              <a:t>数据仓库</a:t>
            </a:r>
            <a:endParaRPr lang="zh-CN" altLang="en-US" sz="2200" b="1" dirty="0">
              <a:latin typeface="Arial Narrow" panose="020B0606020202030204" pitchFamily="34" charset="0"/>
              <a:cs typeface="Times New Roman" panose="02020603050405020304" pitchFamily="18" charset="0"/>
            </a:endParaRPr>
          </a:p>
        </p:txBody>
      </p:sp>
      <p:sp>
        <p:nvSpPr>
          <p:cNvPr id="54308" name="Text Box 156"/>
          <p:cNvSpPr txBox="1">
            <a:spLocks noChangeArrowheads="1"/>
          </p:cNvSpPr>
          <p:nvPr/>
        </p:nvSpPr>
        <p:spPr bwMode="auto">
          <a:xfrm>
            <a:off x="6746875" y="2643188"/>
            <a:ext cx="377825" cy="1323975"/>
          </a:xfrm>
          <a:prstGeom prst="rect">
            <a:avLst/>
          </a:prstGeom>
          <a:noFill/>
          <a:ln w="9525" algn="ctr">
            <a:noFill/>
            <a:miter lim="800000"/>
          </a:ln>
        </p:spPr>
        <p:txBody>
          <a:bodyPr>
            <a:spAutoFit/>
          </a:bodyPr>
          <a:lstStyle/>
          <a:p>
            <a:pPr algn="ctr">
              <a:spcBef>
                <a:spcPct val="50000"/>
              </a:spcBef>
            </a:pPr>
            <a:r>
              <a:rPr lang="zh-CN" altLang="en-US" sz="2000" b="1">
                <a:solidFill>
                  <a:srgbClr val="FF0000"/>
                </a:solidFill>
              </a:rPr>
              <a:t>前端工具</a:t>
            </a:r>
            <a:endParaRPr lang="zh-CN" altLang="en-US" sz="2000" b="1">
              <a:solidFill>
                <a:srgbClr val="FF0000"/>
              </a:solidFill>
            </a:endParaRPr>
          </a:p>
        </p:txBody>
      </p:sp>
      <p:sp>
        <p:nvSpPr>
          <p:cNvPr id="54309" name="Rectangle 41"/>
          <p:cNvSpPr>
            <a:spLocks noChangeArrowheads="1"/>
          </p:cNvSpPr>
          <p:nvPr/>
        </p:nvSpPr>
        <p:spPr bwMode="auto">
          <a:xfrm>
            <a:off x="2174875" y="4237038"/>
            <a:ext cx="1403350" cy="366712"/>
          </a:xfrm>
          <a:prstGeom prst="rect">
            <a:avLst/>
          </a:prstGeom>
          <a:noFill/>
          <a:ln w="9525">
            <a:noFill/>
            <a:miter lim="800000"/>
          </a:ln>
        </p:spPr>
        <p:txBody>
          <a:bodyPr>
            <a:spAutoFit/>
          </a:bodyPr>
          <a:lstStyle/>
          <a:p>
            <a:pPr algn="ctr" eaLnBrk="0" hangingPunct="0"/>
            <a:r>
              <a:rPr lang="zh-CN" altLang="en-US" sz="1800" b="1">
                <a:solidFill>
                  <a:srgbClr val="FF0000"/>
                </a:solidFill>
                <a:latin typeface="Arial Narrow" panose="020B0606020202030204" pitchFamily="34" charset="0"/>
                <a:cs typeface="Times New Roman" panose="02020603050405020304" pitchFamily="18" charset="0"/>
              </a:rPr>
              <a:t>元数据存储</a:t>
            </a:r>
            <a:endParaRPr lang="zh-CN" altLang="en-US" sz="1800" b="1">
              <a:solidFill>
                <a:srgbClr val="FF0000"/>
              </a:solidFill>
              <a:latin typeface="Arial Narrow" panose="020B0606020202030204" pitchFamily="34" charset="0"/>
              <a:cs typeface="Times New Roman" panose="02020603050405020304" pitchFamily="18" charset="0"/>
            </a:endParaRPr>
          </a:p>
        </p:txBody>
      </p:sp>
      <p:sp>
        <p:nvSpPr>
          <p:cNvPr id="394" name="AutoShape 57"/>
          <p:cNvSpPr>
            <a:spLocks noChangeArrowheads="1"/>
          </p:cNvSpPr>
          <p:nvPr/>
        </p:nvSpPr>
        <p:spPr bwMode="auto">
          <a:xfrm>
            <a:off x="2432050" y="4676775"/>
            <a:ext cx="762000" cy="609600"/>
          </a:xfrm>
          <a:prstGeom prst="can">
            <a:avLst>
              <a:gd name="adj" fmla="val 25000"/>
            </a:avLst>
          </a:prstGeom>
          <a:gradFill rotWithShape="0">
            <a:gsLst>
              <a:gs pos="0">
                <a:schemeClr val="bg1">
                  <a:gamma/>
                  <a:shade val="24706"/>
                  <a:invGamma/>
                </a:schemeClr>
              </a:gs>
              <a:gs pos="50000">
                <a:schemeClr val="bg1"/>
              </a:gs>
              <a:gs pos="100000">
                <a:schemeClr val="bg1">
                  <a:gamma/>
                  <a:shade val="24706"/>
                  <a:invGamma/>
                </a:schemeClr>
              </a:gs>
            </a:gsLst>
            <a:lin ang="0" scaled="1"/>
          </a:gradFill>
          <a:ln w="9525">
            <a:solidFill>
              <a:schemeClr val="tx1"/>
            </a:solidFill>
            <a:round/>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54311" name="Text Box 53"/>
          <p:cNvSpPr txBox="1">
            <a:spLocks noChangeArrowheads="1"/>
          </p:cNvSpPr>
          <p:nvPr/>
        </p:nvSpPr>
        <p:spPr bwMode="auto">
          <a:xfrm>
            <a:off x="1531938" y="928688"/>
            <a:ext cx="2786062"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底层：数据仓库服务器</a:t>
            </a:r>
            <a:endParaRPr lang="zh-CN" altLang="en-US" sz="2000" b="1">
              <a:latin typeface="Arial Narrow" panose="020B0606020202030204" pitchFamily="34" charset="0"/>
              <a:cs typeface="Times New Roman" panose="02020603050405020304" pitchFamily="18" charset="0"/>
            </a:endParaRPr>
          </a:p>
        </p:txBody>
      </p:sp>
      <p:sp>
        <p:nvSpPr>
          <p:cNvPr id="54312" name="Text Box 53"/>
          <p:cNvSpPr txBox="1">
            <a:spLocks noChangeArrowheads="1"/>
          </p:cNvSpPr>
          <p:nvPr/>
        </p:nvSpPr>
        <p:spPr bwMode="auto">
          <a:xfrm>
            <a:off x="4318000" y="928688"/>
            <a:ext cx="25717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中间层：</a:t>
            </a:r>
            <a:r>
              <a:rPr lang="en-US" altLang="zh-CN" sz="2000" b="1">
                <a:latin typeface="Arial Narrow" panose="020B0606020202030204" pitchFamily="34" charset="0"/>
                <a:cs typeface="Times New Roman" panose="02020603050405020304" pitchFamily="18" charset="0"/>
              </a:rPr>
              <a:t>OLAP</a:t>
            </a:r>
            <a:r>
              <a:rPr lang="zh-CN" altLang="en-US" sz="2000" b="1">
                <a:latin typeface="Arial Narrow" panose="020B0606020202030204" pitchFamily="34" charset="0"/>
                <a:cs typeface="Times New Roman" panose="02020603050405020304" pitchFamily="18" charset="0"/>
              </a:rPr>
              <a:t>服务器</a:t>
            </a:r>
            <a:endParaRPr lang="zh-CN" altLang="en-US" sz="2000" b="1">
              <a:latin typeface="Arial Narrow" panose="020B0606020202030204" pitchFamily="34" charset="0"/>
              <a:cs typeface="Times New Roman" panose="02020603050405020304" pitchFamily="18" charset="0"/>
            </a:endParaRPr>
          </a:p>
        </p:txBody>
      </p:sp>
      <p:sp>
        <p:nvSpPr>
          <p:cNvPr id="54313" name="Text Box 53"/>
          <p:cNvSpPr txBox="1">
            <a:spLocks noChangeArrowheads="1"/>
          </p:cNvSpPr>
          <p:nvPr/>
        </p:nvSpPr>
        <p:spPr bwMode="auto">
          <a:xfrm>
            <a:off x="6818313" y="915988"/>
            <a:ext cx="2000250" cy="400050"/>
          </a:xfrm>
          <a:prstGeom prst="rect">
            <a:avLst/>
          </a:prstGeom>
          <a:noFill/>
          <a:ln w="9525">
            <a:noFill/>
            <a:miter lim="800000"/>
          </a:ln>
        </p:spPr>
        <p:txBody>
          <a:bodyPr>
            <a:spAutoFit/>
          </a:bodyPr>
          <a:lstStyle/>
          <a:p>
            <a:pPr algn="ctr" eaLnBrk="0" hangingPunct="0"/>
            <a:r>
              <a:rPr lang="zh-CN" altLang="en-US" sz="2000" b="1">
                <a:latin typeface="Arial Narrow" panose="020B0606020202030204" pitchFamily="34" charset="0"/>
                <a:cs typeface="Times New Roman" panose="02020603050405020304" pitchFamily="18" charset="0"/>
              </a:rPr>
              <a:t>顶层：前端工具</a:t>
            </a:r>
            <a:endParaRPr lang="zh-CN" altLang="en-US" sz="2000" b="1">
              <a:latin typeface="Arial Narrow" panose="020B0606020202030204" pitchFamily="34" charset="0"/>
              <a:cs typeface="Times New Roman" panose="02020603050405020304" pitchFamily="18" charset="0"/>
            </a:endParaRPr>
          </a:p>
        </p:txBody>
      </p:sp>
      <p:grpSp>
        <p:nvGrpSpPr>
          <p:cNvPr id="54314" name="Group 111"/>
          <p:cNvGrpSpPr/>
          <p:nvPr/>
        </p:nvGrpSpPr>
        <p:grpSpPr bwMode="auto">
          <a:xfrm>
            <a:off x="5318125" y="1928813"/>
            <a:ext cx="790575" cy="504825"/>
            <a:chOff x="3152" y="2659"/>
            <a:chExt cx="1178" cy="907"/>
          </a:xfrm>
        </p:grpSpPr>
        <p:sp>
          <p:nvSpPr>
            <p:cNvPr id="54318" name="Rectangle 112"/>
            <p:cNvSpPr>
              <a:spLocks noChangeArrowheads="1"/>
            </p:cNvSpPr>
            <p:nvPr/>
          </p:nvSpPr>
          <p:spPr bwMode="auto">
            <a:xfrm>
              <a:off x="3380" y="2749"/>
              <a:ext cx="874" cy="545"/>
            </a:xfrm>
            <a:prstGeom prst="rect">
              <a:avLst/>
            </a:prstGeom>
            <a:solidFill>
              <a:srgbClr val="99CCFF"/>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54319" name="Rectangle 113"/>
            <p:cNvSpPr>
              <a:spLocks noChangeArrowheads="1"/>
            </p:cNvSpPr>
            <p:nvPr/>
          </p:nvSpPr>
          <p:spPr bwMode="auto">
            <a:xfrm>
              <a:off x="3266" y="2886"/>
              <a:ext cx="874" cy="545"/>
            </a:xfrm>
            <a:prstGeom prst="rect">
              <a:avLst/>
            </a:prstGeom>
            <a:solidFill>
              <a:srgbClr val="99FF33"/>
            </a:solidFill>
            <a:ln w="9525" algn="ctr">
              <a:solidFill>
                <a:schemeClr val="tx2"/>
              </a:solidFill>
              <a:miter lim="800000"/>
            </a:ln>
          </p:spPr>
          <p:txBody>
            <a:bodyPr wrap="none" anchor="ctr"/>
            <a:lstStyle/>
            <a:p>
              <a:pPr algn="ctr"/>
              <a:endParaRPr lang="en-US" altLang="zh-CN" sz="1600" b="1"/>
            </a:p>
            <a:p>
              <a:pPr algn="ctr"/>
              <a:endParaRPr lang="en-US" altLang="zh-CN" sz="2000" b="1"/>
            </a:p>
            <a:p>
              <a:pPr algn="ctr"/>
              <a:endParaRPr lang="en-US" altLang="zh-CN" sz="2000" b="1"/>
            </a:p>
          </p:txBody>
        </p:sp>
        <p:sp>
          <p:nvSpPr>
            <p:cNvPr id="401" name="AutoShape 114"/>
            <p:cNvSpPr>
              <a:spLocks noChangeArrowheads="1"/>
            </p:cNvSpPr>
            <p:nvPr/>
          </p:nvSpPr>
          <p:spPr bwMode="auto">
            <a:xfrm>
              <a:off x="3152" y="2659"/>
              <a:ext cx="1178" cy="907"/>
            </a:xfrm>
            <a:prstGeom prst="cube">
              <a:avLst>
                <a:gd name="adj" fmla="val 38977"/>
              </a:avLst>
            </a:prstGeom>
            <a:noFill/>
            <a:ln w="28575">
              <a:solidFill>
                <a:schemeClr val="tx2"/>
              </a:solidFill>
              <a:miter lim="800000"/>
            </a:ln>
            <a:effectLst/>
          </p:spPr>
          <p:txBody>
            <a:bodyPr wrap="none" anchor="ct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2" name="Line 115"/>
            <p:cNvSpPr>
              <a:spLocks noChangeShapeType="1"/>
            </p:cNvSpPr>
            <p:nvPr/>
          </p:nvSpPr>
          <p:spPr bwMode="auto">
            <a:xfrm>
              <a:off x="3514" y="2659"/>
              <a:ext cx="0" cy="545"/>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3" name="Line 116"/>
            <p:cNvSpPr>
              <a:spLocks noChangeShapeType="1"/>
            </p:cNvSpPr>
            <p:nvPr/>
          </p:nvSpPr>
          <p:spPr bwMode="auto">
            <a:xfrm>
              <a:off x="3469" y="3204"/>
              <a:ext cx="861" cy="0"/>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404" name="Line 117"/>
            <p:cNvSpPr>
              <a:spLocks noChangeShapeType="1"/>
            </p:cNvSpPr>
            <p:nvPr/>
          </p:nvSpPr>
          <p:spPr bwMode="auto">
            <a:xfrm flipV="1">
              <a:off x="3152" y="3204"/>
              <a:ext cx="362" cy="362"/>
            </a:xfrm>
            <a:prstGeom prst="line">
              <a:avLst/>
            </a:prstGeom>
            <a:noFill/>
            <a:ln w="28575">
              <a:solidFill>
                <a:schemeClr val="tx2"/>
              </a:solidFill>
              <a:prstDash val="sysDot"/>
              <a:roun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grpSp>
      <p:sp>
        <p:nvSpPr>
          <p:cNvPr id="54315" name="Rectangle 94"/>
          <p:cNvSpPr>
            <a:spLocks noChangeArrowheads="1"/>
          </p:cNvSpPr>
          <p:nvPr/>
        </p:nvSpPr>
        <p:spPr bwMode="auto">
          <a:xfrm>
            <a:off x="4962525" y="1531938"/>
            <a:ext cx="1614488"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54316" name="Rectangle 94"/>
          <p:cNvSpPr>
            <a:spLocks noChangeArrowheads="1"/>
          </p:cNvSpPr>
          <p:nvPr/>
        </p:nvSpPr>
        <p:spPr bwMode="auto">
          <a:xfrm>
            <a:off x="4891088" y="5100638"/>
            <a:ext cx="1614487" cy="396875"/>
          </a:xfrm>
          <a:prstGeom prst="rect">
            <a:avLst/>
          </a:prstGeom>
          <a:noFill/>
          <a:ln w="9525" algn="ctr">
            <a:noFill/>
            <a:miter lim="800000"/>
          </a:ln>
        </p:spPr>
        <p:txBody>
          <a:bodyPr wrap="none">
            <a:spAutoFit/>
          </a:bodyPr>
          <a:lstStyle/>
          <a:p>
            <a:pPr algn="ctr"/>
            <a:r>
              <a:rPr lang="en-US" altLang="zh-CN" sz="2000" b="1"/>
              <a:t>OLAP</a:t>
            </a:r>
            <a:r>
              <a:rPr lang="zh-CN" altLang="en-US" sz="2000" b="1"/>
              <a:t>服务器</a:t>
            </a:r>
            <a:endParaRPr lang="en-US" altLang="zh-CN" sz="2000" b="1"/>
          </a:p>
        </p:txBody>
      </p:sp>
      <p:sp>
        <p:nvSpPr>
          <p:cNvPr id="191613" name="Oval 125"/>
          <p:cNvSpPr>
            <a:spLocks noChangeArrowheads="1"/>
          </p:cNvSpPr>
          <p:nvPr/>
        </p:nvSpPr>
        <p:spPr bwMode="auto">
          <a:xfrm>
            <a:off x="1403350" y="1268413"/>
            <a:ext cx="647700" cy="4321175"/>
          </a:xfrm>
          <a:prstGeom prst="ellipse">
            <a:avLst/>
          </a:prstGeom>
          <a:noFill/>
          <a:ln w="38100">
            <a:solidFill>
              <a:srgbClr val="FF0000"/>
            </a:solidFill>
            <a:rou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0" y="922338"/>
            <a:ext cx="8964613" cy="3292475"/>
          </a:xfrm>
          <a:prstGeom prst="rect">
            <a:avLst/>
          </a:prstGeom>
          <a:noFill/>
          <a:ln w="9525" algn="ctr">
            <a:noFill/>
            <a:miter lim="800000"/>
          </a:ln>
        </p:spPr>
        <p:txBody>
          <a:bodyPr>
            <a:spAutoFit/>
          </a:bodyPr>
          <a:lstStyle/>
          <a:p>
            <a:pPr>
              <a:lnSpc>
                <a:spcPct val="120000"/>
              </a:lnSpc>
              <a:buFont typeface="Wingdings" panose="05000000000000000000" pitchFamily="2" charset="2"/>
              <a:buChar char="l"/>
            </a:pPr>
            <a:r>
              <a:rPr lang="en-US" altLang="zh-CN" sz="2600" b="1">
                <a:latin typeface="Times New Roman" panose="02020603050405020304" pitchFamily="18" charset="0"/>
                <a:ea typeface="黑体" panose="02010609060101010101" pitchFamily="49" charset="-122"/>
              </a:rPr>
              <a:t>ETL</a:t>
            </a:r>
            <a:r>
              <a:rPr lang="zh-CN" altLang="en-US" sz="2600" b="1">
                <a:latin typeface="Times New Roman" panose="02020603050405020304" pitchFamily="18"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Extract</a:t>
            </a:r>
            <a:r>
              <a:rPr lang="zh-CN" altLang="en-US" sz="2600" b="1">
                <a:latin typeface="Times New Roman" panose="02020603050405020304" pitchFamily="18"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Transform</a:t>
            </a:r>
            <a:r>
              <a:rPr lang="zh-CN" altLang="en-US" sz="2600" b="1">
                <a:latin typeface="Times New Roman" panose="02020603050405020304" pitchFamily="18" charset="0"/>
                <a:ea typeface="黑体" panose="02010609060101010101" pitchFamily="49" charset="-122"/>
              </a:rPr>
              <a:t>、</a:t>
            </a:r>
            <a:r>
              <a:rPr lang="en-US" altLang="zh-CN" sz="2600" b="1">
                <a:latin typeface="Times New Roman" panose="02020603050405020304" pitchFamily="18" charset="0"/>
                <a:ea typeface="黑体" panose="02010609060101010101" pitchFamily="49" charset="-122"/>
              </a:rPr>
              <a:t>Load</a:t>
            </a:r>
            <a:r>
              <a:rPr lang="zh-CN" altLang="en-US" sz="2600" b="1">
                <a:latin typeface="Times New Roman" panose="02020603050405020304" pitchFamily="18" charset="0"/>
                <a:ea typeface="黑体" panose="02010609060101010101" pitchFamily="49" charset="-122"/>
              </a:rPr>
              <a:t>）</a:t>
            </a:r>
            <a:endParaRPr lang="zh-CN" altLang="en-US" sz="2600" b="1">
              <a:latin typeface="Times New Roman" panose="02020603050405020304" pitchFamily="18" charset="0"/>
              <a:ea typeface="黑体" panose="02010609060101010101" pitchFamily="49" charset="-122"/>
            </a:endParaRPr>
          </a:p>
          <a:p>
            <a:pPr lvl="1">
              <a:lnSpc>
                <a:spcPct val="120000"/>
              </a:lnSpc>
              <a:buFont typeface="Wingdings" panose="05000000000000000000" pitchFamily="2" charset="2"/>
              <a:buChar char="p"/>
            </a:pPr>
            <a:r>
              <a:rPr lang="en-US" altLang="zh-CN" sz="2600" b="1">
                <a:latin typeface="Times New Roman" panose="02020603050405020304" pitchFamily="18" charset="0"/>
                <a:ea typeface="黑体" panose="02010609060101010101" pitchFamily="49" charset="-122"/>
              </a:rPr>
              <a:t>Extract</a:t>
            </a:r>
            <a:r>
              <a:rPr lang="zh-CN" altLang="en-US" sz="2600" b="1">
                <a:latin typeface="Times New Roman" panose="02020603050405020304" pitchFamily="18" charset="0"/>
                <a:ea typeface="黑体" panose="02010609060101010101" pitchFamily="49" charset="-122"/>
              </a:rPr>
              <a:t>：抽取即将数据从各种原始业务系统中读取出来</a:t>
            </a:r>
            <a:endParaRPr lang="en-US" altLang="zh-CN" sz="2600" b="1">
              <a:latin typeface="Times New Roman" panose="02020603050405020304" pitchFamily="18" charset="0"/>
              <a:ea typeface="黑体" panose="02010609060101010101" pitchFamily="49" charset="-122"/>
            </a:endParaRPr>
          </a:p>
          <a:p>
            <a:pPr lvl="1">
              <a:lnSpc>
                <a:spcPct val="120000"/>
              </a:lnSpc>
              <a:buFont typeface="Wingdings" panose="05000000000000000000" pitchFamily="2" charset="2"/>
              <a:buChar char="p"/>
            </a:pPr>
            <a:r>
              <a:rPr lang="en-US" altLang="zh-CN" sz="2600" b="1">
                <a:solidFill>
                  <a:srgbClr val="FF0000"/>
                </a:solidFill>
                <a:latin typeface="Times New Roman" panose="02020603050405020304" pitchFamily="18" charset="0"/>
                <a:ea typeface="黑体" panose="02010609060101010101" pitchFamily="49" charset="-122"/>
              </a:rPr>
              <a:t>Transform</a:t>
            </a:r>
            <a:r>
              <a:rPr lang="zh-CN" altLang="en-US" sz="2600" b="1">
                <a:latin typeface="Times New Roman" panose="02020603050405020304" pitchFamily="18" charset="0"/>
                <a:ea typeface="黑体" panose="02010609060101010101" pitchFamily="49" charset="-122"/>
              </a:rPr>
              <a:t>：转换即按照预先设计好的规则，将抽取得到的数据进行转换、清洗，处理。</a:t>
            </a:r>
            <a:endParaRPr lang="en-US" altLang="zh-CN" sz="2600" b="1">
              <a:latin typeface="Times New Roman" panose="02020603050405020304" pitchFamily="18" charset="0"/>
              <a:ea typeface="黑体" panose="02010609060101010101" pitchFamily="49" charset="-122"/>
            </a:endParaRPr>
          </a:p>
          <a:p>
            <a:pPr lvl="1">
              <a:lnSpc>
                <a:spcPct val="120000"/>
              </a:lnSpc>
              <a:buFont typeface="Wingdings" panose="05000000000000000000" pitchFamily="2" charset="2"/>
              <a:buChar char="p"/>
            </a:pPr>
            <a:r>
              <a:rPr lang="en-US" altLang="zh-CN" sz="2600" b="1">
                <a:latin typeface="Times New Roman" panose="02020603050405020304" pitchFamily="18" charset="0"/>
                <a:ea typeface="黑体" panose="02010609060101010101" pitchFamily="49" charset="-122"/>
              </a:rPr>
              <a:t>Load</a:t>
            </a:r>
            <a:r>
              <a:rPr lang="zh-CN" altLang="en-US" sz="2600" b="1">
                <a:latin typeface="Times New Roman" panose="02020603050405020304" pitchFamily="18" charset="0"/>
                <a:ea typeface="黑体" panose="02010609060101010101" pitchFamily="49" charset="-122"/>
              </a:rPr>
              <a:t>：数据加载，转换后的数据按照计划增量或全部导入到数据仓库中。</a:t>
            </a:r>
            <a:endParaRPr lang="zh-CN" altLang="en-US" sz="2600" b="1">
              <a:latin typeface="Times New Roman" panose="02020603050405020304" pitchFamily="18" charset="0"/>
              <a:ea typeface="黑体" panose="02010609060101010101" pitchFamily="49" charset="-122"/>
            </a:endParaRPr>
          </a:p>
        </p:txBody>
      </p:sp>
      <p:sp>
        <p:nvSpPr>
          <p:cNvPr id="3076" name="Rectangle 4"/>
          <p:cNvSpPr>
            <a:spLocks noChangeArrowheads="1"/>
          </p:cNvSpPr>
          <p:nvPr/>
        </p:nvSpPr>
        <p:spPr bwMode="auto">
          <a:xfrm>
            <a:off x="533400" y="381000"/>
            <a:ext cx="4727575" cy="584200"/>
          </a:xfrm>
          <a:prstGeom prst="rect">
            <a:avLst/>
          </a:prstGeom>
          <a:noFill/>
          <a:ln w="9525" algn="ctr">
            <a:noFill/>
            <a:miter lim="800000"/>
          </a:ln>
        </p:spPr>
        <p:txBody>
          <a:bodyPr>
            <a:spAutoFit/>
          </a:bodyPr>
          <a:lstStyle/>
          <a:p>
            <a:r>
              <a:rPr lang="zh-CN" altLang="en-US" b="1">
                <a:solidFill>
                  <a:srgbClr val="FF0000"/>
                </a:solidFill>
                <a:latin typeface="黑体" panose="02010609060101010101" pitchFamily="49" charset="-122"/>
                <a:ea typeface="黑体" panose="02010609060101010101" pitchFamily="49" charset="-122"/>
              </a:rPr>
              <a:t>数据</a:t>
            </a:r>
            <a:r>
              <a:rPr lang="en-US" altLang="zh-CN" b="1">
                <a:solidFill>
                  <a:srgbClr val="FF0000"/>
                </a:solidFill>
                <a:latin typeface="黑体" panose="02010609060101010101" pitchFamily="49" charset="-122"/>
                <a:ea typeface="黑体" panose="02010609060101010101" pitchFamily="49" charset="-122"/>
              </a:rPr>
              <a:t>ETL</a:t>
            </a:r>
            <a:r>
              <a:rPr lang="zh-CN" altLang="en-US" b="1">
                <a:solidFill>
                  <a:srgbClr val="FF0000"/>
                </a:solidFill>
                <a:latin typeface="黑体" panose="02010609060101010101" pitchFamily="49" charset="-122"/>
                <a:ea typeface="黑体" panose="02010609060101010101" pitchFamily="49" charset="-122"/>
              </a:rPr>
              <a:t>过程</a:t>
            </a:r>
            <a:endParaRPr lang="zh-CN" altLang="en-US">
              <a:solidFill>
                <a:srgbClr val="FF0000"/>
              </a:solidFill>
              <a:latin typeface="黑体" panose="02010609060101010101" pitchFamily="49" charset="-122"/>
              <a:ea typeface="黑体" panose="02010609060101010101" pitchFamily="49" charset="-122"/>
            </a:endParaRPr>
          </a:p>
        </p:txBody>
      </p:sp>
      <p:sp>
        <p:nvSpPr>
          <p:cNvPr id="3077" name="Rectangle 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3074" name="Object 1"/>
          <p:cNvGraphicFramePr>
            <a:graphicFrameLocks noChangeAspect="1"/>
          </p:cNvGraphicFramePr>
          <p:nvPr/>
        </p:nvGraphicFramePr>
        <p:xfrm>
          <a:off x="1643063" y="4235450"/>
          <a:ext cx="5857875" cy="2479675"/>
        </p:xfrm>
        <a:graphic>
          <a:graphicData uri="http://schemas.openxmlformats.org/presentationml/2006/ole">
            <mc:AlternateContent xmlns:mc="http://schemas.openxmlformats.org/markup-compatibility/2006">
              <mc:Choice xmlns:v="urn:schemas-microsoft-com:vml" Requires="v">
                <p:oleObj spid="_x0000_s2" name="Visio" r:id="rId1" imgW="5982970" imgH="2540000" progId="Visio.Drawing.11">
                  <p:embed/>
                </p:oleObj>
              </mc:Choice>
              <mc:Fallback>
                <p:oleObj name="Visio" r:id="rId1" imgW="5982970" imgH="25400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4235450"/>
                        <a:ext cx="5857875" cy="247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椭圆 5"/>
          <p:cNvSpPr/>
          <p:nvPr/>
        </p:nvSpPr>
        <p:spPr bwMode="auto">
          <a:xfrm>
            <a:off x="3857625" y="4714875"/>
            <a:ext cx="1143000" cy="1143000"/>
          </a:xfrm>
          <a:prstGeom prst="ellipse">
            <a:avLst/>
          </a:prstGeom>
          <a:noFill/>
          <a:ln w="9525" cap="flat" cmpd="sng" algn="ctr">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7" name="椭圆 6"/>
          <p:cNvSpPr/>
          <p:nvPr/>
        </p:nvSpPr>
        <p:spPr bwMode="auto">
          <a:xfrm>
            <a:off x="3857625" y="4786313"/>
            <a:ext cx="1285875" cy="1285875"/>
          </a:xfrm>
          <a:prstGeom prst="ellipse">
            <a:avLst/>
          </a:prstGeom>
          <a:noFill/>
          <a:ln w="9525" cap="flat" cmpd="sng" algn="ctr">
            <a:no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
        <p:nvSpPr>
          <p:cNvPr id="8" name="椭圆 7"/>
          <p:cNvSpPr/>
          <p:nvPr/>
        </p:nvSpPr>
        <p:spPr bwMode="auto">
          <a:xfrm>
            <a:off x="3857625" y="4786313"/>
            <a:ext cx="1285875" cy="1000125"/>
          </a:xfrm>
          <a:prstGeom prst="ellipse">
            <a:avLst/>
          </a:prstGeom>
          <a:noFill/>
          <a:ln w="57150" cap="flat" cmpd="sng" algn="ctr">
            <a:solidFill>
              <a:srgbClr val="FF0000"/>
            </a:solidFill>
            <a:prstDash val="solid"/>
            <a:round/>
            <a:headEnd type="none" w="med" len="med"/>
            <a:tailEnd type="none" w="med" len="med"/>
          </a:ln>
          <a:effectLst/>
        </p:spPr>
        <p:txBody>
          <a:bodyPr/>
          <a:lstStyle/>
          <a:p>
            <a:pPr algn="ctr">
              <a:defRPr/>
            </a:pPr>
            <a:endParaRPr lang="zh-CN" altLang="en-US">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3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533400" y="762000"/>
            <a:ext cx="8064500" cy="2678113"/>
          </a:xfrm>
          <a:prstGeom prst="rect">
            <a:avLst/>
          </a:prstGeom>
          <a:noFill/>
          <a:ln w="9525" algn="ctr">
            <a:noFill/>
            <a:miter lim="800000"/>
          </a:ln>
        </p:spPr>
        <p:txBody>
          <a:bodyPr>
            <a:spAutoFit/>
          </a:bodyPr>
          <a:lstStyle/>
          <a:p>
            <a:pPr>
              <a:lnSpc>
                <a:spcPct val="110000"/>
              </a:lnSpc>
            </a:pPr>
            <a:r>
              <a:rPr lang="en-US" altLang="zh-CN" sz="2400" b="1" dirty="0">
                <a:solidFill>
                  <a:srgbClr val="FF5050"/>
                </a:solidFill>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数据仓库</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Data Warehouse</a:t>
            </a:r>
            <a:r>
              <a:rPr lang="zh-CN" altLang="en-US" sz="2400" b="1" dirty="0">
                <a:latin typeface="黑体" panose="02010609060101010101" pitchFamily="49" charset="-122"/>
                <a:ea typeface="黑体" panose="02010609060101010101" pitchFamily="49" charset="-122"/>
              </a:rPr>
              <a:t>）是一个面向主题的（</a:t>
            </a:r>
            <a:r>
              <a:rPr lang="en-US" altLang="zh-CN" sz="2400" b="1" dirty="0">
                <a:latin typeface="黑体" panose="02010609060101010101" pitchFamily="49" charset="-122"/>
                <a:ea typeface="黑体" panose="02010609060101010101" pitchFamily="49" charset="-122"/>
              </a:rPr>
              <a:t>Subject Oriented</a:t>
            </a:r>
            <a:r>
              <a:rPr lang="zh-CN" altLang="en-US" sz="2400" b="1" dirty="0">
                <a:latin typeface="黑体" panose="02010609060101010101" pitchFamily="49" charset="-122"/>
                <a:ea typeface="黑体" panose="02010609060101010101" pitchFamily="49" charset="-122"/>
              </a:rPr>
              <a:t>）、集成的（</a:t>
            </a:r>
            <a:r>
              <a:rPr lang="en-US" altLang="zh-CN" sz="2400" b="1" dirty="0">
                <a:latin typeface="黑体" panose="02010609060101010101" pitchFamily="49" charset="-122"/>
                <a:ea typeface="黑体" panose="02010609060101010101" pitchFamily="49" charset="-122"/>
              </a:rPr>
              <a:t>Integrate</a:t>
            </a:r>
            <a:r>
              <a:rPr lang="zh-CN" altLang="en-US" sz="2400" b="1" dirty="0">
                <a:latin typeface="黑体" panose="02010609060101010101" pitchFamily="49" charset="-122"/>
                <a:ea typeface="黑体" panose="02010609060101010101" pitchFamily="49" charset="-122"/>
              </a:rPr>
              <a:t>）、相对稳定的</a:t>
            </a:r>
            <a:r>
              <a:rPr lang="en-US" altLang="zh-CN" sz="2400" b="1" dirty="0">
                <a:latin typeface="黑体" panose="02010609060101010101" pitchFamily="49" charset="-122"/>
                <a:ea typeface="黑体" panose="02010609060101010101" pitchFamily="49" charset="-122"/>
              </a:rPr>
              <a:t>(Non-Volatile)</a:t>
            </a:r>
            <a:r>
              <a:rPr lang="zh-CN" altLang="en-US" sz="2400" b="1" dirty="0">
                <a:latin typeface="黑体" panose="02010609060101010101" pitchFamily="49" charset="-122"/>
                <a:ea typeface="黑体" panose="02010609060101010101" pitchFamily="49" charset="-122"/>
              </a:rPr>
              <a:t>、 反映历史变化（</a:t>
            </a:r>
            <a:r>
              <a:rPr lang="en-US" altLang="zh-CN" sz="2400" b="1" dirty="0">
                <a:latin typeface="黑体" panose="02010609060101010101" pitchFamily="49" charset="-122"/>
                <a:ea typeface="黑体" panose="02010609060101010101" pitchFamily="49" charset="-122"/>
              </a:rPr>
              <a:t>Time Variant</a:t>
            </a:r>
            <a:r>
              <a:rPr lang="zh-CN" altLang="en-US" sz="2400" b="1" dirty="0">
                <a:latin typeface="黑体" panose="02010609060101010101" pitchFamily="49" charset="-122"/>
                <a:ea typeface="黑体" panose="02010609060101010101" pitchFamily="49" charset="-122"/>
              </a:rPr>
              <a:t>）的数据集合，</a:t>
            </a:r>
            <a:r>
              <a:rPr lang="zh-CN" altLang="en-US" sz="2400" b="1" dirty="0">
                <a:solidFill>
                  <a:srgbClr val="FF0000"/>
                </a:solidFill>
                <a:latin typeface="黑体" panose="02010609060101010101" pitchFamily="49" charset="-122"/>
                <a:ea typeface="黑体" panose="02010609060101010101" pitchFamily="49" charset="-122"/>
              </a:rPr>
              <a:t>用于支持管理决策</a:t>
            </a:r>
            <a:r>
              <a:rPr lang="zh-CN" altLang="en-US"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a:p>
            <a:pPr>
              <a:lnSpc>
                <a:spcPct val="110000"/>
              </a:lnSpc>
            </a:pPr>
            <a:endParaRPr lang="zh-CN" altLang="en-US" sz="2400" b="1" dirty="0">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面向主题</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指数据仓库内的信息是</a:t>
            </a:r>
            <a:r>
              <a:rPr lang="zh-CN" altLang="en-US" sz="2400" b="1" dirty="0">
                <a:solidFill>
                  <a:srgbClr val="FF0000"/>
                </a:solidFill>
                <a:latin typeface="黑体" panose="02010609060101010101" pitchFamily="49" charset="-122"/>
                <a:ea typeface="黑体" panose="02010609060101010101" pitchFamily="49" charset="-122"/>
              </a:rPr>
              <a:t>按主题</a:t>
            </a:r>
            <a:r>
              <a:rPr lang="zh-CN" altLang="en-US" sz="2400" b="1" dirty="0">
                <a:latin typeface="黑体" panose="02010609060101010101" pitchFamily="49" charset="-122"/>
                <a:ea typeface="黑体" panose="02010609060101010101" pitchFamily="49" charset="-122"/>
              </a:rPr>
              <a:t>进行组织的；</a:t>
            </a:r>
            <a:endParaRPr lang="zh-CN" altLang="en-US" sz="2400" b="1" dirty="0">
              <a:latin typeface="黑体" panose="02010609060101010101" pitchFamily="49" charset="-122"/>
              <a:ea typeface="黑体" panose="02010609060101010101" pitchFamily="49" charset="-122"/>
            </a:endParaRPr>
          </a:p>
        </p:txBody>
      </p:sp>
      <p:sp>
        <p:nvSpPr>
          <p:cNvPr id="27651" name="Rectangle 5"/>
          <p:cNvSpPr>
            <a:spLocks noChangeArrowheads="1"/>
          </p:cNvSpPr>
          <p:nvPr/>
        </p:nvSpPr>
        <p:spPr bwMode="auto">
          <a:xfrm>
            <a:off x="609600" y="304800"/>
            <a:ext cx="3276600" cy="584200"/>
          </a:xfrm>
          <a:prstGeom prst="rect">
            <a:avLst/>
          </a:prstGeom>
          <a:noFill/>
          <a:ln w="9525" algn="ctr">
            <a:noFill/>
            <a:miter lim="800000"/>
          </a:ln>
        </p:spPr>
        <p:txBody>
          <a:bodyPr>
            <a:spAutoFit/>
          </a:bodyPr>
          <a:lstStyle/>
          <a:p>
            <a:pPr algn="ctr"/>
            <a:r>
              <a:rPr lang="zh-CN" altLang="en-US" b="1">
                <a:solidFill>
                  <a:srgbClr val="FF5050"/>
                </a:solidFill>
                <a:ea typeface="黑体" panose="02010609060101010101" pitchFamily="49" charset="-122"/>
              </a:rPr>
              <a:t>（</a:t>
            </a:r>
            <a:r>
              <a:rPr lang="en-US" altLang="zh-CN" b="1">
                <a:solidFill>
                  <a:srgbClr val="FF5050"/>
                </a:solidFill>
                <a:ea typeface="黑体" panose="02010609060101010101" pitchFamily="49" charset="-122"/>
              </a:rPr>
              <a:t>2</a:t>
            </a:r>
            <a:r>
              <a:rPr lang="zh-CN" altLang="en-US" b="1">
                <a:solidFill>
                  <a:srgbClr val="FF5050"/>
                </a:solidFill>
                <a:ea typeface="黑体" panose="02010609060101010101" pitchFamily="49" charset="-122"/>
              </a:rPr>
              <a:t>）基本概念</a:t>
            </a:r>
            <a:endParaRPr lang="zh-CN" altLang="en-US" b="1">
              <a:solidFill>
                <a:srgbClr val="FF5050"/>
              </a:solidFill>
              <a:ea typeface="黑体" panose="02010609060101010101" pitchFamily="49" charset="-122"/>
            </a:endParaRPr>
          </a:p>
        </p:txBody>
      </p:sp>
      <p:sp>
        <p:nvSpPr>
          <p:cNvPr id="7172" name="AutoShape 4"/>
          <p:cNvSpPr>
            <a:spLocks noChangeArrowheads="1"/>
          </p:cNvSpPr>
          <p:nvPr/>
        </p:nvSpPr>
        <p:spPr bwMode="auto">
          <a:xfrm>
            <a:off x="7215188" y="5214938"/>
            <a:ext cx="457200" cy="609600"/>
          </a:xfrm>
          <a:prstGeom prst="can">
            <a:avLst>
              <a:gd name="adj" fmla="val 33333"/>
            </a:avLst>
          </a:prstGeom>
          <a:solidFill>
            <a:srgbClr val="99CCFF"/>
          </a:solidFill>
          <a:ln w="9525">
            <a:solidFill>
              <a:schemeClr val="tx1"/>
            </a:solidFill>
            <a:round/>
          </a:ln>
        </p:spPr>
        <p:txBody>
          <a:bodyPr wrap="none" anchor="ctr"/>
          <a:lstStyle/>
          <a:p>
            <a:endParaRPr lang="zh-CN" altLang="en-US"/>
          </a:p>
        </p:txBody>
      </p:sp>
      <p:sp>
        <p:nvSpPr>
          <p:cNvPr id="7173" name="AutoShape 5"/>
          <p:cNvSpPr>
            <a:spLocks noChangeArrowheads="1"/>
          </p:cNvSpPr>
          <p:nvPr/>
        </p:nvSpPr>
        <p:spPr bwMode="auto">
          <a:xfrm>
            <a:off x="4929188" y="5214938"/>
            <a:ext cx="457200" cy="609600"/>
          </a:xfrm>
          <a:prstGeom prst="can">
            <a:avLst>
              <a:gd name="adj" fmla="val 33333"/>
            </a:avLst>
          </a:prstGeom>
          <a:solidFill>
            <a:srgbClr val="99CCFF"/>
          </a:solidFill>
          <a:ln w="9525">
            <a:solidFill>
              <a:schemeClr val="tx1"/>
            </a:solidFill>
            <a:round/>
          </a:ln>
        </p:spPr>
        <p:txBody>
          <a:bodyPr wrap="none" anchor="ctr"/>
          <a:lstStyle/>
          <a:p>
            <a:endParaRPr lang="zh-CN" altLang="en-US"/>
          </a:p>
        </p:txBody>
      </p:sp>
      <p:sp>
        <p:nvSpPr>
          <p:cNvPr id="7174" name="AutoShape 6"/>
          <p:cNvSpPr>
            <a:spLocks noChangeArrowheads="1"/>
          </p:cNvSpPr>
          <p:nvPr/>
        </p:nvSpPr>
        <p:spPr bwMode="auto">
          <a:xfrm>
            <a:off x="4929188" y="4286250"/>
            <a:ext cx="457200" cy="609600"/>
          </a:xfrm>
          <a:prstGeom prst="can">
            <a:avLst>
              <a:gd name="adj" fmla="val 33333"/>
            </a:avLst>
          </a:prstGeom>
          <a:solidFill>
            <a:srgbClr val="99CCFF"/>
          </a:solidFill>
          <a:ln w="9525">
            <a:solidFill>
              <a:schemeClr val="tx1"/>
            </a:solidFill>
            <a:round/>
          </a:ln>
        </p:spPr>
        <p:txBody>
          <a:bodyPr wrap="none" anchor="ctr"/>
          <a:lstStyle/>
          <a:p>
            <a:endParaRPr lang="zh-CN" altLang="en-US"/>
          </a:p>
        </p:txBody>
      </p:sp>
      <p:sp>
        <p:nvSpPr>
          <p:cNvPr id="7175" name="AutoShape 7"/>
          <p:cNvSpPr>
            <a:spLocks noChangeArrowheads="1"/>
          </p:cNvSpPr>
          <p:nvPr/>
        </p:nvSpPr>
        <p:spPr bwMode="auto">
          <a:xfrm>
            <a:off x="7143750" y="4286250"/>
            <a:ext cx="457200" cy="609600"/>
          </a:xfrm>
          <a:prstGeom prst="can">
            <a:avLst>
              <a:gd name="adj" fmla="val 33333"/>
            </a:avLst>
          </a:prstGeom>
          <a:solidFill>
            <a:srgbClr val="99CCFF"/>
          </a:solidFill>
          <a:ln w="9525">
            <a:solidFill>
              <a:schemeClr val="tx1"/>
            </a:solidFill>
            <a:round/>
          </a:ln>
        </p:spPr>
        <p:txBody>
          <a:bodyPr wrap="none" anchor="ctr"/>
          <a:lstStyle/>
          <a:p>
            <a:endParaRPr lang="zh-CN" altLang="en-US"/>
          </a:p>
        </p:txBody>
      </p:sp>
      <p:sp>
        <p:nvSpPr>
          <p:cNvPr id="7176" name="Text Box 8"/>
          <p:cNvSpPr txBox="1">
            <a:spLocks noChangeArrowheads="1"/>
          </p:cNvSpPr>
          <p:nvPr/>
        </p:nvSpPr>
        <p:spPr bwMode="auto">
          <a:xfrm>
            <a:off x="4714875" y="3500438"/>
            <a:ext cx="2071688" cy="523875"/>
          </a:xfrm>
          <a:prstGeom prst="rect">
            <a:avLst/>
          </a:prstGeom>
          <a:gradFill rotWithShape="0">
            <a:gsLst>
              <a:gs pos="0">
                <a:srgbClr val="5DFA38"/>
              </a:gs>
              <a:gs pos="100000">
                <a:srgbClr val="B2FDA1"/>
              </a:gs>
            </a:gsLst>
            <a:path path="shape">
              <a:fillToRect l="50000" t="50000" r="50000" b="50000"/>
            </a:path>
          </a:gradFill>
          <a:ln w="9525">
            <a:solidFill>
              <a:schemeClr val="tx1"/>
            </a:solidFill>
            <a:miter lim="800000"/>
          </a:ln>
        </p:spPr>
        <p:txBody>
          <a:bodyPr>
            <a:spAutoFit/>
          </a:bodyPr>
          <a:lstStyle/>
          <a:p>
            <a:pPr>
              <a:spcBef>
                <a:spcPct val="50000"/>
              </a:spcBef>
            </a:pPr>
            <a:r>
              <a:rPr lang="zh-CN" altLang="en-US" b="1"/>
              <a:t>数据仓库</a:t>
            </a:r>
            <a:endParaRPr lang="zh-CN" altLang="en-US" b="1"/>
          </a:p>
        </p:txBody>
      </p:sp>
      <p:sp>
        <p:nvSpPr>
          <p:cNvPr id="7177" name="Text Box 9"/>
          <p:cNvSpPr txBox="1">
            <a:spLocks noChangeArrowheads="1"/>
          </p:cNvSpPr>
          <p:nvPr/>
        </p:nvSpPr>
        <p:spPr bwMode="auto">
          <a:xfrm>
            <a:off x="785813" y="3500438"/>
            <a:ext cx="2414587" cy="584200"/>
          </a:xfrm>
          <a:prstGeom prst="rect">
            <a:avLst/>
          </a:prstGeom>
          <a:gradFill rotWithShape="0">
            <a:gsLst>
              <a:gs pos="0">
                <a:srgbClr val="5DFA38"/>
              </a:gs>
              <a:gs pos="100000">
                <a:srgbClr val="B2FDA1"/>
              </a:gs>
            </a:gsLst>
            <a:path path="shape">
              <a:fillToRect l="50000" t="50000" r="50000" b="50000"/>
            </a:path>
          </a:gradFill>
          <a:ln w="9525">
            <a:solidFill>
              <a:schemeClr val="tx1"/>
            </a:solidFill>
            <a:miter lim="800000"/>
          </a:ln>
        </p:spPr>
        <p:txBody>
          <a:bodyPr>
            <a:spAutoFit/>
          </a:bodyPr>
          <a:lstStyle/>
          <a:p>
            <a:pPr>
              <a:spcBef>
                <a:spcPct val="50000"/>
              </a:spcBef>
            </a:pPr>
            <a:r>
              <a:rPr lang="zh-CN" altLang="en-US" b="1"/>
              <a:t>数据库环境</a:t>
            </a:r>
            <a:endParaRPr lang="zh-CN" altLang="en-US" b="1"/>
          </a:p>
        </p:txBody>
      </p:sp>
      <p:sp>
        <p:nvSpPr>
          <p:cNvPr id="7178" name="Text Box 10"/>
          <p:cNvSpPr txBox="1">
            <a:spLocks noChangeArrowheads="1"/>
          </p:cNvSpPr>
          <p:nvPr/>
        </p:nvSpPr>
        <p:spPr bwMode="auto">
          <a:xfrm>
            <a:off x="5715000" y="4357688"/>
            <a:ext cx="1000125" cy="452437"/>
          </a:xfrm>
          <a:prstGeom prst="rect">
            <a:avLst/>
          </a:prstGeom>
          <a:noFill/>
          <a:ln w="9525">
            <a:noFill/>
            <a:miter lim="800000"/>
          </a:ln>
        </p:spPr>
        <p:txBody>
          <a:bodyPr lIns="18000" tIns="10800" rIns="18000" bIns="10800">
            <a:spAutoFit/>
          </a:bodyPr>
          <a:lstStyle/>
          <a:p>
            <a:pPr>
              <a:spcBef>
                <a:spcPct val="50000"/>
              </a:spcBef>
            </a:pPr>
            <a:r>
              <a:rPr lang="zh-CN" altLang="en-US" b="1"/>
              <a:t>顾客</a:t>
            </a:r>
            <a:endParaRPr lang="zh-CN" altLang="en-US" b="1"/>
          </a:p>
        </p:txBody>
      </p:sp>
      <p:sp>
        <p:nvSpPr>
          <p:cNvPr id="7179" name="Text Box 11"/>
          <p:cNvSpPr txBox="1">
            <a:spLocks noChangeArrowheads="1"/>
          </p:cNvSpPr>
          <p:nvPr/>
        </p:nvSpPr>
        <p:spPr bwMode="auto">
          <a:xfrm>
            <a:off x="7715250" y="4357688"/>
            <a:ext cx="1428750" cy="452437"/>
          </a:xfrm>
          <a:prstGeom prst="rect">
            <a:avLst/>
          </a:prstGeom>
          <a:noFill/>
          <a:ln w="9525">
            <a:noFill/>
            <a:miter lim="800000"/>
          </a:ln>
        </p:spPr>
        <p:txBody>
          <a:bodyPr lIns="18000" tIns="10800" rIns="18000" bIns="10800">
            <a:spAutoFit/>
          </a:bodyPr>
          <a:lstStyle/>
          <a:p>
            <a:pPr>
              <a:spcBef>
                <a:spcPct val="50000"/>
              </a:spcBef>
            </a:pPr>
            <a:r>
              <a:rPr lang="zh-CN" altLang="en-US" b="1"/>
              <a:t>保险费</a:t>
            </a:r>
            <a:endParaRPr lang="zh-CN" altLang="en-US" b="1"/>
          </a:p>
        </p:txBody>
      </p:sp>
      <p:sp>
        <p:nvSpPr>
          <p:cNvPr id="7180" name="Text Box 12"/>
          <p:cNvSpPr txBox="1">
            <a:spLocks noChangeArrowheads="1"/>
          </p:cNvSpPr>
          <p:nvPr/>
        </p:nvSpPr>
        <p:spPr bwMode="auto">
          <a:xfrm>
            <a:off x="5572125" y="5357813"/>
            <a:ext cx="1143000" cy="452437"/>
          </a:xfrm>
          <a:prstGeom prst="rect">
            <a:avLst/>
          </a:prstGeom>
          <a:noFill/>
          <a:ln w="9525">
            <a:noFill/>
            <a:miter lim="800000"/>
          </a:ln>
        </p:spPr>
        <p:txBody>
          <a:bodyPr lIns="18000" tIns="10800" rIns="18000" bIns="10800">
            <a:spAutoFit/>
          </a:bodyPr>
          <a:lstStyle/>
          <a:p>
            <a:pPr>
              <a:spcBef>
                <a:spcPct val="50000"/>
              </a:spcBef>
            </a:pPr>
            <a:r>
              <a:rPr lang="zh-CN" altLang="en-US" b="1"/>
              <a:t>保险单</a:t>
            </a:r>
            <a:endParaRPr lang="zh-CN" altLang="en-US" b="1"/>
          </a:p>
        </p:txBody>
      </p:sp>
      <p:sp>
        <p:nvSpPr>
          <p:cNvPr id="7181" name="Text Box 13"/>
          <p:cNvSpPr txBox="1">
            <a:spLocks noChangeArrowheads="1"/>
          </p:cNvSpPr>
          <p:nvPr/>
        </p:nvSpPr>
        <p:spPr bwMode="auto">
          <a:xfrm>
            <a:off x="7929563" y="5357813"/>
            <a:ext cx="928687" cy="452437"/>
          </a:xfrm>
          <a:prstGeom prst="rect">
            <a:avLst/>
          </a:prstGeom>
          <a:noFill/>
          <a:ln w="9525">
            <a:noFill/>
            <a:miter lim="800000"/>
          </a:ln>
        </p:spPr>
        <p:txBody>
          <a:bodyPr lIns="18000" tIns="10800" rIns="18000" bIns="10800">
            <a:spAutoFit/>
          </a:bodyPr>
          <a:lstStyle/>
          <a:p>
            <a:pPr>
              <a:spcBef>
                <a:spcPct val="50000"/>
              </a:spcBef>
            </a:pPr>
            <a:r>
              <a:rPr lang="zh-CN" altLang="en-US" b="1"/>
              <a:t>索赔</a:t>
            </a:r>
            <a:endParaRPr lang="zh-CN" altLang="en-US" b="1"/>
          </a:p>
        </p:txBody>
      </p:sp>
      <p:sp>
        <p:nvSpPr>
          <p:cNvPr id="7182" name="Text Box 14"/>
          <p:cNvSpPr txBox="1">
            <a:spLocks noChangeArrowheads="1"/>
          </p:cNvSpPr>
          <p:nvPr/>
        </p:nvSpPr>
        <p:spPr bwMode="auto">
          <a:xfrm>
            <a:off x="1357313" y="4929188"/>
            <a:ext cx="1000125" cy="452437"/>
          </a:xfrm>
          <a:prstGeom prst="rect">
            <a:avLst/>
          </a:prstGeom>
          <a:noFill/>
          <a:ln w="9525">
            <a:noFill/>
            <a:miter lim="800000"/>
          </a:ln>
        </p:spPr>
        <p:txBody>
          <a:bodyPr lIns="18000" tIns="10800" rIns="18000" bIns="10800">
            <a:spAutoFit/>
          </a:bodyPr>
          <a:lstStyle/>
          <a:p>
            <a:pPr>
              <a:spcBef>
                <a:spcPct val="50000"/>
              </a:spcBef>
            </a:pPr>
            <a:r>
              <a:rPr lang="zh-CN" altLang="en-US" b="1"/>
              <a:t>健康</a:t>
            </a:r>
            <a:endParaRPr lang="zh-CN" altLang="en-US" b="1"/>
          </a:p>
        </p:txBody>
      </p:sp>
      <p:sp>
        <p:nvSpPr>
          <p:cNvPr id="7183" name="Text Box 15"/>
          <p:cNvSpPr txBox="1">
            <a:spLocks noChangeArrowheads="1"/>
          </p:cNvSpPr>
          <p:nvPr/>
        </p:nvSpPr>
        <p:spPr bwMode="auto">
          <a:xfrm>
            <a:off x="1357313" y="4429125"/>
            <a:ext cx="1000125" cy="452438"/>
          </a:xfrm>
          <a:prstGeom prst="rect">
            <a:avLst/>
          </a:prstGeom>
          <a:noFill/>
          <a:ln w="9525">
            <a:noFill/>
            <a:miter lim="800000"/>
          </a:ln>
        </p:spPr>
        <p:txBody>
          <a:bodyPr lIns="18000" tIns="10800" rIns="18000" bIns="10800">
            <a:spAutoFit/>
          </a:bodyPr>
          <a:lstStyle/>
          <a:p>
            <a:pPr>
              <a:spcBef>
                <a:spcPct val="50000"/>
              </a:spcBef>
            </a:pPr>
            <a:r>
              <a:rPr lang="zh-CN" altLang="en-US" b="1"/>
              <a:t>人寿</a:t>
            </a:r>
            <a:endParaRPr lang="zh-CN" altLang="en-US" b="1"/>
          </a:p>
        </p:txBody>
      </p:sp>
      <p:sp>
        <p:nvSpPr>
          <p:cNvPr id="7184" name="Text Box 16"/>
          <p:cNvSpPr txBox="1">
            <a:spLocks noChangeArrowheads="1"/>
          </p:cNvSpPr>
          <p:nvPr/>
        </p:nvSpPr>
        <p:spPr bwMode="auto">
          <a:xfrm>
            <a:off x="1357313" y="4000500"/>
            <a:ext cx="1000125" cy="452438"/>
          </a:xfrm>
          <a:prstGeom prst="rect">
            <a:avLst/>
          </a:prstGeom>
          <a:noFill/>
          <a:ln w="9525">
            <a:noFill/>
            <a:miter lim="800000"/>
          </a:ln>
        </p:spPr>
        <p:txBody>
          <a:bodyPr lIns="18000" tIns="10800" rIns="18000" bIns="10800">
            <a:spAutoFit/>
          </a:bodyPr>
          <a:lstStyle/>
          <a:p>
            <a:pPr>
              <a:spcBef>
                <a:spcPct val="50000"/>
              </a:spcBef>
            </a:pPr>
            <a:r>
              <a:rPr lang="zh-CN" altLang="en-US" b="1"/>
              <a:t>汽车</a:t>
            </a:r>
            <a:endParaRPr lang="zh-CN" altLang="en-US" b="1"/>
          </a:p>
        </p:txBody>
      </p:sp>
      <p:sp>
        <p:nvSpPr>
          <p:cNvPr id="7185" name="Text Box 17"/>
          <p:cNvSpPr txBox="1">
            <a:spLocks noChangeArrowheads="1"/>
          </p:cNvSpPr>
          <p:nvPr/>
        </p:nvSpPr>
        <p:spPr bwMode="auto">
          <a:xfrm>
            <a:off x="1357313" y="5429250"/>
            <a:ext cx="1714500" cy="452438"/>
          </a:xfrm>
          <a:prstGeom prst="rect">
            <a:avLst/>
          </a:prstGeom>
          <a:noFill/>
          <a:ln w="9525">
            <a:noFill/>
            <a:miter lim="800000"/>
          </a:ln>
        </p:spPr>
        <p:txBody>
          <a:bodyPr lIns="18000" tIns="10800" rIns="18000" bIns="10800">
            <a:spAutoFit/>
          </a:bodyPr>
          <a:lstStyle/>
          <a:p>
            <a:pPr>
              <a:spcBef>
                <a:spcPct val="50000"/>
              </a:spcBef>
            </a:pPr>
            <a:r>
              <a:rPr lang="zh-CN" altLang="en-US" b="1"/>
              <a:t>意外伤亡</a:t>
            </a:r>
            <a:endParaRPr lang="zh-CN" altLang="en-US" b="1"/>
          </a:p>
        </p:txBody>
      </p:sp>
      <p:sp>
        <p:nvSpPr>
          <p:cNvPr id="7186" name="Text Box 18"/>
          <p:cNvSpPr txBox="1">
            <a:spLocks noChangeArrowheads="1"/>
          </p:cNvSpPr>
          <p:nvPr/>
        </p:nvSpPr>
        <p:spPr bwMode="auto">
          <a:xfrm>
            <a:off x="5867400" y="6096000"/>
            <a:ext cx="1285875" cy="452438"/>
          </a:xfrm>
          <a:prstGeom prst="rect">
            <a:avLst/>
          </a:prstGeom>
          <a:noFill/>
          <a:ln w="9525">
            <a:noFill/>
            <a:miter lim="800000"/>
          </a:ln>
        </p:spPr>
        <p:txBody>
          <a:bodyPr lIns="18000" tIns="10800" rIns="18000" bIns="10800">
            <a:spAutoFit/>
          </a:bodyPr>
          <a:lstStyle/>
          <a:p>
            <a:pPr>
              <a:spcBef>
                <a:spcPct val="50000"/>
              </a:spcBef>
            </a:pPr>
            <a:r>
              <a:rPr lang="zh-CN" altLang="en-US" b="1">
                <a:solidFill>
                  <a:srgbClr val="CC00CC"/>
                </a:solidFill>
              </a:rPr>
              <a:t>主题</a:t>
            </a:r>
            <a:endParaRPr lang="zh-CN" altLang="en-US" b="1">
              <a:solidFill>
                <a:srgbClr val="CC00CC"/>
              </a:solidFill>
            </a:endParaRPr>
          </a:p>
        </p:txBody>
      </p:sp>
      <p:sp>
        <p:nvSpPr>
          <p:cNvPr id="7187" name="Text Box 19"/>
          <p:cNvSpPr txBox="1">
            <a:spLocks noChangeArrowheads="1"/>
          </p:cNvSpPr>
          <p:nvPr/>
        </p:nvSpPr>
        <p:spPr bwMode="auto">
          <a:xfrm>
            <a:off x="1258888" y="6072188"/>
            <a:ext cx="2017712" cy="514350"/>
          </a:xfrm>
          <a:prstGeom prst="rect">
            <a:avLst/>
          </a:prstGeom>
          <a:noFill/>
          <a:ln w="9525">
            <a:noFill/>
            <a:miter lim="800000"/>
          </a:ln>
        </p:spPr>
        <p:txBody>
          <a:bodyPr lIns="18000" tIns="10800" rIns="18000" bIns="10800">
            <a:spAutoFit/>
          </a:bodyPr>
          <a:lstStyle/>
          <a:p>
            <a:pPr>
              <a:spcBef>
                <a:spcPct val="50000"/>
              </a:spcBef>
            </a:pPr>
            <a:r>
              <a:rPr lang="zh-CN" altLang="en-US" b="1">
                <a:solidFill>
                  <a:srgbClr val="CC00CC"/>
                </a:solidFill>
              </a:rPr>
              <a:t>面向应用</a:t>
            </a:r>
            <a:endParaRPr lang="zh-CN" altLang="en-US" b="1">
              <a:solidFill>
                <a:srgbClr val="CC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animBg="1"/>
      <p:bldP spid="7174" grpId="0" animBg="1"/>
      <p:bldP spid="7175" grpId="0" animBg="1"/>
      <p:bldP spid="7176" grpId="0" animBg="1"/>
      <p:bldP spid="7177" grpId="0" animBg="1"/>
      <p:bldP spid="7178" grpId="0"/>
      <p:bldP spid="7179" grpId="0"/>
      <p:bldP spid="7180" grpId="0"/>
      <p:bldP spid="7181" grpId="0"/>
      <p:bldP spid="7182" grpId="0"/>
      <p:bldP spid="7183" grpId="0"/>
      <p:bldP spid="7184" grpId="0"/>
      <p:bldP spid="7185" grpId="0"/>
      <p:bldP spid="7186" grpId="0"/>
      <p:bldP spid="718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685800" y="533400"/>
            <a:ext cx="8064500" cy="855663"/>
          </a:xfrm>
          <a:prstGeom prst="rect">
            <a:avLst/>
          </a:prstGeom>
          <a:noFill/>
          <a:ln w="9525" algn="ctr">
            <a:noFill/>
            <a:miter lim="800000"/>
          </a:ln>
        </p:spPr>
        <p:txBody>
          <a:bodyPr>
            <a:spAutoFit/>
          </a:bodyPr>
          <a:lstStyle/>
          <a:p>
            <a:pPr>
              <a:lnSpc>
                <a:spcPct val="110000"/>
              </a:lnSpc>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集成</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数据加载</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指数据仓库中的信息是根据主题要求进行</a:t>
            </a:r>
            <a:r>
              <a:rPr lang="zh-CN" altLang="en-US" sz="2400" b="1" dirty="0">
                <a:solidFill>
                  <a:srgbClr val="FF0000"/>
                </a:solidFill>
                <a:latin typeface="黑体" panose="02010609060101010101" pitchFamily="49" charset="-122"/>
                <a:ea typeface="黑体" panose="02010609060101010101" pitchFamily="49" charset="-122"/>
              </a:rPr>
              <a:t>加工、汇总和整理后</a:t>
            </a:r>
            <a:r>
              <a:rPr lang="zh-CN" altLang="en-US" sz="2400" b="1" dirty="0">
                <a:latin typeface="黑体" panose="02010609060101010101" pitchFamily="49" charset="-122"/>
                <a:ea typeface="黑体" panose="02010609060101010101" pitchFamily="49" charset="-122"/>
              </a:rPr>
              <a:t>的全局信息；</a:t>
            </a:r>
            <a:endParaRPr lang="zh-CN" altLang="en-US" sz="2400" b="1" dirty="0">
              <a:latin typeface="黑体" panose="02010609060101010101" pitchFamily="49" charset="-122"/>
              <a:ea typeface="黑体" panose="02010609060101010101" pitchFamily="49" charset="-122"/>
            </a:endParaRPr>
          </a:p>
        </p:txBody>
      </p:sp>
      <p:pic>
        <p:nvPicPr>
          <p:cNvPr id="28675" name="Picture 5" descr="D:\teaching\课件-BI\image\集成.bmp"/>
          <p:cNvPicPr>
            <a:picLocks noChangeAspect="1" noChangeArrowheads="1"/>
          </p:cNvPicPr>
          <p:nvPr/>
        </p:nvPicPr>
        <p:blipFill>
          <a:blip r:embed="rId1"/>
          <a:srcRect/>
          <a:stretch>
            <a:fillRect/>
          </a:stretch>
        </p:blipFill>
        <p:spPr bwMode="auto">
          <a:xfrm>
            <a:off x="1214438" y="1428750"/>
            <a:ext cx="6429375" cy="52006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857250" y="214313"/>
            <a:ext cx="8064500" cy="2016125"/>
          </a:xfrm>
          <a:prstGeom prst="rect">
            <a:avLst/>
          </a:prstGeom>
          <a:noFill/>
          <a:ln w="9525" algn="ctr">
            <a:noFill/>
            <a:miter lim="800000"/>
          </a:ln>
        </p:spPr>
        <p:txBody>
          <a:bodyPr>
            <a:spAutoFit/>
          </a:bodyPr>
          <a:lstStyle/>
          <a:p>
            <a:pPr>
              <a:lnSpc>
                <a:spcPct val="110000"/>
              </a:lnSpc>
            </a:pPr>
            <a:endParaRPr lang="en-US" altLang="zh-CN" b="1" dirty="0">
              <a:solidFill>
                <a:srgbClr val="FF505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r>
              <a:rPr lang="zh-CN" altLang="en-US" b="1" dirty="0">
                <a:latin typeface="黑体" panose="02010609060101010101" pitchFamily="49" charset="-122"/>
                <a:ea typeface="黑体" panose="02010609060101010101" pitchFamily="49" charset="-122"/>
              </a:rPr>
              <a:t>稳定</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指</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数据</a:t>
            </a:r>
            <a:r>
              <a:rPr lang="zh-CN" altLang="en-US" b="1" dirty="0">
                <a:ea typeface="黑体" panose="02010609060101010101" pitchFamily="49" charset="-122"/>
              </a:rPr>
              <a:t>”</a:t>
            </a:r>
            <a:r>
              <a:rPr lang="zh-CN" altLang="en-US" b="1" dirty="0">
                <a:latin typeface="黑体" panose="02010609060101010101" pitchFamily="49" charset="-122"/>
                <a:ea typeface="黑体" panose="02010609060101010101" pitchFamily="49" charset="-122"/>
              </a:rPr>
              <a:t>进入数据仓库后，将被长期保留，主要进行插入和查询操作，但修改和删除操作很少；</a:t>
            </a:r>
            <a:endParaRPr lang="zh-CN" altLang="en-US" b="1" dirty="0">
              <a:latin typeface="黑体" panose="02010609060101010101" pitchFamily="49" charset="-122"/>
              <a:ea typeface="黑体" panose="02010609060101010101" pitchFamily="49" charset="-122"/>
            </a:endParaRPr>
          </a:p>
        </p:txBody>
      </p:sp>
      <p:sp>
        <p:nvSpPr>
          <p:cNvPr id="29699" name="AutoShape 4"/>
          <p:cNvSpPr>
            <a:spLocks noChangeArrowheads="1"/>
          </p:cNvSpPr>
          <p:nvPr/>
        </p:nvSpPr>
        <p:spPr bwMode="auto">
          <a:xfrm>
            <a:off x="2033588" y="2671763"/>
            <a:ext cx="1143000" cy="1600200"/>
          </a:xfrm>
          <a:prstGeom prst="can">
            <a:avLst>
              <a:gd name="adj" fmla="val 35000"/>
            </a:avLst>
          </a:prstGeom>
          <a:solidFill>
            <a:schemeClr val="accent1"/>
          </a:solidFill>
          <a:ln w="9525">
            <a:solidFill>
              <a:schemeClr val="tx1"/>
            </a:solidFill>
            <a:round/>
          </a:ln>
        </p:spPr>
        <p:txBody>
          <a:bodyPr wrap="none" anchor="ctr"/>
          <a:lstStyle/>
          <a:p>
            <a:endParaRPr lang="zh-CN" altLang="en-US"/>
          </a:p>
        </p:txBody>
      </p:sp>
      <p:sp>
        <p:nvSpPr>
          <p:cNvPr id="29700" name="AutoShape 5"/>
          <p:cNvSpPr>
            <a:spLocks noChangeArrowheads="1"/>
          </p:cNvSpPr>
          <p:nvPr/>
        </p:nvSpPr>
        <p:spPr bwMode="auto">
          <a:xfrm>
            <a:off x="6148388" y="2671763"/>
            <a:ext cx="1143000" cy="1600200"/>
          </a:xfrm>
          <a:prstGeom prst="can">
            <a:avLst>
              <a:gd name="adj" fmla="val 35000"/>
            </a:avLst>
          </a:prstGeom>
          <a:solidFill>
            <a:srgbClr val="CCFFFF"/>
          </a:solidFill>
          <a:ln w="9525">
            <a:solidFill>
              <a:schemeClr val="tx1"/>
            </a:solidFill>
            <a:round/>
          </a:ln>
        </p:spPr>
        <p:txBody>
          <a:bodyPr wrap="none" anchor="ctr"/>
          <a:lstStyle/>
          <a:p>
            <a:endParaRPr lang="zh-CN" altLang="en-US"/>
          </a:p>
        </p:txBody>
      </p:sp>
      <p:sp>
        <p:nvSpPr>
          <p:cNvPr id="29701" name="Rectangle 6"/>
          <p:cNvSpPr>
            <a:spLocks noChangeArrowheads="1"/>
          </p:cNvSpPr>
          <p:nvPr/>
        </p:nvSpPr>
        <p:spPr bwMode="auto">
          <a:xfrm>
            <a:off x="2185988" y="32813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2" name="Rectangle 7"/>
          <p:cNvSpPr>
            <a:spLocks noChangeArrowheads="1"/>
          </p:cNvSpPr>
          <p:nvPr/>
        </p:nvSpPr>
        <p:spPr bwMode="auto">
          <a:xfrm>
            <a:off x="2643188" y="32813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3" name="Rectangle 8"/>
          <p:cNvSpPr>
            <a:spLocks noChangeArrowheads="1"/>
          </p:cNvSpPr>
          <p:nvPr/>
        </p:nvSpPr>
        <p:spPr bwMode="auto">
          <a:xfrm>
            <a:off x="2262188" y="36623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4" name="Rectangle 9"/>
          <p:cNvSpPr>
            <a:spLocks noChangeArrowheads="1"/>
          </p:cNvSpPr>
          <p:nvPr/>
        </p:nvSpPr>
        <p:spPr bwMode="auto">
          <a:xfrm>
            <a:off x="2643188" y="38147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5" name="Rectangle 10"/>
          <p:cNvSpPr>
            <a:spLocks noChangeArrowheads="1"/>
          </p:cNvSpPr>
          <p:nvPr/>
        </p:nvSpPr>
        <p:spPr bwMode="auto">
          <a:xfrm>
            <a:off x="6681788" y="34337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6" name="Rectangle 11"/>
          <p:cNvSpPr>
            <a:spLocks noChangeArrowheads="1"/>
          </p:cNvSpPr>
          <p:nvPr/>
        </p:nvSpPr>
        <p:spPr bwMode="auto">
          <a:xfrm>
            <a:off x="6681788" y="32051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7" name="Rectangle 12"/>
          <p:cNvSpPr>
            <a:spLocks noChangeArrowheads="1"/>
          </p:cNvSpPr>
          <p:nvPr/>
        </p:nvSpPr>
        <p:spPr bwMode="auto">
          <a:xfrm>
            <a:off x="6681788" y="36623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8" name="Rectangle 13"/>
          <p:cNvSpPr>
            <a:spLocks noChangeArrowheads="1"/>
          </p:cNvSpPr>
          <p:nvPr/>
        </p:nvSpPr>
        <p:spPr bwMode="auto">
          <a:xfrm>
            <a:off x="6681788" y="3890963"/>
            <a:ext cx="152400" cy="152400"/>
          </a:xfrm>
          <a:prstGeom prst="rect">
            <a:avLst/>
          </a:prstGeom>
          <a:solidFill>
            <a:schemeClr val="tx1"/>
          </a:solidFill>
          <a:ln w="9525">
            <a:solidFill>
              <a:schemeClr val="tx1"/>
            </a:solidFill>
            <a:miter lim="800000"/>
          </a:ln>
        </p:spPr>
        <p:txBody>
          <a:bodyPr wrap="none" anchor="ctr"/>
          <a:lstStyle/>
          <a:p>
            <a:endParaRPr lang="zh-CN" altLang="en-US"/>
          </a:p>
        </p:txBody>
      </p:sp>
      <p:sp>
        <p:nvSpPr>
          <p:cNvPr id="29709" name="Line 14"/>
          <p:cNvSpPr>
            <a:spLocks noChangeShapeType="1"/>
          </p:cNvSpPr>
          <p:nvPr/>
        </p:nvSpPr>
        <p:spPr bwMode="auto">
          <a:xfrm>
            <a:off x="1652588" y="3205163"/>
            <a:ext cx="533400" cy="152400"/>
          </a:xfrm>
          <a:prstGeom prst="line">
            <a:avLst/>
          </a:prstGeom>
          <a:noFill/>
          <a:ln w="28575">
            <a:solidFill>
              <a:srgbClr val="FF0000"/>
            </a:solidFill>
            <a:round/>
            <a:tailEnd type="triangle" w="med" len="med"/>
          </a:ln>
        </p:spPr>
        <p:txBody>
          <a:bodyPr wrap="none"/>
          <a:lstStyle/>
          <a:p>
            <a:endParaRPr lang="zh-CN" altLang="en-US"/>
          </a:p>
        </p:txBody>
      </p:sp>
      <p:sp>
        <p:nvSpPr>
          <p:cNvPr id="29710" name="Text Box 16"/>
          <p:cNvSpPr txBox="1">
            <a:spLocks noChangeArrowheads="1"/>
          </p:cNvSpPr>
          <p:nvPr/>
        </p:nvSpPr>
        <p:spPr bwMode="auto">
          <a:xfrm>
            <a:off x="1042988" y="29765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插入</a:t>
            </a:r>
            <a:endParaRPr lang="zh-CN" altLang="en-US" b="1"/>
          </a:p>
        </p:txBody>
      </p:sp>
      <p:sp>
        <p:nvSpPr>
          <p:cNvPr id="29711" name="Text Box 17"/>
          <p:cNvSpPr txBox="1">
            <a:spLocks noChangeArrowheads="1"/>
          </p:cNvSpPr>
          <p:nvPr/>
        </p:nvSpPr>
        <p:spPr bwMode="auto">
          <a:xfrm>
            <a:off x="1195388" y="41957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删除</a:t>
            </a:r>
            <a:endParaRPr lang="zh-CN" altLang="en-US" b="1"/>
          </a:p>
        </p:txBody>
      </p:sp>
      <p:sp>
        <p:nvSpPr>
          <p:cNvPr id="29712" name="Text Box 18"/>
          <p:cNvSpPr txBox="1">
            <a:spLocks noChangeArrowheads="1"/>
          </p:cNvSpPr>
          <p:nvPr/>
        </p:nvSpPr>
        <p:spPr bwMode="auto">
          <a:xfrm>
            <a:off x="3176588" y="43481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修改</a:t>
            </a:r>
            <a:endParaRPr lang="zh-CN" altLang="en-US" b="1"/>
          </a:p>
        </p:txBody>
      </p:sp>
      <p:sp>
        <p:nvSpPr>
          <p:cNvPr id="29713" name="Text Box 19"/>
          <p:cNvSpPr txBox="1">
            <a:spLocks noChangeArrowheads="1"/>
          </p:cNvSpPr>
          <p:nvPr/>
        </p:nvSpPr>
        <p:spPr bwMode="auto">
          <a:xfrm>
            <a:off x="3405188" y="34337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访问</a:t>
            </a:r>
            <a:endParaRPr lang="zh-CN" altLang="en-US" b="1"/>
          </a:p>
        </p:txBody>
      </p:sp>
      <p:sp>
        <p:nvSpPr>
          <p:cNvPr id="29714" name="Line 20"/>
          <p:cNvSpPr>
            <a:spLocks noChangeShapeType="1"/>
          </p:cNvSpPr>
          <p:nvPr/>
        </p:nvSpPr>
        <p:spPr bwMode="auto">
          <a:xfrm flipH="1" flipV="1">
            <a:off x="2719388" y="4043363"/>
            <a:ext cx="457200" cy="457200"/>
          </a:xfrm>
          <a:prstGeom prst="line">
            <a:avLst/>
          </a:prstGeom>
          <a:noFill/>
          <a:ln w="28575">
            <a:solidFill>
              <a:srgbClr val="FF0000"/>
            </a:solidFill>
            <a:round/>
            <a:tailEnd type="triangle" w="med" len="med"/>
          </a:ln>
        </p:spPr>
        <p:txBody>
          <a:bodyPr wrap="none"/>
          <a:lstStyle/>
          <a:p>
            <a:endParaRPr lang="zh-CN" altLang="en-US"/>
          </a:p>
        </p:txBody>
      </p:sp>
      <p:sp>
        <p:nvSpPr>
          <p:cNvPr id="29715" name="Line 21"/>
          <p:cNvSpPr>
            <a:spLocks noChangeShapeType="1"/>
          </p:cNvSpPr>
          <p:nvPr/>
        </p:nvSpPr>
        <p:spPr bwMode="auto">
          <a:xfrm flipV="1">
            <a:off x="1804988" y="3890963"/>
            <a:ext cx="457200" cy="533400"/>
          </a:xfrm>
          <a:prstGeom prst="line">
            <a:avLst/>
          </a:prstGeom>
          <a:noFill/>
          <a:ln w="28575">
            <a:solidFill>
              <a:srgbClr val="FF0000"/>
            </a:solidFill>
            <a:round/>
            <a:tailEnd type="triangle" w="med" len="med"/>
          </a:ln>
        </p:spPr>
        <p:txBody>
          <a:bodyPr wrap="none"/>
          <a:lstStyle/>
          <a:p>
            <a:endParaRPr lang="zh-CN" altLang="en-US"/>
          </a:p>
        </p:txBody>
      </p:sp>
      <p:sp>
        <p:nvSpPr>
          <p:cNvPr id="29716" name="Line 22"/>
          <p:cNvSpPr>
            <a:spLocks noChangeShapeType="1"/>
          </p:cNvSpPr>
          <p:nvPr/>
        </p:nvSpPr>
        <p:spPr bwMode="auto">
          <a:xfrm flipH="1" flipV="1">
            <a:off x="2871788" y="3433763"/>
            <a:ext cx="533400" cy="228600"/>
          </a:xfrm>
          <a:prstGeom prst="line">
            <a:avLst/>
          </a:prstGeom>
          <a:noFill/>
          <a:ln w="28575">
            <a:solidFill>
              <a:srgbClr val="FF0000"/>
            </a:solidFill>
            <a:round/>
            <a:tailEnd type="triangle" w="med" len="med"/>
          </a:ln>
        </p:spPr>
        <p:txBody>
          <a:bodyPr wrap="none"/>
          <a:lstStyle/>
          <a:p>
            <a:endParaRPr lang="zh-CN" altLang="en-US"/>
          </a:p>
        </p:txBody>
      </p:sp>
      <p:sp>
        <p:nvSpPr>
          <p:cNvPr id="29717" name="Line 23"/>
          <p:cNvSpPr>
            <a:spLocks noChangeShapeType="1"/>
          </p:cNvSpPr>
          <p:nvPr/>
        </p:nvSpPr>
        <p:spPr bwMode="auto">
          <a:xfrm>
            <a:off x="5233988" y="3281363"/>
            <a:ext cx="1371600" cy="0"/>
          </a:xfrm>
          <a:prstGeom prst="line">
            <a:avLst/>
          </a:prstGeom>
          <a:noFill/>
          <a:ln w="28575">
            <a:solidFill>
              <a:srgbClr val="FF0000"/>
            </a:solidFill>
            <a:round/>
            <a:tailEnd type="triangle" w="med" len="med"/>
          </a:ln>
        </p:spPr>
        <p:txBody>
          <a:bodyPr wrap="none"/>
          <a:lstStyle/>
          <a:p>
            <a:endParaRPr lang="zh-CN" altLang="en-US"/>
          </a:p>
        </p:txBody>
      </p:sp>
      <p:sp>
        <p:nvSpPr>
          <p:cNvPr id="29718" name="Line 24"/>
          <p:cNvSpPr>
            <a:spLocks noChangeShapeType="1"/>
          </p:cNvSpPr>
          <p:nvPr/>
        </p:nvSpPr>
        <p:spPr bwMode="auto">
          <a:xfrm>
            <a:off x="5233988" y="3509963"/>
            <a:ext cx="1371600" cy="0"/>
          </a:xfrm>
          <a:prstGeom prst="line">
            <a:avLst/>
          </a:prstGeom>
          <a:noFill/>
          <a:ln w="28575">
            <a:solidFill>
              <a:srgbClr val="FF0000"/>
            </a:solidFill>
            <a:round/>
            <a:tailEnd type="triangle" w="med" len="med"/>
          </a:ln>
        </p:spPr>
        <p:txBody>
          <a:bodyPr wrap="none"/>
          <a:lstStyle/>
          <a:p>
            <a:endParaRPr lang="zh-CN" altLang="en-US"/>
          </a:p>
        </p:txBody>
      </p:sp>
      <p:sp>
        <p:nvSpPr>
          <p:cNvPr id="29719" name="Line 25"/>
          <p:cNvSpPr>
            <a:spLocks noChangeShapeType="1"/>
          </p:cNvSpPr>
          <p:nvPr/>
        </p:nvSpPr>
        <p:spPr bwMode="auto">
          <a:xfrm>
            <a:off x="5233988" y="3738563"/>
            <a:ext cx="1371600" cy="0"/>
          </a:xfrm>
          <a:prstGeom prst="line">
            <a:avLst/>
          </a:prstGeom>
          <a:noFill/>
          <a:ln w="28575">
            <a:solidFill>
              <a:srgbClr val="FF0000"/>
            </a:solidFill>
            <a:round/>
            <a:tailEnd type="triangle" w="med" len="med"/>
          </a:ln>
        </p:spPr>
        <p:txBody>
          <a:bodyPr wrap="none"/>
          <a:lstStyle/>
          <a:p>
            <a:endParaRPr lang="zh-CN" altLang="en-US"/>
          </a:p>
        </p:txBody>
      </p:sp>
      <p:sp>
        <p:nvSpPr>
          <p:cNvPr id="29720" name="Line 26"/>
          <p:cNvSpPr>
            <a:spLocks noChangeShapeType="1"/>
          </p:cNvSpPr>
          <p:nvPr/>
        </p:nvSpPr>
        <p:spPr bwMode="auto">
          <a:xfrm>
            <a:off x="5233988" y="3967163"/>
            <a:ext cx="1371600" cy="0"/>
          </a:xfrm>
          <a:prstGeom prst="line">
            <a:avLst/>
          </a:prstGeom>
          <a:noFill/>
          <a:ln w="28575">
            <a:solidFill>
              <a:srgbClr val="FF0000"/>
            </a:solidFill>
            <a:round/>
            <a:tailEnd type="triangle" w="med" len="med"/>
          </a:ln>
        </p:spPr>
        <p:txBody>
          <a:bodyPr wrap="none"/>
          <a:lstStyle/>
          <a:p>
            <a:endParaRPr lang="zh-CN" altLang="en-US"/>
          </a:p>
        </p:txBody>
      </p:sp>
      <p:sp>
        <p:nvSpPr>
          <p:cNvPr id="29721" name="Line 27"/>
          <p:cNvSpPr>
            <a:spLocks noChangeShapeType="1"/>
          </p:cNvSpPr>
          <p:nvPr/>
        </p:nvSpPr>
        <p:spPr bwMode="auto">
          <a:xfrm flipV="1">
            <a:off x="6910388" y="3128963"/>
            <a:ext cx="762000" cy="152400"/>
          </a:xfrm>
          <a:prstGeom prst="line">
            <a:avLst/>
          </a:prstGeom>
          <a:noFill/>
          <a:ln w="28575">
            <a:solidFill>
              <a:srgbClr val="FF0000"/>
            </a:solidFill>
            <a:round/>
            <a:tailEnd type="triangle" w="med" len="med"/>
          </a:ln>
        </p:spPr>
        <p:txBody>
          <a:bodyPr wrap="none"/>
          <a:lstStyle/>
          <a:p>
            <a:endParaRPr lang="zh-CN" altLang="en-US"/>
          </a:p>
        </p:txBody>
      </p:sp>
      <p:sp>
        <p:nvSpPr>
          <p:cNvPr id="29722" name="Line 28"/>
          <p:cNvSpPr>
            <a:spLocks noChangeShapeType="1"/>
          </p:cNvSpPr>
          <p:nvPr/>
        </p:nvSpPr>
        <p:spPr bwMode="auto">
          <a:xfrm>
            <a:off x="6910388" y="3738563"/>
            <a:ext cx="685800" cy="228600"/>
          </a:xfrm>
          <a:prstGeom prst="line">
            <a:avLst/>
          </a:prstGeom>
          <a:noFill/>
          <a:ln w="28575">
            <a:solidFill>
              <a:srgbClr val="FF0000"/>
            </a:solidFill>
            <a:round/>
            <a:tailEnd type="triangle" w="med" len="med"/>
          </a:ln>
        </p:spPr>
        <p:txBody>
          <a:bodyPr wrap="none"/>
          <a:lstStyle/>
          <a:p>
            <a:endParaRPr lang="zh-CN" altLang="en-US"/>
          </a:p>
        </p:txBody>
      </p:sp>
      <p:sp>
        <p:nvSpPr>
          <p:cNvPr id="29723" name="Text Box 29"/>
          <p:cNvSpPr txBox="1">
            <a:spLocks noChangeArrowheads="1"/>
          </p:cNvSpPr>
          <p:nvPr/>
        </p:nvSpPr>
        <p:spPr bwMode="auto">
          <a:xfrm>
            <a:off x="5005388" y="28241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载入</a:t>
            </a:r>
            <a:endParaRPr lang="zh-CN" altLang="en-US" b="1"/>
          </a:p>
        </p:txBody>
      </p:sp>
      <p:sp>
        <p:nvSpPr>
          <p:cNvPr id="29724" name="Text Box 30"/>
          <p:cNvSpPr txBox="1">
            <a:spLocks noChangeArrowheads="1"/>
          </p:cNvSpPr>
          <p:nvPr/>
        </p:nvSpPr>
        <p:spPr bwMode="auto">
          <a:xfrm>
            <a:off x="7672388" y="2900363"/>
            <a:ext cx="685800" cy="387350"/>
          </a:xfrm>
          <a:prstGeom prst="rect">
            <a:avLst/>
          </a:prstGeom>
          <a:noFill/>
          <a:ln w="9525">
            <a:noFill/>
            <a:miter lim="800000"/>
          </a:ln>
        </p:spPr>
        <p:txBody>
          <a:bodyPr lIns="18000" tIns="10800" rIns="18000" bIns="10800">
            <a:spAutoFit/>
          </a:bodyPr>
          <a:lstStyle/>
          <a:p>
            <a:pPr>
              <a:spcBef>
                <a:spcPct val="50000"/>
              </a:spcBef>
            </a:pPr>
            <a:r>
              <a:rPr lang="zh-CN" altLang="en-US" b="1"/>
              <a:t>访问</a:t>
            </a:r>
            <a:endParaRPr lang="zh-CN" altLang="en-US" b="1"/>
          </a:p>
        </p:txBody>
      </p:sp>
      <p:sp>
        <p:nvSpPr>
          <p:cNvPr id="29725" name="Text Box 31"/>
          <p:cNvSpPr txBox="1">
            <a:spLocks noChangeArrowheads="1"/>
          </p:cNvSpPr>
          <p:nvPr/>
        </p:nvSpPr>
        <p:spPr bwMode="auto">
          <a:xfrm>
            <a:off x="1447800" y="5410200"/>
            <a:ext cx="2119313" cy="452438"/>
          </a:xfrm>
          <a:prstGeom prst="rect">
            <a:avLst/>
          </a:prstGeom>
          <a:gradFill rotWithShape="0">
            <a:gsLst>
              <a:gs pos="0">
                <a:srgbClr val="A2FC8D"/>
              </a:gs>
              <a:gs pos="100000">
                <a:srgbClr val="5DFA38"/>
              </a:gs>
            </a:gsLst>
            <a:path path="shape">
              <a:fillToRect l="50000" t="50000" r="50000" b="50000"/>
            </a:path>
          </a:gradFill>
          <a:ln w="9525">
            <a:noFill/>
            <a:miter lim="800000"/>
          </a:ln>
        </p:spPr>
        <p:txBody>
          <a:bodyPr lIns="18000" tIns="10800" rIns="18000" bIns="10800">
            <a:spAutoFit/>
          </a:bodyPr>
          <a:lstStyle/>
          <a:p>
            <a:pPr>
              <a:spcBef>
                <a:spcPct val="50000"/>
              </a:spcBef>
            </a:pPr>
            <a:r>
              <a:rPr lang="zh-CN" altLang="en-US" b="1"/>
              <a:t>操作型环境</a:t>
            </a:r>
            <a:endParaRPr lang="zh-CN" altLang="en-US" b="1"/>
          </a:p>
        </p:txBody>
      </p:sp>
      <p:sp>
        <p:nvSpPr>
          <p:cNvPr id="29726" name="Text Box 32"/>
          <p:cNvSpPr txBox="1">
            <a:spLocks noChangeArrowheads="1"/>
          </p:cNvSpPr>
          <p:nvPr/>
        </p:nvSpPr>
        <p:spPr bwMode="auto">
          <a:xfrm>
            <a:off x="5843588" y="5262563"/>
            <a:ext cx="1728787" cy="452437"/>
          </a:xfrm>
          <a:prstGeom prst="rect">
            <a:avLst/>
          </a:prstGeom>
          <a:gradFill rotWithShape="0">
            <a:gsLst>
              <a:gs pos="0">
                <a:srgbClr val="A2FC8D"/>
              </a:gs>
              <a:gs pos="100000">
                <a:srgbClr val="5DFA38"/>
              </a:gs>
            </a:gsLst>
            <a:path path="shape">
              <a:fillToRect l="50000" t="50000" r="50000" b="50000"/>
            </a:path>
          </a:gradFill>
          <a:ln w="9525">
            <a:noFill/>
            <a:miter lim="800000"/>
          </a:ln>
        </p:spPr>
        <p:txBody>
          <a:bodyPr lIns="18000" tIns="10800" rIns="18000" bIns="10800">
            <a:spAutoFit/>
          </a:bodyPr>
          <a:lstStyle/>
          <a:p>
            <a:pPr>
              <a:spcBef>
                <a:spcPct val="50000"/>
              </a:spcBef>
            </a:pPr>
            <a:r>
              <a:rPr lang="zh-CN" altLang="en-US" b="1"/>
              <a:t>数据仓库</a:t>
            </a:r>
            <a:endParaRPr lang="zh-CN"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785813" y="0"/>
            <a:ext cx="8064500" cy="6773863"/>
          </a:xfrm>
          <a:prstGeom prst="rect">
            <a:avLst/>
          </a:prstGeom>
          <a:noFill/>
          <a:ln w="9525" algn="ctr">
            <a:noFill/>
            <a:miter lim="800000"/>
          </a:ln>
        </p:spPr>
        <p:txBody>
          <a:bodyPr>
            <a:spAutoFit/>
          </a:bodyPr>
          <a:lstStyle/>
          <a:p>
            <a:pPr>
              <a:lnSpc>
                <a:spcPct val="110000"/>
              </a:lnSpc>
            </a:pPr>
            <a:endParaRPr lang="en-US" altLang="zh-CN" sz="2400" b="1">
              <a:solidFill>
                <a:srgbClr val="FF505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r>
              <a:rPr lang="zh-CN" altLang="en-US" sz="2400" b="1">
                <a:latin typeface="黑体" panose="02010609060101010101" pitchFamily="49" charset="-122"/>
                <a:ea typeface="黑体" panose="02010609060101010101" pitchFamily="49" charset="-122"/>
              </a:rPr>
              <a:t>反映历史变化</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指数据仓库内的信息不是</a:t>
            </a:r>
            <a:r>
              <a:rPr lang="zh-CN" altLang="en-US" sz="2400" b="1">
                <a:solidFill>
                  <a:srgbClr val="FF0000"/>
                </a:solidFill>
                <a:latin typeface="黑体" panose="02010609060101010101" pitchFamily="49" charset="-122"/>
                <a:ea typeface="黑体" panose="02010609060101010101" pitchFamily="49" charset="-122"/>
              </a:rPr>
              <a:t>当前</a:t>
            </a:r>
            <a:r>
              <a:rPr lang="zh-CN" altLang="en-US" sz="2400" b="1">
                <a:latin typeface="黑体" panose="02010609060101010101" pitchFamily="49" charset="-122"/>
                <a:ea typeface="黑体" panose="02010609060101010101" pitchFamily="49" charset="-122"/>
              </a:rPr>
              <a:t>或某一时刻的信息，而是系统记录了</a:t>
            </a:r>
            <a:r>
              <a:rPr lang="zh-CN" altLang="en-US" sz="2400" b="1">
                <a:solidFill>
                  <a:srgbClr val="FF0000"/>
                </a:solidFill>
                <a:latin typeface="黑体" panose="02010609060101010101" pitchFamily="49" charset="-122"/>
                <a:ea typeface="黑体" panose="02010609060101010101" pitchFamily="49" charset="-122"/>
              </a:rPr>
              <a:t>从过去某一时刻到目前各个阶段的信息</a:t>
            </a:r>
            <a:r>
              <a:rPr lang="zh-CN" altLang="en-US" sz="2400" b="1">
                <a:latin typeface="黑体" panose="02010609060101010101" pitchFamily="49" charset="-122"/>
                <a:ea typeface="黑体" panose="02010609060101010101" pitchFamily="49" charset="-122"/>
              </a:rPr>
              <a:t>，以对企业的发展历程和未来趋势作出定量分析和预测；</a:t>
            </a:r>
            <a:endParaRPr lang="zh-CN" altLang="en-US" sz="2400" b="1">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zh-CN" altLang="en-US" sz="2400" b="1">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endParaRPr lang="en-US" altLang="zh-CN" sz="2400" b="1">
              <a:solidFill>
                <a:srgbClr val="FF0000"/>
              </a:solidFill>
              <a:latin typeface="黑体" panose="02010609060101010101" pitchFamily="49" charset="-122"/>
              <a:ea typeface="黑体" panose="02010609060101010101" pitchFamily="49" charset="-122"/>
            </a:endParaRPr>
          </a:p>
          <a:p>
            <a:pPr>
              <a:lnSpc>
                <a:spcPct val="110000"/>
              </a:lnSpc>
              <a:buFont typeface="Wingdings" panose="05000000000000000000" pitchFamily="2" charset="2"/>
              <a:buChar char="l"/>
            </a:pPr>
            <a:r>
              <a:rPr lang="zh-CN" altLang="en-US" sz="2400" b="1">
                <a:solidFill>
                  <a:srgbClr val="FF0000"/>
                </a:solidFill>
                <a:latin typeface="黑体" panose="02010609060101010101" pitchFamily="49" charset="-122"/>
                <a:ea typeface="黑体" panose="02010609060101010101" pitchFamily="49" charset="-122"/>
              </a:rPr>
              <a:t>数据仓库不是一个可以买到的现成产品</a:t>
            </a:r>
            <a:r>
              <a:rPr lang="en-US" altLang="zh-CN" sz="2400" b="1">
                <a:solidFill>
                  <a:srgbClr val="FF0000"/>
                </a:solidFill>
                <a:latin typeface="黑体" panose="02010609060101010101" pitchFamily="49" charset="-122"/>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是一种解决问题的过程，包括数据建模、数据加载、主题分析、决策支持等环节。</a:t>
            </a:r>
            <a:r>
              <a:rPr lang="zh-CN" altLang="en-US" sz="2400" b="1">
                <a:latin typeface="黑体" panose="02010609060101010101" pitchFamily="49" charset="-122"/>
                <a:ea typeface="黑体" panose="02010609060101010101" pitchFamily="49" charset="-122"/>
              </a:rPr>
              <a:t>  </a:t>
            </a:r>
            <a:endParaRPr lang="zh-CN" altLang="en-US" sz="2400" b="1">
              <a:latin typeface="黑体" panose="02010609060101010101" pitchFamily="49" charset="-122"/>
              <a:ea typeface="黑体" panose="02010609060101010101" pitchFamily="49" charset="-122"/>
            </a:endParaRPr>
          </a:p>
        </p:txBody>
      </p:sp>
      <p:sp>
        <p:nvSpPr>
          <p:cNvPr id="30723" name="AutoShape 3"/>
          <p:cNvSpPr>
            <a:spLocks noChangeArrowheads="1"/>
          </p:cNvSpPr>
          <p:nvPr/>
        </p:nvSpPr>
        <p:spPr bwMode="auto">
          <a:xfrm>
            <a:off x="1909763" y="2000250"/>
            <a:ext cx="2514600" cy="2667000"/>
          </a:xfrm>
          <a:prstGeom prst="can">
            <a:avLst>
              <a:gd name="adj" fmla="val 26515"/>
            </a:avLst>
          </a:prstGeom>
          <a:gradFill rotWithShape="0">
            <a:gsLst>
              <a:gs pos="0">
                <a:srgbClr val="FFFFE2"/>
              </a:gs>
              <a:gs pos="100000">
                <a:srgbClr val="FFFF99"/>
              </a:gs>
            </a:gsLst>
            <a:path path="rect">
              <a:fillToRect l="50000" t="50000" r="50000" b="50000"/>
            </a:path>
          </a:gradFill>
          <a:ln w="9525">
            <a:solidFill>
              <a:schemeClr val="tx1"/>
            </a:solidFill>
            <a:round/>
          </a:ln>
        </p:spPr>
        <p:txBody>
          <a:bodyPr wrap="none" anchor="ctr"/>
          <a:lstStyle/>
          <a:p>
            <a:pPr algn="ctr"/>
            <a:endParaRPr lang="en-US" altLang="zh-CN" sz="2000" b="1">
              <a:solidFill>
                <a:srgbClr val="0066FF"/>
              </a:solidFill>
            </a:endParaRPr>
          </a:p>
          <a:p>
            <a:pPr algn="ctr"/>
            <a:r>
              <a:rPr lang="zh-CN" altLang="en-US" sz="2000" b="1">
                <a:solidFill>
                  <a:srgbClr val="3333CC"/>
                </a:solidFill>
              </a:rPr>
              <a:t>时间期限</a:t>
            </a:r>
            <a:r>
              <a:rPr lang="en-US" altLang="zh-CN" sz="2000" b="1">
                <a:solidFill>
                  <a:srgbClr val="3333CC"/>
                </a:solidFill>
              </a:rPr>
              <a:t>:30~90</a:t>
            </a:r>
            <a:r>
              <a:rPr lang="zh-CN" altLang="en-US" sz="2000" b="1">
                <a:solidFill>
                  <a:srgbClr val="3333CC"/>
                </a:solidFill>
              </a:rPr>
              <a:t>天</a:t>
            </a:r>
            <a:r>
              <a:rPr lang="en-US" altLang="zh-CN" sz="2000" b="1">
                <a:solidFill>
                  <a:srgbClr val="3333CC"/>
                </a:solidFill>
              </a:rPr>
              <a:t>;</a:t>
            </a:r>
            <a:endParaRPr lang="en-US" altLang="zh-CN" sz="2000" b="1">
              <a:solidFill>
                <a:srgbClr val="3333CC"/>
              </a:solidFill>
            </a:endParaRPr>
          </a:p>
          <a:p>
            <a:pPr algn="ctr"/>
            <a:r>
              <a:rPr lang="zh-CN" altLang="en-US" sz="2000" b="1">
                <a:solidFill>
                  <a:srgbClr val="3333CC"/>
                </a:solidFill>
              </a:rPr>
              <a:t>记录更新</a:t>
            </a:r>
            <a:r>
              <a:rPr lang="en-US" altLang="zh-CN" sz="2000" b="1">
                <a:solidFill>
                  <a:srgbClr val="3333CC"/>
                </a:solidFill>
              </a:rPr>
              <a:t>;</a:t>
            </a:r>
            <a:endParaRPr lang="en-US" altLang="zh-CN" sz="2000" b="1">
              <a:solidFill>
                <a:srgbClr val="3333CC"/>
              </a:solidFill>
            </a:endParaRPr>
          </a:p>
          <a:p>
            <a:pPr algn="ctr"/>
            <a:r>
              <a:rPr lang="zh-CN" altLang="en-US" sz="2000" b="1">
                <a:solidFill>
                  <a:srgbClr val="3333CC"/>
                </a:solidFill>
              </a:rPr>
              <a:t>关键结构包括</a:t>
            </a:r>
            <a:endParaRPr lang="zh-CN" altLang="en-US" sz="2000" b="1">
              <a:solidFill>
                <a:srgbClr val="3333CC"/>
              </a:solidFill>
            </a:endParaRPr>
          </a:p>
          <a:p>
            <a:pPr algn="ctr"/>
            <a:r>
              <a:rPr lang="zh-CN" altLang="en-US" sz="2000" b="1">
                <a:solidFill>
                  <a:srgbClr val="3333CC"/>
                </a:solidFill>
              </a:rPr>
              <a:t>时间元素</a:t>
            </a:r>
            <a:r>
              <a:rPr lang="en-US" altLang="zh-CN" sz="2000" b="1">
                <a:solidFill>
                  <a:srgbClr val="3333CC"/>
                </a:solidFill>
              </a:rPr>
              <a:t>/</a:t>
            </a:r>
            <a:r>
              <a:rPr lang="zh-CN" altLang="en-US" sz="2000" b="1">
                <a:solidFill>
                  <a:srgbClr val="3333CC"/>
                </a:solidFill>
              </a:rPr>
              <a:t>也可能</a:t>
            </a:r>
            <a:endParaRPr lang="zh-CN" altLang="en-US" sz="2000" b="1">
              <a:solidFill>
                <a:srgbClr val="3333CC"/>
              </a:solidFill>
            </a:endParaRPr>
          </a:p>
          <a:p>
            <a:pPr algn="ctr"/>
            <a:r>
              <a:rPr lang="zh-CN" altLang="en-US" sz="2000" b="1">
                <a:solidFill>
                  <a:srgbClr val="3333CC"/>
                </a:solidFill>
              </a:rPr>
              <a:t>不包括时间元素</a:t>
            </a:r>
            <a:endParaRPr lang="zh-CN" altLang="en-US" sz="2000" b="1">
              <a:solidFill>
                <a:srgbClr val="3333CC"/>
              </a:solidFill>
            </a:endParaRPr>
          </a:p>
          <a:p>
            <a:pPr algn="ctr"/>
            <a:endParaRPr lang="en-US" altLang="zh-CN" sz="2000" b="1"/>
          </a:p>
        </p:txBody>
      </p:sp>
      <p:sp>
        <p:nvSpPr>
          <p:cNvPr id="30724" name="AutoShape 4"/>
          <p:cNvSpPr>
            <a:spLocks noChangeArrowheads="1"/>
          </p:cNvSpPr>
          <p:nvPr/>
        </p:nvSpPr>
        <p:spPr bwMode="auto">
          <a:xfrm>
            <a:off x="5643563" y="2076450"/>
            <a:ext cx="2286000" cy="2514600"/>
          </a:xfrm>
          <a:prstGeom prst="can">
            <a:avLst>
              <a:gd name="adj" fmla="val 27500"/>
            </a:avLst>
          </a:prstGeom>
          <a:gradFill rotWithShape="0">
            <a:gsLst>
              <a:gs pos="0">
                <a:srgbClr val="FFECD8"/>
              </a:gs>
              <a:gs pos="100000">
                <a:srgbClr val="FFCC99"/>
              </a:gs>
            </a:gsLst>
            <a:path path="rect">
              <a:fillToRect l="50000" t="50000" r="50000" b="50000"/>
            </a:path>
          </a:gradFill>
          <a:ln w="9525">
            <a:solidFill>
              <a:schemeClr val="tx1"/>
            </a:solidFill>
            <a:round/>
          </a:ln>
        </p:spPr>
        <p:txBody>
          <a:bodyPr wrap="none" anchor="ctr"/>
          <a:lstStyle/>
          <a:p>
            <a:pPr algn="ctr"/>
            <a:r>
              <a:rPr lang="zh-CN" altLang="en-US" sz="2000" b="1">
                <a:solidFill>
                  <a:srgbClr val="3333CC"/>
                </a:solidFill>
              </a:rPr>
              <a:t>时间期限</a:t>
            </a:r>
            <a:r>
              <a:rPr lang="en-US" altLang="zh-CN" sz="2000" b="1">
                <a:solidFill>
                  <a:srgbClr val="3333CC"/>
                </a:solidFill>
              </a:rPr>
              <a:t>:5~10</a:t>
            </a:r>
            <a:r>
              <a:rPr lang="zh-CN" altLang="en-US" sz="2000" b="1">
                <a:solidFill>
                  <a:srgbClr val="3333CC"/>
                </a:solidFill>
              </a:rPr>
              <a:t>年</a:t>
            </a:r>
            <a:r>
              <a:rPr lang="en-US" altLang="zh-CN" sz="2000" b="1">
                <a:solidFill>
                  <a:srgbClr val="3333CC"/>
                </a:solidFill>
              </a:rPr>
              <a:t>;</a:t>
            </a:r>
            <a:endParaRPr lang="en-US" altLang="zh-CN" sz="2000" b="1">
              <a:solidFill>
                <a:srgbClr val="3333CC"/>
              </a:solidFill>
            </a:endParaRPr>
          </a:p>
          <a:p>
            <a:pPr algn="ctr"/>
            <a:r>
              <a:rPr lang="zh-CN" altLang="en-US" sz="2000" b="1">
                <a:solidFill>
                  <a:srgbClr val="3333CC"/>
                </a:solidFill>
              </a:rPr>
              <a:t>复杂的数据快照</a:t>
            </a:r>
            <a:r>
              <a:rPr lang="en-US" altLang="zh-CN" sz="2000" b="1">
                <a:solidFill>
                  <a:srgbClr val="3333CC"/>
                </a:solidFill>
              </a:rPr>
              <a:t>;</a:t>
            </a:r>
            <a:endParaRPr lang="en-US" altLang="zh-CN" sz="2000" b="1">
              <a:solidFill>
                <a:srgbClr val="3333CC"/>
              </a:solidFill>
            </a:endParaRPr>
          </a:p>
          <a:p>
            <a:pPr algn="ctr"/>
            <a:r>
              <a:rPr lang="zh-CN" altLang="en-US" sz="2000" b="1">
                <a:solidFill>
                  <a:srgbClr val="3333CC"/>
                </a:solidFill>
              </a:rPr>
              <a:t>关键结构包括</a:t>
            </a:r>
            <a:endParaRPr lang="zh-CN" altLang="en-US" sz="2000" b="1">
              <a:solidFill>
                <a:srgbClr val="3333CC"/>
              </a:solidFill>
            </a:endParaRPr>
          </a:p>
          <a:p>
            <a:pPr algn="ctr"/>
            <a:r>
              <a:rPr lang="zh-CN" altLang="en-US" sz="2000" b="1">
                <a:solidFill>
                  <a:srgbClr val="3333CC"/>
                </a:solidFill>
              </a:rPr>
              <a:t>时间元素</a:t>
            </a:r>
            <a:endParaRPr lang="zh-CN" altLang="en-US" sz="2000" b="1">
              <a:solidFill>
                <a:srgbClr val="3333CC"/>
              </a:solidFill>
            </a:endParaRPr>
          </a:p>
        </p:txBody>
      </p:sp>
      <p:sp>
        <p:nvSpPr>
          <p:cNvPr id="30725" name="Text Box 29"/>
          <p:cNvSpPr txBox="1">
            <a:spLocks noChangeArrowheads="1"/>
          </p:cNvSpPr>
          <p:nvPr/>
        </p:nvSpPr>
        <p:spPr bwMode="auto">
          <a:xfrm>
            <a:off x="2057400" y="4857750"/>
            <a:ext cx="2157413" cy="514350"/>
          </a:xfrm>
          <a:prstGeom prst="rect">
            <a:avLst/>
          </a:prstGeom>
          <a:gradFill rotWithShape="0">
            <a:gsLst>
              <a:gs pos="0">
                <a:srgbClr val="A2FC8D"/>
              </a:gs>
              <a:gs pos="100000">
                <a:srgbClr val="5DFA38"/>
              </a:gs>
            </a:gsLst>
            <a:path path="shape">
              <a:fillToRect l="50000" t="50000" r="50000" b="50000"/>
            </a:path>
          </a:gradFill>
          <a:ln w="9525">
            <a:noFill/>
            <a:miter lim="800000"/>
          </a:ln>
        </p:spPr>
        <p:txBody>
          <a:bodyPr lIns="18000" tIns="10800" rIns="18000" bIns="10800">
            <a:spAutoFit/>
          </a:bodyPr>
          <a:lstStyle/>
          <a:p>
            <a:pPr>
              <a:spcBef>
                <a:spcPct val="50000"/>
              </a:spcBef>
            </a:pPr>
            <a:r>
              <a:rPr lang="zh-CN" altLang="en-US" b="1"/>
              <a:t>操作型环境</a:t>
            </a:r>
            <a:endParaRPr lang="zh-CN" altLang="en-US" b="1"/>
          </a:p>
        </p:txBody>
      </p:sp>
      <p:sp>
        <p:nvSpPr>
          <p:cNvPr id="30726" name="Text Box 30"/>
          <p:cNvSpPr txBox="1">
            <a:spLocks noChangeArrowheads="1"/>
          </p:cNvSpPr>
          <p:nvPr/>
        </p:nvSpPr>
        <p:spPr bwMode="auto">
          <a:xfrm>
            <a:off x="6143625" y="4833938"/>
            <a:ext cx="1857375" cy="514350"/>
          </a:xfrm>
          <a:prstGeom prst="rect">
            <a:avLst/>
          </a:prstGeom>
          <a:gradFill rotWithShape="0">
            <a:gsLst>
              <a:gs pos="0">
                <a:srgbClr val="A2FC8D"/>
              </a:gs>
              <a:gs pos="100000">
                <a:srgbClr val="5DFA38"/>
              </a:gs>
            </a:gsLst>
            <a:path path="shape">
              <a:fillToRect l="50000" t="50000" r="50000" b="50000"/>
            </a:path>
          </a:gradFill>
          <a:ln w="9525">
            <a:noFill/>
            <a:miter lim="800000"/>
          </a:ln>
        </p:spPr>
        <p:txBody>
          <a:bodyPr lIns="18000" tIns="10800" rIns="18000" bIns="10800">
            <a:spAutoFit/>
          </a:bodyPr>
          <a:lstStyle/>
          <a:p>
            <a:pPr>
              <a:spcBef>
                <a:spcPct val="50000"/>
              </a:spcBef>
            </a:pPr>
            <a:r>
              <a:rPr lang="zh-CN" altLang="en-US" b="1"/>
              <a:t>数据仓库</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8"/>
          <p:cNvSpPr>
            <a:spLocks noChangeArrowheads="1"/>
          </p:cNvSpPr>
          <p:nvPr/>
        </p:nvSpPr>
        <p:spPr bwMode="auto">
          <a:xfrm>
            <a:off x="611188" y="188913"/>
            <a:ext cx="8388350" cy="3297237"/>
          </a:xfrm>
          <a:prstGeom prst="rect">
            <a:avLst/>
          </a:prstGeom>
          <a:noFill/>
          <a:ln w="9525" algn="ctr">
            <a:noFill/>
            <a:miter lim="800000"/>
          </a:ln>
        </p:spPr>
        <p:txBody>
          <a:bodyPr>
            <a:spAutoFit/>
          </a:bodyPr>
          <a:lstStyle/>
          <a:p>
            <a:endParaRPr lang="en-US" altLang="zh-CN" b="1">
              <a:latin typeface="黑体" panose="02010609060101010101" pitchFamily="49" charset="-122"/>
              <a:ea typeface="黑体" panose="02010609060101010101" pitchFamily="49" charset="-122"/>
            </a:endParaRPr>
          </a:p>
          <a:p>
            <a:pPr>
              <a:lnSpc>
                <a:spcPct val="130000"/>
              </a:lnSpc>
              <a:buFont typeface="Wingdings" panose="05000000000000000000" pitchFamily="2" charset="2"/>
              <a:buChar char="l"/>
            </a:pPr>
            <a:r>
              <a:rPr lang="zh-CN" altLang="en-US" b="1">
                <a:solidFill>
                  <a:srgbClr val="FF0000"/>
                </a:solidFill>
                <a:latin typeface="黑体" panose="02010609060101010101" pitchFamily="49" charset="-122"/>
                <a:ea typeface="黑体" panose="02010609060101010101" pitchFamily="49" charset="-122"/>
              </a:rPr>
              <a:t>联机事务处理</a:t>
            </a:r>
            <a:r>
              <a:rPr lang="en-US" altLang="zh-CN" b="1">
                <a:solidFill>
                  <a:srgbClr val="FF0000"/>
                </a:solidFill>
                <a:latin typeface="黑体" panose="02010609060101010101" pitchFamily="49" charset="-122"/>
                <a:ea typeface="黑体" panose="02010609060101010101" pitchFamily="49" charset="-122"/>
              </a:rPr>
              <a:t>OLTP</a:t>
            </a:r>
            <a:r>
              <a:rPr lang="zh-CN" altLang="en-US" b="1">
                <a:solidFill>
                  <a:srgbClr val="FF0000"/>
                </a:solidFill>
                <a:latin typeface="黑体" panose="02010609060101010101" pitchFamily="49" charset="-122"/>
                <a:ea typeface="黑体" panose="02010609060101010101" pitchFamily="49" charset="-122"/>
              </a:rPr>
              <a:t>（</a:t>
            </a:r>
            <a:r>
              <a:rPr lang="en-US" altLang="zh-CN" sz="2000" b="1">
                <a:latin typeface="黑体" panose="02010609060101010101" pitchFamily="49" charset="-122"/>
                <a:ea typeface="黑体" panose="02010609060101010101" pitchFamily="49" charset="-122"/>
              </a:rPr>
              <a:t>On-Line Transaction Processing</a:t>
            </a:r>
            <a:r>
              <a:rPr lang="zh-CN" altLang="en-US" sz="2400"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a:t>
            </a:r>
            <a:endParaRPr lang="zh-CN" altLang="en-US" b="1">
              <a:latin typeface="黑体" panose="02010609060101010101" pitchFamily="49" charset="-122"/>
              <a:ea typeface="黑体" panose="02010609060101010101" pitchFamily="49" charset="-122"/>
            </a:endParaRPr>
          </a:p>
          <a:p>
            <a:pPr>
              <a:lnSpc>
                <a:spcPct val="130000"/>
              </a:lnSpc>
            </a:pPr>
            <a:r>
              <a:rPr lang="zh-CN" altLang="en-US" b="1">
                <a:latin typeface="黑体" panose="02010609060101010101" pitchFamily="49" charset="-122"/>
                <a:ea typeface="黑体" panose="02010609060101010101" pitchFamily="49" charset="-122"/>
              </a:rPr>
              <a:t>是传统的关系型数据库的主要应用，主要进行基本的、日常的事务处理、查询、统计、报表等。</a:t>
            </a:r>
            <a:endParaRPr lang="zh-CN" altLang="en-US" b="1">
              <a:latin typeface="黑体" panose="02010609060101010101" pitchFamily="49" charset="-122"/>
              <a:ea typeface="黑体" panose="02010609060101010101" pitchFamily="49" charset="-122"/>
            </a:endParaRPr>
          </a:p>
          <a:p>
            <a:pPr>
              <a:lnSpc>
                <a:spcPct val="130000"/>
              </a:lnSpc>
            </a:pPr>
            <a:endParaRPr lang="zh-CN" altLang="en-US" b="1">
              <a:latin typeface="黑体" panose="02010609060101010101" pitchFamily="49" charset="-122"/>
              <a:ea typeface="黑体" panose="02010609060101010101" pitchFamily="49" charset="-122"/>
            </a:endParaRPr>
          </a:p>
          <a:p>
            <a:pPr>
              <a:lnSpc>
                <a:spcPct val="130000"/>
              </a:lnSpc>
            </a:pPr>
            <a:r>
              <a:rPr lang="en-US" altLang="zh-CN" b="1">
                <a:solidFill>
                  <a:srgbClr val="FF0000"/>
                </a:solidFill>
                <a:ea typeface="黑体" panose="02010609060101010101" pitchFamily="49" charset="-122"/>
              </a:rPr>
              <a:t>—</a:t>
            </a:r>
            <a:r>
              <a:rPr lang="zh-CN" altLang="en-US" b="1">
                <a:solidFill>
                  <a:srgbClr val="FF0000"/>
                </a:solidFill>
                <a:latin typeface="黑体" panose="02010609060101010101" pitchFamily="49" charset="-122"/>
                <a:ea typeface="黑体" panose="02010609060101010101" pitchFamily="49" charset="-122"/>
              </a:rPr>
              <a:t>告诉你数据库中都有什么（</a:t>
            </a:r>
            <a:r>
              <a:rPr lang="en-US" altLang="zh-CN" b="1">
                <a:solidFill>
                  <a:srgbClr val="FF0000"/>
                </a:solidFill>
                <a:latin typeface="黑体" panose="02010609060101010101" pitchFamily="49" charset="-122"/>
                <a:ea typeface="黑体" panose="02010609060101010101" pitchFamily="49" charset="-122"/>
              </a:rPr>
              <a:t>what happened</a:t>
            </a:r>
            <a:r>
              <a:rPr lang="zh-CN" altLang="en-US" b="1">
                <a:solidFill>
                  <a:srgbClr val="FF0000"/>
                </a:solidFill>
                <a:latin typeface="黑体" panose="02010609060101010101" pitchFamily="49" charset="-122"/>
                <a:ea typeface="黑体" panose="02010609060101010101" pitchFamily="49" charset="-122"/>
              </a:rPr>
              <a:t>）；</a:t>
            </a:r>
            <a:endParaRPr lang="zh-CN" altLang="en-US" sz="10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20725" y="352425"/>
            <a:ext cx="7883525" cy="4997450"/>
          </a:xfrm>
          <a:prstGeom prst="rect">
            <a:avLst/>
          </a:prstGeom>
          <a:noFill/>
          <a:ln w="9525" algn="ctr">
            <a:noFill/>
            <a:miter lim="800000"/>
          </a:ln>
        </p:spPr>
        <p:txBody>
          <a:bodyPr>
            <a:spAutoFit/>
          </a:bodyPr>
          <a:lstStyle/>
          <a:p>
            <a:pPr>
              <a:lnSpc>
                <a:spcPct val="130000"/>
              </a:lnSpc>
              <a:buFont typeface="Wingdings" panose="05000000000000000000" pitchFamily="2" charset="2"/>
              <a:buChar char="l"/>
            </a:pPr>
            <a:r>
              <a:rPr lang="zh-CN" altLang="en-US" sz="2400" b="1">
                <a:solidFill>
                  <a:srgbClr val="FF0000"/>
                </a:solidFill>
                <a:latin typeface="黑体" panose="02010609060101010101" pitchFamily="49" charset="-122"/>
                <a:ea typeface="黑体" panose="02010609060101010101" pitchFamily="49" charset="-122"/>
              </a:rPr>
              <a:t>联机分析处理</a:t>
            </a:r>
            <a:r>
              <a:rPr lang="en-US" altLang="zh-CN" sz="2400" b="1">
                <a:solidFill>
                  <a:srgbClr val="FF0000"/>
                </a:solidFill>
                <a:latin typeface="黑体" panose="02010609060101010101" pitchFamily="49" charset="-122"/>
                <a:ea typeface="黑体" panose="02010609060101010101" pitchFamily="49" charset="-122"/>
              </a:rPr>
              <a:t>OLAP</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On-Line Analytical Processing</a:t>
            </a:r>
            <a:r>
              <a:rPr lang="zh-CN" altLang="en-US" sz="2400" b="1">
                <a:latin typeface="黑体" panose="02010609060101010101" pitchFamily="49" charset="-122"/>
                <a:ea typeface="黑体" panose="02010609060101010101" pitchFamily="49" charset="-122"/>
              </a:rPr>
              <a:t>）：由高性能服务器和</a:t>
            </a:r>
            <a:r>
              <a:rPr lang="zh-CN" altLang="en-US" sz="2400" b="1">
                <a:solidFill>
                  <a:srgbClr val="FF0000"/>
                </a:solidFill>
                <a:latin typeface="黑体" panose="02010609060101010101" pitchFamily="49" charset="-122"/>
                <a:ea typeface="黑体" panose="02010609060101010101" pitchFamily="49" charset="-122"/>
              </a:rPr>
              <a:t>多维分析软件</a:t>
            </a:r>
            <a:r>
              <a:rPr lang="zh-CN" altLang="en-US" sz="2400" b="1">
                <a:latin typeface="黑体" panose="02010609060101010101" pitchFamily="49" charset="-122"/>
                <a:ea typeface="黑体" panose="02010609060101010101" pitchFamily="49" charset="-122"/>
              </a:rPr>
              <a:t>组成，其功能是将数据仓库中的数据</a:t>
            </a:r>
            <a:r>
              <a:rPr lang="zh-CN" altLang="en-US" sz="2400" b="1">
                <a:solidFill>
                  <a:srgbClr val="FF0000"/>
                </a:solidFill>
                <a:latin typeface="黑体" panose="02010609060101010101" pitchFamily="49" charset="-122"/>
                <a:ea typeface="黑体" panose="02010609060101010101" pitchFamily="49" charset="-122"/>
              </a:rPr>
              <a:t>按预先设定的主题</a:t>
            </a:r>
            <a:r>
              <a:rPr lang="zh-CN" altLang="en-US" sz="2400" b="1">
                <a:latin typeface="黑体" panose="02010609060101010101" pitchFamily="49" charset="-122"/>
                <a:ea typeface="黑体" panose="02010609060101010101" pitchFamily="49" charset="-122"/>
              </a:rPr>
              <a:t>进行组织和整理，通过各种分析操作</a:t>
            </a:r>
            <a:r>
              <a:rPr lang="en-US" altLang="zh-CN" sz="2400" b="1">
                <a:latin typeface="黑体" panose="02010609060101010101" pitchFamily="49" charset="-122"/>
                <a:ea typeface="黑体" panose="02010609060101010101" pitchFamily="49" charset="-122"/>
              </a:rPr>
              <a:t>,</a:t>
            </a:r>
            <a:r>
              <a:rPr lang="zh-CN" altLang="en-US" sz="2400" b="1">
                <a:latin typeface="黑体" panose="02010609060101010101" pitchFamily="49" charset="-122"/>
                <a:ea typeface="黑体" panose="02010609060101010101" pitchFamily="49" charset="-122"/>
              </a:rPr>
              <a:t>产生多维分析立方体，供业务人员分析之用。</a:t>
            </a:r>
            <a:endParaRPr lang="zh-CN" altLang="en-US" sz="2400" b="1">
              <a:latin typeface="黑体" panose="02010609060101010101" pitchFamily="49" charset="-122"/>
              <a:ea typeface="黑体" panose="02010609060101010101" pitchFamily="49" charset="-122"/>
            </a:endParaRPr>
          </a:p>
          <a:p>
            <a:pPr>
              <a:lnSpc>
                <a:spcPct val="130000"/>
              </a:lnSpc>
              <a:buFont typeface="Wingdings" panose="05000000000000000000" pitchFamily="2" charset="2"/>
              <a:buChar char="l"/>
            </a:pPr>
            <a:endParaRPr lang="zh-CN" altLang="en-US" sz="1600" b="1">
              <a:latin typeface="黑体" panose="02010609060101010101" pitchFamily="49" charset="-122"/>
              <a:ea typeface="黑体" panose="02010609060101010101" pitchFamily="49" charset="-122"/>
            </a:endParaRPr>
          </a:p>
          <a:p>
            <a:pPr>
              <a:lnSpc>
                <a:spcPct val="130000"/>
              </a:lnSpc>
              <a:buFont typeface="Wingdings" panose="05000000000000000000" pitchFamily="2" charset="2"/>
              <a:buChar char="l"/>
            </a:pPr>
            <a:endParaRPr lang="zh-CN" altLang="en-US" sz="800" b="1">
              <a:latin typeface="黑体" panose="02010609060101010101" pitchFamily="49" charset="-122"/>
              <a:ea typeface="黑体" panose="02010609060101010101" pitchFamily="49" charset="-122"/>
            </a:endParaRPr>
          </a:p>
          <a:p>
            <a:pPr>
              <a:lnSpc>
                <a:spcPct val="130000"/>
              </a:lnSpc>
            </a:pPr>
            <a:r>
              <a:rPr lang="en-US" altLang="zh-CN" sz="2400" b="1">
                <a:solidFill>
                  <a:srgbClr val="FF0000"/>
                </a:solidFill>
                <a:ea typeface="黑体" panose="02010609060101010101" pitchFamily="49" charset="-122"/>
              </a:rPr>
              <a:t>—</a:t>
            </a:r>
            <a:r>
              <a:rPr lang="zh-CN" altLang="en-US" sz="2400" b="1">
                <a:solidFill>
                  <a:srgbClr val="FF0000"/>
                </a:solidFill>
                <a:latin typeface="黑体" panose="02010609060101010101" pitchFamily="49" charset="-122"/>
                <a:ea typeface="黑体" panose="02010609060101010101" pitchFamily="49" charset="-122"/>
              </a:rPr>
              <a:t>告诉你下一步会怎么样（</a:t>
            </a:r>
            <a:r>
              <a:rPr lang="en-US" altLang="zh-CN" sz="2400" b="1">
                <a:solidFill>
                  <a:srgbClr val="FF0000"/>
                </a:solidFill>
                <a:latin typeface="黑体" panose="02010609060101010101" pitchFamily="49" charset="-122"/>
                <a:ea typeface="黑体" panose="02010609060101010101" pitchFamily="49" charset="-122"/>
              </a:rPr>
              <a:t>What next</a:t>
            </a:r>
            <a:r>
              <a:rPr lang="zh-CN" altLang="en-US" sz="2400" b="1">
                <a:solidFill>
                  <a:srgbClr val="FF0000"/>
                </a:solidFill>
                <a:latin typeface="黑体" panose="02010609060101010101" pitchFamily="49" charset="-122"/>
                <a:ea typeface="黑体" panose="02010609060101010101" pitchFamily="49" charset="-122"/>
              </a:rPr>
              <a:t>），如果我采取这样的措施又会怎么样（</a:t>
            </a:r>
            <a:r>
              <a:rPr lang="en-US" altLang="zh-CN" sz="2400" b="1">
                <a:solidFill>
                  <a:srgbClr val="FF0000"/>
                </a:solidFill>
                <a:latin typeface="黑体" panose="02010609060101010101" pitchFamily="49" charset="-122"/>
                <a:ea typeface="黑体" panose="02010609060101010101" pitchFamily="49" charset="-122"/>
              </a:rPr>
              <a:t>What if</a:t>
            </a:r>
            <a:r>
              <a:rPr lang="zh-CN" altLang="en-US" sz="2400" b="1">
                <a:solidFill>
                  <a:srgbClr val="FF0000"/>
                </a:solidFill>
                <a:latin typeface="黑体" panose="02010609060101010101" pitchFamily="49" charset="-122"/>
                <a:ea typeface="黑体" panose="02010609060101010101" pitchFamily="49" charset="-122"/>
              </a:rPr>
              <a:t>）；</a:t>
            </a:r>
            <a:endParaRPr lang="en-US" altLang="zh-CN" sz="2400" b="1">
              <a:solidFill>
                <a:srgbClr val="FF0000"/>
              </a:solidFill>
              <a:latin typeface="黑体" panose="02010609060101010101" pitchFamily="49" charset="-122"/>
              <a:ea typeface="黑体" panose="02010609060101010101" pitchFamily="49" charset="-122"/>
            </a:endParaRPr>
          </a:p>
          <a:p>
            <a:pPr>
              <a:lnSpc>
                <a:spcPct val="130000"/>
              </a:lnSpc>
            </a:pPr>
            <a:endParaRPr lang="en-US" altLang="zh-CN" sz="1800" b="1">
              <a:latin typeface="黑体" panose="02010609060101010101" pitchFamily="49" charset="-122"/>
              <a:ea typeface="黑体" panose="02010609060101010101" pitchFamily="49" charset="-122"/>
            </a:endParaRPr>
          </a:p>
          <a:p>
            <a:pPr>
              <a:lnSpc>
                <a:spcPct val="130000"/>
              </a:lnSpc>
            </a:pPr>
            <a:r>
              <a:rPr lang="en-US" altLang="zh-CN" sz="24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主要 </a:t>
            </a:r>
            <a:r>
              <a:rPr lang="en-US" altLang="zh-CN" sz="2400" b="1">
                <a:latin typeface="黑体" panose="02010609060101010101" pitchFamily="49" charset="-122"/>
                <a:ea typeface="黑体" panose="02010609060101010101" pitchFamily="49" charset="-122"/>
              </a:rPr>
              <a:t>OLAP </a:t>
            </a:r>
            <a:r>
              <a:rPr lang="zh-CN" altLang="en-US" sz="2400" b="1">
                <a:latin typeface="黑体" panose="02010609060101010101" pitchFamily="49" charset="-122"/>
                <a:ea typeface="黑体" panose="02010609060101010101" pitchFamily="49" charset="-122"/>
              </a:rPr>
              <a:t>操作有：切片、切块、钻取、旋转等。</a:t>
            </a:r>
            <a:endParaRPr lang="zh-CN" altLang="en-US" sz="2400" b="1">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827088" y="492125"/>
            <a:ext cx="7993062" cy="1625600"/>
          </a:xfrm>
          <a:prstGeom prst="rect">
            <a:avLst/>
          </a:prstGeom>
          <a:noFill/>
          <a:ln w="9525" algn="ctr">
            <a:noFill/>
            <a:miter lim="800000"/>
          </a:ln>
        </p:spPr>
        <p:txBody>
          <a:bodyPr>
            <a:spAutoFit/>
          </a:bodyPr>
          <a:lstStyle/>
          <a:p>
            <a:pPr>
              <a:buFont typeface="Wingdings" panose="05000000000000000000" pitchFamily="2" charset="2"/>
              <a:buChar char="l"/>
            </a:pPr>
            <a:r>
              <a:rPr lang="en-US" altLang="zh-CN" sz="2400" b="1">
                <a:latin typeface="黑体" panose="02010609060101010101" pitchFamily="49" charset="-122"/>
                <a:ea typeface="黑体" panose="02010609060101010101" pitchFamily="49" charset="-122"/>
              </a:rPr>
              <a:t>OLAP</a:t>
            </a:r>
            <a:r>
              <a:rPr lang="zh-CN" altLang="en-US" sz="2400" b="1">
                <a:latin typeface="黑体" panose="02010609060101010101" pitchFamily="49" charset="-122"/>
                <a:ea typeface="黑体" panose="02010609060101010101" pitchFamily="49" charset="-122"/>
              </a:rPr>
              <a:t>与</a:t>
            </a:r>
            <a:r>
              <a:rPr lang="en-US" altLang="zh-CN" sz="2400" b="1">
                <a:latin typeface="黑体" panose="02010609060101010101" pitchFamily="49" charset="-122"/>
                <a:ea typeface="黑体" panose="02010609060101010101" pitchFamily="49" charset="-122"/>
              </a:rPr>
              <a:t>OLTP</a:t>
            </a:r>
            <a:endParaRPr lang="en-US" altLang="zh-CN" sz="2400" b="1">
              <a:latin typeface="黑体" panose="02010609060101010101" pitchFamily="49" charset="-122"/>
              <a:ea typeface="黑体" panose="02010609060101010101" pitchFamily="49" charset="-122"/>
            </a:endParaRPr>
          </a:p>
          <a:p>
            <a:r>
              <a:rPr lang="en-US" altLang="zh-CN" sz="2400" b="1">
                <a:latin typeface="黑体" panose="02010609060101010101" pitchFamily="49" charset="-122"/>
                <a:ea typeface="黑体" panose="02010609060101010101" pitchFamily="49" charset="-122"/>
              </a:rPr>
              <a:t>OLAP</a:t>
            </a:r>
            <a:r>
              <a:rPr lang="zh-CN" altLang="en-US" sz="2400" b="1">
                <a:latin typeface="黑体" panose="02010609060101010101" pitchFamily="49" charset="-122"/>
                <a:ea typeface="黑体" panose="02010609060101010101" pitchFamily="49" charset="-122"/>
              </a:rPr>
              <a:t>的数据来源与</a:t>
            </a:r>
            <a:r>
              <a:rPr lang="en-US" altLang="zh-CN" sz="2400" b="1">
                <a:latin typeface="黑体" panose="02010609060101010101" pitchFamily="49" charset="-122"/>
                <a:ea typeface="黑体" panose="02010609060101010101" pitchFamily="49" charset="-122"/>
              </a:rPr>
              <a:t>OLTP</a:t>
            </a:r>
            <a:r>
              <a:rPr lang="zh-CN" altLang="en-US" sz="2400" b="1">
                <a:latin typeface="黑体" panose="02010609060101010101" pitchFamily="49" charset="-122"/>
                <a:ea typeface="黑体" panose="02010609060101010101" pitchFamily="49" charset="-122"/>
              </a:rPr>
              <a:t>一样，来自底层的数据库系统，但二者面对的用户群不同，数据的特点也不同，两者的区别如下表所示：</a:t>
            </a:r>
            <a:endParaRPr lang="zh-CN" altLang="en-US" sz="2400" b="1">
              <a:latin typeface="黑体" panose="02010609060101010101" pitchFamily="49" charset="-122"/>
              <a:ea typeface="黑体" panose="02010609060101010101" pitchFamily="49" charset="-122"/>
            </a:endParaRPr>
          </a:p>
        </p:txBody>
      </p:sp>
      <p:graphicFrame>
        <p:nvGraphicFramePr>
          <p:cNvPr id="196010" name="Group 426"/>
          <p:cNvGraphicFramePr>
            <a:graphicFrameLocks noGrp="1"/>
          </p:cNvGraphicFramePr>
          <p:nvPr/>
        </p:nvGraphicFramePr>
        <p:xfrm>
          <a:off x="539750" y="2219325"/>
          <a:ext cx="8280400" cy="3660459"/>
        </p:xfrm>
        <a:graphic>
          <a:graphicData uri="http://schemas.openxmlformats.org/drawingml/2006/table">
            <a:tbl>
              <a:tblPr/>
              <a:tblGrid>
                <a:gridCol w="1368425"/>
                <a:gridCol w="3311525"/>
                <a:gridCol w="3600450"/>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OLTP</a:t>
                      </a:r>
                      <a:endParaRPr kumimoji="0"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OLAP</a:t>
                      </a:r>
                      <a:endParaRPr kumimoji="0"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187325">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用户</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操作人员</a:t>
                      </a: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低层管理人员</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决策人员</a:t>
                      </a: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高级管理人员</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366713">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功能</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日常操作处理</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分析决策</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187325">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DB </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设计</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面向应用</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面向主题</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187325">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数据</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原始的、当前的、 细节性的、 二维的、独立的、可更新的</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提炼性的、历史的</a:t>
                      </a: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综合性和多维的、 统一的、周期性增加的</a:t>
                      </a:r>
                      <a:endPar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366713">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存取数据量</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少，读</a:t>
                      </a: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写数十条记录</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多，读上百万条记录</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187325">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工作单位</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简单的事务</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复杂的查询</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366713">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用户数</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上千个</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上百个</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r h="187325">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DB </a:t>
                      </a:r>
                      <a:r>
                        <a:rPr kumimoji="0" lang="zh-CN" altLang="en-US"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大小</a:t>
                      </a:r>
                      <a:endParaRPr kumimoji="0" lang="zh-CN" altLang="en-US"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100MB-GB</a:t>
                      </a:r>
                      <a:endParaRPr kumimoji="0" lang="en-US" altLang="zh-CN" sz="24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100GB-TB</a:t>
                      </a:r>
                      <a:endParaRPr kumimoji="0" lang="en-US" altLang="zh-CN" sz="2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bg2"/>
                      </a:solidFill>
                      <a:prstDash val="solid"/>
                      <a:round/>
                      <a:headEnd type="none" w="med" len="med"/>
                      <a:tailEnd type="none" w="med" len="med"/>
                    </a:lnL>
                    <a:lnR w="28575" cap="flat" cmpd="sng" algn="ctr">
                      <a:solidFill>
                        <a:schemeClr val="bg2"/>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a:noFill/>
                    </a:lnTlToBr>
                    <a:lnBlToTr>
                      <a:noFill/>
                    </a:lnBlToTr>
                    <a:solidFill>
                      <a:schemeClr val="accent1"/>
                    </a:solidFill>
                  </a:tcPr>
                </a:tc>
              </a:tr>
            </a:tbl>
          </a:graphicData>
        </a:graphic>
      </p:graphicFrame>
    </p:spTree>
  </p:cSld>
  <p:clrMapOvr>
    <a:masterClrMapping/>
  </p:clrMapOvr>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宋体"/>
      </a:majorFont>
      <a:minorFont>
        <a:latin typeface="Arial"/>
        <a:ea typeface="黑体"/>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kumimoji="0" lang="zh-CN" altLang="en-US" sz="32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cs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4211</Words>
  <Application>WPS 演示</Application>
  <PresentationFormat>全屏显示(4:3)</PresentationFormat>
  <Paragraphs>857</Paragraphs>
  <Slides>27</Slides>
  <Notes>26</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Arial</vt:lpstr>
      <vt:lpstr>宋体</vt:lpstr>
      <vt:lpstr>Wingdings</vt:lpstr>
      <vt:lpstr>黑体</vt:lpstr>
      <vt:lpstr>Times New Roman</vt:lpstr>
      <vt:lpstr>Arial Black</vt:lpstr>
      <vt:lpstr>Arial</vt:lpstr>
      <vt:lpstr>微软雅黑</vt:lpstr>
      <vt:lpstr>Arial Unicode MS</vt:lpstr>
      <vt:lpstr>Comic Sans MS</vt:lpstr>
      <vt:lpstr>Arial Narrow</vt:lpstr>
      <vt:lpstr>华文中宋</vt:lpstr>
      <vt:lpstr>Pixel</vt:lpstr>
      <vt:lpstr>Visio.Drawing.11</vt:lpstr>
      <vt:lpstr>第一部分 商务智能应用需求分析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切片（slice）、切块（dice）：在给定的数据立方体的某一维选定值的操作是切片；如果选定两个以上的维，则是切块 。</vt:lpstr>
      <vt:lpstr>钻取分析方法（roll up和drill down）：是改变维的层次，变换分析的粒度 ；</vt:lpstr>
      <vt:lpstr>钻取分析方法（roll up和drill down）：是改变维的层次，变换分析的粒度 ；</vt:lpstr>
      <vt:lpstr>PowerPoint 演示文稿</vt:lpstr>
      <vt:lpstr>PowerPoint 演示文稿</vt:lpstr>
      <vt:lpstr>数据仓库的多维数据模型——星型模型</vt:lpstr>
      <vt:lpstr>数据仓库的逻辑模型——雪花模型</vt:lpstr>
      <vt:lpstr>数据仓库的逻辑模型——事实星座模型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yijiu</cp:lastModifiedBy>
  <cp:revision>2</cp:revision>
  <dcterms:created xsi:type="dcterms:W3CDTF">2012-11-08T05:34:00Z</dcterms:created>
  <dcterms:modified xsi:type="dcterms:W3CDTF">2023-09-27T07:35:40Z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