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
  </p:notesMasterIdLst>
  <p:handoutMasterIdLst>
    <p:handoutMasterId r:id="rId35"/>
  </p:handoutMasterIdLst>
  <p:sldIdLst>
    <p:sldId id="493" r:id="rId3"/>
    <p:sldId id="295" r:id="rId4"/>
    <p:sldId id="459" r:id="rId6"/>
    <p:sldId id="462" r:id="rId7"/>
    <p:sldId id="463" r:id="rId8"/>
    <p:sldId id="467" r:id="rId9"/>
    <p:sldId id="468" r:id="rId10"/>
    <p:sldId id="469" r:id="rId11"/>
    <p:sldId id="470" r:id="rId12"/>
    <p:sldId id="471" r:id="rId13"/>
    <p:sldId id="472" r:id="rId14"/>
    <p:sldId id="473" r:id="rId15"/>
    <p:sldId id="474" r:id="rId16"/>
    <p:sldId id="475" r:id="rId17"/>
    <p:sldId id="476" r:id="rId18"/>
    <p:sldId id="477" r:id="rId19"/>
    <p:sldId id="478" r:id="rId20"/>
    <p:sldId id="479" r:id="rId21"/>
    <p:sldId id="480" r:id="rId22"/>
    <p:sldId id="481" r:id="rId23"/>
    <p:sldId id="482" r:id="rId24"/>
    <p:sldId id="483" r:id="rId25"/>
    <p:sldId id="484" r:id="rId26"/>
    <p:sldId id="485" r:id="rId27"/>
    <p:sldId id="486" r:id="rId28"/>
    <p:sldId id="487" r:id="rId29"/>
    <p:sldId id="488" r:id="rId30"/>
    <p:sldId id="489" r:id="rId31"/>
    <p:sldId id="490" r:id="rId32"/>
    <p:sldId id="491" r:id="rId33"/>
    <p:sldId id="492" r:id="rId34"/>
  </p:sldIdLst>
  <p:sldSz cx="14630400" cy="8229600"/>
  <p:notesSz cx="6858000" cy="9144000"/>
  <p:defaultTextStyle>
    <a:defPPr>
      <a:defRPr lang="zh-CN"/>
    </a:defPPr>
    <a:lvl1pPr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1pPr>
    <a:lvl2pPr marL="647700" indent="-190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2pPr>
    <a:lvl3pPr marL="1295400" indent="-381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3pPr>
    <a:lvl4pPr marL="1943100" indent="-571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4pPr>
    <a:lvl5pPr marL="2590800" indent="-762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9pPr>
  </p:defaultTextStyle>
  <p:extLst>
    <p:ext uri="{521415D9-36F7-43E2-AB2F-B90AF26B5E84}">
      <p14:sectionLst xmlns:p14="http://schemas.microsoft.com/office/powerpoint/2010/main">
        <p14:section name="默认节" id="{DD41A5B8-63F9-48A9-8304-EF435D826B98}">
          <p14:sldIdLst>
            <p14:sldId id="295"/>
            <p14:sldId id="459"/>
            <p14:sldId id="462"/>
            <p14:sldId id="463"/>
            <p14:sldId id="467"/>
            <p14:sldId id="468"/>
            <p14:sldId id="469"/>
            <p14:sldId id="470"/>
            <p14:sldId id="471"/>
            <p14:sldId id="472"/>
            <p14:sldId id="473"/>
            <p14:sldId id="474"/>
            <p14:sldId id="475"/>
            <p14:sldId id="476"/>
            <p14:sldId id="477"/>
            <p14:sldId id="478"/>
            <p14:sldId id="479"/>
            <p14:sldId id="480"/>
            <p14:sldId id="481"/>
            <p14:sldId id="482"/>
            <p14:sldId id="483"/>
            <p14:sldId id="484"/>
            <p14:sldId id="485"/>
            <p14:sldId id="486"/>
            <p14:sldId id="487"/>
            <p14:sldId id="488"/>
            <p14:sldId id="489"/>
            <p14:sldId id="490"/>
            <p14:sldId id="491"/>
            <p14:sldId id="492"/>
            <p14:sldId id="493"/>
          </p14:sldIdLst>
        </p14:section>
        <p14:section name="无标题节" id="{76E94EC2-364E-480D-A4A1-D8C25BE5B6AE}">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0D8E8"/>
    <a:srgbClr val="C0504D"/>
    <a:srgbClr val="4F80BD"/>
    <a:srgbClr val="C2CDE1"/>
    <a:srgbClr val="0070C0"/>
    <a:srgbClr val="A8ADB7"/>
    <a:srgbClr val="525068"/>
    <a:srgbClr val="17375E"/>
    <a:srgbClr val="F6924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987" autoAdjust="0"/>
    <p:restoredTop sz="81438" autoAdjust="0"/>
  </p:normalViewPr>
  <p:slideViewPr>
    <p:cSldViewPr>
      <p:cViewPr varScale="1">
        <p:scale>
          <a:sx n="47" d="100"/>
          <a:sy n="47" d="100"/>
        </p:scale>
        <p:origin x="-1218" y="-102"/>
      </p:cViewPr>
      <p:guideLst>
        <p:guide orient="horz" pos="2405"/>
        <p:guide orient="horz"/>
        <p:guide pos="4824"/>
        <p:guide/>
      </p:guideLst>
    </p:cSldViewPr>
  </p:slideViewPr>
  <p:outlineViewPr>
    <p:cViewPr>
      <p:scale>
        <a:sx n="33" d="100"/>
        <a:sy n="33" d="100"/>
      </p:scale>
      <p:origin x="0" y="3456"/>
    </p:cViewPr>
  </p:outlineViewPr>
  <p:notesTextViewPr>
    <p:cViewPr>
      <p:scale>
        <a:sx n="100" d="100"/>
        <a:sy n="100" d="100"/>
      </p:scale>
      <p:origin x="0" y="0"/>
    </p:cViewPr>
  </p:notesTextViewPr>
  <p:sorterViewPr>
    <p:cViewPr>
      <p:scale>
        <a:sx n="100" d="100"/>
        <a:sy n="100" d="100"/>
      </p:scale>
      <p:origin x="0" y="3072"/>
    </p:cViewPr>
  </p:sorterViewPr>
  <p:notesViewPr>
    <p:cSldViewPr>
      <p:cViewPr varScale="1">
        <p:scale>
          <a:sx n="65" d="100"/>
          <a:sy n="65" d="100"/>
        </p:scale>
        <p:origin x="-2844" y="-114"/>
      </p:cViewPr>
      <p:guideLst>
        <p:guide orient="horz" pos="2948"/>
        <p:guide pos="2175"/>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notesMaster" Target="notesMasters/notesMaster1.xml"/><Relationship Id="rId4" Type="http://schemas.openxmlformats.org/officeDocument/2006/relationships/slide" Target="slides/slide2.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handoutMaster" Target="handoutMasters/handoutMaster1.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vl1pPr>
          </a:lstStyle>
          <a:p>
            <a:pPr>
              <a:defRPr/>
            </a:pPr>
            <a:fld id="{A4494CAB-207C-4A8E-8DC7-CCECB68C36E3}" type="datetimeFigureOut">
              <a:rPr lang="zh-CN" altLang="en-US"/>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3133BF9E-62B7-428D-95F6-3C44CDA13079}" type="slidenum">
              <a:rPr lang="zh-CN" altLang="en-US"/>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eaLnBrk="1" hangingPunct="1">
              <a:defRPr sz="1200"/>
            </a:lvl1pPr>
          </a:lstStyle>
          <a:p>
            <a:pPr>
              <a:defRPr/>
            </a:pPr>
            <a:fld id="{31A68451-6F23-4F51-803C-206E660E677A}" type="datetimeFigureOut">
              <a:rPr lang="zh-CN" altLang="en-US"/>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normAutofit/>
          </a:bodyPr>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defTabSz="1296035" eaLnBrk="1" fontAlgn="auto" hangingPunct="1">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eaLnBrk="1" hangingPunct="1">
              <a:defRPr sz="1200"/>
            </a:lvl1pPr>
          </a:lstStyle>
          <a:p>
            <a:fld id="{E563ECB7-20E3-44FE-9CD7-280F831106A7}"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kumimoji="1" sz="1200" kern="1200">
        <a:solidFill>
          <a:schemeClr val="tx1"/>
        </a:solidFill>
        <a:latin typeface="+mn-lt"/>
        <a:ea typeface="+mn-ea"/>
        <a:cs typeface="+mn-cs"/>
      </a:defRPr>
    </a:lvl2pPr>
    <a:lvl3pPr marL="914400" algn="l" rtl="0" eaLnBrk="0" fontAlgn="base" hangingPunct="0">
      <a:spcBef>
        <a:spcPct val="30000"/>
      </a:spcBef>
      <a:spcAft>
        <a:spcPct val="0"/>
      </a:spcAft>
      <a:defRPr kumimoji="1" sz="1200" kern="1200">
        <a:solidFill>
          <a:schemeClr val="tx1"/>
        </a:solidFill>
        <a:latin typeface="+mn-lt"/>
        <a:ea typeface="+mn-ea"/>
        <a:cs typeface="+mn-cs"/>
      </a:defRPr>
    </a:lvl3pPr>
    <a:lvl4pPr marL="1371600" algn="l" rtl="0" eaLnBrk="0" fontAlgn="base" hangingPunct="0">
      <a:spcBef>
        <a:spcPct val="30000"/>
      </a:spcBef>
      <a:spcAft>
        <a:spcPct val="0"/>
      </a:spcAft>
      <a:defRPr kumimoji="1" sz="1200" kern="1200">
        <a:solidFill>
          <a:schemeClr val="tx1"/>
        </a:solidFill>
        <a:latin typeface="+mn-lt"/>
        <a:ea typeface="+mn-ea"/>
        <a:cs typeface="+mn-cs"/>
      </a:defRPr>
    </a:lvl4pPr>
    <a:lvl5pPr marL="1828800" algn="l" rtl="0" eaLnBrk="0" fontAlgn="base" hangingPunct="0">
      <a:spcBef>
        <a:spcPct val="30000"/>
      </a:spcBef>
      <a:spcAft>
        <a:spcPct val="0"/>
      </a:spcAft>
      <a:defRPr kumimoji="1"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mn-lt"/>
                <a:ea typeface="+mn-ea"/>
                <a:cs typeface="宋体" panose="02010600030101010101" pitchFamily="2" charset="-122"/>
              </a:rPr>
              <a:t>各位学员大家好，我是主讲老师</a:t>
            </a:r>
            <a:r>
              <a:rPr kumimoji="1" lang="zh-CN" altLang="en-US" sz="1200" kern="1200" dirty="0">
                <a:solidFill>
                  <a:schemeClr val="tx1"/>
                </a:solidFill>
                <a:effectLst/>
                <a:latin typeface="+mn-lt"/>
                <a:ea typeface="+mn-ea"/>
                <a:cs typeface="宋体" panose="02010600030101010101" pitchFamily="2" charset="-122"/>
              </a:rPr>
              <a:t>阿正</a:t>
            </a:r>
            <a:r>
              <a:rPr kumimoji="1" lang="zh-CN" altLang="zh-CN" sz="1200" kern="1200" dirty="0">
                <a:solidFill>
                  <a:schemeClr val="tx1"/>
                </a:solidFill>
                <a:effectLst/>
                <a:latin typeface="+mn-lt"/>
                <a:ea typeface="+mn-ea"/>
                <a:cs typeface="宋体" panose="02010600030101010101" pitchFamily="2" charset="-122"/>
              </a:rPr>
              <a:t>，本节为大家介绍一个</a:t>
            </a:r>
            <a:r>
              <a:rPr kumimoji="1" lang="en-US" altLang="zh-CN" sz="1200" kern="1200" dirty="0">
                <a:solidFill>
                  <a:schemeClr val="tx1"/>
                </a:solidFill>
                <a:effectLst/>
                <a:latin typeface="+mn-lt"/>
                <a:ea typeface="+mn-ea"/>
                <a:cs typeface="宋体" panose="02010600030101010101" pitchFamily="2" charset="-122"/>
              </a:rPr>
              <a:t>Excel</a:t>
            </a:r>
            <a:r>
              <a:rPr kumimoji="1" lang="zh-CN" altLang="zh-CN" sz="1200" kern="1200" dirty="0">
                <a:solidFill>
                  <a:schemeClr val="tx1"/>
                </a:solidFill>
                <a:effectLst/>
                <a:latin typeface="+mn-lt"/>
                <a:ea typeface="+mn-ea"/>
                <a:cs typeface="宋体" panose="02010600030101010101" pitchFamily="2" charset="-122"/>
              </a:rPr>
              <a:t>基本数据类型相关内容。</a:t>
            </a:r>
            <a:endParaRPr lang="zh-CN" altLang="en-US" dirty="0"/>
          </a:p>
        </p:txBody>
      </p:sp>
      <p:sp>
        <p:nvSpPr>
          <p:cNvPr id="4" name="灯片编号占位符 3"/>
          <p:cNvSpPr>
            <a:spLocks noGrp="1"/>
          </p:cNvSpPr>
          <p:nvPr>
            <p:ph type="sldNum" sz="quarter" idx="5"/>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fontScale="85000" lnSpcReduction="10000"/>
          </a:bodyPr>
          <a:lstStyle/>
          <a:p>
            <a:r>
              <a:rPr kumimoji="1" lang="zh-CN" altLang="zh-CN" sz="1200" kern="1200" dirty="0">
                <a:solidFill>
                  <a:schemeClr val="tx1"/>
                </a:solidFill>
                <a:effectLst/>
                <a:latin typeface="+mn-lt"/>
                <a:ea typeface="+mn-ea"/>
                <a:cs typeface="宋体" panose="02010600030101010101" pitchFamily="2" charset="-122"/>
              </a:rPr>
              <a:t>那</a:t>
            </a:r>
            <a:r>
              <a:rPr kumimoji="1" lang="en-US" altLang="zh-CN" sz="1200" kern="1200" dirty="0">
                <a:solidFill>
                  <a:schemeClr val="tx1"/>
                </a:solidFill>
                <a:effectLst/>
                <a:latin typeface="+mn-lt"/>
                <a:ea typeface="+mn-ea"/>
                <a:cs typeface="宋体" panose="02010600030101010101" pitchFamily="2" charset="-122"/>
              </a:rPr>
              <a:t>Excel</a:t>
            </a:r>
            <a:r>
              <a:rPr kumimoji="1" lang="zh-CN" altLang="zh-CN" sz="1200" kern="1200" dirty="0">
                <a:solidFill>
                  <a:schemeClr val="tx1"/>
                </a:solidFill>
                <a:effectLst/>
                <a:latin typeface="+mn-lt"/>
                <a:ea typeface="+mn-ea"/>
                <a:cs typeface="宋体" panose="02010600030101010101" pitchFamily="2" charset="-122"/>
              </a:rPr>
              <a:t>的基本数据类型包括文本型，整数型，小数型，布尔型，日期型及其他的数据类型。文本型主要指英文字母以及汉字组成的文本信息整数型包括</a:t>
            </a:r>
            <a:r>
              <a:rPr kumimoji="1" lang="en-US" altLang="zh-CN" sz="1200" kern="1200" dirty="0">
                <a:solidFill>
                  <a:schemeClr val="tx1"/>
                </a:solidFill>
                <a:effectLst/>
                <a:latin typeface="+mn-lt"/>
                <a:ea typeface="+mn-ea"/>
                <a:cs typeface="宋体" panose="02010600030101010101" pitchFamily="2" charset="-122"/>
              </a:rPr>
              <a:t>10</a:t>
            </a:r>
            <a:r>
              <a:rPr kumimoji="1" lang="zh-CN" altLang="zh-CN" sz="1200" kern="1200" dirty="0">
                <a:solidFill>
                  <a:schemeClr val="tx1"/>
                </a:solidFill>
                <a:effectLst/>
                <a:latin typeface="+mn-lt"/>
                <a:ea typeface="+mn-ea"/>
                <a:cs typeface="宋体" panose="02010600030101010101" pitchFamily="2" charset="-122"/>
              </a:rPr>
              <a:t>、</a:t>
            </a:r>
            <a:r>
              <a:rPr kumimoji="1" lang="en-US" altLang="zh-CN" sz="1200" kern="1200" dirty="0">
                <a:solidFill>
                  <a:schemeClr val="tx1"/>
                </a:solidFill>
                <a:effectLst/>
                <a:latin typeface="+mn-lt"/>
                <a:ea typeface="+mn-ea"/>
                <a:cs typeface="宋体" panose="02010600030101010101" pitchFamily="2" charset="-122"/>
              </a:rPr>
              <a:t>1</a:t>
            </a:r>
            <a:r>
              <a:rPr kumimoji="1" lang="zh-CN" altLang="zh-CN" sz="1200" kern="1200" dirty="0">
                <a:solidFill>
                  <a:schemeClr val="tx1"/>
                </a:solidFill>
                <a:effectLst/>
                <a:latin typeface="+mn-lt"/>
                <a:ea typeface="+mn-ea"/>
                <a:cs typeface="宋体" panose="02010600030101010101" pitchFamily="2" charset="-122"/>
              </a:rPr>
              <a:t>、</a:t>
            </a:r>
            <a:r>
              <a:rPr kumimoji="1" lang="en-US" altLang="zh-CN" sz="1200" kern="1200" dirty="0">
                <a:solidFill>
                  <a:schemeClr val="tx1"/>
                </a:solidFill>
                <a:effectLst/>
                <a:latin typeface="+mn-lt"/>
                <a:ea typeface="+mn-ea"/>
                <a:cs typeface="宋体" panose="02010600030101010101" pitchFamily="2" charset="-122"/>
              </a:rPr>
              <a:t>-9</a:t>
            </a:r>
            <a:r>
              <a:rPr kumimoji="1" lang="zh-CN" altLang="zh-CN" sz="1200" kern="1200" dirty="0">
                <a:solidFill>
                  <a:schemeClr val="tx1"/>
                </a:solidFill>
                <a:effectLst/>
                <a:latin typeface="+mn-lt"/>
                <a:ea typeface="+mn-ea"/>
                <a:cs typeface="宋体" panose="02010600030101010101" pitchFamily="2" charset="-122"/>
              </a:rPr>
              <a:t>如此类的整数数值，小数型包括</a:t>
            </a:r>
            <a:r>
              <a:rPr kumimoji="1" lang="en-US" altLang="zh-CN" sz="1200" kern="1200" dirty="0">
                <a:solidFill>
                  <a:schemeClr val="tx1"/>
                </a:solidFill>
                <a:effectLst/>
                <a:latin typeface="+mn-lt"/>
                <a:ea typeface="+mn-ea"/>
                <a:cs typeface="宋体" panose="02010600030101010101" pitchFamily="2" charset="-122"/>
              </a:rPr>
              <a:t>1. 01</a:t>
            </a:r>
            <a:r>
              <a:rPr kumimoji="1" lang="zh-CN" altLang="zh-CN" sz="1200" kern="1200" dirty="0">
                <a:solidFill>
                  <a:schemeClr val="tx1"/>
                </a:solidFill>
                <a:effectLst/>
                <a:latin typeface="+mn-lt"/>
                <a:ea typeface="+mn-ea"/>
                <a:cs typeface="宋体" panose="02010600030101010101" pitchFamily="2" charset="-122"/>
              </a:rPr>
              <a:t>、</a:t>
            </a:r>
            <a:r>
              <a:rPr kumimoji="1" lang="en-US" altLang="zh-CN" sz="1200" kern="1200" dirty="0">
                <a:solidFill>
                  <a:schemeClr val="tx1"/>
                </a:solidFill>
                <a:effectLst/>
                <a:latin typeface="+mn-lt"/>
                <a:ea typeface="+mn-ea"/>
                <a:cs typeface="宋体" panose="02010600030101010101" pitchFamily="2" charset="-122"/>
              </a:rPr>
              <a:t>1 .9</a:t>
            </a:r>
            <a:r>
              <a:rPr kumimoji="1" lang="zh-CN" altLang="zh-CN" sz="1200" kern="1200" dirty="0">
                <a:solidFill>
                  <a:schemeClr val="tx1"/>
                </a:solidFill>
                <a:effectLst/>
                <a:latin typeface="+mn-lt"/>
                <a:ea typeface="+mn-ea"/>
                <a:cs typeface="宋体" panose="02010600030101010101" pitchFamily="2" charset="-122"/>
              </a:rPr>
              <a:t>这样的带有小数点后数字的这种小数的数据。布尔型呢有</a:t>
            </a:r>
            <a:r>
              <a:rPr kumimoji="1" lang="en-US" altLang="zh-CN" sz="1200" kern="1200" dirty="0">
                <a:solidFill>
                  <a:schemeClr val="tx1"/>
                </a:solidFill>
                <a:effectLst/>
                <a:latin typeface="+mn-lt"/>
                <a:ea typeface="+mn-ea"/>
                <a:cs typeface="宋体" panose="02010600030101010101" pitchFamily="2" charset="-122"/>
              </a:rPr>
              <a:t>true</a:t>
            </a:r>
            <a:r>
              <a:rPr kumimoji="1" lang="zh-CN" altLang="zh-CN" sz="1200" kern="1200" dirty="0">
                <a:solidFill>
                  <a:schemeClr val="tx1"/>
                </a:solidFill>
                <a:effectLst/>
                <a:latin typeface="+mn-lt"/>
                <a:ea typeface="+mn-ea"/>
                <a:cs typeface="宋体" panose="02010600030101010101" pitchFamily="2" charset="-122"/>
              </a:rPr>
              <a:t>、</a:t>
            </a:r>
            <a:r>
              <a:rPr kumimoji="1" lang="en-US" altLang="zh-CN" sz="1200" kern="1200" dirty="0">
                <a:solidFill>
                  <a:schemeClr val="tx1"/>
                </a:solidFill>
                <a:effectLst/>
                <a:latin typeface="+mn-lt"/>
                <a:ea typeface="+mn-ea"/>
                <a:cs typeface="宋体" panose="02010600030101010101" pitchFamily="2" charset="-122"/>
              </a:rPr>
              <a:t>false</a:t>
            </a:r>
            <a:r>
              <a:rPr kumimoji="1" lang="zh-CN" altLang="zh-CN" sz="1200" kern="1200" dirty="0">
                <a:solidFill>
                  <a:schemeClr val="tx1"/>
                </a:solidFill>
                <a:effectLst/>
                <a:latin typeface="+mn-lt"/>
                <a:ea typeface="+mn-ea"/>
                <a:cs typeface="宋体" panose="02010600030101010101" pitchFamily="2" charset="-122"/>
              </a:rPr>
              <a:t>这两个值大家注意在</a:t>
            </a:r>
            <a:r>
              <a:rPr kumimoji="1" lang="en-US" altLang="zh-CN" sz="1200" kern="1200" dirty="0">
                <a:solidFill>
                  <a:schemeClr val="tx1"/>
                </a:solidFill>
                <a:effectLst/>
                <a:latin typeface="+mn-lt"/>
                <a:ea typeface="+mn-ea"/>
                <a:cs typeface="宋体" panose="02010600030101010101" pitchFamily="2" charset="-122"/>
              </a:rPr>
              <a:t>Excel</a:t>
            </a:r>
            <a:r>
              <a:rPr kumimoji="1" lang="zh-CN" altLang="zh-CN" sz="1200" kern="1200" dirty="0">
                <a:solidFill>
                  <a:schemeClr val="tx1"/>
                </a:solidFill>
                <a:effectLst/>
                <a:latin typeface="+mn-lt"/>
                <a:ea typeface="+mn-ea"/>
                <a:cs typeface="宋体" panose="02010600030101010101" pitchFamily="2" charset="-122"/>
              </a:rPr>
              <a:t>里</a:t>
            </a:r>
            <a:r>
              <a:rPr kumimoji="1" lang="en-US" altLang="zh-CN" sz="1200" kern="1200" dirty="0">
                <a:solidFill>
                  <a:schemeClr val="tx1"/>
                </a:solidFill>
                <a:effectLst/>
                <a:latin typeface="+mn-lt"/>
                <a:ea typeface="+mn-ea"/>
                <a:cs typeface="宋体" panose="02010600030101010101" pitchFamily="2" charset="-122"/>
              </a:rPr>
              <a:t>true</a:t>
            </a:r>
            <a:r>
              <a:rPr kumimoji="1" lang="zh-CN" altLang="zh-CN" sz="1200" kern="1200" dirty="0">
                <a:solidFill>
                  <a:schemeClr val="tx1"/>
                </a:solidFill>
                <a:effectLst/>
                <a:latin typeface="+mn-lt"/>
                <a:ea typeface="+mn-ea"/>
                <a:cs typeface="宋体" panose="02010600030101010101" pitchFamily="2" charset="-122"/>
              </a:rPr>
              <a:t>跟</a:t>
            </a:r>
            <a:r>
              <a:rPr kumimoji="1" lang="en-US" altLang="zh-CN" sz="1200" kern="1200" dirty="0">
                <a:solidFill>
                  <a:schemeClr val="tx1"/>
                </a:solidFill>
                <a:effectLst/>
                <a:latin typeface="+mn-lt"/>
                <a:ea typeface="+mn-ea"/>
                <a:cs typeface="宋体" panose="02010600030101010101" pitchFamily="2" charset="-122"/>
              </a:rPr>
              <a:t>false</a:t>
            </a:r>
            <a:r>
              <a:rPr kumimoji="1" lang="zh-CN" altLang="zh-CN" sz="1200" kern="1200" dirty="0">
                <a:solidFill>
                  <a:schemeClr val="tx1"/>
                </a:solidFill>
                <a:effectLst/>
                <a:latin typeface="+mn-lt"/>
                <a:ea typeface="+mn-ea"/>
                <a:cs typeface="宋体" panose="02010600030101010101" pitchFamily="2" charset="-122"/>
              </a:rPr>
              <a:t>并不等于</a:t>
            </a:r>
            <a:r>
              <a:rPr kumimoji="1" lang="en-US" altLang="zh-CN" sz="1200" kern="1200" dirty="0">
                <a:solidFill>
                  <a:schemeClr val="tx1"/>
                </a:solidFill>
                <a:effectLst/>
                <a:latin typeface="+mn-lt"/>
                <a:ea typeface="+mn-ea"/>
                <a:cs typeface="宋体" panose="02010600030101010101" pitchFamily="2" charset="-122"/>
              </a:rPr>
              <a:t>1</a:t>
            </a:r>
            <a:r>
              <a:rPr kumimoji="1" lang="zh-CN" altLang="zh-CN" sz="1200" kern="1200" dirty="0">
                <a:solidFill>
                  <a:schemeClr val="tx1"/>
                </a:solidFill>
                <a:effectLst/>
                <a:latin typeface="+mn-lt"/>
                <a:ea typeface="+mn-ea"/>
                <a:cs typeface="宋体" panose="02010600030101010101" pitchFamily="2" charset="-122"/>
              </a:rPr>
              <a:t>跟</a:t>
            </a:r>
            <a:r>
              <a:rPr kumimoji="1" lang="en-US" altLang="zh-CN" sz="1200" kern="1200" dirty="0">
                <a:solidFill>
                  <a:schemeClr val="tx1"/>
                </a:solidFill>
                <a:effectLst/>
                <a:latin typeface="+mn-lt"/>
                <a:ea typeface="+mn-ea"/>
                <a:cs typeface="宋体" panose="02010600030101010101" pitchFamily="2" charset="-122"/>
              </a:rPr>
              <a:t>0</a:t>
            </a:r>
            <a:r>
              <a:rPr kumimoji="1" lang="zh-CN" altLang="zh-CN" sz="1200" kern="1200" dirty="0">
                <a:solidFill>
                  <a:schemeClr val="tx1"/>
                </a:solidFill>
                <a:effectLst/>
                <a:latin typeface="+mn-lt"/>
                <a:ea typeface="+mn-ea"/>
                <a:cs typeface="宋体" panose="02010600030101010101" pitchFamily="2" charset="-122"/>
              </a:rPr>
              <a:t>，如果做过程序开发的学员呢可能在</a:t>
            </a:r>
            <a:r>
              <a:rPr kumimoji="1" lang="en-US" altLang="zh-CN" sz="1200" kern="1200" dirty="0">
                <a:solidFill>
                  <a:schemeClr val="tx1"/>
                </a:solidFill>
                <a:effectLst/>
                <a:latin typeface="+mn-lt"/>
                <a:ea typeface="+mn-ea"/>
                <a:cs typeface="宋体" panose="02010600030101010101" pitchFamily="2" charset="-122"/>
              </a:rPr>
              <a:t>C</a:t>
            </a:r>
            <a:r>
              <a:rPr kumimoji="1" lang="zh-CN" altLang="zh-CN" sz="1200" kern="1200" dirty="0">
                <a:solidFill>
                  <a:schemeClr val="tx1"/>
                </a:solidFill>
                <a:effectLst/>
                <a:latin typeface="+mn-lt"/>
                <a:ea typeface="+mn-ea"/>
                <a:cs typeface="宋体" panose="02010600030101010101" pitchFamily="2" charset="-122"/>
              </a:rPr>
              <a:t>和</a:t>
            </a:r>
            <a:r>
              <a:rPr kumimoji="1" lang="en-US" altLang="zh-CN" sz="1200" kern="1200" dirty="0">
                <a:solidFill>
                  <a:schemeClr val="tx1"/>
                </a:solidFill>
                <a:effectLst/>
                <a:latin typeface="+mn-lt"/>
                <a:ea typeface="+mn-ea"/>
                <a:cs typeface="宋体" panose="02010600030101010101" pitchFamily="2" charset="-122"/>
              </a:rPr>
              <a:t>C</a:t>
            </a:r>
            <a:r>
              <a:rPr kumimoji="1" lang="zh-CN" altLang="zh-CN" sz="1200" kern="1200" dirty="0">
                <a:solidFill>
                  <a:schemeClr val="tx1"/>
                </a:solidFill>
                <a:effectLst/>
                <a:latin typeface="+mn-lt"/>
                <a:ea typeface="+mn-ea"/>
                <a:cs typeface="宋体" panose="02010600030101010101" pitchFamily="2" charset="-122"/>
              </a:rPr>
              <a:t>加加这样的变成语言中，它的</a:t>
            </a:r>
            <a:r>
              <a:rPr kumimoji="1" lang="en-US" altLang="zh-CN" sz="1200" kern="1200" dirty="0">
                <a:solidFill>
                  <a:schemeClr val="tx1"/>
                </a:solidFill>
                <a:effectLst/>
                <a:latin typeface="+mn-lt"/>
                <a:ea typeface="+mn-ea"/>
                <a:cs typeface="宋体" panose="02010600030101010101" pitchFamily="2" charset="-122"/>
              </a:rPr>
              <a:t>true</a:t>
            </a:r>
            <a:r>
              <a:rPr kumimoji="1" lang="zh-CN" altLang="zh-CN" sz="1200" kern="1200" dirty="0">
                <a:solidFill>
                  <a:schemeClr val="tx1"/>
                </a:solidFill>
                <a:effectLst/>
                <a:latin typeface="+mn-lt"/>
                <a:ea typeface="+mn-ea"/>
                <a:cs typeface="宋体" panose="02010600030101010101" pitchFamily="2" charset="-122"/>
              </a:rPr>
              <a:t>等于</a:t>
            </a:r>
            <a:r>
              <a:rPr kumimoji="1" lang="en-US" altLang="zh-CN" sz="1200" kern="1200" dirty="0">
                <a:solidFill>
                  <a:schemeClr val="tx1"/>
                </a:solidFill>
                <a:effectLst/>
                <a:latin typeface="+mn-lt"/>
                <a:ea typeface="+mn-ea"/>
                <a:cs typeface="宋体" panose="02010600030101010101" pitchFamily="2" charset="-122"/>
              </a:rPr>
              <a:t>1false</a:t>
            </a:r>
            <a:r>
              <a:rPr kumimoji="1" lang="zh-CN" altLang="zh-CN" sz="1200" kern="1200" dirty="0">
                <a:solidFill>
                  <a:schemeClr val="tx1"/>
                </a:solidFill>
                <a:effectLst/>
                <a:latin typeface="+mn-lt"/>
                <a:ea typeface="+mn-ea"/>
                <a:cs typeface="宋体" panose="02010600030101010101" pitchFamily="2" charset="-122"/>
              </a:rPr>
              <a:t>等于</a:t>
            </a:r>
            <a:r>
              <a:rPr kumimoji="1" lang="en-US" altLang="zh-CN" sz="1200" kern="1200" dirty="0">
                <a:solidFill>
                  <a:schemeClr val="tx1"/>
                </a:solidFill>
                <a:effectLst/>
                <a:latin typeface="+mn-lt"/>
                <a:ea typeface="+mn-ea"/>
                <a:cs typeface="宋体" panose="02010600030101010101" pitchFamily="2" charset="-122"/>
              </a:rPr>
              <a:t>0</a:t>
            </a:r>
            <a:r>
              <a:rPr kumimoji="1" lang="zh-CN" altLang="zh-CN" sz="1200" kern="1200" dirty="0">
                <a:solidFill>
                  <a:schemeClr val="tx1"/>
                </a:solidFill>
                <a:effectLst/>
                <a:latin typeface="+mn-lt"/>
                <a:ea typeface="+mn-ea"/>
                <a:cs typeface="宋体" panose="02010600030101010101" pitchFamily="2" charset="-122"/>
              </a:rPr>
              <a:t>，对吧？但是在</a:t>
            </a:r>
            <a:r>
              <a:rPr kumimoji="1" lang="en-US" altLang="zh-CN" sz="1200" kern="1200" dirty="0">
                <a:solidFill>
                  <a:schemeClr val="tx1"/>
                </a:solidFill>
                <a:effectLst/>
                <a:latin typeface="+mn-lt"/>
                <a:ea typeface="+mn-ea"/>
                <a:cs typeface="宋体" panose="02010600030101010101" pitchFamily="2" charset="-122"/>
              </a:rPr>
              <a:t>Excel</a:t>
            </a:r>
            <a:r>
              <a:rPr kumimoji="1" lang="zh-CN" altLang="zh-CN" sz="1200" kern="1200" dirty="0">
                <a:solidFill>
                  <a:schemeClr val="tx1"/>
                </a:solidFill>
                <a:effectLst/>
                <a:latin typeface="+mn-lt"/>
                <a:ea typeface="+mn-ea"/>
                <a:cs typeface="宋体" panose="02010600030101010101" pitchFamily="2" charset="-122"/>
              </a:rPr>
              <a:t>中的</a:t>
            </a:r>
            <a:r>
              <a:rPr kumimoji="1" lang="en-US" altLang="zh-CN" sz="1200" kern="1200" dirty="0">
                <a:solidFill>
                  <a:schemeClr val="tx1"/>
                </a:solidFill>
                <a:effectLst/>
                <a:latin typeface="+mn-lt"/>
                <a:ea typeface="+mn-ea"/>
                <a:cs typeface="宋体" panose="02010600030101010101" pitchFamily="2" charset="-122"/>
              </a:rPr>
              <a:t>true</a:t>
            </a:r>
            <a:r>
              <a:rPr kumimoji="1" lang="zh-CN" altLang="zh-CN" sz="1200" kern="1200" dirty="0">
                <a:solidFill>
                  <a:schemeClr val="tx1"/>
                </a:solidFill>
                <a:effectLst/>
                <a:latin typeface="+mn-lt"/>
                <a:ea typeface="+mn-ea"/>
                <a:cs typeface="宋体" panose="02010600030101010101" pitchFamily="2" charset="-122"/>
              </a:rPr>
              <a:t>并不等于一</a:t>
            </a:r>
            <a:r>
              <a:rPr kumimoji="1" lang="en-US" altLang="zh-CN" sz="1200" kern="1200" dirty="0">
                <a:solidFill>
                  <a:schemeClr val="tx1"/>
                </a:solidFill>
                <a:effectLst/>
                <a:latin typeface="+mn-lt"/>
                <a:ea typeface="+mn-ea"/>
                <a:cs typeface="宋体" panose="02010600030101010101" pitchFamily="2" charset="-122"/>
              </a:rPr>
              <a:t>false</a:t>
            </a:r>
            <a:r>
              <a:rPr kumimoji="1" lang="zh-CN" altLang="zh-CN" sz="1200" kern="1200" dirty="0">
                <a:solidFill>
                  <a:schemeClr val="tx1"/>
                </a:solidFill>
                <a:effectLst/>
                <a:latin typeface="+mn-lt"/>
                <a:ea typeface="+mn-ea"/>
                <a:cs typeface="宋体" panose="02010600030101010101" pitchFamily="2" charset="-122"/>
              </a:rPr>
              <a:t>也并不等于</a:t>
            </a:r>
            <a:r>
              <a:rPr kumimoji="1" lang="en-US" altLang="zh-CN" sz="1200" kern="1200" dirty="0">
                <a:solidFill>
                  <a:schemeClr val="tx1"/>
                </a:solidFill>
                <a:effectLst/>
                <a:latin typeface="+mn-lt"/>
                <a:ea typeface="+mn-ea"/>
                <a:cs typeface="宋体" panose="02010600030101010101" pitchFamily="2" charset="-122"/>
              </a:rPr>
              <a:t>0</a:t>
            </a:r>
            <a:r>
              <a:rPr kumimoji="1" lang="zh-CN" altLang="zh-CN" sz="1200" kern="1200" dirty="0">
                <a:solidFill>
                  <a:schemeClr val="tx1"/>
                </a:solidFill>
                <a:effectLst/>
                <a:latin typeface="+mn-lt"/>
                <a:ea typeface="+mn-ea"/>
                <a:cs typeface="宋体" panose="02010600030101010101" pitchFamily="2" charset="-122"/>
              </a:rPr>
              <a:t>，他们只单纯等于他们本身，他们是独立的这个数据类型然后是日期型，日期型的主要分为长日期和短日期，那短日期主要指年月日，长日期呢除了年月日还包括这个小时分钟呀，啊，秒啊这样的信息，然后就是其他的类型这个会计的这个数据类型，还有这个货币呀，然后以及一些我们自定义的特殊的这个输入数据类型，那我们看这里分了这么多数据类型其实大体上的我们可以将这些数据类型分为三类，第一类呢是这个布尔型，就是</a:t>
            </a:r>
            <a:r>
              <a:rPr kumimoji="1" lang="en-US" altLang="zh-CN" sz="1200" kern="1200" dirty="0">
                <a:solidFill>
                  <a:schemeClr val="tx1"/>
                </a:solidFill>
                <a:effectLst/>
                <a:latin typeface="+mn-lt"/>
                <a:ea typeface="+mn-ea"/>
                <a:cs typeface="宋体" panose="02010600030101010101" pitchFamily="2" charset="-122"/>
              </a:rPr>
              <a:t>true</a:t>
            </a:r>
            <a:r>
              <a:rPr kumimoji="1" lang="zh-CN" altLang="zh-CN" sz="1200" kern="1200" dirty="0">
                <a:solidFill>
                  <a:schemeClr val="tx1"/>
                </a:solidFill>
                <a:effectLst/>
                <a:latin typeface="+mn-lt"/>
                <a:ea typeface="+mn-ea"/>
                <a:cs typeface="宋体" panose="02010600030101010101" pitchFamily="2" charset="-122"/>
              </a:rPr>
              <a:t>跟</a:t>
            </a:r>
            <a:r>
              <a:rPr kumimoji="1" lang="en-US" altLang="zh-CN" sz="1200" kern="1200" dirty="0">
                <a:solidFill>
                  <a:schemeClr val="tx1"/>
                </a:solidFill>
                <a:effectLst/>
                <a:latin typeface="+mn-lt"/>
                <a:ea typeface="+mn-ea"/>
                <a:cs typeface="宋体" panose="02010600030101010101" pitchFamily="2" charset="-122"/>
              </a:rPr>
              <a:t>false</a:t>
            </a:r>
            <a:r>
              <a:rPr kumimoji="1" lang="zh-CN" altLang="zh-CN" sz="1200" kern="1200" dirty="0">
                <a:solidFill>
                  <a:schemeClr val="tx1"/>
                </a:solidFill>
                <a:effectLst/>
                <a:latin typeface="+mn-lt"/>
                <a:ea typeface="+mn-ea"/>
                <a:cs typeface="宋体" panose="02010600030101010101" pitchFamily="2" charset="-122"/>
              </a:rPr>
              <a:t>，然后第二类是文本型就是这样的文本数据，然后第三类呢就是除文本和布尔之外的所有数据类型，我们可以将这些数据类型统一归类为数值型，也就是用数值来表示的我要表达的是对象。那么了解完这个数据类型之后，在对数据分析中呢如果我们要把数值那作为分析对象使用，一般是将这个数据作为变量那变量的有哪些类型的他变量大体上可分为三类，第一类是对的名义性，第二类是有序性，第三位是连续性。那名义性指的是彼此间没有顺序关系啊，只表示分类的情况的一组数据，比如说性别，血型，它们之间没有任何的顺序关系，性别只区分男，女而血型只区分</a:t>
            </a:r>
            <a:r>
              <a:rPr kumimoji="1" lang="en-US" altLang="zh-CN" sz="1200" kern="1200" dirty="0">
                <a:solidFill>
                  <a:schemeClr val="tx1"/>
                </a:solidFill>
                <a:effectLst/>
                <a:latin typeface="+mn-lt"/>
                <a:ea typeface="+mn-ea"/>
                <a:cs typeface="宋体" panose="02010600030101010101" pitchFamily="2" charset="-122"/>
              </a:rPr>
              <a:t>ab </a:t>
            </a:r>
            <a:r>
              <a:rPr kumimoji="1" lang="en-US" altLang="zh-CN" sz="1200" kern="1200" dirty="0" err="1">
                <a:solidFill>
                  <a:schemeClr val="tx1"/>
                </a:solidFill>
                <a:effectLst/>
                <a:latin typeface="+mn-lt"/>
                <a:ea typeface="+mn-ea"/>
                <a:cs typeface="宋体" panose="02010600030101010101" pitchFamily="2" charset="-122"/>
              </a:rPr>
              <a:t>ab</a:t>
            </a:r>
            <a:r>
              <a:rPr kumimoji="1" lang="en-US" altLang="zh-CN" sz="1200" kern="1200" dirty="0">
                <a:solidFill>
                  <a:schemeClr val="tx1"/>
                </a:solidFill>
                <a:effectLst/>
                <a:latin typeface="+mn-lt"/>
                <a:ea typeface="+mn-ea"/>
                <a:cs typeface="宋体" panose="02010600030101010101" pitchFamily="2" charset="-122"/>
              </a:rPr>
              <a:t> O</a:t>
            </a:r>
            <a:r>
              <a:rPr kumimoji="1" lang="zh-CN" altLang="zh-CN" sz="1200" kern="1200" dirty="0">
                <a:solidFill>
                  <a:schemeClr val="tx1"/>
                </a:solidFill>
                <a:effectLst/>
                <a:latin typeface="+mn-lt"/>
                <a:ea typeface="+mn-ea"/>
                <a:cs typeface="宋体" panose="02010600030101010101" pitchFamily="2" charset="-122"/>
              </a:rPr>
              <a:t>对吧，我们的血型，然后有序性，有序性呢是指彼此间有这个顺序关系的数据，如形容成绩好坏的优良中差，还有这个形容你的病情恢复状况的是完全好了，好差不多了，还有完全没有恢复，这些都是有序性数据。那接下来呢是连续性连续性是在有序型的基础上呢，他不只有顺序还在这些数据中呢还包含若干的小数位，且这些数据取值密集那诸如这样的数据，然后我们称为连续性，连续性数据包括身高体重，温度等，对吧，他们都是连续的，没有间隔的那我们大家现在考虑一个问题，如果说星期一，星期二，星期三这样的数表示星期的数据呢，他是这三种，这三类变量类型中的哪一类？那其实星期是有序性，因为星期一和星期二之间他是有这个间隔的，但是星期一，星期二，星期三又是有顺序的，所以它是有序性，它不具备这个连续性的特征，不是这个连续下来包含小数位取值密集没有这样的特点，但是呢我们说时间现在不是说星期说时间，那时间是这三类的那一类吗？那自然而然就是连续性对吧？因为时间是从历史向未来连续发展的不仅从不间断也没有明显的间隔区分，是符合这连续性数据特征对吧？那好，那接下来我们看一下这个</a:t>
            </a:r>
            <a:r>
              <a:rPr kumimoji="1" lang="en-US" altLang="zh-CN" sz="1200" kern="1200" dirty="0">
                <a:solidFill>
                  <a:schemeClr val="tx1"/>
                </a:solidFill>
                <a:effectLst/>
                <a:latin typeface="+mn-lt"/>
                <a:ea typeface="+mn-ea"/>
                <a:cs typeface="宋体" panose="02010600030101010101" pitchFamily="2" charset="-122"/>
              </a:rPr>
              <a:t>Excel</a:t>
            </a:r>
            <a:r>
              <a:rPr kumimoji="1" lang="zh-CN" altLang="zh-CN" sz="1200" kern="1200" dirty="0">
                <a:solidFill>
                  <a:schemeClr val="tx1"/>
                </a:solidFill>
                <a:effectLst/>
                <a:latin typeface="+mn-lt"/>
                <a:ea typeface="+mn-ea"/>
                <a:cs typeface="宋体" panose="02010600030101010101" pitchFamily="2" charset="-122"/>
              </a:rPr>
              <a:t>文件。</a:t>
            </a:r>
            <a:endParaRPr lang="zh-CN" altLang="en-US" dirty="0"/>
          </a:p>
        </p:txBody>
      </p:sp>
      <p:sp>
        <p:nvSpPr>
          <p:cNvPr id="4" name="灯片编号占位符 3"/>
          <p:cNvSpPr>
            <a:spLocks noGrp="1"/>
          </p:cNvSpPr>
          <p:nvPr>
            <p:ph type="sldNum" sz="quarter" idx="5"/>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kumimoji="1" lang="zh-CN" altLang="zh-CN" sz="1200" kern="1200" dirty="0">
                <a:solidFill>
                  <a:schemeClr val="tx1"/>
                </a:solidFill>
                <a:effectLst/>
                <a:latin typeface="+mn-lt"/>
                <a:ea typeface="+mn-ea"/>
                <a:cs typeface="宋体" panose="02010600030101010101" pitchFamily="2" charset="-122"/>
              </a:rPr>
              <a:t>好，接下来请大家打开文件夹里的基本数据类型这个</a:t>
            </a:r>
            <a:r>
              <a:rPr kumimoji="1" lang="en-US" altLang="zh-CN" sz="1200" kern="1200" dirty="0">
                <a:solidFill>
                  <a:schemeClr val="tx1"/>
                </a:solidFill>
                <a:effectLst/>
                <a:latin typeface="+mn-lt"/>
                <a:ea typeface="+mn-ea"/>
                <a:cs typeface="宋体" panose="02010600030101010101" pitchFamily="2" charset="-122"/>
              </a:rPr>
              <a:t>Excel</a:t>
            </a:r>
            <a:r>
              <a:rPr kumimoji="1" lang="zh-CN" altLang="zh-CN" sz="1200" kern="1200" dirty="0">
                <a:solidFill>
                  <a:schemeClr val="tx1"/>
                </a:solidFill>
                <a:effectLst/>
                <a:latin typeface="+mn-lt"/>
                <a:ea typeface="+mn-ea"/>
                <a:cs typeface="宋体" panose="02010600030101010101" pitchFamily="2" charset="-122"/>
              </a:rPr>
              <a:t>文件，我们看这个数据类型这个工作表，这里面的要为大家介绍两个知识点，第一个知识点是数据类型以及对象第二个知识点是单元格格式，我们先看第一个知识点数据类型，数据类型在单元格的这个对象中的主要有这么三大类在</a:t>
            </a:r>
            <a:r>
              <a:rPr kumimoji="1" lang="en-US" altLang="zh-CN" sz="1200" kern="1200" dirty="0">
                <a:solidFill>
                  <a:schemeClr val="tx1"/>
                </a:solidFill>
                <a:effectLst/>
                <a:latin typeface="+mn-lt"/>
                <a:ea typeface="+mn-ea"/>
                <a:cs typeface="宋体" panose="02010600030101010101" pitchFamily="2" charset="-122"/>
              </a:rPr>
              <a:t>PPT</a:t>
            </a:r>
            <a:r>
              <a:rPr kumimoji="1" lang="zh-CN" altLang="zh-CN" sz="1200" kern="1200" dirty="0">
                <a:solidFill>
                  <a:schemeClr val="tx1"/>
                </a:solidFill>
                <a:effectLst/>
                <a:latin typeface="+mn-lt"/>
                <a:ea typeface="+mn-ea"/>
                <a:cs typeface="宋体" panose="02010600030101010101" pitchFamily="2" charset="-122"/>
              </a:rPr>
              <a:t>内讲了三大类型数据类型。它们是数值文本以及布尔型，对吧？那在单元格这个内部对象之外呢，</a:t>
            </a:r>
            <a:r>
              <a:rPr kumimoji="1" lang="en-US" altLang="zh-CN" sz="1200" kern="1200" dirty="0">
                <a:solidFill>
                  <a:schemeClr val="tx1"/>
                </a:solidFill>
                <a:effectLst/>
                <a:latin typeface="+mn-lt"/>
                <a:ea typeface="+mn-ea"/>
                <a:cs typeface="宋体" panose="02010600030101010101" pitchFamily="2" charset="-122"/>
              </a:rPr>
              <a:t>Excel</a:t>
            </a:r>
            <a:r>
              <a:rPr kumimoji="1" lang="zh-CN" altLang="zh-CN" sz="1200" kern="1200" dirty="0">
                <a:solidFill>
                  <a:schemeClr val="tx1"/>
                </a:solidFill>
                <a:effectLst/>
                <a:latin typeface="+mn-lt"/>
                <a:ea typeface="+mn-ea"/>
                <a:cs typeface="宋体" panose="02010600030101010101" pitchFamily="2" charset="-122"/>
              </a:rPr>
              <a:t>还有图表，形状，图片，表达工具这四大主要的内部对象，他们的特点是不能包含在单元格中。我们看一眼演示实例这块这里边有一个表格。那在这边为大家出了一个练习题，想想大家找出表格中包含数值的列以及包含文本的列，并将结果写在相应的</a:t>
            </a:r>
            <a:r>
              <a:rPr kumimoji="1" lang="en-US" altLang="zh-CN" sz="1200" kern="1200" dirty="0">
                <a:solidFill>
                  <a:schemeClr val="tx1"/>
                </a:solidFill>
                <a:effectLst/>
                <a:latin typeface="+mn-lt"/>
                <a:ea typeface="+mn-ea"/>
                <a:cs typeface="宋体" panose="02010600030101010101" pitchFamily="2" charset="-122"/>
              </a:rPr>
              <a:t>r</a:t>
            </a:r>
            <a:r>
              <a:rPr kumimoji="1" lang="zh-CN" altLang="zh-CN" sz="1200" kern="1200" dirty="0">
                <a:solidFill>
                  <a:schemeClr val="tx1"/>
                </a:solidFill>
                <a:effectLst/>
                <a:latin typeface="+mn-lt"/>
                <a:ea typeface="+mn-ea"/>
                <a:cs typeface="宋体" panose="02010600030101010101" pitchFamily="2" charset="-122"/>
              </a:rPr>
              <a:t>列的这个单元格中。大家在做练习的时候呢，注意有一个有可能有这种陷阱，就是我们看到的数值未必是数值型有可能是文本型比如说我现在在单元格输入</a:t>
            </a:r>
            <a:r>
              <a:rPr kumimoji="1" lang="en-US" altLang="zh-CN" sz="1200" kern="1200" dirty="0">
                <a:solidFill>
                  <a:schemeClr val="tx1"/>
                </a:solidFill>
                <a:effectLst/>
                <a:latin typeface="+mn-lt"/>
                <a:ea typeface="+mn-ea"/>
                <a:cs typeface="宋体" panose="02010600030101010101" pitchFamily="2" charset="-122"/>
              </a:rPr>
              <a:t>299</a:t>
            </a:r>
            <a:r>
              <a:rPr kumimoji="1" lang="zh-CN" altLang="zh-CN" sz="1200" kern="1200" dirty="0">
                <a:solidFill>
                  <a:schemeClr val="tx1"/>
                </a:solidFill>
                <a:effectLst/>
                <a:latin typeface="+mn-lt"/>
                <a:ea typeface="+mn-ea"/>
                <a:cs typeface="宋体" panose="02010600030101010101" pitchFamily="2" charset="-122"/>
              </a:rPr>
              <a:t>这个数字大家看它显示的是在单元格的左侧那他就是一个数值型但是如果我把它前面加一个逗号在回撤的话这个</a:t>
            </a:r>
            <a:r>
              <a:rPr kumimoji="1" lang="en-US" altLang="zh-CN" sz="1200" kern="1200" dirty="0">
                <a:solidFill>
                  <a:schemeClr val="tx1"/>
                </a:solidFill>
                <a:effectLst/>
                <a:latin typeface="+mn-lt"/>
                <a:ea typeface="+mn-ea"/>
                <a:cs typeface="宋体" panose="02010600030101010101" pitchFamily="2" charset="-122"/>
              </a:rPr>
              <a:t>299</a:t>
            </a:r>
            <a:r>
              <a:rPr kumimoji="1" lang="zh-CN" altLang="zh-CN" sz="1200" kern="1200">
                <a:solidFill>
                  <a:schemeClr val="tx1"/>
                </a:solidFill>
                <a:effectLst/>
                <a:latin typeface="+mn-lt"/>
                <a:ea typeface="+mn-ea"/>
                <a:cs typeface="宋体" panose="02010600030101010101" pitchFamily="2" charset="-122"/>
              </a:rPr>
              <a:t>就会从单元格的最右边转到了单元格的最左边并且同时在单元格的左上角生成一个绿色的小箭头那这个表示这个数字已经从这个数值型变成一个文本型而在数字前加一个逗号的方法呢，就是强行将数字转变成文本的方法。所以我们看的是一个数字，那他真正是不是数值型还需要我们进一步去确认。但是呢，我们又不能单纯从她的在单元格的显示位置去判断他到底是不是数值，比方说如果我强行改变他的对齐方式，现在看他显示是左边，我如果把它改成这右对齐，</a:t>
            </a:r>
            <a:endParaRPr lang="zh-CN" altLang="en-US"/>
          </a:p>
        </p:txBody>
      </p:sp>
      <p:sp>
        <p:nvSpPr>
          <p:cNvPr id="4" name="灯片编号占位符 3"/>
          <p:cNvSpPr>
            <a:spLocks noGrp="1"/>
          </p:cNvSpPr>
          <p:nvPr>
            <p:ph type="sldNum" sz="quarter" idx="5"/>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latin typeface="微软雅黑" panose="020B0503020204020204" pitchFamily="34" charset="-122"/>
                <a:ea typeface="微软雅黑" panose="020B0503020204020204" pitchFamily="34" charset="-122"/>
              </a:rPr>
              <a:t>“可就业”是指社会上有一群人凭借此项能力就业谋生；</a:t>
            </a: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latin typeface="微软雅黑" panose="020B0503020204020204" pitchFamily="34" charset="-122"/>
                <a:ea typeface="微软雅黑" panose="020B0503020204020204" pitchFamily="34" charset="-122"/>
              </a:rPr>
              <a:t>“最小”是指它的适用范围小于“职业”，作为一项就业技能，它不可再拆分，不划分等级。</a:t>
            </a:r>
            <a:endParaRPr lang="en-US" altLang="zh-CN"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latin typeface="微软雅黑" panose="020B0503020204020204" pitchFamily="34" charset="-122"/>
                <a:ea typeface="微软雅黑" panose="020B0503020204020204" pitchFamily="34" charset="-122"/>
              </a:rPr>
              <a:t>“可就业”是指社会上有一群人凭借此项能力就业谋生；</a:t>
            </a: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endParaRPr lang="en-US" altLang="zh-CN" dirty="0" smtClean="0">
              <a:latin typeface="微软雅黑" panose="020B0503020204020204" pitchFamily="34" charset="-122"/>
              <a:ea typeface="微软雅黑" panose="020B0503020204020204" pitchFamily="34" charset="-122"/>
            </a:endParaRPr>
          </a:p>
          <a:p>
            <a:pPr marL="0" marR="0" lvl="0" indent="0" algn="l" defTabSz="914400" rtl="0" eaLnBrk="0" fontAlgn="base" latinLnBrk="0" hangingPunct="0">
              <a:lnSpc>
                <a:spcPct val="100000"/>
              </a:lnSpc>
              <a:spcBef>
                <a:spcPct val="30000"/>
              </a:spcBef>
              <a:spcAft>
                <a:spcPct val="0"/>
              </a:spcAft>
              <a:buClrTx/>
              <a:buSzTx/>
              <a:buFontTx/>
              <a:buNone/>
              <a:defRPr/>
            </a:pPr>
            <a:r>
              <a:rPr lang="zh-CN" altLang="en-US" dirty="0" smtClean="0">
                <a:latin typeface="微软雅黑" panose="020B0503020204020204" pitchFamily="34" charset="-122"/>
                <a:ea typeface="微软雅黑" panose="020B0503020204020204" pitchFamily="34" charset="-122"/>
              </a:rPr>
              <a:t>“最小”是指它的适用范围小于“职业”，作为一项就业技能，它不可再拆分，不划分等级。</a:t>
            </a:r>
            <a:endParaRPr lang="en-US" altLang="zh-CN" dirty="0" smtClean="0">
              <a:latin typeface="微软雅黑" panose="020B0503020204020204" pitchFamily="34" charset="-122"/>
              <a:ea typeface="微软雅黑" panose="020B0503020204020204" pitchFamily="34" charset="-122"/>
            </a:endParaRPr>
          </a:p>
        </p:txBody>
      </p:sp>
      <p:sp>
        <p:nvSpPr>
          <p:cNvPr id="4" name="灯片编号占位符 3"/>
          <p:cNvSpPr>
            <a:spLocks noGrp="1"/>
          </p:cNvSpPr>
          <p:nvPr>
            <p:ph type="sldNum" sz="quarter" idx="10"/>
          </p:nvPr>
        </p:nvSpPr>
        <p:spPr/>
        <p:txBody>
          <a:bodyPr/>
          <a:lstStyle/>
          <a:p>
            <a:fld id="{E563ECB7-20E3-44FE-9CD7-280F831106A7}"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矩形 3"/>
          <p:cNvSpPr/>
          <p:nvPr userDrawn="1"/>
        </p:nvSpPr>
        <p:spPr>
          <a:xfrm>
            <a:off x="1" y="3700988"/>
            <a:ext cx="14630400" cy="156713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defTabSz="1296035" eaLnBrk="1" fontAlgn="auto" hangingPunct="1">
              <a:spcBef>
                <a:spcPts val="0"/>
              </a:spcBef>
              <a:spcAft>
                <a:spcPts val="0"/>
              </a:spcAft>
              <a:defRPr/>
            </a:pPr>
            <a:endParaRPr lang="zh-CN" altLang="en-US">
              <a:latin typeface="微软雅黑" panose="020B0503020204020204" pitchFamily="34" charset="-122"/>
              <a:ea typeface="微软雅黑" panose="020B0503020204020204" pitchFamily="34" charset="-122"/>
            </a:endParaRPr>
          </a:p>
        </p:txBody>
      </p:sp>
      <p:sp>
        <p:nvSpPr>
          <p:cNvPr id="5" name="标题 1"/>
          <p:cNvSpPr>
            <a:spLocks noGrp="1"/>
          </p:cNvSpPr>
          <p:nvPr>
            <p:ph type="title"/>
          </p:nvPr>
        </p:nvSpPr>
        <p:spPr>
          <a:xfrm>
            <a:off x="1" y="3655901"/>
            <a:ext cx="13591539" cy="1634490"/>
          </a:xfrm>
        </p:spPr>
        <p:txBody>
          <a:bodyPr anchor="t"/>
          <a:lstStyle>
            <a:lvl1pPr algn="l">
              <a:defRPr sz="5700" b="1" cap="all"/>
            </a:lvl1pPr>
          </a:lstStyle>
          <a:p>
            <a:r>
              <a:rPr lang="zh-CN" altLang="en-US" dirty="0"/>
              <a:t>单击此处编辑母版标题样式</a:t>
            </a:r>
            <a:endParaRPr lang="zh-CN" altLang="en-US" dirty="0"/>
          </a:p>
        </p:txBody>
      </p:sp>
      <p:sp>
        <p:nvSpPr>
          <p:cNvPr id="6" name="文本占位符 2"/>
          <p:cNvSpPr>
            <a:spLocks noGrp="1"/>
          </p:cNvSpPr>
          <p:nvPr>
            <p:ph type="body" idx="1"/>
          </p:nvPr>
        </p:nvSpPr>
        <p:spPr>
          <a:xfrm>
            <a:off x="1" y="1841990"/>
            <a:ext cx="13591539" cy="1800225"/>
          </a:xfrm>
        </p:spPr>
        <p:txBody>
          <a:bodyPr anchor="b"/>
          <a:lstStyle>
            <a:lvl1pPr marL="0" indent="0">
              <a:buNone/>
              <a:defRPr sz="2800">
                <a:solidFill>
                  <a:schemeClr val="tx1">
                    <a:tint val="75000"/>
                  </a:schemeClr>
                </a:solidFill>
              </a:defRPr>
            </a:lvl1pPr>
            <a:lvl2pPr marL="648335" indent="0">
              <a:buNone/>
              <a:defRPr sz="2600">
                <a:solidFill>
                  <a:schemeClr val="tx1">
                    <a:tint val="75000"/>
                  </a:schemeClr>
                </a:solidFill>
              </a:defRPr>
            </a:lvl2pPr>
            <a:lvl3pPr marL="1296035" indent="0">
              <a:buNone/>
              <a:defRPr sz="2300">
                <a:solidFill>
                  <a:schemeClr val="tx1">
                    <a:tint val="75000"/>
                  </a:schemeClr>
                </a:solidFill>
              </a:defRPr>
            </a:lvl3pPr>
            <a:lvl4pPr marL="1944370" indent="0">
              <a:buNone/>
              <a:defRPr sz="2000">
                <a:solidFill>
                  <a:schemeClr val="tx1">
                    <a:tint val="75000"/>
                  </a:schemeClr>
                </a:solidFill>
              </a:defRPr>
            </a:lvl4pPr>
            <a:lvl5pPr marL="2592070" indent="0">
              <a:buNone/>
              <a:defRPr sz="2000">
                <a:solidFill>
                  <a:schemeClr val="tx1">
                    <a:tint val="75000"/>
                  </a:schemeClr>
                </a:solidFill>
              </a:defRPr>
            </a:lvl5pPr>
            <a:lvl6pPr marL="3240405" indent="0">
              <a:buNone/>
              <a:defRPr sz="2000">
                <a:solidFill>
                  <a:schemeClr val="tx1">
                    <a:tint val="75000"/>
                  </a:schemeClr>
                </a:solidFill>
              </a:defRPr>
            </a:lvl6pPr>
            <a:lvl7pPr marL="3888740" indent="0">
              <a:buNone/>
              <a:defRPr sz="2000">
                <a:solidFill>
                  <a:schemeClr val="tx1">
                    <a:tint val="75000"/>
                  </a:schemeClr>
                </a:solidFill>
              </a:defRPr>
            </a:lvl7pPr>
            <a:lvl8pPr marL="4536440" indent="0">
              <a:buNone/>
              <a:defRPr sz="2000">
                <a:solidFill>
                  <a:schemeClr val="tx1">
                    <a:tint val="75000"/>
                  </a:schemeClr>
                </a:solidFill>
              </a:defRPr>
            </a:lvl8pPr>
            <a:lvl9pPr marL="5184775" indent="0">
              <a:buNone/>
              <a:defRPr sz="2000">
                <a:solidFill>
                  <a:schemeClr val="tx1">
                    <a:tint val="75000"/>
                  </a:schemeClr>
                </a:solidFill>
              </a:defRPr>
            </a:lvl9pPr>
          </a:lstStyle>
          <a:p>
            <a:pPr lvl="0"/>
            <a:r>
              <a:rPr lang="zh-CN" altLang="en-US" dirty="0"/>
              <a:t>单击此处编辑母版文本样式</a:t>
            </a:r>
            <a:endParaRPr lang="zh-CN" altLang="en-US" dirty="0"/>
          </a:p>
        </p:txBody>
      </p:sp>
      <p:sp>
        <p:nvSpPr>
          <p:cNvPr id="10" name="日期占位符 3"/>
          <p:cNvSpPr>
            <a:spLocks noGrp="1"/>
          </p:cNvSpPr>
          <p:nvPr>
            <p:ph type="dt" sz="half" idx="10"/>
          </p:nvPr>
        </p:nvSpPr>
        <p:spPr/>
        <p:txBody>
          <a:bodyPr/>
          <a:lstStyle>
            <a:lvl1pPr>
              <a:defRPr/>
            </a:lvl1pPr>
          </a:lstStyle>
          <a:p>
            <a:pPr>
              <a:defRPr/>
            </a:pPr>
            <a:fld id="{CD76FA10-519D-4D98-BB96-EA7699AA3216}" type="datetimeFigureOut">
              <a:rPr lang="zh-CN" altLang="en-US"/>
            </a:fld>
            <a:endParaRPr lang="zh-CN" altLang="en-US"/>
          </a:p>
        </p:txBody>
      </p:sp>
      <p:sp>
        <p:nvSpPr>
          <p:cNvPr id="11" name="页脚占位符 4"/>
          <p:cNvSpPr>
            <a:spLocks noGrp="1"/>
          </p:cNvSpPr>
          <p:nvPr>
            <p:ph type="ftr" sz="quarter" idx="11"/>
          </p:nvPr>
        </p:nvSpPr>
        <p:spPr/>
        <p:txBody>
          <a:bodyPr/>
          <a:lstStyle>
            <a:lvl1pPr>
              <a:defRPr/>
            </a:lvl1pPr>
          </a:lstStyle>
          <a:p>
            <a:pPr>
              <a:defRPr/>
            </a:pPr>
            <a:endParaRPr lang="zh-CN" altLang="en-US"/>
          </a:p>
        </p:txBody>
      </p:sp>
      <p:sp>
        <p:nvSpPr>
          <p:cNvPr id="12" name="灯片编号占位符 5"/>
          <p:cNvSpPr>
            <a:spLocks noGrp="1"/>
          </p:cNvSpPr>
          <p:nvPr>
            <p:ph type="sldNum" sz="quarter" idx="12"/>
          </p:nvPr>
        </p:nvSpPr>
        <p:spPr/>
        <p:txBody>
          <a:bodyPr/>
          <a:lstStyle>
            <a:lvl1pPr>
              <a:defRPr/>
            </a:lvl1pPr>
          </a:lstStyle>
          <a:p>
            <a:fld id="{F8D46AD4-91AB-4F27-879D-E68B223F5DF6}"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731522" y="327660"/>
            <a:ext cx="4813301" cy="1394460"/>
          </a:xfrm>
        </p:spPr>
        <p:txBody>
          <a:bodyPr anchor="b"/>
          <a:lstStyle>
            <a:lvl1pPr algn="l">
              <a:defRPr sz="2800" b="1"/>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5720080" y="327662"/>
            <a:ext cx="8178800" cy="7023735"/>
          </a:xfrm>
        </p:spPr>
        <p:txBody>
          <a:bodyPr>
            <a:normAutofit/>
          </a:bodyPr>
          <a:lstStyle>
            <a:lvl1pPr>
              <a:defRPr sz="3600"/>
            </a:lvl1pPr>
            <a:lvl2pPr>
              <a:defRPr sz="2800"/>
            </a:lvl2pPr>
            <a:lvl3pPr>
              <a:defRPr sz="2400"/>
            </a:lvl3pPr>
            <a:lvl4pPr>
              <a:defRPr sz="1800"/>
            </a:lvl4pPr>
            <a:lvl5pPr>
              <a:defRPr sz="1800"/>
            </a:lvl5pPr>
            <a:lvl6pPr>
              <a:defRPr sz="2800"/>
            </a:lvl6pPr>
            <a:lvl7pPr>
              <a:defRPr sz="2800"/>
            </a:lvl7pPr>
            <a:lvl8pPr>
              <a:defRPr sz="2800"/>
            </a:lvl8pPr>
            <a:lvl9pPr>
              <a:defRPr sz="28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文本占位符 3"/>
          <p:cNvSpPr>
            <a:spLocks noGrp="1"/>
          </p:cNvSpPr>
          <p:nvPr>
            <p:ph type="body" sz="half" idx="2"/>
          </p:nvPr>
        </p:nvSpPr>
        <p:spPr>
          <a:xfrm>
            <a:off x="731522" y="1722122"/>
            <a:ext cx="4813301" cy="5629275"/>
          </a:xfrm>
        </p:spPr>
        <p:txBody>
          <a:bodyPr/>
          <a:lstStyle>
            <a:lvl1pPr marL="0" indent="0">
              <a:buNone/>
              <a:defRPr sz="2000"/>
            </a:lvl1pPr>
            <a:lvl2pPr marL="648335" indent="0">
              <a:buNone/>
              <a:defRPr sz="1700"/>
            </a:lvl2pPr>
            <a:lvl3pPr marL="1296035" indent="0">
              <a:buNone/>
              <a:defRPr sz="1400"/>
            </a:lvl3pPr>
            <a:lvl4pPr marL="1944370" indent="0">
              <a:buNone/>
              <a:defRPr sz="1300"/>
            </a:lvl4pPr>
            <a:lvl5pPr marL="2592070" indent="0">
              <a:buNone/>
              <a:defRPr sz="1300"/>
            </a:lvl5pPr>
            <a:lvl6pPr marL="3240405" indent="0">
              <a:buNone/>
              <a:defRPr sz="1300"/>
            </a:lvl6pPr>
            <a:lvl7pPr marL="3888740" indent="0">
              <a:buNone/>
              <a:defRPr sz="1300"/>
            </a:lvl7pPr>
            <a:lvl8pPr marL="4536440" indent="0">
              <a:buNone/>
              <a:defRPr sz="1300"/>
            </a:lvl8pPr>
            <a:lvl9pPr marL="5184775" indent="0">
              <a:buNone/>
              <a:defRPr sz="13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3C39F092-57EA-4057-9F90-40BF3AFE28DE}"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0BCF5B24-902E-470C-8A46-71040F5FC2AA}"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867662" y="5760720"/>
            <a:ext cx="8778240" cy="680086"/>
          </a:xfrm>
        </p:spPr>
        <p:txBody>
          <a:bodyPr anchor="b"/>
          <a:lstStyle>
            <a:lvl1pPr algn="l">
              <a:defRPr sz="28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2867662" y="735330"/>
            <a:ext cx="8778240" cy="4937760"/>
          </a:xfrm>
        </p:spPr>
        <p:txBody>
          <a:bodyPr rtlCol="0">
            <a:normAutofit/>
          </a:bodyPr>
          <a:lstStyle>
            <a:lvl1pPr marL="0" indent="0">
              <a:buNone/>
              <a:defRPr sz="4500"/>
            </a:lvl1pPr>
            <a:lvl2pPr marL="648335" indent="0">
              <a:buNone/>
              <a:defRPr sz="4000"/>
            </a:lvl2pPr>
            <a:lvl3pPr marL="1296035" indent="0">
              <a:buNone/>
              <a:defRPr sz="3400"/>
            </a:lvl3pPr>
            <a:lvl4pPr marL="1944370" indent="0">
              <a:buNone/>
              <a:defRPr sz="2800"/>
            </a:lvl4pPr>
            <a:lvl5pPr marL="2592070" indent="0">
              <a:buNone/>
              <a:defRPr sz="2800"/>
            </a:lvl5pPr>
            <a:lvl6pPr marL="3240405" indent="0">
              <a:buNone/>
              <a:defRPr sz="2800"/>
            </a:lvl6pPr>
            <a:lvl7pPr marL="3888740" indent="0">
              <a:buNone/>
              <a:defRPr sz="2800"/>
            </a:lvl7pPr>
            <a:lvl8pPr marL="4536440" indent="0">
              <a:buNone/>
              <a:defRPr sz="2800"/>
            </a:lvl8pPr>
            <a:lvl9pPr marL="5184775" indent="0">
              <a:buNone/>
              <a:defRPr sz="2800"/>
            </a:lvl9pPr>
          </a:lstStyle>
          <a:p>
            <a:pPr lvl="0"/>
            <a:endParaRPr lang="zh-CN" altLang="en-US" noProof="0"/>
          </a:p>
        </p:txBody>
      </p:sp>
      <p:sp>
        <p:nvSpPr>
          <p:cNvPr id="4" name="文本占位符 3"/>
          <p:cNvSpPr>
            <a:spLocks noGrp="1"/>
          </p:cNvSpPr>
          <p:nvPr>
            <p:ph type="body" sz="half" idx="2"/>
          </p:nvPr>
        </p:nvSpPr>
        <p:spPr>
          <a:xfrm>
            <a:off x="2867662" y="6440806"/>
            <a:ext cx="8778240" cy="965835"/>
          </a:xfrm>
        </p:spPr>
        <p:txBody>
          <a:bodyPr/>
          <a:lstStyle>
            <a:lvl1pPr marL="0" indent="0">
              <a:buNone/>
              <a:defRPr sz="2000"/>
            </a:lvl1pPr>
            <a:lvl2pPr marL="648335" indent="0">
              <a:buNone/>
              <a:defRPr sz="1700"/>
            </a:lvl2pPr>
            <a:lvl3pPr marL="1296035" indent="0">
              <a:buNone/>
              <a:defRPr sz="1400"/>
            </a:lvl3pPr>
            <a:lvl4pPr marL="1944370" indent="0">
              <a:buNone/>
              <a:defRPr sz="1300"/>
            </a:lvl4pPr>
            <a:lvl5pPr marL="2592070" indent="0">
              <a:buNone/>
              <a:defRPr sz="1300"/>
            </a:lvl5pPr>
            <a:lvl6pPr marL="3240405" indent="0">
              <a:buNone/>
              <a:defRPr sz="1300"/>
            </a:lvl6pPr>
            <a:lvl7pPr marL="3888740" indent="0">
              <a:buNone/>
              <a:defRPr sz="1300"/>
            </a:lvl7pPr>
            <a:lvl8pPr marL="4536440" indent="0">
              <a:buNone/>
              <a:defRPr sz="1300"/>
            </a:lvl8pPr>
            <a:lvl9pPr marL="5184775" indent="0">
              <a:buNone/>
              <a:defRPr sz="13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0EE303-BE7E-408B-B25B-651E6E964C48}"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D2E558D2-1BF4-485F-8FF9-773FF690B650}"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3_空白">
    <p:spTree>
      <p:nvGrpSpPr>
        <p:cNvPr id="1" name=""/>
        <p:cNvGrpSpPr/>
        <p:nvPr/>
      </p:nvGrpSpPr>
      <p:grpSpPr>
        <a:xfrm>
          <a:off x="0" y="0"/>
          <a:ext cx="0" cy="0"/>
          <a:chOff x="0" y="0"/>
          <a:chExt cx="0" cy="0"/>
        </a:xfrm>
      </p:grpSpPr>
      <p:cxnSp>
        <p:nvCxnSpPr>
          <p:cNvPr id="24" name="直接连接符 23"/>
          <p:cNvCxnSpPr/>
          <p:nvPr userDrawn="1"/>
        </p:nvCxnSpPr>
        <p:spPr>
          <a:xfrm flipV="1">
            <a:off x="3630357" y="575790"/>
            <a:ext cx="10039924" cy="1"/>
          </a:xfrm>
          <a:prstGeom prst="line">
            <a:avLst/>
          </a:prstGeom>
          <a:ln w="19050">
            <a:solidFill>
              <a:schemeClr val="bg1">
                <a:lumMod val="50000"/>
              </a:schemeClr>
            </a:solidFill>
            <a:prstDash val="sysDot"/>
          </a:ln>
        </p:spPr>
        <p:style>
          <a:lnRef idx="1">
            <a:schemeClr val="accent1"/>
          </a:lnRef>
          <a:fillRef idx="0">
            <a:schemeClr val="accent1"/>
          </a:fillRef>
          <a:effectRef idx="0">
            <a:schemeClr val="accent1"/>
          </a:effectRef>
          <a:fontRef idx="minor">
            <a:schemeClr val="tx1"/>
          </a:fontRef>
        </p:style>
      </p:cxnSp>
      <p:sp>
        <p:nvSpPr>
          <p:cNvPr id="2" name="日期占位符 1"/>
          <p:cNvSpPr>
            <a:spLocks noGrp="1"/>
          </p:cNvSpPr>
          <p:nvPr>
            <p:ph type="dt" sz="half" idx="10"/>
          </p:nvPr>
        </p:nvSpPr>
        <p:spPr/>
        <p:txBody>
          <a:bodyPr/>
          <a:lstStyle/>
          <a:p>
            <a:fld id="{8188B4EC-7CCE-4981-BEAD-3D2B29EC2B99}" type="datetimeFigureOut">
              <a:rPr lang="zh-CN" altLang="en-US" smtClean="0">
                <a:solidFill>
                  <a:prstClr val="black">
                    <a:tint val="75000"/>
                  </a:prstClr>
                </a:solidFill>
              </a:rPr>
            </a:fld>
            <a:endParaRPr lang="zh-CN" altLang="en-US">
              <a:solidFill>
                <a:prstClr val="black">
                  <a:tint val="75000"/>
                </a:prstClr>
              </a:solidFill>
            </a:endParaRPr>
          </a:p>
        </p:txBody>
      </p:sp>
      <p:sp>
        <p:nvSpPr>
          <p:cNvPr id="4" name="灯片编号占位符 3"/>
          <p:cNvSpPr>
            <a:spLocks noGrp="1"/>
          </p:cNvSpPr>
          <p:nvPr>
            <p:ph type="sldNum" sz="quarter" idx="12"/>
          </p:nvPr>
        </p:nvSpPr>
        <p:spPr/>
        <p:txBody>
          <a:bodyPr/>
          <a:lstStyle/>
          <a:p>
            <a:fld id="{15CA7E42-5C45-401B-9CF6-FFDBF3682BD8}" type="slidenum">
              <a:rPr lang="zh-CN" altLang="en-US" smtClean="0">
                <a:solidFill>
                  <a:prstClr val="black">
                    <a:tint val="75000"/>
                  </a:prstClr>
                </a:solidFill>
              </a:rPr>
            </a:fld>
            <a:endParaRPr lang="zh-CN" altLang="en-US">
              <a:solidFill>
                <a:prstClr val="black">
                  <a:tint val="75000"/>
                </a:prstClr>
              </a:solidFill>
            </a:endParaRPr>
          </a:p>
        </p:txBody>
      </p:sp>
      <p:grpSp>
        <p:nvGrpSpPr>
          <p:cNvPr id="6" name="组合 5"/>
          <p:cNvGrpSpPr/>
          <p:nvPr userDrawn="1"/>
        </p:nvGrpSpPr>
        <p:grpSpPr>
          <a:xfrm>
            <a:off x="2" y="234128"/>
            <a:ext cx="3751415" cy="683320"/>
            <a:chOff x="0" y="194743"/>
            <a:chExt cx="3126179" cy="569433"/>
          </a:xfrm>
        </p:grpSpPr>
        <p:sp>
          <p:nvSpPr>
            <p:cNvPr id="7" name="圆角矩形 6"/>
            <p:cNvSpPr/>
            <p:nvPr/>
          </p:nvSpPr>
          <p:spPr>
            <a:xfrm>
              <a:off x="173209" y="194743"/>
              <a:ext cx="2952970" cy="569433"/>
            </a:xfrm>
            <a:prstGeom prst="roundRect">
              <a:avLst>
                <a:gd name="adj" fmla="val 9976"/>
              </a:avLst>
            </a:prstGeom>
            <a:solidFill>
              <a:srgbClr val="01ACBE"/>
            </a:solidFill>
            <a:ln w="19050">
              <a:gradFill flip="none" rotWithShape="1">
                <a:gsLst>
                  <a:gs pos="88000">
                    <a:schemeClr val="bg1"/>
                  </a:gs>
                  <a:gs pos="0">
                    <a:schemeClr val="bg1">
                      <a:lumMod val="75000"/>
                    </a:schemeClr>
                  </a:gs>
                  <a:gs pos="71000">
                    <a:schemeClr val="bg1">
                      <a:lumMod val="85000"/>
                    </a:schemeClr>
                  </a:gs>
                  <a:gs pos="55000">
                    <a:schemeClr val="bg1"/>
                  </a:gs>
                  <a:gs pos="37000">
                    <a:schemeClr val="bg1">
                      <a:lumMod val="85000"/>
                    </a:schemeClr>
                  </a:gs>
                  <a:gs pos="22000">
                    <a:schemeClr val="bg1"/>
                  </a:gs>
                  <a:gs pos="100000">
                    <a:schemeClr val="bg1">
                      <a:lumMod val="75000"/>
                    </a:schemeClr>
                  </a:gs>
                </a:gsLst>
                <a:lin ang="1200000" scaled="0"/>
                <a:tileRect/>
              </a:gra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p>
          </p:txBody>
        </p:sp>
        <p:grpSp>
          <p:nvGrpSpPr>
            <p:cNvPr id="8" name="组合 7"/>
            <p:cNvGrpSpPr/>
            <p:nvPr/>
          </p:nvGrpSpPr>
          <p:grpSpPr>
            <a:xfrm>
              <a:off x="0" y="290669"/>
              <a:ext cx="424561" cy="355906"/>
              <a:chOff x="469900" y="728859"/>
              <a:chExt cx="424561" cy="355906"/>
            </a:xfrm>
          </p:grpSpPr>
          <p:sp>
            <p:nvSpPr>
              <p:cNvPr id="10" name="椭圆 9"/>
              <p:cNvSpPr/>
              <p:nvPr/>
            </p:nvSpPr>
            <p:spPr>
              <a:xfrm rot="16200000">
                <a:off x="738264" y="928568"/>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1" name="椭圆 10"/>
              <p:cNvSpPr/>
              <p:nvPr/>
            </p:nvSpPr>
            <p:spPr>
              <a:xfrm rot="16200000">
                <a:off x="752463" y="942770"/>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2" name="椭圆 11"/>
              <p:cNvSpPr/>
              <p:nvPr/>
            </p:nvSpPr>
            <p:spPr>
              <a:xfrm rot="16200000">
                <a:off x="738264" y="728860"/>
                <a:ext cx="156198" cy="156196"/>
              </a:xfrm>
              <a:prstGeom prst="ellipse">
                <a:avLst/>
              </a:prstGeom>
              <a:gradFill>
                <a:gsLst>
                  <a:gs pos="75000">
                    <a:schemeClr val="bg1">
                      <a:lumMod val="95000"/>
                    </a:schemeClr>
                  </a:gs>
                  <a:gs pos="55000">
                    <a:schemeClr val="bg1">
                      <a:lumMod val="65000"/>
                    </a:schemeClr>
                  </a:gs>
                  <a:gs pos="35000">
                    <a:schemeClr val="bg1">
                      <a:lumMod val="95000"/>
                    </a:schemeClr>
                  </a:gs>
                  <a:gs pos="17000">
                    <a:schemeClr val="bg1">
                      <a:lumMod val="65000"/>
                    </a:schemeClr>
                  </a:gs>
                  <a:gs pos="0">
                    <a:schemeClr val="bg1"/>
                  </a:gs>
                  <a:gs pos="100000">
                    <a:schemeClr val="bg1">
                      <a:lumMod val="65000"/>
                    </a:schemeClr>
                  </a:gs>
                </a:gsLst>
                <a:lin ang="2700000" scaled="1"/>
              </a:gradFill>
              <a:ln>
                <a:noFill/>
              </a:ln>
              <a:effectLst>
                <a:outerShdw blurRad="12700" dist="127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3" name="椭圆 12"/>
              <p:cNvSpPr/>
              <p:nvPr/>
            </p:nvSpPr>
            <p:spPr>
              <a:xfrm rot="16200000">
                <a:off x="752463" y="743063"/>
                <a:ext cx="127798" cy="127797"/>
              </a:xfrm>
              <a:prstGeom prst="ellipse">
                <a:avLst/>
              </a:prstGeom>
              <a:solidFill>
                <a:schemeClr val="tx1">
                  <a:lumMod val="65000"/>
                  <a:lumOff val="35000"/>
                </a:schemeClr>
              </a:solidFill>
              <a:ln>
                <a:noFill/>
              </a:ln>
              <a:effectLst>
                <a:innerShdw blurRad="12700" dist="12700" dir="13500000">
                  <a:prstClr val="black">
                    <a:alpha val="50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4" name="圆角矩形 13"/>
              <p:cNvSpPr/>
              <p:nvPr/>
            </p:nvSpPr>
            <p:spPr>
              <a:xfrm rot="16200000">
                <a:off x="636543" y="859458"/>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5" name="圆角矩形 14"/>
              <p:cNvSpPr/>
              <p:nvPr/>
            </p:nvSpPr>
            <p:spPr>
              <a:xfrm rot="16200000">
                <a:off x="636543" y="809416"/>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6" name="圆角矩形 15"/>
              <p:cNvSpPr/>
              <p:nvPr/>
            </p:nvSpPr>
            <p:spPr>
              <a:xfrm rot="16200000">
                <a:off x="636543" y="655035"/>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4000">
                      <a:schemeClr val="bg1">
                        <a:lumMod val="75000"/>
                      </a:schemeClr>
                    </a:gs>
                    <a:gs pos="78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sp>
            <p:nvSpPr>
              <p:cNvPr id="17" name="圆角矩形 16"/>
              <p:cNvSpPr/>
              <p:nvPr/>
            </p:nvSpPr>
            <p:spPr>
              <a:xfrm rot="16200000">
                <a:off x="636543" y="604992"/>
                <a:ext cx="18656" cy="351942"/>
              </a:xfrm>
              <a:prstGeom prst="roundRect">
                <a:avLst>
                  <a:gd name="adj" fmla="val 50000"/>
                </a:avLst>
              </a:prstGeom>
              <a:gradFill>
                <a:gsLst>
                  <a:gs pos="74000">
                    <a:schemeClr val="bg1"/>
                  </a:gs>
                  <a:gs pos="52000">
                    <a:schemeClr val="bg1">
                      <a:lumMod val="85000"/>
                    </a:schemeClr>
                  </a:gs>
                  <a:gs pos="23000">
                    <a:schemeClr val="bg1">
                      <a:lumMod val="65000"/>
                    </a:schemeClr>
                  </a:gs>
                  <a:gs pos="0">
                    <a:schemeClr val="bg1">
                      <a:lumMod val="50000"/>
                    </a:schemeClr>
                  </a:gs>
                  <a:gs pos="100000">
                    <a:schemeClr val="bg1">
                      <a:lumMod val="65000"/>
                    </a:schemeClr>
                  </a:gs>
                </a:gsLst>
                <a:lin ang="5400000" scaled="1"/>
              </a:gradFill>
              <a:ln w="12700">
                <a:gradFill flip="none" rotWithShape="1">
                  <a:gsLst>
                    <a:gs pos="0">
                      <a:schemeClr val="bg1">
                        <a:lumMod val="65000"/>
                      </a:schemeClr>
                    </a:gs>
                    <a:gs pos="43000">
                      <a:schemeClr val="bg1">
                        <a:lumMod val="75000"/>
                      </a:schemeClr>
                    </a:gs>
                    <a:gs pos="79000">
                      <a:schemeClr val="bg1"/>
                    </a:gs>
                    <a:gs pos="61000">
                      <a:schemeClr val="bg1">
                        <a:lumMod val="100000"/>
                      </a:schemeClr>
                    </a:gs>
                    <a:gs pos="100000">
                      <a:schemeClr val="bg1">
                        <a:lumMod val="65000"/>
                      </a:schemeClr>
                    </a:gs>
                  </a:gsLst>
                  <a:lin ang="5400000" scaled="0"/>
                  <a:tileRect/>
                </a:gradFill>
              </a:ln>
              <a:effectLst>
                <a:outerShdw blurRad="254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900">
                  <a:solidFill>
                    <a:prstClr val="white"/>
                  </a:solidFill>
                </a:endParaRPr>
              </a:p>
            </p:txBody>
          </p:sp>
        </p:grpSp>
      </p:grpSp>
      <p:sp>
        <p:nvSpPr>
          <p:cNvPr id="25" name="标题占位符 1"/>
          <p:cNvSpPr>
            <a:spLocks noGrp="1"/>
          </p:cNvSpPr>
          <p:nvPr>
            <p:ph type="title"/>
          </p:nvPr>
        </p:nvSpPr>
        <p:spPr>
          <a:xfrm>
            <a:off x="499575" y="247601"/>
            <a:ext cx="3660946" cy="656370"/>
          </a:xfrm>
          <a:prstGeom prst="rect">
            <a:avLst/>
          </a:prstGeom>
        </p:spPr>
        <p:txBody>
          <a:bodyPr vert="horz" lIns="82296" tIns="41148" rIns="82296" bIns="41148" rtlCol="0" anchor="ctr">
            <a:normAutofit/>
          </a:bodyPr>
          <a:lstStyle>
            <a:lvl1pPr>
              <a:defRPr sz="1900">
                <a:solidFill>
                  <a:schemeClr val="bg1"/>
                </a:solidFill>
                <a:latin typeface="迷你简汉真广标" panose="02010609000101010101" pitchFamily="49" charset="-122"/>
                <a:ea typeface="迷你简汉真广标" panose="02010609000101010101" pitchFamily="49" charset="-122"/>
              </a:defRPr>
            </a:lvl1pPr>
          </a:lstStyle>
          <a:p>
            <a:r>
              <a:rPr lang="zh-CN" altLang="en-US"/>
              <a:t>单击此处编辑母版标题样式</a:t>
            </a:r>
            <a:endParaRPr lang="zh-CN" altLang="en-US"/>
          </a:p>
        </p:txBody>
      </p:sp>
      <p:sp>
        <p:nvSpPr>
          <p:cNvPr id="23" name="TextBox 22"/>
          <p:cNvSpPr txBox="1"/>
          <p:nvPr userDrawn="1"/>
        </p:nvSpPr>
        <p:spPr>
          <a:xfrm>
            <a:off x="13559850" y="280206"/>
            <a:ext cx="1006173" cy="510909"/>
          </a:xfrm>
          <a:prstGeom prst="rect">
            <a:avLst/>
          </a:prstGeom>
          <a:noFill/>
        </p:spPr>
        <p:txBody>
          <a:bodyPr wrap="none" lIns="109728" tIns="54864" rIns="109728" bIns="54864" rtlCol="0">
            <a:spAutoFit/>
          </a:bodyPr>
          <a:lstStyle/>
          <a:p>
            <a:r>
              <a:rPr lang="en-US" altLang="zh-CN" sz="2600" dirty="0"/>
              <a:t>LOGO</a:t>
            </a:r>
            <a:endParaRPr lang="zh-CN" altLang="en-US" sz="26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5"/>
                                        </p:tgtEl>
                                        <p:attrNameLst>
                                          <p:attrName>style.visibility</p:attrName>
                                        </p:attrNameLst>
                                      </p:cBhvr>
                                      <p:to>
                                        <p:strVal val="visible"/>
                                      </p:to>
                                    </p:set>
                                    <p:animEffect transition="in" filter="wipe(left)">
                                      <p:cBhvr>
                                        <p:cTn id="7" dur="500"/>
                                        <p:tgtEl>
                                          <p:spTgt spid="25"/>
                                        </p:tgtEl>
                                      </p:cBhvr>
                                    </p:animEffect>
                                  </p:childTnLst>
                                </p:cTn>
                              </p:par>
                            </p:childTnLst>
                          </p:cTn>
                        </p:par>
                        <p:par>
                          <p:cTn id="8" fill="hold">
                            <p:stCondLst>
                              <p:cond delay="500"/>
                            </p:stCondLst>
                            <p:childTnLst>
                              <p:par>
                                <p:cTn id="9" presetID="22" presetClass="entr" presetSubtype="4" fill="hold" nodeType="afterEffect">
                                  <p:stCondLst>
                                    <p:cond delay="0"/>
                                  </p:stCondLst>
                                  <p:childTnLst>
                                    <p:set>
                                      <p:cBhvr>
                                        <p:cTn id="10" dur="1" fill="hold">
                                          <p:stCondLst>
                                            <p:cond delay="0"/>
                                          </p:stCondLst>
                                        </p:cTn>
                                        <p:tgtEl>
                                          <p:spTgt spid="24"/>
                                        </p:tgtEl>
                                        <p:attrNameLst>
                                          <p:attrName>style.visibility</p:attrName>
                                        </p:attrNameLst>
                                      </p:cBhvr>
                                      <p:to>
                                        <p:strVal val="visible"/>
                                      </p:to>
                                    </p:set>
                                    <p:animEffect transition="in" filter="wipe(down)">
                                      <p:cBhvr>
                                        <p:cTn id="11" dur="500"/>
                                        <p:tgtEl>
                                          <p:spTgt spid="24"/>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3"/>
                                        </p:tgtEl>
                                        <p:attrNameLst>
                                          <p:attrName>style.visibility</p:attrName>
                                        </p:attrNameLst>
                                      </p:cBhvr>
                                      <p:to>
                                        <p:strVal val="visible"/>
                                      </p:to>
                                    </p:set>
                                    <p:animEffect transition="in" filter="fade">
                                      <p:cBhvr>
                                        <p:cTn id="15"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3" grpId="0"/>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2" name="标题 1"/>
          <p:cNvSpPr>
            <a:spLocks noGrp="1"/>
          </p:cNvSpPr>
          <p:nvPr>
            <p:ph type="title"/>
          </p:nvPr>
        </p:nvSpPr>
        <p:spPr>
          <a:xfrm>
            <a:off x="731521" y="2508082"/>
            <a:ext cx="13167360" cy="1371601"/>
          </a:xfrm>
        </p:spPr>
        <p:txBody>
          <a:bodyPr/>
          <a:lstStyle>
            <a:lvl1pPr>
              <a:defRPr>
                <a:solidFill>
                  <a:schemeClr val="bg1"/>
                </a:solidFill>
              </a:defRPr>
            </a:lvl1pPr>
          </a:lstStyle>
          <a:p>
            <a:r>
              <a:rPr lang="zh-CN" altLang="en-US"/>
              <a:t>单击此处编辑母版标题样式</a:t>
            </a:r>
            <a:endParaRPr lang="en-US"/>
          </a:p>
        </p:txBody>
      </p:sp>
      <p:sp>
        <p:nvSpPr>
          <p:cNvPr id="3" name="日期占位符 3"/>
          <p:cNvSpPr>
            <a:spLocks noGrp="1"/>
          </p:cNvSpPr>
          <p:nvPr>
            <p:ph type="dt" sz="half" idx="10"/>
          </p:nvPr>
        </p:nvSpPr>
        <p:spPr/>
        <p:txBody>
          <a:bodyPr/>
          <a:lstStyle>
            <a:lvl1pPr>
              <a:defRPr/>
            </a:lvl1pPr>
          </a:lstStyle>
          <a:p>
            <a:pPr>
              <a:defRPr/>
            </a:pPr>
            <a:fld id="{D722B23D-FA86-4233-84FF-90BAB9E8E70A}"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fld id="{2EFC4EAE-0AF5-4B0B-96AA-B0EC6291AD6E}" type="slidenum">
              <a:rPr lang="zh-CN" altLang="en-US"/>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3"/>
          <p:cNvSpPr>
            <a:spLocks noGrp="1"/>
          </p:cNvSpPr>
          <p:nvPr>
            <p:ph type="dt" sz="half" idx="10"/>
          </p:nvPr>
        </p:nvSpPr>
        <p:spPr/>
        <p:txBody>
          <a:bodyPr/>
          <a:lstStyle>
            <a:lvl1pPr>
              <a:defRPr/>
            </a:lvl1pPr>
          </a:lstStyle>
          <a:p>
            <a:pPr>
              <a:defRPr/>
            </a:pPr>
            <a:fld id="{52DE41FB-63B6-4260-81DA-1688F5988FBF}"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fld id="{EB5347EF-B05D-4B8B-A963-84F743FA498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1155700" y="5288281"/>
            <a:ext cx="12435840" cy="1634490"/>
          </a:xfrm>
        </p:spPr>
        <p:txBody>
          <a:bodyPr anchor="t">
            <a:normAutofit/>
          </a:bodyPr>
          <a:lstStyle>
            <a:lvl1pPr algn="l">
              <a:defRPr sz="2000" b="1" cap="all">
                <a:solidFill>
                  <a:srgbClr val="FF6600"/>
                </a:solidFill>
              </a:defRPr>
            </a:lvl1pPr>
          </a:lstStyle>
          <a:p>
            <a:r>
              <a:rPr lang="zh-CN" altLang="en-US"/>
              <a:t>单击此处编辑母版标题样式</a:t>
            </a:r>
            <a:endParaRPr lang="zh-CN" altLang="en-US" dirty="0"/>
          </a:p>
        </p:txBody>
      </p:sp>
      <p:sp>
        <p:nvSpPr>
          <p:cNvPr id="3" name="文本占位符 2"/>
          <p:cNvSpPr>
            <a:spLocks noGrp="1"/>
          </p:cNvSpPr>
          <p:nvPr>
            <p:ph type="body" idx="1"/>
          </p:nvPr>
        </p:nvSpPr>
        <p:spPr>
          <a:xfrm>
            <a:off x="1155700" y="3488057"/>
            <a:ext cx="12435840" cy="1800225"/>
          </a:xfrm>
        </p:spPr>
        <p:txBody>
          <a:bodyPr anchor="b">
            <a:normAutofit/>
          </a:bodyPr>
          <a:lstStyle>
            <a:lvl1pPr marL="0" marR="0" indent="0" algn="l" defTabSz="1296035" rtl="0" eaLnBrk="1" latinLnBrk="0" hangingPunct="1">
              <a:spcBef>
                <a:spcPct val="20000"/>
              </a:spcBef>
              <a:spcAft>
                <a:spcPts val="0"/>
              </a:spcAft>
              <a:buClrTx/>
              <a:buSzTx/>
              <a:buFont typeface="Arial" panose="020B0604020202020204" pitchFamily="34" charset="0"/>
              <a:buNone/>
              <a:defRPr sz="4800">
                <a:solidFill>
                  <a:srgbClr val="FF6600"/>
                </a:solidFill>
              </a:defRPr>
            </a:lvl1pPr>
            <a:lvl2pPr marL="648335" indent="0">
              <a:buNone/>
              <a:defRPr sz="2600">
                <a:solidFill>
                  <a:schemeClr val="tx1">
                    <a:tint val="75000"/>
                  </a:schemeClr>
                </a:solidFill>
              </a:defRPr>
            </a:lvl2pPr>
            <a:lvl3pPr marL="1296035" indent="0">
              <a:buNone/>
              <a:defRPr sz="2300">
                <a:solidFill>
                  <a:schemeClr val="tx1">
                    <a:tint val="75000"/>
                  </a:schemeClr>
                </a:solidFill>
              </a:defRPr>
            </a:lvl3pPr>
            <a:lvl4pPr marL="1944370" indent="0">
              <a:buNone/>
              <a:defRPr sz="2000">
                <a:solidFill>
                  <a:schemeClr val="tx1">
                    <a:tint val="75000"/>
                  </a:schemeClr>
                </a:solidFill>
              </a:defRPr>
            </a:lvl4pPr>
            <a:lvl5pPr marL="2592070" indent="0">
              <a:buNone/>
              <a:defRPr sz="2000">
                <a:solidFill>
                  <a:schemeClr val="tx1">
                    <a:tint val="75000"/>
                  </a:schemeClr>
                </a:solidFill>
              </a:defRPr>
            </a:lvl5pPr>
            <a:lvl6pPr marL="3240405" indent="0">
              <a:buNone/>
              <a:defRPr sz="2000">
                <a:solidFill>
                  <a:schemeClr val="tx1">
                    <a:tint val="75000"/>
                  </a:schemeClr>
                </a:solidFill>
              </a:defRPr>
            </a:lvl6pPr>
            <a:lvl7pPr marL="3888740" indent="0">
              <a:buNone/>
              <a:defRPr sz="2000">
                <a:solidFill>
                  <a:schemeClr val="tx1">
                    <a:tint val="75000"/>
                  </a:schemeClr>
                </a:solidFill>
              </a:defRPr>
            </a:lvl7pPr>
            <a:lvl8pPr marL="4536440" indent="0">
              <a:buNone/>
              <a:defRPr sz="2000">
                <a:solidFill>
                  <a:schemeClr val="tx1">
                    <a:tint val="75000"/>
                  </a:schemeClr>
                </a:solidFill>
              </a:defRPr>
            </a:lvl8pPr>
            <a:lvl9pPr marL="5184775" indent="0">
              <a:buNone/>
              <a:defRPr sz="2000">
                <a:solidFill>
                  <a:schemeClr val="tx1">
                    <a:tint val="75000"/>
                  </a:schemeClr>
                </a:solidFill>
              </a:defRPr>
            </a:lvl9pPr>
          </a:lstStyle>
          <a:p>
            <a:pPr lvl="0"/>
            <a:r>
              <a:rPr lang="zh-CN" altLang="en-US"/>
              <a:t>单击此处编辑母版文本样式</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cxnSp>
        <p:nvCxnSpPr>
          <p:cNvPr id="7" name="直接连接符 6"/>
          <p:cNvCxnSpPr/>
          <p:nvPr userDrawn="1"/>
        </p:nvCxnSpPr>
        <p:spPr>
          <a:xfrm rot="5400000">
            <a:off x="3199632" y="4107121"/>
            <a:ext cx="8229600" cy="1536"/>
          </a:xfrm>
          <a:prstGeom prst="line">
            <a:avLst/>
          </a:prstGeom>
          <a:ln w="63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31520" y="1842136"/>
            <a:ext cx="6464300" cy="767714"/>
          </a:xfrm>
        </p:spPr>
        <p:txBody>
          <a:bodyPr anchor="b"/>
          <a:lstStyle>
            <a:lvl1pPr marL="0" indent="0">
              <a:buNone/>
              <a:defRPr sz="2800" b="1"/>
            </a:lvl1pPr>
            <a:lvl2pPr marL="648335" indent="0">
              <a:buNone/>
              <a:defRPr sz="2800" b="1"/>
            </a:lvl2pPr>
            <a:lvl3pPr marL="1296035" indent="0">
              <a:buNone/>
              <a:defRPr sz="2600" b="1"/>
            </a:lvl3pPr>
            <a:lvl4pPr marL="1944370" indent="0">
              <a:buNone/>
              <a:defRPr sz="2300" b="1"/>
            </a:lvl4pPr>
            <a:lvl5pPr marL="2592070" indent="0">
              <a:buNone/>
              <a:defRPr sz="2300" b="1"/>
            </a:lvl5pPr>
            <a:lvl6pPr marL="3240405" indent="0">
              <a:buNone/>
              <a:defRPr sz="2300" b="1"/>
            </a:lvl6pPr>
            <a:lvl7pPr marL="3888740" indent="0">
              <a:buNone/>
              <a:defRPr sz="2300" b="1"/>
            </a:lvl7pPr>
            <a:lvl8pPr marL="4536440" indent="0">
              <a:buNone/>
              <a:defRPr sz="2300" b="1"/>
            </a:lvl8pPr>
            <a:lvl9pPr marL="5184775" indent="0">
              <a:buNone/>
              <a:defRPr sz="23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731520" y="2609852"/>
            <a:ext cx="6464300" cy="4741545"/>
          </a:xfrm>
        </p:spPr>
        <p:txBody>
          <a:bodyPr>
            <a:normAutofit/>
          </a:bodyPr>
          <a:lstStyle>
            <a:lvl1pPr>
              <a:defRPr sz="2800"/>
            </a:lvl1pPr>
            <a:lvl2pPr>
              <a:defRPr sz="2000"/>
            </a:lvl2pPr>
            <a:lvl3pPr>
              <a:defRPr sz="2000"/>
            </a:lvl3pPr>
            <a:lvl4pPr>
              <a:defRPr sz="1800"/>
            </a:lvl4pPr>
            <a:lvl5pPr>
              <a:defRPr sz="1800"/>
            </a:lvl5pPr>
            <a:lvl6pPr>
              <a:defRPr sz="2300"/>
            </a:lvl6pPr>
            <a:lvl7pPr>
              <a:defRPr sz="2300"/>
            </a:lvl7pPr>
            <a:lvl8pPr>
              <a:defRPr sz="2300"/>
            </a:lvl8pPr>
            <a:lvl9pPr>
              <a:defRPr sz="2300"/>
            </a:lvl9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7432041" y="1842136"/>
            <a:ext cx="6466840" cy="767714"/>
          </a:xfrm>
        </p:spPr>
        <p:txBody>
          <a:bodyPr anchor="b"/>
          <a:lstStyle>
            <a:lvl1pPr marL="0" indent="0">
              <a:buNone/>
              <a:defRPr sz="2800" b="1"/>
            </a:lvl1pPr>
            <a:lvl2pPr marL="648335" indent="0">
              <a:buNone/>
              <a:defRPr sz="2800" b="1"/>
            </a:lvl2pPr>
            <a:lvl3pPr marL="1296035" indent="0">
              <a:buNone/>
              <a:defRPr sz="2600" b="1"/>
            </a:lvl3pPr>
            <a:lvl4pPr marL="1944370" indent="0">
              <a:buNone/>
              <a:defRPr sz="2300" b="1"/>
            </a:lvl4pPr>
            <a:lvl5pPr marL="2592070" indent="0">
              <a:buNone/>
              <a:defRPr sz="2300" b="1"/>
            </a:lvl5pPr>
            <a:lvl6pPr marL="3240405" indent="0">
              <a:buNone/>
              <a:defRPr sz="2300" b="1"/>
            </a:lvl6pPr>
            <a:lvl7pPr marL="3888740" indent="0">
              <a:buNone/>
              <a:defRPr sz="2300" b="1"/>
            </a:lvl7pPr>
            <a:lvl8pPr marL="4536440" indent="0">
              <a:buNone/>
              <a:defRPr sz="2300" b="1"/>
            </a:lvl8pPr>
            <a:lvl9pPr marL="5184775" indent="0">
              <a:buNone/>
              <a:defRPr sz="23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7432041" y="2609852"/>
            <a:ext cx="6466840" cy="4741545"/>
          </a:xfrm>
        </p:spPr>
        <p:txBody>
          <a:bodyPr>
            <a:normAutofit/>
          </a:bodyPr>
          <a:lstStyle>
            <a:lvl1pPr>
              <a:defRPr sz="2800"/>
            </a:lvl1pPr>
            <a:lvl2pPr>
              <a:defRPr sz="2000"/>
            </a:lvl2pPr>
            <a:lvl3pPr>
              <a:defRPr sz="2000"/>
            </a:lvl3pPr>
            <a:lvl4pPr>
              <a:defRPr sz="1800"/>
            </a:lvl4pPr>
            <a:lvl5pPr>
              <a:defRPr sz="1800"/>
            </a:lvl5pPr>
            <a:lvl6pPr>
              <a:defRPr sz="2300"/>
            </a:lvl6pPr>
            <a:lvl7pPr>
              <a:defRPr sz="2300"/>
            </a:lvl7pPr>
            <a:lvl8pPr>
              <a:defRPr sz="2300"/>
            </a:lvl8pPr>
            <a:lvl9pPr>
              <a:defRPr sz="23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8" name="日期占位符 6"/>
          <p:cNvSpPr>
            <a:spLocks noGrp="1"/>
          </p:cNvSpPr>
          <p:nvPr>
            <p:ph type="dt" sz="half" idx="10"/>
          </p:nvPr>
        </p:nvSpPr>
        <p:spPr/>
        <p:txBody>
          <a:bodyPr/>
          <a:lstStyle>
            <a:lvl1pPr>
              <a:defRPr/>
            </a:lvl1pPr>
          </a:lstStyle>
          <a:p>
            <a:pPr>
              <a:defRPr/>
            </a:pPr>
            <a:fld id="{5EA6B405-0E98-4034-9B4B-6DB624953009}" type="datetimeFigureOut">
              <a:rPr lang="zh-CN" altLang="en-US"/>
            </a:fld>
            <a:endParaRPr lang="zh-CN" altLang="en-US"/>
          </a:p>
        </p:txBody>
      </p:sp>
      <p:sp>
        <p:nvSpPr>
          <p:cNvPr id="9" name="页脚占位符 7"/>
          <p:cNvSpPr>
            <a:spLocks noGrp="1"/>
          </p:cNvSpPr>
          <p:nvPr>
            <p:ph type="ftr" sz="quarter" idx="11"/>
          </p:nvPr>
        </p:nvSpPr>
        <p:spPr/>
        <p:txBody>
          <a:bodyPr/>
          <a:lstStyle>
            <a:lvl1pPr>
              <a:defRPr/>
            </a:lvl1pPr>
          </a:lstStyle>
          <a:p>
            <a:pPr>
              <a:defRPr/>
            </a:pPr>
            <a:endParaRPr lang="zh-CN" altLang="en-US"/>
          </a:p>
        </p:txBody>
      </p:sp>
      <p:sp>
        <p:nvSpPr>
          <p:cNvPr id="10" name="灯片编号占位符 8"/>
          <p:cNvSpPr>
            <a:spLocks noGrp="1"/>
          </p:cNvSpPr>
          <p:nvPr>
            <p:ph type="sldNum" sz="quarter" idx="12"/>
          </p:nvPr>
        </p:nvSpPr>
        <p:spPr/>
        <p:txBody>
          <a:bodyPr/>
          <a:lstStyle>
            <a:lvl1pPr>
              <a:defRPr/>
            </a:lvl1pPr>
          </a:lstStyle>
          <a:p>
            <a:fld id="{5214DA33-F6AA-481C-8401-4D13E8E83CD6}"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4" name="日期占位符 2"/>
          <p:cNvSpPr>
            <a:spLocks noGrp="1"/>
          </p:cNvSpPr>
          <p:nvPr>
            <p:ph type="dt" sz="half" idx="10"/>
          </p:nvPr>
        </p:nvSpPr>
        <p:spPr/>
        <p:txBody>
          <a:bodyPr/>
          <a:lstStyle>
            <a:lvl1pPr>
              <a:defRPr/>
            </a:lvl1pPr>
          </a:lstStyle>
          <a:p>
            <a:pPr>
              <a:defRPr/>
            </a:pPr>
            <a:fld id="{843A5183-C35F-470B-B13D-27ADA6BCA604}" type="datetimeFigureOut">
              <a:rPr lang="zh-CN" altLang="en-US"/>
            </a:fld>
            <a:endParaRPr lang="zh-CN" altLang="en-US"/>
          </a:p>
        </p:txBody>
      </p:sp>
      <p:sp>
        <p:nvSpPr>
          <p:cNvPr id="5" name="页脚占位符 3"/>
          <p:cNvSpPr>
            <a:spLocks noGrp="1"/>
          </p:cNvSpPr>
          <p:nvPr>
            <p:ph type="ftr" sz="quarter" idx="11"/>
          </p:nvPr>
        </p:nvSpPr>
        <p:spPr/>
        <p:txBody>
          <a:bodyPr/>
          <a:lstStyle>
            <a:lvl1pPr>
              <a:defRPr/>
            </a:lvl1pPr>
          </a:lstStyle>
          <a:p>
            <a:pPr>
              <a:defRPr/>
            </a:pPr>
            <a:endParaRPr lang="zh-CN" altLang="en-US"/>
          </a:p>
        </p:txBody>
      </p:sp>
      <p:sp>
        <p:nvSpPr>
          <p:cNvPr id="6" name="灯片编号占位符 4"/>
          <p:cNvSpPr>
            <a:spLocks noGrp="1"/>
          </p:cNvSpPr>
          <p:nvPr>
            <p:ph type="sldNum" sz="quarter" idx="12"/>
          </p:nvPr>
        </p:nvSpPr>
        <p:spPr/>
        <p:txBody>
          <a:bodyPr/>
          <a:lstStyle>
            <a:lvl1pPr>
              <a:defRPr/>
            </a:lvl1pPr>
          </a:lstStyle>
          <a:p>
            <a:fld id="{1755BC56-E875-42FC-9699-9491A8B35372}"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a:defRPr/>
            </a:pPr>
            <a:fld id="{7B5810DB-9F62-40BA-B8CE-5583D677A99C}"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AEC7AF87-85DA-4E4F-A0F1-D927CE2BF595}" type="slidenum">
              <a:rPr lang="zh-CN" altLang="en-US" smtClean="0"/>
            </a:fld>
            <a:endParaRPr lang="zh-CN" altLang="en-US"/>
          </a:p>
        </p:txBody>
      </p:sp>
      <p:pic>
        <p:nvPicPr>
          <p:cNvPr id="6" name="图片 5"/>
          <p:cNvPicPr>
            <a:picLocks noChangeAspect="1"/>
          </p:cNvPicPr>
          <p:nvPr userDrawn="1"/>
        </p:nvPicPr>
        <p:blipFill>
          <a:blip r:embed="rId2"/>
          <a:stretch>
            <a:fillRect/>
          </a:stretch>
        </p:blipFill>
        <p:spPr>
          <a:xfrm>
            <a:off x="0" y="-1"/>
            <a:ext cx="14804032" cy="8229601"/>
          </a:xfrm>
          <a:prstGeom prst="rect">
            <a:avLst/>
          </a:prstGeom>
        </p:spPr>
      </p:pic>
      <p:sp>
        <p:nvSpPr>
          <p:cNvPr id="7" name="灯片编号占位符 8"/>
          <p:cNvSpPr txBox="1"/>
          <p:nvPr userDrawn="1"/>
        </p:nvSpPr>
        <p:spPr>
          <a:xfrm>
            <a:off x="186408" y="7571184"/>
            <a:ext cx="688401" cy="436869"/>
          </a:xfrm>
          <a:prstGeom prst="rect">
            <a:avLst/>
          </a:prstGeom>
        </p:spPr>
        <p:txBody>
          <a:bodyPr vert="horz" wrap="square" lIns="68589" tIns="34295" rIns="68589" bIns="34295" numCol="1" anchor="ctr" anchorCtr="0" compatLnSpc="1"/>
          <a:lstStyle>
            <a:defPPr>
              <a:defRPr lang="zh-CN"/>
            </a:defPPr>
            <a:lvl1pPr algn="ctr" defTabSz="1295400" rtl="0" eaLnBrk="1" fontAlgn="base" hangingPunct="1">
              <a:spcBef>
                <a:spcPct val="0"/>
              </a:spcBef>
              <a:spcAft>
                <a:spcPct val="0"/>
              </a:spcAft>
              <a:defRPr sz="1200" kern="1200">
                <a:solidFill>
                  <a:srgbClr val="898989"/>
                </a:solidFill>
                <a:latin typeface="Humnst777 BT" panose="020B0603030504020204" pitchFamily="34" charset="0"/>
                <a:ea typeface="微软雅黑" panose="020B0503020204020204" pitchFamily="34" charset="-122"/>
                <a:cs typeface="+mn-cs"/>
              </a:defRPr>
            </a:lvl1pPr>
            <a:lvl2pPr marL="647700" indent="-190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2pPr>
            <a:lvl3pPr marL="1295400" indent="-381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3pPr>
            <a:lvl4pPr marL="1943100" indent="-5715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4pPr>
            <a:lvl5pPr marL="2590800" indent="-762000" algn="l" defTabSz="1295400" rtl="0" eaLnBrk="0" fontAlgn="base" hangingPunct="0">
              <a:spcBef>
                <a:spcPct val="0"/>
              </a:spcBef>
              <a:spcAft>
                <a:spcPct val="0"/>
              </a:spcAft>
              <a:defRPr sz="26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sz="2600" kern="1200">
                <a:solidFill>
                  <a:schemeClr val="tx1"/>
                </a:solidFill>
                <a:latin typeface="Calibri" panose="020F0502020204030204" pitchFamily="34" charset="0"/>
                <a:ea typeface="宋体" panose="02010600030101010101" pitchFamily="2" charset="-122"/>
                <a:cs typeface="+mn-cs"/>
              </a:defRPr>
            </a:lvl9pPr>
          </a:lstStyle>
          <a:p>
            <a:fld id="{0DDA7A1F-FF36-4E04-98C2-D7DD4B94E4CC}" type="slidenum">
              <a:rPr lang="zh-CN" altLang="en-US" smtClean="0"/>
            </a:fld>
            <a:endParaRPr lang="zh-CN" alt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en-US"/>
          </a:p>
        </p:txBody>
      </p:sp>
      <p:sp>
        <p:nvSpPr>
          <p:cNvPr id="3" name="日期占位符 2"/>
          <p:cNvSpPr>
            <a:spLocks noGrp="1"/>
          </p:cNvSpPr>
          <p:nvPr>
            <p:ph type="dt" sz="half" idx="10"/>
          </p:nvPr>
        </p:nvSpPr>
        <p:spPr/>
        <p:txBody>
          <a:bodyPr/>
          <a:lstStyle/>
          <a:p>
            <a:pPr>
              <a:defRPr/>
            </a:pPr>
            <a:fld id="{7B5810DB-9F62-40BA-B8CE-5583D677A99C}" type="datetimeFigureOut">
              <a:rPr lang="zh-CN" altLang="en-US" smtClean="0"/>
            </a:fld>
            <a:endParaRPr lang="zh-CN" altLang="en-US"/>
          </a:p>
        </p:txBody>
      </p:sp>
      <p:sp>
        <p:nvSpPr>
          <p:cNvPr id="4" name="页脚占位符 3"/>
          <p:cNvSpPr>
            <a:spLocks noGrp="1"/>
          </p:cNvSpPr>
          <p:nvPr>
            <p:ph type="ftr" sz="quarter" idx="11"/>
          </p:nvPr>
        </p:nvSpPr>
        <p:spPr/>
        <p:txBody>
          <a:bodyPr/>
          <a:lstStyle/>
          <a:p>
            <a:pPr>
              <a:defRPr/>
            </a:pPr>
            <a:endParaRPr lang="zh-CN" altLang="en-US"/>
          </a:p>
        </p:txBody>
      </p:sp>
      <p:sp>
        <p:nvSpPr>
          <p:cNvPr id="5" name="灯片编号占位符 4"/>
          <p:cNvSpPr>
            <a:spLocks noGrp="1"/>
          </p:cNvSpPr>
          <p:nvPr>
            <p:ph type="sldNum" sz="quarter" idx="12"/>
          </p:nvPr>
        </p:nvSpPr>
        <p:spPr/>
        <p:txBody>
          <a:bodyPr/>
          <a:lstStyle/>
          <a:p>
            <a:fld id="{AEC7AF87-85DA-4E4F-A0F1-D927CE2BF595}"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cxnSp>
        <p:nvCxnSpPr>
          <p:cNvPr id="2" name="直接连接符 1"/>
          <p:cNvCxnSpPr/>
          <p:nvPr userDrawn="1"/>
        </p:nvCxnSpPr>
        <p:spPr>
          <a:xfrm rot="5400000">
            <a:off x="3199632" y="4107121"/>
            <a:ext cx="8229600" cy="1536"/>
          </a:xfrm>
          <a:prstGeom prst="line">
            <a:avLst/>
          </a:prstGeom>
          <a:ln w="635">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日期占位符 1"/>
          <p:cNvSpPr>
            <a:spLocks noGrp="1"/>
          </p:cNvSpPr>
          <p:nvPr>
            <p:ph type="dt" sz="half" idx="10"/>
          </p:nvPr>
        </p:nvSpPr>
        <p:spPr/>
        <p:txBody>
          <a:bodyPr/>
          <a:lstStyle>
            <a:lvl1pPr>
              <a:defRPr/>
            </a:lvl1pPr>
          </a:lstStyle>
          <a:p>
            <a:pPr>
              <a:defRPr/>
            </a:pPr>
            <a:fld id="{13D256F0-E0A4-46B8-A620-EEC40AB97184}" type="datetimeFigureOut">
              <a:rPr lang="zh-CN" altLang="en-US"/>
            </a:fld>
            <a:endParaRPr lang="zh-CN" altLang="en-US"/>
          </a:p>
        </p:txBody>
      </p:sp>
      <p:sp>
        <p:nvSpPr>
          <p:cNvPr id="4" name="页脚占位符 2"/>
          <p:cNvSpPr>
            <a:spLocks noGrp="1"/>
          </p:cNvSpPr>
          <p:nvPr>
            <p:ph type="ftr" sz="quarter" idx="11"/>
          </p:nvPr>
        </p:nvSpPr>
        <p:spPr/>
        <p:txBody>
          <a:bodyPr/>
          <a:lstStyle>
            <a:lvl1pPr>
              <a:defRPr/>
            </a:lvl1pPr>
          </a:lstStyle>
          <a:p>
            <a:pPr>
              <a:defRPr/>
            </a:pPr>
            <a:endParaRPr lang="zh-CN" altLang="en-US"/>
          </a:p>
        </p:txBody>
      </p:sp>
      <p:sp>
        <p:nvSpPr>
          <p:cNvPr id="5" name="灯片编号占位符 3"/>
          <p:cNvSpPr>
            <a:spLocks noGrp="1"/>
          </p:cNvSpPr>
          <p:nvPr>
            <p:ph type="sldNum" sz="quarter" idx="12"/>
          </p:nvPr>
        </p:nvSpPr>
        <p:spPr/>
        <p:txBody>
          <a:bodyPr/>
          <a:lstStyle>
            <a:lvl1pPr>
              <a:defRPr/>
            </a:lvl1pPr>
          </a:lstStyle>
          <a:p>
            <a:fld id="{1BBBD0CB-C116-4A43-ABD9-C2AF1B2B8121}"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731060" y="330014"/>
            <a:ext cx="13136868" cy="1371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616" tIns="64808" rIns="129616" bIns="64808" numCol="1" anchor="ctr" anchorCtr="0" compatLnSpc="1"/>
          <a:lstStyle/>
          <a:p>
            <a:pPr lvl="0"/>
            <a:r>
              <a:rPr lang="zh-CN" altLang="en-US" dirty="0"/>
              <a:t>单击此处编辑母版标题样式</a:t>
            </a:r>
            <a:endParaRPr lang="zh-CN" altLang="en-US" dirty="0"/>
          </a:p>
        </p:txBody>
      </p:sp>
      <p:sp>
        <p:nvSpPr>
          <p:cNvPr id="1027" name="文本占位符 2"/>
          <p:cNvSpPr>
            <a:spLocks noGrp="1"/>
          </p:cNvSpPr>
          <p:nvPr>
            <p:ph type="body" idx="1"/>
          </p:nvPr>
        </p:nvSpPr>
        <p:spPr bwMode="auto">
          <a:xfrm>
            <a:off x="731060" y="1919608"/>
            <a:ext cx="13168282" cy="54322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29616" tIns="64808" rIns="129616" bIns="64808"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731061" y="7628319"/>
            <a:ext cx="3414170" cy="437138"/>
          </a:xfrm>
          <a:prstGeom prst="rect">
            <a:avLst/>
          </a:prstGeom>
        </p:spPr>
        <p:txBody>
          <a:bodyPr vert="horz" wrap="square" lIns="129616" tIns="64808" rIns="129616" bIns="64808" numCol="1" anchor="ctr" anchorCtr="0" compatLnSpc="1"/>
          <a:lstStyle>
            <a:lvl1pPr algn="ctr" eaLnBrk="1" hangingPunct="1">
              <a:defRPr sz="1700">
                <a:solidFill>
                  <a:srgbClr val="898989"/>
                </a:solidFill>
                <a:latin typeface="微软雅黑" panose="020B0503020204020204" pitchFamily="34" charset="-122"/>
                <a:ea typeface="微软雅黑" panose="020B0503020204020204" pitchFamily="34" charset="-122"/>
              </a:defRPr>
            </a:lvl1pPr>
          </a:lstStyle>
          <a:p>
            <a:pPr>
              <a:defRPr/>
            </a:pPr>
            <a:fld id="{7B5810DB-9F62-40BA-B8CE-5583D677A99C}" type="datetimeFigureOut">
              <a:rPr lang="zh-CN" altLang="en-US" smtClean="0"/>
            </a:fld>
            <a:endParaRPr lang="zh-CN" altLang="en-US"/>
          </a:p>
        </p:txBody>
      </p:sp>
      <p:sp>
        <p:nvSpPr>
          <p:cNvPr id="5" name="页脚占位符 4"/>
          <p:cNvSpPr>
            <a:spLocks noGrp="1"/>
          </p:cNvSpPr>
          <p:nvPr>
            <p:ph type="ftr" sz="quarter" idx="3"/>
          </p:nvPr>
        </p:nvSpPr>
        <p:spPr>
          <a:xfrm>
            <a:off x="4999155" y="7628319"/>
            <a:ext cx="4632090" cy="437138"/>
          </a:xfrm>
          <a:prstGeom prst="rect">
            <a:avLst/>
          </a:prstGeom>
        </p:spPr>
        <p:txBody>
          <a:bodyPr vert="horz" lIns="129616" tIns="64808" rIns="129616" bIns="64808" rtlCol="0" anchor="ctr"/>
          <a:lstStyle>
            <a:lvl1pPr algn="ctr" defTabSz="1296035" eaLnBrk="1" fontAlgn="auto" hangingPunct="1">
              <a:spcBef>
                <a:spcPts val="0"/>
              </a:spcBef>
              <a:spcAft>
                <a:spcPts val="0"/>
              </a:spcAft>
              <a:defRPr sz="1700">
                <a:solidFill>
                  <a:schemeClr val="tx1">
                    <a:tint val="75000"/>
                  </a:schemeClr>
                </a:solidFill>
                <a:latin typeface="微软雅黑" panose="020B0503020204020204" pitchFamily="34" charset="-122"/>
                <a:ea typeface="微软雅黑" panose="020B0503020204020204" pitchFamily="34" charset="-122"/>
                <a:cs typeface="+mn-cs"/>
              </a:defRPr>
            </a:lvl1pPr>
          </a:lstStyle>
          <a:p>
            <a:pPr>
              <a:defRPr/>
            </a:pPr>
            <a:endParaRPr lang="zh-CN" altLang="en-US"/>
          </a:p>
        </p:txBody>
      </p:sp>
      <p:sp>
        <p:nvSpPr>
          <p:cNvPr id="6" name="灯片编号占位符 5"/>
          <p:cNvSpPr>
            <a:spLocks noGrp="1"/>
          </p:cNvSpPr>
          <p:nvPr>
            <p:ph type="sldNum" sz="quarter" idx="4"/>
          </p:nvPr>
        </p:nvSpPr>
        <p:spPr>
          <a:xfrm>
            <a:off x="10485172" y="7628319"/>
            <a:ext cx="3414169" cy="437138"/>
          </a:xfrm>
          <a:prstGeom prst="rect">
            <a:avLst/>
          </a:prstGeom>
        </p:spPr>
        <p:txBody>
          <a:bodyPr vert="horz" wrap="square" lIns="129616" tIns="64808" rIns="129616" bIns="64808" numCol="1" anchor="ctr" anchorCtr="0" compatLnSpc="1"/>
          <a:lstStyle>
            <a:lvl1pPr algn="ctr" eaLnBrk="1" hangingPunct="1">
              <a:defRPr sz="1700">
                <a:solidFill>
                  <a:srgbClr val="898989"/>
                </a:solidFill>
                <a:latin typeface="微软雅黑" panose="020B0503020204020204" pitchFamily="34" charset="-122"/>
                <a:ea typeface="微软雅黑" panose="020B0503020204020204" pitchFamily="34" charset="-122"/>
              </a:defRPr>
            </a:lvl1pPr>
          </a:lstStyle>
          <a:p>
            <a:fld id="{AEC7AF87-85DA-4E4F-A0F1-D927CE2BF595}"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1295400" rtl="0" eaLnBrk="0" fontAlgn="base" hangingPunct="0">
        <a:spcBef>
          <a:spcPct val="0"/>
        </a:spcBef>
        <a:spcAft>
          <a:spcPct val="0"/>
        </a:spcAft>
        <a:defRPr sz="3600" b="1"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algn="ctr" defTabSz="1295400" rtl="0" eaLnBrk="0" fontAlgn="base" hangingPunct="0">
        <a:spcBef>
          <a:spcPct val="0"/>
        </a:spcBef>
        <a:spcAft>
          <a:spcPct val="0"/>
        </a:spcAft>
        <a:defRPr sz="3600" b="1">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4572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6pPr>
      <a:lvl7pPr marL="9144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7pPr>
      <a:lvl8pPr marL="13716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8pPr>
      <a:lvl9pPr marL="1828800" algn="ctr" defTabSz="1295400" rtl="0" fontAlgn="base">
        <a:spcBef>
          <a:spcPct val="0"/>
        </a:spcBef>
        <a:spcAft>
          <a:spcPct val="0"/>
        </a:spcAft>
        <a:defRPr sz="3600" b="1">
          <a:solidFill>
            <a:schemeClr val="tx1"/>
          </a:solidFill>
          <a:latin typeface="微软雅黑" panose="020B0503020204020204" pitchFamily="34" charset="-122"/>
          <a:ea typeface="微软雅黑" panose="020B0503020204020204" pitchFamily="34" charset="-122"/>
        </a:defRPr>
      </a:lvl9pPr>
    </p:titleStyle>
    <p:bodyStyle>
      <a:lvl1pPr marL="485775" indent="-485775" algn="l" defTabSz="1295400" rtl="0" eaLnBrk="0" fontAlgn="base" hangingPunct="0">
        <a:spcBef>
          <a:spcPct val="20000"/>
        </a:spcBef>
        <a:spcAft>
          <a:spcPct val="0"/>
        </a:spcAft>
        <a:buFont typeface="Arial" panose="020B0604020202020204" pitchFamily="34" charset="0"/>
        <a:buChar char="•"/>
        <a:defRPr kumimoji="1" sz="28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1pPr>
      <a:lvl2pPr marL="1052830" indent="-405130" algn="l" defTabSz="1295400" rtl="0" eaLnBrk="0" fontAlgn="base" hangingPunct="0">
        <a:spcBef>
          <a:spcPct val="20000"/>
        </a:spcBef>
        <a:spcAft>
          <a:spcPct val="0"/>
        </a:spcAft>
        <a:buFont typeface="Arial" panose="020B0604020202020204" pitchFamily="34" charset="0"/>
        <a:buChar char="–"/>
        <a:defRPr kumimoji="1" sz="20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2pPr>
      <a:lvl3pPr marL="1619250" indent="-323850" algn="l" defTabSz="1295400" rtl="0" eaLnBrk="0" fontAlgn="base" hangingPunct="0">
        <a:spcBef>
          <a:spcPct val="20000"/>
        </a:spcBef>
        <a:spcAft>
          <a:spcPct val="0"/>
        </a:spcAft>
        <a:buFont typeface="Arial" panose="020B0604020202020204" pitchFamily="34" charset="0"/>
        <a:buChar char="•"/>
        <a:defRPr kumimoji="1"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3pPr>
      <a:lvl4pPr marL="2266950" indent="-323850" algn="l" defTabSz="1295400" rtl="0" eaLnBrk="0" fontAlgn="base" hangingPunct="0">
        <a:spcBef>
          <a:spcPct val="20000"/>
        </a:spcBef>
        <a:spcAft>
          <a:spcPct val="0"/>
        </a:spcAft>
        <a:buFont typeface="Arial" panose="020B0604020202020204" pitchFamily="34" charset="0"/>
        <a:buChar char="–"/>
        <a:defRPr kumimoji="1" sz="1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4pPr>
      <a:lvl5pPr marL="2916555" indent="-323850" algn="l" defTabSz="1295400" rtl="0" eaLnBrk="0" fontAlgn="base" hangingPunct="0">
        <a:spcBef>
          <a:spcPct val="20000"/>
        </a:spcBef>
        <a:spcAft>
          <a:spcPct val="0"/>
        </a:spcAft>
        <a:buFont typeface="Arial" panose="020B0604020202020204" pitchFamily="34" charset="0"/>
        <a:buChar char="»"/>
        <a:defRPr kumimoji="1" sz="1400" kern="1200">
          <a:solidFill>
            <a:schemeClr val="tx1"/>
          </a:solidFill>
          <a:latin typeface="微软雅黑" panose="020B0503020204020204" pitchFamily="34" charset="-122"/>
          <a:ea typeface="微软雅黑" panose="020B0503020204020204" pitchFamily="34" charset="-122"/>
          <a:cs typeface="微软雅黑" panose="020B0503020204020204" pitchFamily="34" charset="-122"/>
        </a:defRPr>
      </a:lvl5pPr>
      <a:lvl6pPr marL="3564255"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6pPr>
      <a:lvl7pPr marL="4212590"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7pPr>
      <a:lvl8pPr marL="4860925"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8pPr>
      <a:lvl9pPr marL="5508625" indent="-323850" algn="l" defTabSz="1296035"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9pPr>
    </p:bodyStyle>
    <p:otherStyle>
      <a:defPPr>
        <a:defRPr lang="zh-CN"/>
      </a:defPPr>
      <a:lvl1pPr marL="0" algn="l" defTabSz="1296035" rtl="0" eaLnBrk="1" latinLnBrk="0" hangingPunct="1">
        <a:defRPr sz="2600" kern="1200">
          <a:solidFill>
            <a:schemeClr val="tx1"/>
          </a:solidFill>
          <a:latin typeface="+mn-lt"/>
          <a:ea typeface="+mn-ea"/>
          <a:cs typeface="+mn-cs"/>
        </a:defRPr>
      </a:lvl1pPr>
      <a:lvl2pPr marL="648335" algn="l" defTabSz="1296035" rtl="0" eaLnBrk="1" latinLnBrk="0" hangingPunct="1">
        <a:defRPr sz="2600" kern="1200">
          <a:solidFill>
            <a:schemeClr val="tx1"/>
          </a:solidFill>
          <a:latin typeface="+mn-lt"/>
          <a:ea typeface="+mn-ea"/>
          <a:cs typeface="+mn-cs"/>
        </a:defRPr>
      </a:lvl2pPr>
      <a:lvl3pPr marL="1296035" algn="l" defTabSz="1296035" rtl="0" eaLnBrk="1" latinLnBrk="0" hangingPunct="1">
        <a:defRPr sz="2600" kern="1200">
          <a:solidFill>
            <a:schemeClr val="tx1"/>
          </a:solidFill>
          <a:latin typeface="+mn-lt"/>
          <a:ea typeface="+mn-ea"/>
          <a:cs typeface="+mn-cs"/>
        </a:defRPr>
      </a:lvl3pPr>
      <a:lvl4pPr marL="1944370" algn="l" defTabSz="1296035" rtl="0" eaLnBrk="1" latinLnBrk="0" hangingPunct="1">
        <a:defRPr sz="2600" kern="1200">
          <a:solidFill>
            <a:schemeClr val="tx1"/>
          </a:solidFill>
          <a:latin typeface="+mn-lt"/>
          <a:ea typeface="+mn-ea"/>
          <a:cs typeface="+mn-cs"/>
        </a:defRPr>
      </a:lvl4pPr>
      <a:lvl5pPr marL="2592070" algn="l" defTabSz="1296035" rtl="0" eaLnBrk="1" latinLnBrk="0" hangingPunct="1">
        <a:defRPr sz="2600" kern="1200">
          <a:solidFill>
            <a:schemeClr val="tx1"/>
          </a:solidFill>
          <a:latin typeface="+mn-lt"/>
          <a:ea typeface="+mn-ea"/>
          <a:cs typeface="+mn-cs"/>
        </a:defRPr>
      </a:lvl5pPr>
      <a:lvl6pPr marL="3240405" algn="l" defTabSz="1296035" rtl="0" eaLnBrk="1" latinLnBrk="0" hangingPunct="1">
        <a:defRPr sz="2600" kern="1200">
          <a:solidFill>
            <a:schemeClr val="tx1"/>
          </a:solidFill>
          <a:latin typeface="+mn-lt"/>
          <a:ea typeface="+mn-ea"/>
          <a:cs typeface="+mn-cs"/>
        </a:defRPr>
      </a:lvl6pPr>
      <a:lvl7pPr marL="3888740" algn="l" defTabSz="1296035" rtl="0" eaLnBrk="1" latinLnBrk="0" hangingPunct="1">
        <a:defRPr sz="2600" kern="1200">
          <a:solidFill>
            <a:schemeClr val="tx1"/>
          </a:solidFill>
          <a:latin typeface="+mn-lt"/>
          <a:ea typeface="+mn-ea"/>
          <a:cs typeface="+mn-cs"/>
        </a:defRPr>
      </a:lvl7pPr>
      <a:lvl8pPr marL="4536440" algn="l" defTabSz="1296035" rtl="0" eaLnBrk="1" latinLnBrk="0" hangingPunct="1">
        <a:defRPr sz="2600" kern="1200">
          <a:solidFill>
            <a:schemeClr val="tx1"/>
          </a:solidFill>
          <a:latin typeface="+mn-lt"/>
          <a:ea typeface="+mn-ea"/>
          <a:cs typeface="+mn-cs"/>
        </a:defRPr>
      </a:lvl8pPr>
      <a:lvl9pPr marL="5184775" algn="l" defTabSz="1296035" rtl="0" eaLnBrk="1" latinLnBrk="0" hangingPunct="1">
        <a:defRPr sz="2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11.png"/><Relationship Id="rId7" Type="http://schemas.openxmlformats.org/officeDocument/2006/relationships/image" Target="../media/image10.png"/><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xfrm>
            <a:off x="3566160" y="2057400"/>
            <a:ext cx="6588701" cy="480060"/>
          </a:xfrm>
        </p:spPr>
        <p:txBody>
          <a:bodyPr/>
          <a:lstStyle/>
          <a:p>
            <a:r>
              <a:rPr lang="zh-CN" altLang="en-US" sz="3450" dirty="0" smtClean="0">
                <a:latin typeface="黑体" panose="02010609060101010101" pitchFamily="49" charset="-122"/>
                <a:ea typeface="黑体" panose="02010609060101010101" pitchFamily="49" charset="-122"/>
              </a:rPr>
              <a:t>第二部分 商务智能数据获取</a:t>
            </a:r>
            <a:endParaRPr lang="zh-CN" altLang="en-US" sz="3450" dirty="0" smtClean="0">
              <a:latin typeface="黑体" panose="02010609060101010101" pitchFamily="49" charset="-122"/>
              <a:ea typeface="黑体" panose="02010609060101010101" pitchFamily="49" charset="-122"/>
            </a:endParaRPr>
          </a:p>
        </p:txBody>
      </p:sp>
      <p:sp>
        <p:nvSpPr>
          <p:cNvPr id="47107" name="Rectangle 3"/>
          <p:cNvSpPr>
            <a:spLocks noGrp="1" noChangeArrowheads="1"/>
          </p:cNvSpPr>
          <p:nvPr>
            <p:ph type="body" idx="1"/>
          </p:nvPr>
        </p:nvSpPr>
        <p:spPr>
          <a:xfrm>
            <a:off x="3291840" y="3017520"/>
            <a:ext cx="8503920" cy="3639312"/>
          </a:xfrm>
        </p:spPr>
        <p:txBody>
          <a:bodyPr/>
          <a:lstStyle/>
          <a:p>
            <a:pPr marL="0" indent="0">
              <a:buNone/>
            </a:pPr>
            <a:r>
              <a:rPr lang="zh-CN" altLang="en-US" sz="2700" dirty="0" smtClean="0"/>
              <a:t>补充学习材料一：</a:t>
            </a:r>
            <a:r>
              <a:rPr lang="en-US" altLang="zh-CN" sz="2700" dirty="0" smtClean="0"/>
              <a:t>EXECL</a:t>
            </a:r>
            <a:r>
              <a:rPr lang="zh-CN" altLang="en-US" sz="2700" dirty="0" smtClean="0"/>
              <a:t>数据操作基础</a:t>
            </a:r>
            <a:endParaRPr lang="zh-CN" altLang="en-US" sz="2700" dirty="0" smtClean="0"/>
          </a:p>
          <a:p>
            <a:pPr fontAlgn="b">
              <a:lnSpc>
                <a:spcPct val="90000"/>
              </a:lnSpc>
            </a:pPr>
            <a:endParaRPr lang="zh-CN" altLang="en-US" sz="2700" b="1" dirty="0" smtClean="0">
              <a:solidFill>
                <a:srgbClr val="000000"/>
              </a:solidFill>
              <a:latin typeface="宋体" panose="02010600030101010101" pitchFamily="2" charset="-122"/>
            </a:endParaRPr>
          </a:p>
        </p:txBody>
      </p:sp>
      <p:sp>
        <p:nvSpPr>
          <p:cNvPr id="47108" name="Rectangle 4"/>
          <p:cNvSpPr>
            <a:spLocks noChangeArrowheads="1"/>
          </p:cNvSpPr>
          <p:nvPr/>
        </p:nvSpPr>
        <p:spPr bwMode="auto">
          <a:xfrm>
            <a:off x="1828800" y="3539015"/>
            <a:ext cx="10972800" cy="466725"/>
          </a:xfrm>
          <a:prstGeom prst="rect">
            <a:avLst/>
          </a:prstGeom>
          <a:noFill/>
          <a:ln w="9525">
            <a:noFill/>
            <a:miter lim="800000"/>
          </a:ln>
          <a:effectLst/>
        </p:spPr>
        <p:txBody>
          <a:bodyPr lIns="97965" tIns="48982" rIns="97965" bIns="48982">
            <a:spAutoFit/>
          </a:bodyPr>
          <a:lstStyle/>
          <a:p>
            <a:endParaRPr lang="zh-CN" altLang="en-US" sz="24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4213225" cy="583565"/>
          </a:xfrm>
          <a:prstGeom prst="rect">
            <a:avLst/>
          </a:prstGeom>
          <a:noFill/>
        </p:spPr>
        <p:txBody>
          <a:bodyPr wrap="square" rtlCol="0">
            <a:spAutoFit/>
          </a:bodyPr>
          <a:lstStyle/>
          <a:p>
            <a:r>
              <a:rPr lang="en-US" altLang="zh-CN" sz="3200" b="1">
                <a:latin typeface="微软雅黑" panose="020B0503020204020204" pitchFamily="34" charset="-122"/>
                <a:ea typeface="微软雅黑" panose="020B0503020204020204" pitchFamily="34" charset="-122"/>
              </a:rPr>
              <a:t>Excel</a:t>
            </a:r>
            <a:r>
              <a:rPr lang="zh-CN" altLang="en-US" sz="3200" b="1">
                <a:latin typeface="微软雅黑" panose="020B0503020204020204" pitchFamily="34" charset="-122"/>
                <a:ea typeface="微软雅黑" panose="020B0503020204020204" pitchFamily="34" charset="-122"/>
              </a:rPr>
              <a:t>基本操作内容</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2835910" y="2207895"/>
            <a:ext cx="4781550" cy="460375"/>
          </a:xfrm>
          <a:prstGeom prst="rect">
            <a:avLst/>
          </a:prstGeom>
          <a:noFill/>
        </p:spPr>
        <p:txBody>
          <a:bodyPr wrap="square" rtlCol="0">
            <a:spAutoFit/>
          </a:bodyPr>
          <a:lstStyle/>
          <a:p>
            <a:r>
              <a:rPr lang="zh-CN" sz="2400">
                <a:latin typeface="微软雅黑" panose="020B0503020204020204" pitchFamily="34" charset="-122"/>
                <a:ea typeface="微软雅黑" panose="020B0503020204020204" pitchFamily="34" charset="-122"/>
                <a:cs typeface="微软雅黑" panose="020B0503020204020204" pitchFamily="34" charset="-122"/>
              </a:rPr>
              <a:t>介绍内容：</a:t>
            </a:r>
            <a:endParaRPr lang="zh-CN"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2835910" y="2790825"/>
            <a:ext cx="3276600" cy="2120900"/>
          </a:xfrm>
          <a:prstGeom prst="rect">
            <a:avLst/>
          </a:prstGeom>
          <a:noFill/>
        </p:spPr>
        <p:txBody>
          <a:bodyPr wrap="square" rtlCol="0">
            <a:spAutoFit/>
          </a:bodyPr>
          <a:lstStyle/>
          <a:p>
            <a:pPr>
              <a:lnSpc>
                <a:spcPct val="120000"/>
              </a:lnSpc>
            </a:pPr>
            <a:r>
              <a:rPr lang="en-US" sz="22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、数据录入。</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2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、单元格操作。</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2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、查找替换筛选。</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200">
                <a:latin typeface="微软雅黑" panose="020B0503020204020204" pitchFamily="34" charset="-122"/>
                <a:ea typeface="微软雅黑" panose="020B0503020204020204" pitchFamily="34" charset="-122"/>
                <a:cs typeface="微软雅黑" panose="020B0503020204020204" pitchFamily="34" charset="-122"/>
              </a:rPr>
              <a:t>4</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、复制粘贴。</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a:lnSpc>
                <a:spcPct val="120000"/>
              </a:lnSpc>
            </a:pPr>
            <a:r>
              <a:rPr lang="en-US" altLang="zh-CN" sz="2200">
                <a:latin typeface="微软雅黑" panose="020B0503020204020204" pitchFamily="34" charset="-122"/>
                <a:ea typeface="微软雅黑" panose="020B0503020204020204" pitchFamily="34" charset="-122"/>
                <a:cs typeface="微软雅黑" panose="020B0503020204020204" pitchFamily="34" charset="-122"/>
              </a:rPr>
              <a:t>5</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、表格转表。</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4213225" cy="583565"/>
          </a:xfrm>
          <a:prstGeom prst="rect">
            <a:avLst/>
          </a:prstGeom>
          <a:noFill/>
        </p:spPr>
        <p:txBody>
          <a:bodyPr wrap="square" rtlCol="0">
            <a:spAutoFit/>
          </a:bodyPr>
          <a:lstStyle/>
          <a:p>
            <a:r>
              <a:rPr lang="en-US" altLang="zh-CN" sz="3200" b="1">
                <a:latin typeface="微软雅黑" panose="020B0503020204020204" pitchFamily="34" charset="-122"/>
                <a:ea typeface="微软雅黑" panose="020B0503020204020204" pitchFamily="34" charset="-122"/>
              </a:rPr>
              <a:t>Excel</a:t>
            </a:r>
            <a:r>
              <a:rPr lang="zh-CN" altLang="en-US" sz="3200" b="1">
                <a:latin typeface="微软雅黑" panose="020B0503020204020204" pitchFamily="34" charset="-122"/>
                <a:ea typeface="微软雅黑" panose="020B0503020204020204" pitchFamily="34" charset="-122"/>
              </a:rPr>
              <a:t>基本操作内容</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329055" y="1921510"/>
            <a:ext cx="4781550" cy="460375"/>
          </a:xfrm>
          <a:prstGeom prst="rect">
            <a:avLst/>
          </a:prstGeom>
          <a:noFill/>
        </p:spPr>
        <p:txBody>
          <a:bodyPr wrap="square" rtlCol="0">
            <a:spAutoFit/>
          </a:bodyPr>
          <a:lstStyle/>
          <a:p>
            <a:r>
              <a:rPr lang="en-US" altLang="zh-CN" sz="2400">
                <a:latin typeface="微软雅黑" panose="020B0503020204020204" pitchFamily="34" charset="-122"/>
                <a:ea typeface="微软雅黑" panose="020B0503020204020204" pitchFamily="34" charset="-122"/>
                <a:cs typeface="微软雅黑" panose="020B0503020204020204" pitchFamily="34" charset="-122"/>
              </a:rPr>
              <a:t>Excel</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表格数据与表数据的差别</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544320" y="2463165"/>
            <a:ext cx="4686300" cy="1764665"/>
          </a:xfrm>
          <a:prstGeom prst="rect">
            <a:avLst/>
          </a:prstGeom>
          <a:noFill/>
        </p:spPr>
        <p:txBody>
          <a:bodyPr wrap="square" rtlCol="0">
            <a:spAutoFit/>
          </a:bodyPr>
          <a:lstStyle/>
          <a:p>
            <a:pPr>
              <a:lnSpc>
                <a:spcPct val="16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表格数据</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、以单元格为基本数据存储及操作单位。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、处理批量数据效率低。</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、无法与外部数据关联。</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7582535" y="2463165"/>
            <a:ext cx="5227320" cy="1764665"/>
          </a:xfrm>
          <a:prstGeom prst="rect">
            <a:avLst/>
          </a:prstGeom>
          <a:noFill/>
        </p:spPr>
        <p:txBody>
          <a:bodyPr wrap="square" rtlCol="0">
            <a:spAutoFit/>
          </a:bodyPr>
          <a:lstStyle/>
          <a:p>
            <a:pPr>
              <a:lnSpc>
                <a:spcPct val="160000"/>
              </a:lnSpc>
            </a:pPr>
            <a:r>
              <a:rPr lang="zh-CN" altLang="en-US" sz="2000">
                <a:latin typeface="微软雅黑" panose="020B0503020204020204" pitchFamily="34" charset="-122"/>
                <a:ea typeface="微软雅黑" panose="020B0503020204020204" pitchFamily="34" charset="-122"/>
                <a:cs typeface="微软雅黑" panose="020B0503020204020204" pitchFamily="34" charset="-122"/>
              </a:rPr>
              <a:t>表数据</a:t>
            </a:r>
            <a:r>
              <a:rPr lang="zh-CN" altLang="en-US" sz="18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、以列（字段）为基本数据、存储及基本操作单位。</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2</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、易于批量处理的大量数据。</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60000"/>
              </a:lnSpc>
            </a:pPr>
            <a:r>
              <a:rPr lang="en-US" altLang="zh-CN" sz="16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、可以关联外部数据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421322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一、</a:t>
            </a:r>
            <a:r>
              <a:rPr lang="zh-CN" sz="3200" b="1">
                <a:latin typeface="微软雅黑" panose="020B0503020204020204" pitchFamily="34" charset="-122"/>
                <a:ea typeface="微软雅黑" panose="020B0503020204020204" pitchFamily="34" charset="-122"/>
              </a:rPr>
              <a:t>数据录入</a:t>
            </a:r>
            <a:endParaRPr lang="zh-CN"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2211070" y="2054225"/>
            <a:ext cx="4143375" cy="4369435"/>
          </a:xfrm>
          <a:prstGeom prst="rect">
            <a:avLst/>
          </a:prstGeom>
          <a:noFill/>
        </p:spPr>
        <p:txBody>
          <a:bodyPr wrap="square" rtlCol="0">
            <a:spAutoFit/>
          </a:bodyPr>
          <a:lstStyle/>
          <a:p>
            <a:r>
              <a:rPr lang="zh-CN" altLang="en-US" sz="1800">
                <a:latin typeface="微软雅黑" panose="020B0503020204020204" pitchFamily="34" charset="-122"/>
                <a:ea typeface="微软雅黑" panose="020B0503020204020204" pitchFamily="34" charset="-122"/>
                <a:cs typeface="微软雅黑" panose="020B0503020204020204" pitchFamily="34" charset="-122"/>
              </a:rPr>
              <a:t>1.1表格和数据的标准化和规范化	</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管理表格 - 基础数据存储和管理: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a. 首行列标题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b. 数据格式统一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避免：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a. 空行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b. 合并单元格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c. 不必要的公式</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a:latin typeface="微软雅黑" panose="020B0503020204020204" pitchFamily="34" charset="-122"/>
                <a:ea typeface="微软雅黑" panose="020B0503020204020204" pitchFamily="34" charset="-122"/>
                <a:cs typeface="微软雅黑" panose="020B0503020204020204" pitchFamily="34" charset="-122"/>
              </a:rPr>
              <a:t>1.2数据录入</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a.选择单元格，直接录入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b.公式输入栏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c.F2进入编辑模式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d.ESC取消正在输入的值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7245350" y="2054225"/>
            <a:ext cx="6647180" cy="1630045"/>
          </a:xfrm>
          <a:prstGeom prst="rect">
            <a:avLst/>
          </a:prstGeom>
          <a:noFill/>
        </p:spPr>
        <p:txBody>
          <a:bodyPr wrap="square" rtlCol="0">
            <a:spAutoFit/>
          </a:bodyPr>
          <a:lstStyle/>
          <a:p>
            <a:r>
              <a:rPr lang="zh-CN" altLang="en-US" sz="1800">
                <a:latin typeface="微软雅黑" panose="020B0503020204020204" pitchFamily="34" charset="-122"/>
                <a:ea typeface="微软雅黑" panose="020B0503020204020204" pitchFamily="34" charset="-122"/>
                <a:cs typeface="微软雅黑" panose="020B0503020204020204" pitchFamily="34" charset="-122"/>
              </a:rPr>
              <a:t>1.3输入操作	</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a.Enter键	确认并进入下方单元格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b.Tab键	确认并进入右方单元格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c.方向键	确认并进入方向键对应单元格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d.Ctrl+D	复制单元格上方数据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461137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二、</a:t>
            </a:r>
            <a:r>
              <a:rPr lang="zh-CN" sz="3200" b="1">
                <a:latin typeface="微软雅黑" panose="020B0503020204020204" pitchFamily="34" charset="-122"/>
                <a:ea typeface="微软雅黑" panose="020B0503020204020204" pitchFamily="34" charset="-122"/>
              </a:rPr>
              <a:t>单元格操作</a:t>
            </a:r>
            <a:endParaRPr lang="zh-CN" sz="3200" b="1">
              <a:latin typeface="微软雅黑" panose="020B0503020204020204" pitchFamily="34" charset="-122"/>
              <a:ea typeface="微软雅黑" panose="020B0503020204020204" pitchFamily="34" charset="-122"/>
            </a:endParaRPr>
          </a:p>
        </p:txBody>
      </p:sp>
      <p:sp>
        <p:nvSpPr>
          <p:cNvPr id="4" name="文本框 3"/>
          <p:cNvSpPr txBox="1"/>
          <p:nvPr/>
        </p:nvSpPr>
        <p:spPr>
          <a:xfrm>
            <a:off x="2620645" y="1951990"/>
            <a:ext cx="8115935" cy="5631180"/>
          </a:xfrm>
          <a:prstGeom prst="rect">
            <a:avLst/>
          </a:prstGeom>
          <a:noFill/>
        </p:spPr>
        <p:txBody>
          <a:bodyPr wrap="square" rtlCol="0">
            <a:spAutoFit/>
          </a:bodyPr>
          <a:lstStyle/>
          <a:p>
            <a:r>
              <a:rPr lang="zh-CN" altLang="en-US" sz="1800">
                <a:latin typeface="微软雅黑" panose="020B0503020204020204" pitchFamily="34" charset="-122"/>
                <a:ea typeface="微软雅黑" panose="020B0503020204020204" pitchFamily="34" charset="-122"/>
                <a:cs typeface="微软雅黑" panose="020B0503020204020204" pitchFamily="34" charset="-122"/>
              </a:rPr>
              <a:t>2.1	插入、选择操作</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a.	右键，选择要插入的位置，行上方，列左边插入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b.	多行多列: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鼠标连续选择行号或列号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Shift连续的多行多列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Ctrl不连续的多行多列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c.	单元格方法同行和列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a:latin typeface="微软雅黑" panose="020B0503020204020204" pitchFamily="34" charset="-122"/>
                <a:ea typeface="微软雅黑" panose="020B0503020204020204" pitchFamily="34" charset="-122"/>
                <a:cs typeface="微软雅黑" panose="020B0503020204020204" pitchFamily="34" charset="-122"/>
              </a:rPr>
              <a:t>2.2	行列转置</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选中所有表格数据，复制，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粘贴~选择性粘贴~转置，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确认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a:latin typeface="微软雅黑" panose="020B0503020204020204" pitchFamily="34" charset="-122"/>
                <a:ea typeface="微软雅黑" panose="020B0503020204020204" pitchFamily="34" charset="-122"/>
                <a:cs typeface="微软雅黑" panose="020B0503020204020204" pitchFamily="34" charset="-122"/>
              </a:rPr>
              <a:t>2.3	在空单元格内快速填充相同的内容，比如 0	</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a.	选中单元格区域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开始~编辑~查找和选择~定位条件，选中~空值，确认。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b.	输入0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在顶端fx后面或直接输入0，点按ctrl+回车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a:latin typeface="微软雅黑" panose="020B0503020204020204" pitchFamily="34" charset="-122"/>
                <a:ea typeface="微软雅黑" panose="020B0503020204020204" pitchFamily="34" charset="-122"/>
                <a:cs typeface="微软雅黑" panose="020B0503020204020204" pitchFamily="34" charset="-122"/>
              </a:rPr>
              <a:t>2.4	隔行插入空白行</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使用辅助列，对辅助列进行重新排序，达到插入空白行的目的。</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487616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三、</a:t>
            </a:r>
            <a:r>
              <a:rPr lang="zh-CN" sz="3200" b="1">
                <a:latin typeface="微软雅黑" panose="020B0503020204020204" pitchFamily="34" charset="-122"/>
                <a:ea typeface="微软雅黑" panose="020B0503020204020204" pitchFamily="34" charset="-122"/>
              </a:rPr>
              <a:t>查找、替换、筛选。</a:t>
            </a:r>
            <a:endParaRPr lang="zh-CN" sz="3200" b="1">
              <a:latin typeface="微软雅黑" panose="020B0503020204020204" pitchFamily="34" charset="-122"/>
              <a:ea typeface="微软雅黑" panose="020B0503020204020204" pitchFamily="34" charset="-122"/>
            </a:endParaRPr>
          </a:p>
        </p:txBody>
      </p:sp>
      <p:sp>
        <p:nvSpPr>
          <p:cNvPr id="5" name="文本框 4"/>
          <p:cNvSpPr txBox="1"/>
          <p:nvPr/>
        </p:nvSpPr>
        <p:spPr>
          <a:xfrm>
            <a:off x="3194685" y="2176780"/>
            <a:ext cx="4880610" cy="3353435"/>
          </a:xfrm>
          <a:prstGeom prst="rect">
            <a:avLst/>
          </a:prstGeom>
          <a:noFill/>
        </p:spPr>
        <p:txBody>
          <a:bodyPr wrap="square" rtlCol="0">
            <a:spAutoFit/>
          </a:bodyPr>
          <a:lstStyle/>
          <a:p>
            <a:r>
              <a:rPr lang="zh-CN" altLang="en-US" sz="1800">
                <a:latin typeface="微软雅黑" panose="020B0503020204020204" pitchFamily="34" charset="-122"/>
                <a:ea typeface="微软雅黑" panose="020B0503020204020204" pitchFamily="34" charset="-122"/>
                <a:cs typeface="微软雅黑" panose="020B0503020204020204" pitchFamily="34" charset="-122"/>
              </a:rPr>
              <a:t>3.1	查找替换</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Ctrl+F查找和替换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a.	使用通配符 * 代替任意多个字符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b.	使用通配符 ? 代表一个字符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800">
                <a:latin typeface="微软雅黑" panose="020B0503020204020204" pitchFamily="34" charset="-122"/>
                <a:ea typeface="微软雅黑" panose="020B0503020204020204" pitchFamily="34" charset="-122"/>
                <a:cs typeface="微软雅黑" panose="020B0503020204020204" pitchFamily="34" charset="-122"/>
              </a:rPr>
              <a:t>3.2	排序与筛选</a:t>
            </a: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a.	升序与降序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区域选择中的单元格移动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b.	自定义排序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	添加自定义序列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600">
                <a:latin typeface="微软雅黑" panose="020B0503020204020204" pitchFamily="34" charset="-122"/>
                <a:ea typeface="微软雅黑" panose="020B0503020204020204" pitchFamily="34" charset="-122"/>
                <a:cs typeface="微软雅黑" panose="020B0503020204020204" pitchFamily="34" charset="-122"/>
              </a:rPr>
              <a:t>c.	筛选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487616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四、</a:t>
            </a:r>
            <a:r>
              <a:rPr lang="zh-CN" sz="3200" b="1">
                <a:latin typeface="微软雅黑" panose="020B0503020204020204" pitchFamily="34" charset="-122"/>
                <a:ea typeface="微软雅黑" panose="020B0503020204020204" pitchFamily="34" charset="-122"/>
              </a:rPr>
              <a:t>复制、粘贴。</a:t>
            </a:r>
            <a:endParaRPr lang="zh-CN"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3194685" y="1910715"/>
            <a:ext cx="3487420" cy="1207770"/>
          </a:xfrm>
          <a:prstGeom prst="rect">
            <a:avLst/>
          </a:prstGeom>
          <a:noFill/>
        </p:spPr>
        <p:txBody>
          <a:bodyPr wrap="square" rtlCol="0">
            <a:spAutoFit/>
          </a:bodyPr>
          <a:lstStyle/>
          <a:p>
            <a:pPr>
              <a:lnSpc>
                <a:spcPct val="110000"/>
              </a:lnSpc>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4.1复制粘贴</a:t>
            </a:r>
            <a:endParaRPr lang="zh-CN" altLang="en-US"/>
          </a:p>
          <a:p>
            <a:pPr>
              <a:lnSpc>
                <a:spcPct val="11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a.Ctrl+c 复制</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b.Ctrl+v 全粘贴</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11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c.选择粘贴</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p:txBody>
      </p:sp>
      <p:pic>
        <p:nvPicPr>
          <p:cNvPr id="3" name="图片 2"/>
          <p:cNvPicPr>
            <a:picLocks noChangeAspect="1"/>
          </p:cNvPicPr>
          <p:nvPr/>
        </p:nvPicPr>
        <p:blipFill>
          <a:blip r:embed="rId1"/>
          <a:stretch>
            <a:fillRect/>
          </a:stretch>
        </p:blipFill>
        <p:spPr>
          <a:xfrm>
            <a:off x="3194368" y="3235325"/>
            <a:ext cx="3565525" cy="4066540"/>
          </a:xfrm>
          <a:prstGeom prst="rect">
            <a:avLst/>
          </a:prstGeom>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487616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五、</a:t>
            </a:r>
            <a:r>
              <a:rPr lang="zh-CN" sz="3200" b="1">
                <a:latin typeface="微软雅黑" panose="020B0503020204020204" pitchFamily="34" charset="-122"/>
                <a:ea typeface="微软雅黑" panose="020B0503020204020204" pitchFamily="34" charset="-122"/>
              </a:rPr>
              <a:t>表格转表</a:t>
            </a:r>
            <a:endParaRPr lang="zh-CN" sz="3200" b="1">
              <a:latin typeface="微软雅黑" panose="020B0503020204020204" pitchFamily="34" charset="-122"/>
              <a:ea typeface="微软雅黑" panose="020B0503020204020204" pitchFamily="34" charset="-122"/>
            </a:endParaRPr>
          </a:p>
        </p:txBody>
      </p:sp>
      <p:sp>
        <p:nvSpPr>
          <p:cNvPr id="4" name="文本框 3"/>
          <p:cNvSpPr txBox="1"/>
          <p:nvPr/>
        </p:nvSpPr>
        <p:spPr>
          <a:xfrm>
            <a:off x="2764155" y="2064385"/>
            <a:ext cx="3477895" cy="1142365"/>
          </a:xfrm>
          <a:prstGeom prst="rect">
            <a:avLst/>
          </a:prstGeom>
          <a:noFill/>
        </p:spPr>
        <p:txBody>
          <a:bodyPr wrap="square" rtlCol="0">
            <a:spAutoFit/>
          </a:bodyPr>
          <a:lstStyle/>
          <a:p>
            <a:pPr>
              <a:lnSpc>
                <a:spcPct val="90000"/>
              </a:lnSpc>
            </a:pPr>
            <a:r>
              <a:rPr lang="zh-CN" altLang="en-US" sz="1800">
                <a:latin typeface="微软雅黑" panose="020B0503020204020204" pitchFamily="34" charset="-122"/>
                <a:ea typeface="微软雅黑" panose="020B0503020204020204" pitchFamily="34" charset="-122"/>
                <a:cs typeface="微软雅黑" panose="020B0503020204020204" pitchFamily="34" charset="-122"/>
              </a:rPr>
              <a:t>5.1表格转表</a:t>
            </a:r>
            <a:endParaRPr lang="zh-CN" altLang="en-US" sz="1800">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套用表格格式	</a:t>
            </a:r>
            <a:endParaRPr lang="zh-CN" altLang="en-US" sz="1600">
              <a:latin typeface="微软雅黑" panose="020B0503020204020204" pitchFamily="34" charset="-122"/>
              <a:ea typeface="微软雅黑" panose="020B0503020204020204" pitchFamily="34" charset="-122"/>
              <a:cs typeface="微软雅黑" panose="020B0503020204020204" pitchFamily="34" charset="-122"/>
            </a:endParaRPr>
          </a:p>
          <a:p>
            <a:pPr>
              <a:lnSpc>
                <a:spcPct val="90000"/>
              </a:lnSpc>
            </a:pPr>
            <a:r>
              <a:rPr lang="zh-CN" altLang="en-US" sz="1600">
                <a:latin typeface="微软雅黑" panose="020B0503020204020204" pitchFamily="34" charset="-122"/>
                <a:ea typeface="微软雅黑" panose="020B0503020204020204" pitchFamily="34" charset="-122"/>
                <a:cs typeface="微软雅黑" panose="020B0503020204020204" pitchFamily="34" charset="-122"/>
              </a:rPr>
              <a:t>一次格式，永久享用。</a:t>
            </a:r>
            <a:r>
              <a:rPr lang="zh-CN" altLang="en-US"/>
              <a:t>	</a:t>
            </a:r>
            <a:endParaRPr lang="zh-CN"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zh-CN" altLang="en-US" sz="5400" dirty="0">
                <a:solidFill>
                  <a:schemeClr val="bg1">
                    <a:lumMod val="95000"/>
                  </a:schemeClr>
                </a:solidFill>
              </a:rPr>
              <a:t>3. Excel公式功能</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34745" y="981075"/>
            <a:ext cx="228092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函数公式 </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2548255" y="2064385"/>
            <a:ext cx="9466580" cy="1124585"/>
          </a:xfrm>
          <a:prstGeom prst="rect">
            <a:avLst/>
          </a:prstGeom>
          <a:noFill/>
        </p:spPr>
        <p:txBody>
          <a:bodyPr wrap="square" rtlCol="0">
            <a:spAutoFit/>
          </a:bodyPr>
          <a:lstStyle/>
          <a:p>
            <a:pPr algn="l">
              <a:lnSpc>
                <a:spcPct val="14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函数公式：用来对单个单元格或指定单元格区域进行计算后返回计算结果，公式返回的计算结果可以是数值、数组、单元格地址等 。</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2548255" y="3550285"/>
            <a:ext cx="9466580" cy="607695"/>
          </a:xfrm>
          <a:prstGeom prst="rect">
            <a:avLst/>
          </a:prstGeom>
          <a:noFill/>
        </p:spPr>
        <p:txBody>
          <a:bodyPr wrap="square" rtlCol="0">
            <a:spAutoFit/>
          </a:bodyPr>
          <a:lstStyle/>
          <a:p>
            <a:pPr>
              <a:lnSpc>
                <a:spcPct val="14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函数由等号、函数表达式、操作符、参数、返回值五部分组成。</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4745" y="981075"/>
            <a:ext cx="228092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函数公式 </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1974850" y="2064385"/>
            <a:ext cx="11349990" cy="3709035"/>
          </a:xfrm>
          <a:prstGeom prst="rect">
            <a:avLst/>
          </a:prstGeom>
          <a:noFill/>
        </p:spPr>
        <p:txBody>
          <a:bodyPr wrap="square" rtlCol="0">
            <a:spAutoFit/>
          </a:bodyPr>
          <a:lstStyle/>
          <a:p>
            <a:pPr>
              <a:lnSpc>
                <a:spcPct val="14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OFFSET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函数：以指定的引用为参照系，通过给定偏移量返回新的引用区域。</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语法：</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OFFSET(reference,rows,cols,height,width)</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reference</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：参考基准单元格位置。</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rows</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：行位移，以基准单元格为起点，向下（正数）或向上（负数）的移动量。</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cols</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：列位移，以基准单元格为起点，向右（正数）或向左（负数）的移动量。</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height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：行高，以移动过后的位置为基准点，向下连续取的行数。</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4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width:</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：列宽，以移动过后的位置为基准点，向右连续取的列数。</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zh-CN" altLang="en-US" sz="5400" dirty="0">
                <a:solidFill>
                  <a:schemeClr val="bg1">
                    <a:lumMod val="95000"/>
                  </a:schemeClr>
                </a:solidFill>
              </a:rPr>
              <a:t>1. Excel基本数据类型</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1134745" y="981075"/>
            <a:ext cx="228092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嵌套函数 </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1605915" y="2064385"/>
            <a:ext cx="11542395" cy="1198880"/>
          </a:xfrm>
          <a:prstGeom prst="rect">
            <a:avLst/>
          </a:prstGeom>
          <a:noFill/>
        </p:spPr>
        <p:txBody>
          <a:bodyPr wrap="square" rtlCol="0">
            <a:spAutoFit/>
          </a:bodyPr>
          <a:lstStyle/>
          <a:p>
            <a:pPr>
              <a:lnSpc>
                <a:spcPct val="15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嵌套函数：将内部函数的返回值作为外部函数的参数使用的方法，使用嵌套函数时，内部函数的返回值数据类型一定要与外部函数的参数数据类型一致。</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605915" y="3587750"/>
            <a:ext cx="788162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sym typeface="+mn-ea"/>
              </a:rPr>
              <a:t>基本数据类型：文本型、数值型、布尔型、数组。</a:t>
            </a:r>
            <a:endParaRPr lang="zh-CN"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zh-CN" altLang="en-US" sz="5400" dirty="0">
                <a:solidFill>
                  <a:schemeClr val="bg1">
                    <a:lumMod val="95000"/>
                  </a:schemeClr>
                </a:solidFill>
              </a:rPr>
              <a:t>4. Excel条件格式</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360045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Excel条件格式</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329055" y="1972310"/>
            <a:ext cx="5962015"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以单元格值为基础设定条件格式：</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1329055" y="2494280"/>
            <a:ext cx="876300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例：当单元格值在</a:t>
            </a:r>
            <a:r>
              <a:rPr lang="en-US" altLang="zh-CN" sz="2400">
                <a:latin typeface="微软雅黑" panose="020B0503020204020204" pitchFamily="34" charset="-122"/>
                <a:ea typeface="微软雅黑" panose="020B0503020204020204" pitchFamily="34" charset="-122"/>
              </a:rPr>
              <a:t>10-20</a:t>
            </a:r>
            <a:r>
              <a:rPr lang="zh-CN" altLang="en-US" sz="2400">
                <a:latin typeface="微软雅黑" panose="020B0503020204020204" pitchFamily="34" charset="-122"/>
                <a:ea typeface="微软雅黑" panose="020B0503020204020204" pitchFamily="34" charset="-122"/>
              </a:rPr>
              <a:t>之间时将此单元格的背景色标为红色。</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1329055" y="3636010"/>
            <a:ext cx="5962015"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以公式返回值为基础设定条件格式：</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1329055" y="4206875"/>
            <a:ext cx="10715625"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例：当第二列值大于第一列值时将第一列单元格背景色标为绿色。</a:t>
            </a:r>
            <a:endParaRPr lang="zh-CN" altLang="en-US" sz="2400">
              <a:latin typeface="微软雅黑" panose="020B0503020204020204" pitchFamily="34" charset="-122"/>
              <a:ea typeface="微软雅黑" panose="020B0503020204020204" pitchFamily="34" charset="-122"/>
            </a:endParaRPr>
          </a:p>
        </p:txBody>
      </p:sp>
      <p:sp>
        <p:nvSpPr>
          <p:cNvPr id="6" name="文本框 5"/>
          <p:cNvSpPr txBox="1"/>
          <p:nvPr/>
        </p:nvSpPr>
        <p:spPr>
          <a:xfrm>
            <a:off x="1329055" y="4777105"/>
            <a:ext cx="1044956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例：当单元格的行号为奇数时，将此单元格的背景色标为粉色。</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34745" y="981075"/>
            <a:ext cx="506158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图标集</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134745" y="2267585"/>
            <a:ext cx="1076579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图标集：用图标的不同状态来标注当前单元格值与阈值间的对比关系。</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1134745" y="2727960"/>
            <a:ext cx="1076579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注</a:t>
            </a:r>
            <a:r>
              <a:rPr lang="en-US" altLang="zh-CN" sz="2400">
                <a:latin typeface="微软雅黑" panose="020B0503020204020204" pitchFamily="34" charset="-122"/>
                <a:ea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rPr>
              <a:t>Excel</a:t>
            </a:r>
            <a:r>
              <a:rPr lang="zh-CN" altLang="en-US" sz="2400">
                <a:latin typeface="微软雅黑" panose="020B0503020204020204" pitchFamily="34" charset="-122"/>
                <a:ea typeface="微软雅黑" panose="020B0503020204020204" pitchFamily="34" charset="-122"/>
              </a:rPr>
              <a:t>中有三种状态、四种状态和五种状态三种类型的图标集。</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1134745" y="3188335"/>
            <a:ext cx="1076579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注</a:t>
            </a:r>
            <a:r>
              <a:rPr lang="en-US" altLang="zh-CN" sz="2400">
                <a:latin typeface="微软雅黑" panose="020B0503020204020204" pitchFamily="34" charset="-122"/>
                <a:ea typeface="微软雅黑" panose="020B0503020204020204" pitchFamily="34" charset="-122"/>
              </a:rPr>
              <a:t>2</a:t>
            </a:r>
            <a:r>
              <a:rPr lang="zh-CN" altLang="en-US" sz="2400">
                <a:latin typeface="微软雅黑" panose="020B0503020204020204" pitchFamily="34" charset="-122"/>
                <a:ea typeface="微软雅黑" panose="020B0503020204020204" pitchFamily="34" charset="-122"/>
              </a:rPr>
              <a:t>：阈值类型有数字、百分比、公式及百分点值四种类型。</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1134745" y="4295775"/>
            <a:ext cx="12053570" cy="460375"/>
          </a:xfrm>
          <a:prstGeom prst="rect">
            <a:avLst/>
          </a:prstGeom>
          <a:noFill/>
        </p:spPr>
        <p:txBody>
          <a:bodyPr wrap="square" rtlCol="0">
            <a:spAutoFit/>
          </a:bodyPr>
          <a:lstStyle/>
          <a:p>
            <a:r>
              <a:rPr lang="zh-CN" sz="2400">
                <a:latin typeface="微软雅黑" panose="020B0503020204020204" pitchFamily="34" charset="-122"/>
                <a:ea typeface="微软雅黑" panose="020B0503020204020204" pitchFamily="34" charset="-122"/>
              </a:rPr>
              <a:t>扩展知识点：红黄绿三色的图标使用最为频繁，如遇选择困难，可以使用红绿灯图标</a:t>
            </a:r>
            <a:r>
              <a:rPr lang="zh-CN" altLang="en-US" sz="2400">
                <a:latin typeface="微软雅黑" panose="020B0503020204020204" pitchFamily="34" charset="-122"/>
                <a:ea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14425" y="981075"/>
            <a:ext cx="6645910" cy="583565"/>
          </a:xfrm>
          <a:prstGeom prst="rect">
            <a:avLst/>
          </a:prstGeom>
          <a:noFill/>
        </p:spPr>
        <p:txBody>
          <a:bodyPr wrap="square" rtlCol="0">
            <a:spAutoFit/>
          </a:bodyPr>
          <a:lstStyle/>
          <a:p>
            <a:r>
              <a:rPr lang="zh-CN" sz="3200" b="1">
                <a:latin typeface="微软雅黑" panose="020B0503020204020204" pitchFamily="34" charset="-122"/>
                <a:ea typeface="微软雅黑" panose="020B0503020204020204" pitchFamily="34" charset="-122"/>
              </a:rPr>
              <a:t>数据条、色阶</a:t>
            </a:r>
            <a:endParaRPr lang="zh-CN"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114425" y="2005330"/>
            <a:ext cx="9256395"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数据条：用数据条的长短来标注各单元格值的大小关系。</a:t>
            </a:r>
            <a:endParaRPr lang="zh-CN" altLang="en-US" sz="2400">
              <a:latin typeface="微软雅黑" panose="020B0503020204020204" pitchFamily="34" charset="-122"/>
              <a:ea typeface="微软雅黑" panose="020B0503020204020204" pitchFamily="34" charset="-122"/>
            </a:endParaRPr>
          </a:p>
        </p:txBody>
      </p:sp>
      <p:sp>
        <p:nvSpPr>
          <p:cNvPr id="3" name="文本框 2"/>
          <p:cNvSpPr txBox="1"/>
          <p:nvPr/>
        </p:nvSpPr>
        <p:spPr>
          <a:xfrm>
            <a:off x="1114425" y="2573655"/>
            <a:ext cx="11822430" cy="82994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注：数据条以一组单元格中的最大值为最长条形，用数据条的长短变化来标注其它单元格值与此单元格值的对比关系。</a:t>
            </a:r>
            <a:endParaRPr lang="zh-CN" altLang="en-US" sz="2400">
              <a:latin typeface="微软雅黑" panose="020B0503020204020204" pitchFamily="34" charset="-122"/>
              <a:ea typeface="微软雅黑" panose="020B0503020204020204" pitchFamily="34" charset="-122"/>
            </a:endParaRPr>
          </a:p>
        </p:txBody>
      </p:sp>
      <p:sp>
        <p:nvSpPr>
          <p:cNvPr id="4" name="文本框 3"/>
          <p:cNvSpPr txBox="1"/>
          <p:nvPr/>
        </p:nvSpPr>
        <p:spPr>
          <a:xfrm>
            <a:off x="1114425" y="3884295"/>
            <a:ext cx="9256395"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色阶：用不同颜色变化来标注各单元格值的大小关系</a:t>
            </a:r>
            <a:endParaRPr lang="zh-CN" altLang="en-US" sz="2400">
              <a:latin typeface="微软雅黑" panose="020B0503020204020204" pitchFamily="34" charset="-122"/>
              <a:ea typeface="微软雅黑" panose="020B0503020204020204" pitchFamily="34" charset="-122"/>
            </a:endParaRPr>
          </a:p>
        </p:txBody>
      </p:sp>
      <p:sp>
        <p:nvSpPr>
          <p:cNvPr id="5" name="文本框 4"/>
          <p:cNvSpPr txBox="1"/>
          <p:nvPr/>
        </p:nvSpPr>
        <p:spPr>
          <a:xfrm>
            <a:off x="1114425" y="4413250"/>
            <a:ext cx="11822430" cy="82994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注：色阶以一组单元格中的最大值为最重颜色，用颜色变化来标注其它单元格值与此单元格值的对比关系。</a:t>
            </a:r>
            <a:endParaRPr lang="zh-CN" altLang="en-US" sz="2400">
              <a:latin typeface="微软雅黑" panose="020B0503020204020204" pitchFamily="34" charset="-122"/>
              <a:ea typeface="微软雅黑" panose="020B0503020204020204" pitchFamily="34" charset="-122"/>
            </a:endParaRPr>
          </a:p>
        </p:txBody>
      </p:sp>
      <p:sp>
        <p:nvSpPr>
          <p:cNvPr id="6" name="文本框 5"/>
          <p:cNvSpPr txBox="1"/>
          <p:nvPr/>
        </p:nvSpPr>
        <p:spPr>
          <a:xfrm>
            <a:off x="1114425" y="5726430"/>
            <a:ext cx="11822430" cy="82994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扩展知识点：如果要利用数据条或色阶来体现各部分值与汇总值之间的占比关系，选定单元格区域内应包含汇总值。</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134745" y="981075"/>
            <a:ext cx="506158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迷你图</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134745" y="2432685"/>
            <a:ext cx="11434445" cy="491490"/>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迷你图：迷你图是放入单元格中的小型图，代表所选内容中的一行数据</a:t>
            </a:r>
            <a:r>
              <a:rPr lang="zh-CN" altLang="en-US"/>
              <a:t>。</a:t>
            </a:r>
            <a:endParaRPr lang="zh-CN" altLang="en-US"/>
          </a:p>
        </p:txBody>
      </p:sp>
      <p:sp>
        <p:nvSpPr>
          <p:cNvPr id="3" name="文本框 2"/>
          <p:cNvSpPr txBox="1"/>
          <p:nvPr/>
        </p:nvSpPr>
        <p:spPr>
          <a:xfrm>
            <a:off x="1134745" y="3220085"/>
            <a:ext cx="10801350" cy="1124585"/>
          </a:xfrm>
          <a:prstGeom prst="rect">
            <a:avLst/>
          </a:prstGeom>
          <a:noFill/>
        </p:spPr>
        <p:txBody>
          <a:bodyPr wrap="square" rtlCol="0">
            <a:spAutoFit/>
          </a:bodyPr>
          <a:lstStyle/>
          <a:p>
            <a:pPr>
              <a:lnSpc>
                <a:spcPct val="140000"/>
              </a:lnSpc>
            </a:pPr>
            <a:r>
              <a:rPr lang="zh-CN" altLang="en-US" sz="2400">
                <a:latin typeface="微软雅黑" panose="020B0503020204020204" pitchFamily="34" charset="-122"/>
                <a:ea typeface="微软雅黑" panose="020B0503020204020204" pitchFamily="34" charset="-122"/>
              </a:rPr>
              <a:t>扩展知识点：表格中的迷你图可以和单元格值结合使用，报表阅读者可以通过图表直观掌握到表格数据的对比趋势，加深阅读者对抽象数据的理解及印象。</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zh-CN" altLang="en-US" sz="5400" dirty="0">
                <a:solidFill>
                  <a:schemeClr val="bg1">
                    <a:lumMod val="95000"/>
                  </a:schemeClr>
                </a:solidFill>
              </a:rPr>
              <a:t>5. Excel数据透视功能</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2934970"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数据透视表</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329055" y="1974850"/>
            <a:ext cx="11606530" cy="2399665"/>
          </a:xfrm>
          <a:prstGeom prst="rect">
            <a:avLst/>
          </a:prstGeom>
          <a:noFill/>
        </p:spPr>
        <p:txBody>
          <a:bodyPr wrap="square" rtlCol="0">
            <a:spAutoFit/>
          </a:bodyPr>
          <a:lstStyle/>
          <a:p>
            <a:pPr>
              <a:lnSpc>
                <a:spcPct val="15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数据透视表：由</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筛选器</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行、列标签</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构成的二维值汇总表。</a:t>
            </a:r>
            <a:endParaRPr lang="zh-CN" altLang="en-US"/>
          </a:p>
          <a:p>
            <a:pPr>
              <a:lnSpc>
                <a:spcPct val="15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易操作性：</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拖</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字大法，只需通过鼠标对字段直接进行拖拽就能完成多数操作</a:t>
            </a:r>
            <a:r>
              <a:rPr lang="zh-CN" altLang="en-US"/>
              <a:t>。</a:t>
            </a:r>
            <a:endParaRPr lang="zh-CN" altLang="en-US"/>
          </a:p>
          <a:p>
            <a:pPr>
              <a:lnSpc>
                <a:spcPct val="150000"/>
              </a:lnSpc>
            </a:pPr>
            <a:r>
              <a:rPr lang="en-US" altLang="zh-CN"/>
              <a:t>2.</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可计算性：多种计算方法，包括求和、计数、求平均值、百分比等汇总计算规则。</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15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3.</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数据处理方法多：排序、筛选、分类汇总等多种数据加工处理方法。</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329055" y="4896485"/>
            <a:ext cx="11423015"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扩展知识点：数据透视表用来将一维原始数据转换为由行列构成的二维值汇总表。</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34745" y="981075"/>
            <a:ext cx="5061585" cy="583565"/>
          </a:xfrm>
          <a:prstGeom prst="rect">
            <a:avLst/>
          </a:prstGeom>
          <a:noFill/>
        </p:spPr>
        <p:txBody>
          <a:bodyPr wrap="square" rtlCol="0">
            <a:spAutoFit/>
          </a:bodyPr>
          <a:lstStyle/>
          <a:p>
            <a:r>
              <a:rPr lang="zh-CN" altLang="en-US" sz="3200" b="1">
                <a:latin typeface="微软雅黑" panose="020B0503020204020204" pitchFamily="34" charset="-122"/>
                <a:ea typeface="微软雅黑" panose="020B0503020204020204" pitchFamily="34" charset="-122"/>
              </a:rPr>
              <a:t>数据透视图</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134110" y="2137410"/>
            <a:ext cx="10965815" cy="1641475"/>
          </a:xfrm>
          <a:prstGeom prst="rect">
            <a:avLst/>
          </a:prstGeom>
          <a:noFill/>
        </p:spPr>
        <p:txBody>
          <a:bodyPr wrap="square" rtlCol="0">
            <a:spAutoFit/>
          </a:bodyPr>
          <a:lstStyle/>
          <a:p>
            <a:pPr algn="just">
              <a:lnSpc>
                <a:spcPct val="14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数据透视图：基于数据透视表生成的图表，数据透视图由</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筛选器</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图例</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endParaRPr lang="en-US" altLang="zh-CN" sz="2400">
              <a:latin typeface="微软雅黑" panose="020B0503020204020204" pitchFamily="34" charset="-122"/>
              <a:ea typeface="微软雅黑" panose="020B0503020204020204" pitchFamily="34" charset="-122"/>
              <a:cs typeface="微软雅黑" panose="020B0503020204020204" pitchFamily="34" charset="-122"/>
            </a:endParaRPr>
          </a:p>
          <a:p>
            <a:pPr algn="just">
              <a:lnSpc>
                <a:spcPct val="140000"/>
              </a:lnSpc>
            </a:pP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轴</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以及</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值</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构成，用户可以通过鼠标拖拽来快速更改图表的显示经果。数据透视图中没有</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Excel</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基本图表类型中的</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散点图</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及</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气泡图</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134110" y="4262755"/>
            <a:ext cx="10966450" cy="1641475"/>
          </a:xfrm>
          <a:prstGeom prst="rect">
            <a:avLst/>
          </a:prstGeom>
          <a:noFill/>
        </p:spPr>
        <p:txBody>
          <a:bodyPr wrap="square" rtlCol="0">
            <a:spAutoFit/>
          </a:bodyPr>
          <a:lstStyle/>
          <a:p>
            <a:pPr>
              <a:lnSpc>
                <a:spcPct val="140000"/>
              </a:lnSpc>
            </a:pPr>
            <a:r>
              <a:rPr lang="zh-CN" altLang="en-US" sz="2400">
                <a:latin typeface="微软雅黑" panose="020B0503020204020204" pitchFamily="34" charset="-122"/>
                <a:ea typeface="微软雅黑" panose="020B0503020204020204" pitchFamily="34" charset="-122"/>
              </a:rPr>
              <a:t>扩展知识点：数据透视图即可以通过数据透视表生成，也可以直接引用一般表格数据生成。通过一般表格数据生成数据透视图时会自动生成与其对应的数据透视表。</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114425" y="981075"/>
            <a:ext cx="6645910" cy="583565"/>
          </a:xfrm>
          <a:prstGeom prst="rect">
            <a:avLst/>
          </a:prstGeom>
          <a:noFill/>
        </p:spPr>
        <p:txBody>
          <a:bodyPr wrap="square" rtlCol="0">
            <a:spAutoFit/>
          </a:bodyPr>
          <a:lstStyle/>
          <a:p>
            <a:r>
              <a:rPr lang="zh-CN" sz="3200" b="1">
                <a:latin typeface="微软雅黑" panose="020B0503020204020204" pitchFamily="34" charset="-122"/>
                <a:ea typeface="微软雅黑" panose="020B0503020204020204" pitchFamily="34" charset="-122"/>
              </a:rPr>
              <a:t>切片器</a:t>
            </a:r>
            <a:endParaRPr lang="zh-CN"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054100" y="1987550"/>
            <a:ext cx="11126470" cy="1124585"/>
          </a:xfrm>
          <a:prstGeom prst="rect">
            <a:avLst/>
          </a:prstGeom>
          <a:noFill/>
        </p:spPr>
        <p:txBody>
          <a:bodyPr wrap="square" rtlCol="0">
            <a:spAutoFit/>
          </a:bodyPr>
          <a:lstStyle/>
          <a:p>
            <a:pPr>
              <a:lnSpc>
                <a:spcPct val="14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切片器：在</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Excel2010</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以上版本中，微软增加了切片器工具。当切片器与数据透视表关联后，对切片器进行选择时，数据透视表会一起发生变化。</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3" name="文本框 2"/>
          <p:cNvSpPr txBox="1"/>
          <p:nvPr/>
        </p:nvSpPr>
        <p:spPr>
          <a:xfrm>
            <a:off x="1054100" y="3552825"/>
            <a:ext cx="11126470" cy="1124585"/>
          </a:xfrm>
          <a:prstGeom prst="rect">
            <a:avLst/>
          </a:prstGeom>
          <a:noFill/>
        </p:spPr>
        <p:txBody>
          <a:bodyPr wrap="square" rtlCol="0">
            <a:spAutoFit/>
          </a:bodyPr>
          <a:lstStyle/>
          <a:p>
            <a:pPr>
              <a:lnSpc>
                <a:spcPct val="140000"/>
              </a:lnSpc>
            </a:pPr>
            <a:r>
              <a:rPr lang="zh-CN" sz="2400">
                <a:latin typeface="微软雅黑" panose="020B0503020204020204" pitchFamily="34" charset="-122"/>
                <a:ea typeface="微软雅黑" panose="020B0503020204020204" pitchFamily="34" charset="-122"/>
                <a:cs typeface="微软雅黑" panose="020B0503020204020204" pitchFamily="34" charset="-122"/>
              </a:rPr>
              <a:t>扩展知识点：切片器与数据透视图表的组合应用是生成</a:t>
            </a:r>
            <a:r>
              <a:rPr lang="en-US" altLang="zh-CN" sz="2400">
                <a:latin typeface="微软雅黑" panose="020B0503020204020204" pitchFamily="34" charset="-122"/>
                <a:ea typeface="微软雅黑" panose="020B0503020204020204" pitchFamily="34" charset="-122"/>
                <a:cs typeface="微软雅黑" panose="020B0503020204020204" pitchFamily="34" charset="-122"/>
              </a:rPr>
              <a:t>BI</a:t>
            </a:r>
            <a:r>
              <a:rPr lang="zh-CN" altLang="en-US" sz="2400">
                <a:latin typeface="微软雅黑" panose="020B0503020204020204" pitchFamily="34" charset="-122"/>
                <a:ea typeface="微软雅黑" panose="020B0503020204020204" pitchFamily="34" charset="-122"/>
                <a:cs typeface="微软雅黑" panose="020B0503020204020204" pitchFamily="34" charset="-122"/>
              </a:rPr>
              <a:t>报表高度交互性可视化界面的基础。</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3906520" cy="583565"/>
          </a:xfrm>
          <a:prstGeom prst="rect">
            <a:avLst/>
          </a:prstGeom>
          <a:noFill/>
        </p:spPr>
        <p:txBody>
          <a:bodyPr wrap="square" rtlCol="0">
            <a:spAutoFit/>
          </a:bodyPr>
          <a:lstStyle/>
          <a:p>
            <a:r>
              <a:rPr lang="en-US" altLang="zh-CN" sz="3200" b="1">
                <a:latin typeface="微软雅黑" panose="020B0503020204020204" pitchFamily="34" charset="-122"/>
                <a:ea typeface="微软雅黑" panose="020B0503020204020204" pitchFamily="34" charset="-122"/>
              </a:rPr>
              <a:t>Excel</a:t>
            </a:r>
            <a:r>
              <a:rPr lang="zh-CN" altLang="en-US" sz="3200" b="1">
                <a:latin typeface="微软雅黑" panose="020B0503020204020204" pitchFamily="34" charset="-122"/>
                <a:ea typeface="微软雅黑" panose="020B0503020204020204" pitchFamily="34" charset="-122"/>
              </a:rPr>
              <a:t>数据类型</a:t>
            </a:r>
            <a:endParaRPr lang="zh-CN" altLang="en-US" sz="3200" b="1">
              <a:latin typeface="微软雅黑" panose="020B0503020204020204" pitchFamily="34" charset="-122"/>
              <a:ea typeface="微软雅黑" panose="020B0503020204020204" pitchFamily="34" charset="-122"/>
            </a:endParaRPr>
          </a:p>
        </p:txBody>
      </p:sp>
      <p:sp>
        <p:nvSpPr>
          <p:cNvPr id="5" name="文本框 4"/>
          <p:cNvSpPr txBox="1"/>
          <p:nvPr/>
        </p:nvSpPr>
        <p:spPr>
          <a:xfrm>
            <a:off x="1216660" y="1941830"/>
            <a:ext cx="268224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基本数据类型：</a:t>
            </a:r>
            <a:endParaRPr lang="zh-CN" altLang="en-US" sz="2400">
              <a:latin typeface="微软雅黑" panose="020B0503020204020204" pitchFamily="34" charset="-122"/>
              <a:ea typeface="微软雅黑" panose="020B0503020204020204" pitchFamily="34" charset="-122"/>
            </a:endParaRPr>
          </a:p>
        </p:txBody>
      </p:sp>
      <p:sp>
        <p:nvSpPr>
          <p:cNvPr id="6" name="文本框 5"/>
          <p:cNvSpPr txBox="1"/>
          <p:nvPr/>
        </p:nvSpPr>
        <p:spPr>
          <a:xfrm>
            <a:off x="1216660" y="2401570"/>
            <a:ext cx="4018915" cy="3676650"/>
          </a:xfrm>
          <a:prstGeom prst="rect">
            <a:avLst/>
          </a:prstGeom>
          <a:noFill/>
        </p:spPr>
        <p:txBody>
          <a:bodyPr wrap="square" rtlCol="0">
            <a:spAutoFit/>
          </a:bodyPr>
          <a:lstStyle/>
          <a:p>
            <a:pPr marL="457200" indent="-457200">
              <a:lnSpc>
                <a:spcPct val="160000"/>
              </a:lnSpc>
              <a:buFont typeface="Arial" panose="020B0604020202020204" pitchFamily="34" charset="0"/>
              <a:buChar char="•"/>
            </a:pP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文本型：</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A</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、数据</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60000"/>
              </a:lnSpc>
              <a:buFont typeface="Arial" panose="020B0604020202020204" pitchFamily="34" charset="0"/>
              <a:buChar char="•"/>
            </a:pP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整数型：</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10</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1</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-9</a:t>
            </a: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60000"/>
              </a:lnSpc>
              <a:buFont typeface="Arial" panose="020B0604020202020204" pitchFamily="34" charset="0"/>
              <a:buChar char="•"/>
            </a:pP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小数型：</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1.01</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1.9</a:t>
            </a: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60000"/>
              </a:lnSpc>
              <a:buFont typeface="Arial" panose="020B0604020202020204" pitchFamily="34" charset="0"/>
              <a:buChar char="•"/>
            </a:pP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布尔型：</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TRUE</a:t>
            </a:r>
            <a:r>
              <a:rPr lang="zh-CN" altLang="en-US" sz="2200">
                <a:latin typeface="微软雅黑" panose="020B0503020204020204" pitchFamily="34" charset="-122"/>
                <a:ea typeface="微软雅黑" panose="020B0503020204020204" pitchFamily="34" charset="-122"/>
                <a:cs typeface="微软雅黑" panose="020B0503020204020204" pitchFamily="34" charset="-122"/>
              </a:rPr>
              <a:t>、</a:t>
            </a:r>
            <a:r>
              <a:rPr lang="en-US" altLang="zh-CN" sz="2200">
                <a:latin typeface="微软雅黑" panose="020B0503020204020204" pitchFamily="34" charset="-122"/>
                <a:ea typeface="微软雅黑" panose="020B0503020204020204" pitchFamily="34" charset="-122"/>
                <a:cs typeface="微软雅黑" panose="020B0503020204020204" pitchFamily="34" charset="-122"/>
              </a:rPr>
              <a:t>FALSE</a:t>
            </a: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60000"/>
              </a:lnSpc>
              <a:buFont typeface="Arial" panose="020B0604020202020204" pitchFamily="34" charset="0"/>
              <a:buChar char="•"/>
            </a:pPr>
            <a:r>
              <a:rPr lang="zh-CN" altLang="en-US" sz="2200">
                <a:latin typeface="微软雅黑" panose="020B0503020204020204" pitchFamily="34" charset="-122"/>
                <a:ea typeface="微软雅黑" panose="020B0503020204020204" pitchFamily="34" charset="-122"/>
                <a:cs typeface="微软雅黑" panose="020B0503020204020204" pitchFamily="34" charset="-122"/>
              </a:rPr>
              <a:t>日期型：长日期、短日期</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60000"/>
              </a:lnSpc>
              <a:buFont typeface="Arial" panose="020B0604020202020204" pitchFamily="34" charset="0"/>
              <a:buChar char="•"/>
            </a:pPr>
            <a:r>
              <a:rPr lang="zh-CN" altLang="en-US" sz="2200">
                <a:latin typeface="微软雅黑" panose="020B0503020204020204" pitchFamily="34" charset="-122"/>
                <a:ea typeface="微软雅黑" panose="020B0503020204020204" pitchFamily="34" charset="-122"/>
                <a:cs typeface="微软雅黑" panose="020B0503020204020204" pitchFamily="34" charset="-122"/>
              </a:rPr>
              <a:t>其它类型：会计、特殊</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Arial" panose="020B0604020202020204" pitchFamily="34" charset="0"/>
              <a:buChar char="•"/>
            </a:pP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7" name="文本框 6"/>
          <p:cNvSpPr txBox="1"/>
          <p:nvPr/>
        </p:nvSpPr>
        <p:spPr>
          <a:xfrm>
            <a:off x="6533515" y="1941830"/>
            <a:ext cx="268224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变量类型：</a:t>
            </a:r>
            <a:endParaRPr lang="zh-CN" altLang="en-US" sz="2400">
              <a:latin typeface="微软雅黑" panose="020B0503020204020204" pitchFamily="34" charset="-122"/>
              <a:ea typeface="微软雅黑" panose="020B0503020204020204" pitchFamily="34" charset="-122"/>
            </a:endParaRPr>
          </a:p>
        </p:txBody>
      </p:sp>
      <p:sp>
        <p:nvSpPr>
          <p:cNvPr id="8" name="文本框 7"/>
          <p:cNvSpPr txBox="1"/>
          <p:nvPr/>
        </p:nvSpPr>
        <p:spPr>
          <a:xfrm>
            <a:off x="6533515" y="2401570"/>
            <a:ext cx="6553835" cy="3676650"/>
          </a:xfrm>
          <a:prstGeom prst="rect">
            <a:avLst/>
          </a:prstGeom>
          <a:noFill/>
        </p:spPr>
        <p:txBody>
          <a:bodyPr wrap="square" rtlCol="0">
            <a:spAutoFit/>
          </a:bodyPr>
          <a:lstStyle/>
          <a:p>
            <a:pPr marL="342900" indent="-342900">
              <a:lnSpc>
                <a:spcPct val="160000"/>
              </a:lnSpc>
              <a:buFont typeface="Arial" panose="020B0604020202020204" pitchFamily="34" charset="0"/>
              <a:buChar char="•"/>
            </a:pPr>
            <a:r>
              <a:rPr lang="zh-CN" altLang="en-US" sz="2200">
                <a:latin typeface="微软雅黑" panose="020B0503020204020204" pitchFamily="34" charset="-122"/>
                <a:ea typeface="微软雅黑" panose="020B0503020204020204" pitchFamily="34" charset="-122"/>
                <a:cs typeface="微软雅黑" panose="020B0503020204020204" pitchFamily="34" charset="-122"/>
                <a:sym typeface="+mn-ea"/>
              </a:rPr>
              <a:t>名义型：彼此间没有顺序关系，只表示分类的数据，如性别、血型。</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60000"/>
              </a:lnSpc>
              <a:buFont typeface="Arial" panose="020B0604020202020204" pitchFamily="34" charset="0"/>
              <a:buChar char="•"/>
            </a:pPr>
            <a:r>
              <a:rPr lang="zh-CN" altLang="en-US" sz="2200">
                <a:latin typeface="微软雅黑" panose="020B0503020204020204" pitchFamily="34" charset="-122"/>
                <a:ea typeface="微软雅黑" panose="020B0503020204020204" pitchFamily="34" charset="-122"/>
                <a:cs typeface="微软雅黑" panose="020B0503020204020204" pitchFamily="34" charset="-122"/>
                <a:sym typeface="+mn-ea"/>
              </a:rPr>
              <a:t>有序型：有顺序关系的数据，如形容成绩好坏的优良中差。</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lnSpc>
                <a:spcPct val="160000"/>
              </a:lnSpc>
              <a:buFont typeface="Arial" panose="020B0604020202020204" pitchFamily="34" charset="0"/>
              <a:buChar char="•"/>
            </a:pPr>
            <a:r>
              <a:rPr lang="zh-CN" altLang="en-US" sz="2200">
                <a:latin typeface="微软雅黑" panose="020B0503020204020204" pitchFamily="34" charset="-122"/>
                <a:ea typeface="微软雅黑" panose="020B0503020204020204" pitchFamily="34" charset="-122"/>
                <a:cs typeface="微软雅黑" panose="020B0503020204020204" pitchFamily="34" charset="-122"/>
              </a:rPr>
              <a:t>连续型：有顺序，包含若干小数位且取值密集的数据，如身高，体重、温度等。</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pPr marL="457200" indent="-457200">
              <a:buFont typeface="Arial" panose="020B0604020202020204" pitchFamily="34" charset="0"/>
              <a:buChar char="•"/>
            </a:pPr>
            <a:endParaRPr lang="en-US" altLang="zh-CN" sz="2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zh-CN" altLang="en-US" sz="5400" dirty="0">
                <a:solidFill>
                  <a:schemeClr val="bg1">
                    <a:lumMod val="95000"/>
                  </a:schemeClr>
                </a:solidFill>
              </a:rPr>
              <a:t>6. Excel基本图表功能</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格 1"/>
          <p:cNvGraphicFramePr/>
          <p:nvPr/>
        </p:nvGraphicFramePr>
        <p:xfrm>
          <a:off x="4148455" y="1421765"/>
          <a:ext cx="7136765" cy="6553835"/>
        </p:xfrm>
        <a:graphic>
          <a:graphicData uri="http://schemas.openxmlformats.org/drawingml/2006/table">
            <a:tbl>
              <a:tblPr firstRow="1" bandRow="1">
                <a:tableStyleId>{5C22544A-7EE6-4342-B048-85BDC9FD1C3A}</a:tableStyleId>
              </a:tblPr>
              <a:tblGrid>
                <a:gridCol w="1695450"/>
                <a:gridCol w="930275"/>
                <a:gridCol w="930275"/>
                <a:gridCol w="2006600"/>
                <a:gridCol w="1574165"/>
              </a:tblGrid>
              <a:tr h="529590">
                <a:tc>
                  <a:txBody>
                    <a:bodyPr/>
                    <a:lstStyle/>
                    <a:p>
                      <a:pPr indent="0" algn="ctr">
                        <a:buNone/>
                      </a:pPr>
                      <a:r>
                        <a:rPr lang="zh-CN" sz="1100" b="1">
                          <a:solidFill>
                            <a:srgbClr val="000000"/>
                          </a:solidFill>
                          <a:ea typeface="微软雅黑" panose="020B0503020204020204" pitchFamily="34" charset="-122"/>
                        </a:rPr>
                        <a:t>图表类型</a:t>
                      </a:r>
                      <a:endParaRPr lang="zh-CN" altLang="en-US" sz="1100" b="1">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zh-CN" sz="1100" b="1">
                          <a:solidFill>
                            <a:srgbClr val="000000"/>
                          </a:solidFill>
                          <a:ea typeface="微软雅黑" panose="020B0503020204020204" pitchFamily="34" charset="-122"/>
                        </a:rPr>
                        <a:t>展示方式</a:t>
                      </a:r>
                      <a:endParaRPr lang="zh-CN" altLang="en-US" sz="1100" b="1">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zh-CN" sz="1100" b="1">
                          <a:solidFill>
                            <a:srgbClr val="000000"/>
                          </a:solidFill>
                          <a:ea typeface="微软雅黑" panose="020B0503020204020204" pitchFamily="34" charset="-122"/>
                        </a:rPr>
                        <a:t>变量个数</a:t>
                      </a:r>
                      <a:endParaRPr lang="zh-CN" altLang="en-US" sz="1100" b="1">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zh-CN" sz="1100" b="1">
                          <a:solidFill>
                            <a:srgbClr val="000000"/>
                          </a:solidFill>
                          <a:ea typeface="微软雅黑" panose="020B0503020204020204" pitchFamily="34" charset="-122"/>
                        </a:rPr>
                        <a:t>特点</a:t>
                      </a:r>
                      <a:endParaRPr lang="zh-CN" altLang="en-US" sz="1100" b="1">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c>
                  <a:txBody>
                    <a:bodyPr/>
                    <a:lstStyle/>
                    <a:p>
                      <a:pPr indent="0" algn="ctr">
                        <a:buNone/>
                      </a:pPr>
                      <a:r>
                        <a:rPr lang="zh-CN" sz="1100" b="1">
                          <a:solidFill>
                            <a:srgbClr val="000000"/>
                          </a:solidFill>
                          <a:ea typeface="微软雅黑" panose="020B0503020204020204" pitchFamily="34" charset="-122"/>
                        </a:rPr>
                        <a:t>样例</a:t>
                      </a:r>
                      <a:endParaRPr lang="zh-CN" altLang="en-US" sz="1100" b="1">
                        <a:solidFill>
                          <a:srgbClr val="000000"/>
                        </a:solidFill>
                        <a:latin typeface="微软雅黑" panose="020B0503020204020204" pitchFamily="34" charset="-122"/>
                        <a:ea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solidFill>
                      <a:srgbClr val="FFC000"/>
                    </a:solidFill>
                  </a:tcPr>
                </a:tc>
              </a:tr>
              <a:tr h="657860">
                <a:tc>
                  <a:txBody>
                    <a:bodyPr/>
                    <a:lstStyle/>
                    <a:p>
                      <a:pPr indent="0" algn="ctr">
                        <a:buNone/>
                      </a:pPr>
                      <a:r>
                        <a:rPr lang="zh-CN" sz="1100" b="0">
                          <a:solidFill>
                            <a:srgbClr val="000000"/>
                          </a:solidFill>
                          <a:ea typeface="微软雅黑" panose="020B0503020204020204" pitchFamily="34" charset="-122"/>
                        </a:rPr>
                        <a:t>柱形图（基于分类）</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比较</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微软雅黑" panose="020B0503020204020204" pitchFamily="34" charset="-122"/>
                        </a:rPr>
                        <a:t>1</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多个分类项目比较</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15645">
                <a:tc>
                  <a:txBody>
                    <a:bodyPr/>
                    <a:lstStyle/>
                    <a:p>
                      <a:pPr indent="0" algn="ctr">
                        <a:buNone/>
                      </a:pPr>
                      <a:r>
                        <a:rPr lang="zh-CN" sz="1100" b="0">
                          <a:solidFill>
                            <a:srgbClr val="000000"/>
                          </a:solidFill>
                          <a:ea typeface="微软雅黑" panose="020B0503020204020204" pitchFamily="34" charset="-122"/>
                        </a:rPr>
                        <a:t>柱形图（基于时间）</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比较</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微软雅黑" panose="020B0503020204020204" pitchFamily="34" charset="-122"/>
                        </a:rPr>
                        <a:t>1</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不同时点的数值比较</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58190">
                <a:tc>
                  <a:txBody>
                    <a:bodyPr/>
                    <a:lstStyle/>
                    <a:p>
                      <a:pPr indent="0" algn="ctr">
                        <a:buNone/>
                      </a:pPr>
                      <a:r>
                        <a:rPr lang="zh-CN" sz="1100" b="0">
                          <a:solidFill>
                            <a:srgbClr val="000000"/>
                          </a:solidFill>
                          <a:ea typeface="微软雅黑" panose="020B0503020204020204" pitchFamily="34" charset="-122"/>
                        </a:rPr>
                        <a:t>条形图</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比较</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微软雅黑" panose="020B0503020204020204" pitchFamily="34" charset="-122"/>
                        </a:rPr>
                        <a:t>1</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多个分类项目比较</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644525">
                <a:tc>
                  <a:txBody>
                    <a:bodyPr/>
                    <a:lstStyle/>
                    <a:p>
                      <a:pPr indent="0" algn="ctr">
                        <a:buNone/>
                      </a:pPr>
                      <a:r>
                        <a:rPr lang="zh-CN" sz="1100" b="0">
                          <a:solidFill>
                            <a:srgbClr val="000000"/>
                          </a:solidFill>
                          <a:ea typeface="微软雅黑" panose="020B0503020204020204" pitchFamily="34" charset="-122"/>
                        </a:rPr>
                        <a:t>折线图</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比较</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微软雅黑" panose="020B0503020204020204" pitchFamily="34" charset="-122"/>
                        </a:rPr>
                        <a:t>1</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不同时点的数值比较</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72160">
                <a:tc>
                  <a:txBody>
                    <a:bodyPr/>
                    <a:lstStyle/>
                    <a:p>
                      <a:pPr indent="0" algn="ctr">
                        <a:buNone/>
                      </a:pPr>
                      <a:r>
                        <a:rPr lang="zh-CN" sz="1100" b="0">
                          <a:solidFill>
                            <a:srgbClr val="000000"/>
                          </a:solidFill>
                          <a:ea typeface="微软雅黑" panose="020B0503020204020204" pitchFamily="34" charset="-122"/>
                        </a:rPr>
                        <a:t>饼图</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构成</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微软雅黑" panose="020B0503020204020204" pitchFamily="34" charset="-122"/>
                        </a:rPr>
                        <a:t>1</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整体中各部分的占比</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829945">
                <a:tc>
                  <a:txBody>
                    <a:bodyPr/>
                    <a:lstStyle/>
                    <a:p>
                      <a:pPr indent="0" algn="ctr">
                        <a:buNone/>
                      </a:pPr>
                      <a:r>
                        <a:rPr lang="zh-CN" sz="1100" b="0">
                          <a:solidFill>
                            <a:srgbClr val="000000"/>
                          </a:solidFill>
                          <a:ea typeface="微软雅黑" panose="020B0503020204020204" pitchFamily="34" charset="-122"/>
                        </a:rPr>
                        <a:t>散点图</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分布、联系</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微软雅黑" panose="020B0503020204020204" pitchFamily="34" charset="-122"/>
                        </a:rPr>
                        <a:t>2</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数据间的分布及关联性</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787400">
                <a:tc>
                  <a:txBody>
                    <a:bodyPr/>
                    <a:lstStyle/>
                    <a:p>
                      <a:pPr indent="0" algn="ctr">
                        <a:buNone/>
                      </a:pPr>
                      <a:r>
                        <a:rPr lang="zh-CN" sz="1100" b="0">
                          <a:solidFill>
                            <a:srgbClr val="000000"/>
                          </a:solidFill>
                          <a:ea typeface="微软雅黑" panose="020B0503020204020204" pitchFamily="34" charset="-122"/>
                        </a:rPr>
                        <a:t>气泡图</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联系</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100" b="0">
                          <a:solidFill>
                            <a:srgbClr val="000000"/>
                          </a:solidFill>
                          <a:latin typeface="微软雅黑" panose="020B0503020204020204" pitchFamily="34" charset="-122"/>
                        </a:rPr>
                        <a:t>3</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数据间的联系比较</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858520">
                <a:tc>
                  <a:txBody>
                    <a:bodyPr/>
                    <a:lstStyle/>
                    <a:p>
                      <a:pPr indent="0" algn="ctr">
                        <a:buNone/>
                      </a:pPr>
                      <a:r>
                        <a:rPr lang="zh-CN" sz="1100" b="0">
                          <a:solidFill>
                            <a:srgbClr val="000000"/>
                          </a:solidFill>
                          <a:ea typeface="微软雅黑" panose="020B0503020204020204" pitchFamily="34" charset="-122"/>
                        </a:rPr>
                        <a:t>雷达图</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比较</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多个</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100" b="0">
                          <a:solidFill>
                            <a:srgbClr val="000000"/>
                          </a:solidFill>
                          <a:ea typeface="微软雅黑" panose="020B0503020204020204" pitchFamily="34" charset="-122"/>
                        </a:rPr>
                        <a:t>多重数据间的比较</a:t>
                      </a: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endParaRPr lang="en-US" altLang="en-US" sz="1100" b="0">
                        <a:solidFill>
                          <a:srgbClr val="000000"/>
                        </a:solidFill>
                        <a:latin typeface="微软雅黑" panose="020B0503020204020204" pitchFamily="34" charset="-122"/>
                      </a:endParaRPr>
                    </a:p>
                  </a:txBody>
                  <a:tcPr marL="12700" marR="12700" marT="1270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bl>
          </a:graphicData>
        </a:graphic>
      </p:graphicFrame>
      <p:pic>
        <p:nvPicPr>
          <p:cNvPr id="11" name="图片 10" descr="1"/>
          <p:cNvPicPr>
            <a:picLocks noChangeAspect="1"/>
          </p:cNvPicPr>
          <p:nvPr/>
        </p:nvPicPr>
        <p:blipFill>
          <a:blip r:embed="rId1"/>
          <a:stretch>
            <a:fillRect/>
          </a:stretch>
        </p:blipFill>
        <p:spPr>
          <a:xfrm>
            <a:off x="9968865" y="1988820"/>
            <a:ext cx="1062147" cy="576000"/>
          </a:xfrm>
          <a:prstGeom prst="rect">
            <a:avLst/>
          </a:prstGeom>
        </p:spPr>
      </p:pic>
      <p:pic>
        <p:nvPicPr>
          <p:cNvPr id="12" name="图片 11" descr="2"/>
          <p:cNvPicPr>
            <a:picLocks noChangeAspect="1"/>
          </p:cNvPicPr>
          <p:nvPr/>
        </p:nvPicPr>
        <p:blipFill>
          <a:blip r:embed="rId2"/>
          <a:stretch>
            <a:fillRect/>
          </a:stretch>
        </p:blipFill>
        <p:spPr>
          <a:xfrm>
            <a:off x="9869170" y="2665730"/>
            <a:ext cx="1192010" cy="576000"/>
          </a:xfrm>
          <a:prstGeom prst="rect">
            <a:avLst/>
          </a:prstGeom>
        </p:spPr>
      </p:pic>
      <p:pic>
        <p:nvPicPr>
          <p:cNvPr id="13" name="图片 12" descr="3"/>
          <p:cNvPicPr>
            <a:picLocks noChangeAspect="1"/>
          </p:cNvPicPr>
          <p:nvPr/>
        </p:nvPicPr>
        <p:blipFill>
          <a:blip r:embed="rId3"/>
          <a:stretch>
            <a:fillRect/>
          </a:stretch>
        </p:blipFill>
        <p:spPr>
          <a:xfrm>
            <a:off x="9879330" y="3343275"/>
            <a:ext cx="1234401" cy="720000"/>
          </a:xfrm>
          <a:prstGeom prst="rect">
            <a:avLst/>
          </a:prstGeom>
        </p:spPr>
      </p:pic>
      <p:pic>
        <p:nvPicPr>
          <p:cNvPr id="14" name="图片 13" descr="4"/>
          <p:cNvPicPr>
            <a:picLocks noChangeAspect="1"/>
          </p:cNvPicPr>
          <p:nvPr/>
        </p:nvPicPr>
        <p:blipFill>
          <a:blip r:embed="rId4"/>
          <a:stretch>
            <a:fillRect/>
          </a:stretch>
        </p:blipFill>
        <p:spPr>
          <a:xfrm>
            <a:off x="9854565" y="4105910"/>
            <a:ext cx="1284247" cy="576000"/>
          </a:xfrm>
          <a:prstGeom prst="rect">
            <a:avLst/>
          </a:prstGeom>
        </p:spPr>
      </p:pic>
      <p:pic>
        <p:nvPicPr>
          <p:cNvPr id="15" name="图片 14" descr="5"/>
          <p:cNvPicPr>
            <a:picLocks noChangeAspect="1"/>
          </p:cNvPicPr>
          <p:nvPr/>
        </p:nvPicPr>
        <p:blipFill>
          <a:blip r:embed="rId5"/>
          <a:stretch>
            <a:fillRect/>
          </a:stretch>
        </p:blipFill>
        <p:spPr>
          <a:xfrm>
            <a:off x="9829800" y="4758690"/>
            <a:ext cx="1333455" cy="720000"/>
          </a:xfrm>
          <a:prstGeom prst="rect">
            <a:avLst/>
          </a:prstGeom>
        </p:spPr>
      </p:pic>
      <p:pic>
        <p:nvPicPr>
          <p:cNvPr id="16" name="图片 15" descr="6"/>
          <p:cNvPicPr>
            <a:picLocks noChangeAspect="1"/>
          </p:cNvPicPr>
          <p:nvPr/>
        </p:nvPicPr>
        <p:blipFill>
          <a:blip r:embed="rId6"/>
          <a:stretch>
            <a:fillRect/>
          </a:stretch>
        </p:blipFill>
        <p:spPr>
          <a:xfrm>
            <a:off x="9830435" y="5550535"/>
            <a:ext cx="1334047" cy="720000"/>
          </a:xfrm>
          <a:prstGeom prst="rect">
            <a:avLst/>
          </a:prstGeom>
        </p:spPr>
      </p:pic>
      <p:pic>
        <p:nvPicPr>
          <p:cNvPr id="17" name="图片 16" descr="7"/>
          <p:cNvPicPr>
            <a:picLocks noChangeAspect="1"/>
          </p:cNvPicPr>
          <p:nvPr/>
        </p:nvPicPr>
        <p:blipFill>
          <a:blip r:embed="rId7" cstate="print"/>
          <a:stretch>
            <a:fillRect/>
          </a:stretch>
        </p:blipFill>
        <p:spPr>
          <a:xfrm>
            <a:off x="9838055" y="6362700"/>
            <a:ext cx="1316813" cy="720000"/>
          </a:xfrm>
          <a:prstGeom prst="rect">
            <a:avLst/>
          </a:prstGeom>
        </p:spPr>
      </p:pic>
      <p:pic>
        <p:nvPicPr>
          <p:cNvPr id="18" name="图片 17" descr="8"/>
          <p:cNvPicPr>
            <a:picLocks noChangeAspect="1"/>
          </p:cNvPicPr>
          <p:nvPr/>
        </p:nvPicPr>
        <p:blipFill>
          <a:blip r:embed="rId8"/>
          <a:stretch>
            <a:fillRect/>
          </a:stretch>
        </p:blipFill>
        <p:spPr>
          <a:xfrm>
            <a:off x="9776460" y="7175500"/>
            <a:ext cx="1440000" cy="727701"/>
          </a:xfrm>
          <a:prstGeom prst="rect">
            <a:avLst/>
          </a:prstGeom>
        </p:spPr>
      </p:pic>
      <p:sp>
        <p:nvSpPr>
          <p:cNvPr id="3" name="文本框 2"/>
          <p:cNvSpPr txBox="1"/>
          <p:nvPr/>
        </p:nvSpPr>
        <p:spPr>
          <a:xfrm>
            <a:off x="1068070" y="731520"/>
            <a:ext cx="2112645" cy="645160"/>
          </a:xfrm>
          <a:prstGeom prst="rect">
            <a:avLst/>
          </a:prstGeom>
          <a:noFill/>
        </p:spPr>
        <p:txBody>
          <a:bodyPr wrap="square" rtlCol="0">
            <a:spAutoFit/>
          </a:bodyPr>
          <a:lstStyle/>
          <a:p>
            <a:r>
              <a:rPr lang="zh-CN" altLang="en-US" sz="3600" b="1">
                <a:latin typeface="微软雅黑" panose="020B0503020204020204" pitchFamily="34" charset="-122"/>
                <a:ea typeface="微软雅黑" panose="020B0503020204020204" pitchFamily="34" charset="-122"/>
              </a:rPr>
              <a:t>基本图表</a:t>
            </a:r>
            <a:endParaRPr lang="zh-CN" altLang="en-US" sz="3600" b="1">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3906520" cy="583565"/>
          </a:xfrm>
          <a:prstGeom prst="rect">
            <a:avLst/>
          </a:prstGeom>
          <a:noFill/>
        </p:spPr>
        <p:txBody>
          <a:bodyPr wrap="square" rtlCol="0">
            <a:spAutoFit/>
          </a:bodyPr>
          <a:lstStyle/>
          <a:p>
            <a:r>
              <a:rPr lang="en-US" altLang="zh-CN" sz="3200" b="1">
                <a:latin typeface="微软雅黑" panose="020B0503020204020204" pitchFamily="34" charset="-122"/>
                <a:ea typeface="微软雅黑" panose="020B0503020204020204" pitchFamily="34" charset="-122"/>
              </a:rPr>
              <a:t>Excel</a:t>
            </a:r>
            <a:r>
              <a:rPr lang="zh-CN" altLang="en-US" sz="3200" b="1">
                <a:latin typeface="微软雅黑" panose="020B0503020204020204" pitchFamily="34" charset="-122"/>
                <a:ea typeface="微软雅黑" panose="020B0503020204020204" pitchFamily="34" charset="-122"/>
              </a:rPr>
              <a:t>数据类型</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329055" y="1932305"/>
            <a:ext cx="7889875" cy="369252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Data Types/数据类型 </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pPr>
              <a:lnSpc>
                <a:spcPct val="50000"/>
              </a:lnSpc>
            </a:pPr>
            <a:r>
              <a:rPr lang="zh-CN" altLang="en-US" sz="24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A numeric value	数值	</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Text	文本	单元格数据类型</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A formula	公式	</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Charts	图表	</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Diagrams	形状	对象</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Pictures	图片	（不能包含在单元格中）</a:t>
            </a:r>
            <a:endParaRPr lang="zh-CN" altLang="en-US" sz="2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2200">
                <a:latin typeface="微软雅黑" panose="020B0503020204020204" pitchFamily="34" charset="-122"/>
                <a:ea typeface="微软雅黑" panose="020B0503020204020204" pitchFamily="34" charset="-122"/>
                <a:cs typeface="微软雅黑" panose="020B0503020204020204" pitchFamily="34" charset="-122"/>
              </a:rPr>
              <a:t>Buttons	表单工具</a:t>
            </a:r>
            <a:r>
              <a:rPr lang="zh-CN" altLang="en-US" sz="2200"/>
              <a:t>	</a:t>
            </a:r>
            <a:endParaRPr lang="zh-CN" altLang="en-US" sz="2200"/>
          </a:p>
          <a:p>
            <a:r>
              <a:rPr lang="zh-CN" altLang="en-US" sz="2200"/>
              <a:t>		</a:t>
            </a:r>
            <a:endParaRPr lang="zh-CN" altLang="en-US" sz="220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3906520" cy="583565"/>
          </a:xfrm>
          <a:prstGeom prst="rect">
            <a:avLst/>
          </a:prstGeom>
          <a:noFill/>
        </p:spPr>
        <p:txBody>
          <a:bodyPr wrap="square" rtlCol="0">
            <a:spAutoFit/>
          </a:bodyPr>
          <a:lstStyle/>
          <a:p>
            <a:r>
              <a:rPr lang="en-US" altLang="zh-CN" sz="3200" b="1">
                <a:latin typeface="微软雅黑" panose="020B0503020204020204" pitchFamily="34" charset="-122"/>
                <a:ea typeface="微软雅黑" panose="020B0503020204020204" pitchFamily="34" charset="-122"/>
              </a:rPr>
              <a:t>Excel</a:t>
            </a:r>
            <a:r>
              <a:rPr lang="zh-CN" altLang="en-US" sz="3200" b="1">
                <a:latin typeface="微软雅黑" panose="020B0503020204020204" pitchFamily="34" charset="-122"/>
                <a:ea typeface="微软雅黑" panose="020B0503020204020204" pitchFamily="34" charset="-122"/>
              </a:rPr>
              <a:t>数据类型</a:t>
            </a:r>
            <a:endParaRPr lang="zh-CN" altLang="en-US" sz="3200" b="1">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cstate="email"/>
          <a:srcRect/>
          <a:stretch>
            <a:fillRect/>
          </a:stretch>
        </p:blipFill>
        <p:spPr>
          <a:xfrm>
            <a:off x="1329055" y="2503170"/>
            <a:ext cx="4302760" cy="3681095"/>
          </a:xfrm>
          <a:prstGeom prst="rect">
            <a:avLst/>
          </a:prstGeom>
          <a:noFill/>
          <a:ln>
            <a:solidFill>
              <a:schemeClr val="bg1">
                <a:lumMod val="85000"/>
              </a:schemeClr>
            </a:solidFill>
          </a:ln>
          <a:effectLst>
            <a:outerShdw blurRad="50800" dist="38100" dir="2700000" algn="tl" rotWithShape="0">
              <a:prstClr val="black">
                <a:alpha val="40000"/>
              </a:prstClr>
            </a:outerShdw>
          </a:effectLst>
        </p:spPr>
      </p:pic>
      <p:sp>
        <p:nvSpPr>
          <p:cNvPr id="2" name="文本框 1"/>
          <p:cNvSpPr txBox="1"/>
          <p:nvPr/>
        </p:nvSpPr>
        <p:spPr>
          <a:xfrm>
            <a:off x="1267460" y="1900555"/>
            <a:ext cx="428244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cs typeface="微软雅黑" panose="020B0503020204020204" pitchFamily="34" charset="-122"/>
              </a:rPr>
              <a:t>Cell Format/单元格格式</a:t>
            </a:r>
            <a:endParaRPr lang="zh-CN" altLang="en-US" sz="24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775970"/>
            <a:ext cx="3906520" cy="583565"/>
          </a:xfrm>
          <a:prstGeom prst="rect">
            <a:avLst/>
          </a:prstGeom>
          <a:noFill/>
        </p:spPr>
        <p:txBody>
          <a:bodyPr wrap="square" rtlCol="0">
            <a:spAutoFit/>
          </a:bodyPr>
          <a:lstStyle/>
          <a:p>
            <a:r>
              <a:rPr lang="en-US" altLang="zh-CN" sz="3200" b="1">
                <a:latin typeface="微软雅黑" panose="020B0503020204020204" pitchFamily="34" charset="-122"/>
                <a:ea typeface="微软雅黑" panose="020B0503020204020204" pitchFamily="34" charset="-122"/>
              </a:rPr>
              <a:t>Excel</a:t>
            </a:r>
            <a:r>
              <a:rPr lang="zh-CN" altLang="en-US" sz="3200" b="1">
                <a:latin typeface="微软雅黑" panose="020B0503020204020204" pitchFamily="34" charset="-122"/>
                <a:ea typeface="微软雅黑" panose="020B0503020204020204" pitchFamily="34" charset="-122"/>
              </a:rPr>
              <a:t>数据类型</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1400810" y="2172970"/>
            <a:ext cx="9490075" cy="5631180"/>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原始数值	显示为	格式</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1234.56	1234.56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	12.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0	.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0	5678	5678.00	0000.00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5.678	0005.68	0000.00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56	0056.00	0000.00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0	0000.00	0000.00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加上 0	123456	123456.0	#0.0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123.546	123.5	#0.0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0	0.0	#0.0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1234.1234	 1234.1234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-123.123	-  123.123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12.123	   12.123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0	     .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56	5600.00%	0.00%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5.6	560.00%	0.00%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0.567	56.70%	0.00%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千分隔符	123456	123,456	#,##0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123456789	123,456,789	#,##0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插入文字	5463	MU 5463	"MU" 0000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1234567890	USD 1,235M	"USD "#,##0,,"M"</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1234567890	人民币1,235百万	"人民币"#,##0,,"百万"</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329055" y="1628775"/>
            <a:ext cx="4321175"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自定义单元格格式</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3906520" cy="583565"/>
          </a:xfrm>
          <a:prstGeom prst="rect">
            <a:avLst/>
          </a:prstGeom>
          <a:noFill/>
        </p:spPr>
        <p:txBody>
          <a:bodyPr wrap="square" rtlCol="0">
            <a:spAutoFit/>
          </a:bodyPr>
          <a:lstStyle/>
          <a:p>
            <a:r>
              <a:rPr lang="en-US" altLang="zh-CN" sz="3200" b="1">
                <a:latin typeface="微软雅黑" panose="020B0503020204020204" pitchFamily="34" charset="-122"/>
                <a:ea typeface="微软雅黑" panose="020B0503020204020204" pitchFamily="34" charset="-122"/>
              </a:rPr>
              <a:t>Excel</a:t>
            </a:r>
            <a:r>
              <a:rPr lang="zh-CN" altLang="en-US" sz="3200" b="1">
                <a:latin typeface="微软雅黑" panose="020B0503020204020204" pitchFamily="34" charset="-122"/>
                <a:ea typeface="微软雅黑" panose="020B0503020204020204" pitchFamily="34" charset="-122"/>
              </a:rPr>
              <a:t>数据类型</a:t>
            </a:r>
            <a:endParaRPr lang="zh-CN" altLang="en-US" sz="3200" b="1">
              <a:latin typeface="微软雅黑" panose="020B0503020204020204" pitchFamily="34" charset="-122"/>
              <a:ea typeface="微软雅黑" panose="020B0503020204020204" pitchFamily="34" charset="-122"/>
            </a:endParaRPr>
          </a:p>
        </p:txBody>
      </p:sp>
      <p:sp>
        <p:nvSpPr>
          <p:cNvPr id="3" name="文本框 2"/>
          <p:cNvSpPr txBox="1"/>
          <p:nvPr/>
        </p:nvSpPr>
        <p:spPr>
          <a:xfrm>
            <a:off x="1329690" y="1971675"/>
            <a:ext cx="9489440" cy="5446395"/>
          </a:xfrm>
          <a:prstGeom prst="rect">
            <a:avLst/>
          </a:prstGeom>
          <a:noFill/>
        </p:spPr>
        <p:txBody>
          <a:bodyPr wrap="square" rtlCol="0">
            <a:spAutoFit/>
          </a:bodyPr>
          <a:lstStyle/>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原始数值	显示为	格式</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文字格式	财务	集团公司财务部	;;;"集团公司"@"部"</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采购	集团公司采购部	;;;"集团公司"@"部"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颜色	123456	123,456	#,##0;[红色]-#,##0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-123456	-123,456	#,##0;[红色]-#,##0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	123	[蓝色]0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颜色 n	123456	123,456	[颜色1]#,##0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123456	123,456	[颜色9]#,##0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123456	123,456	[颜色23]#,##0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左排齐	1234	 RMB1,234 	_("RMB"* #,##0_);("RMB"* #,##0)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-123456	(RMB123,456)	_("RMB"* #,##0_);("RMB"* #,##0)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0	 RMB0 	_("RMB"* #,##0_);("RMB"* #,##0)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条件	28758965	2875 8965	[&gt;99999999](0###) #### ####;####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2123459821	(021) 2345 9821	[&gt;99999999](0###) #### ####;####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75523459821	(0755) 2345 9821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99	99	[&gt;100][红色]0;[蓝色]0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105	105	[&gt;100][红色]0;[蓝色]0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123.7	123.70	[绿色][&gt;100]#,##0.00;[&lt;100][红色]#,##0.00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87	87.00	[绿色][&gt;100]#,##0.00;[&lt;100][红色]#,##0.00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中文数字	123456	一十二万三千四百五十六	[DBNum1]G/通用</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123456	壹拾贰万叁仟肆佰伍拾陆	[DBNum2]G/通用</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123456	一二三四五六	[DBNum1]0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200">
                <a:latin typeface="微软雅黑" panose="020B0503020204020204" pitchFamily="34" charset="-122"/>
                <a:ea typeface="微软雅黑" panose="020B0503020204020204" pitchFamily="34" charset="-122"/>
                <a:cs typeface="微软雅黑" panose="020B0503020204020204" pitchFamily="34" charset="-122"/>
              </a:rPr>
              <a:t>	123456	壹贰叁肆伍陆	[DBNum2]0</a:t>
            </a:r>
            <a:endParaRPr lang="zh-CN" altLang="en-US" sz="1200">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文本框 18"/>
          <p:cNvSpPr txBox="1"/>
          <p:nvPr/>
        </p:nvSpPr>
        <p:spPr>
          <a:xfrm>
            <a:off x="1329055" y="919480"/>
            <a:ext cx="3906520" cy="583565"/>
          </a:xfrm>
          <a:prstGeom prst="rect">
            <a:avLst/>
          </a:prstGeom>
          <a:noFill/>
        </p:spPr>
        <p:txBody>
          <a:bodyPr wrap="square" rtlCol="0">
            <a:spAutoFit/>
          </a:bodyPr>
          <a:lstStyle/>
          <a:p>
            <a:r>
              <a:rPr lang="en-US" altLang="zh-CN" sz="3200" b="1">
                <a:latin typeface="微软雅黑" panose="020B0503020204020204" pitchFamily="34" charset="-122"/>
                <a:ea typeface="微软雅黑" panose="020B0503020204020204" pitchFamily="34" charset="-122"/>
              </a:rPr>
              <a:t>Excel</a:t>
            </a:r>
            <a:r>
              <a:rPr lang="zh-CN" altLang="en-US" sz="3200" b="1">
                <a:latin typeface="微软雅黑" panose="020B0503020204020204" pitchFamily="34" charset="-122"/>
                <a:ea typeface="微软雅黑" panose="020B0503020204020204" pitchFamily="34" charset="-122"/>
              </a:rPr>
              <a:t>数据类型</a:t>
            </a:r>
            <a:endParaRPr lang="zh-CN" altLang="en-US" sz="3200" b="1">
              <a:latin typeface="微软雅黑" panose="020B0503020204020204" pitchFamily="34" charset="-122"/>
              <a:ea typeface="微软雅黑" panose="020B0503020204020204" pitchFamily="34" charset="-122"/>
            </a:endParaRPr>
          </a:p>
        </p:txBody>
      </p:sp>
      <p:sp>
        <p:nvSpPr>
          <p:cNvPr id="2" name="文本框 1"/>
          <p:cNvSpPr txBox="1"/>
          <p:nvPr/>
        </p:nvSpPr>
        <p:spPr>
          <a:xfrm>
            <a:off x="1329055" y="2415540"/>
            <a:ext cx="12423140" cy="3538220"/>
          </a:xfrm>
          <a:prstGeom prst="rect">
            <a:avLst/>
          </a:prstGeom>
          <a:noFill/>
        </p:spPr>
        <p:txBody>
          <a:bodyPr wrap="square" rtlCol="0">
            <a:spAutoFit/>
          </a:bodyPr>
          <a:lstStyle/>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通配符	含义</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G/	通用格式，是指不设置任何格式，按原始输入的数值显示</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数字占位符，只显示有效数字，不显示无意义的零值</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0	数字占位符，当数字比代码的数量少时，显示为无意义的0</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数字占位符，作用是在小数点两侧增加空格，效果有点像word标尺中的小数点对齐</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小数点</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百分数</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千分位分隔符</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E	科学计数符号</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显示格式的下一个字符</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重复下一个字符填充列宽</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_	留出与下一个字符等宽的空格</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"文本"	显示文本</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	文本占位符，如果只用一个@，作用是引用原始文本，即在单元格中输入的文本用@代替，如果使用多个@，可以重复单元格中输入的文本</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[颜色]	注意[颜色] 应放在数字占位符的前面设置，中文版中用中文，英文版中用英文</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a:p>
            <a:r>
              <a:rPr lang="zh-CN" altLang="en-US" sz="1400">
                <a:latin typeface="微软雅黑" panose="020B0503020204020204" pitchFamily="34" charset="-122"/>
                <a:ea typeface="微软雅黑" panose="020B0503020204020204" pitchFamily="34" charset="-122"/>
                <a:cs typeface="微软雅黑" panose="020B0503020204020204" pitchFamily="34" charset="-122"/>
              </a:rPr>
              <a:t>[条件值]	一般设置顺序是这样的[条件值] [颜色] 数字占位符 [颜色]的位置可以使其他显示格式</a:t>
            </a:r>
            <a:endParaRPr lang="zh-CN" altLang="en-US" sz="1400">
              <a:latin typeface="微软雅黑" panose="020B0503020204020204" pitchFamily="34" charset="-122"/>
              <a:ea typeface="微软雅黑" panose="020B0503020204020204" pitchFamily="34" charset="-122"/>
              <a:cs typeface="微软雅黑" panose="020B0503020204020204" pitchFamily="34" charset="-122"/>
            </a:endParaRPr>
          </a:p>
        </p:txBody>
      </p:sp>
      <p:sp>
        <p:nvSpPr>
          <p:cNvPr id="4" name="文本框 3"/>
          <p:cNvSpPr txBox="1"/>
          <p:nvPr/>
        </p:nvSpPr>
        <p:spPr>
          <a:xfrm>
            <a:off x="1329055" y="1842135"/>
            <a:ext cx="3520440" cy="460375"/>
          </a:xfrm>
          <a:prstGeom prst="rect">
            <a:avLst/>
          </a:prstGeom>
          <a:noFill/>
        </p:spPr>
        <p:txBody>
          <a:bodyPr wrap="square" rtlCol="0">
            <a:spAutoFit/>
          </a:bodyPr>
          <a:lstStyle/>
          <a:p>
            <a:r>
              <a:rPr lang="zh-CN" altLang="en-US" sz="2400">
                <a:latin typeface="微软雅黑" panose="020B0503020204020204" pitchFamily="34" charset="-122"/>
                <a:ea typeface="微软雅黑" panose="020B0503020204020204" pitchFamily="34" charset="-122"/>
              </a:rPr>
              <a:t>常用自定义通配符</a:t>
            </a:r>
            <a:endParaRPr lang="zh-CN" altLang="en-US" sz="2400">
              <a:latin typeface="微软雅黑" panose="020B0503020204020204" pitchFamily="34" charset="-122"/>
              <a:ea typeface="微软雅黑" panose="020B0503020204020204" pitchFamily="34"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0" y="2746648"/>
            <a:ext cx="14804032" cy="2736304"/>
          </a:xfrm>
          <a:prstGeom prst="rect">
            <a:avLst/>
          </a:prstGeom>
          <a:solidFill>
            <a:srgbClr val="525068"/>
          </a:solidFill>
          <a:ln>
            <a:solidFill>
              <a:srgbClr val="525068"/>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标题 3"/>
          <p:cNvSpPr>
            <a:spLocks noGrp="1"/>
          </p:cNvSpPr>
          <p:nvPr>
            <p:ph type="title"/>
          </p:nvPr>
        </p:nvSpPr>
        <p:spPr>
          <a:xfrm>
            <a:off x="731060" y="2962672"/>
            <a:ext cx="13136868" cy="2376264"/>
          </a:xfrm>
        </p:spPr>
        <p:txBody>
          <a:bodyPr anchor="ctr"/>
          <a:lstStyle/>
          <a:p>
            <a:pPr algn="ctr">
              <a:lnSpc>
                <a:spcPct val="125000"/>
              </a:lnSpc>
            </a:pPr>
            <a:r>
              <a:rPr lang="zh-CN" altLang="en-US" sz="5400" dirty="0">
                <a:solidFill>
                  <a:schemeClr val="bg1">
                    <a:lumMod val="95000"/>
                  </a:schemeClr>
                </a:solidFill>
              </a:rPr>
              <a:t> </a:t>
            </a:r>
            <a:r>
              <a:rPr lang="en-US" altLang="zh-CN" sz="5400" dirty="0">
                <a:solidFill>
                  <a:schemeClr val="bg1">
                    <a:lumMod val="95000"/>
                  </a:schemeClr>
                </a:solidFill>
              </a:rPr>
              <a:t>2</a:t>
            </a:r>
            <a:r>
              <a:rPr lang="zh-CN" altLang="en-US" sz="5400" dirty="0">
                <a:solidFill>
                  <a:schemeClr val="bg1">
                    <a:lumMod val="95000"/>
                  </a:schemeClr>
                </a:solidFill>
              </a:rPr>
              <a:t>、Excel基本操作</a:t>
            </a:r>
            <a:endParaRPr lang="zh-CN" altLang="en-US" sz="5400" dirty="0">
              <a:solidFill>
                <a:schemeClr val="bg1">
                  <a:lumMod val="95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37"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arn(outVertical)">
                                      <p:cBhvr>
                                        <p:cTn id="7" dur="500"/>
                                        <p:tgtEl>
                                          <p:spTgt spid="2"/>
                                        </p:tgtEl>
                                      </p:cBhvr>
                                    </p:animEffect>
                                  </p:childTnLst>
                                </p:cTn>
                              </p:par>
                            </p:childTnLst>
                          </p:cTn>
                        </p:par>
                        <p:par>
                          <p:cTn id="8" fill="hold">
                            <p:stCondLst>
                              <p:cond delay="500"/>
                            </p:stCondLst>
                            <p:childTnLst>
                              <p:par>
                                <p:cTn id="9" presetID="16" presetClass="entr" presetSubtype="37"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arn(outVertical)">
                                      <p:cBhvr>
                                        <p:cTn id="1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4767</Words>
  <Application>WPS 演示</Application>
  <PresentationFormat>自定义</PresentationFormat>
  <Paragraphs>405</Paragraphs>
  <Slides>31</Slides>
  <Notes>6</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31</vt:i4>
      </vt:variant>
    </vt:vector>
  </HeadingPairs>
  <TitlesOfParts>
    <vt:vector size="42" baseType="lpstr">
      <vt:lpstr>Arial</vt:lpstr>
      <vt:lpstr>宋体</vt:lpstr>
      <vt:lpstr>Wingdings</vt:lpstr>
      <vt:lpstr>Calibri</vt:lpstr>
      <vt:lpstr>微软雅黑</vt:lpstr>
      <vt:lpstr>Humnst777 BT</vt:lpstr>
      <vt:lpstr>Segoe Print</vt:lpstr>
      <vt:lpstr>迷你简汉真广标</vt:lpstr>
      <vt:lpstr>Arial Unicode MS</vt:lpstr>
      <vt:lpstr>黑体</vt:lpstr>
      <vt:lpstr>Office 主题</vt:lpstr>
      <vt:lpstr>第二部分 商务智能数据获取</vt:lpstr>
      <vt:lpstr>1. Excel基本数据类型</vt:lpstr>
      <vt:lpstr>PowerPoint 演示文稿</vt:lpstr>
      <vt:lpstr>PowerPoint 演示文稿</vt:lpstr>
      <vt:lpstr>PowerPoint 演示文稿</vt:lpstr>
      <vt:lpstr>PowerPoint 演示文稿</vt:lpstr>
      <vt:lpstr>PowerPoint 演示文稿</vt:lpstr>
      <vt:lpstr>PowerPoint 演示文稿</vt:lpstr>
      <vt:lpstr> 2、Excel基本操作</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3. Excel公式功能</vt:lpstr>
      <vt:lpstr>PowerPoint 演示文稿</vt:lpstr>
      <vt:lpstr>PowerPoint 演示文稿</vt:lpstr>
      <vt:lpstr>PowerPoint 演示文稿</vt:lpstr>
      <vt:lpstr>4. Excel条件格式</vt:lpstr>
      <vt:lpstr>PowerPoint 演示文稿</vt:lpstr>
      <vt:lpstr>PowerPoint 演示文稿</vt:lpstr>
      <vt:lpstr>PowerPoint 演示文稿</vt:lpstr>
      <vt:lpstr>PowerPoint 演示文稿</vt:lpstr>
      <vt:lpstr>5. Excel数据透视功能</vt:lpstr>
      <vt:lpstr>PowerPoint 演示文稿</vt:lpstr>
      <vt:lpstr>PowerPoint 演示文稿</vt:lpstr>
      <vt:lpstr>PowerPoint 演示文稿</vt:lpstr>
      <vt:lpstr>6. Excel基本图表功能</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Administrator</dc:creator>
  <cp:lastModifiedBy>yijiu</cp:lastModifiedBy>
  <cp:revision>2199</cp:revision>
  <dcterms:created xsi:type="dcterms:W3CDTF">2016-01-07T05:34:00Z</dcterms:created>
  <dcterms:modified xsi:type="dcterms:W3CDTF">2023-09-27T07:39:30Z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2052-11.8.2.9022</vt:lpwstr>
  </property>
</Properties>
</file>