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22"/>
  </p:handoutMasterIdLst>
  <p:sldIdLst>
    <p:sldId id="566" r:id="rId3"/>
    <p:sldId id="549" r:id="rId4"/>
    <p:sldId id="550" r:id="rId5"/>
    <p:sldId id="551" r:id="rId6"/>
    <p:sldId id="552" r:id="rId7"/>
    <p:sldId id="553" r:id="rId8"/>
    <p:sldId id="554" r:id="rId9"/>
    <p:sldId id="555" r:id="rId11"/>
    <p:sldId id="556" r:id="rId12"/>
    <p:sldId id="557" r:id="rId13"/>
    <p:sldId id="558" r:id="rId14"/>
    <p:sldId id="559" r:id="rId15"/>
    <p:sldId id="560" r:id="rId16"/>
    <p:sldId id="561" r:id="rId17"/>
    <p:sldId id="562" r:id="rId18"/>
    <p:sldId id="563" r:id="rId19"/>
    <p:sldId id="564" r:id="rId20"/>
    <p:sldId id="565" r:id="rId21"/>
  </p:sldIdLst>
  <p:sldSz cx="14630400" cy="8229600"/>
  <p:notesSz cx="6858000" cy="9144000"/>
  <p:defaultTextStyle>
    <a:defPPr>
      <a:defRPr lang="zh-CN"/>
    </a:defPPr>
    <a:lvl1pPr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1pPr>
    <a:lvl2pPr marL="647700" indent="-190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295400" indent="-381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3100" indent="-571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590800" indent="-762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D41A5B8-63F9-48A9-8304-EF435D826B98}">
          <p14:sldIdLst>
            <p14:sldId id="566"/>
          </p14:sldIdLst>
        </p14:section>
        <p14:section name="无标题节" id="{76E94EC2-364E-480D-A4A1-D8C25BE5B6AE}">
          <p14:sldIdLst>
            <p14:sldId id="549"/>
            <p14:sldId id="550"/>
            <p14:sldId id="551"/>
            <p14:sldId id="552"/>
            <p14:sldId id="553"/>
            <p14:sldId id="554"/>
            <p14:sldId id="555"/>
            <p14:sldId id="556"/>
            <p14:sldId id="557"/>
            <p14:sldId id="558"/>
            <p14:sldId id="559"/>
            <p14:sldId id="560"/>
            <p14:sldId id="561"/>
            <p14:sldId id="562"/>
            <p14:sldId id="563"/>
            <p14:sldId id="564"/>
            <p14:sldId id="5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9EB7D6"/>
    <a:srgbClr val="585858"/>
    <a:srgbClr val="D0D8E8"/>
    <a:srgbClr val="4F80BD"/>
    <a:srgbClr val="C2CDE1"/>
    <a:srgbClr val="0070C0"/>
    <a:srgbClr val="A8ADB7"/>
    <a:srgbClr val="525068"/>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38" autoAdjust="0"/>
  </p:normalViewPr>
  <p:slideViewPr>
    <p:cSldViewPr>
      <p:cViewPr varScale="1">
        <p:scale>
          <a:sx n="68" d="100"/>
          <a:sy n="68" d="100"/>
        </p:scale>
        <p:origin x="464" y="64"/>
      </p:cViewPr>
      <p:guideLst>
        <p:guide orient="horz" pos="2440"/>
        <p:guide pos="4806"/>
        <p:guide orient="horz"/>
        <p:guide/>
      </p:guideLst>
    </p:cSldViewPr>
  </p:slideViewPr>
  <p:outlineViewPr>
    <p:cViewPr>
      <p:scale>
        <a:sx n="33" d="100"/>
        <a:sy n="33" d="100"/>
      </p:scale>
      <p:origin x="0" y="3456"/>
    </p:cViewPr>
  </p:outlineViewPr>
  <p:notesTextViewPr>
    <p:cViewPr>
      <p:scale>
        <a:sx n="100" d="100"/>
        <a:sy n="100" d="100"/>
      </p:scale>
      <p:origin x="0" y="0"/>
    </p:cViewPr>
  </p:notesTextViewPr>
  <p:sorterViewPr>
    <p:cViewPr>
      <p:scale>
        <a:sx n="100" d="100"/>
        <a:sy n="100" d="100"/>
      </p:scale>
      <p:origin x="0" y="3072"/>
    </p:cViewPr>
  </p:sorterViewPr>
  <p:notesViewPr>
    <p:cSldViewPr>
      <p:cViewPr varScale="1">
        <p:scale>
          <a:sx n="65" d="100"/>
          <a:sy n="65" d="100"/>
        </p:scale>
        <p:origin x="-2844" y="-114"/>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vl1pPr>
          </a:lstStyle>
          <a:p>
            <a:pPr>
              <a:defRPr/>
            </a:pPr>
            <a:fld id="{A4494CAB-207C-4A8E-8DC7-CCECB68C36E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3133BF9E-62B7-428D-95F6-3C44CDA13079}"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vl1pPr>
          </a:lstStyle>
          <a:p>
            <a:pPr>
              <a:defRPr/>
            </a:pPr>
            <a:fld id="{31A68451-6F23-4F51-803C-206E660E677A}"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E563ECB7-20E3-44FE-9CD7-280F831106A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latin typeface="微软雅黑" panose="020B0503020204020204" pitchFamily="34" charset="-122"/>
                <a:ea typeface="微软雅黑" panose="020B0503020204020204" pitchFamily="34" charset="-122"/>
              </a:rPr>
              <a:t>“可就业”是指社会上有一群人凭借此项能力就业谋生；</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latin typeface="微软雅黑" panose="020B0503020204020204" pitchFamily="34" charset="-122"/>
                <a:ea typeface="微软雅黑" panose="020B0503020204020204" pitchFamily="34" charset="-122"/>
              </a:rPr>
              <a:t>“最小”是指它的适用范围小于“职业”，作为一项就业技能，它不可再拆分，不划分等级。</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kern="1200" dirty="0">
              <a:solidFill>
                <a:schemeClr val="tx1"/>
              </a:solidFill>
              <a:effectLst/>
              <a:latin typeface="+mn-lt"/>
              <a:ea typeface="+mn-ea"/>
              <a:cs typeface="宋体" panose="02010600030101010101" pitchFamily="2" charset="-122"/>
            </a:endParaRPr>
          </a:p>
          <a:p>
            <a:endParaRPr kumimoji="1" lang="en-US" altLang="zh-CN" sz="1200" kern="1200" dirty="0">
              <a:solidFill>
                <a:schemeClr val="tx1"/>
              </a:solidFill>
              <a:effectLst/>
              <a:latin typeface="+mn-lt"/>
              <a:ea typeface="+mn-ea"/>
              <a:cs typeface="宋体" panose="02010600030101010101" pitchFamily="2" charset="-122"/>
            </a:endParaRPr>
          </a:p>
          <a:p>
            <a:r>
              <a:rPr kumimoji="1" lang="zh-CN" altLang="zh-CN" sz="1200" kern="1200" dirty="0">
                <a:solidFill>
                  <a:schemeClr val="tx1"/>
                </a:solidFill>
                <a:effectLst/>
                <a:latin typeface="+mn-lt"/>
                <a:ea typeface="+mn-ea"/>
                <a:cs typeface="宋体" panose="02010600030101010101" pitchFamily="2" charset="-122"/>
              </a:rPr>
              <a:t>操作规范是指完成相应的工作步骤或程序应该达到的要求，标准或阶段性的具体工作成果</a:t>
            </a:r>
            <a:r>
              <a:rPr kumimoji="1" lang="zh-CN" altLang="en-US" sz="1200" kern="1200" dirty="0">
                <a:solidFill>
                  <a:schemeClr val="tx1"/>
                </a:solidFill>
                <a:effectLst/>
                <a:latin typeface="+mn-lt"/>
                <a:ea typeface="+mn-ea"/>
                <a:cs typeface="宋体" panose="02010600030101010101" pitchFamily="2" charset="-122"/>
              </a:rPr>
              <a:t>。</a:t>
            </a:r>
            <a:endParaRPr kumimoji="1" lang="en-US" altLang="zh-CN" sz="1200" kern="1200" dirty="0">
              <a:solidFill>
                <a:schemeClr val="tx1"/>
              </a:solidFill>
              <a:effectLst/>
              <a:latin typeface="+mn-lt"/>
              <a:ea typeface="+mn-ea"/>
              <a:cs typeface="宋体" panose="02010600030101010101" pitchFamily="2" charset="-122"/>
            </a:endParaRPr>
          </a:p>
          <a:p>
            <a:endParaRPr kumimoji="1" lang="en-US" altLang="zh-CN" sz="1200" kern="1200" dirty="0">
              <a:solidFill>
                <a:schemeClr val="tx1"/>
              </a:solidFill>
              <a:effectLst/>
              <a:latin typeface="+mn-lt"/>
              <a:ea typeface="+mn-ea"/>
              <a:cs typeface="宋体" panose="02010600030101010101" pitchFamily="2" charset="-122"/>
            </a:endParaRPr>
          </a:p>
          <a:p>
            <a:r>
              <a:rPr kumimoji="1" lang="zh-CN" altLang="zh-CN" sz="1200" kern="1200" dirty="0">
                <a:solidFill>
                  <a:schemeClr val="tx1"/>
                </a:solidFill>
                <a:effectLst/>
                <a:latin typeface="+mn-lt"/>
                <a:ea typeface="+mn-ea"/>
                <a:cs typeface="宋体" panose="02010600030101010101" pitchFamily="2" charset="-122"/>
              </a:rPr>
              <a:t>相关知识是指完成相应的工作步骤必须掌握的知识，包括工具设备的知识，材料的知识，材料的运用以及安全、卫生、环境保护等方面的知识和有关注意事项。</a:t>
            </a:r>
            <a:endParaRPr kumimoji="1" lang="en-US" altLang="zh-CN" sz="1200" kern="1200" dirty="0">
              <a:solidFill>
                <a:schemeClr val="tx1"/>
              </a:solidFill>
              <a:effectLst/>
              <a:latin typeface="+mn-lt"/>
              <a:ea typeface="+mn-ea"/>
              <a:cs typeface="宋体" panose="02010600030101010101" pitchFamily="2" charset="-122"/>
            </a:endParaRPr>
          </a:p>
          <a:p>
            <a:endParaRPr kumimoji="1" lang="en-US" altLang="zh-CN" sz="1200" kern="1200" dirty="0">
              <a:solidFill>
                <a:schemeClr val="tx1"/>
              </a:solidFill>
              <a:effectLst/>
              <a:latin typeface="+mn-lt"/>
              <a:ea typeface="+mn-ea"/>
            </a:endParaRPr>
          </a:p>
          <a:p>
            <a:r>
              <a:rPr kumimoji="1" lang="zh-CN" altLang="en-US" sz="1200" kern="1200" dirty="0">
                <a:solidFill>
                  <a:schemeClr val="tx1"/>
                </a:solidFill>
                <a:effectLst/>
                <a:latin typeface="+mn-lt"/>
                <a:ea typeface="+mn-ea"/>
              </a:rPr>
              <a:t>招聘网站上职位描述：</a:t>
            </a:r>
            <a:endParaRPr kumimoji="1" lang="en-US" altLang="zh-CN" sz="1200" kern="1200" dirty="0">
              <a:solidFill>
                <a:schemeClr val="tx1"/>
              </a:solidFill>
              <a:effectLst/>
              <a:latin typeface="+mn-lt"/>
              <a:ea typeface="+mn-ea"/>
            </a:endParaRPr>
          </a:p>
          <a:p>
            <a:r>
              <a:rPr kumimoji="1" lang="zh-CN" altLang="en-US" sz="1200" kern="1200" dirty="0">
                <a:solidFill>
                  <a:schemeClr val="tx1"/>
                </a:solidFill>
                <a:effectLst/>
                <a:latin typeface="+mn-lt"/>
                <a:ea typeface="+mn-ea"/>
              </a:rPr>
              <a:t>职位信息（工作内容）</a:t>
            </a:r>
            <a:endParaRPr kumimoji="1" lang="en-US" altLang="zh-CN" sz="1200" kern="1200" dirty="0">
              <a:solidFill>
                <a:schemeClr val="tx1"/>
              </a:solidFill>
              <a:effectLst/>
              <a:latin typeface="+mn-lt"/>
              <a:ea typeface="+mn-ea"/>
            </a:endParaRPr>
          </a:p>
          <a:p>
            <a:r>
              <a:rPr kumimoji="1" lang="zh-CN" altLang="en-US" sz="1200" kern="1200" dirty="0">
                <a:solidFill>
                  <a:schemeClr val="tx1"/>
                </a:solidFill>
                <a:effectLst/>
                <a:latin typeface="+mn-lt"/>
                <a:ea typeface="+mn-ea"/>
              </a:rPr>
              <a:t>任职要求</a:t>
            </a:r>
            <a:endParaRPr lang="zh-CN" altLang="en-US" dirty="0"/>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latin typeface="微软雅黑" panose="020B0503020204020204" pitchFamily="34" charset="-122"/>
                <a:ea typeface="微软雅黑" panose="020B0503020204020204" pitchFamily="34" charset="-122"/>
              </a:rPr>
              <a:t>“可就业”是指社会上有一群人凭借此项能力就业谋生；</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latin typeface="微软雅黑" panose="020B0503020204020204" pitchFamily="34" charset="-122"/>
                <a:ea typeface="微软雅黑" panose="020B0503020204020204" pitchFamily="34" charset="-122"/>
              </a:rPr>
              <a:t>“最小”是指它的适用范围小于“职业”，作为一项就业技能，它不可再拆分，不划分等级。</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1" y="3700988"/>
            <a:ext cx="14630400" cy="1567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96035"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 name="标题 1"/>
          <p:cNvSpPr>
            <a:spLocks noGrp="1"/>
          </p:cNvSpPr>
          <p:nvPr>
            <p:ph type="title"/>
          </p:nvPr>
        </p:nvSpPr>
        <p:spPr>
          <a:xfrm>
            <a:off x="1" y="3655901"/>
            <a:ext cx="13591539" cy="1634490"/>
          </a:xfrm>
        </p:spPr>
        <p:txBody>
          <a:bodyPr anchor="t"/>
          <a:lstStyle>
            <a:lvl1pPr algn="l">
              <a:defRPr sz="5700" b="1" cap="all"/>
            </a:lvl1pPr>
          </a:lstStyle>
          <a:p>
            <a:r>
              <a:rPr lang="zh-CN" altLang="en-US" dirty="0"/>
              <a:t>单击此处编辑母版标题样式</a:t>
            </a:r>
            <a:endParaRPr lang="zh-CN" altLang="en-US" dirty="0"/>
          </a:p>
        </p:txBody>
      </p:sp>
      <p:sp>
        <p:nvSpPr>
          <p:cNvPr id="6" name="文本占位符 2"/>
          <p:cNvSpPr>
            <a:spLocks noGrp="1"/>
          </p:cNvSpPr>
          <p:nvPr>
            <p:ph type="body" idx="1"/>
          </p:nvPr>
        </p:nvSpPr>
        <p:spPr>
          <a:xfrm>
            <a:off x="1" y="1841990"/>
            <a:ext cx="13591539" cy="1800225"/>
          </a:xfrm>
        </p:spPr>
        <p:txBody>
          <a:bodyPr anchor="b"/>
          <a:lstStyle>
            <a:lvl1pPr marL="0" indent="0">
              <a:buNone/>
              <a:defRPr sz="2800">
                <a:solidFill>
                  <a:schemeClr val="tx1">
                    <a:tint val="75000"/>
                  </a:schemeClr>
                </a:solidFill>
              </a:defRPr>
            </a:lvl1pPr>
            <a:lvl2pPr marL="648335" indent="0">
              <a:buNone/>
              <a:defRPr sz="2600">
                <a:solidFill>
                  <a:schemeClr val="tx1">
                    <a:tint val="75000"/>
                  </a:schemeClr>
                </a:solidFill>
              </a:defRPr>
            </a:lvl2pPr>
            <a:lvl3pPr marL="1296035" indent="0">
              <a:buNone/>
              <a:defRPr sz="2300">
                <a:solidFill>
                  <a:schemeClr val="tx1">
                    <a:tint val="75000"/>
                  </a:schemeClr>
                </a:solidFill>
              </a:defRPr>
            </a:lvl3pPr>
            <a:lvl4pPr marL="1944370" indent="0">
              <a:buNone/>
              <a:defRPr sz="2000">
                <a:solidFill>
                  <a:schemeClr val="tx1">
                    <a:tint val="75000"/>
                  </a:schemeClr>
                </a:solidFill>
              </a:defRPr>
            </a:lvl4pPr>
            <a:lvl5pPr marL="2592070" indent="0">
              <a:buNone/>
              <a:defRPr sz="2000">
                <a:solidFill>
                  <a:schemeClr val="tx1">
                    <a:tint val="75000"/>
                  </a:schemeClr>
                </a:solidFill>
              </a:defRPr>
            </a:lvl5pPr>
            <a:lvl6pPr marL="3240405" indent="0">
              <a:buNone/>
              <a:defRPr sz="2000">
                <a:solidFill>
                  <a:schemeClr val="tx1">
                    <a:tint val="75000"/>
                  </a:schemeClr>
                </a:solidFill>
              </a:defRPr>
            </a:lvl6pPr>
            <a:lvl7pPr marL="3888740" indent="0">
              <a:buNone/>
              <a:defRPr sz="2000">
                <a:solidFill>
                  <a:schemeClr val="tx1">
                    <a:tint val="75000"/>
                  </a:schemeClr>
                </a:solidFill>
              </a:defRPr>
            </a:lvl7pPr>
            <a:lvl8pPr marL="4536440" indent="0">
              <a:buNone/>
              <a:defRPr sz="2000">
                <a:solidFill>
                  <a:schemeClr val="tx1">
                    <a:tint val="75000"/>
                  </a:schemeClr>
                </a:solidFill>
              </a:defRPr>
            </a:lvl8pPr>
            <a:lvl9pPr marL="5184775" indent="0">
              <a:buNone/>
              <a:defRPr sz="2000">
                <a:solidFill>
                  <a:schemeClr val="tx1">
                    <a:tint val="75000"/>
                  </a:schemeClr>
                </a:solidFill>
              </a:defRPr>
            </a:lvl9pPr>
          </a:lstStyle>
          <a:p>
            <a:pPr lvl="0"/>
            <a:r>
              <a:rPr lang="zh-CN" altLang="en-US" dirty="0"/>
              <a:t>单击此处编辑母版文本样式</a:t>
            </a:r>
            <a:endParaRPr lang="zh-CN" altLang="en-US" dirty="0"/>
          </a:p>
        </p:txBody>
      </p:sp>
      <p:sp>
        <p:nvSpPr>
          <p:cNvPr id="10" name="日期占位符 3"/>
          <p:cNvSpPr>
            <a:spLocks noGrp="1"/>
          </p:cNvSpPr>
          <p:nvPr>
            <p:ph type="dt" sz="half" idx="10"/>
          </p:nvPr>
        </p:nvSpPr>
        <p:spPr/>
        <p:txBody>
          <a:bodyPr/>
          <a:lstStyle>
            <a:lvl1pPr>
              <a:defRPr/>
            </a:lvl1pPr>
          </a:lstStyle>
          <a:p>
            <a:pPr>
              <a:defRPr/>
            </a:pPr>
            <a:fld id="{CD76FA10-519D-4D98-BB96-EA7699AA3216}"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fld id="{F8D46AD4-91AB-4F27-879D-E68B223F5DF6}"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2" y="327660"/>
            <a:ext cx="4813301" cy="1394460"/>
          </a:xfrm>
        </p:spPr>
        <p:txBody>
          <a:bodyPr anchor="b"/>
          <a:lstStyle>
            <a:lvl1pPr algn="l">
              <a:defRPr sz="28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720080" y="327662"/>
            <a:ext cx="8178800" cy="7023735"/>
          </a:xfrm>
        </p:spPr>
        <p:txBody>
          <a:bodyPr>
            <a:normAutofit/>
          </a:bodyPr>
          <a:lstStyle>
            <a:lvl1pPr>
              <a:defRPr sz="3600"/>
            </a:lvl1pPr>
            <a:lvl2pPr>
              <a:defRPr sz="2800"/>
            </a:lvl2pPr>
            <a:lvl3pPr>
              <a:defRPr sz="2400"/>
            </a:lvl3pPr>
            <a:lvl4pPr>
              <a:defRPr sz="1800"/>
            </a:lvl4pPr>
            <a:lvl5pPr>
              <a:defRPr sz="1800"/>
            </a:lvl5pPr>
            <a:lvl6pPr>
              <a:defRPr sz="2800"/>
            </a:lvl6pPr>
            <a:lvl7pPr>
              <a:defRPr sz="2800"/>
            </a:lvl7pPr>
            <a:lvl8pPr>
              <a:defRPr sz="2800"/>
            </a:lvl8pPr>
            <a:lvl9pPr>
              <a:defRPr sz="2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731522" y="1722122"/>
            <a:ext cx="4813301" cy="5629275"/>
          </a:xfrm>
        </p:spPr>
        <p:txBody>
          <a:bodyPr/>
          <a:lstStyle>
            <a:lvl1pPr marL="0" indent="0">
              <a:buNone/>
              <a:defRPr sz="2000"/>
            </a:lvl1pPr>
            <a:lvl2pPr marL="648335" indent="0">
              <a:buNone/>
              <a:defRPr sz="1700"/>
            </a:lvl2pPr>
            <a:lvl3pPr marL="1296035" indent="0">
              <a:buNone/>
              <a:defRPr sz="1400"/>
            </a:lvl3pPr>
            <a:lvl4pPr marL="1944370" indent="0">
              <a:buNone/>
              <a:defRPr sz="1300"/>
            </a:lvl4pPr>
            <a:lvl5pPr marL="2592070" indent="0">
              <a:buNone/>
              <a:defRPr sz="1300"/>
            </a:lvl5pPr>
            <a:lvl6pPr marL="3240405" indent="0">
              <a:buNone/>
              <a:defRPr sz="1300"/>
            </a:lvl6pPr>
            <a:lvl7pPr marL="3888740" indent="0">
              <a:buNone/>
              <a:defRPr sz="1300"/>
            </a:lvl7pPr>
            <a:lvl8pPr marL="4536440" indent="0">
              <a:buNone/>
              <a:defRPr sz="1300"/>
            </a:lvl8pPr>
            <a:lvl9pPr marL="5184775" indent="0">
              <a:buNone/>
              <a:defRPr sz="13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C39F092-57EA-4057-9F90-40BF3AFE28D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BCF5B24-902E-470C-8A46-71040F5FC2AA}"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67662" y="5760720"/>
            <a:ext cx="8778240" cy="680086"/>
          </a:xfrm>
        </p:spPr>
        <p:txBody>
          <a:bodyPr anchor="b"/>
          <a:lstStyle>
            <a:lvl1pPr algn="l">
              <a:defRPr sz="28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867662" y="735330"/>
            <a:ext cx="8778240" cy="4937760"/>
          </a:xfrm>
        </p:spPr>
        <p:txBody>
          <a:bodyPr rtlCol="0">
            <a:normAutofit/>
          </a:bodyPr>
          <a:lstStyle>
            <a:lvl1pPr marL="0" indent="0">
              <a:buNone/>
              <a:defRPr sz="4500"/>
            </a:lvl1pPr>
            <a:lvl2pPr marL="648335" indent="0">
              <a:buNone/>
              <a:defRPr sz="4000"/>
            </a:lvl2pPr>
            <a:lvl3pPr marL="1296035" indent="0">
              <a:buNone/>
              <a:defRPr sz="3400"/>
            </a:lvl3pPr>
            <a:lvl4pPr marL="1944370" indent="0">
              <a:buNone/>
              <a:defRPr sz="2800"/>
            </a:lvl4pPr>
            <a:lvl5pPr marL="2592070" indent="0">
              <a:buNone/>
              <a:defRPr sz="2800"/>
            </a:lvl5pPr>
            <a:lvl6pPr marL="3240405" indent="0">
              <a:buNone/>
              <a:defRPr sz="2800"/>
            </a:lvl6pPr>
            <a:lvl7pPr marL="3888740" indent="0">
              <a:buNone/>
              <a:defRPr sz="2800"/>
            </a:lvl7pPr>
            <a:lvl8pPr marL="4536440" indent="0">
              <a:buNone/>
              <a:defRPr sz="2800"/>
            </a:lvl8pPr>
            <a:lvl9pPr marL="5184775" indent="0">
              <a:buNone/>
              <a:defRPr sz="2800"/>
            </a:lvl9pPr>
          </a:lstStyle>
          <a:p>
            <a:pPr lvl="0"/>
            <a:endParaRPr lang="zh-CN" altLang="en-US" noProof="0"/>
          </a:p>
        </p:txBody>
      </p:sp>
      <p:sp>
        <p:nvSpPr>
          <p:cNvPr id="4" name="文本占位符 3"/>
          <p:cNvSpPr>
            <a:spLocks noGrp="1"/>
          </p:cNvSpPr>
          <p:nvPr>
            <p:ph type="body" sz="half" idx="2"/>
          </p:nvPr>
        </p:nvSpPr>
        <p:spPr>
          <a:xfrm>
            <a:off x="2867662" y="6440806"/>
            <a:ext cx="8778240" cy="965835"/>
          </a:xfrm>
        </p:spPr>
        <p:txBody>
          <a:bodyPr/>
          <a:lstStyle>
            <a:lvl1pPr marL="0" indent="0">
              <a:buNone/>
              <a:defRPr sz="2000"/>
            </a:lvl1pPr>
            <a:lvl2pPr marL="648335" indent="0">
              <a:buNone/>
              <a:defRPr sz="1700"/>
            </a:lvl2pPr>
            <a:lvl3pPr marL="1296035" indent="0">
              <a:buNone/>
              <a:defRPr sz="1400"/>
            </a:lvl3pPr>
            <a:lvl4pPr marL="1944370" indent="0">
              <a:buNone/>
              <a:defRPr sz="1300"/>
            </a:lvl4pPr>
            <a:lvl5pPr marL="2592070" indent="0">
              <a:buNone/>
              <a:defRPr sz="1300"/>
            </a:lvl5pPr>
            <a:lvl6pPr marL="3240405" indent="0">
              <a:buNone/>
              <a:defRPr sz="1300"/>
            </a:lvl6pPr>
            <a:lvl7pPr marL="3888740" indent="0">
              <a:buNone/>
              <a:defRPr sz="1300"/>
            </a:lvl7pPr>
            <a:lvl8pPr marL="4536440" indent="0">
              <a:buNone/>
              <a:defRPr sz="1300"/>
            </a:lvl8pPr>
            <a:lvl9pPr marL="5184775" indent="0">
              <a:buNone/>
              <a:defRPr sz="13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0EE303-BE7E-408B-B25B-651E6E964C4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2E558D2-1BF4-485F-8FF9-773FF690B650}"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空白">
    <p:spTree>
      <p:nvGrpSpPr>
        <p:cNvPr id="1" name=""/>
        <p:cNvGrpSpPr/>
        <p:nvPr/>
      </p:nvGrpSpPr>
      <p:grpSpPr>
        <a:xfrm>
          <a:off x="0" y="0"/>
          <a:ext cx="0" cy="0"/>
          <a:chOff x="0" y="0"/>
          <a:chExt cx="0" cy="0"/>
        </a:xfrm>
      </p:grpSpPr>
      <p:cxnSp>
        <p:nvCxnSpPr>
          <p:cNvPr id="24" name="直接连接符 23"/>
          <p:cNvCxnSpPr/>
          <p:nvPr userDrawn="1"/>
        </p:nvCxnSpPr>
        <p:spPr>
          <a:xfrm flipV="1">
            <a:off x="3630357" y="575790"/>
            <a:ext cx="1003992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8188B4EC-7CCE-4981-BEAD-3D2B29EC2B9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CA7E42-5C45-401B-9CF6-FFDBF3682BD8}" type="slidenum">
              <a:rPr lang="zh-CN" altLang="en-US" smtClean="0">
                <a:solidFill>
                  <a:prstClr val="black">
                    <a:tint val="75000"/>
                  </a:prstClr>
                </a:solidFill>
              </a:rPr>
            </a:fld>
            <a:endParaRPr lang="zh-CN" altLang="en-US">
              <a:solidFill>
                <a:prstClr val="black">
                  <a:tint val="75000"/>
                </a:prstClr>
              </a:solidFill>
            </a:endParaRPr>
          </a:p>
        </p:txBody>
      </p:sp>
      <p:grpSp>
        <p:nvGrpSpPr>
          <p:cNvPr id="6" name="组合 5"/>
          <p:cNvGrpSpPr/>
          <p:nvPr userDrawn="1"/>
        </p:nvGrpSpPr>
        <p:grpSpPr>
          <a:xfrm>
            <a:off x="2" y="234128"/>
            <a:ext cx="3751415" cy="683320"/>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grpSp>
      </p:grpSp>
      <p:sp>
        <p:nvSpPr>
          <p:cNvPr id="25" name="标题占位符 1"/>
          <p:cNvSpPr>
            <a:spLocks noGrp="1"/>
          </p:cNvSpPr>
          <p:nvPr>
            <p:ph type="title"/>
          </p:nvPr>
        </p:nvSpPr>
        <p:spPr>
          <a:xfrm>
            <a:off x="499575" y="247601"/>
            <a:ext cx="3660946" cy="656370"/>
          </a:xfrm>
          <a:prstGeom prst="rect">
            <a:avLst/>
          </a:prstGeom>
        </p:spPr>
        <p:txBody>
          <a:bodyPr vert="horz" lIns="82296" tIns="41148" rIns="82296" bIns="41148" rtlCol="0" anchor="ctr">
            <a:normAutofit/>
          </a:bodyPr>
          <a:lstStyle>
            <a:lvl1pPr>
              <a:defRPr sz="1900">
                <a:solidFill>
                  <a:schemeClr val="bg1"/>
                </a:solidFill>
                <a:latin typeface="迷你简汉真广标" panose="02010609000101010101" pitchFamily="49" charset="-122"/>
                <a:ea typeface="迷你简汉真广标" panose="02010609000101010101" pitchFamily="49" charset="-122"/>
              </a:defRPr>
            </a:lvl1pPr>
          </a:lstStyle>
          <a:p>
            <a:r>
              <a:rPr lang="zh-CN" altLang="en-US"/>
              <a:t>单击此处编辑母版标题样式</a:t>
            </a:r>
            <a:endParaRPr lang="zh-CN" altLang="en-US"/>
          </a:p>
        </p:txBody>
      </p:sp>
      <p:sp>
        <p:nvSpPr>
          <p:cNvPr id="23" name="TextBox 22"/>
          <p:cNvSpPr txBox="1"/>
          <p:nvPr userDrawn="1"/>
        </p:nvSpPr>
        <p:spPr>
          <a:xfrm>
            <a:off x="13559850" y="280206"/>
            <a:ext cx="1006173" cy="510909"/>
          </a:xfrm>
          <a:prstGeom prst="rect">
            <a:avLst/>
          </a:prstGeom>
          <a:noFill/>
        </p:spPr>
        <p:txBody>
          <a:bodyPr wrap="none" lIns="109728" tIns="54864" rIns="109728" bIns="54864" rtlCol="0">
            <a:spAutoFit/>
          </a:bodyPr>
          <a:lstStyle/>
          <a:p>
            <a:r>
              <a:rPr lang="en-US" altLang="zh-CN" sz="2600" dirty="0"/>
              <a:t>LOGO</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31521" y="2508082"/>
            <a:ext cx="13167360" cy="1371601"/>
          </a:xfrm>
        </p:spPr>
        <p:txBody>
          <a:bodyPr/>
          <a:lstStyle>
            <a:lvl1pPr>
              <a:defRPr>
                <a:solidFill>
                  <a:schemeClr val="bg1"/>
                </a:solidFill>
              </a:defRPr>
            </a:lvl1pPr>
          </a:lstStyle>
          <a:p>
            <a:r>
              <a:rPr lang="zh-CN" altLang="en-US"/>
              <a:t>单击此处编辑母版标题样式</a:t>
            </a:r>
            <a:endParaRPr lang="en-US"/>
          </a:p>
        </p:txBody>
      </p:sp>
      <p:sp>
        <p:nvSpPr>
          <p:cNvPr id="3" name="日期占位符 3"/>
          <p:cNvSpPr>
            <a:spLocks noGrp="1"/>
          </p:cNvSpPr>
          <p:nvPr>
            <p:ph type="dt" sz="half" idx="10"/>
          </p:nvPr>
        </p:nvSpPr>
        <p:spPr/>
        <p:txBody>
          <a:bodyPr/>
          <a:lstStyle>
            <a:lvl1pPr>
              <a:defRPr/>
            </a:lvl1pPr>
          </a:lstStyle>
          <a:p>
            <a:pPr>
              <a:defRPr/>
            </a:pPr>
            <a:fld id="{D722B23D-FA86-4233-84FF-90BAB9E8E70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2EFC4EAE-0AF5-4B0B-96AA-B0EC6291AD6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52DE41FB-63B6-4260-81DA-1688F5988FB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B5347EF-B05D-4B8B-A963-84F743FA498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5700" y="5288281"/>
            <a:ext cx="12435840" cy="1634490"/>
          </a:xfrm>
        </p:spPr>
        <p:txBody>
          <a:bodyPr anchor="t">
            <a:normAutofit/>
          </a:bodyPr>
          <a:lstStyle>
            <a:lvl1pPr algn="l">
              <a:defRPr sz="2000" b="1" cap="all">
                <a:solidFill>
                  <a:srgbClr val="FF6600"/>
                </a:solidFill>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55700" y="3488057"/>
            <a:ext cx="12435840" cy="1800225"/>
          </a:xfrm>
        </p:spPr>
        <p:txBody>
          <a:bodyPr anchor="b">
            <a:normAutofit/>
          </a:bodyPr>
          <a:lstStyle>
            <a:lvl1pPr marL="0" marR="0" indent="0" algn="l" defTabSz="1296035" rtl="0" eaLnBrk="1" latinLnBrk="0" hangingPunct="1">
              <a:spcBef>
                <a:spcPct val="20000"/>
              </a:spcBef>
              <a:spcAft>
                <a:spcPts val="0"/>
              </a:spcAft>
              <a:buClrTx/>
              <a:buSzTx/>
              <a:buFont typeface="Arial" panose="020B0604020202020204" pitchFamily="34" charset="0"/>
              <a:buNone/>
              <a:defRPr sz="4800">
                <a:solidFill>
                  <a:srgbClr val="FF6600"/>
                </a:solidFill>
              </a:defRPr>
            </a:lvl1pPr>
            <a:lvl2pPr marL="648335" indent="0">
              <a:buNone/>
              <a:defRPr sz="2600">
                <a:solidFill>
                  <a:schemeClr val="tx1">
                    <a:tint val="75000"/>
                  </a:schemeClr>
                </a:solidFill>
              </a:defRPr>
            </a:lvl2pPr>
            <a:lvl3pPr marL="1296035" indent="0">
              <a:buNone/>
              <a:defRPr sz="2300">
                <a:solidFill>
                  <a:schemeClr val="tx1">
                    <a:tint val="75000"/>
                  </a:schemeClr>
                </a:solidFill>
              </a:defRPr>
            </a:lvl3pPr>
            <a:lvl4pPr marL="1944370" indent="0">
              <a:buNone/>
              <a:defRPr sz="2000">
                <a:solidFill>
                  <a:schemeClr val="tx1">
                    <a:tint val="75000"/>
                  </a:schemeClr>
                </a:solidFill>
              </a:defRPr>
            </a:lvl4pPr>
            <a:lvl5pPr marL="2592070" indent="0">
              <a:buNone/>
              <a:defRPr sz="2000">
                <a:solidFill>
                  <a:schemeClr val="tx1">
                    <a:tint val="75000"/>
                  </a:schemeClr>
                </a:solidFill>
              </a:defRPr>
            </a:lvl5pPr>
            <a:lvl6pPr marL="3240405" indent="0">
              <a:buNone/>
              <a:defRPr sz="2000">
                <a:solidFill>
                  <a:schemeClr val="tx1">
                    <a:tint val="75000"/>
                  </a:schemeClr>
                </a:solidFill>
              </a:defRPr>
            </a:lvl6pPr>
            <a:lvl7pPr marL="3888740" indent="0">
              <a:buNone/>
              <a:defRPr sz="2000">
                <a:solidFill>
                  <a:schemeClr val="tx1">
                    <a:tint val="75000"/>
                  </a:schemeClr>
                </a:solidFill>
              </a:defRPr>
            </a:lvl7pPr>
            <a:lvl8pPr marL="4536440" indent="0">
              <a:buNone/>
              <a:defRPr sz="2000">
                <a:solidFill>
                  <a:schemeClr val="tx1">
                    <a:tint val="75000"/>
                  </a:schemeClr>
                </a:solidFill>
              </a:defRPr>
            </a:lvl8pPr>
            <a:lvl9pPr marL="5184775" indent="0">
              <a:buNone/>
              <a:defRPr sz="20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6"/>
          <p:cNvCxnSpPr/>
          <p:nvPr userDrawn="1"/>
        </p:nvCxnSpPr>
        <p:spPr>
          <a:xfrm rot="5400000">
            <a:off x="3199632" y="4107121"/>
            <a:ext cx="8229600" cy="1536"/>
          </a:xfrm>
          <a:prstGeom prst="line">
            <a:avLst/>
          </a:prstGeom>
          <a:ln w="63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31520" y="1842136"/>
            <a:ext cx="6464300" cy="767714"/>
          </a:xfrm>
        </p:spPr>
        <p:txBody>
          <a:bodyPr anchor="b"/>
          <a:lstStyle>
            <a:lvl1pPr marL="0" indent="0">
              <a:buNone/>
              <a:defRPr sz="2800" b="1"/>
            </a:lvl1pPr>
            <a:lvl2pPr marL="648335" indent="0">
              <a:buNone/>
              <a:defRPr sz="2800" b="1"/>
            </a:lvl2pPr>
            <a:lvl3pPr marL="1296035" indent="0">
              <a:buNone/>
              <a:defRPr sz="2600" b="1"/>
            </a:lvl3pPr>
            <a:lvl4pPr marL="1944370" indent="0">
              <a:buNone/>
              <a:defRPr sz="2300" b="1"/>
            </a:lvl4pPr>
            <a:lvl5pPr marL="2592070" indent="0">
              <a:buNone/>
              <a:defRPr sz="2300" b="1"/>
            </a:lvl5pPr>
            <a:lvl6pPr marL="3240405" indent="0">
              <a:buNone/>
              <a:defRPr sz="2300" b="1"/>
            </a:lvl6pPr>
            <a:lvl7pPr marL="3888740" indent="0">
              <a:buNone/>
              <a:defRPr sz="2300" b="1"/>
            </a:lvl7pPr>
            <a:lvl8pPr marL="4536440" indent="0">
              <a:buNone/>
              <a:defRPr sz="2300" b="1"/>
            </a:lvl8pPr>
            <a:lvl9pPr marL="5184775" indent="0">
              <a:buNone/>
              <a:defRPr sz="23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731520" y="2609852"/>
            <a:ext cx="6464300" cy="4741545"/>
          </a:xfrm>
        </p:spPr>
        <p:txBody>
          <a:bodyPr>
            <a:normAutofit/>
          </a:bodyPr>
          <a:lstStyle>
            <a:lvl1pPr>
              <a:defRPr sz="2800"/>
            </a:lvl1pPr>
            <a:lvl2pPr>
              <a:defRPr sz="2000"/>
            </a:lvl2pPr>
            <a:lvl3pPr>
              <a:defRPr sz="2000"/>
            </a:lvl3pPr>
            <a:lvl4pPr>
              <a:defRPr sz="1800"/>
            </a:lvl4pPr>
            <a:lvl5pPr>
              <a:defRPr sz="1800"/>
            </a:lvl5pPr>
            <a:lvl6pPr>
              <a:defRPr sz="2300"/>
            </a:lvl6pPr>
            <a:lvl7pPr>
              <a:defRPr sz="2300"/>
            </a:lvl7pPr>
            <a:lvl8pPr>
              <a:defRPr sz="2300"/>
            </a:lvl8pPr>
            <a:lvl9pPr>
              <a:defRPr sz="23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7432041" y="1842136"/>
            <a:ext cx="6466840" cy="767714"/>
          </a:xfrm>
        </p:spPr>
        <p:txBody>
          <a:bodyPr anchor="b"/>
          <a:lstStyle>
            <a:lvl1pPr marL="0" indent="0">
              <a:buNone/>
              <a:defRPr sz="2800" b="1"/>
            </a:lvl1pPr>
            <a:lvl2pPr marL="648335" indent="0">
              <a:buNone/>
              <a:defRPr sz="2800" b="1"/>
            </a:lvl2pPr>
            <a:lvl3pPr marL="1296035" indent="0">
              <a:buNone/>
              <a:defRPr sz="2600" b="1"/>
            </a:lvl3pPr>
            <a:lvl4pPr marL="1944370" indent="0">
              <a:buNone/>
              <a:defRPr sz="2300" b="1"/>
            </a:lvl4pPr>
            <a:lvl5pPr marL="2592070" indent="0">
              <a:buNone/>
              <a:defRPr sz="2300" b="1"/>
            </a:lvl5pPr>
            <a:lvl6pPr marL="3240405" indent="0">
              <a:buNone/>
              <a:defRPr sz="2300" b="1"/>
            </a:lvl6pPr>
            <a:lvl7pPr marL="3888740" indent="0">
              <a:buNone/>
              <a:defRPr sz="2300" b="1"/>
            </a:lvl7pPr>
            <a:lvl8pPr marL="4536440" indent="0">
              <a:buNone/>
              <a:defRPr sz="2300" b="1"/>
            </a:lvl8pPr>
            <a:lvl9pPr marL="5184775" indent="0">
              <a:buNone/>
              <a:defRPr sz="23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7432041" y="2609852"/>
            <a:ext cx="6466840" cy="4741545"/>
          </a:xfrm>
        </p:spPr>
        <p:txBody>
          <a:bodyPr>
            <a:normAutofit/>
          </a:bodyPr>
          <a:lstStyle>
            <a:lvl1pPr>
              <a:defRPr sz="2800"/>
            </a:lvl1pPr>
            <a:lvl2pPr>
              <a:defRPr sz="2000"/>
            </a:lvl2pPr>
            <a:lvl3pPr>
              <a:defRPr sz="2000"/>
            </a:lvl3pPr>
            <a:lvl4pPr>
              <a:defRPr sz="1800"/>
            </a:lvl4pPr>
            <a:lvl5pPr>
              <a:defRPr sz="1800"/>
            </a:lvl5pPr>
            <a:lvl6pPr>
              <a:defRPr sz="2300"/>
            </a:lvl6pPr>
            <a:lvl7pPr>
              <a:defRPr sz="2300"/>
            </a:lvl7pPr>
            <a:lvl8pPr>
              <a:defRPr sz="2300"/>
            </a:lvl8pPr>
            <a:lvl9pPr>
              <a:defRPr sz="2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6"/>
          <p:cNvSpPr>
            <a:spLocks noGrp="1"/>
          </p:cNvSpPr>
          <p:nvPr>
            <p:ph type="dt" sz="half" idx="10"/>
          </p:nvPr>
        </p:nvSpPr>
        <p:spPr/>
        <p:txBody>
          <a:bodyPr/>
          <a:lstStyle>
            <a:lvl1pPr>
              <a:defRPr/>
            </a:lvl1pPr>
          </a:lstStyle>
          <a:p>
            <a:pPr>
              <a:defRPr/>
            </a:pPr>
            <a:fld id="{5EA6B405-0E98-4034-9B4B-6DB624953009}" type="datetimeFigureOut">
              <a:rPr lang="zh-CN" altLang="en-US"/>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5214DA33-F6AA-481C-8401-4D13E8E83CD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843A5183-C35F-470B-B13D-27ADA6BCA604}" type="datetimeFigureOut">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1755BC56-E875-42FC-9699-9491A8B3537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a:defRPr/>
            </a:pPr>
            <a:fld id="{7B5810DB-9F62-40BA-B8CE-5583D677A99C}"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AEC7AF87-85DA-4E4F-A0F1-D927CE2BF595}" type="slidenum">
              <a:rPr lang="zh-CN" altLang="en-US" smtClean="0"/>
            </a:fld>
            <a:endParaRPr lang="zh-CN" altLang="en-US"/>
          </a:p>
        </p:txBody>
      </p:sp>
      <p:pic>
        <p:nvPicPr>
          <p:cNvPr id="6" name="图片 5"/>
          <p:cNvPicPr>
            <a:picLocks noChangeAspect="1"/>
          </p:cNvPicPr>
          <p:nvPr userDrawn="1"/>
        </p:nvPicPr>
        <p:blipFill>
          <a:blip r:embed="rId2"/>
          <a:stretch>
            <a:fillRect/>
          </a:stretch>
        </p:blipFill>
        <p:spPr>
          <a:xfrm>
            <a:off x="0" y="-1"/>
            <a:ext cx="14804032" cy="8229601"/>
          </a:xfrm>
          <a:prstGeom prst="rect">
            <a:avLst/>
          </a:prstGeom>
        </p:spPr>
      </p:pic>
      <p:sp>
        <p:nvSpPr>
          <p:cNvPr id="7" name="灯片编号占位符 8"/>
          <p:cNvSpPr txBox="1"/>
          <p:nvPr userDrawn="1"/>
        </p:nvSpPr>
        <p:spPr>
          <a:xfrm>
            <a:off x="186408" y="7571184"/>
            <a:ext cx="688401" cy="436869"/>
          </a:xfrm>
          <a:prstGeom prst="rect">
            <a:avLst/>
          </a:prstGeom>
        </p:spPr>
        <p:txBody>
          <a:bodyPr vert="horz" wrap="square" lIns="68589" tIns="34295" rIns="68589" bIns="34295" numCol="1" anchor="ctr" anchorCtr="0" compatLnSpc="1"/>
          <a:lstStyle>
            <a:defPPr>
              <a:defRPr lang="zh-CN"/>
            </a:defPPr>
            <a:lvl1pPr algn="ctr" defTabSz="1295400" rtl="0" eaLnBrk="1" fontAlgn="base" hangingPunct="1">
              <a:spcBef>
                <a:spcPct val="0"/>
              </a:spcBef>
              <a:spcAft>
                <a:spcPct val="0"/>
              </a:spcAft>
              <a:defRPr sz="1200" kern="1200">
                <a:solidFill>
                  <a:srgbClr val="898989"/>
                </a:solidFill>
                <a:latin typeface="Humnst777 BT" panose="020B0603030504020204" pitchFamily="34" charset="0"/>
                <a:ea typeface="微软雅黑" panose="020B0503020204020204" pitchFamily="34" charset="-122"/>
                <a:cs typeface="+mn-cs"/>
              </a:defRPr>
            </a:lvl1pPr>
            <a:lvl2pPr marL="647700" indent="-190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295400" indent="-381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3100" indent="-571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590800" indent="-762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a:lstStyle>
          <a:p>
            <a:fld id="{0DDA7A1F-FF36-4E04-98C2-D7DD4B94E4CC}"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a:defRPr/>
            </a:pPr>
            <a:fld id="{7B5810DB-9F62-40BA-B8CE-5583D677A99C}"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AEC7AF87-85DA-4E4F-A0F1-D927CE2BF59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a:xfrm rot="5400000">
            <a:off x="3199632" y="4107121"/>
            <a:ext cx="8229600" cy="1536"/>
          </a:xfrm>
          <a:prstGeom prst="line">
            <a:avLst/>
          </a:prstGeom>
          <a:ln w="63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日期占位符 1"/>
          <p:cNvSpPr>
            <a:spLocks noGrp="1"/>
          </p:cNvSpPr>
          <p:nvPr>
            <p:ph type="dt" sz="half" idx="10"/>
          </p:nvPr>
        </p:nvSpPr>
        <p:spPr/>
        <p:txBody>
          <a:bodyPr/>
          <a:lstStyle>
            <a:lvl1pPr>
              <a:defRPr/>
            </a:lvl1pPr>
          </a:lstStyle>
          <a:p>
            <a:pPr>
              <a:defRPr/>
            </a:pPr>
            <a:fld id="{13D256F0-E0A4-46B8-A620-EEC40AB97184}" type="datetimeFigureOut">
              <a:rPr lang="zh-CN" altLang="en-US"/>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1BBBD0CB-C116-4A43-ABD9-C2AF1B2B812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731060" y="330014"/>
            <a:ext cx="13136868" cy="13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616" tIns="64808" rIns="129616" bIns="64808" numCol="1" anchor="ctr" anchorCtr="0" compatLnSpc="1"/>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bwMode="auto">
          <a:xfrm>
            <a:off x="731060" y="1919608"/>
            <a:ext cx="13168282" cy="543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616" tIns="64808" rIns="129616" bIns="64808"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731061" y="7628319"/>
            <a:ext cx="3414170" cy="437138"/>
          </a:xfrm>
          <a:prstGeom prst="rect">
            <a:avLst/>
          </a:prstGeom>
        </p:spPr>
        <p:txBody>
          <a:bodyPr vert="horz" wrap="square" lIns="129616" tIns="64808" rIns="129616" bIns="64808" numCol="1" anchor="ctr" anchorCtr="0" compatLnSpc="1"/>
          <a:lstStyle>
            <a:lvl1pPr algn="ctr" eaLnBrk="1" hangingPunct="1">
              <a:defRPr sz="1700">
                <a:solidFill>
                  <a:srgbClr val="898989"/>
                </a:solidFill>
                <a:latin typeface="微软雅黑" panose="020B0503020204020204" pitchFamily="34" charset="-122"/>
                <a:ea typeface="微软雅黑" panose="020B0503020204020204" pitchFamily="34" charset="-122"/>
              </a:defRPr>
            </a:lvl1pPr>
          </a:lstStyle>
          <a:p>
            <a:pPr>
              <a:defRPr/>
            </a:pPr>
            <a:fld id="{7B5810DB-9F62-40BA-B8CE-5583D677A99C}" type="datetimeFigureOut">
              <a:rPr lang="zh-CN" altLang="en-US" smtClean="0"/>
            </a:fld>
            <a:endParaRPr lang="zh-CN" altLang="en-US"/>
          </a:p>
        </p:txBody>
      </p:sp>
      <p:sp>
        <p:nvSpPr>
          <p:cNvPr id="5" name="页脚占位符 4"/>
          <p:cNvSpPr>
            <a:spLocks noGrp="1"/>
          </p:cNvSpPr>
          <p:nvPr>
            <p:ph type="ftr" sz="quarter" idx="3"/>
          </p:nvPr>
        </p:nvSpPr>
        <p:spPr>
          <a:xfrm>
            <a:off x="4999155" y="7628319"/>
            <a:ext cx="4632090" cy="437138"/>
          </a:xfrm>
          <a:prstGeom prst="rect">
            <a:avLst/>
          </a:prstGeom>
        </p:spPr>
        <p:txBody>
          <a:bodyPr vert="horz" lIns="129616" tIns="64808" rIns="129616" bIns="64808" rtlCol="0" anchor="ctr"/>
          <a:lstStyle>
            <a:lvl1pPr algn="ctr" defTabSz="1296035" eaLnBrk="1" fontAlgn="auto" hangingPunct="1">
              <a:spcBef>
                <a:spcPts val="0"/>
              </a:spcBef>
              <a:spcAft>
                <a:spcPts val="0"/>
              </a:spcAft>
              <a:defRPr sz="1700">
                <a:solidFill>
                  <a:schemeClr val="tx1">
                    <a:tint val="75000"/>
                  </a:schemeClr>
                </a:solidFill>
                <a:latin typeface="微软雅黑" panose="020B0503020204020204" pitchFamily="34" charset="-122"/>
                <a:ea typeface="微软雅黑" panose="020B0503020204020204" pitchFamily="34" charset="-122"/>
                <a:cs typeface="+mn-cs"/>
              </a:defRPr>
            </a:lvl1pPr>
          </a:lstStyle>
          <a:p>
            <a:pPr>
              <a:defRPr/>
            </a:pPr>
            <a:endParaRPr lang="zh-CN" altLang="en-US"/>
          </a:p>
        </p:txBody>
      </p:sp>
      <p:sp>
        <p:nvSpPr>
          <p:cNvPr id="6" name="灯片编号占位符 5"/>
          <p:cNvSpPr>
            <a:spLocks noGrp="1"/>
          </p:cNvSpPr>
          <p:nvPr>
            <p:ph type="sldNum" sz="quarter" idx="4"/>
          </p:nvPr>
        </p:nvSpPr>
        <p:spPr>
          <a:xfrm>
            <a:off x="10485172" y="7628319"/>
            <a:ext cx="3414169" cy="437138"/>
          </a:xfrm>
          <a:prstGeom prst="rect">
            <a:avLst/>
          </a:prstGeom>
        </p:spPr>
        <p:txBody>
          <a:bodyPr vert="horz" wrap="square" lIns="129616" tIns="64808" rIns="129616" bIns="64808" numCol="1" anchor="ctr" anchorCtr="0" compatLnSpc="1"/>
          <a:lstStyle>
            <a:lvl1pPr algn="ctr" eaLnBrk="1" hangingPunct="1">
              <a:defRPr sz="1700">
                <a:solidFill>
                  <a:srgbClr val="898989"/>
                </a:solidFill>
                <a:latin typeface="微软雅黑" panose="020B0503020204020204" pitchFamily="34" charset="-122"/>
                <a:ea typeface="微软雅黑" panose="020B0503020204020204" pitchFamily="34" charset="-122"/>
              </a:defRPr>
            </a:lvl1pPr>
          </a:lstStyle>
          <a:p>
            <a:fld id="{AEC7AF87-85DA-4E4F-A0F1-D927CE2BF59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295400" rtl="0" eaLnBrk="0" fontAlgn="base" hangingPunct="0">
        <a:spcBef>
          <a:spcPct val="0"/>
        </a:spcBef>
        <a:spcAft>
          <a:spcPct val="0"/>
        </a:spcAft>
        <a:defRPr sz="3600" b="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6pPr>
      <a:lvl7pPr marL="9144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7pPr>
      <a:lvl8pPr marL="13716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8pPr>
      <a:lvl9pPr marL="18288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9pPr>
    </p:titleStyle>
    <p:bodyStyle>
      <a:lvl1pPr marL="485775" indent="-485775" algn="l" defTabSz="12954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052830" indent="-405130" algn="l" defTabSz="12954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619250" indent="-323850" algn="l" defTabSz="1295400" rtl="0" eaLnBrk="0" fontAlgn="base" hangingPunct="0">
        <a:spcBef>
          <a:spcPct val="20000"/>
        </a:spcBef>
        <a:spcAft>
          <a:spcPct val="0"/>
        </a:spcAft>
        <a:buFont typeface="Arial" panose="020B0604020202020204" pitchFamily="34" charset="0"/>
        <a:buChar char="•"/>
        <a:defRPr kumimoji="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2266950" indent="-323850" algn="l" defTabSz="1295400" rtl="0" eaLnBrk="0" fontAlgn="base" hangingPunct="0">
        <a:spcBef>
          <a:spcPct val="20000"/>
        </a:spcBef>
        <a:spcAft>
          <a:spcPct val="0"/>
        </a:spcAft>
        <a:buFont typeface="Arial" panose="020B0604020202020204" pitchFamily="34" charset="0"/>
        <a:buChar char="–"/>
        <a:defRPr kumimoji="1" sz="1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916555" indent="-323850" algn="l" defTabSz="1295400" rtl="0" eaLnBrk="0" fontAlgn="base" hangingPunct="0">
        <a:spcBef>
          <a:spcPct val="20000"/>
        </a:spcBef>
        <a:spcAft>
          <a:spcPct val="0"/>
        </a:spcAft>
        <a:buFont typeface="Arial" panose="020B0604020202020204" pitchFamily="34" charset="0"/>
        <a:buChar char="»"/>
        <a:defRPr kumimoji="1" sz="1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356425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212590"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6092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50862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zh-CN"/>
      </a:defPPr>
      <a:lvl1pPr marL="0" algn="l" defTabSz="1296035" rtl="0" eaLnBrk="1" latinLnBrk="0" hangingPunct="1">
        <a:defRPr sz="2600" kern="1200">
          <a:solidFill>
            <a:schemeClr val="tx1"/>
          </a:solidFill>
          <a:latin typeface="+mn-lt"/>
          <a:ea typeface="+mn-ea"/>
          <a:cs typeface="+mn-cs"/>
        </a:defRPr>
      </a:lvl1pPr>
      <a:lvl2pPr marL="648335" algn="l" defTabSz="1296035" rtl="0" eaLnBrk="1" latinLnBrk="0" hangingPunct="1">
        <a:defRPr sz="2600" kern="1200">
          <a:solidFill>
            <a:schemeClr val="tx1"/>
          </a:solidFill>
          <a:latin typeface="+mn-lt"/>
          <a:ea typeface="+mn-ea"/>
          <a:cs typeface="+mn-cs"/>
        </a:defRPr>
      </a:lvl2pPr>
      <a:lvl3pPr marL="1296035" algn="l" defTabSz="1296035" rtl="0" eaLnBrk="1" latinLnBrk="0" hangingPunct="1">
        <a:defRPr sz="2600" kern="1200">
          <a:solidFill>
            <a:schemeClr val="tx1"/>
          </a:solidFill>
          <a:latin typeface="+mn-lt"/>
          <a:ea typeface="+mn-ea"/>
          <a:cs typeface="+mn-cs"/>
        </a:defRPr>
      </a:lvl3pPr>
      <a:lvl4pPr marL="1944370" algn="l" defTabSz="1296035" rtl="0" eaLnBrk="1" latinLnBrk="0" hangingPunct="1">
        <a:defRPr sz="2600" kern="1200">
          <a:solidFill>
            <a:schemeClr val="tx1"/>
          </a:solidFill>
          <a:latin typeface="+mn-lt"/>
          <a:ea typeface="+mn-ea"/>
          <a:cs typeface="+mn-cs"/>
        </a:defRPr>
      </a:lvl4pPr>
      <a:lvl5pPr marL="2592070" algn="l" defTabSz="1296035" rtl="0" eaLnBrk="1" latinLnBrk="0" hangingPunct="1">
        <a:defRPr sz="2600" kern="1200">
          <a:solidFill>
            <a:schemeClr val="tx1"/>
          </a:solidFill>
          <a:latin typeface="+mn-lt"/>
          <a:ea typeface="+mn-ea"/>
          <a:cs typeface="+mn-cs"/>
        </a:defRPr>
      </a:lvl5pPr>
      <a:lvl6pPr marL="3240405" algn="l" defTabSz="1296035" rtl="0" eaLnBrk="1" latinLnBrk="0" hangingPunct="1">
        <a:defRPr sz="2600" kern="1200">
          <a:solidFill>
            <a:schemeClr val="tx1"/>
          </a:solidFill>
          <a:latin typeface="+mn-lt"/>
          <a:ea typeface="+mn-ea"/>
          <a:cs typeface="+mn-cs"/>
        </a:defRPr>
      </a:lvl6pPr>
      <a:lvl7pPr marL="3888740" algn="l" defTabSz="1296035" rtl="0" eaLnBrk="1" latinLnBrk="0" hangingPunct="1">
        <a:defRPr sz="2600" kern="1200">
          <a:solidFill>
            <a:schemeClr val="tx1"/>
          </a:solidFill>
          <a:latin typeface="+mn-lt"/>
          <a:ea typeface="+mn-ea"/>
          <a:cs typeface="+mn-cs"/>
        </a:defRPr>
      </a:lvl7pPr>
      <a:lvl8pPr marL="4536440" algn="l" defTabSz="1296035" rtl="0" eaLnBrk="1" latinLnBrk="0" hangingPunct="1">
        <a:defRPr sz="2600" kern="1200">
          <a:solidFill>
            <a:schemeClr val="tx1"/>
          </a:solidFill>
          <a:latin typeface="+mn-lt"/>
          <a:ea typeface="+mn-ea"/>
          <a:cs typeface="+mn-cs"/>
        </a:defRPr>
      </a:lvl8pPr>
      <a:lvl9pPr marL="5184775" algn="l" defTabSz="129603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66160" y="2057400"/>
            <a:ext cx="6588701" cy="480060"/>
          </a:xfrm>
        </p:spPr>
        <p:txBody>
          <a:bodyPr/>
          <a:lstStyle/>
          <a:p>
            <a:r>
              <a:rPr lang="zh-CN" altLang="en-US" sz="3450" dirty="0" smtClean="0">
                <a:latin typeface="黑体" panose="02010609060101010101" pitchFamily="49" charset="-122"/>
                <a:ea typeface="黑体" panose="02010609060101010101" pitchFamily="49" charset="-122"/>
              </a:rPr>
              <a:t>第二部分 商务智能数据获取</a:t>
            </a:r>
            <a:endParaRPr lang="zh-CN" altLang="en-US" sz="3450" dirty="0" smtClean="0">
              <a:latin typeface="黑体" panose="02010609060101010101" pitchFamily="49" charset="-122"/>
              <a:ea typeface="黑体" panose="02010609060101010101" pitchFamily="49" charset="-122"/>
            </a:endParaRPr>
          </a:p>
        </p:txBody>
      </p:sp>
      <p:sp>
        <p:nvSpPr>
          <p:cNvPr id="47107" name="Rectangle 3"/>
          <p:cNvSpPr>
            <a:spLocks noGrp="1" noChangeArrowheads="1"/>
          </p:cNvSpPr>
          <p:nvPr>
            <p:ph type="body" idx="1"/>
          </p:nvPr>
        </p:nvSpPr>
        <p:spPr>
          <a:xfrm>
            <a:off x="3291840" y="3017520"/>
            <a:ext cx="8503920" cy="3639312"/>
          </a:xfrm>
        </p:spPr>
        <p:txBody>
          <a:bodyPr/>
          <a:lstStyle/>
          <a:p>
            <a:pPr marL="0" indent="0">
              <a:buNone/>
            </a:pPr>
            <a:r>
              <a:rPr lang="zh-CN" altLang="en-US" sz="2700" dirty="0" smtClean="0"/>
              <a:t>补充学习材料三</a:t>
            </a:r>
            <a:r>
              <a:rPr lang="zh-CN" altLang="en-US" sz="2700" dirty="0" smtClean="0"/>
              <a:t>：</a:t>
            </a:r>
            <a:r>
              <a:rPr lang="en-US" altLang="zh-CN" sz="2700" dirty="0" smtClean="0"/>
              <a:t>Power Pivot</a:t>
            </a:r>
            <a:r>
              <a:rPr lang="zh-CN" altLang="en-US" sz="2700" dirty="0" smtClean="0"/>
              <a:t>数据操作基础</a:t>
            </a:r>
            <a:endParaRPr lang="zh-CN" altLang="en-US" sz="2700" dirty="0" smtClean="0"/>
          </a:p>
          <a:p>
            <a:pPr fontAlgn="b">
              <a:lnSpc>
                <a:spcPct val="90000"/>
              </a:lnSpc>
            </a:pPr>
            <a:endParaRPr lang="zh-CN" altLang="en-US" sz="2700" b="1" dirty="0" smtClean="0">
              <a:solidFill>
                <a:srgbClr val="000000"/>
              </a:solidFill>
              <a:latin typeface="宋体" panose="02010600030101010101" pitchFamily="2" charset="-122"/>
            </a:endParaRPr>
          </a:p>
        </p:txBody>
      </p:sp>
      <p:sp>
        <p:nvSpPr>
          <p:cNvPr id="47108" name="Rectangle 4"/>
          <p:cNvSpPr>
            <a:spLocks noChangeArrowheads="1"/>
          </p:cNvSpPr>
          <p:nvPr/>
        </p:nvSpPr>
        <p:spPr bwMode="auto">
          <a:xfrm>
            <a:off x="1828800" y="3539015"/>
            <a:ext cx="10972800" cy="466725"/>
          </a:xfrm>
          <a:prstGeom prst="rect">
            <a:avLst/>
          </a:prstGeom>
          <a:noFill/>
          <a:ln w="9525">
            <a:noFill/>
            <a:miter lim="800000"/>
          </a:ln>
          <a:effectLst/>
        </p:spPr>
        <p:txBody>
          <a:bodyPr lIns="97965" tIns="48982" rIns="97965" bIns="48982">
            <a:spAutoFit/>
          </a:bodyPr>
          <a:lstStyle/>
          <a:p>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en-US" altLang="zh-CN" sz="5400" dirty="0">
                <a:solidFill>
                  <a:schemeClr val="bg1">
                    <a:lumMod val="95000"/>
                  </a:schemeClr>
                </a:solidFill>
              </a:rPr>
              <a:t>3</a:t>
            </a:r>
            <a:r>
              <a:rPr lang="zh-CN" altLang="en-US" sz="5400" dirty="0">
                <a:solidFill>
                  <a:schemeClr val="bg1">
                    <a:lumMod val="95000"/>
                  </a:schemeClr>
                </a:solidFill>
              </a:rPr>
              <a:t>、</a:t>
            </a:r>
            <a:r>
              <a:rPr lang="en-US" altLang="zh-CN" sz="5400" dirty="0">
                <a:solidFill>
                  <a:schemeClr val="bg1">
                    <a:lumMod val="95000"/>
                  </a:schemeClr>
                </a:solidFill>
              </a:rPr>
              <a:t>Power Pivot</a:t>
            </a:r>
            <a:r>
              <a:rPr lang="zh-CN" altLang="en-US" sz="5400" dirty="0">
                <a:solidFill>
                  <a:schemeClr val="bg1">
                    <a:lumMod val="95000"/>
                  </a:schemeClr>
                </a:solidFill>
              </a:rPr>
              <a:t>多维数据透视分析方法</a:t>
            </a:r>
            <a:br>
              <a:rPr lang="zh-CN" altLang="en-US" sz="5400" dirty="0">
                <a:solidFill>
                  <a:schemeClr val="bg1">
                    <a:lumMod val="95000"/>
                  </a:schemeClr>
                </a:solidFill>
              </a:rPr>
            </a:br>
            <a:r>
              <a:rPr lang="en-US" altLang="zh-CN" sz="5400" dirty="0">
                <a:solidFill>
                  <a:schemeClr val="bg1">
                    <a:lumMod val="95000"/>
                  </a:schemeClr>
                </a:solidFill>
              </a:rPr>
              <a:t>---</a:t>
            </a:r>
            <a:r>
              <a:rPr lang="zh-CN" altLang="en-US" sz="5400" dirty="0">
                <a:solidFill>
                  <a:schemeClr val="bg1">
                    <a:lumMod val="95000"/>
                  </a:schemeClr>
                </a:solidFill>
              </a:rPr>
              <a:t>搭建多维数据分析模型</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45630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多维数据模型</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1780540"/>
            <a:ext cx="11389995" cy="977265"/>
          </a:xfrm>
          <a:prstGeom prst="rect">
            <a:avLst/>
          </a:prstGeom>
          <a:noFill/>
        </p:spPr>
        <p:txBody>
          <a:bodyPr wrap="square" rtlCol="0">
            <a:spAutoFit/>
          </a:bodyPr>
          <a:lstStyle/>
          <a:p>
            <a:pPr>
              <a:lnSpc>
                <a:spcPct val="120000"/>
              </a:lnSpc>
            </a:pPr>
            <a:r>
              <a:rPr lang="zh-CN" altLang="en-US" sz="2400">
                <a:latin typeface="微软雅黑" panose="020B0503020204020204" pitchFamily="34" charset="-122"/>
                <a:ea typeface="微软雅黑" panose="020B0503020204020204" pitchFamily="34" charset="-122"/>
              </a:rPr>
              <a:t>多维数据模型又叫多维数据集、立方体，指的是相互间通过某种联系被关联在一起的不同类别的数据集合。</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329055" y="3117850"/>
            <a:ext cx="11389995" cy="1420495"/>
          </a:xfrm>
          <a:prstGeom prst="rect">
            <a:avLst/>
          </a:prstGeom>
          <a:noFill/>
        </p:spPr>
        <p:txBody>
          <a:bodyPr wrap="square" rtlCol="0">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多维数据模型：在咨询公司以及</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BI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工具厂商的介绍性资料中又被称为</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立方体（</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Cube</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在这些资料中常以一个立体正方形的形式出现。多维数据集可以从多角度用数据全面映射某种业务的实际情况。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4-1"/>
          <p:cNvPicPr>
            <a:picLocks noChangeAspect="1"/>
          </p:cNvPicPr>
          <p:nvPr/>
        </p:nvPicPr>
        <p:blipFill>
          <a:blip r:embed="rId1"/>
          <a:stretch>
            <a:fillRect/>
          </a:stretch>
        </p:blipFill>
        <p:spPr>
          <a:xfrm>
            <a:off x="4851400" y="2438400"/>
            <a:ext cx="4927600" cy="4305300"/>
          </a:xfrm>
          <a:prstGeom prst="rect">
            <a:avLst/>
          </a:prstGeom>
        </p:spPr>
      </p:pic>
      <p:sp>
        <p:nvSpPr>
          <p:cNvPr id="19" name="文本框 18"/>
          <p:cNvSpPr txBox="1"/>
          <p:nvPr/>
        </p:nvSpPr>
        <p:spPr>
          <a:xfrm>
            <a:off x="1329055" y="919480"/>
            <a:ext cx="345630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多维数据模型</a:t>
            </a:r>
            <a:endParaRPr lang="zh-CN" altLang="en-US" sz="3200" b="1">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4-2"/>
          <p:cNvPicPr>
            <a:picLocks noChangeAspect="1"/>
          </p:cNvPicPr>
          <p:nvPr/>
        </p:nvPicPr>
        <p:blipFill>
          <a:blip r:embed="rId1"/>
          <a:stretch>
            <a:fillRect/>
          </a:stretch>
        </p:blipFill>
        <p:spPr>
          <a:xfrm>
            <a:off x="2286000" y="1991995"/>
            <a:ext cx="10058400" cy="5249545"/>
          </a:xfrm>
          <a:prstGeom prst="rect">
            <a:avLst/>
          </a:prstGeom>
        </p:spPr>
      </p:pic>
      <p:sp>
        <p:nvSpPr>
          <p:cNvPr id="19" name="文本框 18"/>
          <p:cNvSpPr txBox="1"/>
          <p:nvPr/>
        </p:nvSpPr>
        <p:spPr>
          <a:xfrm>
            <a:off x="1329055" y="919480"/>
            <a:ext cx="345630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多维数据模型</a:t>
            </a:r>
            <a:endParaRPr lang="zh-CN" altLang="en-US" sz="3200" b="1">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14425" y="981075"/>
            <a:ext cx="6645910" cy="583565"/>
          </a:xfrm>
          <a:prstGeom prst="rect">
            <a:avLst/>
          </a:prstGeom>
          <a:noFill/>
        </p:spPr>
        <p:txBody>
          <a:bodyPr wrap="square" rtlCol="0">
            <a:spAutoFit/>
          </a:bodyPr>
          <a:lstStyle/>
          <a:p>
            <a:r>
              <a:rPr lang="zh-CN" sz="3200" b="1">
                <a:latin typeface="微软雅黑" panose="020B0503020204020204" pitchFamily="34" charset="-122"/>
                <a:ea typeface="微软雅黑" panose="020B0503020204020204" pitchFamily="34" charset="-122"/>
              </a:rPr>
              <a:t>搭建多维数据集</a:t>
            </a:r>
            <a:endParaRPr lang="zh-CN"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114425" y="1715135"/>
            <a:ext cx="11277600" cy="5259070"/>
          </a:xfrm>
          <a:prstGeom prst="rect">
            <a:avLst/>
          </a:prstGeom>
          <a:noFill/>
        </p:spPr>
        <p:txBody>
          <a:bodyPr wrap="square" rtlCol="0">
            <a:spAutoFit/>
          </a:bodyPr>
          <a:lstStyle/>
          <a:p>
            <a:pPr>
              <a:lnSpc>
                <a:spcPct val="18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搭建方法：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8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、明确表与表之间用于匹配的关键字段。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、在关系图视图模式下，选中某个表的关键字段拖拽向另一个表的关键字段。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注意事项：</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、用于连接两表的两个关键字段中，至少有一个关键字段是没有重复值的。</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、关键字段中有重复值的表为主表，没有重复值的表为附表，在数据透视表中，只有当行列标签来自附表时，附表才能提供值字段。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、两表关联时，必然有一个主表和一个附表（如果两个关键字段都没有重复值，连接时先选中的表为主表）。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en-US" sz="5400" dirty="0">
                <a:solidFill>
                  <a:schemeClr val="bg1">
                    <a:lumMod val="95000"/>
                  </a:schemeClr>
                </a:solidFill>
              </a:rPr>
              <a:t>5</a:t>
            </a:r>
            <a:r>
              <a:rPr lang="zh-CN" altLang="en-US" sz="5400" dirty="0">
                <a:solidFill>
                  <a:schemeClr val="bg1">
                    <a:lumMod val="95000"/>
                  </a:schemeClr>
                </a:solidFill>
              </a:rPr>
              <a:t>、</a:t>
            </a:r>
            <a:r>
              <a:rPr lang="en-US" sz="5400" dirty="0">
                <a:solidFill>
                  <a:schemeClr val="bg1">
                    <a:lumMod val="95000"/>
                  </a:schemeClr>
                </a:solidFill>
              </a:rPr>
              <a:t>Power Pivot</a:t>
            </a:r>
            <a:r>
              <a:rPr lang="zh-CN" altLang="en-US" sz="5400" dirty="0">
                <a:solidFill>
                  <a:schemeClr val="bg1">
                    <a:lumMod val="95000"/>
                  </a:schemeClr>
                </a:solidFill>
              </a:rPr>
              <a:t>多维数据透视分析方法</a:t>
            </a:r>
            <a:br>
              <a:rPr lang="zh-CN" altLang="en-US" sz="5400" dirty="0">
                <a:solidFill>
                  <a:schemeClr val="bg1">
                    <a:lumMod val="95000"/>
                  </a:schemeClr>
                </a:solidFill>
              </a:rPr>
            </a:br>
            <a:r>
              <a:rPr lang="en-US" altLang="zh-CN" sz="5400" dirty="0">
                <a:solidFill>
                  <a:schemeClr val="bg1">
                    <a:lumMod val="95000"/>
                  </a:schemeClr>
                </a:solidFill>
              </a:rPr>
              <a:t>---DAX</a:t>
            </a:r>
            <a:r>
              <a:rPr lang="zh-CN" altLang="en-US" sz="5400" dirty="0">
                <a:solidFill>
                  <a:schemeClr val="bg1">
                    <a:lumMod val="95000"/>
                  </a:schemeClr>
                </a:solidFill>
              </a:rPr>
              <a:t>表达式</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990340"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DAX</a:t>
            </a:r>
            <a:r>
              <a:rPr lang="zh-CN" altLang="en-US" sz="3200" b="1">
                <a:latin typeface="微软雅黑" panose="020B0503020204020204" pitchFamily="34" charset="-122"/>
                <a:ea typeface="微软雅黑" panose="020B0503020204020204" pitchFamily="34" charset="-122"/>
              </a:rPr>
              <a:t>表达式</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1738630"/>
            <a:ext cx="11704320" cy="4521835"/>
          </a:xfrm>
          <a:prstGeom prst="rect">
            <a:avLst/>
          </a:prstGeom>
          <a:noFill/>
        </p:spPr>
        <p:txBody>
          <a:bodyPr wrap="square" rtlCol="0">
            <a:spAutoFit/>
          </a:bodyPr>
          <a:lstStyle/>
          <a:p>
            <a:pPr>
              <a:lnSpc>
                <a:spcPct val="120000"/>
              </a:lnSpc>
            </a:pPr>
            <a:r>
              <a:rPr lang="en-US" altLang="zh-CN" sz="2400">
                <a:latin typeface="微软雅黑" panose="020B0503020204020204" pitchFamily="34" charset="-122"/>
                <a:ea typeface="微软雅黑" panose="020B0503020204020204" pitchFamily="34" charset="-122"/>
              </a:rPr>
              <a:t>DAX</a:t>
            </a:r>
            <a:r>
              <a:rPr lang="zh-CN" altLang="en-US" sz="2400">
                <a:latin typeface="微软雅黑" panose="020B0503020204020204" pitchFamily="34" charset="-122"/>
                <a:ea typeface="微软雅黑" panose="020B0503020204020204" pitchFamily="34" charset="-122"/>
              </a:rPr>
              <a:t>表达式：</a:t>
            </a:r>
            <a:r>
              <a:rPr lang="en-US" altLang="zh-CN" sz="2400">
                <a:latin typeface="微软雅黑" panose="020B0503020204020204" pitchFamily="34" charset="-122"/>
                <a:ea typeface="微软雅黑" panose="020B0503020204020204" pitchFamily="34" charset="-122"/>
              </a:rPr>
              <a:t>Power Pivot</a:t>
            </a:r>
            <a:r>
              <a:rPr lang="zh-CN" altLang="en-US" sz="2400">
                <a:latin typeface="微软雅黑" panose="020B0503020204020204" pitchFamily="34" charset="-122"/>
                <a:ea typeface="微软雅黑" panose="020B0503020204020204" pitchFamily="34" charset="-122"/>
              </a:rPr>
              <a:t>的特有函数集</a:t>
            </a:r>
            <a:endParaRPr lang="zh-CN" altLang="en-US" sz="2400">
              <a:latin typeface="微软雅黑" panose="020B0503020204020204" pitchFamily="34" charset="-122"/>
              <a:ea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DAX</a:t>
            </a:r>
            <a:r>
              <a:rPr lang="zh-CN" altLang="en-US" sz="2400">
                <a:latin typeface="微软雅黑" panose="020B0503020204020204" pitchFamily="34" charset="-122"/>
                <a:ea typeface="微软雅黑" panose="020B0503020204020204" pitchFamily="34" charset="-122"/>
              </a:rPr>
              <a:t>表达式的结果应用在数据透视表中。</a:t>
            </a:r>
            <a:endParaRPr lang="zh-CN" altLang="en-US" sz="2400">
              <a:latin typeface="微软雅黑" panose="020B0503020204020204" pitchFamily="34" charset="-122"/>
              <a:ea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DAX</a:t>
            </a:r>
            <a:r>
              <a:rPr lang="zh-CN" altLang="en-US" sz="2400">
                <a:latin typeface="微软雅黑" panose="020B0503020204020204" pitchFamily="34" charset="-122"/>
                <a:ea typeface="微软雅黑" panose="020B0503020204020204" pitchFamily="34" charset="-122"/>
              </a:rPr>
              <a:t>表达式的结果作用于整列或者表中所有行。</a:t>
            </a:r>
            <a:endParaRPr lang="zh-CN" altLang="en-US" sz="2400">
              <a:latin typeface="微软雅黑" panose="020B0503020204020204" pitchFamily="34" charset="-122"/>
              <a:ea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rPr>
              <a:t>还要注意以下几点：</a:t>
            </a:r>
            <a:endParaRPr lang="zh-CN" altLang="en-US" sz="2400">
              <a:latin typeface="微软雅黑" panose="020B0503020204020204" pitchFamily="34" charset="-122"/>
              <a:ea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rPr>
              <a:t>、表名用</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引用。</a:t>
            </a:r>
            <a:endParaRPr lang="zh-CN" altLang="en-US" sz="2400">
              <a:latin typeface="微软雅黑" panose="020B0503020204020204" pitchFamily="34" charset="-122"/>
              <a:ea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rPr>
              <a:t>b</a:t>
            </a:r>
            <a:r>
              <a:rPr lang="zh-CN" altLang="en-US" sz="2400">
                <a:latin typeface="微软雅黑" panose="020B0503020204020204" pitchFamily="34" charset="-122"/>
                <a:ea typeface="微软雅黑" panose="020B0503020204020204" pitchFamily="34" charset="-122"/>
              </a:rPr>
              <a:t>、字段名（列名）用</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引用。</a:t>
            </a:r>
            <a:endParaRPr lang="zh-CN" altLang="en-US" sz="2400">
              <a:latin typeface="微软雅黑" panose="020B0503020204020204" pitchFamily="34" charset="-122"/>
              <a:ea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rPr>
              <a:t>c</a:t>
            </a:r>
            <a:r>
              <a:rPr lang="zh-CN" altLang="en-US" sz="2400">
                <a:latin typeface="微软雅黑" panose="020B0503020204020204" pitchFamily="34" charset="-122"/>
                <a:ea typeface="微软雅黑" panose="020B0503020204020204" pitchFamily="34" charset="-122"/>
              </a:rPr>
              <a:t>、要注意函数表达式中参数的数据类型，尤其是要将</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表</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与</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数值</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正确区分。</a:t>
            </a:r>
            <a:endParaRPr lang="zh-CN" altLang="en-US" sz="2400">
              <a:latin typeface="微软雅黑" panose="020B0503020204020204" pitchFamily="34" charset="-122"/>
              <a:ea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rPr>
              <a:t>d</a:t>
            </a:r>
            <a:r>
              <a:rPr lang="zh-CN" altLang="en-US" sz="2400">
                <a:latin typeface="微软雅黑" panose="020B0503020204020204" pitchFamily="34" charset="-122"/>
                <a:ea typeface="微软雅黑" panose="020B0503020204020204" pitchFamily="34" charset="-122"/>
              </a:rPr>
              <a:t>、与</a:t>
            </a:r>
            <a:r>
              <a:rPr lang="en-US" altLang="zh-CN" sz="2400">
                <a:latin typeface="微软雅黑" panose="020B0503020204020204" pitchFamily="34" charset="-122"/>
                <a:ea typeface="微软雅黑" panose="020B0503020204020204" pitchFamily="34" charset="-122"/>
              </a:rPr>
              <a:t>Excel</a:t>
            </a:r>
            <a:r>
              <a:rPr lang="zh-CN" altLang="en-US" sz="2400">
                <a:latin typeface="微软雅黑" panose="020B0503020204020204" pitchFamily="34" charset="-122"/>
                <a:ea typeface="微软雅黑" panose="020B0503020204020204" pitchFamily="34" charset="-122"/>
              </a:rPr>
              <a:t>公式相同，除了直接在编辑器的公式区域输入公式外还可以通过单击公式编辑栏前的</a:t>
            </a:r>
            <a:r>
              <a:rPr lang="en-US" altLang="zh-CN" sz="2400">
                <a:latin typeface="微软雅黑" panose="020B0503020204020204" pitchFamily="34" charset="-122"/>
                <a:ea typeface="微软雅黑" panose="020B0503020204020204" pitchFamily="34" charset="-122"/>
              </a:rPr>
              <a:t>”fx“</a:t>
            </a:r>
            <a:r>
              <a:rPr lang="zh-CN" altLang="en-US" sz="2400">
                <a:latin typeface="微软雅黑" panose="020B0503020204020204" pitchFamily="34" charset="-122"/>
                <a:ea typeface="微软雅黑" panose="020B0503020204020204" pitchFamily="34" charset="-122"/>
              </a:rPr>
              <a:t>图标启动</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插入函数</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对话框，在对话框中选择需要的函数使用。</a:t>
            </a:r>
            <a:endParaRPr lang="zh-CN" altLang="en-US" sz="2400">
              <a:latin typeface="微软雅黑" panose="020B0503020204020204" pitchFamily="34" charset="-122"/>
              <a:ea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rPr>
              <a:t>e</a:t>
            </a:r>
            <a:r>
              <a:rPr lang="zh-CN" altLang="en-US" sz="2400">
                <a:latin typeface="微软雅黑" panose="020B0503020204020204" pitchFamily="34" charset="-122"/>
                <a:ea typeface="微软雅黑" panose="020B0503020204020204" pitchFamily="34" charset="-122"/>
              </a:rPr>
              <a:t>、表达式中的函数名不分大小写，比如</a:t>
            </a:r>
            <a:r>
              <a:rPr lang="en-US" altLang="zh-CN" sz="2400">
                <a:latin typeface="微软雅黑" panose="020B0503020204020204" pitchFamily="34" charset="-122"/>
                <a:ea typeface="微软雅黑" panose="020B0503020204020204" pitchFamily="34" charset="-122"/>
              </a:rPr>
              <a:t>”ALL“</a:t>
            </a:r>
            <a:r>
              <a:rPr lang="zh-CN" altLang="en-US" sz="2400">
                <a:latin typeface="微软雅黑" panose="020B0503020204020204" pitchFamily="34" charset="-122"/>
                <a:ea typeface="微软雅黑" panose="020B0503020204020204" pitchFamily="34" charset="-122"/>
              </a:rPr>
              <a:t>函数也可以记作</a:t>
            </a:r>
            <a:r>
              <a:rPr lang="en-US" altLang="zh-CN" sz="2400">
                <a:latin typeface="微软雅黑" panose="020B0503020204020204" pitchFamily="34" charset="-122"/>
                <a:ea typeface="微软雅黑" panose="020B0503020204020204" pitchFamily="34" charset="-122"/>
              </a:rPr>
              <a:t>”all“</a:t>
            </a:r>
            <a:r>
              <a:rPr lang="zh-CN" altLang="en-US"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329055" y="6403975"/>
            <a:ext cx="11469370" cy="12604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相关参考网站：</a:t>
            </a:r>
            <a:endParaRPr lang="zh-CN" altLang="en-US"/>
          </a:p>
          <a:p>
            <a:r>
              <a:rPr lang="en-US" altLang="zh-CN"/>
              <a:t>https://msdn.microsoft.com/zh-cn/library/ee634365(v=sql.105).aspx</a:t>
            </a:r>
            <a:endParaRPr lang="en-US" altLang="zh-CN"/>
          </a:p>
          <a:p>
            <a:r>
              <a:rPr lang="en-US" altLang="zh-CN"/>
              <a:t>https://msdn.microsoft.com/zh-cn/library/vs/alm/hh272053</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en-US" sz="5400" dirty="0">
                <a:solidFill>
                  <a:schemeClr val="bg1"/>
                </a:solidFill>
              </a:rPr>
              <a:t>6</a:t>
            </a:r>
            <a:r>
              <a:rPr lang="zh-CN" altLang="en-US" sz="5400" dirty="0">
                <a:solidFill>
                  <a:schemeClr val="bg1"/>
                </a:solidFill>
              </a:rPr>
              <a:t>、</a:t>
            </a:r>
            <a:r>
              <a:rPr lang="en-US" sz="5400" dirty="0">
                <a:solidFill>
                  <a:schemeClr val="bg1"/>
                </a:solidFill>
              </a:rPr>
              <a:t>Power Pivot</a:t>
            </a:r>
            <a:r>
              <a:rPr lang="zh-CN" altLang="en-US" sz="5400" dirty="0">
                <a:solidFill>
                  <a:schemeClr val="bg1"/>
                </a:solidFill>
              </a:rPr>
              <a:t>多维数据透视分析方法</a:t>
            </a:r>
            <a:br>
              <a:rPr lang="zh-CN" altLang="en-US" sz="5400" dirty="0">
                <a:solidFill>
                  <a:schemeClr val="bg1"/>
                </a:solidFill>
              </a:rPr>
            </a:br>
            <a:r>
              <a:rPr lang="en-US" altLang="zh-CN" sz="5400" dirty="0">
                <a:solidFill>
                  <a:schemeClr val="bg1"/>
                </a:solidFill>
              </a:rPr>
              <a:t>---</a:t>
            </a:r>
            <a:r>
              <a:rPr lang="zh-CN" altLang="en-US" sz="5400" dirty="0">
                <a:solidFill>
                  <a:schemeClr val="bg1"/>
                </a:solidFill>
              </a:rPr>
              <a:t>使用</a:t>
            </a:r>
            <a:r>
              <a:rPr lang="en-US" altLang="zh-CN" sz="5400" dirty="0">
                <a:solidFill>
                  <a:schemeClr val="bg1"/>
                </a:solidFill>
              </a:rPr>
              <a:t>KPI</a:t>
            </a:r>
            <a:endParaRPr lang="en-US" altLang="zh-CN" sz="5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0485" y="919480"/>
            <a:ext cx="303720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创建</a:t>
            </a:r>
            <a:r>
              <a:rPr lang="en-US" altLang="zh-CN" sz="3200" b="1">
                <a:latin typeface="微软雅黑" panose="020B0503020204020204" pitchFamily="34" charset="-122"/>
                <a:ea typeface="微软雅黑" panose="020B0503020204020204" pitchFamily="34" charset="-122"/>
              </a:rPr>
              <a:t>KPI</a:t>
            </a:r>
            <a:endParaRPr lang="en-US" altLang="zh-CN"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61440" y="1812290"/>
            <a:ext cx="11426190" cy="2489200"/>
          </a:xfrm>
          <a:prstGeom prst="rect">
            <a:avLst/>
          </a:prstGeom>
          <a:noFill/>
        </p:spPr>
        <p:txBody>
          <a:bodyPr wrap="square" rtlCol="0">
            <a:spAutoFit/>
          </a:bodyPr>
          <a:lstStyle/>
          <a:p>
            <a:pPr>
              <a:lnSpc>
                <a:spcPct val="13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创建</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KPI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的方法：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、在编辑器下方公式区域内用公式为需要创建</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KPI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的字段指定汇总规则。</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、点击</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创建</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KPI”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关键绩效指标（</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KPI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对话框中设定</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KPI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规则。</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、定义</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KPI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目标值的方法有</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度量值</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是以两种汇总值之间的百分比为判断依据。而</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绝对值</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是以一个汇总规则与某个绝对值之间的大小关系为判断依据。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en-US" sz="5400" dirty="0">
                <a:solidFill>
                  <a:schemeClr val="bg1">
                    <a:lumMod val="95000"/>
                  </a:schemeClr>
                </a:solidFill>
              </a:rPr>
              <a:t>1</a:t>
            </a:r>
            <a:r>
              <a:rPr lang="zh-CN" altLang="en-US" sz="5400" dirty="0">
                <a:solidFill>
                  <a:schemeClr val="bg1">
                    <a:lumMod val="95000"/>
                  </a:schemeClr>
                </a:solidFill>
              </a:rPr>
              <a:t>、数据透视表的高级应用方法</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549846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数据透视表的高级应用方法</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2168525"/>
            <a:ext cx="7338060" cy="2306320"/>
          </a:xfrm>
          <a:prstGeom prst="rect">
            <a:avLst/>
          </a:prstGeom>
          <a:noFill/>
        </p:spPr>
        <p:txBody>
          <a:bodyPr wrap="square" rtlCol="0">
            <a:spAutoFit/>
          </a:bodyPr>
          <a:lstStyle/>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、百分比显示方式。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、不同维度及层级的汇总显示方式。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、添加计算字段。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、删除及修改计算字段。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、添加及删除计算项。</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en-US" altLang="zh-CN" sz="5400" dirty="0">
                <a:solidFill>
                  <a:schemeClr val="bg1">
                    <a:lumMod val="95000"/>
                  </a:schemeClr>
                </a:solidFill>
              </a:rPr>
              <a:t>2</a:t>
            </a:r>
            <a:r>
              <a:rPr lang="zh-CN" altLang="en-US" sz="5400" dirty="0">
                <a:solidFill>
                  <a:schemeClr val="bg1">
                    <a:lumMod val="95000"/>
                  </a:schemeClr>
                </a:solidFill>
              </a:rPr>
              <a:t>、</a:t>
            </a:r>
            <a:r>
              <a:rPr lang="en-US" altLang="zh-CN" sz="5400" dirty="0">
                <a:solidFill>
                  <a:schemeClr val="bg1">
                    <a:lumMod val="95000"/>
                  </a:schemeClr>
                </a:solidFill>
              </a:rPr>
              <a:t>Power Pivot</a:t>
            </a:r>
            <a:r>
              <a:rPr lang="zh-CN" altLang="en-US" sz="5400" dirty="0">
                <a:solidFill>
                  <a:schemeClr val="bg1">
                    <a:lumMod val="95000"/>
                  </a:schemeClr>
                </a:solidFill>
              </a:rPr>
              <a:t>多维数据透视分析</a:t>
            </a:r>
            <a:br>
              <a:rPr lang="zh-CN" altLang="en-US" sz="5400" dirty="0">
                <a:solidFill>
                  <a:schemeClr val="bg1">
                    <a:lumMod val="95000"/>
                  </a:schemeClr>
                </a:solidFill>
              </a:rPr>
            </a:br>
            <a:r>
              <a:rPr lang="en-US" altLang="zh-CN" sz="5400" dirty="0">
                <a:solidFill>
                  <a:schemeClr val="bg1">
                    <a:lumMod val="95000"/>
                  </a:schemeClr>
                </a:solidFill>
              </a:rPr>
              <a:t>---Power Pivot概述及导入数据</a:t>
            </a:r>
            <a:endParaRPr lang="en-US" altLang="zh-CN"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7699375" cy="583565"/>
          </a:xfrm>
          <a:prstGeom prst="rect">
            <a:avLst/>
          </a:prstGeom>
          <a:noFill/>
        </p:spPr>
        <p:txBody>
          <a:bodyPr wrap="square" rtlCol="0">
            <a:spAutoFit/>
          </a:bodyPr>
          <a:lstStyle/>
          <a:p>
            <a:r>
              <a:rPr lang="en-US" altLang="zh-CN" sz="3200" b="1" dirty="0">
                <a:solidFill>
                  <a:schemeClr val="tx1"/>
                </a:solidFill>
                <a:latin typeface="微软雅黑" panose="020B0503020204020204" pitchFamily="34" charset="-122"/>
                <a:ea typeface="微软雅黑" panose="020B0503020204020204" pitchFamily="34" charset="-122"/>
                <a:sym typeface="+mn-ea"/>
              </a:rPr>
              <a:t>Power Pivot</a:t>
            </a:r>
            <a:r>
              <a:rPr lang="zh-CN" altLang="en-US" sz="3200" b="1" dirty="0">
                <a:solidFill>
                  <a:schemeClr val="tx1"/>
                </a:solidFill>
                <a:latin typeface="微软雅黑" panose="020B0503020204020204" pitchFamily="34" charset="-122"/>
                <a:ea typeface="微软雅黑" panose="020B0503020204020204" pitchFamily="34" charset="-122"/>
                <a:sym typeface="+mn-ea"/>
              </a:rPr>
              <a:t>概述</a:t>
            </a:r>
            <a:endParaRPr lang="zh-CN" altLang="en-US"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29055" y="2078990"/>
            <a:ext cx="11576685" cy="1420495"/>
          </a:xfrm>
          <a:prstGeom prst="rect">
            <a:avLst/>
          </a:prstGeom>
          <a:noFill/>
        </p:spPr>
        <p:txBody>
          <a:bodyPr wrap="square" rtlCol="0">
            <a:spAutoFit/>
          </a:bodyPr>
          <a:lstStyle/>
          <a:p>
            <a:pPr algn="just">
              <a:lnSpc>
                <a:spcPct val="120000"/>
              </a:lnSpc>
            </a:pPr>
            <a:endParaRPr lang="zh-CN" altLang="en-US" sz="2400" dirty="0">
              <a:latin typeface="微软雅黑" panose="020B0503020204020204" pitchFamily="34" charset="-122"/>
              <a:ea typeface="微软雅黑" panose="020B0503020204020204" pitchFamily="34" charset="-122"/>
              <a:sym typeface="+mn-ea"/>
            </a:endParaRPr>
          </a:p>
          <a:p>
            <a:pPr algn="just">
              <a:lnSpc>
                <a:spcPct val="120000"/>
              </a:lnSpc>
            </a:pPr>
            <a:r>
              <a:rPr lang="en-US" altLang="zh-CN" sz="2400" dirty="0">
                <a:latin typeface="微软雅黑" panose="020B0503020204020204" pitchFamily="34" charset="-122"/>
                <a:ea typeface="微软雅黑" panose="020B0503020204020204" pitchFamily="34" charset="-122"/>
                <a:sym typeface="+mn-ea"/>
              </a:rPr>
              <a:t>Power Pivot</a:t>
            </a:r>
            <a:r>
              <a:rPr lang="zh-CN" altLang="en-US" sz="2400" dirty="0">
                <a:latin typeface="微软雅黑" panose="020B0503020204020204" pitchFamily="34" charset="-122"/>
                <a:ea typeface="微软雅黑" panose="020B0503020204020204" pitchFamily="34" charset="-122"/>
                <a:sym typeface="+mn-ea"/>
              </a:rPr>
              <a:t>是一个加强版的数据透视工具，不仅在数据处理量上，在透视规则及自自定义规则上，也得到了大幅改善。</a:t>
            </a:r>
            <a:endParaRPr lang="zh-CN" altLang="en-US" sz="24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1329055" y="3892550"/>
            <a:ext cx="11576050" cy="1420495"/>
          </a:xfrm>
          <a:prstGeom prst="rect">
            <a:avLst/>
          </a:prstGeom>
          <a:noFill/>
        </p:spPr>
        <p:txBody>
          <a:bodyPr wrap="square" rtlCol="0">
            <a:spAutoFit/>
          </a:bodyPr>
          <a:lstStyle/>
          <a:p>
            <a:pPr algn="just">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Power Pivot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工具如其名</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是一款加强版的数据透视工具。它不仅拥有比传统数据透视表更加强大灵活的计算分析能力，还可以导入并关联多种不同数据源的大量数据，并在内存中创建自已的多维数据模型（多个表关联在一起的数据集合）。</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34745" y="981075"/>
            <a:ext cx="506158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Pivot概述</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247140" y="1965325"/>
            <a:ext cx="8720455" cy="2897505"/>
          </a:xfrm>
          <a:prstGeom prst="rect">
            <a:avLst/>
          </a:prstGeom>
          <a:noFill/>
        </p:spPr>
        <p:txBody>
          <a:bodyPr wrap="square" rtlCol="0">
            <a:spAutoFit/>
          </a:bodyPr>
          <a:lstStyle/>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Power Pivot特点：</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、搭建多维数据分析环境。</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、突破数据行数限制。</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、简洁的操作界面功能。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、强大的自定义功能。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4745" y="981075"/>
            <a:ext cx="506158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Pivot概述</a:t>
            </a:r>
            <a:endParaRPr lang="zh-CN" altLang="en-US" sz="3200" b="1">
              <a:latin typeface="微软雅黑" panose="020B0503020204020204" pitchFamily="34" charset="-122"/>
              <a:ea typeface="微软雅黑" panose="020B0503020204020204" pitchFamily="34" charset="-122"/>
            </a:endParaRPr>
          </a:p>
        </p:txBody>
      </p:sp>
      <p:pic>
        <p:nvPicPr>
          <p:cNvPr id="3" name="图片 2" descr="导数"/>
          <p:cNvPicPr>
            <a:picLocks noChangeAspect="1"/>
          </p:cNvPicPr>
          <p:nvPr/>
        </p:nvPicPr>
        <p:blipFill>
          <a:blip r:embed="rId1"/>
          <a:stretch>
            <a:fillRect/>
          </a:stretch>
        </p:blipFill>
        <p:spPr>
          <a:xfrm>
            <a:off x="2698750" y="2368550"/>
            <a:ext cx="9232900" cy="3492500"/>
          </a:xfrm>
          <a:prstGeom prst="rect">
            <a:avLst/>
          </a:prstGeom>
        </p:spPr>
      </p:pic>
      <p:sp>
        <p:nvSpPr>
          <p:cNvPr id="5" name="矩形标注 4"/>
          <p:cNvSpPr/>
          <p:nvPr/>
        </p:nvSpPr>
        <p:spPr>
          <a:xfrm>
            <a:off x="4290695" y="6271895"/>
            <a:ext cx="2266315" cy="791845"/>
          </a:xfrm>
          <a:prstGeom prst="wedgeRectCallout">
            <a:avLst>
              <a:gd name="adj1" fmla="val -20243"/>
              <a:gd name="adj2" fmla="val -90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加载插件</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4745" y="981075"/>
            <a:ext cx="506158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Pivot概述</a:t>
            </a:r>
            <a:endParaRPr lang="zh-CN" altLang="en-US" sz="3200" b="1">
              <a:latin typeface="微软雅黑" panose="020B0503020204020204" pitchFamily="34" charset="-122"/>
              <a:ea typeface="微软雅黑" panose="020B0503020204020204" pitchFamily="34" charset="-122"/>
            </a:endParaRPr>
          </a:p>
        </p:txBody>
      </p:sp>
      <p:pic>
        <p:nvPicPr>
          <p:cNvPr id="3" name="图片 2" descr="导数2"/>
          <p:cNvPicPr>
            <a:picLocks noChangeAspect="1"/>
          </p:cNvPicPr>
          <p:nvPr/>
        </p:nvPicPr>
        <p:blipFill>
          <a:blip r:embed="rId1"/>
          <a:stretch>
            <a:fillRect/>
          </a:stretch>
        </p:blipFill>
        <p:spPr>
          <a:xfrm>
            <a:off x="2286000" y="1888490"/>
            <a:ext cx="10058400" cy="4875530"/>
          </a:xfrm>
          <a:prstGeom prst="rect">
            <a:avLst/>
          </a:prstGeom>
        </p:spPr>
      </p:pic>
      <p:sp>
        <p:nvSpPr>
          <p:cNvPr id="4" name="矩形标注 3"/>
          <p:cNvSpPr/>
          <p:nvPr/>
        </p:nvSpPr>
        <p:spPr>
          <a:xfrm>
            <a:off x="4768850" y="7037070"/>
            <a:ext cx="2936240" cy="647700"/>
          </a:xfrm>
          <a:prstGeom prst="wedgeRectCallout">
            <a:avLst>
              <a:gd name="adj1" fmla="val -23140"/>
              <a:gd name="adj2" fmla="val -9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启动编辑器</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63073" y="809350"/>
            <a:ext cx="8496943" cy="461665"/>
          </a:xfrm>
          <a:prstGeom prst="rect">
            <a:avLst/>
          </a:prstGeom>
        </p:spPr>
        <p:txBody>
          <a:bodyPr wrap="square">
            <a:spAutoFit/>
          </a:bodyPr>
          <a:lstStyle/>
          <a:p>
            <a:endParaRPr lang="zh-CN" altLang="en-US" sz="2400" dirty="0">
              <a:solidFill>
                <a:schemeClr val="accent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34745" y="981075"/>
            <a:ext cx="506158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Pivot导入数据</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134745" y="2089785"/>
            <a:ext cx="12118975" cy="2454275"/>
          </a:xfrm>
          <a:prstGeom prst="rect">
            <a:avLst/>
          </a:prstGeom>
          <a:noFill/>
        </p:spPr>
        <p:txBody>
          <a:bodyPr wrap="square" rtlCol="0">
            <a:spAutoFit/>
          </a:bodyPr>
          <a:lstStyle/>
          <a:p>
            <a:pPr>
              <a:lnSpc>
                <a:spcPct val="14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Power Pivot导数演示</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、导入文本文件。</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、导入数据库文件（</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Access</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文件等）</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、将</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Power  Query</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导入数据作为Power Pivot的数据源使用（将</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Power  Query</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导入的数据添加到数据模型。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1606</Words>
  <Application>WPS 演示</Application>
  <PresentationFormat>自定义</PresentationFormat>
  <Paragraphs>97</Paragraphs>
  <Slides>18</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Calibri</vt:lpstr>
      <vt:lpstr>微软雅黑</vt:lpstr>
      <vt:lpstr>Humnst777 BT</vt:lpstr>
      <vt:lpstr>Segoe Print</vt:lpstr>
      <vt:lpstr>迷你简汉真广标</vt:lpstr>
      <vt:lpstr>Arial Unicode MS</vt:lpstr>
      <vt:lpstr>黑体</vt:lpstr>
      <vt:lpstr>Office 主题</vt:lpstr>
      <vt:lpstr>第二部分 商务智能数据获取</vt:lpstr>
      <vt:lpstr>1、数据透视表的高级应用方法</vt:lpstr>
      <vt:lpstr>PowerPoint 演示文稿</vt:lpstr>
      <vt:lpstr>2、Power Pivot多维数据透视分析 ---Power Pivot概述及导入数据</vt:lpstr>
      <vt:lpstr>PowerPoint 演示文稿</vt:lpstr>
      <vt:lpstr>PowerPoint 演示文稿</vt:lpstr>
      <vt:lpstr>PowerPoint 演示文稿</vt:lpstr>
      <vt:lpstr>PowerPoint 演示文稿</vt:lpstr>
      <vt:lpstr>PowerPoint 演示文稿</vt:lpstr>
      <vt:lpstr>3、Power Pivot多维数据透视分析方法 ---搭建多维数据分析模型</vt:lpstr>
      <vt:lpstr>PowerPoint 演示文稿</vt:lpstr>
      <vt:lpstr>PowerPoint 演示文稿</vt:lpstr>
      <vt:lpstr>PowerPoint 演示文稿</vt:lpstr>
      <vt:lpstr>PowerPoint 演示文稿</vt:lpstr>
      <vt:lpstr>5、Power Pivot多维数据透视分析方法 ---DAX表达式</vt:lpstr>
      <vt:lpstr>PowerPoint 演示文稿</vt:lpstr>
      <vt:lpstr>6、Power Pivot多维数据透视分析方法 ---使用KPI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yijiu</cp:lastModifiedBy>
  <cp:revision>2232</cp:revision>
  <dcterms:created xsi:type="dcterms:W3CDTF">2016-01-07T05:34:00Z</dcterms:created>
  <dcterms:modified xsi:type="dcterms:W3CDTF">2023-09-27T07:42:46Z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