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5"/>
  </p:handoutMasterIdLst>
  <p:sldIdLst>
    <p:sldId id="549" r:id="rId3"/>
    <p:sldId id="518" r:id="rId4"/>
    <p:sldId id="519" r:id="rId5"/>
    <p:sldId id="520" r:id="rId6"/>
    <p:sldId id="521" r:id="rId7"/>
    <p:sldId id="522" r:id="rId9"/>
    <p:sldId id="523" r:id="rId10"/>
    <p:sldId id="524" r:id="rId11"/>
    <p:sldId id="525" r:id="rId12"/>
    <p:sldId id="526" r:id="rId13"/>
    <p:sldId id="527" r:id="rId14"/>
    <p:sldId id="528" r:id="rId15"/>
    <p:sldId id="529" r:id="rId16"/>
    <p:sldId id="530" r:id="rId17"/>
    <p:sldId id="531" r:id="rId18"/>
    <p:sldId id="532" r:id="rId19"/>
    <p:sldId id="533" r:id="rId20"/>
    <p:sldId id="534" r:id="rId21"/>
    <p:sldId id="535" r:id="rId22"/>
    <p:sldId id="536" r:id="rId23"/>
    <p:sldId id="537" r:id="rId24"/>
    <p:sldId id="539" r:id="rId25"/>
    <p:sldId id="540" r:id="rId26"/>
    <p:sldId id="541" r:id="rId27"/>
    <p:sldId id="542" r:id="rId28"/>
    <p:sldId id="543" r:id="rId29"/>
    <p:sldId id="544" r:id="rId30"/>
    <p:sldId id="545" r:id="rId31"/>
    <p:sldId id="546" r:id="rId32"/>
    <p:sldId id="547" r:id="rId33"/>
    <p:sldId id="548" r:id="rId34"/>
  </p:sldIdLst>
  <p:sldSz cx="14630400" cy="8229600"/>
  <p:notesSz cx="6858000" cy="9144000"/>
  <p:defaultTextStyle>
    <a:defPPr>
      <a:defRPr lang="zh-CN"/>
    </a:defPPr>
    <a:lvl1pPr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1pPr>
    <a:lvl2pPr marL="647700" indent="-190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295400" indent="-381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3100" indent="-571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590800" indent="-762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D41A5B8-63F9-48A9-8304-EF435D826B98}">
          <p14:sldIdLst>
            <p14:sldId id="549"/>
          </p14:sldIdLst>
        </p14:section>
        <p14:section name="无标题节" id="{76E94EC2-364E-480D-A4A1-D8C25BE5B6AE}">
          <p14:sldIdLst>
            <p14:sldId id="518"/>
            <p14:sldId id="519"/>
            <p14:sldId id="520"/>
            <p14:sldId id="521"/>
            <p14:sldId id="522"/>
            <p14:sldId id="523"/>
            <p14:sldId id="524"/>
            <p14:sldId id="525"/>
            <p14:sldId id="526"/>
            <p14:sldId id="527"/>
            <p14:sldId id="528"/>
            <p14:sldId id="529"/>
            <p14:sldId id="530"/>
            <p14:sldId id="531"/>
            <p14:sldId id="532"/>
            <p14:sldId id="533"/>
            <p14:sldId id="534"/>
            <p14:sldId id="535"/>
            <p14:sldId id="536"/>
            <p14:sldId id="537"/>
            <p14:sldId id="539"/>
            <p14:sldId id="540"/>
            <p14:sldId id="541"/>
            <p14:sldId id="542"/>
            <p14:sldId id="543"/>
            <p14:sldId id="544"/>
            <p14:sldId id="545"/>
            <p14:sldId id="546"/>
            <p14:sldId id="547"/>
            <p14:sldId id="54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9EB7D6"/>
    <a:srgbClr val="585858"/>
    <a:srgbClr val="D0D8E8"/>
    <a:srgbClr val="4F80BD"/>
    <a:srgbClr val="C2CDE1"/>
    <a:srgbClr val="0070C0"/>
    <a:srgbClr val="A8ADB7"/>
    <a:srgbClr val="525068"/>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987" autoAdjust="0"/>
    <p:restoredTop sz="81438" autoAdjust="0"/>
  </p:normalViewPr>
  <p:slideViewPr>
    <p:cSldViewPr>
      <p:cViewPr varScale="1">
        <p:scale>
          <a:sx n="47" d="100"/>
          <a:sy n="47" d="100"/>
        </p:scale>
        <p:origin x="-1218" y="-102"/>
      </p:cViewPr>
      <p:guideLst>
        <p:guide orient="horz" pos="2440"/>
        <p:guide orient="horz"/>
        <p:guide pos="4806"/>
        <p:guide/>
      </p:guideLst>
    </p:cSldViewPr>
  </p:slideViewPr>
  <p:outlineViewPr>
    <p:cViewPr>
      <p:scale>
        <a:sx n="33" d="100"/>
        <a:sy n="33" d="100"/>
      </p:scale>
      <p:origin x="0" y="3456"/>
    </p:cViewPr>
  </p:outlineViewPr>
  <p:notesTextViewPr>
    <p:cViewPr>
      <p:scale>
        <a:sx n="100" d="100"/>
        <a:sy n="100" d="100"/>
      </p:scale>
      <p:origin x="0" y="0"/>
    </p:cViewPr>
  </p:notesTextViewPr>
  <p:sorterViewPr>
    <p:cViewPr>
      <p:scale>
        <a:sx n="100" d="100"/>
        <a:sy n="100" d="100"/>
      </p:scale>
      <p:origin x="0" y="3072"/>
    </p:cViewPr>
  </p:sorterViewPr>
  <p:notesViewPr>
    <p:cSldViewPr>
      <p:cViewPr varScale="1">
        <p:scale>
          <a:sx n="65" d="100"/>
          <a:sy n="65" d="100"/>
        </p:scale>
        <p:origin x="-2844" y="-114"/>
      </p:cViewPr>
      <p:guideLst>
        <p:guide orient="horz" pos="287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vl1pPr>
          </a:lstStyle>
          <a:p>
            <a:pPr>
              <a:defRPr/>
            </a:pPr>
            <a:fld id="{A4494CAB-207C-4A8E-8DC7-CCECB68C36E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3133BF9E-62B7-428D-95F6-3C44CDA13079}"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vl1pPr>
          </a:lstStyle>
          <a:p>
            <a:pPr>
              <a:defRPr/>
            </a:pPr>
            <a:fld id="{31A68451-6F23-4F51-803C-206E660E677A}"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E563ECB7-20E3-44FE-9CD7-280F831106A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微软雅黑" panose="020B0503020204020204" pitchFamily="34" charset="-122"/>
                <a:ea typeface="微软雅黑" panose="020B0503020204020204" pitchFamily="34" charset="-122"/>
              </a:rPr>
              <a:t>“可就业”是指社会上有一群人凭借此项能力就业谋生；</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微软雅黑" panose="020B0503020204020204" pitchFamily="34" charset="-122"/>
                <a:ea typeface="微软雅黑" panose="020B0503020204020204" pitchFamily="34" charset="-122"/>
              </a:rPr>
              <a:t>“最小”是指它的适用范围小于“职业”，作为一项就业技能，它不可再拆分，不划分等级。</a:t>
            </a: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微软雅黑" panose="020B0503020204020204" pitchFamily="34" charset="-122"/>
                <a:ea typeface="微软雅黑" panose="020B0503020204020204" pitchFamily="34" charset="-122"/>
              </a:rPr>
              <a:t>“可就业”是指社会上有一群人凭借此项能力就业谋生；</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微软雅黑" panose="020B0503020204020204" pitchFamily="34" charset="-122"/>
                <a:ea typeface="微软雅黑" panose="020B0503020204020204" pitchFamily="34" charset="-122"/>
              </a:rPr>
              <a:t>“最小”是指它的适用范围小于“职业”，作为一项就业技能，它不可再拆分，不划分等级。</a:t>
            </a: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kern="1200" dirty="0" smtClean="0">
              <a:solidFill>
                <a:schemeClr val="tx1"/>
              </a:solidFill>
              <a:effectLst/>
              <a:latin typeface="+mn-lt"/>
              <a:ea typeface="+mn-ea"/>
              <a:cs typeface="宋体" panose="02010600030101010101" pitchFamily="2" charset="-122"/>
            </a:endParaRPr>
          </a:p>
          <a:p>
            <a:endParaRPr kumimoji="1" lang="en-US" altLang="zh-CN" sz="1200" kern="1200" dirty="0" smtClean="0">
              <a:solidFill>
                <a:schemeClr val="tx1"/>
              </a:solidFill>
              <a:effectLst/>
              <a:latin typeface="+mn-lt"/>
              <a:ea typeface="+mn-ea"/>
              <a:cs typeface="宋体" panose="02010600030101010101" pitchFamily="2" charset="-122"/>
            </a:endParaRPr>
          </a:p>
          <a:p>
            <a:r>
              <a:rPr kumimoji="1" lang="zh-CN" altLang="zh-CN" sz="1200" kern="1200" dirty="0" smtClean="0">
                <a:solidFill>
                  <a:schemeClr val="tx1"/>
                </a:solidFill>
                <a:effectLst/>
                <a:latin typeface="+mn-lt"/>
                <a:ea typeface="+mn-ea"/>
                <a:cs typeface="宋体" panose="02010600030101010101" pitchFamily="2" charset="-122"/>
              </a:rPr>
              <a:t>操作规范是指完成相应的工作步骤或程序应该达到的要求，标准或阶段性的具体工作成果</a:t>
            </a:r>
            <a:r>
              <a:rPr kumimoji="1" lang="zh-CN" altLang="en-US" sz="1200" kern="1200" dirty="0" smtClean="0">
                <a:solidFill>
                  <a:schemeClr val="tx1"/>
                </a:solidFill>
                <a:effectLst/>
                <a:latin typeface="+mn-lt"/>
                <a:ea typeface="+mn-ea"/>
                <a:cs typeface="宋体" panose="02010600030101010101" pitchFamily="2" charset="-122"/>
              </a:rPr>
              <a:t>。</a:t>
            </a:r>
            <a:endParaRPr kumimoji="1" lang="en-US" altLang="zh-CN" sz="1200" kern="1200" dirty="0" smtClean="0">
              <a:solidFill>
                <a:schemeClr val="tx1"/>
              </a:solidFill>
              <a:effectLst/>
              <a:latin typeface="+mn-lt"/>
              <a:ea typeface="+mn-ea"/>
              <a:cs typeface="宋体" panose="02010600030101010101" pitchFamily="2" charset="-122"/>
            </a:endParaRPr>
          </a:p>
          <a:p>
            <a:endParaRPr kumimoji="1" lang="en-US" altLang="zh-CN" sz="1200" kern="1200" dirty="0" smtClean="0">
              <a:solidFill>
                <a:schemeClr val="tx1"/>
              </a:solidFill>
              <a:effectLst/>
              <a:latin typeface="+mn-lt"/>
              <a:ea typeface="+mn-ea"/>
              <a:cs typeface="宋体" panose="02010600030101010101" pitchFamily="2" charset="-122"/>
            </a:endParaRPr>
          </a:p>
          <a:p>
            <a:r>
              <a:rPr kumimoji="1" lang="zh-CN" altLang="zh-CN" sz="1200" kern="1200" dirty="0" smtClean="0">
                <a:solidFill>
                  <a:schemeClr val="tx1"/>
                </a:solidFill>
                <a:effectLst/>
                <a:latin typeface="+mn-lt"/>
                <a:ea typeface="+mn-ea"/>
                <a:cs typeface="宋体" panose="02010600030101010101" pitchFamily="2" charset="-122"/>
              </a:rPr>
              <a:t>相关知识是指完成相应的工作步骤必须掌握的知识，包括工具设备的知识，材料的知识，材料的运用以及安全、卫生、环境保护等方面的知识和有关注意事项。</a:t>
            </a:r>
            <a:endParaRPr kumimoji="1" lang="en-US" altLang="zh-CN" sz="1200" kern="1200" dirty="0" smtClean="0">
              <a:solidFill>
                <a:schemeClr val="tx1"/>
              </a:solidFill>
              <a:effectLst/>
              <a:latin typeface="+mn-lt"/>
              <a:ea typeface="+mn-ea"/>
              <a:cs typeface="宋体" panose="02010600030101010101" pitchFamily="2" charset="-122"/>
            </a:endParaRPr>
          </a:p>
          <a:p>
            <a:endParaRPr kumimoji="1" lang="en-US" altLang="zh-CN" sz="1200" kern="1200" dirty="0" smtClean="0">
              <a:solidFill>
                <a:schemeClr val="tx1"/>
              </a:solidFill>
              <a:effectLst/>
              <a:latin typeface="+mn-lt"/>
              <a:ea typeface="+mn-ea"/>
            </a:endParaRPr>
          </a:p>
          <a:p>
            <a:r>
              <a:rPr kumimoji="1" lang="zh-CN" altLang="en-US" sz="1200" kern="1200" dirty="0" smtClean="0">
                <a:solidFill>
                  <a:schemeClr val="tx1"/>
                </a:solidFill>
                <a:effectLst/>
                <a:latin typeface="+mn-lt"/>
                <a:ea typeface="+mn-ea"/>
              </a:rPr>
              <a:t>招聘网站上职位描述：</a:t>
            </a:r>
            <a:endParaRPr kumimoji="1" lang="en-US" altLang="zh-CN" sz="1200" kern="1200" dirty="0" smtClean="0">
              <a:solidFill>
                <a:schemeClr val="tx1"/>
              </a:solidFill>
              <a:effectLst/>
              <a:latin typeface="+mn-lt"/>
              <a:ea typeface="+mn-ea"/>
            </a:endParaRPr>
          </a:p>
          <a:p>
            <a:r>
              <a:rPr kumimoji="1" lang="zh-CN" altLang="en-US" sz="1200" kern="1200" dirty="0" smtClean="0">
                <a:solidFill>
                  <a:schemeClr val="tx1"/>
                </a:solidFill>
                <a:effectLst/>
                <a:latin typeface="+mn-lt"/>
                <a:ea typeface="+mn-ea"/>
              </a:rPr>
              <a:t>职位信息（工作内容）</a:t>
            </a:r>
            <a:endParaRPr kumimoji="1" lang="en-US" altLang="zh-CN" sz="1200" kern="1200" dirty="0" smtClean="0">
              <a:solidFill>
                <a:schemeClr val="tx1"/>
              </a:solidFill>
              <a:effectLst/>
              <a:latin typeface="+mn-lt"/>
              <a:ea typeface="+mn-ea"/>
            </a:endParaRPr>
          </a:p>
          <a:p>
            <a:r>
              <a:rPr kumimoji="1" lang="zh-CN" altLang="en-US" sz="1200" kern="1200" dirty="0" smtClean="0">
                <a:solidFill>
                  <a:schemeClr val="tx1"/>
                </a:solidFill>
                <a:effectLst/>
                <a:latin typeface="+mn-lt"/>
                <a:ea typeface="+mn-ea"/>
              </a:rPr>
              <a:t>任职要求</a:t>
            </a:r>
            <a:endParaRPr lang="zh-CN" altLang="en-US" dirty="0"/>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endParaRPr lang="zh-CN" altLang="en-US" dirty="0" smtClean="0"/>
          </a:p>
          <a:p>
            <a:endParaRPr lang="zh-CN" altLang="en-US" dirty="0" smtClean="0"/>
          </a:p>
          <a:p>
            <a:endParaRPr lang="en-US" altLang="zh-CN" dirty="0" smtClean="0"/>
          </a:p>
          <a:p>
            <a:r>
              <a:rPr lang="zh-CN" altLang="en-US" dirty="0" smtClean="0"/>
              <a:t>商品信息采集专项职业能力</a:t>
            </a:r>
            <a:endParaRPr lang="zh-CN" altLang="en-US" dirty="0" smtClean="0"/>
          </a:p>
          <a:p>
            <a:r>
              <a:rPr lang="zh-CN" altLang="en-US" dirty="0" smtClean="0"/>
              <a:t>定义：运用相机、搜索引擎、</a:t>
            </a:r>
            <a:r>
              <a:rPr lang="en-US" altLang="zh-CN" dirty="0" smtClean="0"/>
              <a:t>Photoshop</a:t>
            </a:r>
            <a:r>
              <a:rPr lang="zh-CN" altLang="en-US" dirty="0" smtClean="0"/>
              <a:t>等工具，在特定拍摄场景下，采集商品的文字、图片、视频等信息并对采集的信息进行编辑与优化处理的能力。</a:t>
            </a:r>
            <a:endParaRPr lang="en-US" altLang="zh-CN" dirty="0" smtClean="0"/>
          </a:p>
          <a:p>
            <a:endParaRPr lang="en-US" altLang="zh-CN" dirty="0" smtClean="0"/>
          </a:p>
          <a:p>
            <a:r>
              <a:rPr kumimoji="1" lang="zh-CN" altLang="zh-CN" sz="1200" b="1" kern="1200" dirty="0" smtClean="0">
                <a:solidFill>
                  <a:schemeClr val="tx1"/>
                </a:solidFill>
                <a:effectLst/>
                <a:latin typeface="+mn-lt"/>
                <a:ea typeface="+mn-ea"/>
                <a:cs typeface="宋体" panose="02010600030101010101" pitchFamily="2" charset="-122"/>
              </a:rPr>
              <a:t>商务数据分析专项职业能力</a:t>
            </a:r>
            <a:endParaRPr kumimoji="1" lang="zh-CN" altLang="zh-CN" sz="1200" kern="1200" dirty="0" smtClean="0">
              <a:solidFill>
                <a:schemeClr val="tx1"/>
              </a:solidFill>
              <a:effectLst/>
              <a:latin typeface="+mn-lt"/>
              <a:ea typeface="+mn-ea"/>
              <a:cs typeface="宋体" panose="02010600030101010101" pitchFamily="2" charset="-122"/>
            </a:endParaRPr>
          </a:p>
          <a:p>
            <a:r>
              <a:rPr kumimoji="1" lang="zh-CN" altLang="zh-CN" sz="1200" kern="1200" dirty="0" smtClean="0">
                <a:solidFill>
                  <a:schemeClr val="tx1"/>
                </a:solidFill>
                <a:effectLst/>
                <a:latin typeface="+mn-lt"/>
                <a:ea typeface="+mn-ea"/>
                <a:cs typeface="宋体" panose="02010600030101010101" pitchFamily="2" charset="-122"/>
              </a:rPr>
              <a:t>定义：根据业务及财务数据分析需求，利用数据统计分析工具进行业务报表的选择、常规型和交互型报表的制作以及完成数据敏捷可视化的能力。</a:t>
            </a:r>
            <a:endParaRPr kumimoji="1" lang="en-US" altLang="zh-CN" sz="1200" kern="1200" dirty="0" smtClean="0">
              <a:solidFill>
                <a:schemeClr val="tx1"/>
              </a:solidFill>
              <a:effectLst/>
              <a:latin typeface="+mn-lt"/>
              <a:ea typeface="+mn-ea"/>
              <a:cs typeface="宋体" panose="02010600030101010101" pitchFamily="2" charset="-122"/>
            </a:endParaRPr>
          </a:p>
          <a:p>
            <a:endParaRPr kumimoji="1" lang="en-US" altLang="zh-CN" sz="1200" kern="1200" dirty="0" smtClean="0">
              <a:solidFill>
                <a:schemeClr val="tx1"/>
              </a:solidFill>
              <a:effectLst/>
              <a:latin typeface="+mn-lt"/>
              <a:ea typeface="+mn-ea"/>
              <a:cs typeface="宋体" panose="02010600030101010101" pitchFamily="2" charset="-122"/>
            </a:endParaRPr>
          </a:p>
          <a:p>
            <a:r>
              <a:rPr kumimoji="1" lang="zh-CN" altLang="zh-CN" sz="1200" b="1" kern="1200" dirty="0" smtClean="0">
                <a:solidFill>
                  <a:schemeClr val="tx1"/>
                </a:solidFill>
                <a:effectLst/>
                <a:latin typeface="+mn-lt"/>
                <a:ea typeface="+mn-ea"/>
                <a:cs typeface="宋体" panose="02010600030101010101" pitchFamily="2" charset="-122"/>
              </a:rPr>
              <a:t>网店装修专项职业能力</a:t>
            </a:r>
            <a:endParaRPr kumimoji="1" lang="zh-CN" altLang="zh-CN" sz="1200" kern="1200" dirty="0" smtClean="0">
              <a:solidFill>
                <a:schemeClr val="tx1"/>
              </a:solidFill>
              <a:effectLst/>
              <a:latin typeface="+mn-lt"/>
              <a:ea typeface="+mn-ea"/>
              <a:cs typeface="宋体" panose="02010600030101010101" pitchFamily="2" charset="-122"/>
            </a:endParaRPr>
          </a:p>
          <a:p>
            <a:r>
              <a:rPr kumimoji="1" lang="zh-CN" altLang="zh-CN" sz="1200" kern="1200" dirty="0" smtClean="0">
                <a:solidFill>
                  <a:schemeClr val="tx1"/>
                </a:solidFill>
                <a:effectLst/>
                <a:latin typeface="+mn-lt"/>
                <a:ea typeface="+mn-ea"/>
                <a:cs typeface="宋体" panose="02010600030101010101" pitchFamily="2" charset="-122"/>
              </a:rPr>
              <a:t>定义：运用</a:t>
            </a:r>
            <a:r>
              <a:rPr kumimoji="1" lang="en-US" altLang="zh-CN" sz="1200" kern="1200" dirty="0" smtClean="0">
                <a:solidFill>
                  <a:schemeClr val="tx1"/>
                </a:solidFill>
                <a:effectLst/>
                <a:latin typeface="+mn-lt"/>
                <a:ea typeface="+mn-ea"/>
                <a:cs typeface="宋体" panose="02010600030101010101" pitchFamily="2" charset="-122"/>
              </a:rPr>
              <a:t>Photoshop</a:t>
            </a:r>
            <a:r>
              <a:rPr kumimoji="1" lang="zh-CN" altLang="zh-CN" sz="1200" kern="1200" dirty="0" smtClean="0">
                <a:solidFill>
                  <a:schemeClr val="tx1"/>
                </a:solidFill>
                <a:effectLst/>
                <a:latin typeface="+mn-lt"/>
                <a:ea typeface="+mn-ea"/>
                <a:cs typeface="宋体" panose="02010600030101010101" pitchFamily="2" charset="-122"/>
              </a:rPr>
              <a:t>、</a:t>
            </a:r>
            <a:r>
              <a:rPr kumimoji="1" lang="en-US" altLang="zh-CN" sz="1200" kern="1200" dirty="0" smtClean="0">
                <a:solidFill>
                  <a:schemeClr val="tx1"/>
                </a:solidFill>
                <a:effectLst/>
                <a:latin typeface="+mn-lt"/>
                <a:ea typeface="+mn-ea"/>
                <a:cs typeface="宋体" panose="02010600030101010101" pitchFamily="2" charset="-122"/>
              </a:rPr>
              <a:t>Dreamweaver</a:t>
            </a:r>
            <a:r>
              <a:rPr kumimoji="1" lang="zh-CN" altLang="zh-CN" sz="1200" kern="1200" dirty="0" smtClean="0">
                <a:solidFill>
                  <a:schemeClr val="tx1"/>
                </a:solidFill>
                <a:effectLst/>
                <a:latin typeface="+mn-lt"/>
                <a:ea typeface="+mn-ea"/>
                <a:cs typeface="宋体" panose="02010600030101010101" pitchFamily="2" charset="-122"/>
              </a:rPr>
              <a:t>等工具</a:t>
            </a:r>
            <a:r>
              <a:rPr kumimoji="1" lang="en-US" altLang="zh-CN" sz="1200" kern="1200" dirty="0" smtClean="0">
                <a:solidFill>
                  <a:schemeClr val="tx1"/>
                </a:solidFill>
                <a:effectLst/>
                <a:latin typeface="+mn-lt"/>
                <a:ea typeface="+mn-ea"/>
                <a:cs typeface="宋体" panose="02010600030101010101" pitchFamily="2" charset="-122"/>
              </a:rPr>
              <a:t>,</a:t>
            </a:r>
            <a:r>
              <a:rPr kumimoji="1" lang="zh-CN" altLang="zh-CN" sz="1200" kern="1200" dirty="0" smtClean="0">
                <a:solidFill>
                  <a:schemeClr val="tx1"/>
                </a:solidFill>
                <a:effectLst/>
                <a:latin typeface="+mn-lt"/>
                <a:ea typeface="+mn-ea"/>
                <a:cs typeface="宋体" panose="02010600030101010101" pitchFamily="2" charset="-122"/>
              </a:rPr>
              <a:t>在计算机上规划与制作店铺的首页、详情页、列表页和专题活动页等界面的能力。</a:t>
            </a:r>
            <a:endParaRPr kumimoji="1" lang="en-US" altLang="zh-CN" sz="1200" kern="1200" dirty="0" smtClean="0">
              <a:solidFill>
                <a:schemeClr val="tx1"/>
              </a:solidFill>
              <a:effectLst/>
              <a:latin typeface="+mn-lt"/>
              <a:ea typeface="+mn-ea"/>
              <a:cs typeface="宋体" panose="02010600030101010101" pitchFamily="2" charset="-122"/>
            </a:endParaRPr>
          </a:p>
          <a:p>
            <a:endParaRPr kumimoji="1" lang="en-US" altLang="zh-CN" sz="1200" kern="1200" dirty="0" smtClean="0">
              <a:solidFill>
                <a:schemeClr val="tx1"/>
              </a:solidFill>
              <a:effectLst/>
              <a:latin typeface="+mn-lt"/>
              <a:ea typeface="+mn-ea"/>
              <a:cs typeface="宋体" panose="02010600030101010101" pitchFamily="2" charset="-122"/>
            </a:endParaRPr>
          </a:p>
          <a:p>
            <a:r>
              <a:rPr kumimoji="1" lang="zh-CN" altLang="en-US" sz="1200" kern="1200" dirty="0" smtClean="0">
                <a:solidFill>
                  <a:schemeClr val="tx1"/>
                </a:solidFill>
                <a:effectLst/>
                <a:latin typeface="+mn-lt"/>
                <a:ea typeface="+mn-ea"/>
                <a:cs typeface="宋体" panose="02010600030101010101" pitchFamily="2" charset="-122"/>
              </a:rPr>
              <a:t>网络新媒体运营专项职业能力</a:t>
            </a:r>
            <a:endParaRPr kumimoji="1" lang="zh-CN" altLang="en-US" sz="1200" kern="1200" dirty="0" smtClean="0">
              <a:solidFill>
                <a:schemeClr val="tx1"/>
              </a:solidFill>
              <a:effectLst/>
              <a:latin typeface="+mn-lt"/>
              <a:ea typeface="+mn-ea"/>
              <a:cs typeface="宋体" panose="02010600030101010101" pitchFamily="2" charset="-122"/>
            </a:endParaRPr>
          </a:p>
          <a:p>
            <a:r>
              <a:rPr kumimoji="1" lang="zh-CN" altLang="en-US" sz="1200" kern="1200" dirty="0" smtClean="0">
                <a:solidFill>
                  <a:schemeClr val="tx1"/>
                </a:solidFill>
                <a:effectLst/>
                <a:latin typeface="+mn-lt"/>
                <a:ea typeface="+mn-ea"/>
                <a:cs typeface="宋体" panose="02010600030101010101" pitchFamily="2" charset="-122"/>
              </a:rPr>
              <a:t>定义：根据新媒体运营目标要求，结合当前主流新媒体运营的特点，在网络环境下进行新媒体空间设置、新媒体文案撰写、新媒体内容制作以及新媒体后台管理的能力。</a:t>
            </a:r>
            <a:endParaRPr kumimoji="1" lang="en-US" altLang="zh-CN" sz="1200" kern="1200" dirty="0" smtClean="0">
              <a:solidFill>
                <a:schemeClr val="tx1"/>
              </a:solidFill>
              <a:effectLst/>
              <a:latin typeface="+mn-lt"/>
              <a:ea typeface="+mn-ea"/>
              <a:cs typeface="宋体" panose="02010600030101010101" pitchFamily="2" charset="-122"/>
            </a:endParaRPr>
          </a:p>
          <a:p>
            <a:endParaRPr kumimoji="1" lang="en-US" altLang="zh-CN" sz="1200" kern="1200" dirty="0" smtClean="0">
              <a:solidFill>
                <a:schemeClr val="tx1"/>
              </a:solidFill>
              <a:effectLst/>
              <a:latin typeface="+mn-lt"/>
              <a:ea typeface="+mn-ea"/>
              <a:cs typeface="宋体" panose="02010600030101010101" pitchFamily="2" charset="-122"/>
            </a:endParaRPr>
          </a:p>
          <a:p>
            <a:r>
              <a:rPr kumimoji="1" lang="zh-CN" altLang="en-US" sz="1200" kern="1200" dirty="0" smtClean="0">
                <a:solidFill>
                  <a:schemeClr val="tx1"/>
                </a:solidFill>
                <a:effectLst/>
                <a:latin typeface="+mn-lt"/>
                <a:ea typeface="+mn-ea"/>
                <a:cs typeface="宋体" panose="02010600030101010101" pitchFamily="2" charset="-122"/>
              </a:rPr>
              <a:t>网络营销专项职业能力</a:t>
            </a:r>
            <a:endParaRPr kumimoji="1" lang="zh-CN" altLang="en-US" sz="1200" kern="1200" dirty="0" smtClean="0">
              <a:solidFill>
                <a:schemeClr val="tx1"/>
              </a:solidFill>
              <a:effectLst/>
              <a:latin typeface="+mn-lt"/>
              <a:ea typeface="+mn-ea"/>
              <a:cs typeface="宋体" panose="02010600030101010101" pitchFamily="2" charset="-122"/>
            </a:endParaRPr>
          </a:p>
          <a:p>
            <a:r>
              <a:rPr kumimoji="1" lang="zh-CN" altLang="en-US" sz="1200" kern="1200" dirty="0" smtClean="0">
                <a:solidFill>
                  <a:schemeClr val="tx1"/>
                </a:solidFill>
                <a:effectLst/>
                <a:latin typeface="+mn-lt"/>
                <a:ea typeface="+mn-ea"/>
                <a:cs typeface="宋体" panose="02010600030101010101" pitchFamily="2" charset="-122"/>
              </a:rPr>
              <a:t>定义：在互联网环境下，运用营销工具，进行产品和用户定位、网络推广与网络促销的等能力。</a:t>
            </a:r>
            <a:endParaRPr kumimoji="1" lang="en-US" altLang="zh-CN" sz="1200" kern="1200" dirty="0" smtClean="0">
              <a:solidFill>
                <a:schemeClr val="tx1"/>
              </a:solidFill>
              <a:effectLst/>
              <a:latin typeface="+mn-lt"/>
              <a:ea typeface="+mn-ea"/>
              <a:cs typeface="宋体" panose="02010600030101010101" pitchFamily="2" charset="-122"/>
            </a:endParaRPr>
          </a:p>
          <a:p>
            <a:endParaRPr kumimoji="1" lang="en-US" altLang="zh-CN" sz="1200" kern="1200" dirty="0" smtClean="0">
              <a:solidFill>
                <a:schemeClr val="tx1"/>
              </a:solidFill>
              <a:effectLst/>
              <a:latin typeface="+mn-lt"/>
              <a:ea typeface="+mn-ea"/>
              <a:cs typeface="宋体" panose="02010600030101010101" pitchFamily="2" charset="-122"/>
            </a:endParaRPr>
          </a:p>
          <a:p>
            <a:r>
              <a:rPr kumimoji="1" lang="zh-CN" altLang="en-US" sz="1200" kern="1200" dirty="0" smtClean="0">
                <a:solidFill>
                  <a:schemeClr val="tx1"/>
                </a:solidFill>
                <a:effectLst/>
                <a:latin typeface="+mn-lt"/>
                <a:ea typeface="+mn-ea"/>
                <a:cs typeface="宋体" panose="02010600030101010101" pitchFamily="2" charset="-122"/>
              </a:rPr>
              <a:t>委托现代职业教育研究院出具课题，组织广西老师成立专家组，给予相应费用继续编</a:t>
            </a:r>
            <a:r>
              <a:rPr kumimoji="1" lang="zh-CN" altLang="en-US" sz="1200" kern="1200" baseline="0" dirty="0" smtClean="0">
                <a:solidFill>
                  <a:schemeClr val="tx1"/>
                </a:solidFill>
                <a:effectLst/>
                <a:latin typeface="+mn-lt"/>
                <a:ea typeface="+mn-ea"/>
                <a:cs typeface="宋体" panose="02010600030101010101" pitchFamily="2" charset="-122"/>
              </a:rPr>
              <a:t>写丰富电商专项的教材和试题库。</a:t>
            </a:r>
            <a:endParaRPr kumimoji="1" lang="en-US" altLang="zh-CN" sz="1200" kern="1200" dirty="0" smtClean="0">
              <a:solidFill>
                <a:schemeClr val="tx1"/>
              </a:solidFill>
              <a:effectLst/>
              <a:latin typeface="+mn-lt"/>
              <a:ea typeface="+mn-ea"/>
              <a:cs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1" y="3700988"/>
            <a:ext cx="14630400" cy="1567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96035"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 name="标题 1"/>
          <p:cNvSpPr>
            <a:spLocks noGrp="1"/>
          </p:cNvSpPr>
          <p:nvPr>
            <p:ph type="title"/>
          </p:nvPr>
        </p:nvSpPr>
        <p:spPr>
          <a:xfrm>
            <a:off x="1" y="3655901"/>
            <a:ext cx="13591539" cy="1634490"/>
          </a:xfrm>
        </p:spPr>
        <p:txBody>
          <a:bodyPr anchor="t"/>
          <a:lstStyle>
            <a:lvl1pPr algn="l">
              <a:defRPr sz="5700" b="1" cap="all"/>
            </a:lvl1pPr>
          </a:lstStyle>
          <a:p>
            <a:r>
              <a:rPr lang="zh-CN" altLang="en-US" dirty="0"/>
              <a:t>单击此处编辑母版标题样式</a:t>
            </a:r>
            <a:endParaRPr lang="zh-CN" altLang="en-US" dirty="0"/>
          </a:p>
        </p:txBody>
      </p:sp>
      <p:sp>
        <p:nvSpPr>
          <p:cNvPr id="6" name="文本占位符 2"/>
          <p:cNvSpPr>
            <a:spLocks noGrp="1"/>
          </p:cNvSpPr>
          <p:nvPr>
            <p:ph type="body" idx="1"/>
          </p:nvPr>
        </p:nvSpPr>
        <p:spPr>
          <a:xfrm>
            <a:off x="1" y="1841990"/>
            <a:ext cx="13591539" cy="1800225"/>
          </a:xfrm>
        </p:spPr>
        <p:txBody>
          <a:bodyPr anchor="b"/>
          <a:lstStyle>
            <a:lvl1pPr marL="0" indent="0">
              <a:buNone/>
              <a:defRPr sz="2800">
                <a:solidFill>
                  <a:schemeClr val="tx1">
                    <a:tint val="75000"/>
                  </a:schemeClr>
                </a:solidFill>
              </a:defRPr>
            </a:lvl1pPr>
            <a:lvl2pPr marL="648335" indent="0">
              <a:buNone/>
              <a:defRPr sz="2600">
                <a:solidFill>
                  <a:schemeClr val="tx1">
                    <a:tint val="75000"/>
                  </a:schemeClr>
                </a:solidFill>
              </a:defRPr>
            </a:lvl2pPr>
            <a:lvl3pPr marL="1296035" indent="0">
              <a:buNone/>
              <a:defRPr sz="2300">
                <a:solidFill>
                  <a:schemeClr val="tx1">
                    <a:tint val="75000"/>
                  </a:schemeClr>
                </a:solidFill>
              </a:defRPr>
            </a:lvl3pPr>
            <a:lvl4pPr marL="1944370" indent="0">
              <a:buNone/>
              <a:defRPr sz="2000">
                <a:solidFill>
                  <a:schemeClr val="tx1">
                    <a:tint val="75000"/>
                  </a:schemeClr>
                </a:solidFill>
              </a:defRPr>
            </a:lvl4pPr>
            <a:lvl5pPr marL="2592070" indent="0">
              <a:buNone/>
              <a:defRPr sz="2000">
                <a:solidFill>
                  <a:schemeClr val="tx1">
                    <a:tint val="75000"/>
                  </a:schemeClr>
                </a:solidFill>
              </a:defRPr>
            </a:lvl5pPr>
            <a:lvl6pPr marL="3240405" indent="0">
              <a:buNone/>
              <a:defRPr sz="2000">
                <a:solidFill>
                  <a:schemeClr val="tx1">
                    <a:tint val="75000"/>
                  </a:schemeClr>
                </a:solidFill>
              </a:defRPr>
            </a:lvl6pPr>
            <a:lvl7pPr marL="3888740" indent="0">
              <a:buNone/>
              <a:defRPr sz="2000">
                <a:solidFill>
                  <a:schemeClr val="tx1">
                    <a:tint val="75000"/>
                  </a:schemeClr>
                </a:solidFill>
              </a:defRPr>
            </a:lvl7pPr>
            <a:lvl8pPr marL="4536440" indent="0">
              <a:buNone/>
              <a:defRPr sz="2000">
                <a:solidFill>
                  <a:schemeClr val="tx1">
                    <a:tint val="75000"/>
                  </a:schemeClr>
                </a:solidFill>
              </a:defRPr>
            </a:lvl8pPr>
            <a:lvl9pPr marL="5184775" indent="0">
              <a:buNone/>
              <a:defRPr sz="2000">
                <a:solidFill>
                  <a:schemeClr val="tx1">
                    <a:tint val="75000"/>
                  </a:schemeClr>
                </a:solidFill>
              </a:defRPr>
            </a:lvl9pPr>
          </a:lstStyle>
          <a:p>
            <a:pPr lvl="0"/>
            <a:r>
              <a:rPr lang="zh-CN" altLang="en-US" dirty="0"/>
              <a:t>单击此处编辑母版文本样式</a:t>
            </a:r>
            <a:endParaRPr lang="zh-CN" altLang="en-US" dirty="0"/>
          </a:p>
        </p:txBody>
      </p:sp>
      <p:sp>
        <p:nvSpPr>
          <p:cNvPr id="10" name="日期占位符 3"/>
          <p:cNvSpPr>
            <a:spLocks noGrp="1"/>
          </p:cNvSpPr>
          <p:nvPr>
            <p:ph type="dt" sz="half" idx="10"/>
          </p:nvPr>
        </p:nvSpPr>
        <p:spPr/>
        <p:txBody>
          <a:bodyPr/>
          <a:lstStyle>
            <a:lvl1pPr>
              <a:defRPr/>
            </a:lvl1pPr>
          </a:lstStyle>
          <a:p>
            <a:pPr>
              <a:defRPr/>
            </a:pPr>
            <a:fld id="{CD76FA10-519D-4D98-BB96-EA7699AA3216}"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fld id="{F8D46AD4-91AB-4F27-879D-E68B223F5DF6}"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2" y="327660"/>
            <a:ext cx="4813301" cy="1394460"/>
          </a:xfrm>
        </p:spPr>
        <p:txBody>
          <a:bodyPr anchor="b"/>
          <a:lstStyle>
            <a:lvl1pPr algn="l">
              <a:defRPr sz="28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720080" y="327662"/>
            <a:ext cx="8178800" cy="7023735"/>
          </a:xfrm>
        </p:spPr>
        <p:txBody>
          <a:bodyPr>
            <a:normAutofit/>
          </a:bodyPr>
          <a:lstStyle>
            <a:lvl1pPr>
              <a:defRPr sz="3600"/>
            </a:lvl1pPr>
            <a:lvl2pPr>
              <a:defRPr sz="2800"/>
            </a:lvl2pPr>
            <a:lvl3pPr>
              <a:defRPr sz="2400"/>
            </a:lvl3pPr>
            <a:lvl4pPr>
              <a:defRPr sz="1800"/>
            </a:lvl4pPr>
            <a:lvl5pPr>
              <a:defRPr sz="1800"/>
            </a:lvl5pPr>
            <a:lvl6pPr>
              <a:defRPr sz="2800"/>
            </a:lvl6pPr>
            <a:lvl7pPr>
              <a:defRPr sz="2800"/>
            </a:lvl7pPr>
            <a:lvl8pPr>
              <a:defRPr sz="2800"/>
            </a:lvl8pPr>
            <a:lvl9pPr>
              <a:defRPr sz="2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731522" y="1722122"/>
            <a:ext cx="4813301" cy="5629275"/>
          </a:xfrm>
        </p:spPr>
        <p:txBody>
          <a:bodyPr/>
          <a:lstStyle>
            <a:lvl1pPr marL="0" indent="0">
              <a:buNone/>
              <a:defRPr sz="2000"/>
            </a:lvl1pPr>
            <a:lvl2pPr marL="648335" indent="0">
              <a:buNone/>
              <a:defRPr sz="1700"/>
            </a:lvl2pPr>
            <a:lvl3pPr marL="1296035" indent="0">
              <a:buNone/>
              <a:defRPr sz="1400"/>
            </a:lvl3pPr>
            <a:lvl4pPr marL="1944370" indent="0">
              <a:buNone/>
              <a:defRPr sz="1300"/>
            </a:lvl4pPr>
            <a:lvl5pPr marL="2592070" indent="0">
              <a:buNone/>
              <a:defRPr sz="1300"/>
            </a:lvl5pPr>
            <a:lvl6pPr marL="3240405" indent="0">
              <a:buNone/>
              <a:defRPr sz="1300"/>
            </a:lvl6pPr>
            <a:lvl7pPr marL="3888740" indent="0">
              <a:buNone/>
              <a:defRPr sz="1300"/>
            </a:lvl7pPr>
            <a:lvl8pPr marL="4536440" indent="0">
              <a:buNone/>
              <a:defRPr sz="1300"/>
            </a:lvl8pPr>
            <a:lvl9pPr marL="5184775" indent="0">
              <a:buNone/>
              <a:defRPr sz="13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C39F092-57EA-4057-9F90-40BF3AFE28D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BCF5B24-902E-470C-8A46-71040F5FC2AA}"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67662" y="5760720"/>
            <a:ext cx="8778240" cy="680086"/>
          </a:xfrm>
        </p:spPr>
        <p:txBody>
          <a:bodyPr anchor="b"/>
          <a:lstStyle>
            <a:lvl1pPr algn="l">
              <a:defRPr sz="28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867662" y="735330"/>
            <a:ext cx="8778240" cy="4937760"/>
          </a:xfrm>
        </p:spPr>
        <p:txBody>
          <a:bodyPr rtlCol="0">
            <a:normAutofit/>
          </a:bodyPr>
          <a:lstStyle>
            <a:lvl1pPr marL="0" indent="0">
              <a:buNone/>
              <a:defRPr sz="4500"/>
            </a:lvl1pPr>
            <a:lvl2pPr marL="648335" indent="0">
              <a:buNone/>
              <a:defRPr sz="4000"/>
            </a:lvl2pPr>
            <a:lvl3pPr marL="1296035" indent="0">
              <a:buNone/>
              <a:defRPr sz="3400"/>
            </a:lvl3pPr>
            <a:lvl4pPr marL="1944370" indent="0">
              <a:buNone/>
              <a:defRPr sz="2800"/>
            </a:lvl4pPr>
            <a:lvl5pPr marL="2592070" indent="0">
              <a:buNone/>
              <a:defRPr sz="2800"/>
            </a:lvl5pPr>
            <a:lvl6pPr marL="3240405" indent="0">
              <a:buNone/>
              <a:defRPr sz="2800"/>
            </a:lvl6pPr>
            <a:lvl7pPr marL="3888740" indent="0">
              <a:buNone/>
              <a:defRPr sz="2800"/>
            </a:lvl7pPr>
            <a:lvl8pPr marL="4536440" indent="0">
              <a:buNone/>
              <a:defRPr sz="2800"/>
            </a:lvl8pPr>
            <a:lvl9pPr marL="5184775" indent="0">
              <a:buNone/>
              <a:defRPr sz="2800"/>
            </a:lvl9pPr>
          </a:lstStyle>
          <a:p>
            <a:pPr lvl="0"/>
            <a:endParaRPr lang="zh-CN" altLang="en-US" noProof="0"/>
          </a:p>
        </p:txBody>
      </p:sp>
      <p:sp>
        <p:nvSpPr>
          <p:cNvPr id="4" name="文本占位符 3"/>
          <p:cNvSpPr>
            <a:spLocks noGrp="1"/>
          </p:cNvSpPr>
          <p:nvPr>
            <p:ph type="body" sz="half" idx="2"/>
          </p:nvPr>
        </p:nvSpPr>
        <p:spPr>
          <a:xfrm>
            <a:off x="2867662" y="6440806"/>
            <a:ext cx="8778240" cy="965835"/>
          </a:xfrm>
        </p:spPr>
        <p:txBody>
          <a:bodyPr/>
          <a:lstStyle>
            <a:lvl1pPr marL="0" indent="0">
              <a:buNone/>
              <a:defRPr sz="2000"/>
            </a:lvl1pPr>
            <a:lvl2pPr marL="648335" indent="0">
              <a:buNone/>
              <a:defRPr sz="1700"/>
            </a:lvl2pPr>
            <a:lvl3pPr marL="1296035" indent="0">
              <a:buNone/>
              <a:defRPr sz="1400"/>
            </a:lvl3pPr>
            <a:lvl4pPr marL="1944370" indent="0">
              <a:buNone/>
              <a:defRPr sz="1300"/>
            </a:lvl4pPr>
            <a:lvl5pPr marL="2592070" indent="0">
              <a:buNone/>
              <a:defRPr sz="1300"/>
            </a:lvl5pPr>
            <a:lvl6pPr marL="3240405" indent="0">
              <a:buNone/>
              <a:defRPr sz="1300"/>
            </a:lvl6pPr>
            <a:lvl7pPr marL="3888740" indent="0">
              <a:buNone/>
              <a:defRPr sz="1300"/>
            </a:lvl7pPr>
            <a:lvl8pPr marL="4536440" indent="0">
              <a:buNone/>
              <a:defRPr sz="1300"/>
            </a:lvl8pPr>
            <a:lvl9pPr marL="5184775" indent="0">
              <a:buNone/>
              <a:defRPr sz="13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0EE303-BE7E-408B-B25B-651E6E964C4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2E558D2-1BF4-485F-8FF9-773FF690B650}"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空白">
    <p:spTree>
      <p:nvGrpSpPr>
        <p:cNvPr id="1" name=""/>
        <p:cNvGrpSpPr/>
        <p:nvPr/>
      </p:nvGrpSpPr>
      <p:grpSpPr>
        <a:xfrm>
          <a:off x="0" y="0"/>
          <a:ext cx="0" cy="0"/>
          <a:chOff x="0" y="0"/>
          <a:chExt cx="0" cy="0"/>
        </a:xfrm>
      </p:grpSpPr>
      <p:cxnSp>
        <p:nvCxnSpPr>
          <p:cNvPr id="24" name="直接连接符 23"/>
          <p:cNvCxnSpPr/>
          <p:nvPr userDrawn="1"/>
        </p:nvCxnSpPr>
        <p:spPr>
          <a:xfrm flipV="1">
            <a:off x="3630357" y="575790"/>
            <a:ext cx="1003992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8188B4EC-7CCE-4981-BEAD-3D2B29EC2B9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CA7E42-5C45-401B-9CF6-FFDBF3682BD8}" type="slidenum">
              <a:rPr lang="zh-CN" altLang="en-US" smtClean="0">
                <a:solidFill>
                  <a:prstClr val="black">
                    <a:tint val="75000"/>
                  </a:prstClr>
                </a:solidFill>
              </a:rPr>
            </a:fld>
            <a:endParaRPr lang="zh-CN" altLang="en-US">
              <a:solidFill>
                <a:prstClr val="black">
                  <a:tint val="75000"/>
                </a:prstClr>
              </a:solidFill>
            </a:endParaRPr>
          </a:p>
        </p:txBody>
      </p:sp>
      <p:grpSp>
        <p:nvGrpSpPr>
          <p:cNvPr id="6" name="组合 5"/>
          <p:cNvGrpSpPr/>
          <p:nvPr userDrawn="1"/>
        </p:nvGrpSpPr>
        <p:grpSpPr>
          <a:xfrm>
            <a:off x="2" y="234128"/>
            <a:ext cx="3751415" cy="683320"/>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grpSp>
      </p:grpSp>
      <p:sp>
        <p:nvSpPr>
          <p:cNvPr id="25" name="标题占位符 1"/>
          <p:cNvSpPr>
            <a:spLocks noGrp="1"/>
          </p:cNvSpPr>
          <p:nvPr>
            <p:ph type="title"/>
          </p:nvPr>
        </p:nvSpPr>
        <p:spPr>
          <a:xfrm>
            <a:off x="499575" y="247601"/>
            <a:ext cx="3660946" cy="656370"/>
          </a:xfrm>
          <a:prstGeom prst="rect">
            <a:avLst/>
          </a:prstGeom>
        </p:spPr>
        <p:txBody>
          <a:bodyPr vert="horz" lIns="82296" tIns="41148" rIns="82296" bIns="41148" rtlCol="0" anchor="ctr">
            <a:normAutofit/>
          </a:bodyPr>
          <a:lstStyle>
            <a:lvl1pPr>
              <a:defRPr sz="1900">
                <a:solidFill>
                  <a:schemeClr val="bg1"/>
                </a:solidFill>
                <a:latin typeface="迷你简汉真广标" panose="02010609000101010101" pitchFamily="49" charset="-122"/>
                <a:ea typeface="迷你简汉真广标" panose="02010609000101010101" pitchFamily="49" charset="-122"/>
              </a:defRPr>
            </a:lvl1pPr>
          </a:lstStyle>
          <a:p>
            <a:r>
              <a:rPr lang="zh-CN" altLang="en-US"/>
              <a:t>单击此处编辑母版标题样式</a:t>
            </a:r>
            <a:endParaRPr lang="zh-CN" altLang="en-US"/>
          </a:p>
        </p:txBody>
      </p:sp>
      <p:sp>
        <p:nvSpPr>
          <p:cNvPr id="23" name="TextBox 22"/>
          <p:cNvSpPr txBox="1"/>
          <p:nvPr userDrawn="1"/>
        </p:nvSpPr>
        <p:spPr>
          <a:xfrm>
            <a:off x="13559850" y="280206"/>
            <a:ext cx="1006173" cy="510909"/>
          </a:xfrm>
          <a:prstGeom prst="rect">
            <a:avLst/>
          </a:prstGeom>
          <a:noFill/>
        </p:spPr>
        <p:txBody>
          <a:bodyPr wrap="none" lIns="109728" tIns="54864" rIns="109728" bIns="54864" rtlCol="0">
            <a:spAutoFit/>
          </a:bodyPr>
          <a:lstStyle/>
          <a:p>
            <a:r>
              <a:rPr lang="en-US" altLang="zh-CN" sz="2600" dirty="0"/>
              <a:t>LOGO</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31521" y="2508082"/>
            <a:ext cx="13167360" cy="1371601"/>
          </a:xfrm>
        </p:spPr>
        <p:txBody>
          <a:bodyPr/>
          <a:lstStyle>
            <a:lvl1pPr>
              <a:defRPr>
                <a:solidFill>
                  <a:schemeClr val="bg1"/>
                </a:solidFill>
              </a:defRPr>
            </a:lvl1pPr>
          </a:lstStyle>
          <a:p>
            <a:r>
              <a:rPr lang="zh-CN" altLang="en-US"/>
              <a:t>单击此处编辑母版标题样式</a:t>
            </a:r>
            <a:endParaRPr lang="en-US"/>
          </a:p>
        </p:txBody>
      </p:sp>
      <p:sp>
        <p:nvSpPr>
          <p:cNvPr id="3" name="日期占位符 3"/>
          <p:cNvSpPr>
            <a:spLocks noGrp="1"/>
          </p:cNvSpPr>
          <p:nvPr>
            <p:ph type="dt" sz="half" idx="10"/>
          </p:nvPr>
        </p:nvSpPr>
        <p:spPr/>
        <p:txBody>
          <a:bodyPr/>
          <a:lstStyle>
            <a:lvl1pPr>
              <a:defRPr/>
            </a:lvl1pPr>
          </a:lstStyle>
          <a:p>
            <a:pPr>
              <a:defRPr/>
            </a:pPr>
            <a:fld id="{D722B23D-FA86-4233-84FF-90BAB9E8E70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2EFC4EAE-0AF5-4B0B-96AA-B0EC6291AD6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52DE41FB-63B6-4260-81DA-1688F5988FB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B5347EF-B05D-4B8B-A963-84F743FA498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5700" y="5288281"/>
            <a:ext cx="12435840" cy="1634490"/>
          </a:xfrm>
        </p:spPr>
        <p:txBody>
          <a:bodyPr anchor="t">
            <a:normAutofit/>
          </a:bodyPr>
          <a:lstStyle>
            <a:lvl1pPr algn="l">
              <a:defRPr sz="2000" b="1" cap="all">
                <a:solidFill>
                  <a:srgbClr val="FF6600"/>
                </a:solidFill>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55700" y="3488057"/>
            <a:ext cx="12435840" cy="1800225"/>
          </a:xfrm>
        </p:spPr>
        <p:txBody>
          <a:bodyPr anchor="b">
            <a:normAutofit/>
          </a:bodyPr>
          <a:lstStyle>
            <a:lvl1pPr marL="0" marR="0" indent="0" algn="l" defTabSz="1296035" rtl="0" eaLnBrk="1" latinLnBrk="0" hangingPunct="1">
              <a:spcBef>
                <a:spcPct val="20000"/>
              </a:spcBef>
              <a:spcAft>
                <a:spcPts val="0"/>
              </a:spcAft>
              <a:buClrTx/>
              <a:buSzTx/>
              <a:buFont typeface="Arial" panose="020B0604020202020204" pitchFamily="34" charset="0"/>
              <a:buNone/>
              <a:defRPr sz="4800">
                <a:solidFill>
                  <a:srgbClr val="FF6600"/>
                </a:solidFill>
              </a:defRPr>
            </a:lvl1pPr>
            <a:lvl2pPr marL="648335" indent="0">
              <a:buNone/>
              <a:defRPr sz="2600">
                <a:solidFill>
                  <a:schemeClr val="tx1">
                    <a:tint val="75000"/>
                  </a:schemeClr>
                </a:solidFill>
              </a:defRPr>
            </a:lvl2pPr>
            <a:lvl3pPr marL="1296035" indent="0">
              <a:buNone/>
              <a:defRPr sz="2300">
                <a:solidFill>
                  <a:schemeClr val="tx1">
                    <a:tint val="75000"/>
                  </a:schemeClr>
                </a:solidFill>
              </a:defRPr>
            </a:lvl3pPr>
            <a:lvl4pPr marL="1944370" indent="0">
              <a:buNone/>
              <a:defRPr sz="2000">
                <a:solidFill>
                  <a:schemeClr val="tx1">
                    <a:tint val="75000"/>
                  </a:schemeClr>
                </a:solidFill>
              </a:defRPr>
            </a:lvl4pPr>
            <a:lvl5pPr marL="2592070" indent="0">
              <a:buNone/>
              <a:defRPr sz="2000">
                <a:solidFill>
                  <a:schemeClr val="tx1">
                    <a:tint val="75000"/>
                  </a:schemeClr>
                </a:solidFill>
              </a:defRPr>
            </a:lvl5pPr>
            <a:lvl6pPr marL="3240405" indent="0">
              <a:buNone/>
              <a:defRPr sz="2000">
                <a:solidFill>
                  <a:schemeClr val="tx1">
                    <a:tint val="75000"/>
                  </a:schemeClr>
                </a:solidFill>
              </a:defRPr>
            </a:lvl6pPr>
            <a:lvl7pPr marL="3888740" indent="0">
              <a:buNone/>
              <a:defRPr sz="2000">
                <a:solidFill>
                  <a:schemeClr val="tx1">
                    <a:tint val="75000"/>
                  </a:schemeClr>
                </a:solidFill>
              </a:defRPr>
            </a:lvl7pPr>
            <a:lvl8pPr marL="4536440" indent="0">
              <a:buNone/>
              <a:defRPr sz="2000">
                <a:solidFill>
                  <a:schemeClr val="tx1">
                    <a:tint val="75000"/>
                  </a:schemeClr>
                </a:solidFill>
              </a:defRPr>
            </a:lvl8pPr>
            <a:lvl9pPr marL="5184775" indent="0">
              <a:buNone/>
              <a:defRPr sz="20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6"/>
          <p:cNvCxnSpPr/>
          <p:nvPr userDrawn="1"/>
        </p:nvCxnSpPr>
        <p:spPr>
          <a:xfrm rot="5400000">
            <a:off x="3199632" y="4107121"/>
            <a:ext cx="8229600" cy="1536"/>
          </a:xfrm>
          <a:prstGeom prst="line">
            <a:avLst/>
          </a:prstGeom>
          <a:ln w="63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31520" y="1842136"/>
            <a:ext cx="6464300" cy="767714"/>
          </a:xfrm>
        </p:spPr>
        <p:txBody>
          <a:bodyPr anchor="b"/>
          <a:lstStyle>
            <a:lvl1pPr marL="0" indent="0">
              <a:buNone/>
              <a:defRPr sz="2800" b="1"/>
            </a:lvl1pPr>
            <a:lvl2pPr marL="648335" indent="0">
              <a:buNone/>
              <a:defRPr sz="2800" b="1"/>
            </a:lvl2pPr>
            <a:lvl3pPr marL="1296035" indent="0">
              <a:buNone/>
              <a:defRPr sz="2600" b="1"/>
            </a:lvl3pPr>
            <a:lvl4pPr marL="1944370" indent="0">
              <a:buNone/>
              <a:defRPr sz="2300" b="1"/>
            </a:lvl4pPr>
            <a:lvl5pPr marL="2592070" indent="0">
              <a:buNone/>
              <a:defRPr sz="2300" b="1"/>
            </a:lvl5pPr>
            <a:lvl6pPr marL="3240405" indent="0">
              <a:buNone/>
              <a:defRPr sz="2300" b="1"/>
            </a:lvl6pPr>
            <a:lvl7pPr marL="3888740" indent="0">
              <a:buNone/>
              <a:defRPr sz="2300" b="1"/>
            </a:lvl7pPr>
            <a:lvl8pPr marL="4536440" indent="0">
              <a:buNone/>
              <a:defRPr sz="2300" b="1"/>
            </a:lvl8pPr>
            <a:lvl9pPr marL="5184775" indent="0">
              <a:buNone/>
              <a:defRPr sz="23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731520" y="2609852"/>
            <a:ext cx="6464300" cy="4741545"/>
          </a:xfrm>
        </p:spPr>
        <p:txBody>
          <a:bodyPr>
            <a:normAutofit/>
          </a:bodyPr>
          <a:lstStyle>
            <a:lvl1pPr>
              <a:defRPr sz="2800"/>
            </a:lvl1pPr>
            <a:lvl2pPr>
              <a:defRPr sz="2000"/>
            </a:lvl2pPr>
            <a:lvl3pPr>
              <a:defRPr sz="2000"/>
            </a:lvl3pPr>
            <a:lvl4pPr>
              <a:defRPr sz="1800"/>
            </a:lvl4pPr>
            <a:lvl5pPr>
              <a:defRPr sz="1800"/>
            </a:lvl5pPr>
            <a:lvl6pPr>
              <a:defRPr sz="2300"/>
            </a:lvl6pPr>
            <a:lvl7pPr>
              <a:defRPr sz="2300"/>
            </a:lvl7pPr>
            <a:lvl8pPr>
              <a:defRPr sz="2300"/>
            </a:lvl8pPr>
            <a:lvl9pPr>
              <a:defRPr sz="23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7432041" y="1842136"/>
            <a:ext cx="6466840" cy="767714"/>
          </a:xfrm>
        </p:spPr>
        <p:txBody>
          <a:bodyPr anchor="b"/>
          <a:lstStyle>
            <a:lvl1pPr marL="0" indent="0">
              <a:buNone/>
              <a:defRPr sz="2800" b="1"/>
            </a:lvl1pPr>
            <a:lvl2pPr marL="648335" indent="0">
              <a:buNone/>
              <a:defRPr sz="2800" b="1"/>
            </a:lvl2pPr>
            <a:lvl3pPr marL="1296035" indent="0">
              <a:buNone/>
              <a:defRPr sz="2600" b="1"/>
            </a:lvl3pPr>
            <a:lvl4pPr marL="1944370" indent="0">
              <a:buNone/>
              <a:defRPr sz="2300" b="1"/>
            </a:lvl4pPr>
            <a:lvl5pPr marL="2592070" indent="0">
              <a:buNone/>
              <a:defRPr sz="2300" b="1"/>
            </a:lvl5pPr>
            <a:lvl6pPr marL="3240405" indent="0">
              <a:buNone/>
              <a:defRPr sz="2300" b="1"/>
            </a:lvl6pPr>
            <a:lvl7pPr marL="3888740" indent="0">
              <a:buNone/>
              <a:defRPr sz="2300" b="1"/>
            </a:lvl7pPr>
            <a:lvl8pPr marL="4536440" indent="0">
              <a:buNone/>
              <a:defRPr sz="2300" b="1"/>
            </a:lvl8pPr>
            <a:lvl9pPr marL="5184775" indent="0">
              <a:buNone/>
              <a:defRPr sz="23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7432041" y="2609852"/>
            <a:ext cx="6466840" cy="4741545"/>
          </a:xfrm>
        </p:spPr>
        <p:txBody>
          <a:bodyPr>
            <a:normAutofit/>
          </a:bodyPr>
          <a:lstStyle>
            <a:lvl1pPr>
              <a:defRPr sz="2800"/>
            </a:lvl1pPr>
            <a:lvl2pPr>
              <a:defRPr sz="2000"/>
            </a:lvl2pPr>
            <a:lvl3pPr>
              <a:defRPr sz="2000"/>
            </a:lvl3pPr>
            <a:lvl4pPr>
              <a:defRPr sz="1800"/>
            </a:lvl4pPr>
            <a:lvl5pPr>
              <a:defRPr sz="1800"/>
            </a:lvl5pPr>
            <a:lvl6pPr>
              <a:defRPr sz="2300"/>
            </a:lvl6pPr>
            <a:lvl7pPr>
              <a:defRPr sz="2300"/>
            </a:lvl7pPr>
            <a:lvl8pPr>
              <a:defRPr sz="2300"/>
            </a:lvl8pPr>
            <a:lvl9pPr>
              <a:defRPr sz="2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6"/>
          <p:cNvSpPr>
            <a:spLocks noGrp="1"/>
          </p:cNvSpPr>
          <p:nvPr>
            <p:ph type="dt" sz="half" idx="10"/>
          </p:nvPr>
        </p:nvSpPr>
        <p:spPr/>
        <p:txBody>
          <a:bodyPr/>
          <a:lstStyle>
            <a:lvl1pPr>
              <a:defRPr/>
            </a:lvl1pPr>
          </a:lstStyle>
          <a:p>
            <a:pPr>
              <a:defRPr/>
            </a:pPr>
            <a:fld id="{5EA6B405-0E98-4034-9B4B-6DB624953009}" type="datetimeFigureOut">
              <a:rPr lang="zh-CN" altLang="en-US"/>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5214DA33-F6AA-481C-8401-4D13E8E83CD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843A5183-C35F-470B-B13D-27ADA6BCA604}" type="datetimeFigureOut">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1755BC56-E875-42FC-9699-9491A8B3537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a:defRPr/>
            </a:pPr>
            <a:fld id="{7B5810DB-9F62-40BA-B8CE-5583D677A99C}"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AEC7AF87-85DA-4E4F-A0F1-D927CE2BF595}" type="slidenum">
              <a:rPr lang="zh-CN" altLang="en-US" smtClean="0"/>
            </a:fld>
            <a:endParaRPr lang="zh-CN" altLang="en-US"/>
          </a:p>
        </p:txBody>
      </p:sp>
      <p:pic>
        <p:nvPicPr>
          <p:cNvPr id="6" name="图片 5"/>
          <p:cNvPicPr>
            <a:picLocks noChangeAspect="1"/>
          </p:cNvPicPr>
          <p:nvPr userDrawn="1"/>
        </p:nvPicPr>
        <p:blipFill>
          <a:blip r:embed="rId2"/>
          <a:stretch>
            <a:fillRect/>
          </a:stretch>
        </p:blipFill>
        <p:spPr>
          <a:xfrm>
            <a:off x="0" y="-1"/>
            <a:ext cx="14804032" cy="8229601"/>
          </a:xfrm>
          <a:prstGeom prst="rect">
            <a:avLst/>
          </a:prstGeom>
        </p:spPr>
      </p:pic>
      <p:sp>
        <p:nvSpPr>
          <p:cNvPr id="7" name="灯片编号占位符 8"/>
          <p:cNvSpPr txBox="1"/>
          <p:nvPr userDrawn="1"/>
        </p:nvSpPr>
        <p:spPr>
          <a:xfrm>
            <a:off x="186408" y="7571184"/>
            <a:ext cx="688401" cy="436869"/>
          </a:xfrm>
          <a:prstGeom prst="rect">
            <a:avLst/>
          </a:prstGeom>
        </p:spPr>
        <p:txBody>
          <a:bodyPr vert="horz" wrap="square" lIns="68589" tIns="34295" rIns="68589" bIns="34295" numCol="1" anchor="ctr" anchorCtr="0" compatLnSpc="1"/>
          <a:lstStyle>
            <a:defPPr>
              <a:defRPr lang="zh-CN"/>
            </a:defPPr>
            <a:lvl1pPr algn="ctr" defTabSz="1295400" rtl="0" eaLnBrk="1" fontAlgn="base" hangingPunct="1">
              <a:spcBef>
                <a:spcPct val="0"/>
              </a:spcBef>
              <a:spcAft>
                <a:spcPct val="0"/>
              </a:spcAft>
              <a:defRPr sz="1200" kern="1200">
                <a:solidFill>
                  <a:srgbClr val="898989"/>
                </a:solidFill>
                <a:latin typeface="Humnst777 BT" panose="020B0603030504020204" pitchFamily="34" charset="0"/>
                <a:ea typeface="微软雅黑" panose="020B0503020204020204" pitchFamily="34" charset="-122"/>
                <a:cs typeface="+mn-cs"/>
              </a:defRPr>
            </a:lvl1pPr>
            <a:lvl2pPr marL="647700" indent="-190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295400" indent="-381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3100" indent="-571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590800" indent="-762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a:lstStyle>
          <a:p>
            <a:fld id="{0DDA7A1F-FF36-4E04-98C2-D7DD4B94E4CC}"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a:defRPr/>
            </a:pPr>
            <a:fld id="{7B5810DB-9F62-40BA-B8CE-5583D677A99C}"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AEC7AF87-85DA-4E4F-A0F1-D927CE2BF59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a:xfrm rot="5400000">
            <a:off x="3199632" y="4107121"/>
            <a:ext cx="8229600" cy="1536"/>
          </a:xfrm>
          <a:prstGeom prst="line">
            <a:avLst/>
          </a:prstGeom>
          <a:ln w="63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日期占位符 1"/>
          <p:cNvSpPr>
            <a:spLocks noGrp="1"/>
          </p:cNvSpPr>
          <p:nvPr>
            <p:ph type="dt" sz="half" idx="10"/>
          </p:nvPr>
        </p:nvSpPr>
        <p:spPr/>
        <p:txBody>
          <a:bodyPr/>
          <a:lstStyle>
            <a:lvl1pPr>
              <a:defRPr/>
            </a:lvl1pPr>
          </a:lstStyle>
          <a:p>
            <a:pPr>
              <a:defRPr/>
            </a:pPr>
            <a:fld id="{13D256F0-E0A4-46B8-A620-EEC40AB97184}" type="datetimeFigureOut">
              <a:rPr lang="zh-CN" altLang="en-US"/>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1BBBD0CB-C116-4A43-ABD9-C2AF1B2B812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731060" y="330014"/>
            <a:ext cx="13136868" cy="13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616" tIns="64808" rIns="129616" bIns="64808" numCol="1" anchor="ctr" anchorCtr="0" compatLnSpc="1"/>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bwMode="auto">
          <a:xfrm>
            <a:off x="731060" y="1919608"/>
            <a:ext cx="13168282" cy="543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616" tIns="64808" rIns="129616" bIns="64808"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731061" y="7628319"/>
            <a:ext cx="3414170" cy="437138"/>
          </a:xfrm>
          <a:prstGeom prst="rect">
            <a:avLst/>
          </a:prstGeom>
        </p:spPr>
        <p:txBody>
          <a:bodyPr vert="horz" wrap="square" lIns="129616" tIns="64808" rIns="129616" bIns="64808" numCol="1" anchor="ctr" anchorCtr="0" compatLnSpc="1"/>
          <a:lstStyle>
            <a:lvl1pPr algn="ctr" eaLnBrk="1" hangingPunct="1">
              <a:defRPr sz="1700">
                <a:solidFill>
                  <a:srgbClr val="898989"/>
                </a:solidFill>
                <a:latin typeface="微软雅黑" panose="020B0503020204020204" pitchFamily="34" charset="-122"/>
                <a:ea typeface="微软雅黑" panose="020B0503020204020204" pitchFamily="34" charset="-122"/>
              </a:defRPr>
            </a:lvl1pPr>
          </a:lstStyle>
          <a:p>
            <a:pPr>
              <a:defRPr/>
            </a:pPr>
            <a:fld id="{7B5810DB-9F62-40BA-B8CE-5583D677A99C}" type="datetimeFigureOut">
              <a:rPr lang="zh-CN" altLang="en-US" smtClean="0"/>
            </a:fld>
            <a:endParaRPr lang="zh-CN" altLang="en-US"/>
          </a:p>
        </p:txBody>
      </p:sp>
      <p:sp>
        <p:nvSpPr>
          <p:cNvPr id="5" name="页脚占位符 4"/>
          <p:cNvSpPr>
            <a:spLocks noGrp="1"/>
          </p:cNvSpPr>
          <p:nvPr>
            <p:ph type="ftr" sz="quarter" idx="3"/>
          </p:nvPr>
        </p:nvSpPr>
        <p:spPr>
          <a:xfrm>
            <a:off x="4999155" y="7628319"/>
            <a:ext cx="4632090" cy="437138"/>
          </a:xfrm>
          <a:prstGeom prst="rect">
            <a:avLst/>
          </a:prstGeom>
        </p:spPr>
        <p:txBody>
          <a:bodyPr vert="horz" lIns="129616" tIns="64808" rIns="129616" bIns="64808" rtlCol="0" anchor="ctr"/>
          <a:lstStyle>
            <a:lvl1pPr algn="ctr" defTabSz="1296035" eaLnBrk="1" fontAlgn="auto" hangingPunct="1">
              <a:spcBef>
                <a:spcPts val="0"/>
              </a:spcBef>
              <a:spcAft>
                <a:spcPts val="0"/>
              </a:spcAft>
              <a:defRPr sz="1700">
                <a:solidFill>
                  <a:schemeClr val="tx1">
                    <a:tint val="75000"/>
                  </a:schemeClr>
                </a:solidFill>
                <a:latin typeface="微软雅黑" panose="020B0503020204020204" pitchFamily="34" charset="-122"/>
                <a:ea typeface="微软雅黑" panose="020B0503020204020204" pitchFamily="34" charset="-122"/>
                <a:cs typeface="+mn-cs"/>
              </a:defRPr>
            </a:lvl1pPr>
          </a:lstStyle>
          <a:p>
            <a:pPr>
              <a:defRPr/>
            </a:pPr>
            <a:endParaRPr lang="zh-CN" altLang="en-US"/>
          </a:p>
        </p:txBody>
      </p:sp>
      <p:sp>
        <p:nvSpPr>
          <p:cNvPr id="6" name="灯片编号占位符 5"/>
          <p:cNvSpPr>
            <a:spLocks noGrp="1"/>
          </p:cNvSpPr>
          <p:nvPr>
            <p:ph type="sldNum" sz="quarter" idx="4"/>
          </p:nvPr>
        </p:nvSpPr>
        <p:spPr>
          <a:xfrm>
            <a:off x="10485172" y="7628319"/>
            <a:ext cx="3414169" cy="437138"/>
          </a:xfrm>
          <a:prstGeom prst="rect">
            <a:avLst/>
          </a:prstGeom>
        </p:spPr>
        <p:txBody>
          <a:bodyPr vert="horz" wrap="square" lIns="129616" tIns="64808" rIns="129616" bIns="64808" numCol="1" anchor="ctr" anchorCtr="0" compatLnSpc="1"/>
          <a:lstStyle>
            <a:lvl1pPr algn="ctr" eaLnBrk="1" hangingPunct="1">
              <a:defRPr sz="1700">
                <a:solidFill>
                  <a:srgbClr val="898989"/>
                </a:solidFill>
                <a:latin typeface="微软雅黑" panose="020B0503020204020204" pitchFamily="34" charset="-122"/>
                <a:ea typeface="微软雅黑" panose="020B0503020204020204" pitchFamily="34" charset="-122"/>
              </a:defRPr>
            </a:lvl1pPr>
          </a:lstStyle>
          <a:p>
            <a:fld id="{AEC7AF87-85DA-4E4F-A0F1-D927CE2BF59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295400" rtl="0" eaLnBrk="0" fontAlgn="base" hangingPunct="0">
        <a:spcBef>
          <a:spcPct val="0"/>
        </a:spcBef>
        <a:spcAft>
          <a:spcPct val="0"/>
        </a:spcAft>
        <a:defRPr sz="3600" b="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6pPr>
      <a:lvl7pPr marL="9144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7pPr>
      <a:lvl8pPr marL="13716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8pPr>
      <a:lvl9pPr marL="18288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9pPr>
    </p:titleStyle>
    <p:bodyStyle>
      <a:lvl1pPr marL="485775" indent="-485775" algn="l" defTabSz="12954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052830" indent="-405130" algn="l" defTabSz="12954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619250" indent="-323850" algn="l" defTabSz="1295400" rtl="0" eaLnBrk="0" fontAlgn="base" hangingPunct="0">
        <a:spcBef>
          <a:spcPct val="20000"/>
        </a:spcBef>
        <a:spcAft>
          <a:spcPct val="0"/>
        </a:spcAft>
        <a:buFont typeface="Arial" panose="020B0604020202020204" pitchFamily="34" charset="0"/>
        <a:buChar char="•"/>
        <a:defRPr kumimoji="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2266950" indent="-323850" algn="l" defTabSz="1295400" rtl="0" eaLnBrk="0" fontAlgn="base" hangingPunct="0">
        <a:spcBef>
          <a:spcPct val="20000"/>
        </a:spcBef>
        <a:spcAft>
          <a:spcPct val="0"/>
        </a:spcAft>
        <a:buFont typeface="Arial" panose="020B0604020202020204" pitchFamily="34" charset="0"/>
        <a:buChar char="–"/>
        <a:defRPr kumimoji="1" sz="1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916555" indent="-323850" algn="l" defTabSz="1295400" rtl="0" eaLnBrk="0" fontAlgn="base" hangingPunct="0">
        <a:spcBef>
          <a:spcPct val="20000"/>
        </a:spcBef>
        <a:spcAft>
          <a:spcPct val="0"/>
        </a:spcAft>
        <a:buFont typeface="Arial" panose="020B0604020202020204" pitchFamily="34" charset="0"/>
        <a:buChar char="»"/>
        <a:defRPr kumimoji="1" sz="1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356425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212590"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6092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50862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zh-CN"/>
      </a:defPPr>
      <a:lvl1pPr marL="0" algn="l" defTabSz="1296035" rtl="0" eaLnBrk="1" latinLnBrk="0" hangingPunct="1">
        <a:defRPr sz="2600" kern="1200">
          <a:solidFill>
            <a:schemeClr val="tx1"/>
          </a:solidFill>
          <a:latin typeface="+mn-lt"/>
          <a:ea typeface="+mn-ea"/>
          <a:cs typeface="+mn-cs"/>
        </a:defRPr>
      </a:lvl1pPr>
      <a:lvl2pPr marL="648335" algn="l" defTabSz="1296035" rtl="0" eaLnBrk="1" latinLnBrk="0" hangingPunct="1">
        <a:defRPr sz="2600" kern="1200">
          <a:solidFill>
            <a:schemeClr val="tx1"/>
          </a:solidFill>
          <a:latin typeface="+mn-lt"/>
          <a:ea typeface="+mn-ea"/>
          <a:cs typeface="+mn-cs"/>
        </a:defRPr>
      </a:lvl2pPr>
      <a:lvl3pPr marL="1296035" algn="l" defTabSz="1296035" rtl="0" eaLnBrk="1" latinLnBrk="0" hangingPunct="1">
        <a:defRPr sz="2600" kern="1200">
          <a:solidFill>
            <a:schemeClr val="tx1"/>
          </a:solidFill>
          <a:latin typeface="+mn-lt"/>
          <a:ea typeface="+mn-ea"/>
          <a:cs typeface="+mn-cs"/>
        </a:defRPr>
      </a:lvl3pPr>
      <a:lvl4pPr marL="1944370" algn="l" defTabSz="1296035" rtl="0" eaLnBrk="1" latinLnBrk="0" hangingPunct="1">
        <a:defRPr sz="2600" kern="1200">
          <a:solidFill>
            <a:schemeClr val="tx1"/>
          </a:solidFill>
          <a:latin typeface="+mn-lt"/>
          <a:ea typeface="+mn-ea"/>
          <a:cs typeface="+mn-cs"/>
        </a:defRPr>
      </a:lvl4pPr>
      <a:lvl5pPr marL="2592070" algn="l" defTabSz="1296035" rtl="0" eaLnBrk="1" latinLnBrk="0" hangingPunct="1">
        <a:defRPr sz="2600" kern="1200">
          <a:solidFill>
            <a:schemeClr val="tx1"/>
          </a:solidFill>
          <a:latin typeface="+mn-lt"/>
          <a:ea typeface="+mn-ea"/>
          <a:cs typeface="+mn-cs"/>
        </a:defRPr>
      </a:lvl5pPr>
      <a:lvl6pPr marL="3240405" algn="l" defTabSz="1296035" rtl="0" eaLnBrk="1" latinLnBrk="0" hangingPunct="1">
        <a:defRPr sz="2600" kern="1200">
          <a:solidFill>
            <a:schemeClr val="tx1"/>
          </a:solidFill>
          <a:latin typeface="+mn-lt"/>
          <a:ea typeface="+mn-ea"/>
          <a:cs typeface="+mn-cs"/>
        </a:defRPr>
      </a:lvl6pPr>
      <a:lvl7pPr marL="3888740" algn="l" defTabSz="1296035" rtl="0" eaLnBrk="1" latinLnBrk="0" hangingPunct="1">
        <a:defRPr sz="2600" kern="1200">
          <a:solidFill>
            <a:schemeClr val="tx1"/>
          </a:solidFill>
          <a:latin typeface="+mn-lt"/>
          <a:ea typeface="+mn-ea"/>
          <a:cs typeface="+mn-cs"/>
        </a:defRPr>
      </a:lvl7pPr>
      <a:lvl8pPr marL="4536440" algn="l" defTabSz="1296035" rtl="0" eaLnBrk="1" latinLnBrk="0" hangingPunct="1">
        <a:defRPr sz="2600" kern="1200">
          <a:solidFill>
            <a:schemeClr val="tx1"/>
          </a:solidFill>
          <a:latin typeface="+mn-lt"/>
          <a:ea typeface="+mn-ea"/>
          <a:cs typeface="+mn-cs"/>
        </a:defRPr>
      </a:lvl8pPr>
      <a:lvl9pPr marL="5184775" algn="l" defTabSz="129603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tags" Target="../tags/tag1.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66160" y="2057400"/>
            <a:ext cx="6588701" cy="480060"/>
          </a:xfrm>
        </p:spPr>
        <p:txBody>
          <a:bodyPr/>
          <a:lstStyle/>
          <a:p>
            <a:r>
              <a:rPr lang="zh-CN" altLang="en-US" sz="3450" dirty="0" smtClean="0">
                <a:latin typeface="黑体" panose="02010609060101010101" pitchFamily="49" charset="-122"/>
                <a:ea typeface="黑体" panose="02010609060101010101" pitchFamily="49" charset="-122"/>
              </a:rPr>
              <a:t>第二部分 商务智能数据获取</a:t>
            </a:r>
            <a:endParaRPr lang="zh-CN" altLang="en-US" sz="3450" dirty="0" smtClean="0">
              <a:latin typeface="黑体" panose="02010609060101010101" pitchFamily="49" charset="-122"/>
              <a:ea typeface="黑体" panose="02010609060101010101" pitchFamily="49" charset="-122"/>
            </a:endParaRPr>
          </a:p>
        </p:txBody>
      </p:sp>
      <p:sp>
        <p:nvSpPr>
          <p:cNvPr id="47107" name="Rectangle 3"/>
          <p:cNvSpPr>
            <a:spLocks noGrp="1" noChangeArrowheads="1"/>
          </p:cNvSpPr>
          <p:nvPr>
            <p:ph type="body" idx="1"/>
          </p:nvPr>
        </p:nvSpPr>
        <p:spPr>
          <a:xfrm>
            <a:off x="3291840" y="3017520"/>
            <a:ext cx="8503920" cy="3639312"/>
          </a:xfrm>
        </p:spPr>
        <p:txBody>
          <a:bodyPr/>
          <a:lstStyle/>
          <a:p>
            <a:pPr marL="0" indent="0">
              <a:buNone/>
            </a:pPr>
            <a:r>
              <a:rPr lang="zh-CN" altLang="en-US" sz="2700" dirty="0" smtClean="0"/>
              <a:t>补充学习材料二</a:t>
            </a:r>
            <a:r>
              <a:rPr lang="zh-CN" altLang="en-US" sz="2700" dirty="0" smtClean="0"/>
              <a:t>：Power Query数据操作基础</a:t>
            </a:r>
            <a:endParaRPr lang="zh-CN" altLang="en-US" sz="2700" dirty="0" smtClean="0"/>
          </a:p>
          <a:p>
            <a:pPr fontAlgn="b">
              <a:lnSpc>
                <a:spcPct val="90000"/>
              </a:lnSpc>
            </a:pPr>
            <a:endParaRPr lang="zh-CN" altLang="en-US" sz="2700" b="1" dirty="0" smtClean="0">
              <a:solidFill>
                <a:srgbClr val="000000"/>
              </a:solidFill>
              <a:latin typeface="宋体" panose="02010600030101010101" pitchFamily="2" charset="-122"/>
            </a:endParaRPr>
          </a:p>
        </p:txBody>
      </p:sp>
      <p:sp>
        <p:nvSpPr>
          <p:cNvPr id="47108" name="Rectangle 4"/>
          <p:cNvSpPr>
            <a:spLocks noChangeArrowheads="1"/>
          </p:cNvSpPr>
          <p:nvPr/>
        </p:nvSpPr>
        <p:spPr bwMode="auto">
          <a:xfrm>
            <a:off x="1828800" y="3539015"/>
            <a:ext cx="10972800" cy="466725"/>
          </a:xfrm>
          <a:prstGeom prst="rect">
            <a:avLst/>
          </a:prstGeom>
          <a:noFill/>
          <a:ln w="9525">
            <a:noFill/>
            <a:miter lim="800000"/>
          </a:ln>
          <a:effectLst/>
        </p:spPr>
        <p:txBody>
          <a:bodyPr lIns="97965" tIns="48982" rIns="97965" bIns="48982">
            <a:spAutoFit/>
          </a:bodyPr>
          <a:lstStyle/>
          <a:p>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34745" y="981075"/>
            <a:ext cx="6388100"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Power Query</a:t>
            </a:r>
            <a:r>
              <a:rPr lang="zh-CN" altLang="en-US" sz="3200" b="1">
                <a:latin typeface="微软雅黑" panose="020B0503020204020204" pitchFamily="34" charset="-122"/>
                <a:ea typeface="微软雅黑" panose="020B0503020204020204" pitchFamily="34" charset="-122"/>
              </a:rPr>
              <a:t>横向合并数据</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192530" y="2203450"/>
            <a:ext cx="8498840" cy="2158365"/>
          </a:xfrm>
          <a:prstGeom prst="rect">
            <a:avLst/>
          </a:prstGeom>
          <a:noFill/>
        </p:spPr>
        <p:txBody>
          <a:bodyPr wrap="square" rtlCol="0">
            <a:spAutoFit/>
          </a:bodyPr>
          <a:lstStyle/>
          <a:p>
            <a:pPr>
              <a:lnSpc>
                <a:spcPct val="140000"/>
              </a:lnSpc>
            </a:pPr>
            <a:r>
              <a:rPr lang="zh-CN" altLang="en-US" sz="2400">
                <a:latin typeface="微软雅黑" panose="020B0503020204020204" pitchFamily="34" charset="-122"/>
                <a:ea typeface="微软雅黑" panose="020B0503020204020204" pitchFamily="34" charset="-122"/>
              </a:rPr>
              <a:t>合并方法：</a:t>
            </a:r>
            <a:endParaRPr lang="zh-CN" altLang="en-US" sz="2400">
              <a:latin typeface="微软雅黑" panose="020B0503020204020204" pitchFamily="34" charset="-122"/>
              <a:ea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、确定用于合并两表的关键字段。</a:t>
            </a:r>
            <a:endParaRPr lang="zh-CN" altLang="en-US" sz="2400">
              <a:latin typeface="微软雅黑" panose="020B0503020204020204" pitchFamily="34" charset="-122"/>
              <a:ea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、进行合并操作。</a:t>
            </a:r>
            <a:endParaRPr lang="zh-CN" altLang="en-US" sz="2400">
              <a:latin typeface="微软雅黑" panose="020B0503020204020204" pitchFamily="34" charset="-122"/>
              <a:ea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、选择所需要的字段信息。</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134745" y="4802505"/>
            <a:ext cx="11662410" cy="2675255"/>
          </a:xfrm>
          <a:prstGeom prst="rect">
            <a:avLst/>
          </a:prstGeom>
          <a:noFill/>
        </p:spPr>
        <p:txBody>
          <a:bodyPr wrap="square" rtlCol="0">
            <a:spAutoFit/>
          </a:bodyPr>
          <a:lstStyle/>
          <a:p>
            <a:pPr>
              <a:lnSpc>
                <a:spcPct val="140000"/>
              </a:lnSpc>
            </a:pPr>
            <a:r>
              <a:rPr lang="zh-CN" altLang="en-US" sz="2400">
                <a:latin typeface="微软雅黑" panose="020B0503020204020204" pitchFamily="34" charset="-122"/>
                <a:ea typeface="微软雅黑" panose="020B0503020204020204" pitchFamily="34" charset="-122"/>
              </a:rPr>
              <a:t>知识点：</a:t>
            </a:r>
            <a:endParaRPr lang="zh-CN" altLang="en-US" sz="2400">
              <a:latin typeface="微软雅黑" panose="020B0503020204020204" pitchFamily="34" charset="-122"/>
              <a:ea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、当两表中用于合并的关键字段值不是一一对应时，不同的联接种类会出现不同的联接结果。</a:t>
            </a:r>
            <a:endParaRPr lang="zh-CN" altLang="en-US" sz="2400">
              <a:latin typeface="微软雅黑" panose="020B0503020204020204" pitchFamily="34" charset="-122"/>
              <a:ea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、当关键字段中有重复值时，连接后的总行数为关键字段值重复出现次数的乘积。</a:t>
            </a:r>
            <a:endParaRPr lang="zh-CN" altLang="en-US" sz="2400">
              <a:latin typeface="微软雅黑" panose="020B0503020204020204" pitchFamily="34" charset="-122"/>
              <a:ea typeface="微软雅黑" panose="020B0503020204020204" pitchFamily="34" charset="-122"/>
            </a:endParaRPr>
          </a:p>
          <a:p>
            <a:pPr>
              <a:lnSpc>
                <a:spcPct val="140000"/>
              </a:lnSpc>
            </a:pP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4745" y="981075"/>
            <a:ext cx="6388100"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Power Query</a:t>
            </a:r>
            <a:r>
              <a:rPr lang="zh-CN" altLang="en-US" sz="3200" b="1">
                <a:latin typeface="微软雅黑" panose="020B0503020204020204" pitchFamily="34" charset="-122"/>
                <a:ea typeface="微软雅黑" panose="020B0503020204020204" pitchFamily="34" charset="-122"/>
              </a:rPr>
              <a:t>纵向合并数据</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192530" y="2203450"/>
            <a:ext cx="8498840" cy="2158365"/>
          </a:xfrm>
          <a:prstGeom prst="rect">
            <a:avLst/>
          </a:prstGeom>
          <a:noFill/>
        </p:spPr>
        <p:txBody>
          <a:bodyPr wrap="square" rtlCol="0">
            <a:spAutoFit/>
          </a:bodyPr>
          <a:lstStyle/>
          <a:p>
            <a:pPr>
              <a:lnSpc>
                <a:spcPct val="140000"/>
              </a:lnSpc>
            </a:pPr>
            <a:r>
              <a:rPr lang="zh-CN" altLang="en-US" sz="2400">
                <a:latin typeface="微软雅黑" panose="020B0503020204020204" pitchFamily="34" charset="-122"/>
                <a:ea typeface="微软雅黑" panose="020B0503020204020204" pitchFamily="34" charset="-122"/>
              </a:rPr>
              <a:t>合并方法：</a:t>
            </a:r>
            <a:endParaRPr lang="zh-CN" altLang="en-US" sz="2400">
              <a:latin typeface="微软雅黑" panose="020B0503020204020204" pitchFamily="34" charset="-122"/>
              <a:ea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、将有相同字段名的字段纵向合并到一起。</a:t>
            </a:r>
            <a:endParaRPr lang="zh-CN" altLang="en-US" sz="2400">
              <a:latin typeface="微软雅黑" panose="020B0503020204020204" pitchFamily="34" charset="-122"/>
              <a:ea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、将不同字段名的字段追加在最后。</a:t>
            </a:r>
            <a:endParaRPr lang="zh-CN" altLang="en-US" sz="2400">
              <a:latin typeface="微软雅黑" panose="020B0503020204020204" pitchFamily="34" charset="-122"/>
              <a:ea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rPr>
              <a:t>、非匹配字段标记为</a:t>
            </a:r>
            <a:r>
              <a:rPr lang="en-US" altLang="zh-CN" sz="2400">
                <a:latin typeface="微软雅黑" panose="020B0503020204020204" pitchFamily="34" charset="-122"/>
                <a:ea typeface="微软雅黑" panose="020B0503020204020204" pitchFamily="34" charset="-122"/>
              </a:rPr>
              <a:t>“null”</a:t>
            </a:r>
            <a:r>
              <a:rPr lang="zh-CN" altLang="en-US" sz="2400">
                <a:latin typeface="微软雅黑" panose="020B0503020204020204" pitchFamily="34" charset="-122"/>
                <a:ea typeface="微软雅黑" panose="020B0503020204020204" pitchFamily="34" charset="-122"/>
              </a:rPr>
              <a:t>值。</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3. Power Query菜单栏基本功能</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72212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Query菜单栏基本功能</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329055" y="1963420"/>
            <a:ext cx="12190095" cy="142049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 “开始”选项卡功能: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在“开始”选项卡中我们可以对数据进行上载查询、增减行或列、拆分列、分组、改变数</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据类型、更改属性、导入及合并外部数据等基本操作。</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2779395" y="3866515"/>
            <a:ext cx="7858760" cy="97726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“属性”： 更改查询名等属性。</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“高级编辑器”： “高级编辑器”中进行公式编码。</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image1.png"/>
          <p:cNvPicPr>
            <a:picLocks noChangeAspect="1"/>
          </p:cNvPicPr>
          <p:nvPr/>
        </p:nvPicPr>
        <p:blipFill>
          <a:blip r:embed="rId1" cstate="print"/>
          <a:stretch>
            <a:fillRect/>
          </a:stretch>
        </p:blipFill>
        <p:spPr>
          <a:xfrm>
            <a:off x="1453515" y="3866515"/>
            <a:ext cx="1152525" cy="1287145"/>
          </a:xfrm>
          <a:prstGeom prst="rect">
            <a:avLst/>
          </a:prstGeom>
        </p:spPr>
      </p:pic>
      <p:pic>
        <p:nvPicPr>
          <p:cNvPr id="6" name="image2.png"/>
          <p:cNvPicPr>
            <a:picLocks noChangeAspect="1"/>
          </p:cNvPicPr>
          <p:nvPr/>
        </p:nvPicPr>
        <p:blipFill>
          <a:blip r:embed="rId2" cstate="print"/>
          <a:stretch>
            <a:fillRect/>
          </a:stretch>
        </p:blipFill>
        <p:spPr>
          <a:xfrm>
            <a:off x="1747520" y="5623560"/>
            <a:ext cx="564515" cy="1008380"/>
          </a:xfrm>
          <a:prstGeom prst="rect">
            <a:avLst/>
          </a:prstGeom>
        </p:spPr>
      </p:pic>
      <p:sp>
        <p:nvSpPr>
          <p:cNvPr id="7" name="文本框 6"/>
          <p:cNvSpPr txBox="1"/>
          <p:nvPr/>
        </p:nvSpPr>
        <p:spPr>
          <a:xfrm>
            <a:off x="3108325" y="5417820"/>
            <a:ext cx="10410825" cy="142049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类似于 Excel 基本功能中的“分列”，可按字符数或分隔符对选中字段进行拆分。（可以通过在预览区域双击要更改的字段名单元格，或者选中目标字段后鼠标右键→选择“重命名”的方法更改字段名）。</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72212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Query菜单栏基本功能</a:t>
            </a:r>
            <a:endParaRPr lang="zh-CN" altLang="en-US" sz="3200" b="1">
              <a:latin typeface="微软雅黑" panose="020B0503020204020204" pitchFamily="34" charset="-122"/>
              <a:ea typeface="微软雅黑" panose="020B0503020204020204" pitchFamily="34" charset="-122"/>
            </a:endParaRPr>
          </a:p>
        </p:txBody>
      </p:sp>
      <p:pic>
        <p:nvPicPr>
          <p:cNvPr id="5" name="image4.png"/>
          <p:cNvPicPr>
            <a:picLocks noChangeAspect="1"/>
          </p:cNvPicPr>
          <p:nvPr/>
        </p:nvPicPr>
        <p:blipFill>
          <a:blip r:embed="rId1" cstate="print"/>
          <a:stretch>
            <a:fillRect/>
          </a:stretch>
        </p:blipFill>
        <p:spPr>
          <a:xfrm>
            <a:off x="1329055" y="1904365"/>
            <a:ext cx="558800" cy="1090295"/>
          </a:xfrm>
          <a:prstGeom prst="rect">
            <a:avLst/>
          </a:prstGeom>
        </p:spPr>
      </p:pic>
      <p:sp>
        <p:nvSpPr>
          <p:cNvPr id="3" name="文本框 2"/>
          <p:cNvSpPr txBox="1"/>
          <p:nvPr/>
        </p:nvSpPr>
        <p:spPr>
          <a:xfrm>
            <a:off x="2120900" y="2219325"/>
            <a:ext cx="8663940" cy="46037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类似于数据透视表， 可以按规则对目标字段进行分组。</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image5.png"/>
          <p:cNvPicPr>
            <a:picLocks noChangeAspect="1"/>
          </p:cNvPicPr>
          <p:nvPr/>
        </p:nvPicPr>
        <p:blipFill>
          <a:blip r:embed="rId2" cstate="print"/>
          <a:stretch>
            <a:fillRect/>
          </a:stretch>
        </p:blipFill>
        <p:spPr>
          <a:xfrm>
            <a:off x="1329055" y="3449003"/>
            <a:ext cx="1696085" cy="1259840"/>
          </a:xfrm>
          <a:prstGeom prst="rect">
            <a:avLst/>
          </a:prstGeom>
        </p:spPr>
      </p:pic>
      <p:sp>
        <p:nvSpPr>
          <p:cNvPr id="6" name="文本框 5"/>
          <p:cNvSpPr txBox="1"/>
          <p:nvPr/>
        </p:nvSpPr>
        <p:spPr>
          <a:xfrm>
            <a:off x="3426460" y="3368675"/>
            <a:ext cx="10659110" cy="142049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“转换”功能组：包括文本、数值、日期等多种数据类型间的转换功能、设定导入的首行数据是否作为字段名使用的功能以及替换字段中某个特定值为指定值的功能。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image6.png"/>
          <p:cNvPicPr>
            <a:picLocks noChangeAspect="1"/>
          </p:cNvPicPr>
          <p:nvPr/>
        </p:nvPicPr>
        <p:blipFill>
          <a:blip r:embed="rId3" cstate="print"/>
          <a:stretch>
            <a:fillRect/>
          </a:stretch>
        </p:blipFill>
        <p:spPr>
          <a:xfrm>
            <a:off x="1329055" y="5565140"/>
            <a:ext cx="2680970" cy="1159510"/>
          </a:xfrm>
          <a:prstGeom prst="rect">
            <a:avLst/>
          </a:prstGeom>
        </p:spPr>
      </p:pic>
      <p:sp>
        <p:nvSpPr>
          <p:cNvPr id="12" name="文本框 11"/>
          <p:cNvSpPr txBox="1"/>
          <p:nvPr/>
        </p:nvSpPr>
        <p:spPr>
          <a:xfrm>
            <a:off x="4434840" y="4991735"/>
            <a:ext cx="9650730" cy="2306320"/>
          </a:xfrm>
          <a:prstGeom prst="rect">
            <a:avLst/>
          </a:prstGeom>
          <a:noFill/>
        </p:spPr>
        <p:txBody>
          <a:bodyPr wrap="square" rtlCol="0" anchor="t">
            <a:spAutoFit/>
          </a:bodyPr>
          <a:lstStyle/>
          <a:p>
            <a:pPr algn="just">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“合并”及“新建查询”功能组： 应用于导入及合并外部数据。“追加查询”： 此功能与“合并查询”横向合并不同字段的功能对应，是将拥有相同字段的两部分数据进行纵向合并的功能。在使用追加查询时最好保证要合并的两部分数据拥有含义完全相同的字段，既要保证两者间在字段数、字段类型及字段顺序上都保持一致。</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72212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Query菜单栏基本功能</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2033905"/>
            <a:ext cx="12043410" cy="142049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 “转换”选项卡功能: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“转换”选项卡主要提供了针对行与列间的结构性加工处理功能、数据类型、格式等设置功能以及基本的函数计算功能。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image7.png"/>
          <p:cNvPicPr>
            <a:picLocks noChangeAspect="1"/>
          </p:cNvPicPr>
          <p:nvPr/>
        </p:nvPicPr>
        <p:blipFill>
          <a:blip r:embed="rId1" cstate="print"/>
          <a:stretch>
            <a:fillRect/>
          </a:stretch>
        </p:blipFill>
        <p:spPr>
          <a:xfrm>
            <a:off x="1329055" y="3893820"/>
            <a:ext cx="945515" cy="975995"/>
          </a:xfrm>
          <a:prstGeom prst="rect">
            <a:avLst/>
          </a:prstGeom>
        </p:spPr>
      </p:pic>
      <p:sp>
        <p:nvSpPr>
          <p:cNvPr id="3" name="文本框 2"/>
          <p:cNvSpPr txBox="1"/>
          <p:nvPr/>
        </p:nvSpPr>
        <p:spPr>
          <a:xfrm>
            <a:off x="2722245" y="3671570"/>
            <a:ext cx="10228580" cy="142049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“转置”： 将行与列进行对调。     </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“反转行”： 逆序排序查询中所有行。</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“行计数”： 快速统计查询中的行数并返回结果。</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image8.png"/>
          <p:cNvPicPr>
            <a:picLocks noChangeAspect="1"/>
          </p:cNvPicPr>
          <p:nvPr/>
        </p:nvPicPr>
        <p:blipFill>
          <a:blip r:embed="rId2" cstate="print"/>
          <a:stretch>
            <a:fillRect/>
          </a:stretch>
        </p:blipFill>
        <p:spPr>
          <a:xfrm>
            <a:off x="1329055" y="5972810"/>
            <a:ext cx="1167765" cy="939800"/>
          </a:xfrm>
          <a:prstGeom prst="rect">
            <a:avLst/>
          </a:prstGeom>
        </p:spPr>
      </p:pic>
      <p:sp>
        <p:nvSpPr>
          <p:cNvPr id="4" name="文本框 3"/>
          <p:cNvSpPr txBox="1"/>
          <p:nvPr/>
        </p:nvSpPr>
        <p:spPr>
          <a:xfrm>
            <a:off x="2950210" y="5511165"/>
            <a:ext cx="10422255" cy="186372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“填充”：此功能分向下填充及向上填充，指的是如果选中字段中含有空值（在Power  Query  中显示为“null”值），向下填充为用空值单元格上边的单元格内数值填充空值单元格。向上填充与向下填充相反，是用空值单元格下边的单元格内数值填充空值单元格。</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72212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Query菜单栏基本功能</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2081530"/>
            <a:ext cx="11860530" cy="977265"/>
          </a:xfrm>
          <a:prstGeom prst="rect">
            <a:avLst/>
          </a:prstGeom>
          <a:noFill/>
        </p:spPr>
        <p:txBody>
          <a:bodyPr wrap="square" rtlCol="0" anchor="t">
            <a:spAutoFit/>
          </a:bodyPr>
          <a:lstStyle/>
          <a:p>
            <a:pPr algn="just">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“透视列”： 将目标字段中每个唯一值集中在一起，对每个值执行聚合计算，然后将透视结果添加到新的字段中。</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329055" y="3491230"/>
            <a:ext cx="11861165" cy="2306320"/>
          </a:xfrm>
          <a:prstGeom prst="rect">
            <a:avLst/>
          </a:prstGeom>
          <a:noFill/>
        </p:spPr>
        <p:txBody>
          <a:bodyPr wrap="square" rtlCol="0" anchor="t">
            <a:spAutoFit/>
          </a:bodyPr>
          <a:lstStyle/>
          <a:p>
            <a:pPr algn="just">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“逆透视列”： 将所选列或所选列以外的所有列转换为“属性”列与“值”列的过程。所选列为单一列时，仅仅是将列名做为转换后的“属性”列的值，而将所选列内的值作为“值” 列的值的过程。但是如果所选的列是交叉表中除行字段列以外的所有列时，就能起到将交叉表转换为交叉前原始表的效果。功能上就像是对经过分类汇总加工后的数据透视表进行了还原，所以叫“逆透视列”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63073" y="809350"/>
            <a:ext cx="8496943" cy="461665"/>
          </a:xfrm>
          <a:prstGeom prst="rect">
            <a:avLst/>
          </a:prstGeom>
        </p:spPr>
        <p:txBody>
          <a:bodyPr wrap="square">
            <a:spAutoFit/>
          </a:bodyPr>
          <a:lstStyle/>
          <a:p>
            <a:endParaRPr lang="zh-CN" altLang="en-US" sz="2400" dirty="0">
              <a:solidFill>
                <a:schemeClr val="accent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1329055" y="919480"/>
            <a:ext cx="72212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Query菜单栏基本功能</a:t>
            </a:r>
            <a:endParaRPr lang="zh-CN" altLang="en-US" sz="3200" b="1">
              <a:latin typeface="微软雅黑" panose="020B0503020204020204" pitchFamily="34" charset="-122"/>
              <a:ea typeface="微软雅黑" panose="020B0503020204020204" pitchFamily="34" charset="-122"/>
            </a:endParaRPr>
          </a:p>
        </p:txBody>
      </p:sp>
      <p:pic>
        <p:nvPicPr>
          <p:cNvPr id="31" name="image24.png"/>
          <p:cNvPicPr>
            <a:picLocks noChangeAspect="1"/>
          </p:cNvPicPr>
          <p:nvPr/>
        </p:nvPicPr>
        <p:blipFill>
          <a:blip r:embed="rId1" cstate="print"/>
          <a:stretch>
            <a:fillRect/>
          </a:stretch>
        </p:blipFill>
        <p:spPr>
          <a:xfrm>
            <a:off x="1329055" y="2894013"/>
            <a:ext cx="2508250" cy="1153795"/>
          </a:xfrm>
          <a:prstGeom prst="rect">
            <a:avLst/>
          </a:prstGeom>
        </p:spPr>
      </p:pic>
      <p:sp>
        <p:nvSpPr>
          <p:cNvPr id="2" name="文本框 1"/>
          <p:cNvSpPr txBox="1"/>
          <p:nvPr/>
        </p:nvSpPr>
        <p:spPr>
          <a:xfrm>
            <a:off x="3912870" y="1837055"/>
            <a:ext cx="9389745" cy="142049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“重命名”：改变字段名。</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“移动”：改变字段位置。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“拆分列”： 已在前文中介绍过。 “格式”： 用来设定字段格式。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3913505" y="3515360"/>
            <a:ext cx="9161780" cy="142049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“合并列”： 将选中的多个字段信息合并为一列信息。 </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“提取”： 用来摘出字段内关键信息。</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“分析”： 用来解析 XML 及 JSON 信息，详细说明省略。</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3" name="image25.png"/>
          <p:cNvPicPr>
            <a:picLocks noChangeAspect="1"/>
          </p:cNvPicPr>
          <p:nvPr/>
        </p:nvPicPr>
        <p:blipFill>
          <a:blip r:embed="rId2" cstate="print"/>
          <a:stretch>
            <a:fillRect/>
          </a:stretch>
        </p:blipFill>
        <p:spPr>
          <a:xfrm>
            <a:off x="1328420" y="5499735"/>
            <a:ext cx="2509200" cy="1170626"/>
          </a:xfrm>
          <a:prstGeom prst="rect">
            <a:avLst/>
          </a:prstGeom>
        </p:spPr>
      </p:pic>
      <p:sp>
        <p:nvSpPr>
          <p:cNvPr id="4" name="文本框 3"/>
          <p:cNvSpPr txBox="1"/>
          <p:nvPr/>
        </p:nvSpPr>
        <p:spPr>
          <a:xfrm>
            <a:off x="4434840" y="5571490"/>
            <a:ext cx="8641080" cy="97726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“编号列”组： 此组为我们提供了多种统计、计算及数据显示规则。</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72212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Query菜单栏基本功能</a:t>
            </a:r>
            <a:endParaRPr lang="zh-CN" altLang="en-US" sz="3200" b="1">
              <a:latin typeface="微软雅黑" panose="020B0503020204020204" pitchFamily="34" charset="-122"/>
              <a:ea typeface="微软雅黑" panose="020B0503020204020204" pitchFamily="34" charset="-122"/>
            </a:endParaRPr>
          </a:p>
        </p:txBody>
      </p:sp>
      <p:pic>
        <p:nvPicPr>
          <p:cNvPr id="35" name="image26.png"/>
          <p:cNvPicPr>
            <a:picLocks noChangeAspect="1"/>
          </p:cNvPicPr>
          <p:nvPr/>
        </p:nvPicPr>
        <p:blipFill>
          <a:blip r:embed="rId1" cstate="print"/>
          <a:stretch>
            <a:fillRect/>
          </a:stretch>
        </p:blipFill>
        <p:spPr>
          <a:xfrm>
            <a:off x="1329055" y="1932305"/>
            <a:ext cx="1627505" cy="1238250"/>
          </a:xfrm>
          <a:prstGeom prst="rect">
            <a:avLst/>
          </a:prstGeom>
        </p:spPr>
      </p:pic>
      <p:sp>
        <p:nvSpPr>
          <p:cNvPr id="2" name="文本框 1"/>
          <p:cNvSpPr txBox="1"/>
          <p:nvPr/>
        </p:nvSpPr>
        <p:spPr>
          <a:xfrm>
            <a:off x="3346450" y="2026285"/>
            <a:ext cx="9537065" cy="1050290"/>
          </a:xfrm>
          <a:prstGeom prst="rect">
            <a:avLst/>
          </a:prstGeom>
          <a:noFill/>
        </p:spPr>
        <p:txBody>
          <a:bodyPr wrap="square" rtlCol="0" anchor="t">
            <a:spAutoFit/>
          </a:bodyPr>
          <a:lstStyle/>
          <a:p>
            <a:pPr>
              <a:lnSpc>
                <a:spcPct val="13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“日期&amp;时间列”组： 汇总了时间日期相关的设定内容， 请实际操作掌握。</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7" name="image27.png"/>
          <p:cNvPicPr>
            <a:picLocks noChangeAspect="1"/>
          </p:cNvPicPr>
          <p:nvPr/>
        </p:nvPicPr>
        <p:blipFill>
          <a:blip r:embed="rId2" cstate="print"/>
          <a:stretch>
            <a:fillRect/>
          </a:stretch>
        </p:blipFill>
        <p:spPr>
          <a:xfrm>
            <a:off x="1329055" y="3812540"/>
            <a:ext cx="728980" cy="654050"/>
          </a:xfrm>
          <a:prstGeom prst="rect">
            <a:avLst/>
          </a:prstGeom>
        </p:spPr>
      </p:pic>
      <p:sp>
        <p:nvSpPr>
          <p:cNvPr id="3" name="文本框 2"/>
          <p:cNvSpPr txBox="1"/>
          <p:nvPr/>
        </p:nvSpPr>
        <p:spPr>
          <a:xfrm>
            <a:off x="2541270" y="3650615"/>
            <a:ext cx="10239375" cy="97726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“扩展”： 前文中已经介绍过，展开合并后字段集时使用。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“聚合”： 在合并后字段集中选择需要聚合的字段后返回聚合结果字段。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329055" y="5090160"/>
            <a:ext cx="11554460" cy="142049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 “添加列”选项卡功能: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此选项卡主要负责针对字段信息的加工处理。包括添加新字段、更改字段格式、为字段增加计算公式等。其中大部分功能与转换选项卡中功能重复，重复部分不再介绍。</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72212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Power Query菜单栏基本功能</a:t>
            </a:r>
            <a:endParaRPr lang="zh-CN" altLang="en-US" sz="3200" b="1">
              <a:latin typeface="微软雅黑" panose="020B0503020204020204" pitchFamily="34" charset="-122"/>
              <a:ea typeface="微软雅黑" panose="020B0503020204020204" pitchFamily="34" charset="-122"/>
            </a:endParaRPr>
          </a:p>
        </p:txBody>
      </p:sp>
      <p:pic>
        <p:nvPicPr>
          <p:cNvPr id="39" name="image28.png"/>
          <p:cNvPicPr>
            <a:picLocks noChangeAspect="1"/>
          </p:cNvPicPr>
          <p:nvPr/>
        </p:nvPicPr>
        <p:blipFill>
          <a:blip r:embed="rId1" cstate="print"/>
          <a:stretch>
            <a:fillRect/>
          </a:stretch>
        </p:blipFill>
        <p:spPr>
          <a:xfrm>
            <a:off x="1329055" y="2374265"/>
            <a:ext cx="1537335" cy="1077595"/>
          </a:xfrm>
          <a:prstGeom prst="rect">
            <a:avLst/>
          </a:prstGeom>
        </p:spPr>
      </p:pic>
      <p:sp>
        <p:nvSpPr>
          <p:cNvPr id="2" name="文本框 1"/>
          <p:cNvSpPr txBox="1"/>
          <p:nvPr/>
        </p:nvSpPr>
        <p:spPr>
          <a:xfrm>
            <a:off x="3175635" y="1694815"/>
            <a:ext cx="9820910" cy="97726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“添加自定义列”： 通过在“添加自定义列”对话框中输入公式，为查             询添加新的字段列。</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3175635" y="2668270"/>
            <a:ext cx="9820910" cy="142049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“添加索引列”： 自动添加升序排列的索引字段，可以自定义索引字段的开始序号。 </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“重复列”： 快速复制选中字段。</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329055" y="4218940"/>
            <a:ext cx="11510010" cy="97726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 “视图”选项卡功能: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“视图”选项卡用来显示或隐藏“查询编辑器”中的主要功能区域。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1" name="image30.png"/>
          <p:cNvPicPr>
            <a:picLocks noChangeAspect="1"/>
          </p:cNvPicPr>
          <p:nvPr/>
        </p:nvPicPr>
        <p:blipFill>
          <a:blip r:embed="rId2" cstate="print"/>
          <a:stretch>
            <a:fillRect/>
          </a:stretch>
        </p:blipFill>
        <p:spPr>
          <a:xfrm>
            <a:off x="1282065" y="5771515"/>
            <a:ext cx="1584325" cy="1059180"/>
          </a:xfrm>
          <a:prstGeom prst="rect">
            <a:avLst/>
          </a:prstGeom>
        </p:spPr>
      </p:pic>
      <p:sp>
        <p:nvSpPr>
          <p:cNvPr id="5" name="文本框 4"/>
          <p:cNvSpPr txBox="1"/>
          <p:nvPr/>
        </p:nvSpPr>
        <p:spPr>
          <a:xfrm>
            <a:off x="3176905" y="5434965"/>
            <a:ext cx="9819640" cy="186372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“查询设置”： 显示或隐藏“查询编辑器”右侧的“查询设置”区域。 “高级编辑器”： 启动“添加自定义列”对话框。</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“编辑栏”： 显示或隐藏“查询编辑器”上部快速编辑公式用的“编辑栏”。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15011"/>
    </mc:Choice>
    <mc:Fallback>
      <p:transition spd="slow" advTm="1501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1. </a:t>
            </a:r>
            <a:r>
              <a:rPr lang="en-US" sz="5400">
                <a:solidFill>
                  <a:schemeClr val="bg1"/>
                </a:solidFill>
                <a:sym typeface="+mn-ea"/>
              </a:rPr>
              <a:t>Power Query</a:t>
            </a:r>
            <a:r>
              <a:rPr lang="zh-CN" altLang="en-US" sz="5400" dirty="0">
                <a:solidFill>
                  <a:schemeClr val="bg1">
                    <a:lumMod val="95000"/>
                  </a:schemeClr>
                </a:solidFill>
              </a:rPr>
              <a:t>导入多源数据方法</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4. </a:t>
            </a:r>
            <a:r>
              <a:rPr lang="en-US" altLang="zh-CN" sz="5400" dirty="0">
                <a:solidFill>
                  <a:schemeClr val="bg1">
                    <a:lumMod val="95000"/>
                  </a:schemeClr>
                </a:solidFill>
              </a:rPr>
              <a:t>Power Query</a:t>
            </a:r>
            <a:r>
              <a:rPr lang="zh-CN" altLang="en-US" sz="5400" dirty="0">
                <a:solidFill>
                  <a:schemeClr val="bg1">
                    <a:lumMod val="95000"/>
                  </a:schemeClr>
                </a:solidFill>
              </a:rPr>
              <a:t>中</a:t>
            </a:r>
            <a:r>
              <a:rPr lang="zh-CN" altLang="en-US" sz="5400" dirty="0">
                <a:solidFill>
                  <a:schemeClr val="bg1">
                    <a:lumMod val="95000"/>
                  </a:schemeClr>
                </a:solidFill>
                <a:sym typeface="+mn-ea"/>
              </a:rPr>
              <a:t>怎样编辑</a:t>
            </a:r>
            <a:r>
              <a:rPr lang="zh-CN" altLang="en-US" sz="5400" dirty="0">
                <a:solidFill>
                  <a:schemeClr val="bg1">
                    <a:lumMod val="95000"/>
                  </a:schemeClr>
                </a:solidFill>
              </a:rPr>
              <a:t>M函数</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0485" y="908050"/>
            <a:ext cx="7018020" cy="583565"/>
          </a:xfrm>
          <a:prstGeom prst="rect">
            <a:avLst/>
          </a:prstGeom>
          <a:noFill/>
        </p:spPr>
        <p:txBody>
          <a:bodyPr wrap="square" rtlCol="0">
            <a:spAutoFit/>
          </a:bodyPr>
          <a:lstStyle/>
          <a:p>
            <a:r>
              <a:rPr lang="en-US" altLang="zh-CN"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Power Query</a:t>
            </a:r>
            <a:r>
              <a:rPr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中怎样编辑M函数</a:t>
            </a:r>
            <a:endParaRPr lang="en-US" altLang="zh-CN"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428750" y="2105025"/>
            <a:ext cx="11863070" cy="3928110"/>
          </a:xfrm>
          <a:prstGeom prst="rect">
            <a:avLst/>
          </a:prstGeom>
          <a:noFill/>
        </p:spPr>
        <p:txBody>
          <a:bodyPr wrap="square" rtlCol="0">
            <a:spAutoFit/>
          </a:bodyPr>
          <a:lstStyle/>
          <a:p>
            <a:pPr>
              <a:lnSpc>
                <a:spcPct val="13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编辑</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函数方法：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、通过</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编辑栏</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添加自定义列</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高级编辑器</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等功能了解</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函数表达式写法。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、根据需求重新编辑表达式程序。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、编辑错误通过</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查询设置</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区域退回重新编辑。</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、在编辑器中输入</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“=#shared”</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可以查看</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函数列表。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官方参考网址（英文）：</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https://msdn.microsoft.com/library/Mt253322?ui=en-US</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rs=en-US</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ad=US</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4. </a:t>
            </a:r>
            <a:r>
              <a:rPr lang="en-US" altLang="zh-CN" sz="5400" dirty="0">
                <a:solidFill>
                  <a:schemeClr val="bg1">
                    <a:lumMod val="95000"/>
                  </a:schemeClr>
                </a:solidFill>
              </a:rPr>
              <a:t>Power Query</a:t>
            </a:r>
            <a:r>
              <a:rPr lang="zh-CN" altLang="en-US" sz="5400" dirty="0">
                <a:solidFill>
                  <a:schemeClr val="bg1">
                    <a:lumMod val="95000"/>
                  </a:schemeClr>
                </a:solidFill>
              </a:rPr>
              <a:t>中</a:t>
            </a:r>
            <a:r>
              <a:rPr lang="zh-CN" altLang="en-US" sz="5400" dirty="0">
                <a:solidFill>
                  <a:schemeClr val="bg1">
                    <a:lumMod val="95000"/>
                  </a:schemeClr>
                </a:solidFill>
                <a:sym typeface="+mn-ea"/>
              </a:rPr>
              <a:t>怎样编辑</a:t>
            </a:r>
            <a:r>
              <a:rPr lang="zh-CN" altLang="en-US" sz="5400" dirty="0">
                <a:solidFill>
                  <a:schemeClr val="bg1">
                    <a:lumMod val="95000"/>
                  </a:schemeClr>
                </a:solidFill>
              </a:rPr>
              <a:t>M函数</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40485" y="908050"/>
            <a:ext cx="7018020" cy="583565"/>
          </a:xfrm>
          <a:prstGeom prst="rect">
            <a:avLst/>
          </a:prstGeom>
          <a:noFill/>
        </p:spPr>
        <p:txBody>
          <a:bodyPr wrap="square" rtlCol="0">
            <a:spAutoFit/>
          </a:bodyPr>
          <a:lstStyle/>
          <a:p>
            <a:r>
              <a:rPr lang="en-US" altLang="zh-CN"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Power Query</a:t>
            </a:r>
            <a:r>
              <a:rPr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中怎样编辑M函数</a:t>
            </a:r>
            <a:endParaRPr lang="en-US" altLang="zh-CN"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1428750" y="2105025"/>
            <a:ext cx="11863070" cy="3928110"/>
          </a:xfrm>
          <a:prstGeom prst="rect">
            <a:avLst/>
          </a:prstGeom>
          <a:noFill/>
        </p:spPr>
        <p:txBody>
          <a:bodyPr wrap="square" rtlCol="0">
            <a:spAutoFit/>
          </a:bodyPr>
          <a:lstStyle/>
          <a:p>
            <a:pPr>
              <a:lnSpc>
                <a:spcPct val="13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编辑</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函数方法：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、通过</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编辑栏</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添加自定义列</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、或</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高级编辑器</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等功能了解</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函数表达式写法。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、根据需求重新编辑表达式程序。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、编辑错误通过</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查询设置</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区域退回重新编辑。</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、在编辑器中输入</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“=#shared”</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可以查看</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函数列表。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官方参考网址（英文）：</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https://msdn.microsoft.com/library/Mt253322?ui=en-US</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rs=en-US</a:t>
            </a:r>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rPr>
              <a:t>ad=US</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5.</a:t>
            </a:r>
            <a:r>
              <a:rPr lang="en-US" altLang="zh-CN" sz="5400" dirty="0">
                <a:solidFill>
                  <a:schemeClr val="bg1">
                    <a:lumMod val="95000"/>
                  </a:schemeClr>
                </a:solidFill>
              </a:rPr>
              <a:t>Power Query</a:t>
            </a:r>
            <a:r>
              <a:rPr lang="zh-CN" altLang="en-US" sz="5400" dirty="0">
                <a:solidFill>
                  <a:schemeClr val="bg1">
                    <a:lumMod val="95000"/>
                  </a:schemeClr>
                </a:solidFill>
              </a:rPr>
              <a:t>的基本数据处理方法</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8900160" cy="583565"/>
          </a:xfrm>
          <a:prstGeom prst="rect">
            <a:avLst/>
          </a:prstGeom>
          <a:noFill/>
        </p:spPr>
        <p:txBody>
          <a:bodyPr wrap="square" rtlCol="0">
            <a:spAutoFit/>
          </a:bodyPr>
          <a:lstStyle/>
          <a:p>
            <a:r>
              <a:rPr lang="en-US" altLang="zh-CN"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Power Query</a:t>
            </a:r>
            <a:r>
              <a:rPr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的基本数据处理</a:t>
            </a:r>
            <a:r>
              <a:rPr lang="zh-CN" altLang="en-US" sz="3200" b="1" dirty="0">
                <a:solidFill>
                  <a:schemeClr val="tx1"/>
                </a:solidFill>
                <a:latin typeface="微软雅黑" panose="020B0503020204020204" pitchFamily="34" charset="-122"/>
                <a:ea typeface="微软雅黑" panose="020B0503020204020204" pitchFamily="34" charset="-122"/>
                <a:sym typeface="+mn-ea"/>
              </a:rPr>
              <a:t>方法</a:t>
            </a:r>
            <a:endParaRPr lang="zh-CN" altLang="en-US"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29055" y="1858645"/>
            <a:ext cx="8523605" cy="491490"/>
          </a:xfrm>
          <a:prstGeom prst="rect">
            <a:avLst/>
          </a:prstGeom>
          <a:noFill/>
        </p:spPr>
        <p:txBody>
          <a:bodyPr wrap="square" rtlCol="0">
            <a:spAutoFit/>
          </a:bodyPr>
          <a:lstStyle/>
          <a:p>
            <a:r>
              <a:rPr lang="zh-CN" altLang="en-US">
                <a:latin typeface="微软雅黑" panose="020B0503020204020204" pitchFamily="34" charset="-122"/>
                <a:ea typeface="微软雅黑" panose="020B0503020204020204" pitchFamily="34" charset="-122"/>
              </a:rPr>
              <a:t>处理数据是数据分析流程中的起点，是耗时最多的环节。</a:t>
            </a:r>
            <a:endParaRPr lang="zh-CN" altLang="en-US">
              <a:latin typeface="微软雅黑" panose="020B0503020204020204" pitchFamily="34" charset="-122"/>
              <a:ea typeface="微软雅黑" panose="020B0503020204020204" pitchFamily="34" charset="-122"/>
            </a:endParaRPr>
          </a:p>
        </p:txBody>
      </p:sp>
      <p:sp>
        <p:nvSpPr>
          <p:cNvPr id="3" name="文本框 2"/>
          <p:cNvSpPr txBox="1"/>
          <p:nvPr/>
        </p:nvSpPr>
        <p:spPr>
          <a:xfrm>
            <a:off x="1329055" y="2358390"/>
            <a:ext cx="7720330" cy="4004945"/>
          </a:xfrm>
          <a:prstGeom prst="rect">
            <a:avLst/>
          </a:prstGeom>
          <a:noFill/>
        </p:spPr>
        <p:txBody>
          <a:bodyPr wrap="square" rtlCol="0">
            <a:spAutoFit/>
          </a:bodyPr>
          <a:lstStyle/>
          <a:p>
            <a:pPr>
              <a:lnSpc>
                <a:spcPct val="17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数据处理方法介绍：</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7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、处理重复数据。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、处理不完整数据。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、处理异常值。</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、数据分组。</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、转换变量类型。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、数据标准化。</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、设置变量权重。</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17625" y="919480"/>
            <a:ext cx="8900160" cy="583565"/>
          </a:xfrm>
          <a:prstGeom prst="rect">
            <a:avLst/>
          </a:prstGeom>
          <a:noFill/>
        </p:spPr>
        <p:txBody>
          <a:bodyPr wrap="square" rtlCol="0">
            <a:spAutoFit/>
          </a:bodyPr>
          <a:lstStyle/>
          <a:p>
            <a:r>
              <a:rPr lang="en-US" altLang="zh-CN"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Power Query</a:t>
            </a:r>
            <a:r>
              <a:rPr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的基本数据处理</a:t>
            </a:r>
            <a:r>
              <a:rPr lang="zh-CN" altLang="en-US" sz="3200" b="1" dirty="0">
                <a:solidFill>
                  <a:schemeClr val="tx1"/>
                </a:solidFill>
                <a:latin typeface="微软雅黑" panose="020B0503020204020204" pitchFamily="34" charset="-122"/>
                <a:ea typeface="微软雅黑" panose="020B0503020204020204" pitchFamily="34" charset="-122"/>
                <a:sym typeface="+mn-ea"/>
              </a:rPr>
              <a:t>方法</a:t>
            </a:r>
            <a:endParaRPr lang="zh-CN" altLang="en-US"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2" name="椭圆 1"/>
          <p:cNvSpPr/>
          <p:nvPr/>
        </p:nvSpPr>
        <p:spPr>
          <a:xfrm>
            <a:off x="5006340" y="2435860"/>
            <a:ext cx="2088515" cy="208851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latin typeface="微软雅黑" panose="020B0503020204020204" pitchFamily="34" charset="-122"/>
                <a:ea typeface="微软雅黑" panose="020B0503020204020204" pitchFamily="34" charset="-122"/>
              </a:rPr>
              <a:t>使用公式</a:t>
            </a:r>
            <a:endParaRPr lang="zh-CN" altLang="en-US" sz="2400" b="1">
              <a:latin typeface="微软雅黑" panose="020B0503020204020204" pitchFamily="34" charset="-122"/>
              <a:ea typeface="微软雅黑" panose="020B0503020204020204" pitchFamily="34" charset="-122"/>
            </a:endParaRPr>
          </a:p>
        </p:txBody>
      </p:sp>
      <p:sp>
        <p:nvSpPr>
          <p:cNvPr id="3" name="椭圆 2"/>
          <p:cNvSpPr/>
          <p:nvPr/>
        </p:nvSpPr>
        <p:spPr>
          <a:xfrm>
            <a:off x="6777990" y="2436495"/>
            <a:ext cx="2088515" cy="2088515"/>
          </a:xfrm>
          <a:prstGeom prst="ellipse">
            <a:avLst/>
          </a:prstGeom>
          <a:solidFill>
            <a:srgbClr val="F69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400" b="1">
                <a:latin typeface="微软雅黑" panose="020B0503020204020204" pitchFamily="34" charset="-122"/>
                <a:ea typeface="微软雅黑" panose="020B0503020204020204" pitchFamily="34" charset="-122"/>
              </a:rPr>
              <a:t>使用基本功能</a:t>
            </a:r>
            <a:endParaRPr lang="zh-CN" altLang="en-US" sz="2400" b="1">
              <a:latin typeface="微软雅黑" panose="020B0503020204020204" pitchFamily="34" charset="-122"/>
              <a:ea typeface="微软雅黑" panose="020B0503020204020204" pitchFamily="34" charset="-122"/>
            </a:endParaRPr>
          </a:p>
        </p:txBody>
      </p:sp>
      <p:sp>
        <p:nvSpPr>
          <p:cNvPr id="4" name="椭圆 3"/>
          <p:cNvSpPr/>
          <p:nvPr/>
        </p:nvSpPr>
        <p:spPr>
          <a:xfrm>
            <a:off x="5918200" y="3891915"/>
            <a:ext cx="2088515" cy="2088515"/>
          </a:xfrm>
          <a:prstGeom prst="ellipse">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Power BI</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插件</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17625" y="919480"/>
            <a:ext cx="8900160" cy="583565"/>
          </a:xfrm>
          <a:prstGeom prst="rect">
            <a:avLst/>
          </a:prstGeom>
          <a:noFill/>
        </p:spPr>
        <p:txBody>
          <a:bodyPr wrap="square" rtlCol="0">
            <a:spAutoFit/>
          </a:bodyPr>
          <a:lstStyle/>
          <a:p>
            <a:r>
              <a:rPr lang="en-US" altLang="zh-CN"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Power Query</a:t>
            </a:r>
            <a:r>
              <a:rPr lang="zh-CN" altLang="en-US" sz="32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的基本数据处理</a:t>
            </a:r>
            <a:r>
              <a:rPr lang="zh-CN" altLang="en-US" sz="3200" b="1" dirty="0">
                <a:solidFill>
                  <a:schemeClr val="tx1"/>
                </a:solidFill>
                <a:latin typeface="微软雅黑" panose="020B0503020204020204" pitchFamily="34" charset="-122"/>
                <a:ea typeface="微软雅黑" panose="020B0503020204020204" pitchFamily="34" charset="-122"/>
                <a:sym typeface="+mn-ea"/>
              </a:rPr>
              <a:t>方法</a:t>
            </a:r>
            <a:endParaRPr lang="zh-CN" altLang="en-US"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94460" y="1953895"/>
            <a:ext cx="9377045" cy="3487420"/>
          </a:xfrm>
          <a:prstGeom prst="rect">
            <a:avLst/>
          </a:prstGeom>
          <a:noFill/>
        </p:spPr>
        <p:txBody>
          <a:bodyPr wrap="square" rtlCol="0">
            <a:spAutoFit/>
          </a:bodyPr>
          <a:lstStyle/>
          <a:p>
            <a:pPr>
              <a:lnSpc>
                <a:spcPct val="16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主要数据类型：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文本型：字母、数据。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整数型：</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小数型：</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2.02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4.03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布尔型：</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TRUE</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FALSE</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日期型：长日期、短日期。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其它类型：会计、特殊。</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394460" y="5878195"/>
            <a:ext cx="745553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变量类型：名义型、有序型、连续型。</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745" y="981075"/>
            <a:ext cx="506158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cs typeface="微软雅黑" panose="020B0503020204020204" pitchFamily="34" charset="-122"/>
                <a:sym typeface="+mn-ea"/>
              </a:rPr>
              <a:t>处理重复数据</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134745" y="2002790"/>
            <a:ext cx="9105900" cy="462724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识别重复行方法：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1. 使用公式COUNTIF</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2. 排序关键字段后使用公式if</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3. 利用数据透视表</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去重方法：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1. 数据-&gt;排序和筛选-&gt;高级</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2. 识别重复行后删除</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扩展知识点：需按照业务逻辑选择保留或删除重复行</a:t>
            </a:r>
            <a:endParaRPr lang="zh-CN" altLang="en-US"/>
          </a:p>
          <a:p>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63073" y="809350"/>
            <a:ext cx="8496943" cy="461665"/>
          </a:xfrm>
          <a:prstGeom prst="rect">
            <a:avLst/>
          </a:prstGeom>
        </p:spPr>
        <p:txBody>
          <a:bodyPr wrap="square">
            <a:spAutoFit/>
          </a:bodyPr>
          <a:lstStyle/>
          <a:p>
            <a:endParaRPr lang="zh-CN" altLang="en-US" sz="2400" dirty="0">
              <a:solidFill>
                <a:schemeClr val="accent6"/>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45540" y="981075"/>
            <a:ext cx="481139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处理不完整数据</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145540" y="2203450"/>
            <a:ext cx="8368665" cy="4521835"/>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查找缺失值：</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1. 使用Ctrl+F</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2. 使用定位条件（Ctrl+G）</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3. 利用排序筛选</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处理缺失值：</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1. 使用0替换数值类缺失值。</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2. 使用平均值替换数值类缺失值。</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3. 删除含有缺失值的记录或不对此类记录进行操作。</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4. 暂时保留缺失值行，有必要时再进行处理。</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988435" cy="583565"/>
          </a:xfrm>
          <a:prstGeom prst="rect">
            <a:avLst/>
          </a:prstGeom>
          <a:noFill/>
        </p:spPr>
        <p:txBody>
          <a:bodyPr wrap="square" rtlCol="0">
            <a:spAutoFit/>
          </a:bodyPr>
          <a:lstStyle/>
          <a:p>
            <a:r>
              <a:rPr lang="en-US" sz="3200" b="1">
                <a:latin typeface="微软雅黑" panose="020B0503020204020204" pitchFamily="34" charset="-122"/>
                <a:ea typeface="微软雅黑" panose="020B0503020204020204" pitchFamily="34" charset="-122"/>
              </a:rPr>
              <a:t>Power Query</a:t>
            </a:r>
            <a:r>
              <a:rPr lang="zh-CN" altLang="en-US" sz="3200" b="1">
                <a:latin typeface="微软雅黑" panose="020B0503020204020204" pitchFamily="34" charset="-122"/>
                <a:ea typeface="微软雅黑" panose="020B0503020204020204" pitchFamily="34" charset="-122"/>
              </a:rPr>
              <a:t>概述</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329055" y="1992630"/>
            <a:ext cx="11485880" cy="1050290"/>
          </a:xfrm>
          <a:prstGeom prst="rect">
            <a:avLst/>
          </a:prstGeom>
          <a:noFill/>
        </p:spPr>
        <p:txBody>
          <a:bodyPr wrap="square" rtlCol="0">
            <a:spAutoFit/>
          </a:bodyPr>
          <a:lstStyle/>
          <a:p>
            <a:pPr>
              <a:lnSpc>
                <a:spcPct val="130000"/>
              </a:lnSpc>
            </a:pPr>
            <a:r>
              <a:rPr lang="en-US" sz="2400">
                <a:latin typeface="微软雅黑" panose="020B0503020204020204" pitchFamily="34" charset="-122"/>
                <a:ea typeface="微软雅黑" panose="020B0503020204020204" pitchFamily="34" charset="-122"/>
                <a:sym typeface="+mn-ea"/>
              </a:rPr>
              <a:t>Power Query</a:t>
            </a:r>
            <a:r>
              <a:rPr lang="zh-CN" altLang="en-US" sz="2400">
                <a:latin typeface="微软雅黑" panose="020B0503020204020204" pitchFamily="34" charset="-122"/>
                <a:ea typeface="微软雅黑" panose="020B0503020204020204" pitchFamily="34" charset="-122"/>
                <a:sym typeface="+mn-ea"/>
              </a:rPr>
              <a:t>是</a:t>
            </a:r>
            <a:r>
              <a:rPr lang="en-US" altLang="zh-CN" sz="2400">
                <a:latin typeface="微软雅黑" panose="020B0503020204020204" pitchFamily="34" charset="-122"/>
                <a:ea typeface="微软雅黑" panose="020B0503020204020204" pitchFamily="34" charset="-122"/>
                <a:sym typeface="+mn-ea"/>
              </a:rPr>
              <a:t>Power BI</a:t>
            </a:r>
            <a:r>
              <a:rPr lang="zh-CN" altLang="en-US" sz="2400">
                <a:latin typeface="微软雅黑" panose="020B0503020204020204" pitchFamily="34" charset="-122"/>
                <a:ea typeface="微软雅黑" panose="020B0503020204020204" pitchFamily="34" charset="-122"/>
                <a:sym typeface="+mn-ea"/>
              </a:rPr>
              <a:t>系列插件中的一款重要插件，用以弥补传统</a:t>
            </a:r>
            <a:r>
              <a:rPr lang="en-US" altLang="zh-CN" sz="2400">
                <a:latin typeface="微软雅黑" panose="020B0503020204020204" pitchFamily="34" charset="-122"/>
                <a:ea typeface="微软雅黑" panose="020B0503020204020204" pitchFamily="34" charset="-122"/>
                <a:sym typeface="+mn-ea"/>
              </a:rPr>
              <a:t>Excel</a:t>
            </a:r>
            <a:r>
              <a:rPr lang="zh-CN" altLang="en-US" sz="2400">
                <a:latin typeface="微软雅黑" panose="020B0503020204020204" pitchFamily="34" charset="-122"/>
                <a:ea typeface="微软雅黑" panose="020B0503020204020204" pitchFamily="34" charset="-122"/>
                <a:sym typeface="+mn-ea"/>
              </a:rPr>
              <a:t>功能在传统数据处理方面的不足。</a:t>
            </a:r>
            <a:endParaRPr lang="zh-CN" altLang="en-US" sz="240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1329055" y="3315970"/>
            <a:ext cx="11485880" cy="3709035"/>
          </a:xfrm>
          <a:prstGeom prst="rect">
            <a:avLst/>
          </a:prstGeom>
          <a:noFill/>
        </p:spPr>
        <p:txBody>
          <a:bodyPr wrap="square" rtlCol="0">
            <a:spAutoFit/>
          </a:bodyPr>
          <a:lstStyle/>
          <a:p>
            <a:pPr>
              <a:lnSpc>
                <a:spcPct val="140000"/>
              </a:lnSpc>
            </a:pPr>
            <a:r>
              <a:rPr lang="en-US" sz="2400">
                <a:latin typeface="微软雅黑" panose="020B0503020204020204" pitchFamily="34" charset="-122"/>
                <a:ea typeface="微软雅黑" panose="020B0503020204020204" pitchFamily="34" charset="-122"/>
                <a:sym typeface="+mn-ea"/>
              </a:rPr>
              <a:t>Power Query</a:t>
            </a:r>
            <a:r>
              <a:rPr lang="zh-CN" altLang="en-US" sz="2400">
                <a:latin typeface="微软雅黑" panose="020B0503020204020204" pitchFamily="34" charset="-122"/>
                <a:ea typeface="微软雅黑" panose="020B0503020204020204" pitchFamily="34" charset="-122"/>
                <a:sym typeface="+mn-ea"/>
              </a:rPr>
              <a:t>：</a:t>
            </a:r>
            <a:endParaRPr lang="zh-CN" altLang="en-US" sz="2400">
              <a:latin typeface="微软雅黑" panose="020B0503020204020204" pitchFamily="34" charset="-122"/>
              <a:ea typeface="微软雅黑" panose="020B0503020204020204" pitchFamily="34" charset="-122"/>
              <a:sym typeface="+mn-ea"/>
            </a:endParaRPr>
          </a:p>
          <a:p>
            <a:pPr>
              <a:lnSpc>
                <a:spcPct val="140000"/>
              </a:lnSpc>
            </a:pPr>
            <a:r>
              <a:rPr lang="en-US" altLang="zh-CN" sz="2400">
                <a:latin typeface="微软雅黑" panose="020B0503020204020204" pitchFamily="34" charset="-122"/>
                <a:ea typeface="微软雅黑" panose="020B0503020204020204" pitchFamily="34" charset="-122"/>
                <a:sym typeface="+mn-ea"/>
              </a:rPr>
              <a:t>1</a:t>
            </a:r>
            <a:r>
              <a:rPr lang="zh-CN" altLang="en-US" sz="2400">
                <a:latin typeface="微软雅黑" panose="020B0503020204020204" pitchFamily="34" charset="-122"/>
                <a:ea typeface="微软雅黑" panose="020B0503020204020204" pitchFamily="34" charset="-122"/>
                <a:sym typeface="+mn-ea"/>
              </a:rPr>
              <a:t>、提取整合多数据源数据（如各种关系型数据库、</a:t>
            </a:r>
            <a:r>
              <a:rPr lang="en-US" altLang="zh-CN" sz="2400">
                <a:latin typeface="微软雅黑" panose="020B0503020204020204" pitchFamily="34" charset="-122"/>
                <a:ea typeface="微软雅黑" panose="020B0503020204020204" pitchFamily="34" charset="-122"/>
                <a:sym typeface="+mn-ea"/>
              </a:rPr>
              <a:t>Excel</a:t>
            </a:r>
            <a:r>
              <a:rPr lang="zh-CN" altLang="en-US" sz="2400">
                <a:latin typeface="微软雅黑" panose="020B0503020204020204" pitchFamily="34" charset="-122"/>
                <a:ea typeface="微软雅黑" panose="020B0503020204020204" pitchFamily="34" charset="-122"/>
                <a:sym typeface="+mn-ea"/>
              </a:rPr>
              <a:t>文件、</a:t>
            </a:r>
            <a:r>
              <a:rPr lang="en-US" altLang="zh-CN" sz="2400">
                <a:latin typeface="微软雅黑" panose="020B0503020204020204" pitchFamily="34" charset="-122"/>
                <a:ea typeface="微软雅黑" panose="020B0503020204020204" pitchFamily="34" charset="-122"/>
                <a:sym typeface="+mn-ea"/>
              </a:rPr>
              <a:t>txt</a:t>
            </a:r>
            <a:r>
              <a:rPr lang="zh-CN" altLang="en-US" sz="2400">
                <a:latin typeface="微软雅黑" panose="020B0503020204020204" pitchFamily="34" charset="-122"/>
                <a:ea typeface="微软雅黑" panose="020B0503020204020204" pitchFamily="34" charset="-122"/>
                <a:sym typeface="+mn-ea"/>
              </a:rPr>
              <a:t>格式及</a:t>
            </a:r>
            <a:r>
              <a:rPr lang="en-US" altLang="zh-CN" sz="2400">
                <a:latin typeface="微软雅黑" panose="020B0503020204020204" pitchFamily="34" charset="-122"/>
                <a:ea typeface="微软雅黑" panose="020B0503020204020204" pitchFamily="34" charset="-122"/>
                <a:sym typeface="+mn-ea"/>
              </a:rPr>
              <a:t>csv</a:t>
            </a:r>
            <a:r>
              <a:rPr lang="zh-CN" altLang="en-US" sz="2400">
                <a:latin typeface="微软雅黑" panose="020B0503020204020204" pitchFamily="34" charset="-122"/>
                <a:ea typeface="微软雅黑" panose="020B0503020204020204" pitchFamily="34" charset="-122"/>
                <a:sym typeface="+mn-ea"/>
              </a:rPr>
              <a:t>格式等文本文件、</a:t>
            </a:r>
            <a:r>
              <a:rPr lang="en-US" altLang="zh-CN" sz="2400">
                <a:latin typeface="微软雅黑" panose="020B0503020204020204" pitchFamily="34" charset="-122"/>
                <a:ea typeface="微软雅黑" panose="020B0503020204020204" pitchFamily="34" charset="-122"/>
                <a:sym typeface="+mn-ea"/>
              </a:rPr>
              <a:t>Web</a:t>
            </a:r>
            <a:r>
              <a:rPr lang="zh-CN" altLang="en-US" sz="2400">
                <a:latin typeface="微软雅黑" panose="020B0503020204020204" pitchFamily="34" charset="-122"/>
                <a:ea typeface="微软雅黑" panose="020B0503020204020204" pitchFamily="34" charset="-122"/>
                <a:sym typeface="+mn-ea"/>
              </a:rPr>
              <a:t>页面、</a:t>
            </a:r>
            <a:r>
              <a:rPr lang="en-US" altLang="zh-CN" sz="2400">
                <a:latin typeface="微软雅黑" panose="020B0503020204020204" pitchFamily="34" charset="-122"/>
                <a:ea typeface="微软雅黑" panose="020B0503020204020204" pitchFamily="34" charset="-122"/>
                <a:sym typeface="+mn-ea"/>
              </a:rPr>
              <a:t>Hadoop</a:t>
            </a:r>
            <a:r>
              <a:rPr lang="zh-CN" altLang="en-US" sz="2400">
                <a:latin typeface="微软雅黑" panose="020B0503020204020204" pitchFamily="34" charset="-122"/>
                <a:ea typeface="微软雅黑" panose="020B0503020204020204" pitchFamily="34" charset="-122"/>
                <a:sym typeface="+mn-ea"/>
              </a:rPr>
              <a:t>的</a:t>
            </a:r>
            <a:r>
              <a:rPr lang="en-US" altLang="zh-CN" sz="2400">
                <a:latin typeface="微软雅黑" panose="020B0503020204020204" pitchFamily="34" charset="-122"/>
                <a:ea typeface="微软雅黑" panose="020B0503020204020204" pitchFamily="34" charset="-122"/>
                <a:sym typeface="+mn-ea"/>
              </a:rPr>
              <a:t>HDFS</a:t>
            </a:r>
            <a:r>
              <a:rPr lang="zh-CN" altLang="en-US" sz="2400">
                <a:latin typeface="微软雅黑" panose="020B0503020204020204" pitchFamily="34" charset="-122"/>
                <a:ea typeface="微软雅黑" panose="020B0503020204020204" pitchFamily="34" charset="-122"/>
                <a:sym typeface="+mn-ea"/>
              </a:rPr>
              <a:t>等等）。</a:t>
            </a:r>
            <a:endParaRPr lang="zh-CN" altLang="en-US" sz="2400">
              <a:latin typeface="微软雅黑" panose="020B0503020204020204" pitchFamily="34" charset="-122"/>
              <a:ea typeface="微软雅黑" panose="020B0503020204020204" pitchFamily="34" charset="-122"/>
              <a:sym typeface="+mn-ea"/>
            </a:endParaRPr>
          </a:p>
          <a:p>
            <a:pPr>
              <a:lnSpc>
                <a:spcPct val="140000"/>
              </a:lnSpc>
            </a:pPr>
            <a:r>
              <a:rPr lang="en-US" altLang="zh-CN" sz="2400">
                <a:latin typeface="微软雅黑" panose="020B0503020204020204" pitchFamily="34" charset="-122"/>
                <a:ea typeface="微软雅黑" panose="020B0503020204020204" pitchFamily="34" charset="-122"/>
                <a:sym typeface="+mn-ea"/>
              </a:rPr>
              <a:t>2</a:t>
            </a:r>
            <a:r>
              <a:rPr lang="zh-CN" altLang="en-US" sz="2400">
                <a:latin typeface="微软雅黑" panose="020B0503020204020204" pitchFamily="34" charset="-122"/>
                <a:ea typeface="微软雅黑" panose="020B0503020204020204" pitchFamily="34" charset="-122"/>
                <a:sym typeface="+mn-ea"/>
              </a:rPr>
              <a:t>、突破</a:t>
            </a:r>
            <a:r>
              <a:rPr lang="en-US" altLang="zh-CN" sz="2400">
                <a:latin typeface="微软雅黑" panose="020B0503020204020204" pitchFamily="34" charset="-122"/>
                <a:ea typeface="微软雅黑" panose="020B0503020204020204" pitchFamily="34" charset="-122"/>
                <a:sym typeface="+mn-ea"/>
              </a:rPr>
              <a:t>Excel</a:t>
            </a:r>
            <a:r>
              <a:rPr lang="zh-CN" altLang="en-US" sz="2400">
                <a:latin typeface="微软雅黑" panose="020B0503020204020204" pitchFamily="34" charset="-122"/>
                <a:ea typeface="微软雅黑" panose="020B0503020204020204" pitchFamily="34" charset="-122"/>
                <a:sym typeface="+mn-ea"/>
              </a:rPr>
              <a:t>表格的数据限制（可快速处理几百万甚至上千万行的数据）。</a:t>
            </a:r>
            <a:endParaRPr lang="zh-CN" altLang="en-US" sz="2400">
              <a:latin typeface="微软雅黑" panose="020B0503020204020204" pitchFamily="34" charset="-122"/>
              <a:ea typeface="微软雅黑" panose="020B0503020204020204" pitchFamily="34" charset="-122"/>
              <a:sym typeface="+mn-ea"/>
            </a:endParaRPr>
          </a:p>
          <a:p>
            <a:pPr>
              <a:lnSpc>
                <a:spcPct val="140000"/>
              </a:lnSpc>
            </a:pPr>
            <a:r>
              <a:rPr lang="en-US" altLang="zh-CN" sz="2400">
                <a:latin typeface="微软雅黑" panose="020B0503020204020204" pitchFamily="34" charset="-122"/>
                <a:ea typeface="微软雅黑" panose="020B0503020204020204" pitchFamily="34" charset="-122"/>
                <a:sym typeface="+mn-ea"/>
              </a:rPr>
              <a:t>3</a:t>
            </a:r>
            <a:r>
              <a:rPr lang="zh-CN" altLang="en-US" sz="2400">
                <a:latin typeface="微软雅黑" panose="020B0503020204020204" pitchFamily="34" charset="-122"/>
                <a:ea typeface="微软雅黑" panose="020B0503020204020204" pitchFamily="34" charset="-122"/>
                <a:sym typeface="+mn-ea"/>
              </a:rPr>
              <a:t>、提供丰富的数据处理分析功能。</a:t>
            </a:r>
            <a:endParaRPr lang="zh-CN" altLang="en-US" sz="2400">
              <a:latin typeface="微软雅黑" panose="020B0503020204020204" pitchFamily="34" charset="-122"/>
              <a:ea typeface="微软雅黑" panose="020B0503020204020204" pitchFamily="34" charset="-122"/>
              <a:sym typeface="+mn-ea"/>
            </a:endParaRPr>
          </a:p>
          <a:p>
            <a:pPr>
              <a:lnSpc>
                <a:spcPct val="140000"/>
              </a:lnSpc>
            </a:pPr>
            <a:r>
              <a:rPr lang="en-US" altLang="zh-CN" sz="2400">
                <a:latin typeface="微软雅黑" panose="020B0503020204020204" pitchFamily="34" charset="-122"/>
                <a:ea typeface="微软雅黑" panose="020B0503020204020204" pitchFamily="34" charset="-122"/>
                <a:sym typeface="+mn-ea"/>
              </a:rPr>
              <a:t>4</a:t>
            </a:r>
            <a:r>
              <a:rPr lang="zh-CN" altLang="en-US" sz="2400">
                <a:latin typeface="微软雅黑" panose="020B0503020204020204" pitchFamily="34" charset="-122"/>
                <a:ea typeface="微软雅黑" panose="020B0503020204020204" pitchFamily="34" charset="-122"/>
                <a:sym typeface="+mn-ea"/>
              </a:rPr>
              <a:t>、可通过</a:t>
            </a:r>
            <a:r>
              <a:rPr lang="en-US" altLang="zh-CN" sz="2400">
                <a:latin typeface="微软雅黑" panose="020B0503020204020204" pitchFamily="34" charset="-122"/>
                <a:ea typeface="微软雅黑" panose="020B0503020204020204" pitchFamily="34" charset="-122"/>
                <a:sym typeface="+mn-ea"/>
              </a:rPr>
              <a:t>M</a:t>
            </a:r>
            <a:r>
              <a:rPr lang="zh-CN" altLang="en-US" sz="2400">
                <a:latin typeface="微软雅黑" panose="020B0503020204020204" pitchFamily="34" charset="-122"/>
                <a:ea typeface="微软雅黑" panose="020B0503020204020204" pitchFamily="34" charset="-122"/>
                <a:sym typeface="+mn-ea"/>
              </a:rPr>
              <a:t>函数灵活创建自定义数据处理及计算规则。</a:t>
            </a:r>
            <a:endParaRPr lang="zh-CN" altLang="en-US" sz="2400">
              <a:latin typeface="微软雅黑" panose="020B0503020204020204" pitchFamily="34" charset="-122"/>
              <a:ea typeface="微软雅黑" panose="020B0503020204020204" pitchFamily="34" charset="-122"/>
              <a:sym typeface="+mn-ea"/>
            </a:endParaRPr>
          </a:p>
          <a:p>
            <a:pPr>
              <a:lnSpc>
                <a:spcPct val="140000"/>
              </a:lnSpc>
            </a:pPr>
            <a:r>
              <a:rPr lang="en-US" altLang="zh-CN" sz="2400">
                <a:latin typeface="微软雅黑" panose="020B0503020204020204" pitchFamily="34" charset="-122"/>
                <a:ea typeface="微软雅黑" panose="020B0503020204020204" pitchFamily="34" charset="-122"/>
                <a:sym typeface="+mn-ea"/>
              </a:rPr>
              <a:t>5</a:t>
            </a:r>
            <a:r>
              <a:rPr lang="zh-CN" altLang="en-US" sz="2400">
                <a:latin typeface="微软雅黑" panose="020B0503020204020204" pitchFamily="34" charset="-122"/>
                <a:ea typeface="微软雅黑" panose="020B0503020204020204" pitchFamily="34" charset="-122"/>
                <a:sym typeface="+mn-ea"/>
              </a:rPr>
              <a:t>、创建好的数据处理流程，可以无限次利用。</a:t>
            </a:r>
            <a:endParaRPr lang="zh-CN" altLang="en-US" sz="24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34745" y="981075"/>
            <a:ext cx="6523355" cy="583565"/>
          </a:xfrm>
          <a:prstGeom prst="rect">
            <a:avLst/>
          </a:prstGeom>
          <a:noFill/>
        </p:spPr>
        <p:txBody>
          <a:bodyPr wrap="square" rtlCol="0">
            <a:spAutoFit/>
          </a:bodyPr>
          <a:lstStyle/>
          <a:p>
            <a:r>
              <a:rPr lang="zh-CN" sz="3200" b="1">
                <a:latin typeface="微软雅黑" panose="020B0503020204020204" pitchFamily="34" charset="-122"/>
                <a:ea typeface="微软雅黑" panose="020B0503020204020204" pitchFamily="34" charset="-122"/>
              </a:rPr>
              <a:t>处理格式错误数据</a:t>
            </a:r>
            <a:endParaRPr lang="zh-CN"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134745" y="1995805"/>
            <a:ext cx="5981065" cy="3192780"/>
          </a:xfrm>
          <a:prstGeom prst="rect">
            <a:avLst/>
          </a:prstGeom>
          <a:noFill/>
        </p:spPr>
        <p:txBody>
          <a:bodyPr wrap="square" rtlCol="0">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转换类型：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1. 设置格式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2. 使用分列功能</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3. 使用公式补全信息后转换</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常需要相互转换的数据类型有：</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文本型、日期型、数值型</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p:cNvSpPr txBox="1"/>
          <p:nvPr/>
        </p:nvSpPr>
        <p:spPr>
          <a:xfrm>
            <a:off x="1134745" y="981075"/>
            <a:ext cx="6523355" cy="583565"/>
          </a:xfrm>
          <a:prstGeom prst="rect">
            <a:avLst/>
          </a:prstGeom>
          <a:noFill/>
        </p:spPr>
        <p:txBody>
          <a:bodyPr wrap="square" rtlCol="0">
            <a:spAutoFit/>
          </a:bodyPr>
          <a:lstStyle/>
          <a:p>
            <a:r>
              <a:rPr lang="zh-CN" sz="3200" b="1">
                <a:latin typeface="微软雅黑" panose="020B0503020204020204" pitchFamily="34" charset="-122"/>
                <a:ea typeface="微软雅黑" panose="020B0503020204020204" pitchFamily="34" charset="-122"/>
              </a:rPr>
              <a:t>数据标准化及权重</a:t>
            </a:r>
            <a:endParaRPr lang="zh-CN"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236345" y="2115820"/>
            <a:ext cx="9580880" cy="46037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Min-Max标准化：新数据=（原数据-极小值）/（极大值-极小值）</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236345" y="2607310"/>
            <a:ext cx="9582150" cy="46037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使用标准分进行标准化： 标准分 = （原始分-平均分）/ 标准差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236345" y="3098800"/>
            <a:ext cx="2540000" cy="460375"/>
          </a:xfrm>
          <a:prstGeom prst="rect">
            <a:avLst/>
          </a:prstGeom>
          <a:noFill/>
        </p:spPr>
        <p:txBody>
          <a:bodyPr wrap="square" rtlCol="0" anchor="t">
            <a:spAutoFit/>
          </a:bodyPr>
          <a:lstStyle/>
          <a:p>
            <a:r>
              <a:rPr lang="zh-CN" altLang="en-US" sz="2400">
                <a:latin typeface="微软雅黑" panose="020B0503020204020204" pitchFamily="34" charset="-122"/>
                <a:ea typeface="微软雅黑" panose="020B0503020204020204" pitchFamily="34" charset="-122"/>
              </a:rPr>
              <a:t>加权平均</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1236345" y="3664585"/>
            <a:ext cx="10942955" cy="2749550"/>
          </a:xfrm>
          <a:prstGeom prst="rect">
            <a:avLst/>
          </a:prstGeom>
          <a:noFill/>
        </p:spPr>
        <p:txBody>
          <a:bodyPr wrap="square" rtlCol="0" anchor="t">
            <a:spAutoFit/>
          </a:bodyPr>
          <a:lstStyle/>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利用交叉表设置权重：</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1.  纵向和横向对比，横向重要则为1，纵向重要为0</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2.  横向加总</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3.  每个阶段合计值/合计总值*100%</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加权平均值 = 变量1*变量1的权重+......+变量n*变量n的权重</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5011"/>
    </mc:Choice>
    <mc:Fallback>
      <p:transition spd="slow" advTm="1501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988435" cy="583565"/>
          </a:xfrm>
          <a:prstGeom prst="rect">
            <a:avLst/>
          </a:prstGeom>
          <a:noFill/>
        </p:spPr>
        <p:txBody>
          <a:bodyPr wrap="square" rtlCol="0">
            <a:spAutoFit/>
          </a:bodyPr>
          <a:lstStyle/>
          <a:p>
            <a:r>
              <a:rPr lang="en-US" sz="3200" b="1">
                <a:latin typeface="微软雅黑" panose="020B0503020204020204" pitchFamily="34" charset="-122"/>
                <a:ea typeface="微软雅黑" panose="020B0503020204020204" pitchFamily="34" charset="-122"/>
              </a:rPr>
              <a:t>Power Query</a:t>
            </a:r>
            <a:r>
              <a:rPr lang="zh-CN" altLang="en-US" sz="3200" b="1">
                <a:latin typeface="微软雅黑" panose="020B0503020204020204" pitchFamily="34" charset="-122"/>
                <a:ea typeface="微软雅黑" panose="020B0503020204020204" pitchFamily="34" charset="-122"/>
              </a:rPr>
              <a:t>概述</a:t>
            </a:r>
            <a:endParaRPr lang="zh-CN" altLang="en-US" sz="3200" b="1">
              <a:latin typeface="微软雅黑" panose="020B0503020204020204" pitchFamily="34" charset="-122"/>
              <a:ea typeface="微软雅黑" panose="020B0503020204020204" pitchFamily="34" charset="-122"/>
            </a:endParaRPr>
          </a:p>
        </p:txBody>
      </p:sp>
      <p:pic>
        <p:nvPicPr>
          <p:cNvPr id="3" name="图片 2" descr="3-1"/>
          <p:cNvPicPr>
            <a:picLocks noChangeAspect="1"/>
          </p:cNvPicPr>
          <p:nvPr/>
        </p:nvPicPr>
        <p:blipFill>
          <a:blip r:embed="rId1"/>
          <a:stretch>
            <a:fillRect/>
          </a:stretch>
        </p:blipFill>
        <p:spPr>
          <a:xfrm>
            <a:off x="3270250" y="2501900"/>
            <a:ext cx="8089900" cy="3225800"/>
          </a:xfrm>
          <a:prstGeom prst="rect">
            <a:avLst/>
          </a:prstGeom>
        </p:spPr>
      </p:pic>
      <p:sp>
        <p:nvSpPr>
          <p:cNvPr id="4" name="矩形标注 3"/>
          <p:cNvSpPr/>
          <p:nvPr/>
        </p:nvSpPr>
        <p:spPr>
          <a:xfrm>
            <a:off x="5317490" y="6170930"/>
            <a:ext cx="3576320" cy="864235"/>
          </a:xfrm>
          <a:prstGeom prst="wedgeRectCallout">
            <a:avLst>
              <a:gd name="adj1" fmla="val -24666"/>
              <a:gd name="adj2" fmla="val -9761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加载插件：</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Excel2013</a:t>
            </a:r>
            <a:endParaRPr lang="en-US" altLang="zh-CN" sz="24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988435" cy="583565"/>
          </a:xfrm>
          <a:prstGeom prst="rect">
            <a:avLst/>
          </a:prstGeom>
          <a:noFill/>
        </p:spPr>
        <p:txBody>
          <a:bodyPr wrap="square" rtlCol="0">
            <a:spAutoFit/>
          </a:bodyPr>
          <a:lstStyle/>
          <a:p>
            <a:r>
              <a:rPr lang="en-US" sz="3200" b="1">
                <a:latin typeface="微软雅黑" panose="020B0503020204020204" pitchFamily="34" charset="-122"/>
                <a:ea typeface="微软雅黑" panose="020B0503020204020204" pitchFamily="34" charset="-122"/>
              </a:rPr>
              <a:t>Power Query</a:t>
            </a:r>
            <a:r>
              <a:rPr lang="zh-CN" altLang="en-US" sz="3200" b="1">
                <a:latin typeface="微软雅黑" panose="020B0503020204020204" pitchFamily="34" charset="-122"/>
                <a:ea typeface="微软雅黑" panose="020B0503020204020204" pitchFamily="34" charset="-122"/>
              </a:rPr>
              <a:t>概述</a:t>
            </a:r>
            <a:endParaRPr lang="zh-CN" altLang="en-US" sz="3200" b="1">
              <a:latin typeface="微软雅黑" panose="020B0503020204020204" pitchFamily="34" charset="-122"/>
              <a:ea typeface="微软雅黑" panose="020B0503020204020204" pitchFamily="34" charset="-122"/>
            </a:endParaRPr>
          </a:p>
        </p:txBody>
      </p:sp>
      <p:pic>
        <p:nvPicPr>
          <p:cNvPr id="2" name="图片 1" descr="3-2"/>
          <p:cNvPicPr>
            <a:picLocks noChangeAspect="1"/>
          </p:cNvPicPr>
          <p:nvPr/>
        </p:nvPicPr>
        <p:blipFill>
          <a:blip r:embed="rId1"/>
          <a:stretch>
            <a:fillRect/>
          </a:stretch>
        </p:blipFill>
        <p:spPr>
          <a:xfrm>
            <a:off x="3759200" y="2254250"/>
            <a:ext cx="7112000" cy="3721100"/>
          </a:xfrm>
          <a:prstGeom prst="rect">
            <a:avLst/>
          </a:prstGeom>
        </p:spPr>
      </p:pic>
      <p:sp>
        <p:nvSpPr>
          <p:cNvPr id="3" name="矩形标注 2"/>
          <p:cNvSpPr/>
          <p:nvPr/>
        </p:nvSpPr>
        <p:spPr>
          <a:xfrm>
            <a:off x="5317490" y="6477000"/>
            <a:ext cx="3576320" cy="864235"/>
          </a:xfrm>
          <a:prstGeom prst="wedgeRectCallout">
            <a:avLst>
              <a:gd name="adj1" fmla="val -24666"/>
              <a:gd name="adj2" fmla="val -97612"/>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获取和转换：</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Excel2016</a:t>
            </a:r>
            <a:endParaRPr lang="en-US" altLang="zh-CN" sz="24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8773795" cy="583565"/>
          </a:xfrm>
          <a:prstGeom prst="rect">
            <a:avLst/>
          </a:prstGeom>
          <a:noFill/>
        </p:spPr>
        <p:txBody>
          <a:bodyPr wrap="square" rtlCol="0">
            <a:spAutoFit/>
          </a:bodyPr>
          <a:lstStyle/>
          <a:p>
            <a:r>
              <a:rPr lang="en-US" sz="3200" b="1">
                <a:latin typeface="微软雅黑" panose="020B0503020204020204" pitchFamily="34" charset="-122"/>
                <a:ea typeface="微软雅黑" panose="020B0503020204020204" pitchFamily="34" charset="-122"/>
              </a:rPr>
              <a:t>Power Query</a:t>
            </a:r>
            <a:r>
              <a:rPr lang="zh-CN" altLang="en-US" sz="3200" b="1">
                <a:latin typeface="微软雅黑" panose="020B0503020204020204" pitchFamily="34" charset="-122"/>
                <a:ea typeface="微软雅黑" panose="020B0503020204020204" pitchFamily="34" charset="-122"/>
              </a:rPr>
              <a:t>操作界面</a:t>
            </a:r>
            <a:r>
              <a:rPr lang="en-US" altLang="zh-CN" sz="3200" b="1">
                <a:latin typeface="微软雅黑" panose="020B0503020204020204" pitchFamily="34" charset="-122"/>
                <a:ea typeface="微软雅黑" panose="020B0503020204020204" pitchFamily="34" charset="-122"/>
              </a:rPr>
              <a:t>-</a:t>
            </a:r>
            <a:r>
              <a:rPr lang="zh-CN" altLang="en-US" sz="3200" b="1">
                <a:latin typeface="微软雅黑" panose="020B0503020204020204" pitchFamily="34" charset="-122"/>
                <a:ea typeface="微软雅黑" panose="020B0503020204020204" pitchFamily="34" charset="-122"/>
              </a:rPr>
              <a:t>查询编辑器</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726565" y="2009775"/>
            <a:ext cx="11477625" cy="1272540"/>
          </a:xfrm>
          <a:prstGeom prst="rect">
            <a:avLst/>
          </a:prstGeom>
          <a:noFill/>
        </p:spPr>
        <p:txBody>
          <a:bodyPr wrap="square" rtlCol="0">
            <a:spAutoFit/>
          </a:bodyPr>
          <a:lstStyle/>
          <a:p>
            <a:pPr>
              <a:lnSpc>
                <a:spcPct val="160000"/>
              </a:lnSpc>
            </a:pPr>
            <a:r>
              <a:rPr lang="en-US" sz="2400">
                <a:latin typeface="微软雅黑" panose="020B0503020204020204" pitchFamily="34" charset="-122"/>
                <a:ea typeface="微软雅黑" panose="020B0503020204020204" pitchFamily="34" charset="-122"/>
                <a:sym typeface="+mn-ea"/>
              </a:rPr>
              <a:t>Power Query</a:t>
            </a:r>
            <a:r>
              <a:rPr lang="zh-CN" altLang="en-US" sz="2400">
                <a:latin typeface="微软雅黑" panose="020B0503020204020204" pitchFamily="34" charset="-122"/>
                <a:ea typeface="微软雅黑" panose="020B0503020204020204" pitchFamily="34" charset="-122"/>
                <a:sym typeface="+mn-ea"/>
              </a:rPr>
              <a:t>查询编辑器由</a:t>
            </a: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开始</a:t>
            </a: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转换</a:t>
            </a: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添加列</a:t>
            </a: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视图</a:t>
            </a: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选项组成，包括</a:t>
            </a: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功能组、编辑栏、查询列表区、数据预览区、查询设置区域</a:t>
            </a:r>
            <a:r>
              <a:rPr lang="en-US" altLang="zh-CN" sz="2400">
                <a:latin typeface="微软雅黑" panose="020B0503020204020204" pitchFamily="34" charset="-122"/>
                <a:ea typeface="微软雅黑" panose="020B0503020204020204" pitchFamily="34" charset="-122"/>
                <a:sym typeface="+mn-ea"/>
              </a:rPr>
              <a:t>“</a:t>
            </a:r>
            <a:r>
              <a:rPr lang="zh-CN" altLang="en-US" sz="2400">
                <a:latin typeface="微软雅黑" panose="020B0503020204020204" pitchFamily="34" charset="-122"/>
                <a:ea typeface="微软雅黑" panose="020B0503020204020204" pitchFamily="34" charset="-122"/>
                <a:sym typeface="+mn-ea"/>
              </a:rPr>
              <a:t>组成。</a:t>
            </a:r>
            <a:endParaRPr lang="zh-CN" altLang="en-US" sz="24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8773795" cy="583565"/>
          </a:xfrm>
          <a:prstGeom prst="rect">
            <a:avLst/>
          </a:prstGeom>
          <a:noFill/>
        </p:spPr>
        <p:txBody>
          <a:bodyPr wrap="square" rtlCol="0">
            <a:spAutoFit/>
          </a:bodyPr>
          <a:lstStyle/>
          <a:p>
            <a:r>
              <a:rPr lang="en-US" sz="3200" b="1">
                <a:latin typeface="微软雅黑" panose="020B0503020204020204" pitchFamily="34" charset="-122"/>
                <a:ea typeface="微软雅黑" panose="020B0503020204020204" pitchFamily="34" charset="-122"/>
              </a:rPr>
              <a:t>Power Query</a:t>
            </a:r>
            <a:r>
              <a:rPr lang="zh-CN" sz="3200" b="1">
                <a:latin typeface="微软雅黑" panose="020B0503020204020204" pitchFamily="34" charset="-122"/>
                <a:ea typeface="微软雅黑" panose="020B0503020204020204" pitchFamily="34" charset="-122"/>
              </a:rPr>
              <a:t>导入数据的方式</a:t>
            </a:r>
            <a:endParaRPr lang="zh-CN"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329055" y="1998980"/>
            <a:ext cx="7292975" cy="681990"/>
          </a:xfrm>
          <a:prstGeom prst="rect">
            <a:avLst/>
          </a:prstGeom>
          <a:noFill/>
        </p:spPr>
        <p:txBody>
          <a:bodyPr wrap="square" rtlCol="0">
            <a:spAutoFit/>
          </a:bodyPr>
          <a:lstStyle/>
          <a:p>
            <a:pPr>
              <a:lnSpc>
                <a:spcPct val="160000"/>
              </a:lnSpc>
            </a:pPr>
            <a:r>
              <a:rPr lang="en-US" sz="2400">
                <a:latin typeface="微软雅黑" panose="020B0503020204020204" pitchFamily="34" charset="-122"/>
                <a:ea typeface="微软雅黑" panose="020B0503020204020204" pitchFamily="34" charset="-122"/>
                <a:sym typeface="+mn-ea"/>
              </a:rPr>
              <a:t>Power Query</a:t>
            </a:r>
            <a:r>
              <a:rPr lang="zh-CN" sz="2400">
                <a:latin typeface="微软雅黑" panose="020B0503020204020204" pitchFamily="34" charset="-122"/>
                <a:ea typeface="微软雅黑" panose="020B0503020204020204" pitchFamily="34" charset="-122"/>
                <a:sym typeface="+mn-ea"/>
              </a:rPr>
              <a:t>导入数据有仅创建连接和表两种方式</a:t>
            </a:r>
            <a:endParaRPr lang="zh-CN" sz="2400">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1329055" y="2613660"/>
            <a:ext cx="5694680" cy="681990"/>
          </a:xfrm>
          <a:prstGeom prst="rect">
            <a:avLst/>
          </a:prstGeom>
          <a:noFill/>
        </p:spPr>
        <p:txBody>
          <a:bodyPr wrap="square" rtlCol="0">
            <a:spAutoFit/>
          </a:bodyPr>
          <a:lstStyle/>
          <a:p>
            <a:pPr>
              <a:lnSpc>
                <a:spcPct val="160000"/>
              </a:lnSpc>
            </a:pPr>
            <a:r>
              <a:rPr lang="zh-CN" sz="2400">
                <a:latin typeface="微软雅黑" panose="020B0503020204020204" pitchFamily="34" charset="-122"/>
                <a:ea typeface="微软雅黑" panose="020B0503020204020204" pitchFamily="34" charset="-122"/>
                <a:sym typeface="+mn-ea"/>
              </a:rPr>
              <a:t>外部数据源</a:t>
            </a:r>
            <a:r>
              <a:rPr lang="en-US" altLang="zh-CN" sz="2400">
                <a:latin typeface="微软雅黑" panose="020B0503020204020204" pitchFamily="34" charset="-122"/>
                <a:ea typeface="微软雅黑" panose="020B0503020204020204" pitchFamily="34" charset="-122"/>
                <a:sym typeface="+mn-ea"/>
              </a:rPr>
              <a:t>→</a:t>
            </a:r>
            <a:r>
              <a:rPr lang="en-US" sz="2400">
                <a:latin typeface="微软雅黑" panose="020B0503020204020204" pitchFamily="34" charset="-122"/>
                <a:ea typeface="微软雅黑" panose="020B0503020204020204" pitchFamily="34" charset="-122"/>
                <a:sym typeface="+mn-ea"/>
              </a:rPr>
              <a:t>Power Query</a:t>
            </a:r>
            <a:r>
              <a:rPr lang="zh-CN" altLang="en-US" sz="2400">
                <a:latin typeface="微软雅黑" panose="020B0503020204020204" pitchFamily="34" charset="-122"/>
                <a:ea typeface="微软雅黑" panose="020B0503020204020204" pitchFamily="34" charset="-122"/>
                <a:sym typeface="+mn-ea"/>
              </a:rPr>
              <a:t>查询引擎</a:t>
            </a:r>
            <a:endParaRPr lang="zh-CN" altLang="en-US" sz="2400">
              <a:latin typeface="微软雅黑" panose="020B0503020204020204" pitchFamily="34" charset="-122"/>
              <a:ea typeface="微软雅黑" panose="020B0503020204020204" pitchFamily="34" charset="-122"/>
              <a:sym typeface="+mn-ea"/>
            </a:endParaRPr>
          </a:p>
        </p:txBody>
      </p:sp>
      <p:sp>
        <p:nvSpPr>
          <p:cNvPr id="4" name="文本框 3"/>
          <p:cNvSpPr txBox="1"/>
          <p:nvPr/>
        </p:nvSpPr>
        <p:spPr>
          <a:xfrm>
            <a:off x="1329055" y="3228340"/>
            <a:ext cx="5694680" cy="681990"/>
          </a:xfrm>
          <a:prstGeom prst="rect">
            <a:avLst/>
          </a:prstGeom>
          <a:noFill/>
        </p:spPr>
        <p:txBody>
          <a:bodyPr wrap="square" rtlCol="0">
            <a:spAutoFit/>
          </a:bodyPr>
          <a:lstStyle/>
          <a:p>
            <a:pPr>
              <a:lnSpc>
                <a:spcPct val="160000"/>
              </a:lnSpc>
            </a:pPr>
            <a:r>
              <a:rPr lang="zh-CN" sz="2400">
                <a:latin typeface="微软雅黑" panose="020B0503020204020204" pitchFamily="34" charset="-122"/>
                <a:ea typeface="微软雅黑" panose="020B0503020204020204" pitchFamily="34" charset="-122"/>
                <a:sym typeface="+mn-ea"/>
              </a:rPr>
              <a:t>外部数据源</a:t>
            </a:r>
            <a:r>
              <a:rPr lang="en-US" altLang="zh-CN" sz="2400">
                <a:latin typeface="微软雅黑" panose="020B0503020204020204" pitchFamily="34" charset="-122"/>
                <a:ea typeface="微软雅黑" panose="020B0503020204020204" pitchFamily="34" charset="-122"/>
                <a:sym typeface="+mn-ea"/>
              </a:rPr>
              <a:t>→Excel</a:t>
            </a:r>
            <a:r>
              <a:rPr lang="zh-CN" altLang="en-US" sz="2400">
                <a:latin typeface="微软雅黑" panose="020B0503020204020204" pitchFamily="34" charset="-122"/>
                <a:ea typeface="微软雅黑" panose="020B0503020204020204" pitchFamily="34" charset="-122"/>
                <a:sym typeface="+mn-ea"/>
              </a:rPr>
              <a:t>工作表</a:t>
            </a:r>
            <a:endParaRPr lang="zh-CN" altLang="en-US" sz="240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2. Power Query横向、纵向合并多源数据</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53289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表结构数据的数据结构</a:t>
            </a:r>
            <a:endParaRPr lang="zh-CN" altLang="en-US" sz="3200" b="1">
              <a:latin typeface="微软雅黑" panose="020B0503020204020204" pitchFamily="34" charset="-122"/>
              <a:ea typeface="微软雅黑" panose="020B0503020204020204" pitchFamily="34" charset="-122"/>
            </a:endParaRPr>
          </a:p>
        </p:txBody>
      </p:sp>
      <p:graphicFrame>
        <p:nvGraphicFramePr>
          <p:cNvPr id="3" name="表格 2"/>
          <p:cNvGraphicFramePr/>
          <p:nvPr/>
        </p:nvGraphicFramePr>
        <p:xfrm>
          <a:off x="4618355" y="3371850"/>
          <a:ext cx="1315720" cy="2508250"/>
        </p:xfrm>
        <a:graphic>
          <a:graphicData uri="http://schemas.openxmlformats.org/drawingml/2006/table">
            <a:tbl>
              <a:tblPr firstRow="1" bandRow="1">
                <a:tableStyleId>{5C22544A-7EE6-4342-B048-85BDC9FD1C3A}</a:tableStyleId>
              </a:tblPr>
              <a:tblGrid>
                <a:gridCol w="1315720"/>
              </a:tblGrid>
              <a:tr h="501650">
                <a:tc>
                  <a:txBody>
                    <a:bodyPr/>
                    <a:lstStyle/>
                    <a:p>
                      <a:pPr algn="ctr">
                        <a:lnSpc>
                          <a:spcPct val="120000"/>
                        </a:lnSpc>
                        <a:buNone/>
                      </a:pPr>
                      <a:r>
                        <a:rPr lang="zh-CN" altLang="en-US" sz="2000" b="0">
                          <a:latin typeface="微软雅黑" panose="020B0503020204020204" pitchFamily="34" charset="-122"/>
                          <a:ea typeface="微软雅黑" panose="020B0503020204020204" pitchFamily="34" charset="-122"/>
                        </a:rPr>
                        <a:t>姓名</a:t>
                      </a:r>
                      <a:endParaRPr lang="zh-CN" altLang="en-US" sz="2000" b="0">
                        <a:latin typeface="微软雅黑" panose="020B0503020204020204" pitchFamily="34" charset="-122"/>
                        <a:ea typeface="微软雅黑" panose="020B0503020204020204" pitchFamily="34" charset="-122"/>
                      </a:endParaRPr>
                    </a:p>
                  </a:txBody>
                  <a:tcPr/>
                </a:tc>
              </a:tr>
              <a:tr h="501650">
                <a:tc>
                  <a:txBody>
                    <a:bodyPr/>
                    <a:lstStyle/>
                    <a:p>
                      <a:pPr algn="ctr">
                        <a:lnSpc>
                          <a:spcPct val="120000"/>
                        </a:lnSpc>
                        <a:buNone/>
                      </a:pPr>
                      <a:r>
                        <a:rPr lang="zh-CN" altLang="en-US" sz="2000">
                          <a:latin typeface="微软雅黑" panose="020B0503020204020204" pitchFamily="34" charset="-122"/>
                          <a:ea typeface="微软雅黑" panose="020B0503020204020204" pitchFamily="34" charset="-122"/>
                        </a:rPr>
                        <a:t>李玲</a:t>
                      </a:r>
                      <a:endParaRPr lang="zh-CN" altLang="en-US" sz="2000">
                        <a:latin typeface="微软雅黑" panose="020B0503020204020204" pitchFamily="34" charset="-122"/>
                        <a:ea typeface="微软雅黑" panose="020B0503020204020204" pitchFamily="34" charset="-122"/>
                      </a:endParaRPr>
                    </a:p>
                  </a:txBody>
                  <a:tcPr/>
                </a:tc>
              </a:tr>
              <a:tr h="501650">
                <a:tc>
                  <a:txBody>
                    <a:bodyPr/>
                    <a:lstStyle/>
                    <a:p>
                      <a:pPr algn="ctr">
                        <a:lnSpc>
                          <a:spcPct val="130000"/>
                        </a:lnSpc>
                        <a:buNone/>
                      </a:pPr>
                      <a:r>
                        <a:rPr lang="zh-CN" altLang="en-US" sz="2000">
                          <a:latin typeface="微软雅黑" panose="020B0503020204020204" pitchFamily="34" charset="-122"/>
                          <a:ea typeface="微软雅黑" panose="020B0503020204020204" pitchFamily="34" charset="-122"/>
                        </a:rPr>
                        <a:t>王红</a:t>
                      </a:r>
                      <a:endParaRPr lang="zh-CN" altLang="en-US" sz="2000">
                        <a:latin typeface="微软雅黑" panose="020B0503020204020204" pitchFamily="34" charset="-122"/>
                        <a:ea typeface="微软雅黑" panose="020B0503020204020204" pitchFamily="34" charset="-122"/>
                      </a:endParaRPr>
                    </a:p>
                  </a:txBody>
                  <a:tcPr/>
                </a:tc>
              </a:tr>
              <a:tr h="501650">
                <a:tc>
                  <a:txBody>
                    <a:bodyPr/>
                    <a:lstStyle/>
                    <a:p>
                      <a:pPr algn="ctr">
                        <a:lnSpc>
                          <a:spcPct val="130000"/>
                        </a:lnSpc>
                        <a:buNone/>
                      </a:pPr>
                      <a:r>
                        <a:rPr lang="zh-CN" altLang="en-US" sz="2000">
                          <a:latin typeface="微软雅黑" panose="020B0503020204020204" pitchFamily="34" charset="-122"/>
                          <a:ea typeface="微软雅黑" panose="020B0503020204020204" pitchFamily="34" charset="-122"/>
                        </a:rPr>
                        <a:t>刘涛</a:t>
                      </a:r>
                      <a:endParaRPr lang="zh-CN" altLang="en-US" sz="2000">
                        <a:latin typeface="微软雅黑" panose="020B0503020204020204" pitchFamily="34" charset="-122"/>
                        <a:ea typeface="微软雅黑" panose="020B0503020204020204" pitchFamily="34" charset="-122"/>
                      </a:endParaRPr>
                    </a:p>
                  </a:txBody>
                  <a:tcPr/>
                </a:tc>
              </a:tr>
              <a:tr h="501650">
                <a:tc>
                  <a:txBody>
                    <a:bodyPr/>
                    <a:lstStyle/>
                    <a:p>
                      <a:pPr algn="ctr">
                        <a:buNone/>
                      </a:pP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txBody>
                  <a:tcPr/>
                </a:tc>
              </a:tr>
            </a:tbl>
          </a:graphicData>
        </a:graphic>
      </p:graphicFrame>
      <p:graphicFrame>
        <p:nvGraphicFramePr>
          <p:cNvPr id="4" name="表格 3"/>
          <p:cNvGraphicFramePr/>
          <p:nvPr/>
        </p:nvGraphicFramePr>
        <p:xfrm>
          <a:off x="7473950" y="3371850"/>
          <a:ext cx="1315720" cy="2508250"/>
        </p:xfrm>
        <a:graphic>
          <a:graphicData uri="http://schemas.openxmlformats.org/drawingml/2006/table">
            <a:tbl>
              <a:tblPr firstRow="1" bandRow="1">
                <a:tableStyleId>{5C22544A-7EE6-4342-B048-85BDC9FD1C3A}</a:tableStyleId>
              </a:tblPr>
              <a:tblGrid>
                <a:gridCol w="1315720"/>
              </a:tblGrid>
              <a:tr h="501650">
                <a:tc>
                  <a:txBody>
                    <a:bodyPr/>
                    <a:lstStyle/>
                    <a:p>
                      <a:pPr algn="ctr">
                        <a:lnSpc>
                          <a:spcPct val="120000"/>
                        </a:lnSpc>
                        <a:buNone/>
                      </a:pPr>
                      <a:r>
                        <a:rPr lang="zh-CN" altLang="en-US" sz="2000" b="0">
                          <a:latin typeface="微软雅黑" panose="020B0503020204020204" pitchFamily="34" charset="-122"/>
                          <a:ea typeface="微软雅黑" panose="020B0503020204020204" pitchFamily="34" charset="-122"/>
                        </a:rPr>
                        <a:t>年龄</a:t>
                      </a:r>
                      <a:endParaRPr lang="zh-CN" altLang="en-US" sz="2000" b="0">
                        <a:latin typeface="微软雅黑" panose="020B0503020204020204" pitchFamily="34" charset="-122"/>
                        <a:ea typeface="微软雅黑" panose="020B0503020204020204" pitchFamily="34" charset="-122"/>
                      </a:endParaRPr>
                    </a:p>
                  </a:txBody>
                  <a:tcPr/>
                </a:tc>
              </a:tr>
              <a:tr h="501650">
                <a:tc>
                  <a:txBody>
                    <a:bodyPr/>
                    <a:lstStyle/>
                    <a:p>
                      <a:pPr algn="ctr">
                        <a:lnSpc>
                          <a:spcPct val="120000"/>
                        </a:lnSpc>
                        <a:buNone/>
                      </a:pPr>
                      <a:r>
                        <a:rPr lang="en-US" altLang="zh-CN" sz="2000">
                          <a:latin typeface="微软雅黑" panose="020B0503020204020204" pitchFamily="34" charset="-122"/>
                          <a:ea typeface="微软雅黑" panose="020B0503020204020204" pitchFamily="34" charset="-122"/>
                        </a:rPr>
                        <a:t>25</a:t>
                      </a:r>
                      <a:endParaRPr lang="en-US" altLang="zh-CN" sz="2000">
                        <a:latin typeface="微软雅黑" panose="020B0503020204020204" pitchFamily="34" charset="-122"/>
                        <a:ea typeface="微软雅黑" panose="020B0503020204020204" pitchFamily="34" charset="-122"/>
                      </a:endParaRPr>
                    </a:p>
                  </a:txBody>
                  <a:tcPr/>
                </a:tc>
              </a:tr>
              <a:tr h="501650">
                <a:tc>
                  <a:txBody>
                    <a:bodyPr/>
                    <a:lstStyle/>
                    <a:p>
                      <a:pPr algn="ctr">
                        <a:lnSpc>
                          <a:spcPct val="130000"/>
                        </a:lnSpc>
                        <a:buNone/>
                      </a:pPr>
                      <a:r>
                        <a:rPr lang="en-US" altLang="zh-CN" sz="2000">
                          <a:latin typeface="微软雅黑" panose="020B0503020204020204" pitchFamily="34" charset="-122"/>
                          <a:ea typeface="微软雅黑" panose="020B0503020204020204" pitchFamily="34" charset="-122"/>
                        </a:rPr>
                        <a:t>28</a:t>
                      </a:r>
                      <a:endParaRPr lang="en-US" altLang="zh-CN" sz="2000">
                        <a:latin typeface="微软雅黑" panose="020B0503020204020204" pitchFamily="34" charset="-122"/>
                        <a:ea typeface="微软雅黑" panose="020B0503020204020204" pitchFamily="34" charset="-122"/>
                      </a:endParaRPr>
                    </a:p>
                  </a:txBody>
                  <a:tcPr/>
                </a:tc>
              </a:tr>
              <a:tr h="501650">
                <a:tc>
                  <a:txBody>
                    <a:bodyPr/>
                    <a:lstStyle/>
                    <a:p>
                      <a:pPr algn="ctr">
                        <a:lnSpc>
                          <a:spcPct val="130000"/>
                        </a:lnSpc>
                        <a:buNone/>
                      </a:pPr>
                      <a:r>
                        <a:rPr lang="en-US" altLang="zh-CN" sz="2000">
                          <a:latin typeface="微软雅黑" panose="020B0503020204020204" pitchFamily="34" charset="-122"/>
                          <a:ea typeface="微软雅黑" panose="020B0503020204020204" pitchFamily="34" charset="-122"/>
                        </a:rPr>
                        <a:t>30</a:t>
                      </a:r>
                      <a:endParaRPr lang="en-US" altLang="zh-CN" sz="2000">
                        <a:latin typeface="微软雅黑" panose="020B0503020204020204" pitchFamily="34" charset="-122"/>
                        <a:ea typeface="微软雅黑" panose="020B0503020204020204" pitchFamily="34" charset="-122"/>
                      </a:endParaRPr>
                    </a:p>
                  </a:txBody>
                  <a:tcPr/>
                </a:tc>
              </a:tr>
              <a:tr h="501650">
                <a:tc>
                  <a:txBody>
                    <a:bodyPr/>
                    <a:lstStyle/>
                    <a:p>
                      <a:pPr algn="ctr">
                        <a:buNone/>
                      </a:pP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txBody>
                  <a:tcPr/>
                </a:tc>
              </a:tr>
            </a:tbl>
          </a:graphicData>
        </a:graphic>
      </p:graphicFrame>
      <p:graphicFrame>
        <p:nvGraphicFramePr>
          <p:cNvPr id="5" name="表格 4"/>
          <p:cNvGraphicFramePr/>
          <p:nvPr/>
        </p:nvGraphicFramePr>
        <p:xfrm>
          <a:off x="9094470" y="3371850"/>
          <a:ext cx="1315720" cy="2508250"/>
        </p:xfrm>
        <a:graphic>
          <a:graphicData uri="http://schemas.openxmlformats.org/drawingml/2006/table">
            <a:tbl>
              <a:tblPr firstRow="1" bandRow="1">
                <a:tableStyleId>{5C22544A-7EE6-4342-B048-85BDC9FD1C3A}</a:tableStyleId>
              </a:tblPr>
              <a:tblGrid>
                <a:gridCol w="1315720"/>
              </a:tblGrid>
              <a:tr h="501650">
                <a:tc>
                  <a:txBody>
                    <a:bodyPr/>
                    <a:lstStyle/>
                    <a:p>
                      <a:pPr algn="ctr">
                        <a:lnSpc>
                          <a:spcPct val="120000"/>
                        </a:lnSpc>
                        <a:buNone/>
                      </a:pPr>
                      <a:r>
                        <a:rPr lang="zh-CN" altLang="en-US" sz="2000" b="0">
                          <a:latin typeface="微软雅黑" panose="020B0503020204020204" pitchFamily="34" charset="-122"/>
                          <a:ea typeface="微软雅黑" panose="020B0503020204020204" pitchFamily="34" charset="-122"/>
                        </a:rPr>
                        <a:t>工种</a:t>
                      </a:r>
                      <a:endParaRPr lang="zh-CN" altLang="en-US" sz="2000" b="0">
                        <a:latin typeface="微软雅黑" panose="020B0503020204020204" pitchFamily="34" charset="-122"/>
                        <a:ea typeface="微软雅黑" panose="020B0503020204020204" pitchFamily="34" charset="-122"/>
                      </a:endParaRPr>
                    </a:p>
                  </a:txBody>
                  <a:tcPr/>
                </a:tc>
              </a:tr>
              <a:tr h="501650">
                <a:tc>
                  <a:txBody>
                    <a:bodyPr/>
                    <a:lstStyle/>
                    <a:p>
                      <a:pPr algn="ctr">
                        <a:lnSpc>
                          <a:spcPct val="120000"/>
                        </a:lnSpc>
                        <a:buNone/>
                      </a:pPr>
                      <a:r>
                        <a:rPr lang="zh-CN" altLang="en-US" sz="2000">
                          <a:latin typeface="微软雅黑" panose="020B0503020204020204" pitchFamily="34" charset="-122"/>
                          <a:ea typeface="微软雅黑" panose="020B0503020204020204" pitchFamily="34" charset="-122"/>
                        </a:rPr>
                        <a:t>行政</a:t>
                      </a:r>
                      <a:endParaRPr lang="zh-CN" altLang="en-US" sz="2000">
                        <a:latin typeface="微软雅黑" panose="020B0503020204020204" pitchFamily="34" charset="-122"/>
                        <a:ea typeface="微软雅黑" panose="020B0503020204020204" pitchFamily="34" charset="-122"/>
                      </a:endParaRPr>
                    </a:p>
                  </a:txBody>
                  <a:tcPr/>
                </a:tc>
              </a:tr>
              <a:tr h="501650">
                <a:tc>
                  <a:txBody>
                    <a:bodyPr/>
                    <a:lstStyle/>
                    <a:p>
                      <a:pPr algn="ctr">
                        <a:lnSpc>
                          <a:spcPct val="130000"/>
                        </a:lnSpc>
                        <a:buNone/>
                      </a:pPr>
                      <a:r>
                        <a:rPr lang="zh-CN" altLang="en-US" sz="2000">
                          <a:latin typeface="微软雅黑" panose="020B0503020204020204" pitchFamily="34" charset="-122"/>
                          <a:ea typeface="微软雅黑" panose="020B0503020204020204" pitchFamily="34" charset="-122"/>
                        </a:rPr>
                        <a:t>会计</a:t>
                      </a:r>
                      <a:endParaRPr lang="zh-CN" altLang="en-US" sz="2000">
                        <a:latin typeface="微软雅黑" panose="020B0503020204020204" pitchFamily="34" charset="-122"/>
                        <a:ea typeface="微软雅黑" panose="020B0503020204020204" pitchFamily="34" charset="-122"/>
                      </a:endParaRPr>
                    </a:p>
                  </a:txBody>
                  <a:tcPr/>
                </a:tc>
              </a:tr>
              <a:tr h="501650">
                <a:tc>
                  <a:txBody>
                    <a:bodyPr/>
                    <a:lstStyle/>
                    <a:p>
                      <a:pPr algn="ctr">
                        <a:lnSpc>
                          <a:spcPct val="130000"/>
                        </a:lnSpc>
                        <a:buNone/>
                      </a:pPr>
                      <a:r>
                        <a:rPr lang="zh-CN" altLang="en-US" sz="2000">
                          <a:latin typeface="微软雅黑" panose="020B0503020204020204" pitchFamily="34" charset="-122"/>
                          <a:ea typeface="微软雅黑" panose="020B0503020204020204" pitchFamily="34" charset="-122"/>
                        </a:rPr>
                        <a:t>销售</a:t>
                      </a:r>
                      <a:endParaRPr lang="zh-CN" altLang="en-US" sz="2000">
                        <a:latin typeface="微软雅黑" panose="020B0503020204020204" pitchFamily="34" charset="-122"/>
                        <a:ea typeface="微软雅黑" panose="020B0503020204020204" pitchFamily="34" charset="-122"/>
                      </a:endParaRPr>
                    </a:p>
                  </a:txBody>
                  <a:tcPr/>
                </a:tc>
              </a:tr>
              <a:tr h="501650">
                <a:tc>
                  <a:txBody>
                    <a:bodyPr/>
                    <a:lstStyle/>
                    <a:p>
                      <a:pPr algn="ctr">
                        <a:buNone/>
                      </a:pP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a:txBody>
                  <a:tcPr/>
                </a:tc>
              </a:tr>
            </a:tbl>
          </a:graphicData>
        </a:graphic>
      </p:graphicFrame>
      <p:cxnSp>
        <p:nvCxnSpPr>
          <p:cNvPr id="6" name="直接箭头连接符 5"/>
          <p:cNvCxnSpPr/>
          <p:nvPr/>
        </p:nvCxnSpPr>
        <p:spPr>
          <a:xfrm>
            <a:off x="5927725" y="3642995"/>
            <a:ext cx="453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370955" y="3443605"/>
            <a:ext cx="1062990" cy="39878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字段名</a:t>
            </a:r>
            <a:endParaRPr lang="zh-CN" altLang="en-US" sz="2000">
              <a:latin typeface="微软雅黑" panose="020B0503020204020204" pitchFamily="34" charset="-122"/>
              <a:ea typeface="微软雅黑" panose="020B0503020204020204" pitchFamily="34" charset="-122"/>
            </a:endParaRPr>
          </a:p>
        </p:txBody>
      </p:sp>
      <p:cxnSp>
        <p:nvCxnSpPr>
          <p:cNvPr id="9" name="直接箭头连接符 8"/>
          <p:cNvCxnSpPr/>
          <p:nvPr/>
        </p:nvCxnSpPr>
        <p:spPr>
          <a:xfrm>
            <a:off x="5927725" y="4625975"/>
            <a:ext cx="45339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6370955" y="4426585"/>
            <a:ext cx="1062990" cy="39878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rPr>
              <a:t>记录</a:t>
            </a:r>
            <a:endParaRPr lang="zh-CN" altLang="en-US" sz="2000">
              <a:latin typeface="微软雅黑" panose="020B0503020204020204" pitchFamily="34" charset="-122"/>
              <a:ea typeface="微软雅黑" panose="020B0503020204020204" pitchFamily="34" charset="-122"/>
            </a:endParaRPr>
          </a:p>
        </p:txBody>
      </p:sp>
      <p:sp>
        <p:nvSpPr>
          <p:cNvPr id="11" name="椭圆 10"/>
          <p:cNvSpPr/>
          <p:nvPr/>
        </p:nvSpPr>
        <p:spPr>
          <a:xfrm>
            <a:off x="3828415" y="2322195"/>
            <a:ext cx="7632700" cy="44646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10840" y="1824990"/>
            <a:ext cx="9467850" cy="58915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896100" y="2145665"/>
            <a:ext cx="1496695" cy="398780"/>
          </a:xfrm>
          <a:prstGeom prst="rect">
            <a:avLst/>
          </a:prstGeom>
          <a:solidFill>
            <a:srgbClr val="4F80BD"/>
          </a:solid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rPr>
              <a:t>员工履历表</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9628505" y="1614805"/>
            <a:ext cx="1972310" cy="398780"/>
          </a:xfrm>
          <a:prstGeom prst="rect">
            <a:avLst/>
          </a:prstGeom>
          <a:solidFill>
            <a:srgbClr val="4F80BD"/>
          </a:solid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rPr>
              <a:t>销售业务数据库</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0" name="文本框 19"/>
          <p:cNvSpPr txBox="1"/>
          <p:nvPr/>
        </p:nvSpPr>
        <p:spPr>
          <a:xfrm>
            <a:off x="4398645" y="7081520"/>
            <a:ext cx="1496695" cy="398780"/>
          </a:xfrm>
          <a:prstGeom prst="rect">
            <a:avLst/>
          </a:prstGeom>
          <a:solidFill>
            <a:srgbClr val="4F80BD"/>
          </a:solid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rPr>
              <a:t>产品属性表</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6790690" y="7081520"/>
            <a:ext cx="1496695" cy="398780"/>
          </a:xfrm>
          <a:prstGeom prst="rect">
            <a:avLst/>
          </a:prstGeom>
          <a:solidFill>
            <a:srgbClr val="4F80BD"/>
          </a:solid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rPr>
              <a:t>销售业绩表</a:t>
            </a:r>
            <a:endParaRPr lang="zh-CN" altLang="en-US" sz="200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9182735" y="7081520"/>
            <a:ext cx="1496695" cy="398780"/>
          </a:xfrm>
          <a:prstGeom prst="rect">
            <a:avLst/>
          </a:prstGeom>
          <a:solidFill>
            <a:srgbClr val="4F80BD"/>
          </a:solidFill>
        </p:spPr>
        <p:txBody>
          <a:bodyPr wrap="square" rtlCol="0">
            <a:spAutoFit/>
          </a:bodyPr>
          <a:lstStyle/>
          <a:p>
            <a:r>
              <a:rPr lang="zh-CN" altLang="en-US" sz="2000">
                <a:solidFill>
                  <a:schemeClr val="bg1"/>
                </a:solidFill>
                <a:latin typeface="微软雅黑" panose="020B0503020204020204" pitchFamily="34" charset="-122"/>
                <a:ea typeface="微软雅黑" panose="020B0503020204020204" pitchFamily="34" charset="-122"/>
              </a:rPr>
              <a:t>交易记录表</a:t>
            </a:r>
            <a:endParaRPr lang="zh-CN" altLang="en-US"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IMING" val="|1.4|1.8|1|1.3|1|1.2|1|0.9|1|1.2|1.1"/>
</p:tagLst>
</file>

<file path=ppt/tags/tag2.xml><?xml version="1.0" encoding="utf-8"?>
<p:tagLst xmlns:p="http://schemas.openxmlformats.org/presentationml/2006/main">
  <p:tag name="TIMING" val="|1.4|1.8|1|1.3|1|1.2|1|0.9|1|1.2|1.1"/>
  <p:tag name="KSO_WM_SLIDE_MODEL_TYPE" val="numdg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3773</Words>
  <Application>WPS 演示</Application>
  <PresentationFormat>自定义</PresentationFormat>
  <Paragraphs>289</Paragraphs>
  <Slides>31</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Calibri</vt:lpstr>
      <vt:lpstr>微软雅黑</vt:lpstr>
      <vt:lpstr>Humnst777 BT</vt:lpstr>
      <vt:lpstr>Segoe Print</vt:lpstr>
      <vt:lpstr>迷你简汉真广标</vt:lpstr>
      <vt:lpstr>Arial Unicode MS</vt:lpstr>
      <vt:lpstr>黑体</vt:lpstr>
      <vt:lpstr>Office 主题</vt:lpstr>
      <vt:lpstr>第二部分 商务智能数据获取</vt:lpstr>
      <vt:lpstr>1. Power Query导入多源数据方法</vt:lpstr>
      <vt:lpstr>PowerPoint 演示文稿</vt:lpstr>
      <vt:lpstr>PowerPoint 演示文稿</vt:lpstr>
      <vt:lpstr>PowerPoint 演示文稿</vt:lpstr>
      <vt:lpstr>PowerPoint 演示文稿</vt:lpstr>
      <vt:lpstr>PowerPoint 演示文稿</vt:lpstr>
      <vt:lpstr>2. Power Query横向、纵向合并多源数据</vt:lpstr>
      <vt:lpstr>PowerPoint 演示文稿</vt:lpstr>
      <vt:lpstr>PowerPoint 演示文稿</vt:lpstr>
      <vt:lpstr>PowerPoint 演示文稿</vt:lpstr>
      <vt:lpstr>3. Power Query菜单栏基本功能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Power Query中怎样编辑M函数</vt:lpstr>
      <vt:lpstr>PowerPoint 演示文稿</vt:lpstr>
      <vt:lpstr>4. Power Query中怎样编辑M函数</vt:lpstr>
      <vt:lpstr>PowerPoint 演示文稿</vt:lpstr>
      <vt:lpstr>5.Power Query的基本数据处理方法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yijiu</cp:lastModifiedBy>
  <cp:revision>2232</cp:revision>
  <dcterms:created xsi:type="dcterms:W3CDTF">2016-01-07T05:34:00Z</dcterms:created>
  <dcterms:modified xsi:type="dcterms:W3CDTF">2023-09-27T07:41:30Z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