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716" r:id="rId3"/>
    <p:sldId id="654" r:id="rId4"/>
    <p:sldId id="655" r:id="rId6"/>
    <p:sldId id="656" r:id="rId7"/>
    <p:sldId id="657" r:id="rId8"/>
    <p:sldId id="658" r:id="rId9"/>
    <p:sldId id="688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4" r:id="rId24"/>
    <p:sldId id="673" r:id="rId25"/>
    <p:sldId id="675" r:id="rId26"/>
    <p:sldId id="676" r:id="rId27"/>
    <p:sldId id="677" r:id="rId28"/>
    <p:sldId id="678" r:id="rId29"/>
    <p:sldId id="679" r:id="rId30"/>
    <p:sldId id="680" r:id="rId31"/>
    <p:sldId id="681" r:id="rId32"/>
    <p:sldId id="682" r:id="rId33"/>
    <p:sldId id="683" r:id="rId34"/>
    <p:sldId id="685" r:id="rId35"/>
    <p:sldId id="686" r:id="rId36"/>
    <p:sldId id="687" r:id="rId37"/>
  </p:sldIdLst>
  <p:sldSz cx="14630400" cy="8229600"/>
  <p:notesSz cx="7099300" cy="10234295"/>
  <p:defaultTextStyle>
    <a:defPPr>
      <a:defRPr lang="zh-CN"/>
    </a:defPPr>
    <a:lvl1pPr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7700" indent="-1905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95400" indent="-3810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43100" indent="-5715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90800" indent="-7620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41A5B8-63F9-48A9-8304-EF435D826B98}">
          <p14:sldIdLst>
            <p14:sldId id="716"/>
          </p14:sldIdLst>
        </p14:section>
        <p14:section name="无标题节" id="{76E94EC2-364E-480D-A4A1-D8C25BE5B6AE}">
          <p14:sldIdLst>
            <p14:sldId id="654"/>
            <p14:sldId id="655"/>
            <p14:sldId id="656"/>
            <p14:sldId id="657"/>
            <p14:sldId id="658"/>
            <p14:sldId id="688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4"/>
            <p14:sldId id="673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5"/>
            <p14:sldId id="686"/>
            <p14:sldId id="6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EB7D6"/>
    <a:srgbClr val="585858"/>
    <a:srgbClr val="D0D8E8"/>
    <a:srgbClr val="4F80BD"/>
    <a:srgbClr val="C2CDE1"/>
    <a:srgbClr val="0070C0"/>
    <a:srgbClr val="A8ADB7"/>
    <a:srgbClr val="525068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34" autoAdjust="0"/>
    <p:restoredTop sz="89953" autoAdjust="0"/>
  </p:normalViewPr>
  <p:slideViewPr>
    <p:cSldViewPr>
      <p:cViewPr varScale="1">
        <p:scale>
          <a:sx n="59" d="100"/>
          <a:sy n="59" d="100"/>
        </p:scale>
        <p:origin x="-516" y="-78"/>
      </p:cViewPr>
      <p:guideLst>
        <p:guide orient="horz" pos="2440"/>
        <p:guide orient="horz"/>
        <p:guide pos="4806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72"/>
    </p:cViewPr>
  </p:sorterViewPr>
  <p:notesViewPr>
    <p:cSldViewPr>
      <p:cViewPr varScale="1">
        <p:scale>
          <a:sx n="65" d="100"/>
          <a:sy n="65" d="100"/>
        </p:scale>
        <p:origin x="-2844" y="-114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140398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140398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/>
            </a:lvl1pPr>
          </a:lstStyle>
          <a:p>
            <a:fld id="{3133BF9E-62B7-428D-95F6-3C44CDA1307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140398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140398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/>
            </a:lvl1pPr>
          </a:lstStyle>
          <a:p>
            <a:fld id="{E563ECB7-20E3-44FE-9CD7-280F831106A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“可就业”是指社会上有一群人凭借此项能力就业谋生；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“最小”是指它的适用范围小于“职业”，作为一项就业技能，它不可再拆分，不划分等级。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zh-CN" sz="1300" dirty="0"/>
              <a:t>操作规范是指完成相应的工作步骤或程序应该达到的要求，标准或阶段性的具体工作成果</a:t>
            </a:r>
            <a:r>
              <a:rPr lang="zh-CN" altLang="en-US" sz="1300" dirty="0"/>
              <a:t>。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zh-CN" sz="1300" dirty="0"/>
              <a:t>相关知识是指完成相应的工作步骤必须掌握的知识，包括工具设备的知识，材料的知识，材料的运用以及安全、卫生、环境保护等方面的知识和有关注意事项。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en-US" sz="1300" dirty="0"/>
              <a:t>招聘网站上职位描述：</a:t>
            </a:r>
            <a:endParaRPr lang="en-US" altLang="zh-CN" sz="1300" dirty="0"/>
          </a:p>
          <a:p>
            <a:r>
              <a:rPr lang="zh-CN" altLang="en-US" sz="1300" dirty="0"/>
              <a:t>职位信息（工作内容）</a:t>
            </a:r>
            <a:endParaRPr lang="en-US" altLang="zh-CN" sz="1300" dirty="0"/>
          </a:p>
          <a:p>
            <a:r>
              <a:rPr lang="zh-CN" altLang="en-US" sz="1300" dirty="0"/>
              <a:t>任职要求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zh-CN" sz="1300" dirty="0"/>
              <a:t>操作规范是指完成相应的工作步骤或程序应该达到的要求，标准或阶段性的具体工作成果</a:t>
            </a:r>
            <a:r>
              <a:rPr lang="zh-CN" altLang="en-US" sz="1300" dirty="0"/>
              <a:t>。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zh-CN" sz="1300" dirty="0"/>
              <a:t>相关知识是指完成相应的工作步骤必须掌握的知识，包括工具设备的知识，材料的知识，材料的运用以及安全、卫生、环境保护等方面的知识和有关注意事项。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en-US" sz="1300" dirty="0"/>
              <a:t>招聘网站上职位描述：</a:t>
            </a:r>
            <a:endParaRPr lang="en-US" altLang="zh-CN" sz="1300" dirty="0"/>
          </a:p>
          <a:p>
            <a:r>
              <a:rPr lang="zh-CN" altLang="en-US" sz="1300" dirty="0"/>
              <a:t>职位信息（工作内容）</a:t>
            </a:r>
            <a:endParaRPr lang="en-US" altLang="zh-CN" sz="1300" dirty="0"/>
          </a:p>
          <a:p>
            <a:r>
              <a:rPr lang="zh-CN" altLang="en-US" sz="1300" dirty="0"/>
              <a:t>任职要求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“可就业”是指社会上有一群人凭借此项能力就业谋生；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9060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“最小”是指它的适用范围小于“职业”，作为一项就业技能，它不可再拆分，不划分等级。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zh-CN" sz="1300" dirty="0"/>
              <a:t>操作规范是指完成相应的工作步骤或程序应该达到的要求，标准或阶段性的具体工作成果</a:t>
            </a:r>
            <a:r>
              <a:rPr lang="zh-CN" altLang="en-US" sz="1300" dirty="0"/>
              <a:t>。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zh-CN" sz="1300" dirty="0"/>
              <a:t>相关知识是指完成相应的工作步骤必须掌握的知识，包括工具设备的知识，材料的知识，材料的运用以及安全、卫生、环境保护等方面的知识和有关注意事项。</a:t>
            </a:r>
            <a:endParaRPr lang="en-US" altLang="zh-CN" sz="1300" dirty="0"/>
          </a:p>
          <a:p>
            <a:endParaRPr lang="en-US" altLang="zh-CN" sz="1300" dirty="0"/>
          </a:p>
          <a:p>
            <a:r>
              <a:rPr lang="zh-CN" altLang="en-US" sz="1300" dirty="0"/>
              <a:t>招聘网站上职位描述：</a:t>
            </a:r>
            <a:endParaRPr lang="en-US" altLang="zh-CN" sz="1300" dirty="0"/>
          </a:p>
          <a:p>
            <a:r>
              <a:rPr lang="zh-CN" altLang="en-US" sz="1300" dirty="0"/>
              <a:t>职位信息（工作内容）</a:t>
            </a:r>
            <a:endParaRPr lang="en-US" altLang="zh-CN" sz="1300" dirty="0"/>
          </a:p>
          <a:p>
            <a:r>
              <a:rPr lang="zh-CN" altLang="en-US" sz="1300" dirty="0"/>
              <a:t>任职要求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3700988"/>
            <a:ext cx="14630400" cy="1567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960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" y="3655901"/>
            <a:ext cx="13591539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1" y="1841990"/>
            <a:ext cx="13591539" cy="180022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7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46AD4-91AB-4F27-879D-E68B223F5D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1" cy="13944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1" cy="5629275"/>
          </a:xfrm>
        </p:spPr>
        <p:txBody>
          <a:bodyPr/>
          <a:lstStyle>
            <a:lvl1pPr marL="0" indent="0">
              <a:buNone/>
              <a:defRPr sz="2000"/>
            </a:lvl1pPr>
            <a:lvl2pPr marL="648335" indent="0">
              <a:buNone/>
              <a:defRPr sz="1700"/>
            </a:lvl2pPr>
            <a:lvl3pPr marL="1296035" indent="0">
              <a:buNone/>
              <a:defRPr sz="1400"/>
            </a:lvl3pPr>
            <a:lvl4pPr marL="1944370" indent="0">
              <a:buNone/>
              <a:defRPr sz="1300"/>
            </a:lvl4pPr>
            <a:lvl5pPr marL="2592070" indent="0">
              <a:buNone/>
              <a:defRPr sz="1300"/>
            </a:lvl5pPr>
            <a:lvl6pPr marL="3240405" indent="0">
              <a:buNone/>
              <a:defRPr sz="1300"/>
            </a:lvl6pPr>
            <a:lvl7pPr marL="3888740" indent="0">
              <a:buNone/>
              <a:defRPr sz="1300"/>
            </a:lvl7pPr>
            <a:lvl8pPr marL="4536440" indent="0">
              <a:buNone/>
              <a:defRPr sz="1300"/>
            </a:lvl8pPr>
            <a:lvl9pPr marL="518477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F5B24-902E-470C-8A46-71040F5FC2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2" y="5760720"/>
            <a:ext cx="8778240" cy="68008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2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48335" indent="0">
              <a:buNone/>
              <a:defRPr sz="4000"/>
            </a:lvl2pPr>
            <a:lvl3pPr marL="1296035" indent="0">
              <a:buNone/>
              <a:defRPr sz="3400"/>
            </a:lvl3pPr>
            <a:lvl4pPr marL="1944370" indent="0">
              <a:buNone/>
              <a:defRPr sz="2800"/>
            </a:lvl4pPr>
            <a:lvl5pPr marL="2592070" indent="0">
              <a:buNone/>
              <a:defRPr sz="2800"/>
            </a:lvl5pPr>
            <a:lvl6pPr marL="3240405" indent="0">
              <a:buNone/>
              <a:defRPr sz="2800"/>
            </a:lvl6pPr>
            <a:lvl7pPr marL="3888740" indent="0">
              <a:buNone/>
              <a:defRPr sz="2800"/>
            </a:lvl7pPr>
            <a:lvl8pPr marL="4536440" indent="0">
              <a:buNone/>
              <a:defRPr sz="2800"/>
            </a:lvl8pPr>
            <a:lvl9pPr marL="5184775" indent="0">
              <a:buNone/>
              <a:defRPr sz="2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2" y="6440806"/>
            <a:ext cx="8778240" cy="965835"/>
          </a:xfrm>
        </p:spPr>
        <p:txBody>
          <a:bodyPr/>
          <a:lstStyle>
            <a:lvl1pPr marL="0" indent="0">
              <a:buNone/>
              <a:defRPr sz="2000"/>
            </a:lvl1pPr>
            <a:lvl2pPr marL="648335" indent="0">
              <a:buNone/>
              <a:defRPr sz="1700"/>
            </a:lvl2pPr>
            <a:lvl3pPr marL="1296035" indent="0">
              <a:buNone/>
              <a:defRPr sz="1400"/>
            </a:lvl3pPr>
            <a:lvl4pPr marL="1944370" indent="0">
              <a:buNone/>
              <a:defRPr sz="1300"/>
            </a:lvl4pPr>
            <a:lvl5pPr marL="2592070" indent="0">
              <a:buNone/>
              <a:defRPr sz="1300"/>
            </a:lvl5pPr>
            <a:lvl6pPr marL="3240405" indent="0">
              <a:buNone/>
              <a:defRPr sz="1300"/>
            </a:lvl6pPr>
            <a:lvl7pPr marL="3888740" indent="0">
              <a:buNone/>
              <a:defRPr sz="1300"/>
            </a:lvl7pPr>
            <a:lvl8pPr marL="4536440" indent="0">
              <a:buNone/>
              <a:defRPr sz="1300"/>
            </a:lvl8pPr>
            <a:lvl9pPr marL="518477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558D2-1BF4-485F-8FF9-773FF690B6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3630357" y="575790"/>
            <a:ext cx="1003992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" y="234128"/>
            <a:ext cx="3751415" cy="683320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499575" y="247601"/>
            <a:ext cx="3660946" cy="656370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>
            <a:lvl1pPr>
              <a:defRPr sz="19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559850" y="280206"/>
            <a:ext cx="1006173" cy="510909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altLang="zh-CN" sz="2600" dirty="0"/>
              <a:t>LOGO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1" y="2508082"/>
            <a:ext cx="13167360" cy="1371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4EAE-0AF5-4B0B-96AA-B0EC6291AD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47EF-B05D-4B8B-A963-84F743FA49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>
            <a:normAutofit/>
          </a:bodyPr>
          <a:lstStyle>
            <a:lvl1pPr algn="l">
              <a:defRPr sz="2000" b="1" cap="all">
                <a:solidFill>
                  <a:srgbClr val="FF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0" y="3488057"/>
            <a:ext cx="12435840" cy="1800225"/>
          </a:xfrm>
        </p:spPr>
        <p:txBody>
          <a:bodyPr anchor="b">
            <a:normAutofit/>
          </a:bodyPr>
          <a:lstStyle>
            <a:lvl1pPr marL="0" marR="0" indent="0" algn="l" defTabSz="1296035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800">
                <a:solidFill>
                  <a:srgbClr val="FF6600"/>
                </a:solidFill>
              </a:defRPr>
            </a:lvl1pPr>
            <a:lvl2pPr marL="648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7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rot="5400000">
            <a:off x="3199632" y="4107121"/>
            <a:ext cx="8229600" cy="1536"/>
          </a:xfrm>
          <a:prstGeom prst="line">
            <a:avLst/>
          </a:prstGeom>
          <a:ln w="63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48335" indent="0">
              <a:buNone/>
              <a:defRPr sz="2800" b="1"/>
            </a:lvl2pPr>
            <a:lvl3pPr marL="1296035" indent="0">
              <a:buNone/>
              <a:defRPr sz="2600" b="1"/>
            </a:lvl3pPr>
            <a:lvl4pPr marL="1944370" indent="0">
              <a:buNone/>
              <a:defRPr sz="2300" b="1"/>
            </a:lvl4pPr>
            <a:lvl5pPr marL="2592070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740" indent="0">
              <a:buNone/>
              <a:defRPr sz="2300" b="1"/>
            </a:lvl7pPr>
            <a:lvl8pPr marL="4536440" indent="0">
              <a:buNone/>
              <a:defRPr sz="2300" b="1"/>
            </a:lvl8pPr>
            <a:lvl9pPr marL="5184775" indent="0">
              <a:buNone/>
              <a:defRPr sz="23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52"/>
            <a:ext cx="6464300" cy="47415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48335" indent="0">
              <a:buNone/>
              <a:defRPr sz="2800" b="1"/>
            </a:lvl2pPr>
            <a:lvl3pPr marL="1296035" indent="0">
              <a:buNone/>
              <a:defRPr sz="2600" b="1"/>
            </a:lvl3pPr>
            <a:lvl4pPr marL="1944370" indent="0">
              <a:buNone/>
              <a:defRPr sz="2300" b="1"/>
            </a:lvl4pPr>
            <a:lvl5pPr marL="2592070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740" indent="0">
              <a:buNone/>
              <a:defRPr sz="2300" b="1"/>
            </a:lvl7pPr>
            <a:lvl8pPr marL="4536440" indent="0">
              <a:buNone/>
              <a:defRPr sz="2300" b="1"/>
            </a:lvl8pPr>
            <a:lvl9pPr marL="5184775" indent="0">
              <a:buNone/>
              <a:defRPr sz="2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1" y="2609852"/>
            <a:ext cx="6466840" cy="47415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4DA33-F6AA-481C-8401-4D13E8E83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5BC56-E875-42FC-9699-9491A8B353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AF87-85DA-4E4F-A0F1-D927CE2BF59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4804032" cy="8229601"/>
          </a:xfrm>
          <a:prstGeom prst="rect">
            <a:avLst/>
          </a:prstGeom>
        </p:spPr>
      </p:pic>
      <p:sp>
        <p:nvSpPr>
          <p:cNvPr id="7" name="灯片编号占位符 8"/>
          <p:cNvSpPr txBox="1"/>
          <p:nvPr userDrawn="1"/>
        </p:nvSpPr>
        <p:spPr>
          <a:xfrm>
            <a:off x="186408" y="7571184"/>
            <a:ext cx="688401" cy="436869"/>
          </a:xfrm>
          <a:prstGeom prst="rect">
            <a:avLst/>
          </a:prstGeom>
        </p:spPr>
        <p:txBody>
          <a:bodyPr vert="horz" wrap="square" lIns="68589" tIns="34295" rIns="68589" bIns="34295" numCol="1" anchor="ctr" anchorCtr="0" compatLnSpc="1"/>
          <a:lstStyle>
            <a:defPPr>
              <a:defRPr lang="zh-CN"/>
            </a:defPPr>
            <a:lvl1pPr algn="ctr" defTabSz="12954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Humnst777 BT" panose="020B0603030504020204" pitchFamily="34" charset="0"/>
                <a:ea typeface="微软雅黑" panose="020B0503020204020204" pitchFamily="34" charset="-122"/>
                <a:cs typeface="+mn-cs"/>
              </a:defRPr>
            </a:lvl1pPr>
            <a:lvl2pPr marL="647700" indent="-1905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95400" indent="-3810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43100" indent="-5715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90800" indent="-7620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DDA7A1F-FF36-4E04-98C2-D7DD4B94E4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AF87-85DA-4E4F-A0F1-D927CE2BF5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5400000">
            <a:off x="3199632" y="4107121"/>
            <a:ext cx="8229600" cy="1536"/>
          </a:xfrm>
          <a:prstGeom prst="line">
            <a:avLst/>
          </a:prstGeom>
          <a:ln w="63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BD0CB-C116-4A43-ABD9-C2AF1B2B81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31060" y="330014"/>
            <a:ext cx="13136868" cy="13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9616" tIns="64808" rIns="129616" bIns="64808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060" y="1919608"/>
            <a:ext cx="13168282" cy="543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9616" tIns="64808" rIns="129616" bIns="64808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061" y="7628319"/>
            <a:ext cx="3414170" cy="437138"/>
          </a:xfrm>
          <a:prstGeom prst="rect">
            <a:avLst/>
          </a:prstGeom>
        </p:spPr>
        <p:txBody>
          <a:bodyPr vert="horz" wrap="square" lIns="129616" tIns="64808" rIns="129616" bIns="64808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9155" y="7628319"/>
            <a:ext cx="4632090" cy="437138"/>
          </a:xfrm>
          <a:prstGeom prst="rect">
            <a:avLst/>
          </a:prstGeom>
        </p:spPr>
        <p:txBody>
          <a:bodyPr vert="horz" lIns="129616" tIns="64808" rIns="129616" bIns="64808" rtlCol="0" anchor="ctr"/>
          <a:lstStyle>
            <a:lvl1pPr algn="ctr" defTabSz="1296035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72" y="7628319"/>
            <a:ext cx="3414169" cy="437138"/>
          </a:xfrm>
          <a:prstGeom prst="rect">
            <a:avLst/>
          </a:prstGeom>
        </p:spPr>
        <p:txBody>
          <a:bodyPr vert="horz" wrap="square" lIns="129616" tIns="64808" rIns="129616" bIns="64808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EC7AF87-85DA-4E4F-A0F1-D927CE2BF5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12954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85775" indent="-485775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1052830" indent="-40513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619250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2266950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916555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356425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90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92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2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37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74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44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77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6160" y="2057400"/>
            <a:ext cx="6588701" cy="480060"/>
          </a:xfrm>
        </p:spPr>
        <p:txBody>
          <a:bodyPr/>
          <a:lstStyle/>
          <a:p>
            <a:r>
              <a:rPr lang="zh-CN" altLang="en-US" sz="34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第二部分 商务智能数据获取</a:t>
            </a:r>
            <a:endParaRPr lang="zh-CN" altLang="en-US" sz="345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40" y="3017520"/>
            <a:ext cx="8503920" cy="3639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700" dirty="0" smtClean="0"/>
              <a:t>补充学习材料四：</a:t>
            </a:r>
            <a:r>
              <a:rPr sz="2700" dirty="0" smtClean="0"/>
              <a:t>SQL查询</a:t>
            </a:r>
            <a:endParaRPr sz="2700" dirty="0" smtClean="0"/>
          </a:p>
          <a:p>
            <a:pPr fontAlgn="b">
              <a:lnSpc>
                <a:spcPct val="90000"/>
              </a:lnSpc>
            </a:pPr>
            <a:endParaRPr lang="zh-CN" altLang="en-US" sz="27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828800" y="3539015"/>
            <a:ext cx="10972800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7965" tIns="48982" rIns="97965" bIns="48982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4745" y="991870"/>
            <a:ext cx="656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聚合类函数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34745" y="1973580"/>
          <a:ext cx="566928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5"/>
                <a:gridCol w="4059555"/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按列计算平均值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SUM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按列计算值的总和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求一列中的最大值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求一列中的最小值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endParaRPr lang="en-US" altLang="zh-CN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按列值计个数</a:t>
                      </a:r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4425" y="981075"/>
            <a:ext cx="664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425" y="1682115"/>
            <a:ext cx="1129792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语句的语法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目标列组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[WHERE&lt;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元组选择条件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[GROUP BY&lt;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分列组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&gt;[HAVING&lt;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组选择条件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[ORDER BY&lt;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排序列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1&gt;&lt;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排序要求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&gt;[,…n]];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4641850"/>
            <a:ext cx="9114790" cy="314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对大气质量表进行有选择的查询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city_name,avg(pm25),avg(pm10)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monthly_Indicator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where pm25&gt;50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 by city_name,month_Key having city_name&lt;&gt;'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order by avg(pm25) desc;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4745" y="981075"/>
            <a:ext cx="6217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单表查询练习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749425"/>
            <a:ext cx="11817350" cy="58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查询大气质量表中的全部内容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monthly_indicator;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查询北京的大气质量数据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monthly_indicator where city_name='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查询不同月份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PM2.5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的最大值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month_Key,max(pm25) from monthly_indicator group by month_Key;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降序查询不同城市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PM10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的平均值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city_name,avg(pm10) from monthly_indicator group by city_name order by avg(pm10) desc;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694055"/>
            <a:ext cx="5029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349375"/>
            <a:ext cx="12464415" cy="629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多表查询指的是将两个以上的数据表通过关键字段连接在一起，并从不同表中取出不同字段进行查询的方法。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关键字段：用来连接两表的内容信息能够匹配得上的字段。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、相连的两表中都需要有关键字段。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、关键字段中的记录信息能够匹配得上。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、最理想的连接状态是两表中的两个关键字段都是主键，而且两个主键的值能够一一匹配得上。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“SELECT&lt;select_list&gt;FROM&lt;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×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× join&lt;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2&gt;on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1.key=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2.key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语句连接两表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××代表链接的方向，可以是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inner,left,right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等关键字。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、在连接语句前边的表是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左表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，在连接语句后边的表是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右表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select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学员信息表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.*,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学员成绩表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.* from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学员信息表 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left join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学员成绩表 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on 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学员信息表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学号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学员成绩表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学号；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多表查询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9多表查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206625"/>
            <a:ext cx="4495800" cy="2588895"/>
          </a:xfrm>
          <a:prstGeom prst="rect">
            <a:avLst/>
          </a:prstGeom>
        </p:spPr>
      </p:pic>
      <p:pic>
        <p:nvPicPr>
          <p:cNvPr id="3" name="图片 2" descr="9多表查询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55" y="2206625"/>
            <a:ext cx="2931327" cy="25704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内连接查询（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inner join</a:t>
            </a:r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715770"/>
            <a:ext cx="8762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内连接：按照连接条件合并两个表，返回满足条件的行。</a:t>
            </a:r>
            <a:endParaRPr lang="zh-CN" altLang="en-US"/>
          </a:p>
          <a:p>
            <a:r>
              <a:rPr lang="en-US" altLang="zh-CN"/>
              <a:t>SELECT&lt;select_list&gt; FROMA INNER JOIN B ON A.Key=B.Key;</a:t>
            </a:r>
            <a:endParaRPr lang="en-US" altLang="zh-CN"/>
          </a:p>
        </p:txBody>
      </p:sp>
      <p:pic>
        <p:nvPicPr>
          <p:cNvPr id="4" name="图片 3" descr="9内连接查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6985" y="1564640"/>
            <a:ext cx="1975485" cy="1665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34745" y="3625850"/>
            <a:ext cx="1233995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.*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.* from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inner join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9内连接查询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4780280"/>
            <a:ext cx="3211830" cy="2028825"/>
          </a:xfrm>
          <a:prstGeom prst="rect">
            <a:avLst/>
          </a:prstGeom>
        </p:spPr>
      </p:pic>
      <p:pic>
        <p:nvPicPr>
          <p:cNvPr id="7" name="图片 6" descr="9内连接查询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780280"/>
            <a:ext cx="2439670" cy="2225675"/>
          </a:xfrm>
          <a:prstGeom prst="rect">
            <a:avLst/>
          </a:prstGeom>
        </p:spPr>
      </p:pic>
      <p:pic>
        <p:nvPicPr>
          <p:cNvPr id="9" name="图片 8" descr="9内连接查询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0" y="4708525"/>
            <a:ext cx="5861685" cy="27940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左连接查询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(left join)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564640"/>
            <a:ext cx="1225994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左连接：结果中除了包括满足连接条件的行外，还包括左表的所有行。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&lt;select_list&gt; FROMA LEFT JOIN B ON A.Key=B.Key;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9左链接查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9620" y="1255395"/>
            <a:ext cx="1821815" cy="1595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4745" y="2994660"/>
            <a:ext cx="1166685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.*,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.* from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left join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9左链接查询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4279900"/>
            <a:ext cx="3249295" cy="2005965"/>
          </a:xfrm>
          <a:prstGeom prst="rect">
            <a:avLst/>
          </a:prstGeom>
        </p:spPr>
      </p:pic>
      <p:pic>
        <p:nvPicPr>
          <p:cNvPr id="6" name="图片 5" descr="9左链接查询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5" y="4279900"/>
            <a:ext cx="2562225" cy="2323465"/>
          </a:xfrm>
          <a:prstGeom prst="rect">
            <a:avLst/>
          </a:prstGeom>
        </p:spPr>
      </p:pic>
      <p:pic>
        <p:nvPicPr>
          <p:cNvPr id="7" name="图片 6" descr="9左链接查询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735" y="4215130"/>
            <a:ext cx="5577840" cy="296037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右连接查询（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right join</a:t>
            </a:r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703705"/>
            <a:ext cx="1095311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右连接：结果中除了包括满足连接条件的行外，还包括右表的所有行。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&lt;select_list&gt; FROMA RIGHT JOIN B ON A.Key=B.Key;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4745" y="3455670"/>
            <a:ext cx="1182116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.*,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.* from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right join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学员信息表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学员成绩表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9右连接查询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2630" y="1327150"/>
            <a:ext cx="2342515" cy="1935480"/>
          </a:xfrm>
          <a:prstGeom prst="rect">
            <a:avLst/>
          </a:prstGeom>
        </p:spPr>
      </p:pic>
      <p:pic>
        <p:nvPicPr>
          <p:cNvPr id="5" name="图片 4" descr="9右连接查询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4808220"/>
            <a:ext cx="3267710" cy="2032635"/>
          </a:xfrm>
          <a:prstGeom prst="rect">
            <a:avLst/>
          </a:prstGeom>
        </p:spPr>
      </p:pic>
      <p:pic>
        <p:nvPicPr>
          <p:cNvPr id="7" name="图片 6" descr="9右连接查询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35" y="4808220"/>
            <a:ext cx="2546985" cy="2211705"/>
          </a:xfrm>
          <a:prstGeom prst="rect">
            <a:avLst/>
          </a:prstGeom>
        </p:spPr>
      </p:pic>
      <p:pic>
        <p:nvPicPr>
          <p:cNvPr id="10" name="图片 9" descr="9右连接查询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0" y="4808220"/>
            <a:ext cx="4858385" cy="250952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联合查询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863090"/>
            <a:ext cx="1139063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：用于合并两个或多个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语句的结果集并消去表中任何重复行。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t1.* from t1 union select t2.* from t2;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union all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：用于合并两个或多个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语句的结果集，保留重复行。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union all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t1.* from t1 union all select t2.* from t2;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en-US" altLang="zh-CN" sz="5400" dirty="0">
                <a:solidFill>
                  <a:schemeClr val="bg1"/>
                </a:solidFill>
              </a:rPr>
              <a:t>3</a:t>
            </a:r>
            <a:r>
              <a:rPr lang="zh-CN" altLang="en-US" sz="5400" dirty="0">
                <a:solidFill>
                  <a:schemeClr val="bg1"/>
                </a:solidFill>
              </a:rPr>
              <a:t>、</a:t>
            </a:r>
            <a:r>
              <a:rPr lang="en-US" altLang="zh-CN" sz="5400" dirty="0">
                <a:solidFill>
                  <a:schemeClr val="bg1"/>
                </a:solidFill>
              </a:rPr>
              <a:t>SQL</a:t>
            </a:r>
            <a:r>
              <a:rPr lang="zh-CN" altLang="en-US" sz="5400" dirty="0">
                <a:solidFill>
                  <a:schemeClr val="bg1"/>
                </a:solidFill>
              </a:rPr>
              <a:t>查询与函数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en-US" altLang="zh-CN" sz="5400" dirty="0">
                <a:solidFill>
                  <a:schemeClr val="bg1"/>
                </a:solidFill>
              </a:rPr>
              <a:t>---</a:t>
            </a:r>
            <a:r>
              <a:rPr lang="zh-CN" altLang="en-US" sz="5400" dirty="0">
                <a:solidFill>
                  <a:schemeClr val="bg1"/>
                </a:solidFill>
              </a:rPr>
              <a:t>查询操作符与子查询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en-US" altLang="zh-CN" sz="5400" dirty="0">
                <a:solidFill>
                  <a:schemeClr val="bg1"/>
                </a:solidFill>
              </a:rPr>
              <a:t>1</a:t>
            </a:r>
            <a:r>
              <a:rPr lang="zh-CN" altLang="en-US" sz="5400" dirty="0">
                <a:solidFill>
                  <a:schemeClr val="bg1"/>
                </a:solidFill>
              </a:rPr>
              <a:t>、</a:t>
            </a:r>
            <a:r>
              <a:rPr lang="en-US" altLang="zh-CN" sz="5400" dirty="0">
                <a:solidFill>
                  <a:schemeClr val="bg1"/>
                </a:solidFill>
              </a:rPr>
              <a:t>SQL</a:t>
            </a:r>
            <a:r>
              <a:rPr lang="zh-CN" altLang="en-US" sz="5400" dirty="0">
                <a:solidFill>
                  <a:schemeClr val="bg1"/>
                </a:solidFill>
              </a:rPr>
              <a:t>查询与函数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en-US" altLang="zh-CN" sz="5400" dirty="0">
                <a:solidFill>
                  <a:schemeClr val="bg1"/>
                </a:solidFill>
              </a:rPr>
              <a:t>---</a:t>
            </a:r>
            <a:r>
              <a:rPr lang="zh-CN" altLang="en-US" sz="5400" dirty="0">
                <a:solidFill>
                  <a:schemeClr val="bg1"/>
                </a:solidFill>
              </a:rPr>
              <a:t>函数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fruits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9055" y="1703705"/>
            <a:ext cx="11541125" cy="540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 table fruits(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f_id char(10) not null,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s_id int not null,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f_name varchar(255) not null,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f_price decimal(8,2) not null,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primary Key (f_id);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字段说明：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：水果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：品类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f_name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：水果名称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f_price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：水果价格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4745" y="991870"/>
            <a:ext cx="656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575435"/>
            <a:ext cx="12225655" cy="58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AND: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用来联合多个条件进行查询，条件与条件间是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的意思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AND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2[…AND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操作符查询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的水果记录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s_id=101 and f_id='a';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：用来联合多个条件进行查询，条件与条件间是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的意思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OR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2[…OR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条件表达式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操作符查询苹果或者橙子的相关记录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f_name='apple' or f_name='orange';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：判断某个字段的值是否在制定的集合中，如果在集合中则满足查询条件，如果不在则不满足查询条件。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[NOT] IN	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，元素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n)]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4425" y="981075"/>
            <a:ext cx="664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425" y="1726565"/>
            <a:ext cx="12654915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◆其中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是可选参数，加上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表示不在集合内满足条件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操作符查询苹果和橙子的相关记录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f_name in('apple','orange');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 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操作符查询苹果和橙子之外的水果的相关记录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f_name not in(('apple','orange');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4745" y="981075"/>
            <a:ext cx="506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711960"/>
            <a:ext cx="12684125" cy="58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BETWEEN: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判断某个字段的值是否在指定的范围内，如果在则满足查询条件，如果不在则不满足查询条件。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[NOT] BETWEEN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取值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AND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取值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◆其中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是可选参数，加上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表示不在指定范围内满足条件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between…and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操作符查询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f_price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元之间的水果记录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f_price between 10 and 20;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LIKE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：用来匹配字符串是否相等，如果字段的值与指定的字符串相匹配，则满足查询条件，如果与指定的字符串不匹配，则不满足查询条件。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[NOT]LIKE'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◆其中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是可选参数，加上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表示指定的字符串不匹配时满足条件，字符串参数的值可以是一个完整的字符串，也可以是包含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_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的通配符。其中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代表任意长度的字符串，例如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b%k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表示以字母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开头，以字母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结尾的任意长度的字符串。比如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bak,book,break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等都可以。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63073" y="809350"/>
            <a:ext cx="8496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4745" y="981075"/>
            <a:ext cx="5029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737995"/>
            <a:ext cx="11456670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只能表示单个字符。例如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b_k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表示以字母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开头，以字母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结尾的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个字符。只有上例中的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是匹配项，而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book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break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均不满足匹配要求。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like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操作符查询所有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开始且字符长度为两位的水果记录。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f_id like 'b_';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701165"/>
            <a:ext cx="11662410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 NULL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：用来判断字段的值是否为空值（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。如果字段的值为空值，则满足查询条件，如果字段的值是非空值，则不满足查询条件。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 [NOT] NULL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◆其中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是可选参数，加上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表示字段不是空值时满足条件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 null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操作符查询所有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f_name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为空的水果记录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f_name is null;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DISTINCT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：用来消除重复记录。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SELCT  DISTINCT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字段名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例：查询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frutis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表中所有不重复的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distinct s_id from fruits;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5355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与子查询的组合应用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4745" y="1564640"/>
            <a:ext cx="11929110" cy="629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子查询：写在（）中，把内层查询结果当做外层查询参照的数据表来用。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：表示满足其中任意一个条件，使用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关键字时，只要满足内层查询语句返回的结果中的任何一个，就可以通过该条件来执行外层查询语句。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操作符与子查询语句来查询所有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f_price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元之间的水果记录。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fruits where f_id=any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(select f_id from fruits where f_price between 10 and 20);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：表示满足所有条件，使用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时，只有满足内层查询的语句返回的所有结果，才可以执行外层查询语句。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all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操作符与子查询语句来查询所有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f_price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元的水果记录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fruits where f_price &gt;all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(select f_price from fruits where f_price&lt;=20);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4745" y="981075"/>
            <a:ext cx="5355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与子查询的组合应用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745" y="1805940"/>
            <a:ext cx="11670665" cy="356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EXISTS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：表示存在，使用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exists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时，内层查询语句不返回查询的记录，而是返回一个真假值，如果内层查询语句查询到满足条件的记录，就返回真值，否则返回假值。当返回真值时，外层查询语句将进行查询，当返回假值时，外层查询语句不进行查询或者查询不出任何记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exists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操作符与子查询语句来查询是否存在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f_price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元的水果记录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where exists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(select * from fruits where f_price &gt;30);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8394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重命名与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限制查询结果行数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4745" y="1840230"/>
            <a:ext cx="1090803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：可以将表或字段名重新命名为别的名称使用，只在查询中有效。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fruits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表名重命名为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后使用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as f;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LIMIT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：查询后只显示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limit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指定数字的行数结果。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例：显示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f_price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金额最大的前三名水果记录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* from fruits order by f_price desc limit 3;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en-US" altLang="zh-CN" sz="5400" dirty="0" smtClean="0">
                <a:solidFill>
                  <a:schemeClr val="bg1"/>
                </a:solidFill>
              </a:rPr>
              <a:t>4</a:t>
            </a:r>
            <a:r>
              <a:rPr lang="zh-CN" altLang="en-US" sz="5400" dirty="0" smtClean="0">
                <a:solidFill>
                  <a:schemeClr val="bg1"/>
                </a:solidFill>
              </a:rPr>
              <a:t>、</a:t>
            </a:r>
            <a:r>
              <a:rPr lang="en-US" altLang="zh-CN" sz="5400" dirty="0">
                <a:solidFill>
                  <a:schemeClr val="bg1"/>
                </a:solidFill>
              </a:rPr>
              <a:t>SQL</a:t>
            </a:r>
            <a:r>
              <a:rPr lang="zh-CN" altLang="en-US" sz="5400" dirty="0">
                <a:solidFill>
                  <a:schemeClr val="bg1"/>
                </a:solidFill>
              </a:rPr>
              <a:t>查询与函数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en-US" altLang="zh-CN" sz="5400" dirty="0">
                <a:solidFill>
                  <a:schemeClr val="bg1"/>
                </a:solidFill>
              </a:rPr>
              <a:t>---</a:t>
            </a:r>
            <a:r>
              <a:rPr lang="zh-CN" altLang="en-US" sz="5400" dirty="0">
                <a:solidFill>
                  <a:schemeClr val="bg1"/>
                </a:solidFill>
              </a:rPr>
              <a:t>查询练习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常用的数学函数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9-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1665605"/>
            <a:ext cx="8039735" cy="59086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4745" y="991870"/>
            <a:ext cx="656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电商数据表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257300" y="2835910"/>
          <a:ext cx="9029700" cy="6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3060700"/>
                <a:gridCol w="1104900"/>
                <a:gridCol w="685800"/>
                <a:gridCol w="685800"/>
                <a:gridCol w="685800"/>
                <a:gridCol w="685800"/>
                <a:gridCol w="68580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字段描述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颜色ID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ColorNote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颜色注释（对应商品主表的商品属性）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257300" y="3990975"/>
          <a:ext cx="9029700" cy="67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3060700"/>
                <a:gridCol w="1104900"/>
                <a:gridCol w="685800"/>
                <a:gridCol w="685800"/>
                <a:gridCol w="685800"/>
                <a:gridCol w="685800"/>
                <a:gridCol w="68580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字段描述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尺码ID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SizeNote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尺码注释（对应商品主表的商品属性）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VARCHAR(100)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257300" y="5151120"/>
          <a:ext cx="9029700" cy="15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3060700"/>
                <a:gridCol w="1104900"/>
                <a:gridCol w="685800"/>
                <a:gridCol w="685800"/>
                <a:gridCol w="685800"/>
                <a:gridCol w="685800"/>
                <a:gridCol w="685800"/>
              </a:tblGrid>
              <a:tr h="215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字段描述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订单ID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VARCHAR(6)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GoodsID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商品ID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VARCHAR(6)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GoodsPrice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售价（单价）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颜色ID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尺码ID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Amount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购买数量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34745" y="1868170"/>
            <a:ext cx="1252410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图也称实体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联系图（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Entity Relationship Diagram)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，用来描述现实世界的概念模型。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1257300" y="2550795"/>
          <a:ext cx="2011680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商品颜色表： GoodsColor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257300" y="3693795"/>
          <a:ext cx="2303780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8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商品尺码表： GoodsSize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257300" y="4853305"/>
          <a:ext cx="2303145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145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订单详情表： OrderDetail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034540" y="6790690"/>
          <a:ext cx="6946265" cy="40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265"/>
              </a:tblGrid>
              <a:tr h="4025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订单详情表：以订单中商品的最小SKU为单位存储订单信息。主要用于分析商品结构的合理性和销售情况。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2250440" y="2326640"/>
          <a:ext cx="5537200" cy="386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685800"/>
                <a:gridCol w="685800"/>
                <a:gridCol w="927100"/>
                <a:gridCol w="685800"/>
                <a:gridCol w="685800"/>
                <a:gridCol w="87630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商品颜色表</a:t>
                      </a:r>
                      <a:endParaRPr lang="zh-CN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订单详情表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商品尺码表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GoodsColor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OrderDetail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GoodsSize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SizeID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ColorNote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GoodsID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SizeNote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GoodsPrice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ColorID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SizeID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Amount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56280" y="3417570"/>
            <a:ext cx="295275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626225" y="3417570"/>
            <a:ext cx="295275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56280" y="3677920"/>
            <a:ext cx="1370965" cy="142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12435" y="3677920"/>
            <a:ext cx="1409065" cy="1859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4331970" y="4589145"/>
            <a:ext cx="295275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12435" y="5466080"/>
            <a:ext cx="295275" cy="34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134745" y="991870"/>
            <a:ext cx="656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电商数据表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2830" y="1652905"/>
            <a:ext cx="12524105" cy="610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图也称实体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联系图（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Entity Relationship Diagram)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，用来描述现实世界的概念模型。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15" name="表格 14"/>
          <p:cNvGraphicFramePr/>
          <p:nvPr/>
        </p:nvGraphicFramePr>
        <p:xfrm>
          <a:off x="1052830" y="2820035"/>
          <a:ext cx="8724900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2057400"/>
                <a:gridCol w="11176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字段描述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用户姓名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gender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VARCHAR(4)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1052830" y="2527300"/>
          <a:ext cx="1438275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</a:tblGrid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用户主表： UserInfo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052830" y="4241800"/>
          <a:ext cx="8724900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2057400"/>
                <a:gridCol w="11176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字段描述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regionid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区域ID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VARCHAR(10)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regionname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区域名称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regiontype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区域类型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1052513" y="3945255"/>
          <a:ext cx="1438275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区域表： RegionInfo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1052830" y="5625465"/>
          <a:ext cx="9728200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3060700"/>
                <a:gridCol w="11176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60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字段名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字段描述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外键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唯一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自增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订单ID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用户ID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VARCHAR(20)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国家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Province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省份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City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District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区县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OrderAmount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订单金额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/>
        </p:nvGraphicFramePr>
        <p:xfrm>
          <a:off x="1052830" y="5329555"/>
          <a:ext cx="1902460" cy="22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46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订单主表： OrderInfo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21200" y="1955800"/>
          <a:ext cx="55880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685800"/>
                <a:gridCol w="685800"/>
                <a:gridCol w="965200"/>
                <a:gridCol w="685800"/>
                <a:gridCol w="685800"/>
                <a:gridCol w="939800"/>
              </a:tblGrid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用户主表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订单主表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区域表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userinfo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orderinfo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regioninfo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regionid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username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UserID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regionname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gender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Country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regiontype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Province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City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District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OrderAmount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zh-CN" altLang="en-US"/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5515610" y="3046095"/>
            <a:ext cx="295275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8829040" y="3101975"/>
            <a:ext cx="295275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483860" y="3302000"/>
            <a:ext cx="1348740" cy="523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6537325" y="3441700"/>
            <a:ext cx="295275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820660" y="3369310"/>
            <a:ext cx="1303655" cy="1800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7820660" y="5098415"/>
            <a:ext cx="285750" cy="323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电商数据表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 descr="10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882140"/>
            <a:ext cx="13260070" cy="52590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常用的字符串函数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9-1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605280"/>
            <a:ext cx="7258050" cy="60864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常用的日期及时间函数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9-1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1503045"/>
            <a:ext cx="6804660" cy="61639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4745" y="981075"/>
            <a:ext cx="506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其他函数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4745" y="1749425"/>
            <a:ext cx="7297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其他函数：除上述函数之外的一些常用函数。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9-1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2209800"/>
            <a:ext cx="8584565" cy="1319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4745" y="3790315"/>
            <a:ext cx="1213802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★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GROUP_CONCAT()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函数：常与关键字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 BY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一起使用，能够将分组后指定的字段值都显示出来。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5276850"/>
            <a:ext cx="1155573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group_concat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函数查询不同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s_id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下对应的所有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f_name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s_id GROUP_CONCAT(f_name) FROM fruits GROUP BY s_id;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63073" y="809350"/>
            <a:ext cx="8496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4745" y="981075"/>
            <a:ext cx="9509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为字段赋值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update…set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与删除记录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2066925"/>
            <a:ext cx="12078970" cy="455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update…set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：为字段赋值，语法为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update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表名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字段名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值；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例：使用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concat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f_name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字段值前添加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'fruit_'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update fruits set f_name=concat('fruit_',f_name);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：删除数据表中的数据，语法为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[WHERE Clause]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如果省略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的话则删除表中所有记录。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例：删除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f_id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'b5'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的数据记录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delete from fruits where f_id='b5';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en-US" altLang="zh-CN" sz="5400" dirty="0">
                <a:solidFill>
                  <a:schemeClr val="bg1"/>
                </a:solidFill>
              </a:rPr>
              <a:t>2</a:t>
            </a:r>
            <a:r>
              <a:rPr lang="zh-CN" altLang="en-US" sz="5400" dirty="0">
                <a:solidFill>
                  <a:schemeClr val="bg1"/>
                </a:solidFill>
              </a:rPr>
              <a:t>、</a:t>
            </a:r>
            <a:r>
              <a:rPr lang="en-US" altLang="zh-CN" sz="5400" dirty="0">
                <a:solidFill>
                  <a:schemeClr val="bg1"/>
                </a:solidFill>
              </a:rPr>
              <a:t>SQL</a:t>
            </a:r>
            <a:r>
              <a:rPr lang="zh-CN" altLang="en-US" sz="5400" dirty="0">
                <a:solidFill>
                  <a:schemeClr val="bg1"/>
                </a:solidFill>
              </a:rPr>
              <a:t>查询与函数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en-US" altLang="zh-CN" sz="5400" dirty="0">
                <a:solidFill>
                  <a:schemeClr val="bg1"/>
                </a:solidFill>
              </a:rPr>
              <a:t>---SQL</a:t>
            </a:r>
            <a:r>
              <a:rPr lang="zh-CN" altLang="en-US" sz="5400" dirty="0">
                <a:solidFill>
                  <a:schemeClr val="bg1"/>
                </a:solidFill>
              </a:rPr>
              <a:t>查询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语句的操作符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9055" y="2013585"/>
            <a:ext cx="1070610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算术操作符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（加号）、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（减号）、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（乘号）、和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（除号）。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比较操作符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（等于）、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（大于）、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（小于）、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（小于等于）、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（大于等于）、！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&lt;&gt;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（不等于）、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!&gt;(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不大于）、和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（不小于）共九种操作符。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6208</Words>
  <Application>WPS 演示</Application>
  <PresentationFormat>自定义</PresentationFormat>
  <Paragraphs>848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Humnst777 BT</vt:lpstr>
      <vt:lpstr>Segoe Print</vt:lpstr>
      <vt:lpstr>迷你简汉真广标</vt:lpstr>
      <vt:lpstr>Arial Unicode MS</vt:lpstr>
      <vt:lpstr>黑体</vt:lpstr>
      <vt:lpstr>Office 主题</vt:lpstr>
      <vt:lpstr>第二部分 商务智能数据获取</vt:lpstr>
      <vt:lpstr>1、SQL查询与函数 ---函数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2、SQL查询与函数 ---SQL查询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3、SQL查询与函数 ---查询操作符与子查询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4、SQL查询与函数 ---查询练习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yijiu</cp:lastModifiedBy>
  <cp:revision>2249</cp:revision>
  <cp:lastPrinted>2019-05-08T00:30:00Z</cp:lastPrinted>
  <dcterms:created xsi:type="dcterms:W3CDTF">2016-01-07T05:34:00Z</dcterms:created>
  <dcterms:modified xsi:type="dcterms:W3CDTF">2023-09-27T07:43:57Z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