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49" r:id="rId2"/>
    <p:sldId id="541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26" r:id="rId11"/>
    <p:sldId id="527" r:id="rId12"/>
  </p:sldIdLst>
  <p:sldSz cx="14630400" cy="8229600"/>
  <p:notesSz cx="6858000" cy="9144000"/>
  <p:defaultTextStyle>
    <a:defPPr>
      <a:defRPr lang="zh-CN"/>
    </a:defPPr>
    <a:lvl1pPr algn="l" defTabSz="1295400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7700" indent="-190500" algn="l" defTabSz="1295400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95400" indent="-381000" algn="l" defTabSz="1295400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43100" indent="-571500" algn="l" defTabSz="1295400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90800" indent="-762000" algn="l" defTabSz="1295400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D41A5B8-63F9-48A9-8304-EF435D826B98}">
          <p14:sldIdLst>
            <p14:sldId id="549"/>
          </p14:sldIdLst>
        </p14:section>
        <p14:section name="无标题节" id="{76E94EC2-364E-480D-A4A1-D8C25BE5B6AE}">
          <p14:sldIdLst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26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0">
          <p15:clr>
            <a:srgbClr val="A4A3A4"/>
          </p15:clr>
        </p15:guide>
        <p15:guide id="2" orient="horz">
          <p15:clr>
            <a:srgbClr val="A4A3A4"/>
          </p15:clr>
        </p15:guide>
        <p15:guide id="3" pos="4806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9EB7D6"/>
    <a:srgbClr val="585858"/>
    <a:srgbClr val="D0D8E8"/>
    <a:srgbClr val="4F80BD"/>
    <a:srgbClr val="C2CDE1"/>
    <a:srgbClr val="0070C0"/>
    <a:srgbClr val="A8ADB7"/>
    <a:srgbClr val="525068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438" autoAdjust="0"/>
  </p:normalViewPr>
  <p:slideViewPr>
    <p:cSldViewPr>
      <p:cViewPr varScale="1">
        <p:scale>
          <a:sx n="53" d="100"/>
          <a:sy n="53" d="100"/>
        </p:scale>
        <p:origin x="732" y="32"/>
      </p:cViewPr>
      <p:guideLst>
        <p:guide orient="horz" pos="2440"/>
        <p:guide orient="horz"/>
        <p:guide pos="4806"/>
        <p:guide/>
      </p:guideLst>
    </p:cSldViewPr>
  </p:slideViewPr>
  <p:outlineViewPr>
    <p:cViewPr>
      <p:scale>
        <a:sx n="33" d="100"/>
        <a:sy n="33" d="100"/>
      </p:scale>
      <p:origin x="0" y="3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72"/>
    </p:cViewPr>
  </p:sorterViewPr>
  <p:notesViewPr>
    <p:cSldViewPr>
      <p:cViewPr varScale="1">
        <p:scale>
          <a:sx n="65" d="100"/>
          <a:sy n="65" d="100"/>
        </p:scale>
        <p:origin x="-2844" y="-114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9603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494CAB-207C-4A8E-8DC7-CCECB68C36E3}" type="datetimeFigureOut">
              <a:rPr lang="zh-CN" altLang="en-US"/>
              <a:t>2023/11/15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9603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3133BF9E-62B7-428D-95F6-3C44CDA1307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9603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1A68451-6F23-4F51-803C-206E660E677A}" type="datetimeFigureOut">
              <a:rPr lang="zh-CN" altLang="en-US"/>
              <a:t>2023/11/15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9603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E563ECB7-20E3-44FE-9CD7-280F831106A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3ECB7-20E3-44FE-9CD7-280F831106A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3ECB7-20E3-44FE-9CD7-280F831106A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3ECB7-20E3-44FE-9CD7-280F831106A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“可就业”是指社会上有一群人凭借此项能力就业谋生；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“最小”是指它的适用范围小于“职业”，作为一项就业技能，它不可再拆分，不划分等级。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3ECB7-20E3-44FE-9CD7-280F831106A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3700988"/>
            <a:ext cx="14630400" cy="1567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960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" y="3655901"/>
            <a:ext cx="13591539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1" y="1841990"/>
            <a:ext cx="13591539" cy="180022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833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0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3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0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7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4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7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6FA10-519D-4D98-BB96-EA7699AA3216}" type="datetimeFigureOut">
              <a:rPr lang="zh-CN" altLang="en-US"/>
              <a:t>2023/11/15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46AD4-91AB-4F27-879D-E68B223F5D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1" cy="13944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0" y="327662"/>
            <a:ext cx="8178800" cy="702373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1" cy="5629275"/>
          </a:xfrm>
        </p:spPr>
        <p:txBody>
          <a:bodyPr/>
          <a:lstStyle>
            <a:lvl1pPr marL="0" indent="0">
              <a:buNone/>
              <a:defRPr sz="2000"/>
            </a:lvl1pPr>
            <a:lvl2pPr marL="648335" indent="0">
              <a:buNone/>
              <a:defRPr sz="1700"/>
            </a:lvl2pPr>
            <a:lvl3pPr marL="1296035" indent="0">
              <a:buNone/>
              <a:defRPr sz="1400"/>
            </a:lvl3pPr>
            <a:lvl4pPr marL="1944370" indent="0">
              <a:buNone/>
              <a:defRPr sz="1300"/>
            </a:lvl4pPr>
            <a:lvl5pPr marL="2592070" indent="0">
              <a:buNone/>
              <a:defRPr sz="1300"/>
            </a:lvl5pPr>
            <a:lvl6pPr marL="3240405" indent="0">
              <a:buNone/>
              <a:defRPr sz="1300"/>
            </a:lvl6pPr>
            <a:lvl7pPr marL="3888740" indent="0">
              <a:buNone/>
              <a:defRPr sz="1300"/>
            </a:lvl7pPr>
            <a:lvl8pPr marL="4536440" indent="0">
              <a:buNone/>
              <a:defRPr sz="1300"/>
            </a:lvl8pPr>
            <a:lvl9pPr marL="5184775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9F092-57EA-4057-9F90-40BF3AFE28DE}" type="datetimeFigureOut">
              <a:rPr lang="zh-CN" altLang="en-US"/>
              <a:t>2023/11/15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F5B24-902E-470C-8A46-71040F5FC2A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2" y="5760720"/>
            <a:ext cx="8778240" cy="680086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2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4500"/>
            </a:lvl1pPr>
            <a:lvl2pPr marL="648335" indent="0">
              <a:buNone/>
              <a:defRPr sz="4000"/>
            </a:lvl2pPr>
            <a:lvl3pPr marL="1296035" indent="0">
              <a:buNone/>
              <a:defRPr sz="3400"/>
            </a:lvl3pPr>
            <a:lvl4pPr marL="1944370" indent="0">
              <a:buNone/>
              <a:defRPr sz="2800"/>
            </a:lvl4pPr>
            <a:lvl5pPr marL="2592070" indent="0">
              <a:buNone/>
              <a:defRPr sz="2800"/>
            </a:lvl5pPr>
            <a:lvl6pPr marL="3240405" indent="0">
              <a:buNone/>
              <a:defRPr sz="2800"/>
            </a:lvl6pPr>
            <a:lvl7pPr marL="3888740" indent="0">
              <a:buNone/>
              <a:defRPr sz="2800"/>
            </a:lvl7pPr>
            <a:lvl8pPr marL="4536440" indent="0">
              <a:buNone/>
              <a:defRPr sz="2800"/>
            </a:lvl8pPr>
            <a:lvl9pPr marL="5184775" indent="0">
              <a:buNone/>
              <a:defRPr sz="2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2" y="6440806"/>
            <a:ext cx="8778240" cy="965835"/>
          </a:xfrm>
        </p:spPr>
        <p:txBody>
          <a:bodyPr/>
          <a:lstStyle>
            <a:lvl1pPr marL="0" indent="0">
              <a:buNone/>
              <a:defRPr sz="2000"/>
            </a:lvl1pPr>
            <a:lvl2pPr marL="648335" indent="0">
              <a:buNone/>
              <a:defRPr sz="1700"/>
            </a:lvl2pPr>
            <a:lvl3pPr marL="1296035" indent="0">
              <a:buNone/>
              <a:defRPr sz="1400"/>
            </a:lvl3pPr>
            <a:lvl4pPr marL="1944370" indent="0">
              <a:buNone/>
              <a:defRPr sz="1300"/>
            </a:lvl4pPr>
            <a:lvl5pPr marL="2592070" indent="0">
              <a:buNone/>
              <a:defRPr sz="1300"/>
            </a:lvl5pPr>
            <a:lvl6pPr marL="3240405" indent="0">
              <a:buNone/>
              <a:defRPr sz="1300"/>
            </a:lvl6pPr>
            <a:lvl7pPr marL="3888740" indent="0">
              <a:buNone/>
              <a:defRPr sz="1300"/>
            </a:lvl7pPr>
            <a:lvl8pPr marL="4536440" indent="0">
              <a:buNone/>
              <a:defRPr sz="1300"/>
            </a:lvl8pPr>
            <a:lvl9pPr marL="5184775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EE303-BE7E-408B-B25B-651E6E964C48}" type="datetimeFigureOut">
              <a:rPr lang="zh-CN" altLang="en-US"/>
              <a:t>2023/11/15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558D2-1BF4-485F-8FF9-773FF690B6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 flipV="1">
            <a:off x="3630357" y="575790"/>
            <a:ext cx="1003992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4EC-7CCE-4981-BEAD-3D2B29EC2B9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E42-5C45-401B-9CF6-FFDBF3682BD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" y="234128"/>
            <a:ext cx="3751415" cy="683320"/>
            <a:chOff x="0" y="194743"/>
            <a:chExt cx="3126179" cy="569433"/>
          </a:xfrm>
        </p:grpSpPr>
        <p:sp>
          <p:nvSpPr>
            <p:cNvPr id="7" name="圆角矩形 6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0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0" name="椭圆 9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标题占位符 1"/>
          <p:cNvSpPr>
            <a:spLocks noGrp="1"/>
          </p:cNvSpPr>
          <p:nvPr>
            <p:ph type="title"/>
          </p:nvPr>
        </p:nvSpPr>
        <p:spPr>
          <a:xfrm>
            <a:off x="499575" y="247601"/>
            <a:ext cx="3660946" cy="656370"/>
          </a:xfrm>
          <a:prstGeom prst="rect">
            <a:avLst/>
          </a:prstGeom>
        </p:spPr>
        <p:txBody>
          <a:bodyPr vert="horz" lIns="82296" tIns="41148" rIns="82296" bIns="41148" rtlCol="0" anchor="ctr">
            <a:normAutofit/>
          </a:bodyPr>
          <a:lstStyle>
            <a:lvl1pPr>
              <a:defRPr sz="19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3559850" y="280206"/>
            <a:ext cx="1006173" cy="510909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altLang="zh-CN" sz="2600" dirty="0"/>
              <a:t>LOGO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1" y="2508082"/>
            <a:ext cx="13167360" cy="1371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2B23D-FA86-4233-84FF-90BAB9E8E70A}" type="datetimeFigureOut">
              <a:rPr lang="zh-CN" altLang="en-US"/>
              <a:t>2023/11/15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C4EAE-0AF5-4B0B-96AA-B0EC6291AD6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E41FB-63B6-4260-81DA-1688F5988FBF}" type="datetimeFigureOut">
              <a:rPr lang="zh-CN" altLang="en-US"/>
              <a:t>2023/11/15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347EF-B05D-4B8B-A963-84F743FA49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0" y="5288281"/>
            <a:ext cx="12435840" cy="1634490"/>
          </a:xfrm>
        </p:spPr>
        <p:txBody>
          <a:bodyPr anchor="t">
            <a:normAutofit/>
          </a:bodyPr>
          <a:lstStyle>
            <a:lvl1pPr algn="l">
              <a:defRPr sz="2000" b="1" cap="all">
                <a:solidFill>
                  <a:srgbClr val="FF66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0" y="3488057"/>
            <a:ext cx="12435840" cy="1800225"/>
          </a:xfrm>
        </p:spPr>
        <p:txBody>
          <a:bodyPr anchor="b">
            <a:normAutofit/>
          </a:bodyPr>
          <a:lstStyle>
            <a:lvl1pPr marL="0" marR="0" indent="0" algn="l" defTabSz="1296035" rtl="0" eaLnBrk="1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800">
                <a:solidFill>
                  <a:srgbClr val="FF6600"/>
                </a:solidFill>
              </a:defRPr>
            </a:lvl1pPr>
            <a:lvl2pPr marL="64833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0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3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0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7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4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7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rot="5400000">
            <a:off x="3199632" y="4107121"/>
            <a:ext cx="8229600" cy="1536"/>
          </a:xfrm>
          <a:prstGeom prst="line">
            <a:avLst/>
          </a:prstGeom>
          <a:ln w="63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0" cy="76771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48335" indent="0">
              <a:buNone/>
              <a:defRPr sz="2800" b="1"/>
            </a:lvl2pPr>
            <a:lvl3pPr marL="1296035" indent="0">
              <a:buNone/>
              <a:defRPr sz="2600" b="1"/>
            </a:lvl3pPr>
            <a:lvl4pPr marL="1944370" indent="0">
              <a:buNone/>
              <a:defRPr sz="2300" b="1"/>
            </a:lvl4pPr>
            <a:lvl5pPr marL="2592070" indent="0">
              <a:buNone/>
              <a:defRPr sz="2300" b="1"/>
            </a:lvl5pPr>
            <a:lvl6pPr marL="3240405" indent="0">
              <a:buNone/>
              <a:defRPr sz="2300" b="1"/>
            </a:lvl6pPr>
            <a:lvl7pPr marL="3888740" indent="0">
              <a:buNone/>
              <a:defRPr sz="2300" b="1"/>
            </a:lvl7pPr>
            <a:lvl8pPr marL="4536440" indent="0">
              <a:buNone/>
              <a:defRPr sz="2300" b="1"/>
            </a:lvl8pPr>
            <a:lvl9pPr marL="5184775" indent="0">
              <a:buNone/>
              <a:defRPr sz="23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52"/>
            <a:ext cx="6464300" cy="47415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48335" indent="0">
              <a:buNone/>
              <a:defRPr sz="2800" b="1"/>
            </a:lvl2pPr>
            <a:lvl3pPr marL="1296035" indent="0">
              <a:buNone/>
              <a:defRPr sz="2600" b="1"/>
            </a:lvl3pPr>
            <a:lvl4pPr marL="1944370" indent="0">
              <a:buNone/>
              <a:defRPr sz="2300" b="1"/>
            </a:lvl4pPr>
            <a:lvl5pPr marL="2592070" indent="0">
              <a:buNone/>
              <a:defRPr sz="2300" b="1"/>
            </a:lvl5pPr>
            <a:lvl6pPr marL="3240405" indent="0">
              <a:buNone/>
              <a:defRPr sz="2300" b="1"/>
            </a:lvl6pPr>
            <a:lvl7pPr marL="3888740" indent="0">
              <a:buNone/>
              <a:defRPr sz="2300" b="1"/>
            </a:lvl7pPr>
            <a:lvl8pPr marL="4536440" indent="0">
              <a:buNone/>
              <a:defRPr sz="2300" b="1"/>
            </a:lvl8pPr>
            <a:lvl9pPr marL="5184775" indent="0">
              <a:buNone/>
              <a:defRPr sz="23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1" y="2609852"/>
            <a:ext cx="6466840" cy="47415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6B405-0E98-4034-9B4B-6DB624953009}" type="datetimeFigureOut">
              <a:rPr lang="zh-CN" altLang="en-US"/>
              <a:t>2023/11/15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4DA33-F6AA-481C-8401-4D13E8E83C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A5183-C35F-470B-B13D-27ADA6BCA604}" type="datetimeFigureOut">
              <a:rPr lang="zh-CN" altLang="en-US"/>
              <a:t>2023/11/15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5BC56-E875-42FC-9699-9491A8B3537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810DB-9F62-40BA-B8CE-5583D677A99C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AF87-85DA-4E4F-A0F1-D927CE2BF59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4804032" cy="8229601"/>
          </a:xfrm>
          <a:prstGeom prst="rect">
            <a:avLst/>
          </a:prstGeom>
        </p:spPr>
      </p:pic>
      <p:sp>
        <p:nvSpPr>
          <p:cNvPr id="7" name="灯片编号占位符 8"/>
          <p:cNvSpPr txBox="1"/>
          <p:nvPr userDrawn="1"/>
        </p:nvSpPr>
        <p:spPr>
          <a:xfrm>
            <a:off x="186408" y="7571184"/>
            <a:ext cx="688401" cy="436869"/>
          </a:xfrm>
          <a:prstGeom prst="rect">
            <a:avLst/>
          </a:prstGeom>
        </p:spPr>
        <p:txBody>
          <a:bodyPr vert="horz" wrap="square" lIns="68589" tIns="34295" rIns="68589" bIns="34295" numCol="1" anchor="ctr" anchorCtr="0" compatLnSpc="1"/>
          <a:lstStyle>
            <a:defPPr>
              <a:defRPr lang="zh-CN"/>
            </a:defPPr>
            <a:lvl1pPr algn="ctr" defTabSz="12954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Humnst777 BT" panose="020B0603030504020204" pitchFamily="34" charset="0"/>
                <a:ea typeface="微软雅黑" panose="020B0503020204020204" pitchFamily="34" charset="-122"/>
                <a:cs typeface="+mn-cs"/>
              </a:defRPr>
            </a:lvl1pPr>
            <a:lvl2pPr marL="647700" indent="-190500" algn="l" defTabSz="1295400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95400" indent="-381000" algn="l" defTabSz="1295400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43100" indent="-571500" algn="l" defTabSz="1295400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90800" indent="-762000" algn="l" defTabSz="1295400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0DDA7A1F-FF36-4E04-98C2-D7DD4B94E4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810DB-9F62-40BA-B8CE-5583D677A99C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AF87-85DA-4E4F-A0F1-D927CE2BF5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rot="5400000">
            <a:off x="3199632" y="4107121"/>
            <a:ext cx="8229600" cy="1536"/>
          </a:xfrm>
          <a:prstGeom prst="line">
            <a:avLst/>
          </a:prstGeom>
          <a:ln w="63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256F0-E0A4-46B8-A620-EEC40AB97184}" type="datetimeFigureOut">
              <a:rPr lang="zh-CN" altLang="en-US"/>
              <a:t>2023/11/15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BD0CB-C116-4A43-ABD9-C2AF1B2B812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31060" y="330014"/>
            <a:ext cx="13136868" cy="13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9616" tIns="64808" rIns="129616" bIns="64808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060" y="1919608"/>
            <a:ext cx="13168282" cy="5432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9616" tIns="64808" rIns="129616" bIns="64808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061" y="7628319"/>
            <a:ext cx="3414170" cy="437138"/>
          </a:xfrm>
          <a:prstGeom prst="rect">
            <a:avLst/>
          </a:prstGeom>
        </p:spPr>
        <p:txBody>
          <a:bodyPr vert="horz" wrap="square" lIns="129616" tIns="64808" rIns="129616" bIns="64808" numCol="1" anchor="ctr" anchorCtr="0" compatLnSpc="1"/>
          <a:lstStyle>
            <a:lvl1pPr algn="ctr" eaLnBrk="1" hangingPunct="1">
              <a:defRPr sz="17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B5810DB-9F62-40BA-B8CE-5583D677A99C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9155" y="7628319"/>
            <a:ext cx="4632090" cy="437138"/>
          </a:xfrm>
          <a:prstGeom prst="rect">
            <a:avLst/>
          </a:prstGeom>
        </p:spPr>
        <p:txBody>
          <a:bodyPr vert="horz" lIns="129616" tIns="64808" rIns="129616" bIns="64808" rtlCol="0" anchor="ctr"/>
          <a:lstStyle>
            <a:lvl1pPr algn="ctr" defTabSz="1296035" eaLnBrk="1" fontAlgn="auto" hangingPunct="1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72" y="7628319"/>
            <a:ext cx="3414169" cy="437138"/>
          </a:xfrm>
          <a:prstGeom prst="rect">
            <a:avLst/>
          </a:prstGeom>
        </p:spPr>
        <p:txBody>
          <a:bodyPr vert="horz" wrap="square" lIns="129616" tIns="64808" rIns="129616" bIns="64808" numCol="1" anchor="ctr" anchorCtr="0" compatLnSpc="1"/>
          <a:lstStyle>
            <a:lvl1pPr algn="ctr" eaLnBrk="1" hangingPunct="1">
              <a:defRPr sz="17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EC7AF87-85DA-4E4F-A0F1-D927CE2BF5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954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defTabSz="12954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ctr" defTabSz="12954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ctr" defTabSz="12954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ctr" defTabSz="12954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ctr" defTabSz="12954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954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954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954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85775" indent="-485775" algn="l" defTabSz="1295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1052830" indent="-405130" algn="l" defTabSz="1295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619250" indent="-323850" algn="l" defTabSz="1295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2266950" indent="-323850" algn="l" defTabSz="1295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916555" indent="-323850" algn="l" defTabSz="1295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3564255" indent="-323850" algn="l" defTabSz="1296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590" indent="-323850" algn="l" defTabSz="1296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925" indent="-323850" algn="l" defTabSz="1296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625" indent="-323850" algn="l" defTabSz="1296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335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370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740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440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775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66160" y="2057400"/>
            <a:ext cx="6588701" cy="480060"/>
          </a:xfrm>
        </p:spPr>
        <p:txBody>
          <a:bodyPr/>
          <a:lstStyle/>
          <a:p>
            <a:r>
              <a:rPr lang="zh-CN" altLang="en-US" sz="3450" dirty="0">
                <a:latin typeface="黑体" panose="02010609060101010101" pitchFamily="49" charset="-122"/>
                <a:ea typeface="黑体" panose="02010609060101010101" pitchFamily="49" charset="-122"/>
              </a:rPr>
              <a:t>第四部分 商务智能数据处理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1840" y="3017520"/>
            <a:ext cx="8503920" cy="3639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700" dirty="0"/>
              <a:t>Power Query</a:t>
            </a:r>
            <a:r>
              <a:rPr lang="zh-CN" altLang="en-US" sz="2700" dirty="0"/>
              <a:t>的数据处理方法</a:t>
            </a:r>
          </a:p>
          <a:p>
            <a:pPr fontAlgn="b">
              <a:lnSpc>
                <a:spcPct val="90000"/>
              </a:lnSpc>
            </a:pPr>
            <a:endParaRPr lang="zh-CN" altLang="en-US" sz="27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828800" y="3539015"/>
            <a:ext cx="10972800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7965" tIns="48982" rIns="97965" bIns="48982">
            <a:spAutoFit/>
          </a:bodyPr>
          <a:lstStyle/>
          <a:p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4745" y="981075"/>
            <a:ext cx="6388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Power Query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横向合并数据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2530" y="2203450"/>
            <a:ext cx="849884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合并方法：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、确定用于合并两表的关键字段。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、进行合并操作。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、选择所需要的字段信息。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4745" y="4802505"/>
            <a:ext cx="11662410" cy="267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知识点：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、当两表中用于合并的关键字段值不是一一对应时，不同的联接种类会出现不同的联接结果。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、当关键字段中有重复值时，连接后的总行数为关键字段值重复出现次数的乘积。</a:t>
            </a:r>
          </a:p>
          <a:p>
            <a:pPr>
              <a:lnSpc>
                <a:spcPct val="14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4745" y="981075"/>
            <a:ext cx="6388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Power Query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纵向合并数据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2530" y="2203450"/>
            <a:ext cx="849884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合并方法：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、将有相同字段名的字段纵向合并到一起。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、将不同字段名的字段追加在最后。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、非匹配字段标记为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“null”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46648"/>
            <a:ext cx="14804032" cy="2736304"/>
          </a:xfrm>
          <a:prstGeom prst="rect">
            <a:avLst/>
          </a:prstGeom>
          <a:solidFill>
            <a:srgbClr val="525068"/>
          </a:solidFill>
          <a:ln>
            <a:solidFill>
              <a:srgbClr val="525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31060" y="2962672"/>
            <a:ext cx="13136868" cy="2376264"/>
          </a:xfrm>
        </p:spPr>
        <p:txBody>
          <a:bodyPr anchor="ctr"/>
          <a:lstStyle/>
          <a:p>
            <a:pPr algn="ctr">
              <a:lnSpc>
                <a:spcPct val="125000"/>
              </a:lnSpc>
            </a:pPr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</a:rPr>
              <a:t>Power Query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</a:rPr>
              <a:t>的基本数据处理方法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29055" y="919480"/>
            <a:ext cx="8900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Power Query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的基本数据处理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29055" y="1858645"/>
            <a:ext cx="85236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处理数据是数据分析流程中的起点，是耗时最多的环节。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29055" y="2358390"/>
            <a:ext cx="7720330" cy="400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数据处理方法介绍：</a:t>
            </a:r>
          </a:p>
          <a:p>
            <a:pPr>
              <a:lnSpc>
                <a:spcPct val="17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、处理重复数据。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、处理不完整数据。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、处理异常值。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、数据分组。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、转换变量类型。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、数据标准化。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、设置变量权重。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17625" y="919480"/>
            <a:ext cx="8900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Power Query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的基本数据处理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</a:p>
        </p:txBody>
      </p:sp>
      <p:sp>
        <p:nvSpPr>
          <p:cNvPr id="2" name="椭圆 1"/>
          <p:cNvSpPr/>
          <p:nvPr/>
        </p:nvSpPr>
        <p:spPr>
          <a:xfrm>
            <a:off x="5006340" y="2435860"/>
            <a:ext cx="2088515" cy="2088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使用公式</a:t>
            </a:r>
          </a:p>
        </p:txBody>
      </p:sp>
      <p:sp>
        <p:nvSpPr>
          <p:cNvPr id="3" name="椭圆 2"/>
          <p:cNvSpPr/>
          <p:nvPr/>
        </p:nvSpPr>
        <p:spPr>
          <a:xfrm>
            <a:off x="6777990" y="2436495"/>
            <a:ext cx="2088515" cy="2088515"/>
          </a:xfrm>
          <a:prstGeom prst="ellipse">
            <a:avLst/>
          </a:prstGeom>
          <a:solidFill>
            <a:srgbClr val="F69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使用基本功能</a:t>
            </a:r>
          </a:p>
        </p:txBody>
      </p:sp>
      <p:sp>
        <p:nvSpPr>
          <p:cNvPr id="4" name="椭圆 3"/>
          <p:cNvSpPr/>
          <p:nvPr/>
        </p:nvSpPr>
        <p:spPr>
          <a:xfrm>
            <a:off x="5918200" y="3891915"/>
            <a:ext cx="2088515" cy="2088515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Power BI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插件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17625" y="919480"/>
            <a:ext cx="8900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Power Query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的基本数据处理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94460" y="1953895"/>
            <a:ext cx="9377045" cy="348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主要数据类型：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文本型：字母、数据。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整数型：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小数型：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2.02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4.03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布尔型：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TRUE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FALSE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日期型：长日期、短日期。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其它类型：会计、特殊。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94460" y="5878195"/>
            <a:ext cx="7455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变量类型：名义型、有序型、连续型。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4745" y="981075"/>
            <a:ext cx="5061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处理重复数据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745" y="2002790"/>
            <a:ext cx="9105900" cy="4627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识别重复行方法：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使用公式COUNTIF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排序关键字段后使用公式if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利用数据透视表</a:t>
            </a: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去重方法：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数据-&gt;排序和筛选-&gt;高级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识别重复行后删除</a:t>
            </a: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扩展知识点：需按照业务逻辑选择保留或删除重复行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63073" y="809350"/>
            <a:ext cx="8496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5540" y="981075"/>
            <a:ext cx="4811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处理不完整数据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45540" y="2203450"/>
            <a:ext cx="8368665" cy="4521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查找缺失值：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使用Ctrl+F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使用定位条件（Ctrl+G）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利用排序筛选</a:t>
            </a: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处理缺失值：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使用0替换数值类缺失值。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使用平均值替换数值类缺失值。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删除含有缺失值的记录或不对此类记录进行操作。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暂时保留缺失值行，有必要时再进行处理。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4745" y="981075"/>
            <a:ext cx="6523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处理格式错误数据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4745" y="1995805"/>
            <a:ext cx="5981065" cy="319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转换类型：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设置格式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使用分列功能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使用公式补全信息后转换</a:t>
            </a: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常需要相互转换的数据类型有：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文本型、日期型、数值型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134745" y="981075"/>
            <a:ext cx="6523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数据标准化及权重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36345" y="2115820"/>
            <a:ext cx="95808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Min-Max标准化：新数据=（原数据-极小值）/（极大值-极小值）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6345" y="2607310"/>
            <a:ext cx="95821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使用标准分进行标准化： 标准分 = （原始分-平均分）/ 标准差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36345" y="309880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加权平均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6345" y="3664585"/>
            <a:ext cx="10942955" cy="2749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利用交叉表设置权重：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 纵向和横向对比，横向重要则为1，纵向重要为0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 横向加总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 每个阶段合计值/合计总值*100%</a:t>
            </a: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加权平均值 = 变量1*变量1的权重+......+变量n*变量n的权重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11"/>
    </mc:Choice>
    <mc:Fallback xmlns="">
      <p:transition spd="slow" advTm="1501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8|1|1.3|1|1.2|1|0.9|1|1.2|1.1"/>
  <p:tag name="KSO_WM_SLIDE_MODEL_TYPE" val="numdgm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632</Words>
  <Application>Microsoft Office PowerPoint</Application>
  <PresentationFormat>自定义</PresentationFormat>
  <Paragraphs>88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Humnst777 BT</vt:lpstr>
      <vt:lpstr>黑体</vt:lpstr>
      <vt:lpstr>迷你简汉真广标</vt:lpstr>
      <vt:lpstr>宋体</vt:lpstr>
      <vt:lpstr>微软雅黑</vt:lpstr>
      <vt:lpstr>Arial</vt:lpstr>
      <vt:lpstr>Calibri</vt:lpstr>
      <vt:lpstr>Office 主题</vt:lpstr>
      <vt:lpstr>第四部分 商务智能数据处理</vt:lpstr>
      <vt:lpstr>Power Query的基本数据处理方法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2233</cp:revision>
  <dcterms:created xsi:type="dcterms:W3CDTF">2016-01-07T05:34:00Z</dcterms:created>
  <dcterms:modified xsi:type="dcterms:W3CDTF">2023-11-15T06:06:23Z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