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5C48CDF9-3558-421A-8A45-FED9908A3B2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F80"/>
    <a:srgbClr val="00FFFF"/>
    <a:srgbClr val="FF3399"/>
    <a:srgbClr val="00A5A7"/>
    <a:srgbClr val="008000"/>
    <a:srgbClr val="009900"/>
    <a:srgbClr val="B4B4B4"/>
    <a:srgbClr val="8EC21F"/>
    <a:srgbClr val="0056A9"/>
    <a:srgbClr val="F3B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26" autoAdjust="0"/>
  </p:normalViewPr>
  <p:slideViewPr>
    <p:cSldViewPr>
      <p:cViewPr>
        <p:scale>
          <a:sx n="40" d="100"/>
          <a:sy n="40" d="100"/>
        </p:scale>
        <p:origin x="732" y="-4362"/>
      </p:cViewPr>
      <p:guideLst>
        <p:guide orient="horz" pos="9537"/>
        <p:guide pos="67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F9219-E18A-456F-BF81-F8EF8F7C74B1}" type="datetimeFigureOut">
              <a:rPr lang="zh-TW" altLang="en-US" smtClean="0"/>
              <a:t>2017/12/29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1D87-B9CE-4C8F-BEF4-75AFC8EC7F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13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7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51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1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93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  <a:prstGeom prst="rect">
            <a:avLst/>
          </a:prstGeo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3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17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  <a:prstGeom prst="rect">
            <a:avLst/>
          </a:prstGeo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3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19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  <a:prstGeom prst="rect">
            <a:avLst/>
          </a:prstGeo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  <a:prstGeom prst="rect">
            <a:avLst/>
          </a:prstGeo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2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  <a:prstGeom prst="rect">
            <a:avLst/>
          </a:prstGeo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EBE4F8F3-5884-47D5-AAA6-F314C2B44188}" type="datetimeFigureOut">
              <a:rPr lang="zh-TW" altLang="en-US" smtClean="0"/>
              <a:pPr/>
              <a:t>2017/12/29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09B5464A-E66C-4C89-A56D-DAC571551BF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7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9645"/>
            <a:ext cx="21386800" cy="2630240"/>
          </a:xfrm>
          <a:prstGeom prst="rect">
            <a:avLst/>
          </a:prstGeom>
          <a:solidFill>
            <a:srgbClr val="F5B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 userDrawn="1"/>
        </p:nvGrpSpPr>
        <p:grpSpPr>
          <a:xfrm>
            <a:off x="306126" y="162323"/>
            <a:ext cx="10488569" cy="1563979"/>
            <a:chOff x="473416" y="8756"/>
            <a:chExt cx="10488569" cy="1563979"/>
          </a:xfrm>
        </p:grpSpPr>
        <p:grpSp>
          <p:nvGrpSpPr>
            <p:cNvPr id="9" name="群組 8"/>
            <p:cNvGrpSpPr/>
            <p:nvPr userDrawn="1"/>
          </p:nvGrpSpPr>
          <p:grpSpPr>
            <a:xfrm>
              <a:off x="680098" y="240282"/>
              <a:ext cx="9653262" cy="1100925"/>
              <a:chOff x="680098" y="1474225"/>
              <a:chExt cx="9653262" cy="1100925"/>
            </a:xfrm>
          </p:grpSpPr>
          <p:sp>
            <p:nvSpPr>
              <p:cNvPr id="8" name="矩形 7"/>
              <p:cNvSpPr/>
              <p:nvPr userDrawn="1"/>
            </p:nvSpPr>
            <p:spPr>
              <a:xfrm>
                <a:off x="680098" y="1495030"/>
                <a:ext cx="1224136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2340472" y="1495030"/>
                <a:ext cx="1224136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4068664" y="1495030"/>
                <a:ext cx="1224136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5718842" y="1495030"/>
                <a:ext cx="1224136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 userDrawn="1"/>
            </p:nvSpPr>
            <p:spPr>
              <a:xfrm>
                <a:off x="7453040" y="1491770"/>
                <a:ext cx="1224136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>
                <a:off x="9109224" y="1474225"/>
                <a:ext cx="1224136" cy="10801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026" name="Picture 2" descr="C:\Documents and Settings\USER\桌面\電機文字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16" y="8756"/>
              <a:ext cx="10488569" cy="1563979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文字方塊 16"/>
          <p:cNvSpPr txBox="1"/>
          <p:nvPr userDrawn="1"/>
        </p:nvSpPr>
        <p:spPr>
          <a:xfrm>
            <a:off x="281527" y="1707590"/>
            <a:ext cx="14012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u="none" spc="-150" dirty="0" smtClean="0">
                <a:solidFill>
                  <a:schemeClr val="accent1">
                    <a:lumMod val="75000"/>
                  </a:schemeClr>
                </a:solidFill>
              </a:rPr>
              <a:t>Department</a:t>
            </a:r>
            <a:r>
              <a:rPr lang="en-US" altLang="zh-TW" sz="4800" b="1" u="none" spc="-150" baseline="0" dirty="0" smtClean="0">
                <a:solidFill>
                  <a:schemeClr val="accent1">
                    <a:lumMod val="75000"/>
                  </a:schemeClr>
                </a:solidFill>
              </a:rPr>
              <a:t> of Electrical and Computer </a:t>
            </a:r>
            <a:r>
              <a:rPr lang="en-US" altLang="zh-TW" sz="4800" b="1" u="none" spc="-150" baseline="0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Engineering</a:t>
            </a:r>
            <a:endParaRPr lang="zh-TW" altLang="en-US" sz="4800" b="1" u="none" spc="-15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9676448" y="-17692"/>
            <a:ext cx="11736000" cy="2520000"/>
          </a:xfrm>
          <a:prstGeom prst="rtTriangle">
            <a:avLst/>
          </a:prstGeom>
          <a:solidFill>
            <a:srgbClr val="F3B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 descr="C:\Documents and Settings\USER\桌面\nctu_eed_logo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272" y="123757"/>
            <a:ext cx="2590148" cy="22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群組 19"/>
          <p:cNvGrpSpPr/>
          <p:nvPr userDrawn="1"/>
        </p:nvGrpSpPr>
        <p:grpSpPr>
          <a:xfrm>
            <a:off x="0" y="29649675"/>
            <a:ext cx="21386800" cy="684000"/>
            <a:chOff x="0" y="29541587"/>
            <a:chExt cx="21386800" cy="684000"/>
          </a:xfrm>
        </p:grpSpPr>
        <p:sp>
          <p:nvSpPr>
            <p:cNvPr id="19" name="矩形 18"/>
            <p:cNvSpPr/>
            <p:nvPr userDrawn="1"/>
          </p:nvSpPr>
          <p:spPr>
            <a:xfrm>
              <a:off x="0" y="29541587"/>
              <a:ext cx="7128000" cy="684000"/>
            </a:xfrm>
            <a:prstGeom prst="rect">
              <a:avLst/>
            </a:prstGeom>
            <a:solidFill>
              <a:srgbClr val="00A5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7128000" y="29541587"/>
              <a:ext cx="7128000" cy="684000"/>
            </a:xfrm>
            <a:prstGeom prst="rect">
              <a:avLst/>
            </a:prstGeom>
            <a:solidFill>
              <a:srgbClr val="005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14258800" y="29541587"/>
              <a:ext cx="7128000" cy="684000"/>
            </a:xfrm>
            <a:prstGeom prst="rect">
              <a:avLst/>
            </a:prstGeom>
            <a:solidFill>
              <a:srgbClr val="8E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9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4.png"/><Relationship Id="rId39" Type="http://schemas.openxmlformats.org/officeDocument/2006/relationships/image" Target="../media/image35.png"/><Relationship Id="rId21" Type="http://schemas.openxmlformats.org/officeDocument/2006/relationships/image" Target="../media/image20.png"/><Relationship Id="rId34" Type="http://schemas.openxmlformats.org/officeDocument/2006/relationships/image" Target="../media/image30.png"/><Relationship Id="rId42" Type="http://schemas.openxmlformats.org/officeDocument/2006/relationships/image" Target="../media/image37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20" Type="http://schemas.openxmlformats.org/officeDocument/2006/relationships/image" Target="../media/image19.png"/><Relationship Id="rId29" Type="http://schemas.openxmlformats.org/officeDocument/2006/relationships/hyperlink" Target="http://mylinkit.local(192.168.100.1/" TargetMode="External"/><Relationship Id="rId41" Type="http://schemas.microsoft.com/office/2007/relationships/hdphoto" Target="../media/hdphoto5.wd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24" Type="http://schemas.microsoft.com/office/2007/relationships/hdphoto" Target="../media/hdphoto3.wdp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23" Type="http://schemas.openxmlformats.org/officeDocument/2006/relationships/image" Target="../media/image22.png"/><Relationship Id="rId28" Type="http://schemas.microsoft.com/office/2007/relationships/hdphoto" Target="../media/hdphoto4.wdp"/><Relationship Id="rId36" Type="http://schemas.openxmlformats.org/officeDocument/2006/relationships/image" Target="../media/image32.png"/><Relationship Id="rId10" Type="http://schemas.openxmlformats.org/officeDocument/2006/relationships/image" Target="../media/image10.jpeg"/><Relationship Id="rId19" Type="http://schemas.microsoft.com/office/2007/relationships/hdphoto" Target="../media/hdphoto2.wdp"/><Relationship Id="rId31" Type="http://schemas.openxmlformats.org/officeDocument/2006/relationships/image" Target="../media/image27.png"/><Relationship Id="rId44" Type="http://schemas.openxmlformats.org/officeDocument/2006/relationships/image" Target="../media/image39.jpeg"/><Relationship Id="rId4" Type="http://schemas.microsoft.com/office/2007/relationships/hdphoto" Target="../media/hdphoto1.wdp"/><Relationship Id="rId9" Type="http://schemas.openxmlformats.org/officeDocument/2006/relationships/image" Target="../media/image9.jpeg"/><Relationship Id="rId14" Type="http://schemas.openxmlformats.org/officeDocument/2006/relationships/image" Target="../media/image14.png"/><Relationship Id="rId22" Type="http://schemas.openxmlformats.org/officeDocument/2006/relationships/image" Target="../media/image21.jpeg"/><Relationship Id="rId27" Type="http://schemas.openxmlformats.org/officeDocument/2006/relationships/image" Target="../media/image25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8.gif"/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Cartoon Riding Bike | Bikes in Europ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2"/>
          <a:stretch/>
        </p:blipFill>
        <p:spPr bwMode="auto">
          <a:xfrm>
            <a:off x="5667980" y="8952567"/>
            <a:ext cx="10796967" cy="651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相關圖片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2165">
            <a:off x="17393856" y="401967"/>
            <a:ext cx="2931203" cy="30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bike cartoon」的圖片搜尋結果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470" y="-653691"/>
            <a:ext cx="12634864" cy="742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「bike cartoon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1302" y="7888882"/>
            <a:ext cx="11722222" cy="624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相關圖片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29" y="-892813"/>
            <a:ext cx="5792146" cy="57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429188" y="634410"/>
            <a:ext cx="14528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 smtClean="0">
                <a:latin typeface="華康宗楷體W7" panose="03000709000000000000" pitchFamily="65" charset="-120"/>
                <a:ea typeface="華康宗楷體W7" panose="03000709000000000000" pitchFamily="65" charset="-120"/>
              </a:rPr>
              <a:t>智慧聯網自行車騎乘安全鎖</a:t>
            </a:r>
            <a:endParaRPr lang="zh-TW" altLang="en-US" sz="8000" b="1" dirty="0">
              <a:latin typeface="華康宗楷體W7" panose="03000709000000000000" pitchFamily="65" charset="-120"/>
              <a:ea typeface="華康宗楷體W7" panose="030007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95728" y="2370058"/>
            <a:ext cx="13595345" cy="1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指導教授：温宏斌 教授</a:t>
            </a:r>
            <a:endParaRPr lang="en-US" altLang="zh-TW" sz="4400" dirty="0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  <a:p>
            <a:pPr algn="ctr"/>
            <a:r>
              <a:rPr lang="zh-TW" altLang="en-US" sz="4400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學生：林志恩、許軒瑋、王愷浩、黃海晏、施承佐</a:t>
            </a:r>
            <a:endParaRPr lang="zh-TW" altLang="en-US" sz="4400" dirty="0">
              <a:latin typeface="華康粗黑體" panose="020B0709000000000000" pitchFamily="49" charset="-120"/>
              <a:ea typeface="華康粗黑體" panose="020B0709000000000000" pitchFamily="49" charset="-120"/>
            </a:endParaRPr>
          </a:p>
        </p:txBody>
      </p:sp>
      <p:sp>
        <p:nvSpPr>
          <p:cNvPr id="21" name="弧形箭號 (下彎) 20"/>
          <p:cNvSpPr/>
          <p:nvPr/>
        </p:nvSpPr>
        <p:spPr>
          <a:xfrm rot="21071747">
            <a:off x="-12612331" y="1626696"/>
            <a:ext cx="6388228" cy="1757561"/>
          </a:xfrm>
          <a:prstGeom prst="curvedDownArrow">
            <a:avLst>
              <a:gd name="adj1" fmla="val 23838"/>
              <a:gd name="adj2" fmla="val 32145"/>
              <a:gd name="adj3" fmla="val 2455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弧形箭號 (下彎) 25"/>
          <p:cNvSpPr/>
          <p:nvPr/>
        </p:nvSpPr>
        <p:spPr>
          <a:xfrm rot="9504481">
            <a:off x="-10426745" y="6173829"/>
            <a:ext cx="6668327" cy="1514955"/>
          </a:xfrm>
          <a:prstGeom prst="curved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2" name="Picture 16" descr="相關圖片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359" y="20676843"/>
            <a:ext cx="2402802" cy="17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「NFC」的圖片搜尋結果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3" t="12607" r="28354" b="17274"/>
          <a:stretch/>
        </p:blipFill>
        <p:spPr bwMode="auto">
          <a:xfrm>
            <a:off x="29271302" y="22942289"/>
            <a:ext cx="3342810" cy="31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「NFC」的圖片搜尋結果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678" y="20957347"/>
            <a:ext cx="3695393" cy="23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「RFID」的圖片搜尋結果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500" y="19261675"/>
            <a:ext cx="4294246" cy="286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「7688duo」的圖片搜尋結果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3696" y="14295111"/>
            <a:ext cx="12496800" cy="60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「mylinkit」的圖片搜尋結果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t="21306" r="13571" b="13441"/>
          <a:stretch/>
        </p:blipFill>
        <p:spPr bwMode="auto">
          <a:xfrm>
            <a:off x="-4104464" y="10858899"/>
            <a:ext cx="2658619" cy="3042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群組 29"/>
          <p:cNvGrpSpPr/>
          <p:nvPr/>
        </p:nvGrpSpPr>
        <p:grpSpPr>
          <a:xfrm>
            <a:off x="197747" y="112933"/>
            <a:ext cx="20991306" cy="3809806"/>
            <a:chOff x="216472" y="112933"/>
            <a:chExt cx="6476266" cy="1392154"/>
          </a:xfrm>
        </p:grpSpPr>
        <p:sp>
          <p:nvSpPr>
            <p:cNvPr id="65" name="矩形 64"/>
            <p:cNvSpPr/>
            <p:nvPr/>
          </p:nvSpPr>
          <p:spPr>
            <a:xfrm>
              <a:off x="216472" y="112933"/>
              <a:ext cx="6476266" cy="1392154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5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67" name="橢圓 66"/>
            <p:cNvSpPr/>
            <p:nvPr/>
          </p:nvSpPr>
          <p:spPr>
            <a:xfrm>
              <a:off x="380379" y="205743"/>
              <a:ext cx="144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6397979" y="1219920"/>
              <a:ext cx="144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6397979" y="201540"/>
              <a:ext cx="144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>
              <a:off x="380379" y="1236751"/>
              <a:ext cx="144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1" name="圓角矩形 70"/>
          <p:cNvSpPr/>
          <p:nvPr/>
        </p:nvSpPr>
        <p:spPr>
          <a:xfrm>
            <a:off x="1023478" y="4100377"/>
            <a:ext cx="19339845" cy="1495383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近年來，單車騎乘蔚為風潮，惟事故傷亡時有耳聞，有鑑於此，</a:t>
            </a:r>
            <a:r>
              <a:rPr lang="zh-TW" altLang="en-US" sz="4000" b="1" dirty="0" smtClean="0">
                <a:solidFill>
                  <a:schemeClr val="tx1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我們有了</a:t>
            </a:r>
            <a:r>
              <a:rPr lang="zh-TW" altLang="en-US" sz="4000" b="1" dirty="0">
                <a:solidFill>
                  <a:schemeClr val="tx1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個發</a:t>
            </a:r>
            <a:r>
              <a:rPr lang="zh-TW" altLang="en-US" sz="4000" b="1" dirty="0" smtClean="0">
                <a:solidFill>
                  <a:schemeClr val="tx1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想。</a:t>
            </a:r>
            <a:endParaRPr lang="en-US" altLang="zh-TW" sz="4000" b="1" dirty="0" smtClean="0">
              <a:solidFill>
                <a:schemeClr val="tx1"/>
              </a:solidFill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  <a:p>
            <a:pPr algn="ctr"/>
            <a:r>
              <a:rPr lang="zh-TW" altLang="en-US" sz="4000" b="1" dirty="0" smtClean="0">
                <a:solidFill>
                  <a:schemeClr val="tx1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希望</a:t>
            </a:r>
            <a:r>
              <a:rPr lang="zh-TW" altLang="en-US" sz="4000" b="1" dirty="0">
                <a:solidFill>
                  <a:schemeClr val="tx1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透過 </a:t>
            </a:r>
            <a:r>
              <a:rPr lang="en-US" altLang="zh-TW" sz="4000" b="1" dirty="0" err="1">
                <a:solidFill>
                  <a:schemeClr val="tx1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LinkIt</a:t>
            </a:r>
            <a:r>
              <a:rPr lang="en-US" altLang="zh-TW" sz="4000" b="1" dirty="0">
                <a:solidFill>
                  <a:schemeClr val="tx1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 7688 Duo</a:t>
            </a:r>
            <a:r>
              <a:rPr lang="zh-TW" altLang="en-US" sz="4000" b="1" dirty="0">
                <a:solidFill>
                  <a:schemeClr val="tx1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的功能，實踐一個能夠提供安全、防竊的智慧物聯網鎖</a:t>
            </a:r>
            <a:r>
              <a:rPr lang="zh-TW" altLang="en-US" sz="4000" b="1" dirty="0" smtClean="0">
                <a:solidFill>
                  <a:schemeClr val="tx1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。</a:t>
            </a:r>
            <a:endParaRPr lang="en-US" altLang="zh-TW" sz="4000" b="1" dirty="0">
              <a:solidFill>
                <a:schemeClr val="tx1"/>
              </a:solidFill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844797" y="17351909"/>
            <a:ext cx="19821423" cy="3824749"/>
            <a:chOff x="1018410" y="16843967"/>
            <a:chExt cx="19821423" cy="3824749"/>
          </a:xfrm>
        </p:grpSpPr>
        <p:grpSp>
          <p:nvGrpSpPr>
            <p:cNvPr id="8" name="群組 7"/>
            <p:cNvGrpSpPr/>
            <p:nvPr/>
          </p:nvGrpSpPr>
          <p:grpSpPr>
            <a:xfrm>
              <a:off x="1169445" y="16843967"/>
              <a:ext cx="19670388" cy="3824749"/>
              <a:chOff x="-6290879" y="18620316"/>
              <a:chExt cx="28447891" cy="5531465"/>
            </a:xfrm>
          </p:grpSpPr>
          <p:pic>
            <p:nvPicPr>
              <p:cNvPr id="1026" name="Picture 2" descr="「camera」的圖片搜尋結果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290879" y="21464855"/>
                <a:ext cx="2749734" cy="2158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「lock cartoon」的圖片搜尋結果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21"/>
              <a:stretch/>
            </p:blipFill>
            <p:spPr bwMode="auto">
              <a:xfrm>
                <a:off x="12846001" y="19641872"/>
                <a:ext cx="2387868" cy="2345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群組 6"/>
              <p:cNvGrpSpPr/>
              <p:nvPr/>
            </p:nvGrpSpPr>
            <p:grpSpPr>
              <a:xfrm>
                <a:off x="-2951982" y="18620316"/>
                <a:ext cx="25108994" cy="5531465"/>
                <a:chOff x="-3630888" y="7336432"/>
                <a:chExt cx="25108994" cy="5531465"/>
              </a:xfrm>
            </p:grpSpPr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538" y="7336432"/>
                  <a:ext cx="4112137" cy="3084101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49285" y="7457886"/>
                  <a:ext cx="3498054" cy="3058301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33" name="文字方塊 32"/>
                <p:cNvSpPr txBox="1"/>
                <p:nvPr/>
              </p:nvSpPr>
              <p:spPr>
                <a:xfrm>
                  <a:off x="-3630888" y="7927868"/>
                  <a:ext cx="4608512" cy="1735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3600" dirty="0">
                      <a:solidFill>
                        <a:schemeClr val="dk1"/>
                      </a:solidFill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即時</a:t>
                  </a:r>
                  <a:endParaRPr lang="en-US" altLang="zh-TW" sz="3600" dirty="0">
                    <a:solidFill>
                      <a:schemeClr val="dk1"/>
                    </a:solidFill>
                    <a:latin typeface="華康歐陽詢體W5" panose="03000509000000000000" pitchFamily="65" charset="-120"/>
                    <a:ea typeface="華康歐陽詢體W5" panose="03000509000000000000" pitchFamily="65" charset="-120"/>
                  </a:endParaRPr>
                </a:p>
                <a:p>
                  <a:pPr algn="ctr"/>
                  <a:r>
                    <a:rPr lang="zh-TW" altLang="en-US" sz="3600" dirty="0">
                      <a:solidFill>
                        <a:schemeClr val="dk1"/>
                      </a:solidFill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影像串流</a:t>
                  </a:r>
                </a:p>
              </p:txBody>
            </p:sp>
            <p:sp>
              <p:nvSpPr>
                <p:cNvPr id="34" name="文字方塊 33"/>
                <p:cNvSpPr txBox="1"/>
                <p:nvPr/>
              </p:nvSpPr>
              <p:spPr>
                <a:xfrm>
                  <a:off x="9151421" y="8280519"/>
                  <a:ext cx="3168351" cy="934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3600" dirty="0">
                      <a:solidFill>
                        <a:schemeClr val="dk1"/>
                      </a:solidFill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安全鎖</a:t>
                  </a:r>
                </a:p>
              </p:txBody>
            </p:sp>
            <p:sp>
              <p:nvSpPr>
                <p:cNvPr id="35" name="文字方塊 34"/>
                <p:cNvSpPr txBox="1"/>
                <p:nvPr/>
              </p:nvSpPr>
              <p:spPr>
                <a:xfrm>
                  <a:off x="-3506271" y="10330739"/>
                  <a:ext cx="11204185" cy="25371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利用</a:t>
                  </a:r>
                  <a:r>
                    <a:rPr lang="zh-TW" altLang="en-US" sz="3600" dirty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 </a:t>
                  </a:r>
                  <a:r>
                    <a:rPr lang="en-US" altLang="zh-TW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7688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 </a:t>
                  </a:r>
                  <a:r>
                    <a:rPr lang="en-US" altLang="zh-TW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duo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 </a:t>
                  </a:r>
                  <a:r>
                    <a:rPr lang="en-US" altLang="zh-TW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Video Stream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的功能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，即時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顯示後方車況至手機螢幕，達成作為後照的效能。</a:t>
                  </a:r>
                  <a:endParaRPr lang="zh-TW" altLang="en-US" sz="3600" dirty="0">
                    <a:latin typeface="華康歐陽詢體W5" panose="03000509000000000000" pitchFamily="65" charset="-120"/>
                    <a:ea typeface="華康歐陽詢體W5" panose="03000509000000000000" pitchFamily="65" charset="-120"/>
                  </a:endParaRPr>
                </a:p>
              </p:txBody>
            </p:sp>
            <p:sp>
              <p:nvSpPr>
                <p:cNvPr id="36" name="文字方塊 35"/>
                <p:cNvSpPr txBox="1"/>
                <p:nvPr/>
              </p:nvSpPr>
              <p:spPr>
                <a:xfrm>
                  <a:off x="10196429" y="10677953"/>
                  <a:ext cx="11281677" cy="1735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手機透過</a:t>
                  </a:r>
                  <a:r>
                    <a:rPr lang="en-US" altLang="zh-TW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app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，傳達指示使</a:t>
                  </a:r>
                  <a:r>
                    <a:rPr lang="en-US" altLang="zh-TW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7688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 </a:t>
                  </a:r>
                  <a:r>
                    <a:rPr lang="en-US" altLang="zh-TW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duo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啟動</a:t>
                  </a:r>
                  <a:r>
                    <a:rPr lang="en-US" altLang="zh-TW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Servo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 </a:t>
                  </a:r>
                  <a:r>
                    <a:rPr lang="en-US" altLang="zh-TW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motor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，以此完成上鎖</a:t>
                  </a:r>
                  <a:r>
                    <a:rPr lang="en-US" altLang="zh-TW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/</a:t>
                  </a:r>
                  <a:r>
                    <a:rPr lang="zh-TW" altLang="en-US" sz="3600" dirty="0" smtClean="0">
                      <a:latin typeface="華康歐陽詢體W5" panose="03000509000000000000" pitchFamily="65" charset="-120"/>
                      <a:ea typeface="華康歐陽詢體W5" panose="03000509000000000000" pitchFamily="65" charset="-120"/>
                    </a:rPr>
                    <a:t>解鎖。</a:t>
                  </a:r>
                  <a:endParaRPr lang="zh-TW" altLang="en-US" sz="3600" dirty="0">
                    <a:latin typeface="華康歐陽詢體W5" panose="03000509000000000000" pitchFamily="65" charset="-120"/>
                    <a:ea typeface="華康歐陽詢體W5" panose="03000509000000000000" pitchFamily="65" charset="-120"/>
                  </a:endParaRPr>
                </a:p>
              </p:txBody>
            </p:sp>
            <p:pic>
              <p:nvPicPr>
                <p:cNvPr id="38" name="Picture 24" descr="「+」的圖片搜尋結果"/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46202" y="8280519"/>
                  <a:ext cx="1694294" cy="16867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5" name="矩形 74"/>
            <p:cNvSpPr/>
            <p:nvPr/>
          </p:nvSpPr>
          <p:spPr>
            <a:xfrm>
              <a:off x="1018410" y="16914282"/>
              <a:ext cx="2908787" cy="12088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002060"/>
                  </a:solidFill>
                  <a:latin typeface="華康榜書體W8" panose="03000809000000000000" pitchFamily="65" charset="-120"/>
                  <a:ea typeface="華康榜書體W8" panose="03000809000000000000" pitchFamily="65" charset="-120"/>
                </a:rPr>
                <a:t>Function</a:t>
              </a:r>
              <a:endParaRPr lang="zh-TW" altLang="en-US" sz="4400" dirty="0">
                <a:solidFill>
                  <a:srgbClr val="002060"/>
                </a:solidFill>
                <a:latin typeface="華康榜書體W8" panose="03000809000000000000" pitchFamily="65" charset="-120"/>
                <a:ea typeface="華康榜書體W8" panose="03000809000000000000" pitchFamily="65" charset="-120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74505" y="21190890"/>
            <a:ext cx="20237791" cy="7595764"/>
            <a:chOff x="874763" y="20811392"/>
            <a:chExt cx="20237791" cy="7595764"/>
          </a:xfrm>
        </p:grpSpPr>
        <p:pic>
          <p:nvPicPr>
            <p:cNvPr id="1032" name="Picture 8" descr="「linkit 7688」的圖片搜尋結果"/>
            <p:cNvPicPr>
              <a:picLocks noChangeAspect="1" noChangeArrowheads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697" y="21036001"/>
              <a:ext cx="10447923" cy="7371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「android studio」的圖片搜尋結果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353" y="22512314"/>
              <a:ext cx="3477701" cy="148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「mobaxterm」的圖片搜尋結果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763" y="26210716"/>
              <a:ext cx="1601932" cy="1601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「TCP icon」的圖片搜尋結果"/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0" b="100000" l="4615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75" t="36069" r="32313" b="40276"/>
            <a:stretch/>
          </p:blipFill>
          <p:spPr bwMode="auto">
            <a:xfrm>
              <a:off x="6147107" y="23342839"/>
              <a:ext cx="1941605" cy="87962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9" name="Picture 12" descr="「python」的圖片搜尋結果"/>
            <p:cNvPicPr>
              <a:picLocks noChangeAspect="1" noChangeArrowheads="1"/>
            </p:cNvPicPr>
            <p:nvPr/>
          </p:nvPicPr>
          <p:blipFill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1304" y="22926671"/>
              <a:ext cx="4191082" cy="1415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「arduino」的圖片搜尋結果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3359" y="24804626"/>
              <a:ext cx="2560950" cy="2560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文字方塊 49"/>
            <p:cNvSpPr txBox="1"/>
            <p:nvPr/>
          </p:nvSpPr>
          <p:spPr>
            <a:xfrm>
              <a:off x="977153" y="24156889"/>
              <a:ext cx="4679882" cy="1754326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透過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android studio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撰寫符合專題需求的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app</a:t>
              </a:r>
              <a:endParaRPr lang="zh-TW" altLang="en-US" sz="3600" dirty="0">
                <a:latin typeface="華康歐陽詢體W5" panose="03000509000000000000" pitchFamily="65" charset="-120"/>
                <a:ea typeface="華康歐陽詢體W5" panose="03000509000000000000" pitchFamily="65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2737022" y="26274390"/>
              <a:ext cx="3155370" cy="1200329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利用</a:t>
              </a:r>
              <a:r>
                <a:rPr lang="en-US" altLang="zh-TW" sz="3600" dirty="0" err="1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MobaXterm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監控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7688duo</a:t>
              </a:r>
              <a:endParaRPr lang="zh-TW" altLang="en-US" sz="3600" dirty="0">
                <a:latin typeface="華康歐陽詢體W5" panose="03000509000000000000" pitchFamily="65" charset="-120"/>
                <a:ea typeface="華康歐陽詢體W5" panose="03000509000000000000" pitchFamily="65" charset="-12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16432672" y="22710924"/>
              <a:ext cx="4679882" cy="1754326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撰寫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python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執行檔，以應對來自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app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傳給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7688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的使用者要求</a:t>
              </a:r>
              <a:endParaRPr lang="zh-TW" altLang="en-US" sz="3600" dirty="0">
                <a:latin typeface="華康歐陽詢體W5" panose="03000509000000000000" pitchFamily="65" charset="-120"/>
                <a:ea typeface="華康歐陽詢體W5" panose="03000509000000000000" pitchFamily="65" charset="-12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6413861" y="24977174"/>
              <a:ext cx="4679882" cy="2308324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Arduino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 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code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特別用以處理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app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傳來上鎖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/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解鎖需求時，控制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Servo Motor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所用。</a:t>
              </a:r>
              <a:endParaRPr lang="zh-TW" altLang="en-US" sz="3600" dirty="0">
                <a:latin typeface="華康歐陽詢體W5" panose="03000509000000000000" pitchFamily="65" charset="-120"/>
                <a:ea typeface="華康歐陽詢體W5" panose="03000509000000000000" pitchFamily="65" charset="-120"/>
              </a:endParaRPr>
            </a:p>
          </p:txBody>
        </p:sp>
        <p:pic>
          <p:nvPicPr>
            <p:cNvPr id="56" name="Picture 24" descr="「7688duo」的圖片搜尋結果"/>
            <p:cNvPicPr>
              <a:picLocks noChangeAspect="1" noChangeArrowheads="1"/>
            </p:cNvPicPr>
            <p:nvPr/>
          </p:nvPicPr>
          <p:blipFill rotWithShape="1">
            <a:blip r:embed="rId27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36991" b="79781" l="4802" r="5205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2" t="32395" r="47497" b="19337"/>
            <a:stretch/>
          </p:blipFill>
          <p:spPr bwMode="auto">
            <a:xfrm>
              <a:off x="8402858" y="24043962"/>
              <a:ext cx="3434464" cy="1702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左-右雙向箭號 18"/>
            <p:cNvSpPr/>
            <p:nvPr/>
          </p:nvSpPr>
          <p:spPr>
            <a:xfrm>
              <a:off x="5837464" y="24378273"/>
              <a:ext cx="2582581" cy="912363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8033881" y="20934440"/>
              <a:ext cx="4849306" cy="2308324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7688duo(Server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端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)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與手機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app(Client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端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)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建立</a:t>
              </a:r>
              <a:r>
                <a:rPr lang="en-US" altLang="zh-TW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TCP</a:t>
              </a:r>
              <a:r>
                <a:rPr lang="zh-TW" altLang="en-US" sz="36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連線，輸入密碼作為確認身分用</a:t>
              </a:r>
              <a:endParaRPr lang="zh-TW" altLang="en-US" sz="3600" dirty="0">
                <a:latin typeface="華康歐陽詢體W5" panose="03000509000000000000" pitchFamily="65" charset="-120"/>
                <a:ea typeface="華康歐陽詢體W5" panose="03000509000000000000" pitchFamily="65" charset="-120"/>
              </a:endParaRPr>
            </a:p>
          </p:txBody>
        </p:sp>
        <p:sp>
          <p:nvSpPr>
            <p:cNvPr id="27" name="＞形箭號 26"/>
            <p:cNvSpPr/>
            <p:nvPr/>
          </p:nvSpPr>
          <p:spPr>
            <a:xfrm rot="10800000">
              <a:off x="11865307" y="23979306"/>
              <a:ext cx="1088500" cy="1694323"/>
            </a:xfrm>
            <a:prstGeom prst="chevron">
              <a:avLst>
                <a:gd name="adj" fmla="val 78422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151262" y="20811392"/>
              <a:ext cx="3183298" cy="1208810"/>
            </a:xfrm>
            <a:prstGeom prst="rect">
              <a:avLst/>
            </a:prstGeom>
            <a:solidFill>
              <a:srgbClr val="EEC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>
                  <a:solidFill>
                    <a:srgbClr val="002060"/>
                  </a:solidFill>
                  <a:latin typeface="華康榜書體W8" panose="03000809000000000000" pitchFamily="65" charset="-120"/>
                  <a:ea typeface="華康榜書體W8" panose="03000809000000000000" pitchFamily="65" charset="-120"/>
                </a:rPr>
                <a:t>T</a:t>
              </a:r>
              <a:r>
                <a:rPr lang="en-US" altLang="zh-TW" sz="4400" dirty="0" smtClean="0">
                  <a:solidFill>
                    <a:srgbClr val="002060"/>
                  </a:solidFill>
                  <a:latin typeface="華康榜書體W8" panose="03000809000000000000" pitchFamily="65" charset="-120"/>
                  <a:ea typeface="華康榜書體W8" panose="03000809000000000000" pitchFamily="65" charset="-120"/>
                </a:rPr>
                <a:t>echnology</a:t>
              </a:r>
              <a:endParaRPr lang="zh-TW" altLang="en-US" sz="4400" dirty="0">
                <a:solidFill>
                  <a:srgbClr val="002060"/>
                </a:solidFill>
                <a:latin typeface="華康榜書體W8" panose="03000809000000000000" pitchFamily="65" charset="-120"/>
                <a:ea typeface="華康榜書體W8" panose="03000809000000000000" pitchFamily="65" charset="-120"/>
              </a:endParaRP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0" y="29668598"/>
            <a:ext cx="21386800" cy="685329"/>
            <a:chOff x="0" y="9648280"/>
            <a:chExt cx="6858000" cy="284565"/>
          </a:xfrm>
        </p:grpSpPr>
        <p:sp>
          <p:nvSpPr>
            <p:cNvPr id="83" name="矩形 82"/>
            <p:cNvSpPr/>
            <p:nvPr/>
          </p:nvSpPr>
          <p:spPr>
            <a:xfrm>
              <a:off x="0" y="9656764"/>
              <a:ext cx="2286000" cy="2638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rgbClr val="002060"/>
                </a:solidFill>
                <a:latin typeface="華康宗楷體W7" panose="03000709000000000000" pitchFamily="65" charset="-120"/>
                <a:ea typeface="華康宗楷體W7" panose="03000709000000000000" pitchFamily="65" charset="-12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572000" y="9648280"/>
              <a:ext cx="2286000" cy="274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rgbClr val="002060"/>
                </a:solidFill>
                <a:latin typeface="華康宗楷體W7" panose="03000709000000000000" pitchFamily="65" charset="-120"/>
                <a:ea typeface="華康宗楷體W7" panose="03000709000000000000" pitchFamily="65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286000" y="9658350"/>
              <a:ext cx="2286000" cy="2744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rgbClr val="002060"/>
                </a:solidFill>
                <a:latin typeface="華康宗楷體W7" panose="03000709000000000000" pitchFamily="65" charset="-120"/>
                <a:ea typeface="華康宗楷體W7" panose="03000709000000000000" pitchFamily="65" charset="-12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844798" y="10822119"/>
            <a:ext cx="2908787" cy="12088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rgbClr val="002060"/>
                </a:solidFill>
                <a:latin typeface="華康榜書體W8" panose="03000809000000000000" pitchFamily="65" charset="-120"/>
                <a:ea typeface="華康榜書體W8" panose="03000809000000000000" pitchFamily="65" charset="-120"/>
              </a:rPr>
              <a:t>Guide</a:t>
            </a:r>
            <a:endParaRPr lang="zh-TW" altLang="en-US" sz="4400" dirty="0">
              <a:solidFill>
                <a:srgbClr val="002060"/>
              </a:solidFill>
              <a:latin typeface="華康榜書體W8" panose="03000809000000000000" pitchFamily="65" charset="-120"/>
              <a:ea typeface="華康榜書體W8" panose="03000809000000000000" pitchFamily="65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72579" y="11087135"/>
            <a:ext cx="4415361" cy="9757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rgbClr val="002060"/>
                </a:solidFill>
                <a:latin typeface="華康榜書體W8" panose="03000809000000000000" pitchFamily="65" charset="-120"/>
                <a:ea typeface="華康榜書體W8" panose="03000809000000000000" pitchFamily="65" charset="-120"/>
              </a:rPr>
              <a:t>Part1. Setting</a:t>
            </a:r>
            <a:endParaRPr lang="zh-TW" altLang="en-US" sz="4400" dirty="0">
              <a:solidFill>
                <a:srgbClr val="002060"/>
              </a:solidFill>
              <a:latin typeface="華康榜書體W8" panose="03000809000000000000" pitchFamily="65" charset="-120"/>
              <a:ea typeface="華康榜書體W8" panose="03000809000000000000" pitchFamily="65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432670" y="11072064"/>
            <a:ext cx="3694237" cy="9163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rgbClr val="002060"/>
                </a:solidFill>
                <a:latin typeface="華康榜書體W8" panose="03000809000000000000" pitchFamily="65" charset="-120"/>
                <a:ea typeface="華康榜書體W8" panose="03000809000000000000" pitchFamily="65" charset="-120"/>
              </a:rPr>
              <a:t>Part2. Using</a:t>
            </a:r>
            <a:endParaRPr lang="zh-TW" altLang="en-US" sz="4400" dirty="0">
              <a:solidFill>
                <a:srgbClr val="002060"/>
              </a:solidFill>
              <a:latin typeface="華康榜書體W8" panose="03000809000000000000" pitchFamily="65" charset="-120"/>
              <a:ea typeface="華康榜書體W8" panose="030008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29013" y="12103198"/>
            <a:ext cx="9244307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&lt;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初次使用時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&gt;</a:t>
            </a:r>
            <a:endParaRPr lang="en-US" altLang="zh-TW" sz="2400" dirty="0"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當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啟動智慧車鎖，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7688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 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Duo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預設為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AP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 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Mode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，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使用者須</a:t>
            </a:r>
            <a:r>
              <a:rPr lang="zh-TW" altLang="en-US" sz="2400" dirty="0" smtClean="0">
                <a:solidFill>
                  <a:srgbClr val="FF0000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開啟手機基地台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並</a:t>
            </a:r>
            <a:r>
              <a:rPr lang="zh-TW" altLang="en-US" sz="2400" dirty="0" smtClean="0">
                <a:solidFill>
                  <a:srgbClr val="FF0000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使用電腦連線由</a:t>
            </a:r>
            <a:r>
              <a:rPr lang="en-US" altLang="zh-TW" sz="2400" dirty="0" smtClean="0">
                <a:solidFill>
                  <a:srgbClr val="FF0000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7688</a:t>
            </a:r>
            <a:r>
              <a:rPr lang="zh-TW" altLang="en-US" sz="2400" dirty="0" smtClean="0">
                <a:solidFill>
                  <a:srgbClr val="FF0000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Duo</a:t>
            </a:r>
            <a:r>
              <a:rPr lang="zh-TW" altLang="en-US" sz="2400" dirty="0" smtClean="0">
                <a:solidFill>
                  <a:srgbClr val="FF0000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所發出的</a:t>
            </a:r>
            <a:r>
              <a:rPr lang="en-US" altLang="zh-TW" sz="2400" dirty="0" smtClean="0">
                <a:solidFill>
                  <a:srgbClr val="FF0000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WIFI(WIFI</a:t>
            </a:r>
            <a:r>
              <a:rPr lang="zh-TW" altLang="en-US" sz="2400" dirty="0" smtClean="0">
                <a:solidFill>
                  <a:srgbClr val="FF0000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名稱：</a:t>
            </a:r>
            <a:r>
              <a:rPr lang="en-US" altLang="zh-TW" sz="2400" dirty="0" smtClean="0">
                <a:solidFill>
                  <a:srgbClr val="FF0000"/>
                </a:solidFill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Linkit_Smart_7688_XXXXXX)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，開啟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網頁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  <a:hlinkClick r:id="rId29"/>
              </a:rPr>
              <a:t>Http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  <a:hlinkClick r:id="rId29"/>
              </a:rPr>
              <a:t>://mylinkit.local(or 192.168.100.1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)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，更改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7688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 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duo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模式</a:t>
            </a:r>
            <a:r>
              <a:rPr lang="zh-TW" altLang="en-US" sz="2400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至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Station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 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MODE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並與手機配對</a:t>
            </a:r>
            <a:r>
              <a:rPr lang="zh-TW" altLang="en-US" sz="2400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。</a:t>
            </a:r>
            <a:endParaRPr lang="en-US" altLang="zh-TW" sz="2400" dirty="0" smtClean="0"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  <a:p>
            <a:pPr algn="ctr"/>
            <a:endParaRPr lang="zh-TW" altLang="en-US" sz="2400" dirty="0"/>
          </a:p>
        </p:txBody>
      </p:sp>
      <p:pic>
        <p:nvPicPr>
          <p:cNvPr id="40" name="Picture 6" descr="「7688 duo ap mode」的圖片搜尋結果"/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3" t="18960" r="11511"/>
          <a:stretch/>
        </p:blipFill>
        <p:spPr bwMode="auto">
          <a:xfrm>
            <a:off x="2937550" y="14075557"/>
            <a:ext cx="2819234" cy="2676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群組 47"/>
          <p:cNvGrpSpPr/>
          <p:nvPr/>
        </p:nvGrpSpPr>
        <p:grpSpPr>
          <a:xfrm>
            <a:off x="66551" y="14058920"/>
            <a:ext cx="2262807" cy="2707825"/>
            <a:chOff x="66551" y="14058920"/>
            <a:chExt cx="2262807" cy="2707825"/>
          </a:xfrm>
        </p:grpSpPr>
        <p:pic>
          <p:nvPicPr>
            <p:cNvPr id="39" name="Picture 4" descr="「7688 duo mylinkit」的圖片搜尋結果"/>
            <p:cNvPicPr>
              <a:picLocks noChangeAspect="1" noChangeArrowheads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67" t="13233" r="27333" b="8215"/>
            <a:stretch/>
          </p:blipFill>
          <p:spPr bwMode="auto">
            <a:xfrm>
              <a:off x="223272" y="14058920"/>
              <a:ext cx="2106086" cy="27078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圓角矩形圖說文字 40"/>
            <p:cNvSpPr/>
            <p:nvPr/>
          </p:nvSpPr>
          <p:spPr>
            <a:xfrm>
              <a:off x="66551" y="16115112"/>
              <a:ext cx="1807895" cy="331851"/>
            </a:xfrm>
            <a:prstGeom prst="wedgeRoundRectCallout">
              <a:avLst>
                <a:gd name="adj1" fmla="val -11523"/>
                <a:gd name="adj2" fmla="val -169745"/>
                <a:gd name="adj3" fmla="val 16667"/>
              </a:avLst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預設</a:t>
              </a:r>
              <a:r>
                <a:rPr lang="zh-TW" altLang="en-US" sz="20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為</a:t>
              </a:r>
              <a:r>
                <a:rPr lang="en-US" altLang="zh-TW" sz="20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“root</a:t>
              </a:r>
              <a:r>
                <a:rPr lang="en-US" altLang="zh-TW" sz="20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”</a:t>
              </a:r>
              <a:endParaRPr lang="zh-TW" altLang="en-US" sz="2000" dirty="0">
                <a:latin typeface="Times New Roman" panose="02020603050405020304" pitchFamily="18" charset="0"/>
                <a:ea typeface="華康歐陽詢體W5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1874447" y="14992824"/>
            <a:ext cx="1297106" cy="717374"/>
            <a:chOff x="1874447" y="14992824"/>
            <a:chExt cx="1297106" cy="717374"/>
          </a:xfrm>
        </p:grpSpPr>
        <p:sp>
          <p:nvSpPr>
            <p:cNvPr id="42" name="向右箭號 41"/>
            <p:cNvSpPr/>
            <p:nvPr/>
          </p:nvSpPr>
          <p:spPr>
            <a:xfrm>
              <a:off x="2033590" y="15315763"/>
              <a:ext cx="978821" cy="394435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1874447" y="14992824"/>
              <a:ext cx="129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SIGN</a:t>
              </a:r>
              <a:r>
                <a:rPr lang="zh-TW" altLang="en-US" sz="2400" dirty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IN</a:t>
              </a:r>
              <a:endParaRPr lang="zh-TW" altLang="en-US" sz="2400" dirty="0">
                <a:latin typeface="Times New Roman" panose="02020603050405020304" pitchFamily="18" charset="0"/>
                <a:ea typeface="華康歐陽詢體W5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橢圓 46"/>
          <p:cNvSpPr/>
          <p:nvPr/>
        </p:nvSpPr>
        <p:spPr>
          <a:xfrm>
            <a:off x="4634512" y="14229772"/>
            <a:ext cx="112227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圖說文字 86"/>
          <p:cNvSpPr/>
          <p:nvPr/>
        </p:nvSpPr>
        <p:spPr>
          <a:xfrm>
            <a:off x="4232058" y="15039593"/>
            <a:ext cx="1665713" cy="482984"/>
          </a:xfrm>
          <a:prstGeom prst="wedgeRoundRectCallout">
            <a:avLst>
              <a:gd name="adj1" fmla="val -20730"/>
              <a:gd name="adj2" fmla="val -1309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點選</a:t>
            </a:r>
            <a:r>
              <a:rPr lang="en-US" altLang="zh-TW" sz="2000" dirty="0" smtClean="0">
                <a:latin typeface="Times New Roman" panose="02020603050405020304" pitchFamily="18" charset="0"/>
                <a:ea typeface="華康歐陽詢體W5" panose="03000509000000000000" pitchFamily="65" charset="-120"/>
                <a:cs typeface="Times New Roman" panose="02020603050405020304" pitchFamily="18" charset="0"/>
              </a:rPr>
              <a:t>Network</a:t>
            </a:r>
            <a:endParaRPr lang="zh-TW" altLang="en-US" sz="2000" dirty="0">
              <a:latin typeface="Times New Roman" panose="02020603050405020304" pitchFamily="18" charset="0"/>
              <a:ea typeface="華康歐陽詢體W5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6058494" y="14073358"/>
            <a:ext cx="4118316" cy="2870541"/>
            <a:chOff x="6058494" y="14073358"/>
            <a:chExt cx="4118316" cy="2870541"/>
          </a:xfrm>
        </p:grpSpPr>
        <p:pic>
          <p:nvPicPr>
            <p:cNvPr id="37" name="Picture 2" descr="「7688 duo ap mode」的圖片搜尋結果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494" y="14779272"/>
              <a:ext cx="4118316" cy="216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字方塊 53"/>
            <p:cNvSpPr txBox="1"/>
            <p:nvPr/>
          </p:nvSpPr>
          <p:spPr>
            <a:xfrm>
              <a:off x="6171248" y="14073358"/>
              <a:ext cx="3993500" cy="13234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更改為</a:t>
              </a:r>
              <a:r>
                <a:rPr lang="en-US" altLang="zh-TW" sz="20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Station </a:t>
              </a:r>
              <a:r>
                <a:rPr lang="en-US" altLang="zh-TW" sz="20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Mode</a:t>
              </a:r>
              <a:r>
                <a:rPr lang="zh-TW" altLang="en-US" sz="2000" dirty="0" smtClean="0">
                  <a:latin typeface="華康歐陽詢體W5" panose="03000509000000000000" pitchFamily="65" charset="-120"/>
                  <a:ea typeface="華康歐陽詢體W5" panose="03000509000000000000" pitchFamily="65" charset="-120"/>
                </a:rPr>
                <a:t>，並且選取使用者手機所提供的基地台，輸入密碼後，點擊</a:t>
              </a:r>
              <a:r>
                <a:rPr lang="en-US" altLang="zh-TW" sz="20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[CONFIGURE</a:t>
              </a:r>
              <a:r>
                <a:rPr lang="zh-TW" altLang="en-US" sz="20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&amp;</a:t>
              </a:r>
              <a:r>
                <a:rPr lang="zh-TW" altLang="en-US" sz="20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 smtClean="0">
                  <a:latin typeface="Times New Roman" panose="02020603050405020304" pitchFamily="18" charset="0"/>
                  <a:ea typeface="華康歐陽詢體W5" panose="03000509000000000000" pitchFamily="65" charset="-120"/>
                  <a:cs typeface="Times New Roman" panose="02020603050405020304" pitchFamily="18" charset="0"/>
                </a:rPr>
                <a:t>RESTART]</a:t>
              </a:r>
              <a:endParaRPr lang="zh-TW" altLang="en-US" sz="2000" dirty="0">
                <a:latin typeface="Times New Roman" panose="02020603050405020304" pitchFamily="18" charset="0"/>
                <a:ea typeface="華康歐陽詢體W5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向右箭號 89"/>
          <p:cNvSpPr/>
          <p:nvPr/>
        </p:nvSpPr>
        <p:spPr>
          <a:xfrm>
            <a:off x="5573718" y="15533401"/>
            <a:ext cx="978821" cy="3944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10619788" y="12175837"/>
            <a:ext cx="481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1</a:t>
            </a:r>
            <a:r>
              <a:rPr lang="en-US" altLang="zh-TW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.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啟動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智慧鎖後，開啟對應</a:t>
            </a:r>
            <a:r>
              <a:rPr lang="en-US" altLang="zh-TW" sz="2400" dirty="0" smtClean="0">
                <a:latin typeface="Times New Roman" panose="02020603050405020304" pitchFamily="18" charset="0"/>
                <a:ea typeface="華康歐陽詢體W5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。</a:t>
            </a:r>
            <a:endParaRPr lang="zh-TW" altLang="en-US" sz="2400" dirty="0"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478" y="12726581"/>
            <a:ext cx="2067746" cy="3675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865" y="13514943"/>
            <a:ext cx="2054485" cy="3652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995" y="13508418"/>
            <a:ext cx="2052558" cy="3648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1" name="弧形箭號 (上彎) 80"/>
          <p:cNvSpPr/>
          <p:nvPr/>
        </p:nvSpPr>
        <p:spPr>
          <a:xfrm rot="798379">
            <a:off x="12114850" y="16091205"/>
            <a:ext cx="3010989" cy="707909"/>
          </a:xfrm>
          <a:prstGeom prst="curved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向右箭號 85"/>
          <p:cNvSpPr/>
          <p:nvPr/>
        </p:nvSpPr>
        <p:spPr>
          <a:xfrm rot="18900000">
            <a:off x="11966496" y="13834893"/>
            <a:ext cx="3593675" cy="390461"/>
          </a:xfrm>
          <a:prstGeom prst="rightArrow">
            <a:avLst>
              <a:gd name="adj1" fmla="val 34744"/>
              <a:gd name="adj2" fmla="val 6533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12953807" y="16564759"/>
            <a:ext cx="150585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更改密碼</a:t>
            </a:r>
            <a:endParaRPr lang="zh-TW" altLang="en-US" sz="2000" dirty="0"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5103619" y="12534829"/>
            <a:ext cx="375490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開始享受智慧鎖功能</a:t>
            </a:r>
            <a:endParaRPr lang="zh-TW" altLang="en-US" sz="2400" dirty="0"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</p:txBody>
      </p:sp>
      <p:pic>
        <p:nvPicPr>
          <p:cNvPr id="91" name="圖片 90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189" y="10699861"/>
            <a:ext cx="2121864" cy="3772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文字方塊 65"/>
          <p:cNvSpPr txBox="1"/>
          <p:nvPr/>
        </p:nvSpPr>
        <p:spPr>
          <a:xfrm>
            <a:off x="1168303" y="28178608"/>
            <a:ext cx="19050194" cy="1323439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除上述功能之外，此項發想仍可以在影像處理、</a:t>
            </a:r>
            <a:r>
              <a:rPr lang="zh-TW" altLang="en-US" sz="4000" b="1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雲端</a:t>
            </a:r>
            <a:r>
              <a:rPr lang="zh-TW" altLang="en-US" sz="4000" b="1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運</a:t>
            </a:r>
            <a:r>
              <a:rPr lang="zh-TW" altLang="en-US" sz="4000" b="1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算</a:t>
            </a:r>
            <a:r>
              <a:rPr lang="zh-TW" altLang="en-US" sz="4000" b="1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等</a:t>
            </a:r>
            <a:r>
              <a:rPr lang="zh-TW" altLang="en-US" sz="4000" b="1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方面能有所著墨。</a:t>
            </a:r>
            <a:endParaRPr lang="en-US" altLang="zh-TW" sz="4000" b="1" dirty="0" smtClean="0"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  <a:p>
            <a:pPr algn="ctr"/>
            <a:r>
              <a:rPr lang="zh-TW" altLang="en-US" sz="4000" b="1" dirty="0" smtClean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若能投入更多時間、資源成本，想必會是一項深具商業價值的智慧物聯網裝置。</a:t>
            </a:r>
            <a:endParaRPr lang="en-US" altLang="zh-TW" sz="4000" b="1" dirty="0" smtClean="0"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</p:txBody>
      </p:sp>
      <p:grpSp>
        <p:nvGrpSpPr>
          <p:cNvPr id="92" name="群組 91"/>
          <p:cNvGrpSpPr/>
          <p:nvPr/>
        </p:nvGrpSpPr>
        <p:grpSpPr>
          <a:xfrm>
            <a:off x="644406" y="5612312"/>
            <a:ext cx="20097988" cy="5030253"/>
            <a:chOff x="693801" y="5612312"/>
            <a:chExt cx="20097988" cy="5030253"/>
          </a:xfrm>
        </p:grpSpPr>
        <p:grpSp>
          <p:nvGrpSpPr>
            <p:cNvPr id="63" name="群組 62"/>
            <p:cNvGrpSpPr/>
            <p:nvPr/>
          </p:nvGrpSpPr>
          <p:grpSpPr>
            <a:xfrm>
              <a:off x="693801" y="5612312"/>
              <a:ext cx="20097988" cy="5030253"/>
              <a:chOff x="693801" y="5612312"/>
              <a:chExt cx="20097988" cy="5030253"/>
            </a:xfrm>
          </p:grpSpPr>
          <p:pic>
            <p:nvPicPr>
              <p:cNvPr id="18" name="Picture 12" descr="「7688duo」的圖片搜尋結果"/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91921">
                <a:off x="6907530" y="5612312"/>
                <a:ext cx="5248963" cy="38939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3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3801" y="7516174"/>
                <a:ext cx="2614729" cy="2909599"/>
              </a:xfrm>
              <a:prstGeom prst="rect">
                <a:avLst/>
              </a:prstGeom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3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3513" t="14783" r="20765" b="8957"/>
              <a:stretch/>
            </p:blipFill>
            <p:spPr>
              <a:xfrm>
                <a:off x="18932351" y="5760127"/>
                <a:ext cx="1455745" cy="1428761"/>
              </a:xfrm>
              <a:prstGeom prst="rect">
                <a:avLst/>
              </a:prstGeom>
            </p:spPr>
          </p:pic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40">
                <a:extLst>
                  <a:ext uri="{BEBA8EAE-BF5A-486C-A8C5-ECC9F3942E4B}">
                    <a14:imgProps xmlns:a14="http://schemas.microsoft.com/office/drawing/2010/main">
                      <a14:imgLayer r:embed="rId4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569365" y="8623410"/>
                <a:ext cx="2222424" cy="1884920"/>
              </a:xfrm>
              <a:prstGeom prst="rect">
                <a:avLst/>
              </a:prstGeom>
            </p:spPr>
          </p:pic>
          <p:pic>
            <p:nvPicPr>
              <p:cNvPr id="24" name="Picture 26" descr="「+」的圖片搜尋結果"/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17575" y="8970974"/>
                <a:ext cx="805964" cy="916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6" descr="「+」的圖片搜尋結果"/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85991" y="7630703"/>
                <a:ext cx="815825" cy="9276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文字方塊 27"/>
              <p:cNvSpPr txBox="1"/>
              <p:nvPr/>
            </p:nvSpPr>
            <p:spPr>
              <a:xfrm>
                <a:off x="3154239" y="9048584"/>
                <a:ext cx="8874168" cy="120032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透過</a:t>
                </a:r>
                <a:r>
                  <a:rPr lang="en-US" altLang="zh-TW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app</a:t>
                </a:r>
                <a:r>
                  <a:rPr lang="zh-TW" altLang="en-US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，控制</a:t>
                </a:r>
                <a:r>
                  <a:rPr lang="en-US" altLang="zh-TW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7688</a:t>
                </a:r>
                <a:r>
                  <a:rPr lang="zh-TW" altLang="en-US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 </a:t>
                </a:r>
                <a:r>
                  <a:rPr lang="en-US" altLang="zh-TW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duo</a:t>
                </a:r>
                <a:r>
                  <a:rPr lang="zh-TW" altLang="en-US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，達到</a:t>
                </a:r>
                <a:r>
                  <a:rPr lang="zh-TW" altLang="en-US" sz="3600" dirty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上</a:t>
                </a:r>
                <a:r>
                  <a:rPr lang="zh-TW" altLang="en-US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鎖</a:t>
                </a:r>
                <a:r>
                  <a:rPr lang="en-US" altLang="zh-TW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/</a:t>
                </a:r>
                <a:r>
                  <a:rPr lang="zh-TW" altLang="en-US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解鎖、影像串流、方向燈與煞車燈顯示。</a:t>
                </a:r>
                <a:endParaRPr lang="zh-TW" altLang="en-US" sz="3600" dirty="0">
                  <a:latin typeface="華康歐陽詢體W5" panose="03000509000000000000" pitchFamily="65" charset="-120"/>
                  <a:ea typeface="華康歐陽詢體W5" panose="03000509000000000000" pitchFamily="65" charset="-120"/>
                </a:endParaRPr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18139133" y="7616857"/>
                <a:ext cx="2098024" cy="975932"/>
                <a:chOff x="-9164537" y="15496226"/>
                <a:chExt cx="5716523" cy="2659140"/>
              </a:xfrm>
            </p:grpSpPr>
            <p:pic>
              <p:nvPicPr>
                <p:cNvPr id="1042" name="Picture 18" descr="「lights cartoon」的圖片搜尋結果"/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164537" y="15496226"/>
                  <a:ext cx="1994355" cy="26591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18" descr="「lights cartoon」的圖片搜尋結果"/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7303453" y="15496226"/>
                  <a:ext cx="1994355" cy="26591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18" descr="「lights cartoon」的圖片搜尋結果"/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442369" y="15496226"/>
                  <a:ext cx="1994355" cy="26591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" name="Picture 2" descr="「WIFI」的圖片搜尋結果"/>
              <p:cNvPicPr>
                <a:picLocks noChangeAspect="1" noChangeArrowheads="1"/>
              </p:cNvPicPr>
              <p:nvPr/>
            </p:nvPicPr>
            <p:blipFill>
              <a:blip r:embed="rId4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00000">
                <a:off x="3315619" y="6227909"/>
                <a:ext cx="2977253" cy="2977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文字方塊 59"/>
              <p:cNvSpPr txBox="1"/>
              <p:nvPr/>
            </p:nvSpPr>
            <p:spPr>
              <a:xfrm>
                <a:off x="15613147" y="9209263"/>
                <a:ext cx="1789135" cy="64633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600" dirty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鏡頭</a:t>
                </a:r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13725502" y="7765627"/>
                <a:ext cx="2723172" cy="64633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方向</a:t>
                </a:r>
                <a:r>
                  <a:rPr lang="en-US" altLang="zh-TW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/</a:t>
                </a:r>
                <a:r>
                  <a:rPr lang="zh-TW" altLang="en-US" sz="3600" dirty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煞車</a:t>
                </a:r>
                <a:r>
                  <a:rPr lang="zh-TW" altLang="en-US" sz="3600" dirty="0" smtClean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燈</a:t>
                </a:r>
                <a:endParaRPr lang="zh-TW" altLang="en-US" sz="3600" dirty="0">
                  <a:latin typeface="華康歐陽詢體W5" panose="03000509000000000000" pitchFamily="65" charset="-120"/>
                  <a:ea typeface="華康歐陽詢體W5" panose="03000509000000000000" pitchFamily="65" charset="-120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5781136" y="5802681"/>
                <a:ext cx="1932691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Berlin Sans FB Demi" panose="020E0802020502020306" pitchFamily="34" charset="0"/>
                  </a:rPr>
                  <a:t>WIFI</a:t>
                </a:r>
                <a:endParaRPr lang="zh-TW" altLang="en-US" dirty="0"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94194" y="5982815"/>
                <a:ext cx="2908787" cy="12088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400" dirty="0" smtClean="0">
                    <a:solidFill>
                      <a:srgbClr val="002060"/>
                    </a:solidFill>
                    <a:latin typeface="華康榜書體W8" panose="03000809000000000000" pitchFamily="65" charset="-120"/>
                    <a:ea typeface="華康榜書體W8" panose="03000809000000000000" pitchFamily="65" charset="-120"/>
                  </a:rPr>
                  <a:t>Structure</a:t>
                </a:r>
                <a:endParaRPr lang="zh-TW" altLang="en-US" sz="4400" dirty="0">
                  <a:solidFill>
                    <a:srgbClr val="002060"/>
                  </a:solidFill>
                  <a:latin typeface="華康榜書體W8" panose="03000809000000000000" pitchFamily="65" charset="-120"/>
                  <a:ea typeface="華康榜書體W8" panose="03000809000000000000" pitchFamily="65" charset="-120"/>
                </a:endParaRPr>
              </a:p>
            </p:txBody>
          </p:sp>
          <p:sp>
            <p:nvSpPr>
              <p:cNvPr id="46" name="弧形箭號 (下彎) 45"/>
              <p:cNvSpPr/>
              <p:nvPr/>
            </p:nvSpPr>
            <p:spPr>
              <a:xfrm rot="11584142">
                <a:off x="11051959" y="9082346"/>
                <a:ext cx="7845118" cy="1560219"/>
              </a:xfrm>
              <a:prstGeom prst="curvedDownArrow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16650768" y="6340666"/>
                <a:ext cx="1789135" cy="646331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600" dirty="0">
                    <a:latin typeface="華康歐陽詢體W5" panose="03000509000000000000" pitchFamily="65" charset="-120"/>
                    <a:ea typeface="華康歐陽詢體W5" panose="03000509000000000000" pitchFamily="65" charset="-120"/>
                  </a:rPr>
                  <a:t>鎖</a:t>
                </a:r>
              </a:p>
            </p:txBody>
          </p:sp>
        </p:grpSp>
        <p:sp>
          <p:nvSpPr>
            <p:cNvPr id="23" name="弧形箭號 (下彎) 22"/>
            <p:cNvSpPr/>
            <p:nvPr/>
          </p:nvSpPr>
          <p:spPr>
            <a:xfrm rot="20981058">
              <a:off x="11500719" y="6116497"/>
              <a:ext cx="5023855" cy="1051333"/>
            </a:xfrm>
            <a:prstGeom prst="curved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3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6438</TotalTime>
  <Words>393</Words>
  <Application>Microsoft Office PowerPoint</Application>
  <PresentationFormat>自訂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2" baseType="lpstr">
      <vt:lpstr>Arial Unicode MS</vt:lpstr>
      <vt:lpstr>Calibri</vt:lpstr>
      <vt:lpstr>華康宗楷體W7</vt:lpstr>
      <vt:lpstr>華康粗黑體</vt:lpstr>
      <vt:lpstr>華康榜書體W8</vt:lpstr>
      <vt:lpstr>華康歐陽詢體W5</vt:lpstr>
      <vt:lpstr>新細明體</vt:lpstr>
      <vt:lpstr>Arial</vt:lpstr>
      <vt:lpstr>Berlin Sans FB Demi</vt:lpstr>
      <vt:lpstr>Times New Roman</vt:lpstr>
      <vt:lpstr>Office 佈景主題</vt:lpstr>
      <vt:lpstr>PowerPoint 簡報</vt:lpstr>
    </vt:vector>
  </TitlesOfParts>
  <Company>ASUS D-792 970103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CTC M5200 Q6600</dc:creator>
  <cp:lastModifiedBy>Jacky Lin</cp:lastModifiedBy>
  <cp:revision>378</cp:revision>
  <dcterms:created xsi:type="dcterms:W3CDTF">2012-02-23T07:46:25Z</dcterms:created>
  <dcterms:modified xsi:type="dcterms:W3CDTF">2017-12-29T13:55:16Z</dcterms:modified>
</cp:coreProperties>
</file>