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FDA79-060C-45E9-B63B-C47CCE057C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097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FE28E-A748-4389-A99B-923B60A827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399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66344-7270-41E4-8625-B84383D886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064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C732A-BC90-4CB6-B2C4-4E82E06677A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68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68F86-B94C-4CAB-BAD3-0FBD26D0722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69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3B43D-9565-4E46-82A3-44D4E3B13D5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51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4A609-16B0-4CD7-ABEA-257D131DB49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15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2E438-AECB-469D-9FF8-C12D64E81E7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2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1A6F-33B3-4425-92D4-EB59D43CAB7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37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C11E3-6257-4EED-8A12-E2A6214DCC4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76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3471B-2D7D-4DD6-B575-A51BCAA2C97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8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6CD51-0372-467B-8806-8C439BBE51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8714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3EE55-9496-402B-B642-68C4C6907F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74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82AA9-AAF8-420F-B011-1F839EC1950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2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6B149-1AFA-4C0B-A748-18658CBECE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5CA2B-7A10-4CCC-8007-8B61B06058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859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EA19E-D07E-46C0-94BA-70F66E1C55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03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299E8-8E53-449A-A7A8-D17BC6DE3C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94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FFC3D-EB49-4E57-9C61-77683C54FA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188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C38C5-5265-4673-B178-713289905D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169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8D05C-4D9F-426A-ABC0-1D60D073BD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495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20D68-ACAC-471F-9228-98FC651126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199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00C851B8-08DE-40A4-B5D2-AC37AEC59D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8B57F0E6-EE49-4A3F-A2FD-90AAE5DF3B9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5"/>
          <p:cNvSpPr>
            <a:spLocks noChangeShapeType="1"/>
          </p:cNvSpPr>
          <p:nvPr/>
        </p:nvSpPr>
        <p:spPr bwMode="auto">
          <a:xfrm>
            <a:off x="2133600" y="1143000"/>
            <a:ext cx="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51" name="Rectangle 10"/>
          <p:cNvSpPr>
            <a:spLocks noChangeArrowheads="1"/>
          </p:cNvSpPr>
          <p:nvPr/>
        </p:nvSpPr>
        <p:spPr bwMode="auto">
          <a:xfrm>
            <a:off x="1143000" y="1800225"/>
            <a:ext cx="1981200" cy="533400"/>
          </a:xfrm>
          <a:prstGeom prst="rect">
            <a:avLst/>
          </a:prstGeom>
          <a:solidFill>
            <a:srgbClr val="99CCFF">
              <a:alpha val="6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選擇遊戲角色</a:t>
            </a:r>
          </a:p>
        </p:txBody>
      </p:sp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1143000" y="2767013"/>
            <a:ext cx="1981200" cy="533400"/>
          </a:xfrm>
          <a:prstGeom prst="rect">
            <a:avLst/>
          </a:prstGeom>
          <a:solidFill>
            <a:srgbClr val="99CCFF">
              <a:alpha val="6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紀錄角色訊息</a:t>
            </a:r>
          </a:p>
        </p:txBody>
      </p:sp>
      <p:sp>
        <p:nvSpPr>
          <p:cNvPr id="2053" name="Line 13"/>
          <p:cNvSpPr>
            <a:spLocks noChangeShapeType="1"/>
          </p:cNvSpPr>
          <p:nvPr/>
        </p:nvSpPr>
        <p:spPr bwMode="auto">
          <a:xfrm>
            <a:off x="2133600" y="3300413"/>
            <a:ext cx="15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1143000" y="3733800"/>
            <a:ext cx="1981200" cy="533400"/>
          </a:xfrm>
          <a:prstGeom prst="rect">
            <a:avLst/>
          </a:prstGeom>
          <a:solidFill>
            <a:srgbClr val="99CCFF">
              <a:alpha val="6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選擇模式</a:t>
            </a:r>
          </a:p>
        </p:txBody>
      </p:sp>
      <p:sp>
        <p:nvSpPr>
          <p:cNvPr id="2055" name="Rectangle 23"/>
          <p:cNvSpPr>
            <a:spLocks noChangeArrowheads="1"/>
          </p:cNvSpPr>
          <p:nvPr/>
        </p:nvSpPr>
        <p:spPr bwMode="auto">
          <a:xfrm>
            <a:off x="4495800" y="4648200"/>
            <a:ext cx="1981200" cy="533400"/>
          </a:xfrm>
          <a:prstGeom prst="rect">
            <a:avLst/>
          </a:prstGeom>
          <a:solidFill>
            <a:srgbClr val="99CCFF">
              <a:alpha val="6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產生地圖，計時</a:t>
            </a:r>
          </a:p>
        </p:txBody>
      </p:sp>
      <p:sp>
        <p:nvSpPr>
          <p:cNvPr id="2056" name="Line 28"/>
          <p:cNvSpPr>
            <a:spLocks noChangeShapeType="1"/>
          </p:cNvSpPr>
          <p:nvPr/>
        </p:nvSpPr>
        <p:spPr bwMode="auto">
          <a:xfrm>
            <a:off x="2133600" y="23336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57" name="Rectangle 29"/>
          <p:cNvSpPr>
            <a:spLocks noChangeArrowheads="1"/>
          </p:cNvSpPr>
          <p:nvPr/>
        </p:nvSpPr>
        <p:spPr bwMode="auto">
          <a:xfrm>
            <a:off x="4495800" y="5791200"/>
            <a:ext cx="1981200" cy="533400"/>
          </a:xfrm>
          <a:prstGeom prst="rect">
            <a:avLst/>
          </a:prstGeom>
          <a:solidFill>
            <a:srgbClr val="99CCFF">
              <a:alpha val="6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放炸彈</a:t>
            </a:r>
            <a:r>
              <a:rPr lang="en-US" altLang="zh-TW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/</a:t>
            </a:r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移動</a:t>
            </a:r>
          </a:p>
        </p:txBody>
      </p:sp>
      <p:sp>
        <p:nvSpPr>
          <p:cNvPr id="2058" name="Oval 33"/>
          <p:cNvSpPr>
            <a:spLocks noChangeArrowheads="1"/>
          </p:cNvSpPr>
          <p:nvPr/>
        </p:nvSpPr>
        <p:spPr bwMode="auto">
          <a:xfrm>
            <a:off x="6934200" y="3886200"/>
            <a:ext cx="6096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否</a:t>
            </a:r>
          </a:p>
        </p:txBody>
      </p:sp>
      <p:sp>
        <p:nvSpPr>
          <p:cNvPr id="2059" name="Oval 36"/>
          <p:cNvSpPr>
            <a:spLocks noChangeArrowheads="1"/>
          </p:cNvSpPr>
          <p:nvPr/>
        </p:nvSpPr>
        <p:spPr bwMode="auto">
          <a:xfrm>
            <a:off x="7989888" y="3854450"/>
            <a:ext cx="6096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是</a:t>
            </a:r>
          </a:p>
        </p:txBody>
      </p:sp>
      <p:sp>
        <p:nvSpPr>
          <p:cNvPr id="2060" name="Rectangle 40"/>
          <p:cNvSpPr>
            <a:spLocks noChangeArrowheads="1"/>
          </p:cNvSpPr>
          <p:nvPr/>
        </p:nvSpPr>
        <p:spPr bwMode="auto">
          <a:xfrm>
            <a:off x="6696075" y="3048000"/>
            <a:ext cx="1981200" cy="533400"/>
          </a:xfrm>
          <a:prstGeom prst="rect">
            <a:avLst/>
          </a:prstGeom>
          <a:solidFill>
            <a:srgbClr val="99CCFF">
              <a:alpha val="6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更新排行榜</a:t>
            </a:r>
          </a:p>
        </p:txBody>
      </p:sp>
      <p:sp>
        <p:nvSpPr>
          <p:cNvPr id="2061" name="Rectangle 47"/>
          <p:cNvSpPr>
            <a:spLocks noChangeArrowheads="1"/>
          </p:cNvSpPr>
          <p:nvPr/>
        </p:nvSpPr>
        <p:spPr bwMode="auto">
          <a:xfrm>
            <a:off x="4791075" y="1009650"/>
            <a:ext cx="1981200" cy="533400"/>
          </a:xfrm>
          <a:prstGeom prst="rect">
            <a:avLst/>
          </a:prstGeom>
          <a:solidFill>
            <a:srgbClr val="99CCFF">
              <a:alpha val="6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程式結束</a:t>
            </a:r>
          </a:p>
        </p:txBody>
      </p:sp>
      <p:sp>
        <p:nvSpPr>
          <p:cNvPr id="2062" name="Line 51"/>
          <p:cNvSpPr>
            <a:spLocks noChangeShapeType="1"/>
          </p:cNvSpPr>
          <p:nvPr/>
        </p:nvSpPr>
        <p:spPr bwMode="auto">
          <a:xfrm>
            <a:off x="21336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63" name="Line 58"/>
          <p:cNvSpPr>
            <a:spLocks noChangeShapeType="1"/>
          </p:cNvSpPr>
          <p:nvPr/>
        </p:nvSpPr>
        <p:spPr bwMode="auto">
          <a:xfrm>
            <a:off x="2133600" y="4876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64" name="Line 60"/>
          <p:cNvSpPr>
            <a:spLocks noChangeShapeType="1"/>
          </p:cNvSpPr>
          <p:nvPr/>
        </p:nvSpPr>
        <p:spPr bwMode="auto">
          <a:xfrm>
            <a:off x="5486400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65" name="Line 62"/>
          <p:cNvSpPr>
            <a:spLocks noChangeShapeType="1"/>
          </p:cNvSpPr>
          <p:nvPr/>
        </p:nvSpPr>
        <p:spPr bwMode="auto">
          <a:xfrm>
            <a:off x="64770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66" name="AutoShape 63"/>
          <p:cNvSpPr>
            <a:spLocks noChangeArrowheads="1"/>
          </p:cNvSpPr>
          <p:nvPr/>
        </p:nvSpPr>
        <p:spPr bwMode="auto">
          <a:xfrm>
            <a:off x="6858000" y="5291138"/>
            <a:ext cx="1828800" cy="1295400"/>
          </a:xfrm>
          <a:prstGeom prst="diamond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 sz="1700" smtClean="0">
              <a:solidFill>
                <a:srgbClr val="000000"/>
              </a:solidFill>
              <a:ea typeface="Adobe 仿宋 Std R" pitchFamily="18" charset="-128"/>
            </a:endParaRPr>
          </a:p>
          <a:p>
            <a:pPr algn="ctr"/>
            <a:r>
              <a:rPr lang="zh-TW" altLang="en-US" sz="1700" smtClean="0">
                <a:solidFill>
                  <a:srgbClr val="000000"/>
                </a:solidFill>
                <a:ea typeface="Adobe 仿宋 Std R" pitchFamily="18" charset="-128"/>
              </a:rPr>
              <a:t>角色是否死亡</a:t>
            </a:r>
          </a:p>
          <a:p>
            <a:pPr algn="ctr"/>
            <a:endParaRPr lang="en-US" altLang="zh-TW" smtClean="0">
              <a:solidFill>
                <a:srgbClr val="000000"/>
              </a:solidFill>
            </a:endParaRPr>
          </a:p>
        </p:txBody>
      </p:sp>
      <p:sp>
        <p:nvSpPr>
          <p:cNvPr id="2067" name="Line 64"/>
          <p:cNvSpPr>
            <a:spLocks noChangeShapeType="1"/>
          </p:cNvSpPr>
          <p:nvPr/>
        </p:nvSpPr>
        <p:spPr bwMode="auto">
          <a:xfrm>
            <a:off x="7761288" y="45608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68" name="Line 65"/>
          <p:cNvSpPr>
            <a:spLocks noChangeShapeType="1"/>
          </p:cNvSpPr>
          <p:nvPr/>
        </p:nvSpPr>
        <p:spPr bwMode="auto">
          <a:xfrm>
            <a:off x="727075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69" name="Line 66"/>
          <p:cNvSpPr>
            <a:spLocks noChangeShapeType="1"/>
          </p:cNvSpPr>
          <p:nvPr/>
        </p:nvSpPr>
        <p:spPr bwMode="auto">
          <a:xfrm flipV="1">
            <a:off x="7261225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70" name="Line 67"/>
          <p:cNvSpPr>
            <a:spLocks noChangeShapeType="1"/>
          </p:cNvSpPr>
          <p:nvPr/>
        </p:nvSpPr>
        <p:spPr bwMode="auto">
          <a:xfrm flipV="1">
            <a:off x="8272463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71" name="Rectangle 68"/>
          <p:cNvSpPr>
            <a:spLocks noChangeArrowheads="1"/>
          </p:cNvSpPr>
          <p:nvPr/>
        </p:nvSpPr>
        <p:spPr bwMode="auto">
          <a:xfrm>
            <a:off x="5486400" y="5334000"/>
            <a:ext cx="914400" cy="304800"/>
          </a:xfrm>
          <a:prstGeom prst="rect">
            <a:avLst/>
          </a:prstGeom>
          <a:solidFill>
            <a:srgbClr val="FF0000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200" smtClean="0">
                <a:solidFill>
                  <a:srgbClr val="000000"/>
                </a:solidFill>
                <a:ea typeface="Adobe 仿宋 Std R" pitchFamily="18" charset="-128"/>
              </a:rPr>
              <a:t>遊戲進行</a:t>
            </a:r>
          </a:p>
        </p:txBody>
      </p:sp>
      <p:sp>
        <p:nvSpPr>
          <p:cNvPr id="2072" name="Line 70"/>
          <p:cNvSpPr>
            <a:spLocks noChangeShapeType="1"/>
          </p:cNvSpPr>
          <p:nvPr/>
        </p:nvSpPr>
        <p:spPr bwMode="auto">
          <a:xfrm flipV="1">
            <a:off x="7762875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73" name="Oval 71"/>
          <p:cNvSpPr>
            <a:spLocks noChangeArrowheads="1"/>
          </p:cNvSpPr>
          <p:nvPr/>
        </p:nvSpPr>
        <p:spPr bwMode="auto">
          <a:xfrm>
            <a:off x="7943850" y="1143000"/>
            <a:ext cx="6096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否</a:t>
            </a:r>
          </a:p>
        </p:txBody>
      </p:sp>
      <p:sp>
        <p:nvSpPr>
          <p:cNvPr id="2074" name="Oval 72"/>
          <p:cNvSpPr>
            <a:spLocks noChangeArrowheads="1"/>
          </p:cNvSpPr>
          <p:nvPr/>
        </p:nvSpPr>
        <p:spPr bwMode="auto">
          <a:xfrm>
            <a:off x="6934200" y="1143000"/>
            <a:ext cx="6096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是</a:t>
            </a:r>
          </a:p>
        </p:txBody>
      </p:sp>
      <p:sp>
        <p:nvSpPr>
          <p:cNvPr id="2075" name="Line 74"/>
          <p:cNvSpPr>
            <a:spLocks noChangeShapeType="1"/>
          </p:cNvSpPr>
          <p:nvPr/>
        </p:nvSpPr>
        <p:spPr bwMode="auto">
          <a:xfrm>
            <a:off x="7261225" y="182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76" name="Line 75"/>
          <p:cNvSpPr>
            <a:spLocks noChangeShapeType="1"/>
          </p:cNvSpPr>
          <p:nvPr/>
        </p:nvSpPr>
        <p:spPr bwMode="auto">
          <a:xfrm flipV="1">
            <a:off x="7261225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77" name="Line 76"/>
          <p:cNvSpPr>
            <a:spLocks noChangeShapeType="1"/>
          </p:cNvSpPr>
          <p:nvPr/>
        </p:nvSpPr>
        <p:spPr bwMode="auto">
          <a:xfrm flipV="1">
            <a:off x="824865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78" name="Line 78"/>
          <p:cNvSpPr>
            <a:spLocks noChangeShapeType="1"/>
          </p:cNvSpPr>
          <p:nvPr/>
        </p:nvSpPr>
        <p:spPr bwMode="auto">
          <a:xfrm>
            <a:off x="7762875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79" name="Line 79"/>
          <p:cNvSpPr>
            <a:spLocks noChangeShapeType="1"/>
          </p:cNvSpPr>
          <p:nvPr/>
        </p:nvSpPr>
        <p:spPr bwMode="auto">
          <a:xfrm flipH="1">
            <a:off x="6770688" y="13176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80" name="AutoShape 80"/>
          <p:cNvSpPr>
            <a:spLocks noChangeArrowheads="1"/>
          </p:cNvSpPr>
          <p:nvPr/>
        </p:nvSpPr>
        <p:spPr bwMode="auto">
          <a:xfrm>
            <a:off x="6848475" y="2209800"/>
            <a:ext cx="1828800" cy="609600"/>
          </a:xfrm>
          <a:prstGeom prst="diamond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 sz="1700" smtClean="0">
              <a:solidFill>
                <a:srgbClr val="000000"/>
              </a:solidFill>
              <a:ea typeface="Adobe 仿宋 Std R" pitchFamily="18" charset="-128"/>
            </a:endParaRPr>
          </a:p>
          <a:p>
            <a:pPr algn="ctr"/>
            <a:r>
              <a:rPr lang="zh-TW" altLang="en-US" sz="1700" smtClean="0">
                <a:solidFill>
                  <a:srgbClr val="000000"/>
                </a:solidFill>
                <a:ea typeface="Adobe 仿宋 Std R" pitchFamily="18" charset="-128"/>
              </a:rPr>
              <a:t>遊戲是否結束</a:t>
            </a:r>
          </a:p>
          <a:p>
            <a:pPr algn="ctr"/>
            <a:endParaRPr lang="en-US" altLang="zh-TW" sz="1700" smtClean="0">
              <a:solidFill>
                <a:srgbClr val="000000"/>
              </a:solidFill>
              <a:ea typeface="Adobe 仿宋 Std R" pitchFamily="18" charset="-128"/>
            </a:endParaRPr>
          </a:p>
        </p:txBody>
      </p:sp>
      <p:sp>
        <p:nvSpPr>
          <p:cNvPr id="2081" name="Line 85"/>
          <p:cNvSpPr>
            <a:spLocks noChangeShapeType="1"/>
          </p:cNvSpPr>
          <p:nvPr/>
        </p:nvSpPr>
        <p:spPr bwMode="auto">
          <a:xfrm>
            <a:off x="8220075" y="76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82" name="Rectangle 86"/>
          <p:cNvSpPr>
            <a:spLocks noChangeArrowheads="1"/>
          </p:cNvSpPr>
          <p:nvPr/>
        </p:nvSpPr>
        <p:spPr bwMode="auto">
          <a:xfrm>
            <a:off x="1143000" y="381000"/>
            <a:ext cx="1981200" cy="762000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初始化</a:t>
            </a:r>
          </a:p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設定變數</a:t>
            </a:r>
            <a:r>
              <a:rPr lang="en-US" altLang="zh-TW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/</a:t>
            </a:r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顯示介面</a:t>
            </a:r>
          </a:p>
        </p:txBody>
      </p:sp>
      <p:sp>
        <p:nvSpPr>
          <p:cNvPr id="2083" name="Line 87"/>
          <p:cNvSpPr>
            <a:spLocks noChangeShapeType="1"/>
          </p:cNvSpPr>
          <p:nvPr/>
        </p:nvSpPr>
        <p:spPr bwMode="auto">
          <a:xfrm flipH="1">
            <a:off x="3124200" y="762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84" name="Line 88"/>
          <p:cNvSpPr>
            <a:spLocks noChangeShapeType="1"/>
          </p:cNvSpPr>
          <p:nvPr/>
        </p:nvSpPr>
        <p:spPr bwMode="auto">
          <a:xfrm>
            <a:off x="2667000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85" name="Line 89"/>
          <p:cNvSpPr>
            <a:spLocks noChangeShapeType="1"/>
          </p:cNvSpPr>
          <p:nvPr/>
        </p:nvSpPr>
        <p:spPr bwMode="auto">
          <a:xfrm>
            <a:off x="2667000" y="129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86" name="Line 90"/>
          <p:cNvSpPr>
            <a:spLocks noChangeShapeType="1"/>
          </p:cNvSpPr>
          <p:nvPr/>
        </p:nvSpPr>
        <p:spPr bwMode="auto">
          <a:xfrm>
            <a:off x="3505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87" name="Rectangle 91"/>
          <p:cNvSpPr>
            <a:spLocks noChangeArrowheads="1"/>
          </p:cNvSpPr>
          <p:nvPr/>
        </p:nvSpPr>
        <p:spPr bwMode="auto">
          <a:xfrm>
            <a:off x="3309938" y="1524000"/>
            <a:ext cx="381000" cy="1981200"/>
          </a:xfrm>
          <a:prstGeom prst="rect">
            <a:avLst/>
          </a:prstGeom>
          <a:solidFill>
            <a:srgbClr val="99CCFF">
              <a:alpha val="6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zh-TW" altLang="zh-TW" smtClean="0">
              <a:solidFill>
                <a:srgbClr val="000000"/>
              </a:solidFill>
            </a:endParaRPr>
          </a:p>
        </p:txBody>
      </p:sp>
      <p:sp>
        <p:nvSpPr>
          <p:cNvPr id="2088" name="Text Box 93"/>
          <p:cNvSpPr txBox="1">
            <a:spLocks noChangeArrowheads="1"/>
          </p:cNvSpPr>
          <p:nvPr/>
        </p:nvSpPr>
        <p:spPr bwMode="auto">
          <a:xfrm>
            <a:off x="3276600" y="1787525"/>
            <a:ext cx="442913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700" smtClean="0">
                <a:solidFill>
                  <a:srgbClr val="000000"/>
                </a:solidFill>
                <a:ea typeface="Adobe 仿宋 Std R" pitchFamily="18" charset="-128"/>
              </a:rPr>
              <a:t>查</a:t>
            </a:r>
            <a:r>
              <a:rPr lang="zh-TW" altLang="en-US" sz="1700" smtClean="0">
                <a:solidFill>
                  <a:srgbClr val="000000"/>
                </a:solidFill>
              </a:rPr>
              <a:t> </a:t>
            </a:r>
            <a:r>
              <a:rPr lang="zh-TW" altLang="en-US" sz="1700" smtClean="0">
                <a:solidFill>
                  <a:srgbClr val="000000"/>
                </a:solidFill>
                <a:ea typeface="Adobe 仿宋 Std R" pitchFamily="18" charset="-128"/>
              </a:rPr>
              <a:t>看</a:t>
            </a:r>
            <a:r>
              <a:rPr lang="zh-TW" altLang="en-US" sz="1700" smtClean="0">
                <a:solidFill>
                  <a:srgbClr val="000000"/>
                </a:solidFill>
              </a:rPr>
              <a:t> </a:t>
            </a:r>
            <a:r>
              <a:rPr lang="zh-TW" altLang="en-US" sz="1700" smtClean="0">
                <a:solidFill>
                  <a:srgbClr val="000000"/>
                </a:solidFill>
                <a:ea typeface="Adobe 仿宋 Std R" pitchFamily="18" charset="-128"/>
              </a:rPr>
              <a:t>排</a:t>
            </a:r>
            <a:r>
              <a:rPr lang="zh-TW" altLang="en-US" sz="1700" smtClean="0">
                <a:solidFill>
                  <a:srgbClr val="000000"/>
                </a:solidFill>
              </a:rPr>
              <a:t> </a:t>
            </a:r>
            <a:r>
              <a:rPr lang="zh-TW" altLang="en-US" sz="1700" smtClean="0">
                <a:solidFill>
                  <a:srgbClr val="000000"/>
                </a:solidFill>
                <a:ea typeface="Adobe 仿宋 Std R" pitchFamily="18" charset="-128"/>
              </a:rPr>
              <a:t>行</a:t>
            </a:r>
            <a:r>
              <a:rPr lang="zh-TW" altLang="en-US" sz="1700" smtClean="0">
                <a:solidFill>
                  <a:srgbClr val="000000"/>
                </a:solidFill>
              </a:rPr>
              <a:t> </a:t>
            </a:r>
            <a:r>
              <a:rPr lang="zh-TW" altLang="en-US" sz="1700" smtClean="0">
                <a:solidFill>
                  <a:srgbClr val="000000"/>
                </a:solidFill>
                <a:ea typeface="Adobe 仿宋 Std R" pitchFamily="18" charset="-128"/>
              </a:rPr>
              <a:t>榜</a:t>
            </a:r>
          </a:p>
        </p:txBody>
      </p:sp>
      <p:sp>
        <p:nvSpPr>
          <p:cNvPr id="2089" name="AutoShape 94"/>
          <p:cNvSpPr>
            <a:spLocks noChangeArrowheads="1"/>
          </p:cNvSpPr>
          <p:nvPr/>
        </p:nvSpPr>
        <p:spPr bwMode="auto">
          <a:xfrm>
            <a:off x="4451350" y="3276600"/>
            <a:ext cx="1828800" cy="609600"/>
          </a:xfrm>
          <a:prstGeom prst="diamond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 sz="1700" smtClean="0">
              <a:solidFill>
                <a:srgbClr val="000000"/>
              </a:solidFill>
              <a:ea typeface="Adobe 仿宋 Std R" pitchFamily="18" charset="-128"/>
            </a:endParaRPr>
          </a:p>
          <a:p>
            <a:pPr algn="ctr"/>
            <a:r>
              <a:rPr lang="zh-TW" altLang="en-US" sz="1700" smtClean="0">
                <a:solidFill>
                  <a:srgbClr val="000000"/>
                </a:solidFill>
                <a:ea typeface="Adobe 仿宋 Std R" pitchFamily="18" charset="-128"/>
              </a:rPr>
              <a:t>是否過關</a:t>
            </a:r>
          </a:p>
          <a:p>
            <a:pPr algn="ctr"/>
            <a:endParaRPr lang="en-US" altLang="zh-TW" sz="1700" smtClean="0">
              <a:solidFill>
                <a:srgbClr val="000000"/>
              </a:solidFill>
              <a:ea typeface="Adobe 仿宋 Std R" pitchFamily="18" charset="-128"/>
            </a:endParaRPr>
          </a:p>
        </p:txBody>
      </p:sp>
      <p:sp>
        <p:nvSpPr>
          <p:cNvPr id="2090" name="Line 95"/>
          <p:cNvSpPr>
            <a:spLocks noChangeShapeType="1"/>
          </p:cNvSpPr>
          <p:nvPr/>
        </p:nvSpPr>
        <p:spPr bwMode="auto">
          <a:xfrm flipV="1">
            <a:off x="8294688" y="361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91" name="Line 97"/>
          <p:cNvSpPr>
            <a:spLocks noChangeShapeType="1"/>
          </p:cNvSpPr>
          <p:nvPr/>
        </p:nvSpPr>
        <p:spPr bwMode="auto">
          <a:xfrm>
            <a:off x="6248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92" name="Line 98"/>
          <p:cNvSpPr>
            <a:spLocks noChangeShapeType="1"/>
          </p:cNvSpPr>
          <p:nvPr/>
        </p:nvSpPr>
        <p:spPr bwMode="auto">
          <a:xfrm>
            <a:off x="64770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93" name="Line 99"/>
          <p:cNvSpPr>
            <a:spLocks noChangeShapeType="1"/>
          </p:cNvSpPr>
          <p:nvPr/>
        </p:nvSpPr>
        <p:spPr bwMode="auto">
          <a:xfrm>
            <a:off x="64770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94" name="Oval 100"/>
          <p:cNvSpPr>
            <a:spLocks noChangeArrowheads="1"/>
          </p:cNvSpPr>
          <p:nvPr/>
        </p:nvSpPr>
        <p:spPr bwMode="auto">
          <a:xfrm>
            <a:off x="4724400" y="4070350"/>
            <a:ext cx="6096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是</a:t>
            </a:r>
          </a:p>
        </p:txBody>
      </p:sp>
      <p:sp>
        <p:nvSpPr>
          <p:cNvPr id="2095" name="Oval 101"/>
          <p:cNvSpPr>
            <a:spLocks noChangeArrowheads="1"/>
          </p:cNvSpPr>
          <p:nvPr/>
        </p:nvSpPr>
        <p:spPr bwMode="auto">
          <a:xfrm>
            <a:off x="5410200" y="4071938"/>
            <a:ext cx="6096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700" smtClean="0">
                <a:solidFill>
                  <a:srgbClr val="000000"/>
                </a:solidFill>
                <a:latin typeface="Adobe 仿宋 Std R" pitchFamily="18" charset="-128"/>
                <a:ea typeface="Adobe 仿宋 Std R" pitchFamily="18" charset="-128"/>
              </a:rPr>
              <a:t>否</a:t>
            </a:r>
          </a:p>
        </p:txBody>
      </p:sp>
      <p:sp>
        <p:nvSpPr>
          <p:cNvPr id="2096" name="Line 102"/>
          <p:cNvSpPr>
            <a:spLocks noChangeShapeType="1"/>
          </p:cNvSpPr>
          <p:nvPr/>
        </p:nvSpPr>
        <p:spPr bwMode="auto">
          <a:xfrm>
            <a:off x="50292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97" name="Line 103"/>
          <p:cNvSpPr>
            <a:spLocks noChangeShapeType="1"/>
          </p:cNvSpPr>
          <p:nvPr/>
        </p:nvSpPr>
        <p:spPr bwMode="auto">
          <a:xfrm flipH="1">
            <a:off x="64008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98" name="Line 104"/>
          <p:cNvSpPr>
            <a:spLocks noChangeShapeType="1"/>
          </p:cNvSpPr>
          <p:nvPr/>
        </p:nvSpPr>
        <p:spPr bwMode="auto">
          <a:xfrm>
            <a:off x="60198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99" name="Line 105"/>
          <p:cNvSpPr>
            <a:spLocks noChangeShapeType="1"/>
          </p:cNvSpPr>
          <p:nvPr/>
        </p:nvSpPr>
        <p:spPr bwMode="auto">
          <a:xfrm>
            <a:off x="67056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100" name="Line 107"/>
          <p:cNvSpPr>
            <a:spLocks noChangeShapeType="1"/>
          </p:cNvSpPr>
          <p:nvPr/>
        </p:nvSpPr>
        <p:spPr bwMode="auto">
          <a:xfrm>
            <a:off x="5029200" y="39846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101" name="Line 108"/>
          <p:cNvSpPr>
            <a:spLocks noChangeShapeType="1"/>
          </p:cNvSpPr>
          <p:nvPr/>
        </p:nvSpPr>
        <p:spPr bwMode="auto">
          <a:xfrm>
            <a:off x="5715000" y="39846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102" name="Line 109"/>
          <p:cNvSpPr>
            <a:spLocks noChangeShapeType="1"/>
          </p:cNvSpPr>
          <p:nvPr/>
        </p:nvSpPr>
        <p:spPr bwMode="auto">
          <a:xfrm>
            <a:off x="5029200" y="39735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103" name="Line 110"/>
          <p:cNvSpPr>
            <a:spLocks noChangeShapeType="1"/>
          </p:cNvSpPr>
          <p:nvPr/>
        </p:nvSpPr>
        <p:spPr bwMode="auto">
          <a:xfrm>
            <a:off x="5367338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58" name="Text Box 112"/>
          <p:cNvSpPr txBox="1">
            <a:spLocks noChangeArrowheads="1"/>
          </p:cNvSpPr>
          <p:nvPr/>
        </p:nvSpPr>
        <p:spPr bwMode="auto">
          <a:xfrm>
            <a:off x="427476" y="1638253"/>
            <a:ext cx="5016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B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O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M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B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</a:rPr>
              <a:t>˙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N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B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A</a:t>
            </a:r>
          </a:p>
        </p:txBody>
      </p:sp>
      <p:sp>
        <p:nvSpPr>
          <p:cNvPr id="59" name="Line 114"/>
          <p:cNvSpPr>
            <a:spLocks noChangeShapeType="1"/>
          </p:cNvSpPr>
          <p:nvPr/>
        </p:nvSpPr>
        <p:spPr bwMode="auto">
          <a:xfrm>
            <a:off x="502053" y="1691991"/>
            <a:ext cx="0" cy="434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8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6"/>
          <p:cNvSpPr>
            <a:spLocks noChangeArrowheads="1"/>
          </p:cNvSpPr>
          <p:nvPr/>
        </p:nvSpPr>
        <p:spPr bwMode="auto">
          <a:xfrm>
            <a:off x="3943635" y="223911"/>
            <a:ext cx="1981200" cy="762000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遊戲主選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268674" y="1447800"/>
            <a:ext cx="1905000" cy="7620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模式一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05600" y="1460818"/>
            <a:ext cx="1905000" cy="7620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22026" y="3315985"/>
            <a:ext cx="1981200" cy="533400"/>
          </a:xfrm>
          <a:prstGeom prst="rect">
            <a:avLst/>
          </a:prstGeom>
          <a:solidFill>
            <a:srgbClr val="99CCFF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開始遊戲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943635" y="2370799"/>
            <a:ext cx="1981200" cy="533400"/>
          </a:xfrm>
          <a:prstGeom prst="rect">
            <a:avLst/>
          </a:prstGeom>
          <a:solidFill>
            <a:srgbClr val="99CCFF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遊戲操控說明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667500" y="2370799"/>
            <a:ext cx="1981200" cy="533400"/>
          </a:xfrm>
          <a:prstGeom prst="rect">
            <a:avLst/>
          </a:prstGeom>
          <a:solidFill>
            <a:srgbClr val="99CCFF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971835" y="4229242"/>
            <a:ext cx="1981200" cy="533400"/>
          </a:xfrm>
          <a:prstGeom prst="rect">
            <a:avLst/>
          </a:prstGeom>
          <a:solidFill>
            <a:srgbClr val="99CCFF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r>
              <a:rPr lang="en-US" altLang="zh-TW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230574" y="2379042"/>
            <a:ext cx="1981200" cy="533400"/>
          </a:xfrm>
          <a:prstGeom prst="rect">
            <a:avLst/>
          </a:prstGeom>
          <a:solidFill>
            <a:srgbClr val="99CCFF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角色選擇</a:t>
            </a:r>
            <a:r>
              <a:rPr lang="en-US" altLang="zh-TW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/CPU</a:t>
            </a: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943635" y="4229242"/>
            <a:ext cx="1981200" cy="533400"/>
          </a:xfrm>
          <a:prstGeom prst="rect">
            <a:avLst/>
          </a:prstGeom>
          <a:solidFill>
            <a:srgbClr val="99CCFF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en-US" altLang="zh-TW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放炸彈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667500" y="4229242"/>
            <a:ext cx="1981200" cy="533400"/>
          </a:xfrm>
          <a:prstGeom prst="rect">
            <a:avLst/>
          </a:prstGeom>
          <a:solidFill>
            <a:srgbClr val="99CCFF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  <a:r>
              <a:rPr lang="en-US" altLang="zh-TW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道具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787821" y="5155716"/>
            <a:ext cx="2286000" cy="533400"/>
          </a:xfrm>
          <a:prstGeom prst="rect">
            <a:avLst/>
          </a:prstGeom>
          <a:solidFill>
            <a:srgbClr val="99CCFF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過關分數</a:t>
            </a:r>
            <a:r>
              <a:rPr lang="en-US" altLang="zh-TW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更新排行榜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H="1">
            <a:off x="2191035" y="1011223"/>
            <a:ext cx="2743200" cy="4365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4934235" y="1011222"/>
            <a:ext cx="2743200" cy="436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>
            <a:off x="4930821" y="2912442"/>
            <a:ext cx="0" cy="366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4934235" y="3849384"/>
            <a:ext cx="0" cy="379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 flipH="1">
            <a:off x="1972669" y="3837855"/>
            <a:ext cx="2961564" cy="391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4934235" y="3827199"/>
            <a:ext cx="2723865" cy="402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4930821" y="4762642"/>
            <a:ext cx="0" cy="379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" name="Text Box 112"/>
          <p:cNvSpPr txBox="1">
            <a:spLocks noChangeArrowheads="1"/>
          </p:cNvSpPr>
          <p:nvPr/>
        </p:nvSpPr>
        <p:spPr bwMode="auto">
          <a:xfrm>
            <a:off x="421376" y="1589585"/>
            <a:ext cx="5016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B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O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M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B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</a:rPr>
              <a:t>˙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N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B</a:t>
            </a:r>
          </a:p>
          <a:p>
            <a:pPr algn="ctr"/>
            <a:r>
              <a:rPr lang="en-US" altLang="zh-TW" sz="2500" dirty="0">
                <a:solidFill>
                  <a:srgbClr val="777777"/>
                </a:solidFill>
                <a:latin typeface="Adobe 仿宋 Std R" pitchFamily="18" charset="-128"/>
                <a:ea typeface="Adobe 仿宋 Std R" pitchFamily="18" charset="-128"/>
              </a:rPr>
              <a:t>A</a:t>
            </a:r>
          </a:p>
        </p:txBody>
      </p:sp>
      <p:sp>
        <p:nvSpPr>
          <p:cNvPr id="38" name="Line 114"/>
          <p:cNvSpPr>
            <a:spLocks noChangeShapeType="1"/>
          </p:cNvSpPr>
          <p:nvPr/>
        </p:nvSpPr>
        <p:spPr bwMode="auto">
          <a:xfrm>
            <a:off x="497576" y="1665785"/>
            <a:ext cx="0" cy="434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Line 52"/>
          <p:cNvSpPr>
            <a:spLocks noChangeShapeType="1"/>
          </p:cNvSpPr>
          <p:nvPr/>
        </p:nvSpPr>
        <p:spPr bwMode="auto">
          <a:xfrm>
            <a:off x="3211774" y="2667000"/>
            <a:ext cx="7318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86549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97</Words>
  <Application>Microsoft Office PowerPoint</Application>
  <PresentationFormat>如螢幕大小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Adobe 仿宋 Std R</vt:lpstr>
      <vt:lpstr>微軟正黑體</vt:lpstr>
      <vt:lpstr>新細明體</vt:lpstr>
      <vt:lpstr>Arial</vt:lpstr>
      <vt:lpstr>Calibri</vt:lpstr>
      <vt:lpstr>預設簡報設計</vt:lpstr>
      <vt:lpstr>1_預設簡報設計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Lin</dc:creator>
  <cp:lastModifiedBy>Jacky Lin</cp:lastModifiedBy>
  <cp:revision>9</cp:revision>
  <cp:lastPrinted>1601-01-01T00:00:00Z</cp:lastPrinted>
  <dcterms:created xsi:type="dcterms:W3CDTF">1601-01-01T00:00:00Z</dcterms:created>
  <dcterms:modified xsi:type="dcterms:W3CDTF">2016-06-22T14:23:10Z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