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PKMa8uSQ/tWtEqUih1XOI2sUI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271729-5A33-4198-9588-A3C32FB7B002}">
  <a:tblStyle styleId="{EA271729-5A33-4198-9588-A3C32FB7B002}"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HelveticaNeue-bold.fntdata"/><Relationship Id="rId14" Type="http://schemas.openxmlformats.org/officeDocument/2006/relationships/slide" Target="slides/slide9.xml"/><Relationship Id="rId36" Type="http://schemas.openxmlformats.org/officeDocument/2006/relationships/font" Target="fonts/HelveticaNeue-regular.fntdata"/><Relationship Id="rId17" Type="http://schemas.openxmlformats.org/officeDocument/2006/relationships/slide" Target="slides/slide12.xml"/><Relationship Id="rId39" Type="http://schemas.openxmlformats.org/officeDocument/2006/relationships/font" Target="fonts/HelveticaNeue-boldItalic.fntdata"/><Relationship Id="rId16" Type="http://schemas.openxmlformats.org/officeDocument/2006/relationships/slide" Target="slides/slide11.xml"/><Relationship Id="rId38" Type="http://schemas.openxmlformats.org/officeDocument/2006/relationships/font" Target="fonts/HelveticaNeu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you navigate around, try to use Tab to autocomplete paths and names of files and directories.</a:t>
            </a:r>
            <a:endParaRPr/>
          </a:p>
        </p:txBody>
      </p:sp>
      <p:sp>
        <p:nvSpPr>
          <p:cNvPr id="149" name="Google Shape;1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 the end of episode 2</a:t>
            </a:r>
            <a:endParaRPr/>
          </a:p>
        </p:txBody>
      </p:sp>
      <p:sp>
        <p:nvSpPr>
          <p:cNvPr id="156" name="Google Shape;15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Loops</a:t>
            </a:r>
            <a:r>
              <a:rPr b="0" i="0" lang="en-US" sz="1200">
                <a:solidFill>
                  <a:schemeClr val="dk1"/>
                </a:solidFill>
                <a:latin typeface="Calibri"/>
                <a:ea typeface="Calibri"/>
                <a:cs typeface="Calibri"/>
                <a:sym typeface="Calibri"/>
              </a:rPr>
              <a:t> are key to productivity improvements through automation as they allow us to execute commands repetitively. Similar to wildcards and tab completion, using loops also reduces the amount of typing (and typing mistakes). </a:t>
            </a:r>
            <a:endParaRPr/>
          </a:p>
        </p:txBody>
      </p:sp>
      <p:sp>
        <p:nvSpPr>
          <p:cNvPr id="169" name="Google Shape;16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Suppose we have several hundred txt document files. We would like to change these files, but also save a version of the original files, naming the copies </a:t>
            </a:r>
            <a:r>
              <a:rPr lang="en-US"/>
              <a:t>backup_filename. txt</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We can use a </a:t>
            </a:r>
            <a:r>
              <a:rPr b="1" i="0" lang="en-US" sz="1200">
                <a:solidFill>
                  <a:schemeClr val="dk1"/>
                </a:solidFill>
                <a:latin typeface="Calibri"/>
                <a:ea typeface="Calibri"/>
                <a:cs typeface="Calibri"/>
                <a:sym typeface="Calibri"/>
              </a:rPr>
              <a:t>loop</a:t>
            </a:r>
            <a:r>
              <a:rPr b="0" i="0" lang="en-US" sz="1200">
                <a:solidFill>
                  <a:schemeClr val="dk1"/>
                </a:solidFill>
                <a:latin typeface="Calibri"/>
                <a:ea typeface="Calibri"/>
                <a:cs typeface="Calibri"/>
                <a:sym typeface="Calibri"/>
              </a:rPr>
              <a:t> to do that.</a:t>
            </a:r>
            <a:endParaRPr/>
          </a:p>
        </p:txBody>
      </p:sp>
      <p:sp>
        <p:nvSpPr>
          <p:cNvPr id="176" name="Google Shape;17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Alternatively, rather than running a loop on the command line, you can save it in a script file and run it from the command line without having to rewrite the loop again. This is what is called a Bash script which is a plain text file that contains a series of commands like the loop you created above. In the example script here, the first line of the file contains what is called a Shebang (</a:t>
            </a:r>
            <a:r>
              <a:rPr lang="en-US"/>
              <a:t>#!</a:t>
            </a:r>
            <a:r>
              <a:rPr b="0" i="0" lang="en-US" sz="1200">
                <a:solidFill>
                  <a:schemeClr val="dk1"/>
                </a:solidFill>
                <a:latin typeface="Calibri"/>
                <a:ea typeface="Calibri"/>
                <a:cs typeface="Calibri"/>
                <a:sym typeface="Calibri"/>
              </a:rPr>
              <a:t>) followed by the path to the interpreter (or program) that will run the rest of the lines in the file (</a:t>
            </a:r>
            <a:r>
              <a:rPr lang="en-US"/>
              <a:t>/bin/bash</a:t>
            </a:r>
            <a:r>
              <a:rPr b="0" i="0" lang="en-US" sz="1200">
                <a:solidFill>
                  <a:schemeClr val="dk1"/>
                </a:solidFill>
                <a:latin typeface="Calibri"/>
                <a:ea typeface="Calibri"/>
                <a:cs typeface="Calibri"/>
                <a:sym typeface="Calibri"/>
              </a:rPr>
              <a:t>). The second line demonstrates how comments are made in scripts. This provides you with more information about what the script does. The remaining lines contain the loop you created above. You can create this file in the same directory you’ve been using for the lesson and by using the text editor of your choice (e.g. nano) but when you save the file, make sure it has the extension </a:t>
            </a:r>
            <a:r>
              <a:rPr b="1" i="0" lang="en-US" sz="1200">
                <a:solidFill>
                  <a:schemeClr val="dk1"/>
                </a:solidFill>
                <a:latin typeface="Calibri"/>
                <a:ea typeface="Calibri"/>
                <a:cs typeface="Calibri"/>
                <a:sym typeface="Calibri"/>
              </a:rPr>
              <a:t>.sh</a:t>
            </a:r>
            <a:r>
              <a:rPr b="0" i="0" lang="en-US" sz="1200">
                <a:solidFill>
                  <a:schemeClr val="dk1"/>
                </a:solidFill>
                <a:latin typeface="Calibri"/>
                <a:ea typeface="Calibri"/>
                <a:cs typeface="Calibri"/>
                <a:sym typeface="Calibri"/>
              </a:rPr>
              <a:t> (e.g. </a:t>
            </a:r>
            <a:r>
              <a:rPr lang="en-US"/>
              <a:t>my_first_bash_script.sh</a:t>
            </a:r>
            <a:r>
              <a:rPr b="0" i="0" lang="en-US" sz="1200">
                <a:solidFill>
                  <a:schemeClr val="dk1"/>
                </a:solidFill>
                <a:latin typeface="Calibri"/>
                <a:ea typeface="Calibri"/>
                <a:cs typeface="Calibri"/>
                <a:sym typeface="Calibri"/>
              </a:rPr>
              <a:t>). When you’ve done this, you can run the Bash script by typing the command bash and the file name via the command line (e.g. </a:t>
            </a:r>
            <a:r>
              <a:rPr lang="en-US"/>
              <a:t>bash my_first_bash_script.sh</a:t>
            </a:r>
            <a:r>
              <a:rPr b="0" i="0" lang="en-US" sz="1200">
                <a:solidFill>
                  <a:schemeClr val="dk1"/>
                </a:solidFill>
                <a:latin typeface="Calibri"/>
                <a:ea typeface="Calibri"/>
                <a:cs typeface="Calibri"/>
                <a:sym typeface="Calibri"/>
              </a:rPr>
              <a:t>).</a:t>
            </a:r>
            <a:endParaRPr/>
          </a:p>
        </p:txBody>
      </p:sp>
      <p:sp>
        <p:nvSpPr>
          <p:cNvPr id="197" name="Google Shape;19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 Wildcard (whatever is before it is optional)</a:t>
            </a:r>
            <a:endParaRPr/>
          </a:p>
          <a:p>
            <a:pPr indent="0" lvl="0" marL="0" rtl="0" algn="l">
              <a:spcBef>
                <a:spcPts val="0"/>
              </a:spcBef>
              <a:spcAft>
                <a:spcPts val="0"/>
              </a:spcAft>
              <a:buClr>
                <a:schemeClr val="dk1"/>
              </a:buClr>
              <a:buSzPts val="1200"/>
              <a:buFont typeface="Calibri"/>
              <a:buNone/>
            </a:pPr>
            <a:r>
              <a:rPr lang="en-US"/>
              <a:t>* Match zero or more of the preceding token (includes more than 1)</a:t>
            </a:r>
            <a:endParaRPr/>
          </a:p>
          <a:p>
            <a:pPr indent="0" lvl="0" marL="0" rtl="0" algn="l">
              <a:spcBef>
                <a:spcPts val="0"/>
              </a:spcBef>
              <a:spcAft>
                <a:spcPts val="0"/>
              </a:spcAft>
              <a:buClr>
                <a:schemeClr val="dk1"/>
              </a:buClr>
              <a:buSzPts val="1200"/>
              <a:buFont typeface="Calibri"/>
              <a:buNone/>
            </a:pPr>
            <a:r>
              <a:rPr lang="en-US"/>
              <a:t>. Matches any ONE token</a:t>
            </a:r>
            <a:endParaRPr/>
          </a:p>
          <a:p>
            <a:pPr indent="0" lvl="0" marL="0" rtl="0" algn="l">
              <a:spcBef>
                <a:spcPts val="0"/>
              </a:spcBef>
              <a:spcAft>
                <a:spcPts val="0"/>
              </a:spcAft>
              <a:buClr>
                <a:schemeClr val="dk1"/>
              </a:buClr>
              <a:buSzPts val="1200"/>
              <a:buFont typeface="Calibri"/>
              <a:buNone/>
            </a:pPr>
            <a:r>
              <a:t/>
            </a:r>
            <a:endParaRPr b="1"/>
          </a:p>
          <a:p>
            <a:pPr indent="0" lvl="0" marL="0" rtl="0" algn="l">
              <a:spcBef>
                <a:spcPts val="0"/>
              </a:spcBef>
              <a:spcAft>
                <a:spcPts val="0"/>
              </a:spcAft>
              <a:buClr>
                <a:schemeClr val="dk1"/>
              </a:buClr>
              <a:buSzPts val="1200"/>
              <a:buFont typeface="Calibri"/>
              <a:buNone/>
            </a:pPr>
            <a:r>
              <a:rPr b="1" lang="en-US"/>
              <a:t>Tips:</a:t>
            </a:r>
            <a:endParaRPr/>
          </a:p>
          <a:p>
            <a:pPr indent="0" lvl="0" marL="0" rtl="0" algn="l">
              <a:spcBef>
                <a:spcPts val="0"/>
              </a:spcBef>
              <a:spcAft>
                <a:spcPts val="0"/>
              </a:spcAft>
              <a:buNone/>
            </a:pPr>
            <a:r>
              <a:rPr lang="en-US"/>
              <a:t>Typically capitalization matters. The =/= the</a:t>
            </a:r>
            <a:endParaRPr/>
          </a:p>
        </p:txBody>
      </p:sp>
      <p:sp>
        <p:nvSpPr>
          <p:cNvPr id="229" name="Google Shape;22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c64f94e8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3c64f94e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c64f94e83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3c64f94e8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c64f94e83_1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c64f94e83_1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50">
                <a:solidFill>
                  <a:srgbClr val="333333"/>
                </a:solidFill>
                <a:highlight>
                  <a:srgbClr val="FFFFFF"/>
                </a:highlight>
                <a:latin typeface="Helvetica Neue"/>
                <a:ea typeface="Helvetica Neue"/>
                <a:cs typeface="Helvetica Neue"/>
                <a:sym typeface="Helvetica Neue"/>
              </a:rPr>
              <a:t>Version control is a name used for software which can help you record changes you make to the files in a directory on your computer. Version control software and tools (such as Git and Subversion/SVN) are often associated with software development, and increasingly, they are being used to collaborate in research and academic environments. Version control systems work best with plain text files such as documents or computer code, but modern version control systems can be used to track changes in any type of file.</a:t>
            </a:r>
            <a:endParaRPr sz="105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800"/>
              </a:spcBef>
              <a:spcAft>
                <a:spcPts val="0"/>
              </a:spcAft>
              <a:buClr>
                <a:schemeClr val="dk1"/>
              </a:buClr>
              <a:buSzPts val="1100"/>
              <a:buFont typeface="Arial"/>
              <a:buNone/>
            </a:pPr>
            <a:r>
              <a:rPr lang="en-US" sz="1050">
                <a:solidFill>
                  <a:srgbClr val="333333"/>
                </a:solidFill>
                <a:highlight>
                  <a:srgbClr val="FFFFFF"/>
                </a:highlight>
                <a:latin typeface="Helvetica Neue"/>
                <a:ea typeface="Helvetica Neue"/>
                <a:cs typeface="Helvetica Neue"/>
                <a:sym typeface="Helvetica Neue"/>
              </a:rPr>
              <a:t>At its most basic level, version control software helps us register and track sets of changes made to files on our computer. We can then reason about and share those changes with others. As we build up sets of changes over time, we begin to see some benefits.</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800"/>
              </a:spcBef>
              <a:spcAft>
                <a:spcPts val="0"/>
              </a:spcAft>
              <a:buNone/>
            </a:pPr>
            <a:r>
              <a:t/>
            </a:r>
            <a:endParaRPr/>
          </a:p>
        </p:txBody>
      </p:sp>
      <p:sp>
        <p:nvSpPr>
          <p:cNvPr id="261" name="Google Shape;261;g13c64f94e83_1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c64f94e83_16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c64f94e83_16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Collaboration - Version control allows us to define formalized ways we can work together and share writing and code. For example merging together sets of changes from different parties enables co-creation of documents and software across distributed teams.</a:t>
            </a:r>
            <a:endParaRPr/>
          </a:p>
          <a:p>
            <a:pPr indent="0" lvl="0" marL="0" rtl="0" algn="l">
              <a:spcBef>
                <a:spcPts val="0"/>
              </a:spcBef>
              <a:spcAft>
                <a:spcPts val="0"/>
              </a:spcAft>
              <a:buNone/>
            </a:pPr>
            <a:r>
              <a:rPr lang="en-US"/>
              <a:t>Versioning - Having a robust and rigorous log of changes to a file, without renaming files (v1, v2, final_copy)</a:t>
            </a:r>
            <a:endParaRPr/>
          </a:p>
          <a:p>
            <a:pPr indent="0" lvl="0" marL="0" rtl="0" algn="l">
              <a:spcBef>
                <a:spcPts val="0"/>
              </a:spcBef>
              <a:spcAft>
                <a:spcPts val="0"/>
              </a:spcAft>
              <a:buNone/>
            </a:pPr>
            <a:r>
              <a:rPr lang="en-US"/>
              <a:t>Rolling Back - Version control allows us to quickly undo a set of changes. This can be useful when new writing or new additions to code introduce problems.</a:t>
            </a:r>
            <a:endParaRPr/>
          </a:p>
          <a:p>
            <a:pPr indent="0" lvl="0" marL="0" rtl="0" algn="l">
              <a:spcBef>
                <a:spcPts val="0"/>
              </a:spcBef>
              <a:spcAft>
                <a:spcPts val="0"/>
              </a:spcAft>
              <a:buNone/>
            </a:pPr>
            <a:r>
              <a:rPr lang="en-US"/>
              <a:t>Understanding - Version control can help you understand how the code or writing came to be, who wrote or contributed particular parts, and who you might ask to help understand it better.</a:t>
            </a:r>
            <a:endParaRPr/>
          </a:p>
          <a:p>
            <a:pPr indent="0" lvl="0" marL="0" rtl="0" algn="l">
              <a:spcBef>
                <a:spcPts val="0"/>
              </a:spcBef>
              <a:spcAft>
                <a:spcPts val="0"/>
              </a:spcAft>
              <a:buNone/>
            </a:pPr>
            <a:r>
              <a:rPr lang="en-US"/>
              <a:t>Backup - While not meant to be a backup solution, using version control systems mean that your code and writing can be stored on multiple other computers.</a:t>
            </a:r>
            <a:endParaRPr/>
          </a:p>
          <a:p>
            <a:pPr indent="0" lvl="0" marL="0" rtl="0" algn="l">
              <a:spcBef>
                <a:spcPts val="0"/>
              </a:spcBef>
              <a:spcAft>
                <a:spcPts val="0"/>
              </a:spcAft>
              <a:buNone/>
            </a:pPr>
            <a:r>
              <a:rPr lang="en-US"/>
              <a:t>There are many more reasons to use version control, and we’ll explore some of these in the library context, but first let’s learn a bit about a popular version control tool called Git.</a:t>
            </a:r>
            <a:endParaRPr/>
          </a:p>
          <a:p>
            <a:pPr indent="0" lvl="0" marL="0" rtl="0" algn="l">
              <a:spcBef>
                <a:spcPts val="0"/>
              </a:spcBef>
              <a:spcAft>
                <a:spcPts val="0"/>
              </a:spcAft>
              <a:buNone/>
            </a:pPr>
            <a:r>
              <a:t/>
            </a:r>
            <a:endParaRPr/>
          </a:p>
        </p:txBody>
      </p:sp>
      <p:sp>
        <p:nvSpPr>
          <p:cNvPr id="268" name="Google Shape;268;g13c64f94e83_16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c64f94e83_16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c64f94e83_16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Git is one of the most widely used version control systems in the world. It is a free, open source tool that can be downloaded to your local machine and used for logging all changes made to a group of designated computer files (referred to as a “git repository” or “repo” for short) over time. It can be used to control file versions locally by you alone on your computer, but is perhaps most powerful when employed to coordinate simultaneous work on a group of files shared among distributed groups of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Rather than emailing documents with tracked changes and some comments and renaming different versions of files (example.txt, exampleV2.txt, exampleV3.txt) to differentiate them, we can use Git to save (or in Git parlance, “commit”) all that information with the document itself. This makes it easy to get an overview of all changes made to a file over time by looking at a log of all the changes that have been made. And all earlier versions of each file still remain in their original form: they are not overwritten, should we ever wish to “roll back” to them.</a:t>
            </a:r>
            <a:endParaRPr/>
          </a:p>
          <a:p>
            <a:pPr indent="0" lvl="0" marL="0" rtl="0" algn="l">
              <a:spcBef>
                <a:spcPts val="0"/>
              </a:spcBef>
              <a:spcAft>
                <a:spcPts val="0"/>
              </a:spcAft>
              <a:buNone/>
            </a:pPr>
            <a:r>
              <a:t/>
            </a:r>
            <a:endParaRPr/>
          </a:p>
        </p:txBody>
      </p:sp>
      <p:sp>
        <p:nvSpPr>
          <p:cNvPr id="275" name="Google Shape;275;g13c64f94e83_16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Although we typically communicate with computers using the WIMP method (windows, icons, mice, and pointers); this became more popular in the 80s. Before that, interaction with computers occurred by using tools that only allowed text input and output, where you input text. CLI- command-line  interface. The person types a command, the computer printer executes, displaying output, and so on.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c64f94e83_16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c64f94e83_16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Git was originally developed to help software developers work collaboratively on software projects, but it can be and is used for managing revisions to any file type on a computer system, including text documents and spreadsheets. Once installed, interaction with Git is done through the Command Prompt in Windows, or the Terminal on Mac/Linux. Since Word documents contain special formatting, Git unfortunately cannot version control those, nor can it version control PDFs, though both file types can be stored in Git repositories.</a:t>
            </a:r>
            <a:endParaRPr/>
          </a:p>
          <a:p>
            <a:pPr indent="0" lvl="0" marL="0" rtl="0" algn="l">
              <a:spcBef>
                <a:spcPts val="0"/>
              </a:spcBef>
              <a:spcAft>
                <a:spcPts val="0"/>
              </a:spcAft>
              <a:buNone/>
            </a:pPr>
            <a:r>
              <a:t/>
            </a:r>
            <a:endParaRPr/>
          </a:p>
        </p:txBody>
      </p:sp>
      <p:sp>
        <p:nvSpPr>
          <p:cNvPr id="283" name="Google Shape;283;g13c64f94e83_16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interaction is facilitated by the shell. The shell is a program that runs other programs. </a:t>
            </a:r>
            <a:r>
              <a:rPr b="0" i="0" lang="en-US" sz="1200">
                <a:solidFill>
                  <a:schemeClr val="dk1"/>
                </a:solidFill>
                <a:latin typeface="Calibri"/>
                <a:ea typeface="Calibri"/>
                <a:cs typeface="Calibri"/>
                <a:sym typeface="Calibri"/>
              </a:rPr>
              <a:t>The shell (sometimes referred to as the “Unix shell”, for the operating system where it was first developed) is a program that allows you to interact with your computer using typed text commands. It is the primary interface used on Linux and Unix-based systems, such as macOS, and can be installed optionally on other operating systems such as Windows.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most popular is bash (Bourne again shell)</a:t>
            </a:r>
            <a:endParaRPr/>
          </a:p>
          <a:p>
            <a:pPr indent="0" lvl="0" marL="0" rtl="0" algn="l">
              <a:spcBef>
                <a:spcPts val="0"/>
              </a:spcBef>
              <a:spcAft>
                <a:spcPts val="0"/>
              </a:spcAft>
              <a:buNone/>
            </a:pPr>
            <a:r>
              <a:rPr lang="en-US"/>
              <a:t>Using it feels a lot more like programming, and learning it can help you enter the programming world in terms of behaviours (comments, scripts, loops, etc.) and using commands which are terse, often only a couple characters long, and often cryptic.</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requires little to no programming where you can do a lot of work with just a few keystrokes, once you have learned how the shell works and what its basic commands are. The shell is one of the most productive programming environments ever created.</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This automation not only makes you more productive, but also improves the reproducibility of your workflows by allowing you to save and then repeat them with a few simple commands. Understanding the basics of the shell provides a useful foundation for learning to program, since some of the concepts you will learn here—such as loops, values, and variables—will translate to programming.</a:t>
            </a:r>
            <a:endParaRPr/>
          </a:p>
        </p:txBody>
      </p:sp>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Where is my shell?</a:t>
            </a:r>
            <a:endParaRPr/>
          </a:p>
          <a:p>
            <a:pPr indent="0" lvl="0" marL="0" rtl="0" algn="l">
              <a:spcBef>
                <a:spcPts val="0"/>
              </a:spcBef>
              <a:spcAft>
                <a:spcPts val="0"/>
              </a:spcAft>
              <a:buNone/>
            </a:pPr>
            <a:r>
              <a:rPr lang="en-US"/>
              <a:t>The shell is a program that is usually launched on your computer much in the way you would start any other program. However, there are numerous kinds of shells with different names, and they may or may not be already installed. The shell is central to Linux-based computers, and macOS machines ship with Terminal, a shell program. For Windows users, popular shells such as Cygwin or Git Bash provide a Unix-like interface, but may need to be installed separately. In Windows 10, the PowerShell natively provides that functionality.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this lesson, we will use Git Bash for Windows users, Terminal for macOS, and the shell for Linux users.</a:t>
            </a:r>
            <a:endParaRPr/>
          </a:p>
          <a:p>
            <a:pPr indent="0" lvl="0" marL="0" rtl="0" algn="l">
              <a:spcBef>
                <a:spcPts val="0"/>
              </a:spcBef>
              <a:spcAft>
                <a:spcPts val="0"/>
              </a:spcAft>
              <a:buNone/>
            </a:pPr>
            <a:r>
              <a:t/>
            </a:r>
            <a:endParaRPr/>
          </a:p>
        </p:txBody>
      </p:sp>
      <p:sp>
        <p:nvSpPr>
          <p:cNvPr id="130" name="Google Shape;13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 Wildcard (whatever is before it is optional)</a:t>
            </a:r>
            <a:endParaRPr/>
          </a:p>
          <a:p>
            <a:pPr indent="0" lvl="0" marL="0" rtl="0" algn="l">
              <a:spcBef>
                <a:spcPts val="0"/>
              </a:spcBef>
              <a:spcAft>
                <a:spcPts val="0"/>
              </a:spcAft>
              <a:buClr>
                <a:schemeClr val="dk1"/>
              </a:buClr>
              <a:buSzPts val="1200"/>
              <a:buFont typeface="Calibri"/>
              <a:buNone/>
            </a:pPr>
            <a:r>
              <a:rPr lang="en-US"/>
              <a:t>* Match zero or more of the preceding token (includes more than 1)</a:t>
            </a:r>
            <a:endParaRPr/>
          </a:p>
          <a:p>
            <a:pPr indent="0" lvl="0" marL="0" rtl="0" algn="l">
              <a:spcBef>
                <a:spcPts val="0"/>
              </a:spcBef>
              <a:spcAft>
                <a:spcPts val="0"/>
              </a:spcAft>
              <a:buClr>
                <a:schemeClr val="dk1"/>
              </a:buClr>
              <a:buSzPts val="1200"/>
              <a:buFont typeface="Calibri"/>
              <a:buNone/>
            </a:pPr>
            <a:r>
              <a:rPr lang="en-US"/>
              <a:t>. Matches any ONE token</a:t>
            </a:r>
            <a:endParaRPr/>
          </a:p>
          <a:p>
            <a:pPr indent="0" lvl="0" marL="0" rtl="0" algn="l">
              <a:spcBef>
                <a:spcPts val="0"/>
              </a:spcBef>
              <a:spcAft>
                <a:spcPts val="0"/>
              </a:spcAft>
              <a:buClr>
                <a:schemeClr val="dk1"/>
              </a:buClr>
              <a:buSzPts val="1200"/>
              <a:buFont typeface="Calibri"/>
              <a:buNone/>
            </a:pPr>
            <a:r>
              <a:t/>
            </a:r>
            <a:endParaRPr b="1"/>
          </a:p>
          <a:p>
            <a:pPr indent="0" lvl="0" marL="0" rtl="0" algn="l">
              <a:spcBef>
                <a:spcPts val="0"/>
              </a:spcBef>
              <a:spcAft>
                <a:spcPts val="0"/>
              </a:spcAft>
              <a:buClr>
                <a:schemeClr val="dk1"/>
              </a:buClr>
              <a:buSzPts val="1200"/>
              <a:buFont typeface="Calibri"/>
              <a:buNone/>
            </a:pPr>
            <a:r>
              <a:rPr b="1" lang="en-US"/>
              <a:t>Tips:</a:t>
            </a:r>
            <a:endParaRPr/>
          </a:p>
          <a:p>
            <a:pPr indent="0" lvl="0" marL="0" rtl="0" algn="l">
              <a:spcBef>
                <a:spcPts val="0"/>
              </a:spcBef>
              <a:spcAft>
                <a:spcPts val="0"/>
              </a:spcAft>
              <a:buNone/>
            </a:pPr>
            <a:r>
              <a:rPr lang="en-US"/>
              <a:t>Typically capitalization matters. The =/= the</a:t>
            </a:r>
            <a:endParaRPr/>
          </a:p>
        </p:txBody>
      </p:sp>
      <p:sp>
        <p:nvSpPr>
          <p:cNvPr id="142" name="Google Shape;1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p:nvPr>
            <p:ph idx="2" type="pic"/>
          </p:nvPr>
        </p:nvSpPr>
        <p:spPr>
          <a:xfrm>
            <a:off x="5183188" y="987425"/>
            <a:ext cx="6172200" cy="4873625"/>
          </a:xfrm>
          <a:prstGeom prst="rect">
            <a:avLst/>
          </a:prstGeom>
          <a:noFill/>
          <a:ln>
            <a:noFill/>
          </a:ln>
        </p:spPr>
      </p:sp>
      <p:sp>
        <p:nvSpPr>
          <p:cNvPr id="68" name="Google Shape;68;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The Unix Shell</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and an introduction to working with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 1 (practice navigation commands)</a:t>
            </a:r>
            <a:endParaRPr/>
          </a:p>
        </p:txBody>
      </p:sp>
      <p:sp>
        <p:nvSpPr>
          <p:cNvPr id="152" name="Google Shape;15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Find out where you currently are.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Go to “shell-lesson” folder, what is there?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Go back where you came from (with ”cd –” command).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Go one directory up.</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Get comfortable navigating across the file system.</a:t>
            </a:r>
            <a:endParaRPr/>
          </a:p>
          <a:p>
            <a:pPr indent="-228600" lvl="1" marL="685800" rtl="0" algn="l">
              <a:lnSpc>
                <a:spcPct val="90000"/>
              </a:lnSpc>
              <a:spcBef>
                <a:spcPts val="500"/>
              </a:spcBef>
              <a:spcAft>
                <a:spcPts val="0"/>
              </a:spcAft>
              <a:buClr>
                <a:schemeClr val="dk1"/>
              </a:buClr>
              <a:buSzPts val="2400"/>
              <a:buChar char="•"/>
            </a:pPr>
            <a:r>
              <a:rPr lang="en-US"/>
              <a:t>Try changing directories into different folders within “lcw2022” folder and explore their contents.</a:t>
            </a:r>
            <a:endParaRPr/>
          </a:p>
          <a:p>
            <a:pPr indent="-228600" lvl="1" marL="685800" rtl="0" algn="l">
              <a:lnSpc>
                <a:spcPct val="90000"/>
              </a:lnSpc>
              <a:spcBef>
                <a:spcPts val="500"/>
              </a:spcBef>
              <a:spcAft>
                <a:spcPts val="0"/>
              </a:spcAft>
              <a:buClr>
                <a:schemeClr val="dk1"/>
              </a:buClr>
              <a:buSzPts val="2400"/>
              <a:buChar char="•"/>
            </a:pPr>
            <a:r>
              <a:rPr lang="en-US"/>
              <a:t>Use “-a” flag, does every directory have hidden files?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 2</a:t>
            </a:r>
            <a:endParaRPr/>
          </a:p>
        </p:txBody>
      </p:sp>
      <p:sp>
        <p:nvSpPr>
          <p:cNvPr id="159" name="Google Shape;15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Remember, we added “lcw2022” folder to the Desktop in the beginning of the workshop?</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Can you now list the contents of the “lcw2022” directory from your current directory?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happens if you use ls –a? or ls –F?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 3</a:t>
            </a:r>
            <a:endParaRPr/>
          </a:p>
        </p:txBody>
      </p:sp>
      <p:sp>
        <p:nvSpPr>
          <p:cNvPr id="165" name="Google Shape;16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Make a copy of “gulliver.txt” folder and call it “gulliver-backup.txt”.</a:t>
            </a:r>
            <a:endParaRPr/>
          </a:p>
          <a:p>
            <a:pPr indent="-228600" lvl="0" marL="228600" rtl="0" algn="l">
              <a:lnSpc>
                <a:spcPct val="90000"/>
              </a:lnSpc>
              <a:spcBef>
                <a:spcPts val="1000"/>
              </a:spcBef>
              <a:spcAft>
                <a:spcPts val="0"/>
              </a:spcAft>
              <a:buClr>
                <a:schemeClr val="dk1"/>
              </a:buClr>
              <a:buSzPts val="2800"/>
              <a:buChar char="•"/>
            </a:pPr>
            <a:r>
              <a:rPr lang="en-US"/>
              <a:t>Move the file “gulliver-backup.txt” into the “backup” directory.</a:t>
            </a:r>
            <a:endParaRPr/>
          </a:p>
          <a:p>
            <a:pPr indent="0" lvl="1" marL="457200" rtl="0" algn="l">
              <a:lnSpc>
                <a:spcPct val="90000"/>
              </a:lnSpc>
              <a:spcBef>
                <a:spcPts val="500"/>
              </a:spcBef>
              <a:spcAft>
                <a:spcPts val="0"/>
              </a:spcAft>
              <a:buClr>
                <a:schemeClr val="dk1"/>
              </a:buClr>
              <a:buSzPts val="2800"/>
              <a:buNone/>
            </a:pPr>
            <a:r>
              <a:rPr i="1" lang="en-US" sz="2800"/>
              <a:t>Make sure you understand the directory structure of ”lcw2022” before we continue.</a:t>
            </a:r>
            <a:endParaRPr i="1" sz="2800"/>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Writing a Loop</a:t>
            </a:r>
            <a:endParaRPr/>
          </a:p>
        </p:txBody>
      </p:sp>
      <p:pic>
        <p:nvPicPr>
          <p:cNvPr id="172" name="Google Shape;172;p13"/>
          <p:cNvPicPr preferRelativeResize="0"/>
          <p:nvPr/>
        </p:nvPicPr>
        <p:blipFill rotWithShape="1">
          <a:blip r:embed="rId3">
            <a:alphaModFix/>
          </a:blip>
          <a:srcRect b="0" l="0" r="0" t="0"/>
          <a:stretch/>
        </p:blipFill>
        <p:spPr>
          <a:xfrm>
            <a:off x="1188823" y="2703146"/>
            <a:ext cx="9814354" cy="14517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Writing a Loop</a:t>
            </a:r>
            <a:endParaRPr/>
          </a:p>
        </p:txBody>
      </p:sp>
      <p:pic>
        <p:nvPicPr>
          <p:cNvPr id="179" name="Google Shape;179;p14"/>
          <p:cNvPicPr preferRelativeResize="0"/>
          <p:nvPr/>
        </p:nvPicPr>
        <p:blipFill rotWithShape="1">
          <a:blip r:embed="rId3">
            <a:alphaModFix/>
          </a:blip>
          <a:srcRect b="0" l="0" r="0" t="0"/>
          <a:stretch/>
        </p:blipFill>
        <p:spPr>
          <a:xfrm>
            <a:off x="1260231" y="1690688"/>
            <a:ext cx="9671538" cy="47744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 5</a:t>
            </a:r>
            <a:endParaRPr/>
          </a:p>
        </p:txBody>
      </p:sp>
      <p:sp>
        <p:nvSpPr>
          <p:cNvPr id="185" name="Google Shape;18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Complete the blanks in the for loop below to print the name, first line, and last line of each text file in the current directory.</a:t>
            </a:r>
            <a:endParaRPr/>
          </a:p>
        </p:txBody>
      </p:sp>
      <p:pic>
        <p:nvPicPr>
          <p:cNvPr id="186" name="Google Shape;186;p15"/>
          <p:cNvPicPr preferRelativeResize="0"/>
          <p:nvPr/>
        </p:nvPicPr>
        <p:blipFill rotWithShape="1">
          <a:blip r:embed="rId3">
            <a:alphaModFix/>
          </a:blip>
          <a:srcRect b="0" l="0" r="0" t="0"/>
          <a:stretch/>
        </p:blipFill>
        <p:spPr>
          <a:xfrm>
            <a:off x="2438400" y="3136411"/>
            <a:ext cx="7315200" cy="227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 5x</a:t>
            </a:r>
            <a:endParaRPr/>
          </a:p>
        </p:txBody>
      </p:sp>
      <p:sp>
        <p:nvSpPr>
          <p:cNvPr id="192" name="Google Shape;19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Compare the output of the two for loops below. Can you explain why the outputs are different?</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Write a for loop that outputs the highest life expectancy with a corresponding year and country name for every file that starts with “U” and contains “a”</a:t>
            </a:r>
            <a:endParaRPr/>
          </a:p>
        </p:txBody>
      </p:sp>
      <p:sp>
        <p:nvSpPr>
          <p:cNvPr id="193" name="Google Shape;193;p16"/>
          <p:cNvSpPr txBox="1"/>
          <p:nvPr/>
        </p:nvSpPr>
        <p:spPr>
          <a:xfrm>
            <a:off x="2257991" y="2948933"/>
            <a:ext cx="7676018" cy="646331"/>
          </a:xfrm>
          <a:prstGeom prst="rect">
            <a:avLst/>
          </a:prstGeom>
          <a:solidFill>
            <a:srgbClr val="F7F9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 for datafile in G*.txt;do ls G*.txt;done</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for datafile in G*.txt;do ls $datafile;done</a:t>
            </a:r>
            <a:endParaRPr sz="1800">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Scripting Loops</a:t>
            </a:r>
            <a:endParaRPr/>
          </a:p>
        </p:txBody>
      </p:sp>
      <p:pic>
        <p:nvPicPr>
          <p:cNvPr id="200" name="Google Shape;200;p17"/>
          <p:cNvPicPr preferRelativeResize="0"/>
          <p:nvPr/>
        </p:nvPicPr>
        <p:blipFill rotWithShape="1">
          <a:blip r:embed="rId3">
            <a:alphaModFix/>
          </a:blip>
          <a:srcRect b="0" l="0" r="0" t="0"/>
          <a:stretch/>
        </p:blipFill>
        <p:spPr>
          <a:xfrm>
            <a:off x="1537400" y="1690688"/>
            <a:ext cx="9117199" cy="38441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Pipes</a:t>
            </a:r>
            <a:endParaRPr/>
          </a:p>
        </p:txBody>
      </p:sp>
      <p:pic>
        <p:nvPicPr>
          <p:cNvPr descr="Redirects and Pipes" id="206" name="Google Shape;206;p18"/>
          <p:cNvPicPr preferRelativeResize="0"/>
          <p:nvPr/>
        </p:nvPicPr>
        <p:blipFill rotWithShape="1">
          <a:blip r:embed="rId3">
            <a:alphaModFix/>
          </a:blip>
          <a:srcRect b="0" l="0" r="0" t="0"/>
          <a:stretch/>
        </p:blipFill>
        <p:spPr>
          <a:xfrm>
            <a:off x="2265546" y="1124647"/>
            <a:ext cx="7660908" cy="53682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 6</a:t>
            </a:r>
            <a:endParaRPr/>
          </a:p>
        </p:txBody>
      </p:sp>
      <p:sp>
        <p:nvSpPr>
          <p:cNvPr id="212" name="Google Shape;212;p19"/>
          <p:cNvSpPr txBox="1"/>
          <p:nvPr>
            <p:ph idx="1" type="body"/>
          </p:nvPr>
        </p:nvSpPr>
        <p:spPr>
          <a:xfrm>
            <a:off x="838200" y="155257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count the total lines in every tsv file, sort the results and then print the first line of the file we use </a:t>
            </a:r>
            <a:r>
              <a:rPr b="1" lang="en-US"/>
              <a:t>wc -l *.tsv | sort -n | head -n 1 </a:t>
            </a:r>
            <a:endParaRPr/>
          </a:p>
          <a:p>
            <a:pPr indent="-228600" lvl="0" marL="228600" rtl="0" algn="l">
              <a:lnSpc>
                <a:spcPct val="90000"/>
              </a:lnSpc>
              <a:spcBef>
                <a:spcPts val="1000"/>
              </a:spcBef>
              <a:spcAft>
                <a:spcPts val="0"/>
              </a:spcAft>
              <a:buClr>
                <a:schemeClr val="dk1"/>
              </a:buClr>
              <a:buSzPts val="2800"/>
              <a:buChar char="•"/>
            </a:pPr>
            <a:r>
              <a:rPr lang="en-US"/>
              <a:t>Now let’s change the scenario. We want to know the 10 files that contain </a:t>
            </a:r>
            <a:r>
              <a:rPr i="1" lang="en-US"/>
              <a:t>the most</a:t>
            </a:r>
            <a:r>
              <a:rPr lang="en-US"/>
              <a:t> words. Fill in the blanks below to count the words for each file, put them into order, and then make an output of the 10 files with the most words (Hint: The sort command sorts in ascending order by default).</a:t>
            </a:r>
            <a:endParaRPr/>
          </a:p>
          <a:p>
            <a:pPr indent="-228600" lvl="0" marL="228600" rtl="0" algn="l">
              <a:lnSpc>
                <a:spcPct val="90000"/>
              </a:lnSpc>
              <a:spcBef>
                <a:spcPts val="1000"/>
              </a:spcBef>
              <a:spcAft>
                <a:spcPts val="0"/>
              </a:spcAft>
              <a:buClr>
                <a:schemeClr val="dk1"/>
              </a:buClr>
              <a:buSzPts val="2800"/>
              <a:buChar char="•"/>
            </a:pPr>
            <a:r>
              <a:rPr lang="en-US"/>
              <a:t>Hint: Describe the steps you need to get the answer in your natural language, then think how to implement them using the commands you just learned</a:t>
            </a:r>
            <a:endParaRPr/>
          </a:p>
        </p:txBody>
      </p:sp>
      <p:pic>
        <p:nvPicPr>
          <p:cNvPr id="213" name="Google Shape;213;p19"/>
          <p:cNvPicPr preferRelativeResize="0"/>
          <p:nvPr/>
        </p:nvPicPr>
        <p:blipFill rotWithShape="1">
          <a:blip r:embed="rId3">
            <a:alphaModFix/>
          </a:blip>
          <a:srcRect b="0" l="0" r="0" t="0"/>
          <a:stretch/>
        </p:blipFill>
        <p:spPr>
          <a:xfrm>
            <a:off x="3686908" y="5408614"/>
            <a:ext cx="7315200" cy="99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1304145" y="694823"/>
            <a:ext cx="107334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The “lcw2022” file needs to be downloaded, unzipped, and placed onto your desktop</a:t>
            </a:r>
            <a:endParaRPr/>
          </a:p>
        </p:txBody>
      </p:sp>
      <p:pic>
        <p:nvPicPr>
          <p:cNvPr id="96" name="Google Shape;96;p2"/>
          <p:cNvPicPr preferRelativeResize="0"/>
          <p:nvPr/>
        </p:nvPicPr>
        <p:blipFill>
          <a:blip r:embed="rId3">
            <a:alphaModFix/>
          </a:blip>
          <a:stretch>
            <a:fillRect/>
          </a:stretch>
        </p:blipFill>
        <p:spPr>
          <a:xfrm>
            <a:off x="585325" y="1308888"/>
            <a:ext cx="11021340" cy="53967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Breakout Challenges</a:t>
            </a:r>
            <a:endParaRPr/>
          </a:p>
        </p:txBody>
      </p:sp>
      <p:sp>
        <p:nvSpPr>
          <p:cNvPr id="219" name="Google Shape;219;p20"/>
          <p:cNvSpPr txBox="1"/>
          <p:nvPr>
            <p:ph idx="1" type="body"/>
          </p:nvPr>
        </p:nvSpPr>
        <p:spPr>
          <a:xfrm>
            <a:off x="838200" y="125333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Let’s make a different pipeline. You want to find out how many files and directories there are in the current directory. Try to see if you can pipe the output from </a:t>
            </a:r>
            <a:r>
              <a:rPr b="1" lang="en-US"/>
              <a:t>ls</a:t>
            </a:r>
            <a:r>
              <a:rPr lang="en-US"/>
              <a:t> into </a:t>
            </a:r>
            <a:r>
              <a:rPr b="1" lang="en-US"/>
              <a:t>wc</a:t>
            </a:r>
            <a:r>
              <a:rPr lang="en-US"/>
              <a:t> to find the answer.</a:t>
            </a:r>
            <a:endParaRPr/>
          </a:p>
          <a:p>
            <a:pPr indent="-228600" lvl="0" marL="228600" rtl="0" algn="l">
              <a:lnSpc>
                <a:spcPct val="90000"/>
              </a:lnSpc>
              <a:spcBef>
                <a:spcPts val="1000"/>
              </a:spcBef>
              <a:spcAft>
                <a:spcPts val="0"/>
              </a:spcAft>
              <a:buClr>
                <a:schemeClr val="dk1"/>
              </a:buClr>
              <a:buSzPts val="2800"/>
              <a:buChar char="•"/>
            </a:pPr>
            <a:r>
              <a:rPr lang="en-US"/>
              <a:t>The </a:t>
            </a:r>
            <a:r>
              <a:rPr b="1" lang="en-US"/>
              <a:t>date</a:t>
            </a:r>
            <a:r>
              <a:rPr lang="en-US"/>
              <a:t> command outputs the current date and time. Can you write the current date and time to a new file called </a:t>
            </a:r>
            <a:r>
              <a:rPr b="1" lang="en-US"/>
              <a:t>logfile.txt</a:t>
            </a:r>
            <a:r>
              <a:rPr lang="en-US"/>
              <a:t>? Then check the contents of the file.</a:t>
            </a:r>
            <a:endParaRPr/>
          </a:p>
          <a:p>
            <a:pPr indent="-228600" lvl="0" marL="228600" rtl="0" algn="l">
              <a:lnSpc>
                <a:spcPct val="90000"/>
              </a:lnSpc>
              <a:spcBef>
                <a:spcPts val="1000"/>
              </a:spcBef>
              <a:spcAft>
                <a:spcPts val="0"/>
              </a:spcAft>
              <a:buClr>
                <a:schemeClr val="dk1"/>
              </a:buClr>
              <a:buSzPts val="2800"/>
              <a:buChar char="•"/>
            </a:pPr>
            <a:r>
              <a:rPr lang="en-US"/>
              <a:t>While </a:t>
            </a:r>
            <a:r>
              <a:rPr b="1" lang="en-US"/>
              <a:t>&gt;</a:t>
            </a:r>
            <a:r>
              <a:rPr lang="en-US"/>
              <a:t> writes to a file,</a:t>
            </a:r>
            <a:r>
              <a:rPr b="1" lang="en-US"/>
              <a:t> &gt;&gt; </a:t>
            </a:r>
            <a:r>
              <a:rPr lang="en-US"/>
              <a:t>appends something to a file. Try to append the current date and time to the file </a:t>
            </a:r>
            <a:r>
              <a:rPr b="1" lang="en-US"/>
              <a:t>logfile.txt</a:t>
            </a:r>
            <a:r>
              <a:rPr lang="en-US"/>
              <a:t>?</a:t>
            </a:r>
            <a:endParaRPr/>
          </a:p>
          <a:p>
            <a:pPr indent="-228600" lvl="0" marL="228600" rtl="0" algn="l">
              <a:lnSpc>
                <a:spcPct val="90000"/>
              </a:lnSpc>
              <a:spcBef>
                <a:spcPts val="1000"/>
              </a:spcBef>
              <a:spcAft>
                <a:spcPts val="0"/>
              </a:spcAft>
              <a:buClr>
                <a:schemeClr val="dk1"/>
              </a:buClr>
              <a:buSzPts val="2800"/>
              <a:buChar char="•"/>
            </a:pPr>
            <a:r>
              <a:rPr lang="en-US"/>
              <a:t>Check the manual for the </a:t>
            </a:r>
            <a:r>
              <a:rPr b="1" lang="en-US"/>
              <a:t>wc</a:t>
            </a:r>
            <a:r>
              <a:rPr lang="en-US"/>
              <a:t> command (either using man wc or wc --help) to see if you can find out what flag to use to print out the number of words (but not the number of lines and bytes). Try it with the .tsv files. If you have time, you can also try to sort the results by piping it to</a:t>
            </a:r>
            <a:r>
              <a:rPr b="1" lang="en-US"/>
              <a:t> sort</a:t>
            </a:r>
            <a:r>
              <a:rPr lang="en-US"/>
              <a:t>. And/or explore the other flags of </a:t>
            </a:r>
            <a:r>
              <a:rPr b="1" lang="en-US"/>
              <a:t>wc.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Regular Expressions</a:t>
            </a:r>
            <a:endParaRPr/>
          </a:p>
        </p:txBody>
      </p:sp>
      <p:sp>
        <p:nvSpPr>
          <p:cNvPr id="225" name="Google Shape;22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a:t>A regular expression (or regex) is a method of using a sequence of characters to define a search to match strings. </a:t>
            </a:r>
            <a:endParaRPr/>
          </a:p>
          <a:p>
            <a:pPr indent="-228600" lvl="0" marL="228600" rtl="0" algn="l">
              <a:lnSpc>
                <a:spcPct val="90000"/>
              </a:lnSpc>
              <a:spcBef>
                <a:spcPts val="1000"/>
              </a:spcBef>
              <a:spcAft>
                <a:spcPts val="0"/>
              </a:spcAft>
              <a:buClr>
                <a:schemeClr val="dk1"/>
              </a:buClr>
              <a:buSzPct val="100000"/>
              <a:buChar char="•"/>
            </a:pPr>
            <a:r>
              <a:rPr lang="en-US"/>
              <a:t>String = a contiguous sequence of symbols or values (e.g., a word, a date, a set of numbers, or an alphanumeric value). A string can be any length, ranging from empty (zero characters) to one that spans many lines of text (including line break characters). </a:t>
            </a:r>
            <a:endParaRPr/>
          </a:p>
          <a:p>
            <a:pPr indent="-228600" lvl="0" marL="228600" rtl="0" algn="l">
              <a:lnSpc>
                <a:spcPct val="90000"/>
              </a:lnSpc>
              <a:spcBef>
                <a:spcPts val="1000"/>
              </a:spcBef>
              <a:spcAft>
                <a:spcPts val="0"/>
              </a:spcAft>
              <a:buClr>
                <a:schemeClr val="dk1"/>
              </a:buClr>
              <a:buSzPct val="100000"/>
              <a:buChar char="•"/>
            </a:pPr>
            <a:r>
              <a:rPr lang="en-US"/>
              <a:t>The terms ‘string’ and ‘line’ are sometimes used interchangeably, even when they are not strictly the same thing.</a:t>
            </a:r>
            <a:endParaRPr/>
          </a:p>
          <a:p>
            <a:pPr indent="-228600" lvl="0" marL="228600" rtl="0" algn="l">
              <a:lnSpc>
                <a:spcPct val="90000"/>
              </a:lnSpc>
              <a:spcBef>
                <a:spcPts val="1000"/>
              </a:spcBef>
              <a:spcAft>
                <a:spcPts val="0"/>
              </a:spcAft>
              <a:buClr>
                <a:schemeClr val="dk1"/>
              </a:buClr>
              <a:buSzPct val="100000"/>
              <a:buChar char="•"/>
            </a:pPr>
            <a:r>
              <a:rPr lang="en-US"/>
              <a:t>In library searches, we are most familiar with the “wild card character,” but there are many more features to the complete regular expressions syntax. Regular expressions will let you:</a:t>
            </a:r>
            <a:endParaRPr/>
          </a:p>
          <a:p>
            <a:pPr indent="-228600" lvl="1" marL="685800" rtl="0" algn="l">
              <a:lnSpc>
                <a:spcPct val="90000"/>
              </a:lnSpc>
              <a:spcBef>
                <a:spcPts val="500"/>
              </a:spcBef>
              <a:spcAft>
                <a:spcPts val="0"/>
              </a:spcAft>
              <a:buClr>
                <a:schemeClr val="dk1"/>
              </a:buClr>
              <a:buSzPct val="100000"/>
              <a:buChar char="•"/>
            </a:pPr>
            <a:r>
              <a:rPr lang="en-US"/>
              <a:t>Match on types of characters (e.g. ‘upper case letters’, ‘digits’, ‘spaces’, etc.).</a:t>
            </a:r>
            <a:endParaRPr/>
          </a:p>
          <a:p>
            <a:pPr indent="-228600" lvl="1" marL="685800" rtl="0" algn="l">
              <a:lnSpc>
                <a:spcPct val="90000"/>
              </a:lnSpc>
              <a:spcBef>
                <a:spcPts val="500"/>
              </a:spcBef>
              <a:spcAft>
                <a:spcPts val="0"/>
              </a:spcAft>
              <a:buClr>
                <a:schemeClr val="dk1"/>
              </a:buClr>
              <a:buSzPct val="100000"/>
              <a:buChar char="•"/>
            </a:pPr>
            <a:r>
              <a:rPr lang="en-US"/>
              <a:t>Match patterns that repeat any number of times.</a:t>
            </a:r>
            <a:endParaRPr/>
          </a:p>
          <a:p>
            <a:pPr indent="-228600" lvl="1" marL="685800" rtl="0" algn="l">
              <a:lnSpc>
                <a:spcPct val="90000"/>
              </a:lnSpc>
              <a:spcBef>
                <a:spcPts val="500"/>
              </a:spcBef>
              <a:spcAft>
                <a:spcPts val="0"/>
              </a:spcAft>
              <a:buClr>
                <a:schemeClr val="dk1"/>
              </a:buClr>
              <a:buSzPct val="100000"/>
              <a:buChar char="•"/>
            </a:pPr>
            <a:r>
              <a:rPr lang="en-US"/>
              <a:t>Capture the parts of the original string that match your pattern.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Regular Expressions</a:t>
            </a:r>
            <a:endParaRPr/>
          </a:p>
        </p:txBody>
      </p:sp>
      <p:sp>
        <p:nvSpPr>
          <p:cNvPr id="232" name="Google Shape;232;p23"/>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You can group searches together in order to “find and replace.”</a:t>
            </a:r>
            <a:endParaRPr/>
          </a:p>
        </p:txBody>
      </p:sp>
      <p:graphicFrame>
        <p:nvGraphicFramePr>
          <p:cNvPr id="233" name="Google Shape;233;p23"/>
          <p:cNvGraphicFramePr/>
          <p:nvPr/>
        </p:nvGraphicFramePr>
        <p:xfrm>
          <a:off x="1888971" y="2248418"/>
          <a:ext cx="3000000" cy="3000000"/>
        </p:xfrm>
        <a:graphic>
          <a:graphicData uri="http://schemas.openxmlformats.org/drawingml/2006/table">
            <a:tbl>
              <a:tblPr bandRow="1" firstRow="1">
                <a:noFill/>
                <a:tableStyleId>{EA271729-5A33-4198-9588-A3C32FB7B002}</a:tableStyleId>
              </a:tblPr>
              <a:tblGrid>
                <a:gridCol w="1777500"/>
                <a:gridCol w="6350500"/>
              </a:tblGrid>
              <a:tr h="34565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Special Character</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Meaning</a:t>
                      </a:r>
                      <a:endParaRPr/>
                    </a:p>
                  </a:txBody>
                  <a:tcPr marT="45725" marB="45725" marR="91450" marL="91450">
                    <a:lnB cap="flat" cmpd="sng" w="12700">
                      <a:solidFill>
                        <a:schemeClr val="dk1"/>
                      </a:solidFill>
                      <a:prstDash val="solid"/>
                      <a:round/>
                      <a:headEnd len="sm" w="sm" type="none"/>
                      <a:tailEnd len="sm" w="sm" type="none"/>
                    </a:lnB>
                  </a:tcPr>
                </a:tc>
              </a:tr>
              <a:tr h="3770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Matches any element</a:t>
                      </a:r>
                      <a:endParaRPr/>
                    </a:p>
                  </a:txBody>
                  <a:tcPr marT="45725" marB="45725" marR="91450" marL="91450">
                    <a:lnT cap="flat" cmpd="sng" w="12700">
                      <a:solidFill>
                        <a:schemeClr val="dk1"/>
                      </a:solidFill>
                      <a:prstDash val="solid"/>
                      <a:round/>
                      <a:headEnd len="sm" w="sm" type="none"/>
                      <a:tailEnd len="sm" w="sm" type="none"/>
                    </a:lnT>
                  </a:tcPr>
                </a:tc>
              </a:tr>
              <a:tr h="3770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Matches beginning of sequence</a:t>
                      </a:r>
                      <a:endParaRPr sz="1600">
                        <a:latin typeface="Times New Roman"/>
                        <a:ea typeface="Times New Roman"/>
                        <a:cs typeface="Times New Roman"/>
                        <a:sym typeface="Times New Roman"/>
                      </a:endParaRPr>
                    </a:p>
                  </a:txBody>
                  <a:tcPr marT="45725" marB="45725" marR="91450" marL="91450"/>
                </a:tc>
              </a:tr>
              <a:tr h="3770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Matches one or more of the </a:t>
                      </a:r>
                      <a:r>
                        <a:rPr lang="en-US" sz="1600">
                          <a:latin typeface="Times New Roman"/>
                          <a:ea typeface="Times New Roman"/>
                          <a:cs typeface="Times New Roman"/>
                          <a:sym typeface="Times New Roman"/>
                        </a:rPr>
                        <a:t>preceding</a:t>
                      </a:r>
                      <a:r>
                        <a:rPr lang="en-US" sz="1600">
                          <a:latin typeface="Times New Roman"/>
                          <a:ea typeface="Times New Roman"/>
                          <a:cs typeface="Times New Roman"/>
                          <a:sym typeface="Times New Roman"/>
                        </a:rPr>
                        <a:t> token</a:t>
                      </a:r>
                      <a:endParaRPr sz="1600">
                        <a:latin typeface="Times New Roman"/>
                        <a:ea typeface="Times New Roman"/>
                        <a:cs typeface="Times New Roman"/>
                        <a:sym typeface="Times New Roman"/>
                      </a:endParaRPr>
                    </a:p>
                  </a:txBody>
                  <a:tcPr marT="45725" marB="45725" marR="91450" marL="91450"/>
                </a:tc>
              </a:tr>
              <a:tr h="3770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Matches end of sequence</a:t>
                      </a:r>
                      <a:endParaRPr/>
                    </a:p>
                  </a:txBody>
                  <a:tcPr marT="45725" marB="45725" marR="91450" marL="91450"/>
                </a:tc>
              </a:tr>
              <a:tr h="3770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This symbol matches up zero or one character</a:t>
                      </a:r>
                      <a:endParaRPr b="0" i="0" sz="1600">
                        <a:solidFill>
                          <a:schemeClr val="dk1"/>
                        </a:solidFill>
                        <a:latin typeface="Times New Roman"/>
                        <a:ea typeface="Times New Roman"/>
                        <a:cs typeface="Times New Roman"/>
                        <a:sym typeface="Times New Roman"/>
                      </a:endParaRPr>
                    </a:p>
                  </a:txBody>
                  <a:tcPr marT="45725" marB="45725" marR="91450" marL="91450"/>
                </a:tc>
              </a:tr>
              <a:tr h="3770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Matches zero or more occurrences of a character</a:t>
                      </a:r>
                      <a:endParaRPr b="0" i="0" sz="1600">
                        <a:solidFill>
                          <a:schemeClr val="dk1"/>
                        </a:solidFill>
                        <a:latin typeface="Times New Roman"/>
                        <a:ea typeface="Times New Roman"/>
                        <a:cs typeface="Times New Roman"/>
                        <a:sym typeface="Times New Roman"/>
                      </a:endParaRPr>
                    </a:p>
                  </a:txBody>
                  <a:tcPr marT="45725" marB="45725" marR="91450" marL="91450"/>
                </a:tc>
              </a:tr>
              <a:tr h="3770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This symbol represents special characters</a:t>
                      </a:r>
                      <a:endParaRPr b="0" i="0" sz="1600">
                        <a:solidFill>
                          <a:schemeClr val="dk1"/>
                        </a:solidFill>
                        <a:latin typeface="Times New Roman"/>
                        <a:ea typeface="Times New Roman"/>
                        <a:cs typeface="Times New Roman"/>
                        <a:sym typeface="Times New Roman"/>
                      </a:endParaRPr>
                    </a:p>
                  </a:txBody>
                  <a:tcPr marT="45725" marB="45725" marR="91450" marL="91450"/>
                </a:tc>
              </a:tr>
              <a:tr h="3770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This symbol groups several regular expressions</a:t>
                      </a:r>
                      <a:endParaRPr b="0" i="0" sz="1600">
                        <a:solidFill>
                          <a:schemeClr val="dk1"/>
                        </a:solidFill>
                        <a:latin typeface="Times New Roman"/>
                        <a:ea typeface="Times New Roman"/>
                        <a:cs typeface="Times New Roman"/>
                        <a:sym typeface="Times New Roman"/>
                      </a:endParaRPr>
                    </a:p>
                  </a:txBody>
                  <a:tcPr marT="45725" marB="45725" marR="91450" marL="91450"/>
                </a:tc>
              </a:tr>
              <a:tr h="377075">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{m}</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Exactly </a:t>
                      </a:r>
                      <a:r>
                        <a:rPr i="1" lang="en-US" sz="1600">
                          <a:latin typeface="Times New Roman"/>
                          <a:ea typeface="Times New Roman"/>
                          <a:cs typeface="Times New Roman"/>
                          <a:sym typeface="Times New Roman"/>
                        </a:rPr>
                        <a:t>m</a:t>
                      </a:r>
                      <a:r>
                        <a:rPr lang="en-US" sz="1600">
                          <a:latin typeface="Times New Roman"/>
                          <a:ea typeface="Times New Roman"/>
                          <a:cs typeface="Times New Roman"/>
                          <a:sym typeface="Times New Roman"/>
                        </a:rPr>
                        <a:t> repetitions</a:t>
                      </a:r>
                      <a:endParaRPr/>
                    </a:p>
                  </a:txBody>
                  <a:tcPr marT="45725" marB="45725" marR="91450" marL="91450"/>
                </a:tc>
              </a:tr>
              <a:tr h="377075">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{m,n}</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Between </a:t>
                      </a:r>
                      <a:r>
                        <a:rPr i="1" lang="en-US" sz="1600">
                          <a:latin typeface="Times New Roman"/>
                          <a:ea typeface="Times New Roman"/>
                          <a:cs typeface="Times New Roman"/>
                          <a:sym typeface="Times New Roman"/>
                        </a:rPr>
                        <a:t>m</a:t>
                      </a:r>
                      <a:r>
                        <a:rPr lang="en-US" sz="1600">
                          <a:latin typeface="Times New Roman"/>
                          <a:ea typeface="Times New Roman"/>
                          <a:cs typeface="Times New Roman"/>
                          <a:sym typeface="Times New Roman"/>
                        </a:rPr>
                        <a:t> and </a:t>
                      </a:r>
                      <a:r>
                        <a:rPr i="1" lang="en-US" sz="1600">
                          <a:latin typeface="Times New Roman"/>
                          <a:ea typeface="Times New Roman"/>
                          <a:cs typeface="Times New Roman"/>
                          <a:sym typeface="Times New Roman"/>
                        </a:rPr>
                        <a:t>n</a:t>
                      </a:r>
                      <a:r>
                        <a:rPr lang="en-US" sz="1600">
                          <a:latin typeface="Times New Roman"/>
                          <a:ea typeface="Times New Roman"/>
                          <a:cs typeface="Times New Roman"/>
                          <a:sym typeface="Times New Roman"/>
                        </a:rPr>
                        <a:t> repetitions</a:t>
                      </a:r>
                      <a:endParaRPr/>
                    </a:p>
                  </a:txBody>
                  <a:tcPr marT="45725" marB="45725" marR="91450" marL="91450"/>
                </a:tc>
              </a:tr>
              <a:tr h="377075">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Matches either regex before or after the symbol</a:t>
                      </a:r>
                      <a:endParaRPr/>
                    </a:p>
                  </a:txBody>
                  <a:tcPr marT="45725" marB="45725" marR="91450" marL="91450">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Regular Expressions</a:t>
            </a:r>
            <a:endParaRPr/>
          </a:p>
        </p:txBody>
      </p:sp>
      <p:sp>
        <p:nvSpPr>
          <p:cNvPr id="239" name="Google Shape;23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You can group searches together in order to “find and replace."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Wildcard (whatever is before it is optional)</a:t>
            </a:r>
            <a:endParaRPr/>
          </a:p>
          <a:p>
            <a:pPr indent="0" lvl="0" marL="0" rtl="0" algn="l">
              <a:lnSpc>
                <a:spcPct val="90000"/>
              </a:lnSpc>
              <a:spcBef>
                <a:spcPts val="1000"/>
              </a:spcBef>
              <a:spcAft>
                <a:spcPts val="0"/>
              </a:spcAft>
              <a:buClr>
                <a:schemeClr val="dk1"/>
              </a:buClr>
              <a:buSzPts val="2800"/>
              <a:buNone/>
            </a:pPr>
            <a:r>
              <a:rPr lang="en-US"/>
              <a:t>* Match zero or more of the preceding token (includes more than 1)</a:t>
            </a:r>
            <a:endParaRPr/>
          </a:p>
          <a:p>
            <a:pPr indent="0" lvl="0" marL="0" rtl="0" algn="l">
              <a:lnSpc>
                <a:spcPct val="90000"/>
              </a:lnSpc>
              <a:spcBef>
                <a:spcPts val="1000"/>
              </a:spcBef>
              <a:spcAft>
                <a:spcPts val="0"/>
              </a:spcAft>
              <a:buClr>
                <a:schemeClr val="dk1"/>
              </a:buClr>
              <a:buSzPts val="2800"/>
              <a:buNone/>
            </a:pPr>
            <a:r>
              <a:rPr lang="en-US"/>
              <a:t>. Matches any ONE token</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Tips:</a:t>
            </a:r>
            <a:endParaRPr/>
          </a:p>
          <a:p>
            <a:pPr indent="-228600" lvl="0" marL="228600" rtl="0" algn="l">
              <a:lnSpc>
                <a:spcPct val="90000"/>
              </a:lnSpc>
              <a:spcBef>
                <a:spcPts val="1000"/>
              </a:spcBef>
              <a:spcAft>
                <a:spcPts val="0"/>
              </a:spcAft>
              <a:buClr>
                <a:schemeClr val="dk1"/>
              </a:buClr>
              <a:buSzPts val="2800"/>
              <a:buChar char="•"/>
            </a:pPr>
            <a:r>
              <a:rPr lang="en-US"/>
              <a:t>Typically capitalization matters. The =/= the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 7</a:t>
            </a:r>
            <a:endParaRPr/>
          </a:p>
        </p:txBody>
      </p:sp>
      <p:sp>
        <p:nvSpPr>
          <p:cNvPr id="245" name="Google Shape;24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 wildcard matches one character. The * wildcard matches zero or more characters. Thinking back to what we learned about regular expressions, do you remember how you would express that as regular expressions?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3c64f94e8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 7</a:t>
            </a:r>
            <a:endParaRPr/>
          </a:p>
        </p:txBody>
      </p:sp>
      <p:sp>
        <p:nvSpPr>
          <p:cNvPr id="251" name="Google Shape;251;g13c64f94e83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 wildcard matches one character. The * wildcard matches zero or more characters. Thinking back to what we learned about regular expressions, do you remember how you would express that as regular expressions?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Answer:</a:t>
            </a:r>
            <a:endParaRPr/>
          </a:p>
          <a:p>
            <a:pPr indent="-228600" lvl="0" marL="228600" rtl="0" algn="l">
              <a:lnSpc>
                <a:spcPct val="90000"/>
              </a:lnSpc>
              <a:spcBef>
                <a:spcPts val="1000"/>
              </a:spcBef>
              <a:spcAft>
                <a:spcPts val="0"/>
              </a:spcAft>
              <a:buClr>
                <a:schemeClr val="dk1"/>
              </a:buClr>
              <a:buSzPts val="2800"/>
              <a:buChar char="•"/>
            </a:pPr>
            <a:r>
              <a:rPr lang="en-US"/>
              <a:t>The ? wildcard matches the regular expression . (a dot)</a:t>
            </a:r>
            <a:endParaRPr/>
          </a:p>
          <a:p>
            <a:pPr indent="-228600" lvl="0" marL="228600" rtl="0" algn="l">
              <a:lnSpc>
                <a:spcPct val="90000"/>
              </a:lnSpc>
              <a:spcBef>
                <a:spcPts val="1000"/>
              </a:spcBef>
              <a:spcAft>
                <a:spcPts val="0"/>
              </a:spcAft>
              <a:buClr>
                <a:schemeClr val="dk1"/>
              </a:buClr>
              <a:buSzPts val="2800"/>
              <a:buChar char="•"/>
            </a:pPr>
            <a:r>
              <a:rPr lang="en-US"/>
              <a:t>The * wildcard matches the regular expression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3c64f94e83_2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Breakout </a:t>
            </a:r>
            <a:r>
              <a:rPr lang="en-US"/>
              <a:t>Challenges</a:t>
            </a:r>
            <a:endParaRPr/>
          </a:p>
        </p:txBody>
      </p:sp>
      <p:sp>
        <p:nvSpPr>
          <p:cNvPr id="257" name="Google Shape;257;g13c64f94e83_2_0"/>
          <p:cNvSpPr txBox="1"/>
          <p:nvPr>
            <p:ph idx="1" type="body"/>
          </p:nvPr>
        </p:nvSpPr>
        <p:spPr>
          <a:xfrm>
            <a:off x="838200" y="1423050"/>
            <a:ext cx="11219100" cy="4753800"/>
          </a:xfrm>
          <a:prstGeom prst="rect">
            <a:avLst/>
          </a:prstGeom>
          <a:noFill/>
          <a:ln>
            <a:noFill/>
          </a:ln>
        </p:spPr>
        <p:txBody>
          <a:bodyPr anchorCtr="0" anchor="t" bIns="45700" lIns="91425" spcFirstLastPara="1" rIns="91425" wrap="square" tIns="45700">
            <a:noAutofit/>
          </a:bodyPr>
          <a:lstStyle/>
          <a:p>
            <a:pPr indent="-196850" lvl="0" marL="228600" rtl="0" algn="l">
              <a:lnSpc>
                <a:spcPct val="90000"/>
              </a:lnSpc>
              <a:spcBef>
                <a:spcPts val="1000"/>
              </a:spcBef>
              <a:spcAft>
                <a:spcPts val="0"/>
              </a:spcAft>
              <a:buClr>
                <a:schemeClr val="dk1"/>
              </a:buClr>
              <a:buSzPts val="2300"/>
              <a:buChar char="•"/>
            </a:pPr>
            <a:r>
              <a:rPr lang="en-US" sz="2300"/>
              <a:t>Search for all case sensitive instances of a whole word you choose in all four derived .tsv files in this directory. Print your results to the shell.</a:t>
            </a:r>
            <a:endParaRPr sz="2300"/>
          </a:p>
          <a:p>
            <a:pPr indent="-133350" lvl="0" marL="228600" rtl="0" algn="l">
              <a:lnSpc>
                <a:spcPct val="90000"/>
              </a:lnSpc>
              <a:spcBef>
                <a:spcPts val="1000"/>
              </a:spcBef>
              <a:spcAft>
                <a:spcPts val="0"/>
              </a:spcAft>
              <a:buSzPts val="1300"/>
              <a:buChar char="•"/>
            </a:pPr>
            <a:r>
              <a:rPr lang="en-US" sz="2300"/>
              <a:t>Search for all case sensitive instances of a word you choose in the ‘America’ and ‘Africa’ .tsv files in this directory. Print your results to the shell.</a:t>
            </a:r>
            <a:endParaRPr sz="2300"/>
          </a:p>
          <a:p>
            <a:pPr indent="-133350" lvl="0" marL="228600" rtl="0" algn="l">
              <a:lnSpc>
                <a:spcPct val="90000"/>
              </a:lnSpc>
              <a:spcBef>
                <a:spcPts val="1000"/>
              </a:spcBef>
              <a:spcAft>
                <a:spcPts val="0"/>
              </a:spcAft>
              <a:buSzPts val="1300"/>
              <a:buChar char="•"/>
            </a:pPr>
            <a:r>
              <a:rPr lang="en-US" sz="2300"/>
              <a:t>Count all case sensitive instances of a word you choose in the ‘America’ and ‘Africa’ .tsv files in this directory. Print your results to the shell.</a:t>
            </a:r>
            <a:endParaRPr sz="2300"/>
          </a:p>
          <a:p>
            <a:pPr indent="-133350" lvl="0" marL="228600" rtl="0" algn="l">
              <a:lnSpc>
                <a:spcPct val="90000"/>
              </a:lnSpc>
              <a:spcBef>
                <a:spcPts val="1000"/>
              </a:spcBef>
              <a:spcAft>
                <a:spcPts val="0"/>
              </a:spcAft>
              <a:buSzPts val="1300"/>
              <a:buChar char="•"/>
            </a:pPr>
            <a:r>
              <a:rPr lang="en-US" sz="2300"/>
              <a:t>Use regular expressions to find all ISSN numbers (four digits followed by hyphen followed by four digits) in 2014-01_JA.tsv and print the results to a file results/issns.tsv. Note that you might have to use the -E flag (or -P with some versions of grep, e.g. with Git Bash on Windows).</a:t>
            </a:r>
            <a:endParaRPr sz="2300"/>
          </a:p>
          <a:p>
            <a:pPr indent="-133350" lvl="0" marL="228600" rtl="0" algn="l">
              <a:lnSpc>
                <a:spcPct val="90000"/>
              </a:lnSpc>
              <a:spcBef>
                <a:spcPts val="1000"/>
              </a:spcBef>
              <a:spcAft>
                <a:spcPts val="0"/>
              </a:spcAft>
              <a:buSzPts val="1300"/>
              <a:buChar char="•"/>
            </a:pPr>
            <a:r>
              <a:rPr lang="en-US" sz="2300"/>
              <a:t>If you pipe something to the uniq command, it will filter out adjacent duplicate lines. In order for the ‘uniq’ command to only return unique values though, it needs to be used with the ‘sort’ command. Try piping the output from the command in the last exercise to sort and then piping these results to ‘uniq’ and then wc -l to count the number of unique ISSN values.</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3c64f94e83_16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git</a:t>
            </a:r>
            <a:endParaRPr/>
          </a:p>
        </p:txBody>
      </p:sp>
      <p:pic>
        <p:nvPicPr>
          <p:cNvPr id="264" name="Google Shape;264;g13c64f94e83_16_0"/>
          <p:cNvPicPr preferRelativeResize="0"/>
          <p:nvPr/>
        </p:nvPicPr>
        <p:blipFill>
          <a:blip r:embed="rId3">
            <a:alphaModFix/>
          </a:blip>
          <a:stretch>
            <a:fillRect/>
          </a:stretch>
        </p:blipFill>
        <p:spPr>
          <a:xfrm>
            <a:off x="1773888" y="1802975"/>
            <a:ext cx="8644221" cy="48623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3c64f94e83_16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Benefits of using version control</a:t>
            </a:r>
            <a:endParaRPr/>
          </a:p>
        </p:txBody>
      </p:sp>
      <p:sp>
        <p:nvSpPr>
          <p:cNvPr id="271" name="Google Shape;271;g13c64f94e83_16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Collaboration</a:t>
            </a:r>
            <a:endParaRPr/>
          </a:p>
          <a:p>
            <a:pPr indent="-342900" lvl="0" marL="457200" rtl="0" algn="l">
              <a:spcBef>
                <a:spcPts val="0"/>
              </a:spcBef>
              <a:spcAft>
                <a:spcPts val="0"/>
              </a:spcAft>
              <a:buSzPts val="1800"/>
              <a:buChar char="•"/>
            </a:pPr>
            <a:r>
              <a:rPr lang="en-US"/>
              <a:t>Versioning</a:t>
            </a:r>
            <a:endParaRPr/>
          </a:p>
          <a:p>
            <a:pPr indent="-342900" lvl="0" marL="457200" rtl="0" algn="l">
              <a:spcBef>
                <a:spcPts val="0"/>
              </a:spcBef>
              <a:spcAft>
                <a:spcPts val="0"/>
              </a:spcAft>
              <a:buSzPts val="1800"/>
              <a:buChar char="•"/>
            </a:pPr>
            <a:r>
              <a:rPr lang="en-US"/>
              <a:t>Restore Previous</a:t>
            </a:r>
            <a:endParaRPr/>
          </a:p>
          <a:p>
            <a:pPr indent="-342900" lvl="0" marL="457200" rtl="0" algn="l">
              <a:spcBef>
                <a:spcPts val="0"/>
              </a:spcBef>
              <a:spcAft>
                <a:spcPts val="0"/>
              </a:spcAft>
              <a:buSzPts val="1800"/>
              <a:buChar char="•"/>
            </a:pPr>
            <a:r>
              <a:rPr lang="en-US"/>
              <a:t>Background</a:t>
            </a:r>
            <a:endParaRPr/>
          </a:p>
          <a:p>
            <a:pPr indent="-342900" lvl="0" marL="457200" rtl="0" algn="l">
              <a:spcBef>
                <a:spcPts val="0"/>
              </a:spcBef>
              <a:spcAft>
                <a:spcPts val="0"/>
              </a:spcAft>
              <a:buSzPts val="1800"/>
              <a:buChar char="•"/>
            </a:pPr>
            <a:r>
              <a:rPr lang="en-US"/>
              <a:t>Backup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c64f94e83_16_13"/>
          <p:cNvSpPr txBox="1"/>
          <p:nvPr>
            <p:ph type="title"/>
          </p:nvPr>
        </p:nvSpPr>
        <p:spPr>
          <a:xfrm>
            <a:off x="839788" y="457200"/>
            <a:ext cx="3932100" cy="1600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What is git?</a:t>
            </a:r>
            <a:endParaRPr/>
          </a:p>
        </p:txBody>
      </p:sp>
      <p:sp>
        <p:nvSpPr>
          <p:cNvPr id="278" name="Google Shape;278;g13c64f94e83_16_13"/>
          <p:cNvSpPr txBox="1"/>
          <p:nvPr>
            <p:ph idx="1" type="body"/>
          </p:nvPr>
        </p:nvSpPr>
        <p:spPr>
          <a:xfrm>
            <a:off x="4458401" y="987425"/>
            <a:ext cx="6897000" cy="4873500"/>
          </a:xfrm>
          <a:prstGeom prst="rect">
            <a:avLst/>
          </a:prstGeom>
        </p:spPr>
        <p:txBody>
          <a:bodyPr anchorCtr="0" anchor="t" bIns="45700" lIns="91425" spcFirstLastPara="1" rIns="91425" wrap="square" tIns="45700">
            <a:noAutofit/>
          </a:bodyPr>
          <a:lstStyle/>
          <a:p>
            <a:pPr indent="-374650" lvl="0" marL="457200" rtl="0" algn="l">
              <a:lnSpc>
                <a:spcPct val="115000"/>
              </a:lnSpc>
              <a:spcBef>
                <a:spcPts val="1000"/>
              </a:spcBef>
              <a:spcAft>
                <a:spcPts val="0"/>
              </a:spcAft>
              <a:buSzPts val="2300"/>
              <a:buChar char="•"/>
            </a:pPr>
            <a:r>
              <a:rPr lang="en-US" sz="2300"/>
              <a:t>one of the most widely used version control systems in the world</a:t>
            </a:r>
            <a:endParaRPr sz="2300"/>
          </a:p>
          <a:p>
            <a:pPr indent="-374650" lvl="0" marL="457200" rtl="0" algn="l">
              <a:lnSpc>
                <a:spcPct val="115000"/>
              </a:lnSpc>
              <a:spcBef>
                <a:spcPts val="0"/>
              </a:spcBef>
              <a:spcAft>
                <a:spcPts val="0"/>
              </a:spcAft>
              <a:buSzPts val="2300"/>
              <a:buChar char="•"/>
            </a:pPr>
            <a:r>
              <a:rPr lang="en-US" sz="2300"/>
              <a:t>free, open source tool that can be downloaded to your local machine and used for logging all changes made to a group of designated computer files (referred to as a “git repository” or “repo” for short) over time</a:t>
            </a:r>
            <a:endParaRPr sz="2300"/>
          </a:p>
          <a:p>
            <a:pPr indent="-374650" lvl="0" marL="457200" rtl="0" algn="l">
              <a:lnSpc>
                <a:spcPct val="115000"/>
              </a:lnSpc>
              <a:spcBef>
                <a:spcPts val="0"/>
              </a:spcBef>
              <a:spcAft>
                <a:spcPts val="0"/>
              </a:spcAft>
              <a:buSzPts val="2300"/>
              <a:buChar char="•"/>
            </a:pPr>
            <a:r>
              <a:rPr lang="en-US" sz="2300"/>
              <a:t>can be used to control file versions locally</a:t>
            </a:r>
            <a:endParaRPr sz="2300"/>
          </a:p>
          <a:p>
            <a:pPr indent="-374650" lvl="0" marL="457200" rtl="0" algn="l">
              <a:lnSpc>
                <a:spcPct val="115000"/>
              </a:lnSpc>
              <a:spcBef>
                <a:spcPts val="0"/>
              </a:spcBef>
              <a:spcAft>
                <a:spcPts val="0"/>
              </a:spcAft>
              <a:buSzPts val="2300"/>
              <a:buChar char="•"/>
            </a:pPr>
            <a:r>
              <a:rPr lang="en-US" sz="2300"/>
              <a:t>can be used to coordinate simultaneous work on a group of files shared among distributed groups of people.</a:t>
            </a:r>
            <a:endParaRPr sz="2300"/>
          </a:p>
          <a:p>
            <a:pPr indent="0" lvl="0" marL="0" rtl="0" algn="l">
              <a:lnSpc>
                <a:spcPct val="115000"/>
              </a:lnSpc>
              <a:spcBef>
                <a:spcPts val="1000"/>
              </a:spcBef>
              <a:spcAft>
                <a:spcPts val="0"/>
              </a:spcAft>
              <a:buNone/>
            </a:pPr>
            <a:r>
              <a:t/>
            </a:r>
            <a:endParaRPr sz="2300"/>
          </a:p>
        </p:txBody>
      </p:sp>
      <p:pic>
        <p:nvPicPr>
          <p:cNvPr id="279" name="Google Shape;279;g13c64f94e83_16_13"/>
          <p:cNvPicPr preferRelativeResize="0"/>
          <p:nvPr/>
        </p:nvPicPr>
        <p:blipFill>
          <a:blip r:embed="rId3">
            <a:alphaModFix/>
          </a:blip>
          <a:stretch>
            <a:fillRect/>
          </a:stretch>
        </p:blipFill>
        <p:spPr>
          <a:xfrm>
            <a:off x="979900" y="2572800"/>
            <a:ext cx="2990850"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Unix?</a:t>
            </a:r>
            <a:endParaRPr/>
          </a:p>
        </p:txBody>
      </p:sp>
      <p:sp>
        <p:nvSpPr>
          <p:cNvPr id="103" name="Google Shape;103;p3"/>
          <p:cNvSpPr txBox="1"/>
          <p:nvPr>
            <p:ph idx="1" type="body"/>
          </p:nvPr>
        </p:nvSpPr>
        <p:spPr>
          <a:xfrm>
            <a:off x="1955800" y="5270500"/>
            <a:ext cx="4699000" cy="4873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Graphical User Interface</a:t>
            </a:r>
            <a:endParaRPr/>
          </a:p>
        </p:txBody>
      </p:sp>
      <p:pic>
        <p:nvPicPr>
          <p:cNvPr descr="GUI vs CLI | Top 8 Most Useful Differences You Should Learn" id="104" name="Google Shape;104;p3"/>
          <p:cNvPicPr preferRelativeResize="0"/>
          <p:nvPr/>
        </p:nvPicPr>
        <p:blipFill rotWithShape="1">
          <a:blip r:embed="rId3">
            <a:alphaModFix/>
          </a:blip>
          <a:srcRect b="0" l="0" r="0" t="0"/>
          <a:stretch/>
        </p:blipFill>
        <p:spPr>
          <a:xfrm>
            <a:off x="2209800" y="1587500"/>
            <a:ext cx="7772400" cy="3683000"/>
          </a:xfrm>
          <a:prstGeom prst="rect">
            <a:avLst/>
          </a:prstGeom>
          <a:noFill/>
          <a:ln>
            <a:noFill/>
          </a:ln>
        </p:spPr>
      </p:pic>
      <p:sp>
        <p:nvSpPr>
          <p:cNvPr id="105" name="Google Shape;105;p3"/>
          <p:cNvSpPr txBox="1"/>
          <p:nvPr/>
        </p:nvSpPr>
        <p:spPr>
          <a:xfrm>
            <a:off x="6375400" y="5270499"/>
            <a:ext cx="4699000" cy="4873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Command Line Interface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3c64f94e83_16_21"/>
          <p:cNvSpPr txBox="1"/>
          <p:nvPr>
            <p:ph type="title"/>
          </p:nvPr>
        </p:nvSpPr>
        <p:spPr>
          <a:xfrm>
            <a:off x="839788" y="457200"/>
            <a:ext cx="3932100" cy="1600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What is git?</a:t>
            </a:r>
            <a:endParaRPr/>
          </a:p>
        </p:txBody>
      </p:sp>
      <p:sp>
        <p:nvSpPr>
          <p:cNvPr id="286" name="Google Shape;286;g13c64f94e83_16_21"/>
          <p:cNvSpPr txBox="1"/>
          <p:nvPr>
            <p:ph idx="1" type="body"/>
          </p:nvPr>
        </p:nvSpPr>
        <p:spPr>
          <a:xfrm>
            <a:off x="4458401" y="987425"/>
            <a:ext cx="6897000" cy="48735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b="1" lang="en-US" sz="2650"/>
              <a:t>How can understanding Git help with work in libraries?</a:t>
            </a:r>
            <a:endParaRPr sz="1900"/>
          </a:p>
          <a:p>
            <a:pPr indent="-349250" lvl="0" marL="457200" rtl="0" algn="l">
              <a:lnSpc>
                <a:spcPct val="115000"/>
              </a:lnSpc>
              <a:spcBef>
                <a:spcPts val="1000"/>
              </a:spcBef>
              <a:spcAft>
                <a:spcPts val="0"/>
              </a:spcAft>
              <a:buSzPts val="1900"/>
              <a:buChar char="•"/>
            </a:pPr>
            <a:r>
              <a:rPr lang="en-US" sz="1900"/>
              <a:t>Enables you to contribute to, collaborate on, and support digital research projects</a:t>
            </a:r>
            <a:endParaRPr sz="1900"/>
          </a:p>
          <a:p>
            <a:pPr indent="-349250" lvl="0" marL="457200" rtl="0" algn="l">
              <a:lnSpc>
                <a:spcPct val="115000"/>
              </a:lnSpc>
              <a:spcBef>
                <a:spcPts val="0"/>
              </a:spcBef>
              <a:spcAft>
                <a:spcPts val="0"/>
              </a:spcAft>
              <a:buSzPts val="1900"/>
              <a:buChar char="•"/>
            </a:pPr>
            <a:r>
              <a:rPr lang="en-US" sz="1900"/>
              <a:t>Enables you to control changes to your files over time without keeping multiple copies of those files</a:t>
            </a:r>
            <a:endParaRPr sz="1900"/>
          </a:p>
          <a:p>
            <a:pPr indent="0" lvl="0" marL="0" rtl="0" algn="l">
              <a:lnSpc>
                <a:spcPct val="115000"/>
              </a:lnSpc>
              <a:spcBef>
                <a:spcPts val="1000"/>
              </a:spcBef>
              <a:spcAft>
                <a:spcPts val="0"/>
              </a:spcAft>
              <a:buNone/>
            </a:pPr>
            <a:r>
              <a:t/>
            </a:r>
            <a:endParaRPr sz="1900"/>
          </a:p>
          <a:p>
            <a:pPr indent="0" lvl="0" marL="0" rtl="0" algn="l">
              <a:lnSpc>
                <a:spcPct val="115000"/>
              </a:lnSpc>
              <a:spcBef>
                <a:spcPts val="1000"/>
              </a:spcBef>
              <a:spcAft>
                <a:spcPts val="0"/>
              </a:spcAft>
              <a:buNone/>
            </a:pPr>
            <a:r>
              <a:t/>
            </a:r>
            <a:endParaRPr sz="1900"/>
          </a:p>
          <a:p>
            <a:pPr indent="0" lvl="0" marL="0" rtl="0" algn="l">
              <a:lnSpc>
                <a:spcPct val="115000"/>
              </a:lnSpc>
              <a:spcBef>
                <a:spcPts val="1000"/>
              </a:spcBef>
              <a:spcAft>
                <a:spcPts val="0"/>
              </a:spcAft>
              <a:buNone/>
            </a:pPr>
            <a:r>
              <a:rPr b="1" lang="en-US" sz="1900"/>
              <a:t>GitHub </a:t>
            </a:r>
            <a:r>
              <a:rPr lang="en-US" sz="1900"/>
              <a:t>on the other hand is a popular website for hosting and sharing Git repositories remotely. </a:t>
            </a:r>
            <a:endParaRPr sz="1900"/>
          </a:p>
          <a:p>
            <a:pPr indent="0" lvl="0" marL="457200" rtl="0" algn="l">
              <a:lnSpc>
                <a:spcPct val="115000"/>
              </a:lnSpc>
              <a:spcBef>
                <a:spcPts val="1000"/>
              </a:spcBef>
              <a:spcAft>
                <a:spcPts val="0"/>
              </a:spcAft>
              <a:buNone/>
            </a:pPr>
            <a:r>
              <a:t/>
            </a:r>
            <a:endParaRPr sz="2300"/>
          </a:p>
          <a:p>
            <a:pPr indent="0" lvl="0" marL="0" rtl="0" algn="l">
              <a:lnSpc>
                <a:spcPct val="115000"/>
              </a:lnSpc>
              <a:spcBef>
                <a:spcPts val="1000"/>
              </a:spcBef>
              <a:spcAft>
                <a:spcPts val="0"/>
              </a:spcAft>
              <a:buNone/>
            </a:pPr>
            <a:r>
              <a:t/>
            </a:r>
            <a:endParaRPr sz="2300"/>
          </a:p>
        </p:txBody>
      </p:sp>
      <p:pic>
        <p:nvPicPr>
          <p:cNvPr id="287" name="Google Shape;287;g13c64f94e83_16_21"/>
          <p:cNvPicPr preferRelativeResize="0"/>
          <p:nvPr/>
        </p:nvPicPr>
        <p:blipFill>
          <a:blip r:embed="rId3">
            <a:alphaModFix/>
          </a:blip>
          <a:stretch>
            <a:fillRect/>
          </a:stretch>
        </p:blipFill>
        <p:spPr>
          <a:xfrm>
            <a:off x="979900" y="2572800"/>
            <a:ext cx="2990850" cy="152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Bash as a shell program</a:t>
            </a:r>
            <a:endParaRPr/>
          </a:p>
        </p:txBody>
      </p:sp>
      <p:sp>
        <p:nvSpPr>
          <p:cNvPr id="112" name="Google Shape;11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Bash is one of shell programs that can be used to interact with Linux OS. It is a program that runs other programs, and it is also a programming language itself.</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Bash is available on Linux/Mac machines by default through Terminal. On Windows, bash is available through Git Bash that you installed earlier. Both applications provide command-line interface (CLI) and will be referred in our lessons as "terminal" or ”shell".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learn CLI?</a:t>
            </a:r>
            <a:endParaRPr/>
          </a:p>
        </p:txBody>
      </p:sp>
      <p:sp>
        <p:nvSpPr>
          <p:cNvPr id="119" name="Google Shape;1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Many tools only have command line interfaces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Allows you to combine many powerful tools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learn Linux?</a:t>
            </a:r>
            <a:endParaRPr/>
          </a:p>
        </p:txBody>
      </p:sp>
      <p:sp>
        <p:nvSpPr>
          <p:cNvPr id="126" name="Google Shape;12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Most widely used OS in research and technology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Open-source: free to get, free to use, free to modify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Availability: Linux VM, Linus servers / clusters (UTA, TACC)</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CLI (command line interface) and GUI (graphical user interface) are available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Terminal</a:t>
            </a:r>
            <a:endParaRPr/>
          </a:p>
        </p:txBody>
      </p:sp>
      <p:pic>
        <p:nvPicPr>
          <p:cNvPr id="133" name="Google Shape;133;p7"/>
          <p:cNvPicPr preferRelativeResize="0"/>
          <p:nvPr/>
        </p:nvPicPr>
        <p:blipFill rotWithShape="1">
          <a:blip r:embed="rId3">
            <a:alphaModFix/>
          </a:blip>
          <a:srcRect b="0" l="0" r="0" t="0"/>
          <a:stretch/>
        </p:blipFill>
        <p:spPr>
          <a:xfrm>
            <a:off x="1879600" y="1489529"/>
            <a:ext cx="8432800" cy="515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A screenshot of a cell phone&#10;&#10;Description automatically generated" id="138" name="Google Shape;138;p8"/>
          <p:cNvPicPr preferRelativeResize="0"/>
          <p:nvPr/>
        </p:nvPicPr>
        <p:blipFill rotWithShape="1">
          <a:blip r:embed="rId3">
            <a:alphaModFix/>
          </a:blip>
          <a:srcRect b="0" l="0" r="0" t="0"/>
          <a:stretch/>
        </p:blipFill>
        <p:spPr>
          <a:xfrm>
            <a:off x="1339850" y="378279"/>
            <a:ext cx="9512300" cy="636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Useful Unix Commands</a:t>
            </a:r>
            <a:endParaRPr/>
          </a:p>
        </p:txBody>
      </p:sp>
      <p:graphicFrame>
        <p:nvGraphicFramePr>
          <p:cNvPr id="145" name="Google Shape;145;p9"/>
          <p:cNvGraphicFramePr/>
          <p:nvPr/>
        </p:nvGraphicFramePr>
        <p:xfrm>
          <a:off x="2032000" y="1796545"/>
          <a:ext cx="3000000" cy="3000000"/>
        </p:xfrm>
        <a:graphic>
          <a:graphicData uri="http://schemas.openxmlformats.org/drawingml/2006/table">
            <a:tbl>
              <a:tblPr bandRow="1" firstRow="1">
                <a:noFill/>
                <a:tableStyleId>{EA271729-5A33-4198-9588-A3C32FB7B002}</a:tableStyleId>
              </a:tblPr>
              <a:tblGrid>
                <a:gridCol w="1777500"/>
                <a:gridCol w="6350500"/>
              </a:tblGrid>
              <a:tr h="203200">
                <a:tc>
                  <a:txBody>
                    <a:bodyPr/>
                    <a:lstStyle/>
                    <a:p>
                      <a:pPr indent="0" lvl="0" marL="0" marR="0" rtl="0" algn="ctr">
                        <a:spcBef>
                          <a:spcPts val="0"/>
                        </a:spcBef>
                        <a:spcAft>
                          <a:spcPts val="0"/>
                        </a:spcAft>
                        <a:buNone/>
                      </a:pPr>
                      <a:r>
                        <a:rPr b="1" lang="en-US" sz="1600" u="none" cap="none" strike="noStrike">
                          <a:latin typeface="Times New Roman"/>
                          <a:ea typeface="Times New Roman"/>
                          <a:cs typeface="Times New Roman"/>
                          <a:sym typeface="Times New Roman"/>
                        </a:rPr>
                        <a:t>Command</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600" u="none" cap="none" strike="noStrike">
                          <a:latin typeface="Times New Roman"/>
                          <a:ea typeface="Times New Roman"/>
                          <a:cs typeface="Times New Roman"/>
                          <a:sym typeface="Times New Roman"/>
                        </a:rPr>
                        <a:t>Meaning</a:t>
                      </a:r>
                      <a:endParaRPr/>
                    </a:p>
                  </a:txBody>
                  <a:tcPr marT="45725" marB="45725" marR="91450" marL="91450">
                    <a:lnB cap="flat" cmpd="sng" w="12700">
                      <a:solidFill>
                        <a:schemeClr val="dk1"/>
                      </a:solidFill>
                      <a:prstDash val="solid"/>
                      <a:round/>
                      <a:headEnd len="sm" w="sm" type="none"/>
                      <a:tailEnd len="sm" w="sm" type="none"/>
                    </a:lnB>
                  </a:tcPr>
                </a:tc>
              </a:tr>
              <a:tr h="2286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echo</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Print</a:t>
                      </a:r>
                      <a:endParaRPr/>
                    </a:p>
                  </a:txBody>
                  <a:tcPr marT="45725" marB="45725" marR="91450" marL="91450">
                    <a:lnT cap="flat" cmpd="sng" w="12700">
                      <a:solidFill>
                        <a:schemeClr val="dk1"/>
                      </a:solidFill>
                      <a:prstDash val="solid"/>
                      <a:round/>
                      <a:headEnd len="sm" w="sm" type="none"/>
                      <a:tailEnd len="sm" w="sm" type="none"/>
                    </a:lnT>
                  </a:tcPr>
                </a:tc>
              </a:tr>
              <a:tr h="2286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whoami</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Prints username</a:t>
                      </a:r>
                      <a:endParaRPr/>
                    </a:p>
                  </a:txBody>
                  <a:tcPr marT="45725" marB="45725" marR="91450" marL="91450"/>
                </a:tc>
              </a:tr>
              <a:tr h="2286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pwd</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Print working directory path (Where am I?)</a:t>
                      </a:r>
                      <a:endParaRPr/>
                    </a:p>
                  </a:txBody>
                  <a:tcPr marT="45725" marB="45725" marR="91450" marL="91450"/>
                </a:tc>
              </a:tr>
              <a:tr h="2286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cd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a:solidFill>
                            <a:schemeClr val="dk1"/>
                          </a:solidFill>
                          <a:latin typeface="Times New Roman"/>
                          <a:ea typeface="Times New Roman"/>
                          <a:cs typeface="Times New Roman"/>
                          <a:sym typeface="Times New Roman"/>
                        </a:rPr>
                        <a:t>Change directory</a:t>
                      </a:r>
                      <a:endParaRPr/>
                    </a:p>
                  </a:txBody>
                  <a:tcPr marT="45725" marB="45725" marR="91450" marL="91450"/>
                </a:tc>
              </a:tr>
              <a:tr h="2286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mkdir</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a:solidFill>
                            <a:schemeClr val="dk1"/>
                          </a:solidFill>
                          <a:latin typeface="Times New Roman"/>
                          <a:ea typeface="Times New Roman"/>
                          <a:cs typeface="Times New Roman"/>
                          <a:sym typeface="Times New Roman"/>
                        </a:rPr>
                        <a:t>Make directory</a:t>
                      </a:r>
                      <a:endParaRPr/>
                    </a:p>
                  </a:txBody>
                  <a:tcPr marT="45725" marB="45725" marR="91450" marL="91450"/>
                </a:tc>
              </a:tr>
              <a:tr h="2286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touch</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a:solidFill>
                            <a:schemeClr val="dk1"/>
                          </a:solidFill>
                          <a:latin typeface="Times New Roman"/>
                          <a:ea typeface="Times New Roman"/>
                          <a:cs typeface="Times New Roman"/>
                          <a:sym typeface="Times New Roman"/>
                        </a:rPr>
                        <a:t>Create empty file</a:t>
                      </a:r>
                      <a:endParaRPr/>
                    </a:p>
                  </a:txBody>
                  <a:tcPr marT="45725" marB="45725" marR="91450" marL="91450"/>
                </a:tc>
              </a:tr>
              <a:tr h="2286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cat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a:solidFill>
                            <a:schemeClr val="dk1"/>
                          </a:solidFill>
                          <a:latin typeface="Times New Roman"/>
                          <a:ea typeface="Times New Roman"/>
                          <a:cs typeface="Times New Roman"/>
                          <a:sym typeface="Times New Roman"/>
                        </a:rPr>
                        <a:t>View file / concatenate files</a:t>
                      </a:r>
                      <a:endParaRPr/>
                    </a:p>
                  </a:txBody>
                  <a:tcPr marT="45725" marB="45725" marR="91450" marL="91450"/>
                </a:tc>
              </a:tr>
              <a:tr h="2286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mv</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Move file / rename file</a:t>
                      </a:r>
                      <a:endParaRPr/>
                    </a:p>
                  </a:txBody>
                  <a:tcPr marT="45725" marB="45725" marR="91450" marL="91450"/>
                </a:tc>
              </a:tr>
              <a:tr h="228600">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cp</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Copy file</a:t>
                      </a:r>
                      <a:endParaRPr/>
                    </a:p>
                  </a:txBody>
                  <a:tcPr marT="45725" marB="45725" marR="91450" marL="91450"/>
                </a:tc>
              </a:tr>
              <a:tr h="228600">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rm</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Delete file</a:t>
                      </a:r>
                      <a:endParaRPr sz="1600">
                        <a:latin typeface="Times New Roman"/>
                        <a:ea typeface="Times New Roman"/>
                        <a:cs typeface="Times New Roman"/>
                        <a:sym typeface="Times New Roman"/>
                      </a:endParaRPr>
                    </a:p>
                  </a:txBody>
                  <a:tcPr marT="45725" marB="45725" marR="91450" marL="91450">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2022-07-12T19:54:50Z</dcterms:created>
  <dc:creator>Ossom-Williamson, Peace</dc:creator>
</cp:coreProperties>
</file>