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23" r:id="rId12"/>
    <p:sldId id="317" r:id="rId13"/>
    <p:sldId id="318" r:id="rId14"/>
    <p:sldId id="321" r:id="rId15"/>
    <p:sldId id="322" r:id="rId16"/>
    <p:sldId id="297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2382A1-E207-4A79-B3EF-1FB88B0D5CBB}" v="7" dt="2024-10-10T14:49:04.718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Project 1 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86552"/>
            <a:ext cx="7843837" cy="1012782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224A0B-6D64-1603-5A41-B597B219D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47" y="1471316"/>
            <a:ext cx="8969517" cy="47019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6F83B5-FCD7-0A1F-C6E3-F8F7AE22070B}"/>
              </a:ext>
            </a:extLst>
          </p:cNvPr>
          <p:cNvSpPr/>
          <p:nvPr/>
        </p:nvSpPr>
        <p:spPr>
          <a:xfrm>
            <a:off x="637847" y="2113935"/>
            <a:ext cx="8969517" cy="1140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692943"/>
            <a:ext cx="9875463" cy="999746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1801583"/>
            <a:ext cx="5829147" cy="4825359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latin typeface="system-ui"/>
              </a:rPr>
              <a:t>A composite score of 28 may place you in the 88th percentile, meaning you scored higher than 88% of test-takers.</a:t>
            </a:r>
          </a:p>
          <a:p>
            <a:r>
              <a:rPr lang="en-US" b="1" i="0" dirty="0">
                <a:effectLst/>
                <a:latin typeface="system-ui"/>
              </a:rPr>
              <a:t>High scores in Math and Science suggest strength in quantitative and analytical reasoning.</a:t>
            </a:r>
          </a:p>
          <a:p>
            <a:r>
              <a:rPr lang="en-US" b="1" i="0" dirty="0">
                <a:effectLst/>
                <a:latin typeface="system-ui"/>
              </a:rPr>
              <a:t>A score of 32 in Reading might indicate strong verbal comprehension skills.</a:t>
            </a:r>
          </a:p>
          <a:p>
            <a:r>
              <a:rPr lang="en-US" b="1" i="0" dirty="0">
                <a:effectLst/>
                <a:latin typeface="system-ui"/>
              </a:rPr>
              <a:t>A score of 26 in Science might suggest areas where more practice in interpreting scientific data could help.</a:t>
            </a:r>
          </a:p>
          <a:p>
            <a:r>
              <a:rPr lang="en-US" b="1" i="0" dirty="0">
                <a:effectLst/>
                <a:latin typeface="system-ui"/>
              </a:rPr>
              <a:t>A composite score of 29 might place you in the 91st percentile, meaning you scored higher than 91% of test-takers.</a:t>
            </a:r>
          </a:p>
          <a:p>
            <a:r>
              <a:rPr lang="en-US" b="1" i="0" dirty="0">
                <a:effectLst/>
                <a:latin typeface="system-ui"/>
              </a:rPr>
              <a:t>A composite score of 24 might place you in the 74th percentile.</a:t>
            </a:r>
          </a:p>
          <a:p>
            <a:endParaRPr lang="en-US" b="1" i="0" dirty="0">
              <a:effectLst/>
              <a:latin typeface="system-ui"/>
            </a:endParaRPr>
          </a:p>
          <a:p>
            <a:endParaRPr lang="en-US" b="1" i="0" dirty="0">
              <a:effectLst/>
              <a:latin typeface="system-ui"/>
            </a:endParaRPr>
          </a:p>
          <a:p>
            <a:pPr algn="l"/>
            <a:endParaRPr lang="en-US" b="1" i="0" dirty="0">
              <a:effectLst/>
              <a:latin typeface="system-ui"/>
            </a:endParaRPr>
          </a:p>
          <a:p>
            <a:pPr algn="l"/>
            <a:endParaRPr lang="en-US" b="1" i="0" dirty="0">
              <a:effectLst/>
              <a:latin typeface="system-ui"/>
            </a:endParaRP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pPr algn="l"/>
            <a:r>
              <a:rPr lang="en-US" sz="2800" b="1" i="0" dirty="0">
                <a:effectLst/>
                <a:latin typeface="system-ui"/>
              </a:rPr>
              <a:t>ACT publishes benchmarks that represent scores associated with college success: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0C7FF8-9CAF-6C67-C1E5-AF40401D0B3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431695335"/>
              </p:ext>
            </p:extLst>
          </p:nvPr>
        </p:nvGraphicFramePr>
        <p:xfrm>
          <a:off x="914400" y="2316163"/>
          <a:ext cx="10510836" cy="394846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80076">
                  <a:extLst>
                    <a:ext uri="{9D8B030D-6E8A-4147-A177-3AD203B41FA5}">
                      <a16:colId xmlns:a16="http://schemas.microsoft.com/office/drawing/2014/main" val="1764027237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77891454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423338637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1626524931"/>
                    </a:ext>
                  </a:extLst>
                </a:gridCol>
              </a:tblGrid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03321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79676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225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5648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Science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08549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Composite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&gt;=21.2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184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Taweewattana Prhomkotara (Wee)</a:t>
            </a:r>
          </a:p>
          <a:p>
            <a:r>
              <a:rPr lang="en-US" dirty="0"/>
              <a:t>0909275573</a:t>
            </a:r>
          </a:p>
          <a:p>
            <a:r>
              <a:rPr lang="en-US" dirty="0"/>
              <a:t>promakotara@gmail.com 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10511626" cy="32073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Project </a:t>
            </a:r>
            <a:r>
              <a:rPr lang="en-US" dirty="0" err="1"/>
              <a:t>Dsi</a:t>
            </a:r>
            <a:r>
              <a:rPr lang="en-US" dirty="0"/>
              <a:t> (</a:t>
            </a:r>
            <a:r>
              <a:rPr lang="en-US" sz="1800" dirty="0"/>
              <a:t>American College Testing &amp; </a:t>
            </a:r>
            <a:r>
              <a:rPr lang="en-US" sz="2200" dirty="0"/>
              <a:t>Scholastic Assessment Test</a:t>
            </a:r>
            <a:r>
              <a:rPr lang="en-US" dirty="0"/>
              <a:t>) Research</a:t>
            </a:r>
          </a:p>
          <a:p>
            <a:pPr algn="l"/>
            <a:r>
              <a:rPr lang="en-US" b="1" i="0" dirty="0">
                <a:effectLst/>
                <a:latin typeface="system-ui"/>
              </a:rPr>
              <a:t>==&gt; Import</a:t>
            </a:r>
          </a:p>
          <a:p>
            <a:pPr algn="l"/>
            <a:r>
              <a:rPr lang="en-US" b="1" i="0" dirty="0">
                <a:effectLst/>
                <a:latin typeface="system-ui"/>
              </a:rPr>
              <a:t>==&gt; Read in data</a:t>
            </a:r>
          </a:p>
          <a:p>
            <a:pPr algn="l"/>
            <a:r>
              <a:rPr lang="en-US" b="1" i="0" dirty="0">
                <a:effectLst/>
                <a:latin typeface="system-ui"/>
              </a:rPr>
              <a:t>==&gt; Data Cleansing</a:t>
            </a:r>
          </a:p>
          <a:p>
            <a:pPr algn="l"/>
            <a:r>
              <a:rPr lang="en-US" b="1" i="0" dirty="0">
                <a:effectLst/>
                <a:latin typeface="system-ui"/>
              </a:rPr>
              <a:t>==&gt; Data Formatting</a:t>
            </a:r>
          </a:p>
          <a:p>
            <a:pPr algn="l"/>
            <a:r>
              <a:rPr lang="en-US" b="1" i="0" dirty="0">
                <a:effectLst/>
                <a:latin typeface="system-ui"/>
              </a:rPr>
              <a:t>==&gt; Data exploration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452" y="680883"/>
            <a:ext cx="6214930" cy="6046839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Find questions to gain insights into historical data.</a:t>
            </a:r>
            <a:br>
              <a:rPr lang="th-TH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Leading Questions for Finding Answers from the Data</a:t>
            </a:r>
            <a:b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- </a:t>
            </a: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If your scores are above average in several areas, this may indicate a higher chance of applying to a competitive college.</a:t>
            </a:r>
            <a:b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- If your GPA is high but your ACT scores are low, focusing on improving your ACT scores may be a good way to increase your chances of applying to colleges.</a:t>
            </a:r>
            <a:b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- If your essay scores are high, this may help to impress colleges with your writing skills.</a:t>
            </a:r>
            <a:b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- If students in a particular region score higher on science than in other areas, this may be a good way to focus on areas where students can improve.</a:t>
            </a:r>
            <a:b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- If past exams are found to have the most impact on improving their Math scores, then focus on practicing the same test format.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374519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Find state trends and average test scores.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Predict which student are likely to cancel their admission in the near future.</a:t>
            </a:r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431606"/>
            <a:ext cx="7965461" cy="994164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4FF1EE5-77FB-A16E-9238-E6792E8CB6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913239" y="1521263"/>
            <a:ext cx="6313825" cy="4506765"/>
          </a:xfr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07725" y="347795"/>
            <a:ext cx="7043618" cy="2233233"/>
          </a:xfrm>
        </p:spPr>
        <p:txBody>
          <a:bodyPr/>
          <a:lstStyle/>
          <a:p>
            <a:r>
              <a:rPr lang="en-US" dirty="0"/>
              <a:t>2017 Participation by State &lt; 40%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F9BDD3-2695-5C96-96A4-F591A3907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848" y="1464411"/>
            <a:ext cx="7369179" cy="481625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2214FDE-6473-530F-3AD0-13760B0AE4D7}"/>
              </a:ext>
            </a:extLst>
          </p:cNvPr>
          <p:cNvSpPr/>
          <p:nvPr/>
        </p:nvSpPr>
        <p:spPr>
          <a:xfrm>
            <a:off x="4056848" y="4719484"/>
            <a:ext cx="515152" cy="1868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3BB0F3-11F9-D466-A3D0-79BED9731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35" y="164714"/>
            <a:ext cx="7796464" cy="763974"/>
          </a:xfrm>
        </p:spPr>
        <p:txBody>
          <a:bodyPr/>
          <a:lstStyle/>
          <a:p>
            <a:r>
              <a:rPr lang="en-US" dirty="0"/>
              <a:t>2018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2AF747-61F9-8B75-E05C-B9B8DE3AE9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020D0-984B-CB49-00A3-7DB46652955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B3CEF8-4770-A239-F0AF-03A273758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096678"/>
            <a:ext cx="7209145" cy="5372566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AEB9203-9E5A-8945-48BB-3367FEFEA2B3}"/>
              </a:ext>
            </a:extLst>
          </p:cNvPr>
          <p:cNvSpPr/>
          <p:nvPr/>
        </p:nvSpPr>
        <p:spPr>
          <a:xfrm>
            <a:off x="914400" y="5476568"/>
            <a:ext cx="589935" cy="206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41D9A-C843-B38B-72D4-4A240B6D4F0E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66DFA-BC97-43F8-F3B8-8967475416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3A795-103B-DD1F-8085-E17EA4B2BB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6C030E-8500-5228-623E-FCDBE0E1E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36" y="1128958"/>
            <a:ext cx="7796463" cy="5565475"/>
          </a:xfrm>
          <a:prstGeom prst="rect">
            <a:avLst/>
          </a:prstGeo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02A4E0F8-B6BD-0930-E5B5-96960CFA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80" y="310956"/>
            <a:ext cx="7796464" cy="763974"/>
          </a:xfrm>
        </p:spPr>
        <p:txBody>
          <a:bodyPr/>
          <a:lstStyle/>
          <a:p>
            <a:r>
              <a:rPr lang="en-US" dirty="0"/>
              <a:t>2019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406105C-5986-AC15-6295-4F0D5010670E}"/>
              </a:ext>
            </a:extLst>
          </p:cNvPr>
          <p:cNvSpPr/>
          <p:nvPr/>
        </p:nvSpPr>
        <p:spPr>
          <a:xfrm>
            <a:off x="890200" y="5532397"/>
            <a:ext cx="727587" cy="1966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B37FC72-A92E-C292-E202-D45E9044B5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64859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Navigating Q&amp;A </a:t>
            </a:r>
            <a:br>
              <a:rPr lang="en-US" dirty="0"/>
            </a:br>
            <a:r>
              <a:rPr lang="en-US" dirty="0"/>
              <a:t>sessions</a:t>
            </a:r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D2D55A7-9C92-0F62-2774-A2B583223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32" y="2221544"/>
            <a:ext cx="9806032" cy="414975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28D22F8-FC1E-EE76-2491-A136DF0E5FBC}"/>
              </a:ext>
            </a:extLst>
          </p:cNvPr>
          <p:cNvSpPr/>
          <p:nvPr/>
        </p:nvSpPr>
        <p:spPr>
          <a:xfrm>
            <a:off x="269330" y="3429000"/>
            <a:ext cx="9806033" cy="10250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{0769A2EE-3F20-4210-97D4-D5E32EC1522D}tf78438558_win32</Template>
  <TotalTime>271</TotalTime>
  <Words>423</Words>
  <Application>Microsoft Office PowerPoint</Application>
  <PresentationFormat>Widescreen</PresentationFormat>
  <Paragraphs>69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Sabon Next LT</vt:lpstr>
      <vt:lpstr>system-ui</vt:lpstr>
      <vt:lpstr>Custom</vt:lpstr>
      <vt:lpstr>Project 1  presentation</vt:lpstr>
      <vt:lpstr>agenda</vt:lpstr>
      <vt:lpstr>Find questions to gain insights into historical data. Leading Questions for Finding Answers from the Data - If your scores are above average in several areas, this may indicate a higher chance of applying to a competitive college. - If your GPA is high but your ACT scores are low, focusing on improving your ACT scores may be a good way to increase your chances of applying to colleges. - If your essay scores are high, this may help to impress colleges with your writing skills. - If students in a particular region score higher on science than in other areas, this may be a good way to focus on areas where students can improve. - If past exams are found to have the most impact on improving their Math scores, then focus on practicing the same test format.</vt:lpstr>
      <vt:lpstr>Find state trends and average test scores.</vt:lpstr>
      <vt:lpstr>Engaging the audience</vt:lpstr>
      <vt:lpstr>PowerPoint Presentation</vt:lpstr>
      <vt:lpstr>2018 </vt:lpstr>
      <vt:lpstr>2019 </vt:lpstr>
      <vt:lpstr>Navigating Q&amp;A  sessions</vt:lpstr>
      <vt:lpstr>Speaking impact</vt:lpstr>
      <vt:lpstr>Final tips &amp; takeaways</vt:lpstr>
      <vt:lpstr>ACT publishes benchmarks that represent scores associated with college success: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Taweewattana Prhomkotara</dc:creator>
  <cp:lastModifiedBy>Taweewattana Prhomkotara</cp:lastModifiedBy>
  <cp:revision>3</cp:revision>
  <dcterms:created xsi:type="dcterms:W3CDTF">2024-10-10T07:59:28Z</dcterms:created>
  <dcterms:modified xsi:type="dcterms:W3CDTF">2024-10-11T02:25:03Z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