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307" r:id="rId7"/>
    <p:sldId id="331" r:id="rId8"/>
    <p:sldId id="325" r:id="rId9"/>
    <p:sldId id="330" r:id="rId10"/>
    <p:sldId id="329" r:id="rId11"/>
    <p:sldId id="328" r:id="rId12"/>
    <p:sldId id="326" r:id="rId13"/>
    <p:sldId id="281" r:id="rId14"/>
    <p:sldId id="327" r:id="rId15"/>
    <p:sldId id="317" r:id="rId16"/>
    <p:sldId id="318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102" d="100"/>
          <a:sy n="102" d="100"/>
        </p:scale>
        <p:origin x="954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0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Project 1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B62138-4161-BB79-E0FF-A365AE186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936" y="2249798"/>
            <a:ext cx="6358541" cy="39461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526443-A127-CD4E-0422-3F771EEE5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66" y="786758"/>
            <a:ext cx="4496190" cy="30558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400DA9-BB56-4C78-FE24-EC85F4942413}"/>
              </a:ext>
            </a:extLst>
          </p:cNvPr>
          <p:cNvSpPr txBox="1"/>
          <p:nvPr/>
        </p:nvSpPr>
        <p:spPr>
          <a:xfrm>
            <a:off x="5486400" y="1143000"/>
            <a:ext cx="618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effectLst/>
                <a:latin typeface="system-ui"/>
              </a:rPr>
              <a:t>Data Segmentation Participation</a:t>
            </a:r>
            <a:r>
              <a:rPr lang="th-TH" sz="1800" b="1" i="0" dirty="0">
                <a:effectLst/>
                <a:latin typeface="system-ui"/>
              </a:rPr>
              <a:t> </a:t>
            </a:r>
            <a:r>
              <a:rPr lang="en-US" sz="1800" b="1" i="0" dirty="0">
                <a:effectLst/>
                <a:latin typeface="system-ui"/>
              </a:rPr>
              <a:t>By State/Region</a:t>
            </a:r>
            <a:r>
              <a:rPr lang="en-US" b="1" dirty="0">
                <a:latin typeface="system-ui"/>
              </a:rPr>
              <a:t>, Impact of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4C96F1-FE86-A095-B532-E268DE41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47" y="694049"/>
            <a:ext cx="2827265" cy="3055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116897-ACEE-5D4A-1F84-B57156C2E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551" y="2064046"/>
            <a:ext cx="6266049" cy="4010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60A58-2208-C311-6BCD-DE1188875F24}"/>
              </a:ext>
            </a:extLst>
          </p:cNvPr>
          <p:cNvSpPr txBox="1"/>
          <p:nvPr/>
        </p:nvSpPr>
        <p:spPr>
          <a:xfrm>
            <a:off x="4416550" y="1069848"/>
            <a:ext cx="683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effectLst/>
                <a:latin typeface="system-ui"/>
              </a:rPr>
              <a:t>Data Segmentation Participation</a:t>
            </a:r>
            <a:r>
              <a:rPr lang="th-TH" sz="1800" b="1" i="0" dirty="0">
                <a:effectLst/>
                <a:latin typeface="system-ui"/>
              </a:rPr>
              <a:t> </a:t>
            </a:r>
            <a:r>
              <a:rPr lang="en-US" sz="1800" b="1" i="0" dirty="0">
                <a:effectLst/>
                <a:latin typeface="system-ui"/>
              </a:rPr>
              <a:t>By State/Region</a:t>
            </a:r>
            <a:r>
              <a:rPr lang="en-US" b="1" dirty="0">
                <a:latin typeface="system-ui"/>
              </a:rPr>
              <a:t>, Impact of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228664A-A79C-4394-8FBA-BA8629A6471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45070" y="2329200"/>
            <a:ext cx="9974618" cy="4163040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Which state has the highest ACT score? (2024)</a:t>
            </a:r>
            <a:endParaRPr lang="th-TH" dirty="0"/>
          </a:p>
          <a:p>
            <a:pPr marL="0" indent="0">
              <a:buNone/>
            </a:pPr>
            <a:r>
              <a:rPr lang="en-US" dirty="0"/>
              <a:t>The state with the highest composite ACT score is District of Columbia, with a score of 26.9.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lowest average score was Nevada, with an average score of only 17.3, as Nevada has a statewide ACT test, resulting in a lower average since all students are required to take the test.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6C145-2EB1-B8A5-F99B-BBE9EBD9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81" y="3106118"/>
            <a:ext cx="8982456" cy="906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01327F-F6D5-2325-D94D-A8C6A9DF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982" y="4939234"/>
            <a:ext cx="8982456" cy="5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6552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44E6D-CF50-4B21-AE81-9E44386C9C91}"/>
              </a:ext>
            </a:extLst>
          </p:cNvPr>
          <p:cNvSpPr txBox="1"/>
          <p:nvPr/>
        </p:nvSpPr>
        <p:spPr>
          <a:xfrm>
            <a:off x="914400" y="1600200"/>
            <a:ext cx="8537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Summarizing what was obtained from studying the data to find insights in the data, </a:t>
            </a:r>
            <a:br>
              <a:rPr lang="en-US" dirty="0"/>
            </a:br>
            <a:r>
              <a:rPr lang="en-US" dirty="0"/>
              <a:t>it was known that the differences in average scores in each state, some states have regulations </a:t>
            </a:r>
            <a:br>
              <a:rPr lang="en-US" dirty="0"/>
            </a:br>
            <a:r>
              <a:rPr lang="en-US" dirty="0"/>
              <a:t>that make students in the entire state join the competitive exam, and the popularity values ​​are high and low, </a:t>
            </a:r>
            <a:br>
              <a:rPr lang="en-US" dirty="0"/>
            </a:br>
            <a:r>
              <a:rPr lang="en-US" dirty="0"/>
              <a:t>and can be further explored for decision-making in choosing </a:t>
            </a:r>
            <a:br>
              <a:rPr lang="en-US" dirty="0"/>
            </a:br>
            <a:r>
              <a:rPr lang="en-US" dirty="0"/>
              <a:t>to continue studying or compete in the exam to enter the university level.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595"/>
            <a:ext cx="6583680" cy="82397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43583"/>
            <a:ext cx="10511626" cy="515721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system-ui"/>
              </a:rPr>
              <a:t>Analyzing participation rates in ACT (American College Testing) exams can provide insights into several factors, such as demographic trends, educational access, and student preferences over time. Here's a general approach for analyzing ACT participation rates:</a:t>
            </a:r>
            <a:endParaRPr lang="en-US" sz="1800" b="1" i="0" dirty="0">
              <a:effectLst/>
              <a:latin typeface="system-ui"/>
            </a:endParaRP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Data Collection</a:t>
            </a:r>
            <a:r>
              <a:rPr lang="th-TH" sz="1800" b="1" i="0" dirty="0">
                <a:effectLst/>
                <a:latin typeface="system-ui"/>
              </a:rPr>
              <a:t> </a:t>
            </a:r>
            <a:r>
              <a:rPr lang="en-US" sz="1800" b="1" i="0" dirty="0">
                <a:effectLst/>
                <a:latin typeface="system-ui"/>
              </a:rPr>
              <a:t>Analyze each year's data</a:t>
            </a: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Identify Key Metrics</a:t>
            </a:r>
            <a:r>
              <a:rPr lang="th-TH" sz="1800" b="1" i="0" dirty="0">
                <a:effectLst/>
                <a:latin typeface="system-ui"/>
              </a:rPr>
              <a:t> </a:t>
            </a:r>
            <a:r>
              <a:rPr lang="en-US" sz="1800" b="1" i="0" dirty="0">
                <a:effectLst/>
                <a:latin typeface="system-ui"/>
              </a:rPr>
              <a:t>Participation Rate</a:t>
            </a:r>
            <a:r>
              <a:rPr lang="th-TH" sz="1800" b="1" i="0" dirty="0">
                <a:effectLst/>
                <a:latin typeface="system-ui"/>
              </a:rPr>
              <a:t> </a:t>
            </a:r>
            <a:r>
              <a:rPr lang="en-US" sz="1800" b="1" i="0" dirty="0">
                <a:effectLst/>
                <a:latin typeface="system-ui"/>
              </a:rPr>
              <a:t>Participation Trends</a:t>
            </a:r>
            <a:endParaRPr lang="en-US" b="1" dirty="0">
              <a:latin typeface="system-ui"/>
            </a:endParaRP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Data Segmentation</a:t>
            </a:r>
            <a:r>
              <a:rPr lang="th-TH" sz="1800" b="1" i="0" dirty="0">
                <a:effectLst/>
                <a:latin typeface="system-ui"/>
              </a:rPr>
              <a:t> </a:t>
            </a:r>
            <a:r>
              <a:rPr lang="en-US" sz="1800" b="1" i="0" dirty="0">
                <a:effectLst/>
                <a:latin typeface="system-ui"/>
              </a:rPr>
              <a:t>By State/Region</a:t>
            </a:r>
            <a:r>
              <a:rPr lang="en-US" b="1" dirty="0">
                <a:latin typeface="system-ui"/>
              </a:rPr>
              <a:t>, Impact of Policies</a:t>
            </a:r>
            <a:endParaRPr lang="en-US" sz="1800" b="1" i="0" dirty="0">
              <a:effectLst/>
              <a:latin typeface="system-ui"/>
            </a:endParaRP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Trend Analysis</a:t>
            </a:r>
            <a:r>
              <a:rPr lang="th-TH" sz="1800" b="1" i="0" dirty="0">
                <a:effectLst/>
                <a:latin typeface="system-ui"/>
              </a:rPr>
              <a:t> </a:t>
            </a:r>
            <a:r>
              <a:rPr lang="en-US" sz="1800" b="1" i="0" dirty="0">
                <a:effectLst/>
                <a:latin typeface="system-ui"/>
              </a:rPr>
              <a:t>Changes in Participation Over Time</a:t>
            </a: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Statistical Analysis Geographical Differences</a:t>
            </a:r>
            <a:endParaRPr lang="en-US" b="1" dirty="0">
              <a:latin typeface="system-ui"/>
            </a:endParaRP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Visualization Graphs, Heat Maps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1CEEBA-EEBC-F025-1668-58AC8B91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8" y="1441436"/>
            <a:ext cx="5419344" cy="42294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EACEED-DD13-8063-F6D0-10654B59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0" y="291595"/>
            <a:ext cx="6986016" cy="823973"/>
          </a:xfrm>
        </p:spPr>
        <p:txBody>
          <a:bodyPr/>
          <a:lstStyle/>
          <a:p>
            <a:r>
              <a:rPr lang="en-US" sz="2000" dirty="0"/>
              <a:t>Participation rate trend by year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EACEED-DD13-8063-F6D0-10654B59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688" y="291595"/>
            <a:ext cx="6830568" cy="823973"/>
          </a:xfrm>
        </p:spPr>
        <p:txBody>
          <a:bodyPr/>
          <a:lstStyle/>
          <a:p>
            <a:r>
              <a:rPr lang="en-US" sz="2000" dirty="0"/>
              <a:t>Composite score average trend by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DDA33-E4B7-6457-9AD9-EEAB9B92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20" y="1316457"/>
            <a:ext cx="5519437" cy="42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3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169A38-FB6A-CED4-DE62-61A914AD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16" y="198920"/>
            <a:ext cx="9123016" cy="823973"/>
          </a:xfrm>
        </p:spPr>
        <p:txBody>
          <a:bodyPr/>
          <a:lstStyle/>
          <a:p>
            <a:r>
              <a:rPr lang="en-US" sz="2000" b="1" i="0" dirty="0">
                <a:effectLst/>
                <a:latin typeface="system-ui"/>
              </a:rPr>
              <a:t>Trend Analysis</a:t>
            </a:r>
            <a:r>
              <a:rPr lang="th-TH" sz="2000" b="1" i="0" dirty="0">
                <a:effectLst/>
                <a:latin typeface="system-ui"/>
              </a:rPr>
              <a:t> </a:t>
            </a:r>
            <a:r>
              <a:rPr lang="en-US" sz="2000" b="1" i="0" dirty="0">
                <a:effectLst/>
                <a:latin typeface="system-ui"/>
              </a:rPr>
              <a:t>Changes in Participation trend by region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0515C3-2ECB-9E84-D6AC-7AF13F5D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" y="1751633"/>
            <a:ext cx="10130634" cy="33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2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169A38-FB6A-CED4-DE62-61A914AD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16" y="198920"/>
            <a:ext cx="9123016" cy="823973"/>
          </a:xfrm>
        </p:spPr>
        <p:txBody>
          <a:bodyPr/>
          <a:lstStyle/>
          <a:p>
            <a:r>
              <a:rPr lang="en-US" sz="2000" b="1" i="0" dirty="0">
                <a:effectLst/>
                <a:latin typeface="system-ui"/>
              </a:rPr>
              <a:t>Trend Analysis</a:t>
            </a:r>
            <a:r>
              <a:rPr lang="th-TH" sz="2000" b="1" i="0" dirty="0">
                <a:effectLst/>
                <a:latin typeface="system-ui"/>
              </a:rPr>
              <a:t> </a:t>
            </a:r>
            <a:r>
              <a:rPr lang="en-US" sz="2000" b="1" i="0" dirty="0">
                <a:effectLst/>
                <a:latin typeface="system-ui"/>
              </a:rPr>
              <a:t>Changes in </a:t>
            </a:r>
            <a:r>
              <a:rPr lang="en-US" sz="2000" dirty="0">
                <a:latin typeface="system-ui"/>
              </a:rPr>
              <a:t>composite trend by region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14BC5-6D1D-DC85-35C6-76D1DBBB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7" y="1799129"/>
            <a:ext cx="10511983" cy="32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5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169A38-FB6A-CED4-DE62-61A914AD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16" y="198920"/>
            <a:ext cx="9123016" cy="823973"/>
          </a:xfrm>
        </p:spPr>
        <p:txBody>
          <a:bodyPr/>
          <a:lstStyle/>
          <a:p>
            <a:r>
              <a:rPr lang="en-US" sz="2000" b="1" i="0" dirty="0">
                <a:effectLst/>
                <a:latin typeface="system-ui"/>
              </a:rPr>
              <a:t>Trend Analysis</a:t>
            </a:r>
            <a:r>
              <a:rPr lang="th-TH" sz="2000" b="1" i="0" dirty="0">
                <a:effectLst/>
                <a:latin typeface="system-ui"/>
              </a:rPr>
              <a:t> </a:t>
            </a:r>
            <a:r>
              <a:rPr lang="en-US" sz="2000" b="1" i="0" dirty="0">
                <a:effectLst/>
                <a:latin typeface="system-ui"/>
              </a:rPr>
              <a:t>Changes in Participation Over Time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A3B93-B690-CAD3-D8D0-7904808C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31" y="1022893"/>
            <a:ext cx="8011275" cy="49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169A38-FB6A-CED4-DE62-61A914AD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16" y="198920"/>
            <a:ext cx="9123016" cy="823973"/>
          </a:xfrm>
        </p:spPr>
        <p:txBody>
          <a:bodyPr/>
          <a:lstStyle/>
          <a:p>
            <a:r>
              <a:rPr lang="en-US" sz="2000" b="1" i="0" dirty="0">
                <a:effectLst/>
                <a:latin typeface="system-ui"/>
              </a:rPr>
              <a:t>Trend Analysis</a:t>
            </a:r>
            <a:r>
              <a:rPr lang="th-TH" sz="2000" b="1" i="0" dirty="0">
                <a:effectLst/>
                <a:latin typeface="system-ui"/>
              </a:rPr>
              <a:t> </a:t>
            </a:r>
            <a:r>
              <a:rPr lang="en-US" sz="2000" b="1" i="0" dirty="0">
                <a:effectLst/>
                <a:latin typeface="system-ui"/>
              </a:rPr>
              <a:t>Changes in composite score Over Time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123FF-A363-73FF-50D2-1E4C041C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66" y="1022893"/>
            <a:ext cx="7994506" cy="49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8A3309-0802-325C-1038-160FA283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07" y="1545339"/>
            <a:ext cx="5485367" cy="5149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35E213-F688-8316-1E81-B23B2104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33" y="1545340"/>
            <a:ext cx="5554867" cy="51498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BA13A5-954A-E747-E528-C019C0B2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12" y="713232"/>
            <a:ext cx="10323576" cy="501685"/>
          </a:xfrm>
        </p:spPr>
        <p:txBody>
          <a:bodyPr/>
          <a:lstStyle/>
          <a:p>
            <a:pPr algn="ctr"/>
            <a:r>
              <a:rPr lang="en-US" sz="1600" dirty="0"/>
              <a:t>bar charts for participation rates across states or demographic groups.</a:t>
            </a:r>
          </a:p>
        </p:txBody>
      </p:sp>
    </p:spTree>
    <p:extLst>
      <p:ext uri="{BB962C8B-B14F-4D97-AF65-F5344CB8AC3E}">
        <p14:creationId xmlns:p14="http://schemas.microsoft.com/office/powerpoint/2010/main" val="23158610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{0769A2EE-3F20-4210-97D4-D5E32EC1522D}tf78438558_win32</Template>
  <TotalTime>645</TotalTime>
  <Words>326</Words>
  <Application>Microsoft Office PowerPoint</Application>
  <PresentationFormat>Widescreen</PresentationFormat>
  <Paragraphs>29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Inter</vt:lpstr>
      <vt:lpstr>Sabon Next LT</vt:lpstr>
      <vt:lpstr>system-ui</vt:lpstr>
      <vt:lpstr>Custom</vt:lpstr>
      <vt:lpstr>Project 1  presentation</vt:lpstr>
      <vt:lpstr>PROBLEM STATEMENT</vt:lpstr>
      <vt:lpstr>Participation rate trend by year</vt:lpstr>
      <vt:lpstr>Composite score average trend by year</vt:lpstr>
      <vt:lpstr>Trend Analysis Changes in Participation trend by region</vt:lpstr>
      <vt:lpstr>Trend Analysis Changes in composite trend by region</vt:lpstr>
      <vt:lpstr>Trend Analysis Changes in Participation Over Time</vt:lpstr>
      <vt:lpstr>Trend Analysis Changes in composite score Over Time</vt:lpstr>
      <vt:lpstr>bar charts for participation rates across states or demographic groups.</vt:lpstr>
      <vt:lpstr>PowerPoint Presentation</vt:lpstr>
      <vt:lpstr>PowerPoint Presentation</vt:lpstr>
      <vt:lpstr>Navigating Q&amp;A  sessions</vt:lpstr>
      <vt:lpstr>Speaking impact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Taweewattana Prhomkotara</dc:creator>
  <cp:lastModifiedBy>Taweewattana Prhomkotara</cp:lastModifiedBy>
  <cp:revision>4</cp:revision>
  <dcterms:created xsi:type="dcterms:W3CDTF">2024-10-10T07:59:28Z</dcterms:created>
  <dcterms:modified xsi:type="dcterms:W3CDTF">2024-10-19T09:37:42Z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