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18"/>
  </p:notesMasterIdLst>
  <p:handoutMasterIdLst>
    <p:handoutMasterId r:id="rId19"/>
  </p:handoutMasterIdLst>
  <p:sldIdLst>
    <p:sldId id="277" r:id="rId2"/>
    <p:sldId id="278" r:id="rId3"/>
    <p:sldId id="259" r:id="rId4"/>
    <p:sldId id="263" r:id="rId5"/>
    <p:sldId id="264" r:id="rId6"/>
    <p:sldId id="268" r:id="rId7"/>
    <p:sldId id="270" r:id="rId8"/>
    <p:sldId id="274" r:id="rId9"/>
    <p:sldId id="266" r:id="rId10"/>
    <p:sldId id="269" r:id="rId11"/>
    <p:sldId id="276" r:id="rId12"/>
    <p:sldId id="275" r:id="rId13"/>
    <p:sldId id="272" r:id="rId14"/>
    <p:sldId id="273" r:id="rId15"/>
    <p:sldId id="267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3" autoAdjust="0"/>
    <p:restoredTop sz="94660"/>
  </p:normalViewPr>
  <p:slideViewPr>
    <p:cSldViewPr>
      <p:cViewPr varScale="1">
        <p:scale>
          <a:sx n="81" d="100"/>
          <a:sy n="81" d="100"/>
        </p:scale>
        <p:origin x="152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Бурлаков Илья" userId="421651f7c7e77a74" providerId="LiveId" clId="{677F2C03-C771-4C9F-B005-2E232AE357CB}"/>
    <pc:docChg chg="modSld">
      <pc:chgData name="Бурлаков Илья" userId="421651f7c7e77a74" providerId="LiveId" clId="{677F2C03-C771-4C9F-B005-2E232AE357CB}" dt="2023-01-11T19:51:00.145" v="7" actId="20577"/>
      <pc:docMkLst>
        <pc:docMk/>
      </pc:docMkLst>
      <pc:sldChg chg="modSp mod">
        <pc:chgData name="Бурлаков Илья" userId="421651f7c7e77a74" providerId="LiveId" clId="{677F2C03-C771-4C9F-B005-2E232AE357CB}" dt="2023-01-11T19:50:47.775" v="1" actId="1076"/>
        <pc:sldMkLst>
          <pc:docMk/>
          <pc:sldMk cId="2585881786" sldId="277"/>
        </pc:sldMkLst>
        <pc:spChg chg="mod">
          <ac:chgData name="Бурлаков Илья" userId="421651f7c7e77a74" providerId="LiveId" clId="{677F2C03-C771-4C9F-B005-2E232AE357CB}" dt="2023-01-11T19:50:47.775" v="1" actId="1076"/>
          <ac:spMkLst>
            <pc:docMk/>
            <pc:sldMk cId="2585881786" sldId="277"/>
            <ac:spMk id="18" creationId="{A8990C8C-C63E-4C71-A186-7D79863AB39B}"/>
          </ac:spMkLst>
        </pc:spChg>
        <pc:spChg chg="mod">
          <ac:chgData name="Бурлаков Илья" userId="421651f7c7e77a74" providerId="LiveId" clId="{677F2C03-C771-4C9F-B005-2E232AE357CB}" dt="2023-01-11T19:50:44.291" v="0" actId="1076"/>
          <ac:spMkLst>
            <pc:docMk/>
            <pc:sldMk cId="2585881786" sldId="277"/>
            <ac:spMk id="19" creationId="{2A14F525-8351-4676-94AC-5FA3BEE8C5D7}"/>
          </ac:spMkLst>
        </pc:spChg>
      </pc:sldChg>
      <pc:sldChg chg="modSp mod">
        <pc:chgData name="Бурлаков Илья" userId="421651f7c7e77a74" providerId="LiveId" clId="{677F2C03-C771-4C9F-B005-2E232AE357CB}" dt="2023-01-11T19:51:00.145" v="7" actId="20577"/>
        <pc:sldMkLst>
          <pc:docMk/>
          <pc:sldMk cId="2732061845" sldId="278"/>
        </pc:sldMkLst>
        <pc:spChg chg="mod">
          <ac:chgData name="Бурлаков Илья" userId="421651f7c7e77a74" providerId="LiveId" clId="{677F2C03-C771-4C9F-B005-2E232AE357CB}" dt="2023-01-11T19:51:00.145" v="7" actId="20577"/>
          <ac:spMkLst>
            <pc:docMk/>
            <pc:sldMk cId="2732061845" sldId="278"/>
            <ac:spMk id="2" creationId="{D0AB8B20-D4D4-4611-822D-8EE21487C0F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F6A77-E01F-4EB8-96F8-E703A4F1C1D9}" type="datetimeFigureOut">
              <a:rPr lang="ru-RU" smtClean="0"/>
              <a:pPr/>
              <a:t>23.01.2023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54AD-C3BC-488F-962F-3B58730A259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04B5-9EB8-40E9-A711-AEBBC1368ABA}" type="datetimeFigureOut">
              <a:rPr lang="ru-RU" smtClean="0"/>
              <a:pPr/>
              <a:t>23.01.2023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1209F-55BE-4784-962F-81CAAC6B782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A06E-2EAA-47E5-AB6C-BAC091DFD733}" type="datetime1">
              <a:rPr lang="ru-RU" smtClean="0"/>
              <a:pPr/>
              <a:t>23.01.2023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0540-023B-48C8-828F-07CD431C0717}" type="datetime1">
              <a:rPr lang="ru-RU" smtClean="0"/>
              <a:pPr/>
              <a:t>23.01.2023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900E-D05D-47AD-9941-83A3E2B61246}" type="datetime1">
              <a:rPr lang="ru-RU" smtClean="0"/>
              <a:pPr/>
              <a:t>23.01.2023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5555-10F9-4CFA-BEDB-9E668FCB1037}" type="datetime1">
              <a:rPr lang="ru-RU" smtClean="0"/>
              <a:pPr/>
              <a:t>23.01.2023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2D4F-A335-4A7A-873C-21D152F1324E}" type="datetime1">
              <a:rPr lang="ru-RU" smtClean="0"/>
              <a:pPr/>
              <a:t>23.01.2023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5677-0615-4968-85F3-8407B2664DDB}" type="datetime1">
              <a:rPr lang="ru-RU" smtClean="0"/>
              <a:pPr/>
              <a:t>23.01.2023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F382-7CEE-4578-8E6A-D31E501E234D}" type="datetime1">
              <a:rPr lang="ru-RU" smtClean="0"/>
              <a:pPr/>
              <a:t>23.01.2023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A224-3CC0-404A-A3E6-A2502BC39327}" type="datetime1">
              <a:rPr lang="ru-RU" smtClean="0"/>
              <a:pPr/>
              <a:t>23.01.2023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B7CE-6421-491D-B26C-E9A893757AD9}" type="datetime1">
              <a:rPr lang="ru-RU" smtClean="0"/>
              <a:pPr/>
              <a:t>23.01.2023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B786-7BD0-4F3B-B835-687F8C7AC50F}" type="datetime1">
              <a:rPr lang="ru-RU" smtClean="0"/>
              <a:pPr/>
              <a:t>23.01.2023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76400-8CF6-46CB-B486-22DF18B60E49}" type="datetime1">
              <a:rPr lang="ru-RU" smtClean="0"/>
              <a:pPr/>
              <a:t>23.01.2023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0BC07-7E58-4832-A951-6AF029C97904}" type="datetime1">
              <a:rPr lang="ru-RU" smtClean="0"/>
              <a:pPr/>
              <a:t>23.01.2023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info.ru/sites/default/files/lora/pic12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A8990C8C-C63E-4C71-A186-7D79863AB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706845"/>
            <a:ext cx="6858000" cy="589364"/>
          </a:xfrm>
        </p:spPr>
        <p:txBody>
          <a:bodyPr>
            <a:normAutofit/>
          </a:bodyPr>
          <a:lstStyle/>
          <a:p>
            <a:r>
              <a:rPr lang="ru-RU" sz="1500" b="1" dirty="0">
                <a:latin typeface="Times New Roman" pitchFamily="18" charset="0"/>
                <a:cs typeface="Times New Roman" pitchFamily="18" charset="0"/>
              </a:rPr>
              <a:t>Тема: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 Разработка низкоскоростной дуплексной системы связи для применения в комплексах БПЛА</a:t>
            </a: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2A14F525-8351-4676-94AC-5FA3BEE8C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2080" y="4564473"/>
            <a:ext cx="3209984" cy="1044169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ru-RU" sz="12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Выполнил:</a:t>
            </a:r>
            <a:r>
              <a:rPr lang="ru-RU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студент группы РФ 17-14 </a:t>
            </a:r>
          </a:p>
          <a:p>
            <a:pPr algn="r">
              <a:spcBef>
                <a:spcPts val="0"/>
              </a:spcBef>
            </a:pPr>
            <a:r>
              <a:rPr lang="ru-RU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Бурлаков И.Е.</a:t>
            </a:r>
          </a:p>
          <a:p>
            <a:pPr algn="r">
              <a:spcBef>
                <a:spcPts val="0"/>
              </a:spcBef>
            </a:pPr>
            <a:r>
              <a:rPr lang="ru-RU" sz="12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Руководитель:</a:t>
            </a:r>
            <a:r>
              <a:rPr lang="ru-RU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кандидат технических наук </a:t>
            </a:r>
          </a:p>
          <a:p>
            <a:pPr algn="r">
              <a:spcBef>
                <a:spcPts val="0"/>
              </a:spcBef>
            </a:pPr>
            <a:r>
              <a:rPr lang="ru-RU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Кудинов Д.С.</a:t>
            </a: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C1039B59-B31C-47C3-BC7A-6038720DE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216120"/>
            <a:ext cx="6858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1350" dirty="0">
                <a:latin typeface="Times New Roman" pitchFamily="18" charset="0"/>
                <a:cs typeface="Times New Roman" pitchFamily="18" charset="0"/>
              </a:rPr>
              <a:t>Федеральное государственное автономное</a:t>
            </a:r>
          </a:p>
          <a:p>
            <a:pPr algn="ctr"/>
            <a:r>
              <a:rPr lang="ru-RU" altLang="ru-RU" sz="1350" dirty="0">
                <a:latin typeface="Times New Roman" pitchFamily="18" charset="0"/>
                <a:cs typeface="Times New Roman" pitchFamily="18" charset="0"/>
              </a:rPr>
              <a:t>образовательное учреждение </a:t>
            </a:r>
          </a:p>
          <a:p>
            <a:pPr algn="ctr"/>
            <a:r>
              <a:rPr lang="ru-RU" altLang="ru-RU" sz="1350" dirty="0">
                <a:latin typeface="Times New Roman" pitchFamily="18" charset="0"/>
                <a:cs typeface="Times New Roman" pitchFamily="18" charset="0"/>
              </a:rPr>
              <a:t>высшего образования</a:t>
            </a:r>
          </a:p>
          <a:p>
            <a:pPr algn="ctr"/>
            <a:r>
              <a:rPr lang="ru-RU" altLang="ru-RU" sz="1350" dirty="0">
                <a:latin typeface="Times New Roman" pitchFamily="18" charset="0"/>
                <a:cs typeface="Times New Roman" pitchFamily="18" charset="0"/>
              </a:rPr>
              <a:t>«Сибирский федеральный университет»</a:t>
            </a:r>
          </a:p>
        </p:txBody>
      </p:sp>
      <p:sp>
        <p:nvSpPr>
          <p:cNvPr id="21" name="Text Box 6">
            <a:extLst>
              <a:ext uri="{FF2B5EF4-FFF2-40B4-BE49-F238E27FC236}">
                <a16:creationId xmlns:a16="http://schemas.microsoft.com/office/drawing/2014/main" id="{02D70202-B2B4-438E-8CED-90ED54212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2088766"/>
            <a:ext cx="688538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altLang="ru-RU" sz="1350" u="sng" dirty="0">
                <a:latin typeface="Times New Roman" pitchFamily="18" charset="0"/>
                <a:cs typeface="Times New Roman" pitchFamily="18" charset="0"/>
              </a:rPr>
              <a:t>Институт инженерной физики и радиоэлектроники</a:t>
            </a:r>
          </a:p>
        </p:txBody>
      </p:sp>
      <p:sp>
        <p:nvSpPr>
          <p:cNvPr id="22" name="Text Box 6">
            <a:extLst>
              <a:ext uri="{FF2B5EF4-FFF2-40B4-BE49-F238E27FC236}">
                <a16:creationId xmlns:a16="http://schemas.microsoft.com/office/drawing/2014/main" id="{2469051C-486D-4288-95F6-346F729B6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678129"/>
            <a:ext cx="685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Дипломный проект </a:t>
            </a:r>
          </a:p>
        </p:txBody>
      </p:sp>
      <p:sp>
        <p:nvSpPr>
          <p:cNvPr id="23" name="Text Box 6">
            <a:extLst>
              <a:ext uri="{FF2B5EF4-FFF2-40B4-BE49-F238E27FC236}">
                <a16:creationId xmlns:a16="http://schemas.microsoft.com/office/drawing/2014/main" id="{1F7D9A18-0037-4A6E-B54A-87604FF21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949280"/>
            <a:ext cx="685800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altLang="ru-RU" sz="1350" dirty="0">
                <a:latin typeface="Times New Roman" pitchFamily="18" charset="0"/>
                <a:cs typeface="Times New Roman" pitchFamily="18" charset="0"/>
              </a:rPr>
              <a:t>Красноярск 2023</a:t>
            </a:r>
          </a:p>
        </p:txBody>
      </p:sp>
      <p:sp>
        <p:nvSpPr>
          <p:cNvPr id="24" name="AutoShape 2" descr="Картинки по запросу космические электростанции">
            <a:extLst>
              <a:ext uri="{FF2B5EF4-FFF2-40B4-BE49-F238E27FC236}">
                <a16:creationId xmlns:a16="http://schemas.microsoft.com/office/drawing/2014/main" id="{16B654F4-F74E-4FCE-9AD9-EED73861F0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59681" y="-377012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sp>
        <p:nvSpPr>
          <p:cNvPr id="25" name="AutoShape 4" descr="Картинки по запросу космические электростанции">
            <a:extLst>
              <a:ext uri="{FF2B5EF4-FFF2-40B4-BE49-F238E27FC236}">
                <a16:creationId xmlns:a16="http://schemas.microsoft.com/office/drawing/2014/main" id="{845F3F77-7952-4DB6-B14D-25CBAF1F78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59681" y="-377012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sp>
        <p:nvSpPr>
          <p:cNvPr id="26" name="Text Box 6">
            <a:extLst>
              <a:ext uri="{FF2B5EF4-FFF2-40B4-BE49-F238E27FC236}">
                <a16:creationId xmlns:a16="http://schemas.microsoft.com/office/drawing/2014/main" id="{1CBEDEBE-C787-4F1D-A89C-810DE9590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2356658"/>
            <a:ext cx="688538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altLang="ru-RU" sz="1350" u="sng" dirty="0">
                <a:latin typeface="Times New Roman" pitchFamily="18" charset="0"/>
                <a:cs typeface="Times New Roman" pitchFamily="18" charset="0"/>
              </a:rPr>
              <a:t>Кафедра «Радиоэлектронные системы»</a:t>
            </a: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4F5B878E-807F-43A7-A0AB-71C47F8F0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145512"/>
            <a:ext cx="68580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25.05.03 Техническая эксплуатация транспортного радиооборудования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88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32F43-9947-4602-8A47-2C86092D6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565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Корректировка синхронизирующего таймера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839F0EB4-35AA-4A80-A089-93F5F6392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5" y="2564904"/>
            <a:ext cx="4781412" cy="326350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4E7F70-2407-476A-AC1E-DB2A1B68D86B}"/>
                  </a:ext>
                </a:extLst>
              </p:cNvPr>
              <p:cNvSpPr txBox="1"/>
              <p:nvPr/>
            </p:nvSpPr>
            <p:spPr>
              <a:xfrm>
                <a:off x="6156176" y="2420888"/>
                <a:ext cx="274379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tA</m:t>
                    </m:r>
                    <m:r>
                      <m:rPr>
                        <m:nor/>
                      </m:rPr>
                      <a:rPr lang="en-US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US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timeOnAir</m:t>
                    </m:r>
                  </m:oMath>
                </a14:m>
                <a:endParaRPr lang="en-US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tC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n-US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tB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dTick</a:t>
                </a:r>
                <a:endParaRPr lang="ru-R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timeOnAir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время распространения сигнала</a:t>
                </a:r>
              </a:p>
              <a:p>
                <a:endParaRPr lang="ru-R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dTick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время затраченное на обработку синхронизирующего кадра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4E7F70-2407-476A-AC1E-DB2A1B68D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420888"/>
                <a:ext cx="2743790" cy="3139321"/>
              </a:xfrm>
              <a:prstGeom prst="rect">
                <a:avLst/>
              </a:prstGeom>
              <a:blipFill>
                <a:blip r:embed="rId3"/>
                <a:stretch>
                  <a:fillRect l="-2000" t="-971" b="-21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3DF1DF6C-DE98-49AE-979B-68E7E97F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353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E5D9E-9DAD-43FB-A700-99775F53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70942"/>
            <a:ext cx="7886700" cy="994172"/>
          </a:xfrm>
        </p:spPr>
        <p:txBody>
          <a:bodyPr/>
          <a:lstStyle/>
          <a:p>
            <a:r>
              <a:rPr lang="ru-RU" dirty="0"/>
              <a:t>Тестирование дальности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5384EB-B1E4-4B9E-BCC3-4E9AC36C3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8377" y="2226469"/>
            <a:ext cx="2526973" cy="32635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Во время тестирования удалось достичь дальности:</a:t>
            </a:r>
          </a:p>
          <a:p>
            <a:pPr marL="0" indent="0">
              <a:buNone/>
            </a:pPr>
            <a:r>
              <a:rPr lang="ru-RU" dirty="0"/>
              <a:t>193.87 км – 430 МГц</a:t>
            </a:r>
          </a:p>
          <a:p>
            <a:pPr marL="0" indent="0">
              <a:buNone/>
            </a:pPr>
            <a:r>
              <a:rPr lang="ru-RU" dirty="0"/>
              <a:t>192.74 км – 863 МГц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Максимальный процент потерь во время тестов составлял 4%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FD7DD9-E148-49EB-A50E-E35E66FE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11</a:t>
            </a:fld>
            <a:endParaRPr lang="ru-RU"/>
          </a:p>
        </p:txBody>
      </p:sp>
      <p:pic>
        <p:nvPicPr>
          <p:cNvPr id="7" name="Объект 4">
            <a:extLst>
              <a:ext uri="{FF2B5EF4-FFF2-40B4-BE49-F238E27FC236}">
                <a16:creationId xmlns:a16="http://schemas.microsoft.com/office/drawing/2014/main" id="{2A8A46F8-DD9F-4C0A-A845-D9461484F852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r="2143"/>
          <a:stretch/>
        </p:blipFill>
        <p:spPr bwMode="auto">
          <a:xfrm>
            <a:off x="628650" y="2226469"/>
            <a:ext cx="5020362" cy="32635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12530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5BDB7-2464-41F0-B8D2-63B3A95C8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57251"/>
            <a:ext cx="7886700" cy="994172"/>
          </a:xfrm>
        </p:spPr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3987A1-BFED-4024-8ACD-1FF4C7B5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A97D009-A60A-4BD0-B4FA-E0E6B18A3D5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826" y="1851422"/>
            <a:ext cx="3099651" cy="3955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4047D8-B18C-49BB-BC8D-9696B72A270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55" y="1851423"/>
            <a:ext cx="3099650" cy="395574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20254012-C629-499D-A077-3FA2FA3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6918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6CF63-AA01-49BE-AC28-7187A634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066" y="1058679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Результаты тестирования при передаче через СВЧ кабели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516F915-C546-4500-830C-6E41BB24CC64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2559652"/>
          <a:ext cx="7886700" cy="2060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1497774944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778992333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332124389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874871730"/>
                    </a:ext>
                  </a:extLst>
                </a:gridCol>
              </a:tblGrid>
              <a:tr h="916859">
                <a:tc>
                  <a:txBody>
                    <a:bodyPr/>
                    <a:lstStyle/>
                    <a:p>
                      <a:r>
                        <a:rPr lang="ru-RU" sz="1400" dirty="0"/>
                        <a:t>Размер переданных данных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Количество переданных пакетов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Количество принятых пакетов в наихудшем случае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Процент потерь в наихудшем случае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91474941"/>
                  </a:ext>
                </a:extLst>
              </a:tr>
              <a:tr h="286029">
                <a:tc>
                  <a:txBody>
                    <a:bodyPr/>
                    <a:lstStyle/>
                    <a:p>
                      <a:r>
                        <a:rPr lang="ru-RU" sz="1400" dirty="0"/>
                        <a:t>570 </a:t>
                      </a:r>
                      <a:r>
                        <a:rPr lang="ru-RU" sz="1400" dirty="0" err="1"/>
                        <a:t>кБайт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2342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2340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0.085 %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4948324"/>
                  </a:ext>
                </a:extLst>
              </a:tr>
              <a:tr h="286029">
                <a:tc>
                  <a:txBody>
                    <a:bodyPr/>
                    <a:lstStyle/>
                    <a:p>
                      <a:r>
                        <a:rPr lang="ru-RU" sz="1400" dirty="0"/>
                        <a:t>8.9 </a:t>
                      </a:r>
                      <a:r>
                        <a:rPr lang="ru-RU" sz="1400" dirty="0" err="1"/>
                        <a:t>МБайт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37490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37463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0.072 %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5134076"/>
                  </a:ext>
                </a:extLst>
              </a:tr>
              <a:tr h="286029">
                <a:tc>
                  <a:txBody>
                    <a:bodyPr/>
                    <a:lstStyle/>
                    <a:p>
                      <a:r>
                        <a:rPr lang="ru-RU" sz="1400" dirty="0"/>
                        <a:t>35.8 </a:t>
                      </a:r>
                      <a:r>
                        <a:rPr lang="ru-RU" sz="1400" dirty="0" err="1"/>
                        <a:t>МБайт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149962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149658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0.203 %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63472940"/>
                  </a:ext>
                </a:extLst>
              </a:tr>
              <a:tr h="286029">
                <a:tc>
                  <a:txBody>
                    <a:bodyPr/>
                    <a:lstStyle/>
                    <a:p>
                      <a:r>
                        <a:rPr lang="ru-RU" sz="1400" dirty="0"/>
                        <a:t>140 </a:t>
                      </a:r>
                      <a:r>
                        <a:rPr lang="ru-RU" sz="1400" dirty="0" err="1"/>
                        <a:t>МБайт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599849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599235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0.102 %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71944706"/>
                  </a:ext>
                </a:extLst>
              </a:tr>
            </a:tbl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F85AE9-E973-425C-8208-6E4034E8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176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6967A-6F20-4DD0-ADC1-27FACD2F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88444"/>
            <a:ext cx="7886700" cy="994172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4847751-8FB1-4BCD-9B82-2B3460CC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972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A3440-1942-41C6-88D0-3296CEB61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10171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 синхронизации устройств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4BF92414-0AD7-4407-A376-F85BB82E6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12449"/>
            <a:ext cx="7691879" cy="453650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92E169-71FF-464E-B631-E71E76C9B764}"/>
              </a:ext>
            </a:extLst>
          </p:cNvPr>
          <p:cNvSpPr txBox="1"/>
          <p:nvPr/>
        </p:nvSpPr>
        <p:spPr>
          <a:xfrm>
            <a:off x="390525" y="2124843"/>
            <a:ext cx="418147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/>
              <a:t>В процессе синхронизации участвуют два сообщения: </a:t>
            </a:r>
            <a:r>
              <a:rPr lang="en-US" sz="1500" dirty="0"/>
              <a:t>MASTER_REQ</a:t>
            </a:r>
            <a:r>
              <a:rPr lang="ru-RU" sz="1500" dirty="0"/>
              <a:t> и </a:t>
            </a:r>
            <a:r>
              <a:rPr lang="en-US" sz="1500" dirty="0"/>
              <a:t>SLAVE_RESP</a:t>
            </a:r>
          </a:p>
          <a:p>
            <a:endParaRPr lang="en-US" sz="1500" dirty="0"/>
          </a:p>
          <a:p>
            <a:r>
              <a:rPr lang="ru-RU" sz="1500" dirty="0"/>
              <a:t>К событиям приема относятся события</a:t>
            </a:r>
            <a:r>
              <a:rPr lang="en-US" sz="1500" dirty="0"/>
              <a:t> </a:t>
            </a:r>
            <a:r>
              <a:rPr lang="ru-RU" sz="1500" dirty="0"/>
              <a:t>успешного приема, тайм-аута приема и приема с ошибкой</a:t>
            </a:r>
          </a:p>
          <a:p>
            <a:endParaRPr lang="ru-RU" sz="1500" dirty="0"/>
          </a:p>
          <a:p>
            <a:r>
              <a:rPr lang="ru-RU" sz="1500" dirty="0"/>
              <a:t>К событиям передачи относятся события успешной передачи и ошибочной передачи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8B77EA-4B7D-4F29-B834-3DF2664A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46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4A7298-58A8-4E77-BF4E-C17E2F183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01" y="101848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 стандартного режима работы системы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37B20B5-C1DC-4889-BC8F-75600D145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99" y="2852936"/>
            <a:ext cx="7069002" cy="3263504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25497F-C21A-427A-9DFF-6F4D5994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30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B8B20-D4D4-4611-822D-8EE21487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1143000"/>
          </a:xfrm>
        </p:spPr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3E6F9C-C384-43D9-B4ED-A6A4E1577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8145348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дипломного проекта является разработка ПО дуплексного низкоскоростного модема для использования в командно-телеметрической радиолинии комплекса БПЛА.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F7D885-3A2A-4D95-AC8B-03F632E1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06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001049-1315-4E9D-9B05-55B435361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39" y="908720"/>
            <a:ext cx="8229600" cy="1143000"/>
          </a:xfrm>
        </p:spPr>
        <p:txBody>
          <a:bodyPr/>
          <a:lstStyle/>
          <a:p>
            <a:r>
              <a:rPr lang="ru-RU" dirty="0"/>
              <a:t>Технические характеристики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B11A35C-57E8-4F54-B6E8-683DA655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3</a:t>
            </a:fld>
            <a:endParaRPr lang="ru-RU"/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E2E55A05-8C6F-4EBB-BE0F-8ECBFF85E8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2226469"/>
          <a:ext cx="7886700" cy="310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1962440802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3236158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ru-RU" sz="1400" dirty="0"/>
                        <a:t>Характеристика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Параметры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5136743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ru-RU" sz="1400" dirty="0"/>
                        <a:t>Центральная частота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430 МГц, 863 МГц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6737356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ru-RU" sz="1400" dirty="0"/>
                        <a:t>Ширина полосы сигнала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125 кГц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0904803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ru-RU" sz="1400" dirty="0"/>
                        <a:t>Выходная мощность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30 </a:t>
                      </a:r>
                      <a:r>
                        <a:rPr lang="ru-RU" sz="1400" dirty="0" err="1"/>
                        <a:t>дБм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487272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ru-RU" sz="1400" dirty="0"/>
                        <a:t>Скорость передачи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до 40 </a:t>
                      </a:r>
                      <a:r>
                        <a:rPr lang="ru-RU" sz="1400" dirty="0" err="1"/>
                        <a:t>кБит</a:t>
                      </a:r>
                      <a:r>
                        <a:rPr lang="ru-RU" sz="1400" dirty="0"/>
                        <a:t>/с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4595093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ru-RU" sz="1400" dirty="0"/>
                        <a:t>Модуляция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LoRa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6547878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ru-RU" sz="1400" dirty="0"/>
                        <a:t>Канальное кодирование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сверточный</a:t>
                      </a:r>
                      <a:r>
                        <a:rPr lang="ru-RU" sz="1400" dirty="0"/>
                        <a:t> код 4/5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7691283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ru-RU" sz="1400" dirty="0"/>
                        <a:t>Вероятность битовой ошибки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  <a:r>
                        <a:rPr lang="ru-RU" sz="1400" baseline="30000" dirty="0"/>
                        <a:t>-8</a:t>
                      </a:r>
                      <a:r>
                        <a:rPr lang="ru-RU" sz="1400" baseline="0" dirty="0"/>
                        <a:t> 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6480896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ru-RU" sz="1400" dirty="0"/>
                        <a:t>Интерфейсы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Ethernet, RS-422, RS-232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044590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ru-RU" sz="1400" dirty="0"/>
                        <a:t>Питание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от 8 до 36 В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6901383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ru-RU" sz="1400" dirty="0"/>
                        <a:t>Рабочий диапазон температур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от -40 до +60 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°C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44553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99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F4AC9-C96E-4371-8B84-1B9A37F7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3871"/>
            <a:ext cx="8229600" cy="1143000"/>
          </a:xfrm>
        </p:spPr>
        <p:txBody>
          <a:bodyPr/>
          <a:lstStyle/>
          <a:p>
            <a:r>
              <a:rPr lang="ru-RU" dirty="0" err="1"/>
              <a:t>Радиоинтерфейс</a:t>
            </a:r>
            <a:r>
              <a:rPr lang="ru-RU" dirty="0"/>
              <a:t> </a:t>
            </a:r>
            <a:r>
              <a:rPr lang="en-US" dirty="0"/>
              <a:t>LoRa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6DF0E-6A99-45F6-94C2-7353F468D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8"/>
            <a:ext cx="3943350" cy="3722811"/>
          </a:xfrm>
        </p:spPr>
        <p:txBody>
          <a:bodyPr>
            <a:normAutofit fontScale="92500"/>
          </a:bodyPr>
          <a:lstStyle/>
          <a:p>
            <a:r>
              <a:rPr lang="ru-RU" sz="2000" dirty="0"/>
              <a:t>Широкополосный радиосигнал </a:t>
            </a:r>
            <a:r>
              <a:rPr lang="ru-RU" sz="2000" dirty="0" err="1"/>
              <a:t>LoRa</a:t>
            </a:r>
            <a:r>
              <a:rPr lang="ru-RU" sz="2000" dirty="0"/>
              <a:t> представляет собой сигнал с линейной частотной модуляцией (ЛЧМ)</a:t>
            </a:r>
          </a:p>
          <a:p>
            <a:r>
              <a:rPr lang="ru-RU" sz="2000" dirty="0"/>
              <a:t>Физический </a:t>
            </a:r>
            <a:r>
              <a:rPr lang="ru-RU" sz="2000" dirty="0" err="1"/>
              <a:t>радиоинтерфейс</a:t>
            </a:r>
            <a:r>
              <a:rPr lang="ru-RU" sz="2000" dirty="0"/>
              <a:t> </a:t>
            </a:r>
            <a:r>
              <a:rPr lang="ru-RU" sz="2000" dirty="0" err="1"/>
              <a:t>LoRa</a:t>
            </a:r>
            <a:r>
              <a:rPr lang="ru-RU" sz="2000" dirty="0"/>
              <a:t> основан на использовании широкополосных радиосигналов с большой базой B, много большей единицы</a:t>
            </a:r>
            <a:endParaRPr lang="en-US" sz="2000" dirty="0"/>
          </a:p>
          <a:p>
            <a:r>
              <a:rPr lang="ru-RU" sz="2000" dirty="0"/>
              <a:t>Передатчики </a:t>
            </a:r>
            <a:r>
              <a:rPr lang="ru-RU" sz="2000" dirty="0" err="1"/>
              <a:t>LoRa</a:t>
            </a:r>
            <a:r>
              <a:rPr lang="ru-RU" sz="2000" dirty="0"/>
              <a:t> формируют ЛЧМ радиосигналы с шириной спектра 125, 250 или 500 кГц</a:t>
            </a:r>
            <a:endParaRPr lang="en-US" sz="2000" dirty="0"/>
          </a:p>
        </p:txBody>
      </p:sp>
      <p:pic>
        <p:nvPicPr>
          <p:cNvPr id="4" name="Рисунок 3" descr="ЛЧМ сигнала во временной области">
            <a:extLst>
              <a:ext uri="{FF2B5EF4-FFF2-40B4-BE49-F238E27FC236}">
                <a16:creationId xmlns:a16="http://schemas.microsoft.com/office/drawing/2014/main" id="{FB1643FF-A310-4855-B6A0-B2B08BA7658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191" y="1811893"/>
            <a:ext cx="3859013" cy="2041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Пример зависимости частоты радиосигнала от времени">
            <a:hlinkClick r:id="rId3"/>
            <a:extLst>
              <a:ext uri="{FF2B5EF4-FFF2-40B4-BE49-F238E27FC236}">
                <a16:creationId xmlns:a16="http://schemas.microsoft.com/office/drawing/2014/main" id="{EE4AD2CA-3C6E-45DE-BB27-D68EE399454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191" y="4005064"/>
            <a:ext cx="3859013" cy="21992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98DF79-7B43-4F4C-8C52-F13C9C23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42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6A7631-A2A9-4AEA-81D1-DB258BEB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30686"/>
            <a:ext cx="7886700" cy="994172"/>
          </a:xfrm>
        </p:spPr>
        <p:txBody>
          <a:bodyPr/>
          <a:lstStyle/>
          <a:p>
            <a:r>
              <a:rPr lang="ru-RU" dirty="0"/>
              <a:t>Структурная схема устройства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E1C219-D9B6-4C87-AE6E-F8FB23B21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929630"/>
            <a:ext cx="7886700" cy="79727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/>
              <a:t>ЦП – цепи питания; МК – микроконтроллер; ПИ – преобразователь интерфейсов; ИП – интерфейсы программирования; ПП – приемопередатчик; УМ – усилитель мощности; МШУ – малошумящий усилитель; ПФ – полосовой фильтр.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A42262-A83F-4E39-ABF2-07740D2A7539}"/>
              </a:ext>
            </a:extLst>
          </p:cNvPr>
          <p:cNvPicPr/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144" t="14421" r="7695" b="59368"/>
          <a:stretch/>
        </p:blipFill>
        <p:spPr bwMode="auto">
          <a:xfrm>
            <a:off x="2163452" y="1854134"/>
            <a:ext cx="4934932" cy="30754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C5879C-BDBB-4584-BE52-3EE729D1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64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0F1A4-C46A-4533-93D5-83ABE046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53678"/>
            <a:ext cx="7886700" cy="994172"/>
          </a:xfrm>
        </p:spPr>
        <p:txBody>
          <a:bodyPr/>
          <a:lstStyle/>
          <a:p>
            <a:pPr algn="ctr"/>
            <a:r>
              <a:rPr lang="ru-RU" dirty="0"/>
              <a:t>Внешний вид модема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92E5594-3893-4F18-838F-BA2437EF0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40" t="5618" r="4455" b="6493"/>
          <a:stretch/>
        </p:blipFill>
        <p:spPr>
          <a:xfrm>
            <a:off x="503029" y="2381251"/>
            <a:ext cx="4019550" cy="26289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3EC222-B6A6-484A-B5F5-8D6C5BA6AE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77" t="4926" r="5618" b="4838"/>
          <a:stretch/>
        </p:blipFill>
        <p:spPr>
          <a:xfrm>
            <a:off x="4956185" y="2381251"/>
            <a:ext cx="3943350" cy="2705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29CADA-93CF-490B-ABF1-A5BCACFADED1}"/>
              </a:ext>
            </a:extLst>
          </p:cNvPr>
          <p:cNvSpPr txBox="1"/>
          <p:nvPr/>
        </p:nvSpPr>
        <p:spPr>
          <a:xfrm>
            <a:off x="476250" y="4591050"/>
            <a:ext cx="84296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35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453DB7-64C7-4337-B358-EA854CF2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34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2B110-33EF-4253-86F5-DA70308D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51" y="857251"/>
            <a:ext cx="7886700" cy="994172"/>
          </a:xfrm>
        </p:spPr>
        <p:txBody>
          <a:bodyPr/>
          <a:lstStyle/>
          <a:p>
            <a:pPr algn="ctr"/>
            <a:r>
              <a:rPr lang="ru-RU" dirty="0"/>
              <a:t>Дуплексный режим работы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53A18BC-AA7D-4DC0-934D-BD7042448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49" y="2081602"/>
            <a:ext cx="3486150" cy="3050381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886F30-2221-4FE0-A709-9D693C88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7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9B4C5D4-D152-42F5-8CE3-BB43439A3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099" y="2081603"/>
            <a:ext cx="4795886" cy="3050381"/>
          </a:xfrm>
        </p:spPr>
      </p:pic>
    </p:spTree>
    <p:extLst>
      <p:ext uri="{BB962C8B-B14F-4D97-AF65-F5344CB8AC3E}">
        <p14:creationId xmlns:p14="http://schemas.microsoft.com/office/powerpoint/2010/main" val="373182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2B110-33EF-4253-86F5-DA70308D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57251"/>
            <a:ext cx="7886700" cy="994172"/>
          </a:xfrm>
        </p:spPr>
        <p:txBody>
          <a:bodyPr/>
          <a:lstStyle/>
          <a:p>
            <a:pPr algn="ctr"/>
            <a:r>
              <a:rPr lang="ru-RU" dirty="0"/>
              <a:t>Полудуплексный режим работы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CAEB3C4-FF99-4E2E-BB4A-4735456C3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513" y="2125266"/>
            <a:ext cx="4693486" cy="3006718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53A18BC-AA7D-4DC0-934D-BD7042448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2" y="2081603"/>
            <a:ext cx="3486150" cy="3050381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886F30-2221-4FE0-A709-9D693C88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16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75CCB-7293-444D-B22B-99FF5F44C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40241"/>
            <a:ext cx="7886700" cy="994172"/>
          </a:xfrm>
        </p:spPr>
        <p:txBody>
          <a:bodyPr/>
          <a:lstStyle/>
          <a:p>
            <a:pPr algn="ctr"/>
            <a:r>
              <a:rPr lang="ru-RU" dirty="0"/>
              <a:t>Структурная схема работы ПО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2CFA75FF-D37F-4ED6-B9F6-C5A7620FC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553" y="1834414"/>
            <a:ext cx="5546895" cy="3892493"/>
          </a:xfr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FDAC7C-A6A7-4879-ABF2-6159457D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4550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4532</TotalTime>
  <Words>410</Words>
  <Application>Microsoft Office PowerPoint</Application>
  <PresentationFormat>Экран (4:3)</PresentationFormat>
  <Paragraphs>107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Тема Office</vt:lpstr>
      <vt:lpstr>Тема: Разработка низкоскоростной дуплексной системы связи для применения в комплексах БПЛА</vt:lpstr>
      <vt:lpstr>Цель проекта</vt:lpstr>
      <vt:lpstr>Технические характеристики</vt:lpstr>
      <vt:lpstr>Радиоинтерфейс LoRa</vt:lpstr>
      <vt:lpstr>Структурная схема устройства</vt:lpstr>
      <vt:lpstr>Внешний вид модема</vt:lpstr>
      <vt:lpstr>Дуплексный режим работы</vt:lpstr>
      <vt:lpstr>Полудуплексный режим работы</vt:lpstr>
      <vt:lpstr>Структурная схема работы ПО</vt:lpstr>
      <vt:lpstr>Корректировка синхронизирующего таймера</vt:lpstr>
      <vt:lpstr>Тестирование дальности</vt:lpstr>
      <vt:lpstr> </vt:lpstr>
      <vt:lpstr>Результаты тестирования при передаче через СВЧ кабели</vt:lpstr>
      <vt:lpstr>Спасибо за внимание</vt:lpstr>
      <vt:lpstr>Алгоритм синхронизации устройств</vt:lpstr>
      <vt:lpstr>Алгоритм стандартного режима работы системы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Биполярные транзисторы</dc:title>
  <dc:creator>Александр</dc:creator>
  <cp:lastModifiedBy>Бурлаков Илья</cp:lastModifiedBy>
  <cp:revision>119</cp:revision>
  <dcterms:created xsi:type="dcterms:W3CDTF">2015-11-17T15:42:17Z</dcterms:created>
  <dcterms:modified xsi:type="dcterms:W3CDTF">2023-01-23T06:58:58Z</dcterms:modified>
</cp:coreProperties>
</file>