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1" r:id="rId6"/>
    <p:sldId id="267" r:id="rId7"/>
    <p:sldId id="265" r:id="rId8"/>
    <p:sldId id="268" r:id="rId9"/>
    <p:sldId id="264" r:id="rId10"/>
    <p:sldId id="271" r:id="rId11"/>
    <p:sldId id="270" r:id="rId12"/>
    <p:sldId id="27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86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AE1-2DF1-6743-983F-5DE39540AD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97C-AE3D-8E42-8045-5BBF46742E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8400" y="1804756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7889" y="900867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System_call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7" idx="2"/>
            <a:endCxn id="6" idx="0"/>
          </p:cNvCxnSpPr>
          <p:nvPr/>
        </p:nvCxnSpPr>
        <p:spPr>
          <a:xfrm>
            <a:off x="3389586" y="1268729"/>
            <a:ext cx="10511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9725" y="1403157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Read,write,open,close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555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Super_blk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77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168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dentry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09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503" y="2477420"/>
            <a:ext cx="5791200" cy="56755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6" idx="2"/>
            <a:endCxn id="16" idx="0"/>
          </p:cNvCxnSpPr>
          <p:nvPr/>
        </p:nvCxnSpPr>
        <p:spPr>
          <a:xfrm>
            <a:off x="3400097" y="2172618"/>
            <a:ext cx="6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59723" y="3434968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21" idx="0"/>
          </p:cNvCxnSpPr>
          <p:nvPr/>
        </p:nvCxnSpPr>
        <p:spPr>
          <a:xfrm flipH="1">
            <a:off x="3400096" y="3044978"/>
            <a:ext cx="7" cy="3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9212" y="4286307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driver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1" idx="2"/>
            <a:endCxn id="26" idx="0"/>
          </p:cNvCxnSpPr>
          <p:nvPr/>
        </p:nvCxnSpPr>
        <p:spPr>
          <a:xfrm flipH="1">
            <a:off x="3389585" y="3896688"/>
            <a:ext cx="10511" cy="3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00496" y="51879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对上提供 </a:t>
            </a:r>
            <a:r>
              <a:rPr kumimoji="1" lang="en-US" altLang="zh-CN" dirty="0" err="1"/>
              <a:t>read,write,open,close,mount</a:t>
            </a:r>
            <a:r>
              <a:rPr kumimoji="1" lang="en-US" altLang="zh-CN" dirty="0"/>
              <a:t>,</a:t>
            </a:r>
            <a:r>
              <a:rPr kumimoji="1" lang="zh-CN" altLang="en-US" dirty="0"/>
              <a:t>等系统调用。支持操作系统挂载，文件读写等。</a:t>
            </a:r>
            <a:endParaRPr kumimoji="1" lang="en-US" altLang="zh-CN" dirty="0"/>
          </a:p>
          <a:p>
            <a:r>
              <a:rPr kumimoji="1" lang="zh-CN" altLang="en-US" dirty="0"/>
              <a:t>对下提供统一的文件系统操作规范，并由具体的文件系统实现。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00496" y="196018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文件系统通过对</a:t>
            </a:r>
            <a:r>
              <a:rPr kumimoji="1" lang="en-US" altLang="zh-CN" dirty="0"/>
              <a:t>VFS</a:t>
            </a:r>
            <a:r>
              <a:rPr kumimoji="1" lang="zh-CN" altLang="en-US" dirty="0"/>
              <a:t>定义的操作及数据的实例化，来实现功能。对上提供基本的函数实现，和数据结构的内容，对下调用设备接口进行物理实际的数据读写。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00495" y="3362977"/>
            <a:ext cx="516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是高速页缓冲，作为一个中间件，通过将读出的内容和将要写入的内容缓冲到内存中，再合适的时候才调用设备驱动进行磁盘的操作。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00495" y="4519115"/>
            <a:ext cx="51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设备驱动通过读写设备控制器提供的命令寄存器和数据寄存器，对磁盘进行直接操作。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1530" y="26701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800" y="434784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1658620" y="292671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530" y="503301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848485" y="460438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2165" y="564261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1820545" y="528955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41395" y="265747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456430" y="291401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91510" y="461454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3435" y="319976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3571240" y="383984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3566478" y="298799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2226310" y="396811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4418330" y="409638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read(fd, buf,len)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  <a:endParaRPr kumimoji="1" lang="en-US" altLang="zh-CN" sz="1200" dirty="0"/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读取内容返回</a:t>
            </a:r>
            <a:endParaRPr kumimoji="1" lang="zh-CN" sz="1200" dirty="0"/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查找要读取的内容</a:t>
            </a:r>
            <a:endParaRPr kumimoji="1" lang="zh-CN" sz="1200" dirty="0"/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9861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读硬盘到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cxnSp>
        <p:nvCxnSpPr>
          <p:cNvPr id="45" name="曲线连接符 44"/>
          <p:cNvCxnSpPr>
            <a:stCxn id="42" idx="3"/>
          </p:cNvCxnSpPr>
          <p:nvPr/>
        </p:nvCxnSpPr>
        <p:spPr>
          <a:xfrm>
            <a:off x="6068060" y="1644650"/>
            <a:ext cx="630555" cy="3175"/>
          </a:xfrm>
          <a:prstGeom prst="curvedConnector3">
            <a:avLst>
              <a:gd name="adj1" fmla="val 5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93685" y="5042535"/>
            <a:ext cx="3703320" cy="24193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3810" y="5695315"/>
            <a:ext cx="1856740" cy="2882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释放申请的内存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3810" y="23729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27390" y="370776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30933" y="437515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将块读入指定内存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27390" y="3040380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申请一块大内存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1" idx="2"/>
            <a:endCxn id="55" idx="0"/>
          </p:cNvCxnSpPr>
          <p:nvPr/>
        </p:nvCxnSpPr>
        <p:spPr>
          <a:xfrm>
            <a:off x="9740900" y="262953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2"/>
            <a:endCxn id="52" idx="0"/>
          </p:cNvCxnSpPr>
          <p:nvPr/>
        </p:nvCxnSpPr>
        <p:spPr>
          <a:xfrm>
            <a:off x="9740900" y="329692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  <a:endCxn id="53" idx="0"/>
          </p:cNvCxnSpPr>
          <p:nvPr/>
        </p:nvCxnSpPr>
        <p:spPr>
          <a:xfrm>
            <a:off x="9740900" y="396430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2"/>
            <a:endCxn id="28" idx="0"/>
          </p:cNvCxnSpPr>
          <p:nvPr/>
        </p:nvCxnSpPr>
        <p:spPr>
          <a:xfrm>
            <a:off x="9740900" y="4631690"/>
            <a:ext cx="444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</p:cNvCxnSpPr>
          <p:nvPr/>
        </p:nvCxnSpPr>
        <p:spPr>
          <a:xfrm>
            <a:off x="9745345" y="528447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write(fd, buf,len)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  <a:endParaRPr kumimoji="1" lang="en-US" altLang="zh-CN" sz="1200" dirty="0"/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返回</a:t>
            </a:r>
            <a:endParaRPr kumimoji="1" lang="zh-CN" sz="1200" dirty="0"/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  <a:endParaRPr kumimoji="1" lang="en-US" altLang="zh-CN" sz="1200" dirty="0"/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8790" y="25685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</a:t>
            </a:r>
            <a:r>
              <a:rPr kumimoji="1" lang="en-US" altLang="zh-CN" dirty="0">
                <a:solidFill>
                  <a:schemeClr val="tx1"/>
                </a:solidFill>
              </a:rPr>
              <a:t>(through)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4945" y="25685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4" name="曲线连接符 3"/>
          <p:cNvCxnSpPr/>
          <p:nvPr/>
        </p:nvCxnSpPr>
        <p:spPr>
          <a:xfrm>
            <a:off x="2172335" y="269557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8200" y="256857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  <a:endParaRPr kumimoji="1" lang="en-US" altLang="zh-CN" sz="1200" dirty="0"/>
          </a:p>
        </p:txBody>
      </p:sp>
      <p:cxnSp>
        <p:nvCxnSpPr>
          <p:cNvPr id="8" name="曲线连接符 7"/>
          <p:cNvCxnSpPr>
            <a:stCxn id="3" idx="3"/>
          </p:cNvCxnSpPr>
          <p:nvPr/>
        </p:nvCxnSpPr>
        <p:spPr>
          <a:xfrm>
            <a:off x="4126230" y="269684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34945" y="299974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0" name="曲线连接符 9"/>
          <p:cNvCxnSpPr>
            <a:endCxn id="9" idx="1"/>
          </p:cNvCxnSpPr>
          <p:nvPr/>
        </p:nvCxnSpPr>
        <p:spPr>
          <a:xfrm>
            <a:off x="2215515" y="269557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494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  <a:endParaRPr kumimoji="1" lang="zh-CN" altLang="en-US" sz="1200" dirty="0"/>
          </a:p>
        </p:txBody>
      </p:sp>
      <p:cxnSp>
        <p:nvCxnSpPr>
          <p:cNvPr id="12" name="曲线连接符 11"/>
          <p:cNvCxnSpPr>
            <a:stCxn id="2" idx="3"/>
            <a:endCxn id="11" idx="1"/>
          </p:cNvCxnSpPr>
          <p:nvPr/>
        </p:nvCxnSpPr>
        <p:spPr>
          <a:xfrm>
            <a:off x="2172335" y="269684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4945" y="38703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返回</a:t>
            </a:r>
            <a:endParaRPr kumimoji="1" lang="zh-CN" sz="1200" dirty="0"/>
          </a:p>
        </p:txBody>
      </p:sp>
      <p:cxnSp>
        <p:nvCxnSpPr>
          <p:cNvPr id="15" name="曲线连接符 14"/>
          <p:cNvCxnSpPr>
            <a:stCxn id="2" idx="3"/>
            <a:endCxn id="13" idx="1"/>
          </p:cNvCxnSpPr>
          <p:nvPr/>
        </p:nvCxnSpPr>
        <p:spPr>
          <a:xfrm>
            <a:off x="2172335" y="269684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7197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  <a:endParaRPr kumimoji="1" lang="en-US" altLang="zh-CN" sz="1200" dirty="0"/>
          </a:p>
        </p:txBody>
      </p:sp>
      <p:cxnSp>
        <p:nvCxnSpPr>
          <p:cNvPr id="25" name="曲线连接符 24"/>
          <p:cNvCxnSpPr>
            <a:stCxn id="11" idx="3"/>
            <a:endCxn id="18" idx="1"/>
          </p:cNvCxnSpPr>
          <p:nvPr/>
        </p:nvCxnSpPr>
        <p:spPr>
          <a:xfrm>
            <a:off x="4126230" y="3568700"/>
            <a:ext cx="24574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38850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写入内容到硬盘</a:t>
            </a:r>
            <a:endParaRPr kumimoji="1" lang="en-US" altLang="zh-CN" sz="1200" dirty="0"/>
          </a:p>
        </p:txBody>
      </p:sp>
      <p:cxnSp>
        <p:nvCxnSpPr>
          <p:cNvPr id="27" name="曲线连接符 26"/>
          <p:cNvCxnSpPr>
            <a:stCxn id="18" idx="3"/>
            <a:endCxn id="26" idx="1"/>
          </p:cNvCxnSpPr>
          <p:nvPr/>
        </p:nvCxnSpPr>
        <p:spPr>
          <a:xfrm>
            <a:off x="5753735" y="3568700"/>
            <a:ext cx="27559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41565" y="612140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0770" y="1273810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8281670" y="868680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29500" y="1958975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283575" y="1530350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30135" y="2568575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255635" y="2215515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159365" y="599440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>
            <a:off x="11085195" y="855980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buffering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3954" y="159392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读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  <a:endParaRPr kumimoji="1"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cxnSp>
        <p:nvCxnSpPr>
          <p:cNvPr id="20" name="曲线连接符 19"/>
          <p:cNvCxnSpPr>
            <a:stCxn id="40" idx="3"/>
            <a:endCxn id="16" idx="1"/>
          </p:cNvCxnSpPr>
          <p:nvPr/>
        </p:nvCxnSpPr>
        <p:spPr>
          <a:xfrm>
            <a:off x="1491615" y="656590"/>
            <a:ext cx="49276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491615" y="1721485"/>
            <a:ext cx="492760" cy="410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277100" y="4032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8370" y="208089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8124190" y="65976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77100" y="276606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314055" y="233743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77735" y="337566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286115" y="303276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06965" y="39052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10922000" y="64706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57080" y="234759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78370" y="4265295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7575" y="4926965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8118475" y="4531995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66305" y="5612130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20380" y="518350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66940" y="6221730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8092440" y="586867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996170" y="4252595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10922000" y="451929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279005" y="93281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10036810" y="157289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10032048" y="72104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8691880" y="170116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10883900" y="182943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3954" y="265881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写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13954" y="52902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查找</a:t>
            </a:r>
            <a:r>
              <a:rPr kumimoji="1" lang="en-US" altLang="zh-CN" sz="1200" dirty="0"/>
              <a:t>buffer</a:t>
            </a:r>
            <a:endParaRPr kumimoji="1" lang="en-US" altLang="zh-CN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13954" y="372371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读硬盘</a:t>
            </a:r>
            <a:endParaRPr kumimoji="1" lang="en-US" altLang="zh-CN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13954" y="478860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写硬盘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0414" y="709156"/>
          <a:ext cx="19934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设备标识符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区块数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索引节点数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根目录项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alloc_inode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read_inode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超级块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145" y="0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：提供标准的数据结构和操作接口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08855" y="719666"/>
          <a:ext cx="1993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文件字节数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文件拥有者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文件读写权限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链接数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目录项链表指针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Inode_op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File_op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07382" y="3503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97297" y="714119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目录项缓存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父目录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子目录链表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目录项操作函数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文件系统超级块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59317" y="34478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dentry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385738" y="709156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F_list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文件操作函数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访问模式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预读标志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私有数据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11253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7297" y="480239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整个目录项就是一棵树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93260" y="96548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获取超级块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8102" y="1688029"/>
            <a:ext cx="2571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调用</a:t>
            </a:r>
            <a:r>
              <a:rPr kumimoji="1" lang="en-US" altLang="zh-CN" dirty="0" err="1"/>
              <a:t>read_super</a:t>
            </a:r>
            <a:r>
              <a:rPr kumimoji="1" lang="zh-CN" altLang="en-US" dirty="0"/>
              <a:t>初始化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88000" y="2410576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dirty="0"/>
              <a:t>返回</a:t>
            </a:r>
            <a:r>
              <a:rPr kumimoji="1" lang="en-US" altLang="zh-CN" dirty="0"/>
              <a:t>sb-&gt;s_root</a:t>
            </a:r>
            <a:endParaRPr kumimoji="1" lang="en-US" altLang="zh-CN" dirty="0"/>
          </a:p>
        </p:txBody>
      </p:sp>
      <p:cxnSp>
        <p:nvCxnSpPr>
          <p:cNvPr id="13" name="直线箭头连接符 12"/>
          <p:cNvCxnSpPr>
            <a:stCxn id="7" idx="2"/>
            <a:endCxn id="8" idx="0"/>
          </p:cNvCxnSpPr>
          <p:nvPr/>
        </p:nvCxnSpPr>
        <p:spPr>
          <a:xfrm>
            <a:off x="1964256" y="1334814"/>
            <a:ext cx="0" cy="35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1958542" y="2057361"/>
            <a:ext cx="5715" cy="35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16330" y="9719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：指针操作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16330" y="169446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sb</a:t>
            </a:r>
            <a:r>
              <a:rPr kumimoji="1" lang="zh-CN" altLang="en-US" dirty="0"/>
              <a:t>：内存申请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-8255" y="3175"/>
            <a:ext cx="415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mount</a:t>
            </a:r>
            <a:r>
              <a:rPr kumimoji="1" lang="zh-CN" altLang="en-US" dirty="0"/>
              <a:t>（</a:t>
            </a:r>
            <a:r>
              <a:rPr kumimoji="1" lang="en-US" altLang="zh-CN" dirty="0"/>
              <a:t>fs_type, flag, fs_name, data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35351" y="241026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Read_super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6330" y="3862103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Get_inode_rfs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35350" y="458465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Create_dentry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09493" y="465948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Kill_sb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949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从链表删除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57670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释放内存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30" idx="2"/>
            <a:endCxn id="31" idx="0"/>
          </p:cNvCxnSpPr>
          <p:nvPr/>
        </p:nvCxnSpPr>
        <p:spPr>
          <a:xfrm flipH="1">
            <a:off x="844706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99654" y="72987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文件系统注册</a:t>
            </a:r>
            <a:endParaRPr kumimoji="1"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131060" y="729615"/>
            <a:ext cx="2722880" cy="248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将文件系统类型加入文件系统类型链表。</a:t>
            </a:r>
            <a:endParaRPr kumimoji="1" lang="zh-CN" altLang="en-US" sz="1200" dirty="0"/>
          </a:p>
        </p:txBody>
      </p:sp>
      <p:cxnSp>
        <p:nvCxnSpPr>
          <p:cNvPr id="44" name="曲线连接符 43"/>
          <p:cNvCxnSpPr>
            <a:stCxn id="31" idx="3"/>
            <a:endCxn id="42" idx="1"/>
          </p:cNvCxnSpPr>
          <p:nvPr/>
        </p:nvCxnSpPr>
        <p:spPr>
          <a:xfrm flipV="1">
            <a:off x="1377315" y="854075"/>
            <a:ext cx="753745" cy="3810"/>
          </a:xfrm>
          <a:prstGeom prst="curvedConnector3">
            <a:avLst>
              <a:gd name="adj1" fmla="val 50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654" y="128284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文件系统挂载</a:t>
            </a:r>
            <a:endParaRPr kumimoji="1" lang="zh-CN" altLang="en-US" sz="1200" dirty="0"/>
          </a:p>
        </p:txBody>
      </p:sp>
      <p:cxnSp>
        <p:nvCxnSpPr>
          <p:cNvPr id="48" name="曲线连接符 47"/>
          <p:cNvCxnSpPr>
            <a:stCxn id="31" idx="2"/>
            <a:endCxn id="46" idx="0"/>
          </p:cNvCxnSpPr>
          <p:nvPr/>
        </p:nvCxnSpPr>
        <p:spPr>
          <a:xfrm rot="5400000">
            <a:off x="640080" y="1144270"/>
            <a:ext cx="2971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131060" y="1282700"/>
            <a:ext cx="197929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fs_type</a:t>
            </a:r>
            <a:r>
              <a:rPr kumimoji="1" lang="zh-CN" altLang="en-US" sz="1200" dirty="0"/>
              <a:t>找到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131060" y="1640205"/>
            <a:ext cx="197929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根据</a:t>
            </a:r>
            <a:r>
              <a:rPr kumimoji="1" lang="en-US" altLang="zh-CN" sz="1200" dirty="0"/>
              <a:t>dir_name</a:t>
            </a:r>
            <a:r>
              <a:rPr kumimoji="1" lang="zh-CN" altLang="en-US" sz="1200" dirty="0"/>
              <a:t>找到</a:t>
            </a:r>
            <a:r>
              <a:rPr kumimoji="1" lang="en-US" altLang="zh-CN" sz="1200" dirty="0"/>
              <a:t>path</a:t>
            </a:r>
            <a:endParaRPr kumimoji="1" lang="en-US" altLang="zh-CN" sz="1200" dirty="0"/>
          </a:p>
        </p:txBody>
      </p:sp>
      <p:cxnSp>
        <p:nvCxnSpPr>
          <p:cNvPr id="55" name="曲线连接符 54"/>
          <p:cNvCxnSpPr>
            <a:stCxn id="46" idx="3"/>
            <a:endCxn id="53" idx="1"/>
          </p:cNvCxnSpPr>
          <p:nvPr/>
        </p:nvCxnSpPr>
        <p:spPr>
          <a:xfrm>
            <a:off x="1377315" y="1410970"/>
            <a:ext cx="75374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6" idx="3"/>
            <a:endCxn id="54" idx="1"/>
          </p:cNvCxnSpPr>
          <p:nvPr/>
        </p:nvCxnSpPr>
        <p:spPr>
          <a:xfrm>
            <a:off x="1377315" y="1410970"/>
            <a:ext cx="753745" cy="357505"/>
          </a:xfrm>
          <a:prstGeom prst="curvedConnector3">
            <a:avLst>
              <a:gd name="adj1" fmla="val 50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853982" y="3784889"/>
            <a:ext cx="6758153" cy="24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，挂载点是一个</a:t>
            </a:r>
            <a:r>
              <a:rPr lang="en-US" altLang="zh-CN" sz="1200" dirty="0"/>
              <a:t>dentry,</a:t>
            </a:r>
            <a:r>
              <a:rPr lang="zh-CN" altLang="en-US" sz="1200" dirty="0"/>
              <a:t>并记录在超级块的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指向的</a:t>
            </a:r>
            <a:r>
              <a:rPr lang="en-US" altLang="zh-CN" sz="1200" dirty="0"/>
              <a:t>dentry</a:t>
            </a:r>
            <a:r>
              <a:rPr lang="zh-CN" altLang="en-US" sz="1200" dirty="0"/>
              <a:t>是临时申请并初始化的。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2</a:t>
            </a:r>
            <a:r>
              <a:rPr lang="zh-CN" altLang="en-US" sz="1200" dirty="0"/>
              <a:t>）这个</a:t>
            </a:r>
            <a:r>
              <a:rPr lang="en-US" altLang="zh-CN" sz="1200" dirty="0"/>
              <a:t>dentry</a:t>
            </a:r>
            <a:r>
              <a:rPr lang="zh-CN" altLang="en-US" sz="1200" dirty="0"/>
              <a:t>最终返回给调用者，由调用者加入目录树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3</a:t>
            </a:r>
            <a:r>
              <a:rPr lang="zh-CN" altLang="en-US" sz="1200" dirty="0"/>
              <a:t>）调用者将被挂载目录项的</a:t>
            </a:r>
            <a:r>
              <a:rPr lang="en-US" altLang="zh-CN" sz="1200" dirty="0"/>
              <a:t>subdir</a:t>
            </a:r>
            <a:r>
              <a:rPr lang="zh-CN" altLang="en-US" sz="1200" dirty="0"/>
              <a:t>挂在返回的目录项上。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4</a:t>
            </a:r>
            <a:r>
              <a:rPr lang="zh-CN" altLang="en-US" sz="1200" dirty="0"/>
              <a:t>）将挂载目录原有的字目录也挂载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链表上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umount</a:t>
            </a:r>
            <a:r>
              <a:rPr lang="zh-CN" altLang="en-US" sz="1200" dirty="0"/>
              <a:t>时，超级块指向父目录超级块，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，被挂载的是一个有目录结构的文件系统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，如果被挂载的目录结构只有一个根目录，则并不增加任何目录项</a:t>
            </a:r>
            <a:endParaRPr lang="en-US" altLang="zh-CN" sz="1200" dirty="0"/>
          </a:p>
          <a:p>
            <a:pPr algn="l"/>
            <a:r>
              <a:rPr lang="en-US" altLang="zh-CN" sz="1200" dirty="0"/>
              <a:t>4</a:t>
            </a:r>
            <a:r>
              <a:rPr lang="zh-CN" altLang="en-US" sz="1200" dirty="0"/>
              <a:t>，挂载的结果就是，返回挂载的</a:t>
            </a:r>
            <a:r>
              <a:rPr lang="en-US" altLang="zh-CN" sz="1200" dirty="0"/>
              <a:t>dentry</a:t>
            </a:r>
            <a:r>
              <a:rPr lang="zh-CN" altLang="en-US" sz="1200" dirty="0"/>
              <a:t>，并加入父目录的</a:t>
            </a:r>
            <a:r>
              <a:rPr lang="en-US" altLang="zh-CN" sz="1200" dirty="0"/>
              <a:t>subdir</a:t>
            </a:r>
            <a:r>
              <a:rPr lang="zh-CN" altLang="en-US" sz="1200" dirty="0"/>
              <a:t>，</a:t>
            </a:r>
            <a:r>
              <a:rPr lang="en-US" altLang="zh-CN" sz="1200" dirty="0"/>
              <a:t>inode</a:t>
            </a:r>
            <a:r>
              <a:rPr lang="zh-CN" altLang="en-US" sz="1200" dirty="0"/>
              <a:t>指向新的文件系统的</a:t>
            </a:r>
            <a:r>
              <a:rPr lang="en-US" altLang="zh-CN" sz="1200" dirty="0"/>
              <a:t>inode</a:t>
            </a:r>
            <a:endParaRPr lang="en-US" altLang="zh-CN" sz="1200" dirty="0"/>
          </a:p>
          <a:p>
            <a:pPr algn="l"/>
            <a:r>
              <a:rPr lang="en-US" altLang="zh-CN" sz="1200" dirty="0"/>
              <a:t>5</a:t>
            </a:r>
            <a:r>
              <a:rPr lang="zh-CN" altLang="en-US" sz="1200" dirty="0"/>
              <a:t>，此后，任何</a:t>
            </a:r>
            <a:r>
              <a:rPr lang="en-US" altLang="zh-CN" sz="1200" dirty="0" err="1"/>
              <a:t>mkdir</a:t>
            </a:r>
            <a:r>
              <a:rPr lang="zh-CN" altLang="en-US" sz="1200" dirty="0"/>
              <a:t> 或者</a:t>
            </a:r>
            <a:r>
              <a:rPr lang="en-US" altLang="zh-CN" sz="1200" dirty="0"/>
              <a:t>open</a:t>
            </a:r>
            <a:r>
              <a:rPr lang="zh-CN" altLang="en-US" sz="1200" dirty="0"/>
              <a:t>，都直接调用</a:t>
            </a:r>
            <a:r>
              <a:rPr lang="en-US" altLang="zh-CN" sz="1200" dirty="0"/>
              <a:t>inode-&gt;</a:t>
            </a:r>
            <a:r>
              <a:rPr lang="en-US" altLang="zh-CN" sz="1200" dirty="0" err="1"/>
              <a:t>i_ip</a:t>
            </a:r>
            <a:r>
              <a:rPr lang="en-US" altLang="zh-CN" sz="1200" dirty="0"/>
              <a:t>.</a:t>
            </a:r>
            <a:endParaRPr lang="en-US" altLang="zh-CN" sz="1200" dirty="0"/>
          </a:p>
          <a:p>
            <a:pPr algn="l"/>
            <a:r>
              <a:rPr lang="en-US" altLang="zh-CN" sz="1200" dirty="0"/>
              <a:t>6</a:t>
            </a:r>
            <a:r>
              <a:rPr lang="zh-CN" altLang="en-US" sz="1200" dirty="0"/>
              <a:t>，如果挂载目录已经有文件存在，则作为子目录加入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链表。</a:t>
            </a:r>
            <a:endParaRPr lang="en-US" altLang="zh-CN" sz="1200" dirty="0"/>
          </a:p>
          <a:p>
            <a:pPr algn="l"/>
            <a:r>
              <a:rPr lang="en-US" altLang="zh-CN" sz="1200" dirty="0"/>
              <a:t>7</a:t>
            </a:r>
            <a:r>
              <a:rPr lang="zh-CN" altLang="en-US" sz="1200" dirty="0"/>
              <a:t>，当执行</a:t>
            </a:r>
            <a:r>
              <a:rPr lang="en-US" altLang="zh-CN" sz="1200" dirty="0"/>
              <a:t>lookup</a:t>
            </a:r>
            <a:r>
              <a:rPr lang="zh-CN" altLang="en-US" sz="1200" dirty="0"/>
              <a:t>函数是，只返回文件类型相同的字目录，这样就忽略了文件类型不同的子目录。</a:t>
            </a:r>
            <a:endParaRPr lang="en-US" altLang="zh-CN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99654" y="3269905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文件系统解挂载</a:t>
            </a:r>
            <a:endParaRPr kumimoji="1" lang="zh-CN" altLang="en-US" sz="1200" dirty="0"/>
          </a:p>
        </p:txBody>
      </p:sp>
      <p:cxnSp>
        <p:nvCxnSpPr>
          <p:cNvPr id="109" name="曲线连接符 108"/>
          <p:cNvCxnSpPr>
            <a:stCxn id="46" idx="2"/>
            <a:endCxn id="107" idx="0"/>
          </p:cNvCxnSpPr>
          <p:nvPr/>
        </p:nvCxnSpPr>
        <p:spPr>
          <a:xfrm rot="5400000">
            <a:off x="-76835" y="2414270"/>
            <a:ext cx="173101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161235" y="3273495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找到挂载点</a:t>
            </a:r>
            <a:endParaRPr kumimoji="1" lang="zh-CN" altLang="en-US" sz="1200" dirty="0"/>
          </a:p>
        </p:txBody>
      </p:sp>
      <p:cxnSp>
        <p:nvCxnSpPr>
          <p:cNvPr id="119" name="曲线连接符 118"/>
          <p:cNvCxnSpPr>
            <a:stCxn id="107" idx="3"/>
            <a:endCxn id="117" idx="1"/>
          </p:cNvCxnSpPr>
          <p:nvPr/>
        </p:nvCxnSpPr>
        <p:spPr>
          <a:xfrm>
            <a:off x="1377315" y="3397885"/>
            <a:ext cx="784225" cy="3810"/>
          </a:xfrm>
          <a:prstGeom prst="curvedConnector3">
            <a:avLst>
              <a:gd name="adj1" fmla="val 5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2161235" y="365638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超级块指针指向父目录超级块</a:t>
            </a:r>
            <a:endParaRPr kumimoji="1" lang="zh-CN" altLang="en-US" sz="12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2161235" y="404202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遍历</a:t>
            </a:r>
            <a:r>
              <a:rPr kumimoji="1" lang="en-US" altLang="zh-CN" sz="1200" dirty="0"/>
              <a:t>subdir</a:t>
            </a:r>
            <a:r>
              <a:rPr kumimoji="1" lang="zh-CN" altLang="en-US" sz="1200" dirty="0"/>
              <a:t>链表，摘除异类型节点</a:t>
            </a:r>
            <a:endParaRPr kumimoji="1" lang="zh-CN" altLang="en-US" sz="1200" dirty="0"/>
          </a:p>
        </p:txBody>
      </p:sp>
      <p:cxnSp>
        <p:nvCxnSpPr>
          <p:cNvPr id="125" name="曲线连接符 124"/>
          <p:cNvCxnSpPr>
            <a:stCxn id="107" idx="3"/>
            <a:endCxn id="122" idx="1"/>
          </p:cNvCxnSpPr>
          <p:nvPr/>
        </p:nvCxnSpPr>
        <p:spPr>
          <a:xfrm>
            <a:off x="1377315" y="3397885"/>
            <a:ext cx="784225" cy="386715"/>
          </a:xfrm>
          <a:prstGeom prst="curvedConnector3">
            <a:avLst>
              <a:gd name="adj1" fmla="val 5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07" idx="3"/>
            <a:endCxn id="123" idx="1"/>
          </p:cNvCxnSpPr>
          <p:nvPr/>
        </p:nvCxnSpPr>
        <p:spPr>
          <a:xfrm>
            <a:off x="1377315" y="3397885"/>
            <a:ext cx="784225" cy="772160"/>
          </a:xfrm>
          <a:prstGeom prst="curvedConnector3">
            <a:avLst>
              <a:gd name="adj1" fmla="val 5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905" y="-14605"/>
            <a:ext cx="1213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file_system_type</a:t>
            </a:r>
            <a:endParaRPr lang="en-US" altLang="zh-CN"/>
          </a:p>
          <a:p>
            <a:r>
              <a:rPr lang="en-US" altLang="zh-CN"/>
              <a:t>int sys_mount(char * dev_name, char * dir_name, char * type, unsigned long flags, void * data)</a:t>
            </a:r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8900" y="620395"/>
          <a:ext cx="13633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345"/>
              </a:tblGrid>
              <a:tr h="370840">
                <a:tc>
                  <a:txBody>
                    <a:bodyPr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Fs_flag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Kill_sb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8900" y="24384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文件系统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1060" y="1990090"/>
            <a:ext cx="197929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调用注册的</a:t>
            </a:r>
            <a:r>
              <a:rPr kumimoji="1" lang="en-US" altLang="zh-CN" sz="1200" dirty="0"/>
              <a:t>mount</a:t>
            </a:r>
            <a:r>
              <a:rPr kumimoji="1" lang="zh-CN" altLang="en-US" sz="1200" dirty="0"/>
              <a:t>返回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31060" y="2346325"/>
            <a:ext cx="255905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将返回的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注册到</a:t>
            </a:r>
            <a:r>
              <a:rPr kumimoji="1" lang="en-US" altLang="zh-CN" sz="1200" dirty="0"/>
              <a:t>vfs_mount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7" name="曲线连接符 6"/>
          <p:cNvCxnSpPr>
            <a:stCxn id="46" idx="3"/>
            <a:endCxn id="3" idx="1"/>
          </p:cNvCxnSpPr>
          <p:nvPr/>
        </p:nvCxnSpPr>
        <p:spPr>
          <a:xfrm>
            <a:off x="1377315" y="1410970"/>
            <a:ext cx="753745" cy="707390"/>
          </a:xfrm>
          <a:prstGeom prst="curvedConnector3">
            <a:avLst>
              <a:gd name="adj1" fmla="val 50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46" idx="3"/>
            <a:endCxn id="6" idx="1"/>
          </p:cNvCxnSpPr>
          <p:nvPr/>
        </p:nvCxnSpPr>
        <p:spPr>
          <a:xfrm>
            <a:off x="1377315" y="1410970"/>
            <a:ext cx="753745" cy="1063625"/>
          </a:xfrm>
          <a:prstGeom prst="curvedConnector3">
            <a:avLst>
              <a:gd name="adj1" fmla="val 50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354594" y="70182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alloc_inode</a:t>
            </a:r>
            <a:endParaRPr kumimoji="1"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94514" y="71203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申请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内存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94514" y="116082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初始化</a:t>
            </a:r>
            <a:r>
              <a:rPr kumimoji="1" lang="en-US" altLang="zh-CN" sz="1200" dirty="0"/>
              <a:t>inode</a:t>
            </a:r>
            <a:endParaRPr kumimoji="1" lang="en-US" altLang="zh-CN" sz="1200" dirty="0"/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32255" y="81978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32255" y="819785"/>
            <a:ext cx="462280" cy="459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r>
              <a:rPr lang="zh-CN" altLang="en-US"/>
              <a:t>（涉及文件系统的操作，不涉及具体文件的操作）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4330" y="3167380"/>
            <a:ext cx="581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freeze_fs，unfreeze_fs，statfs，remount_fs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229" y="175274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lang="zh-CN" altLang="en-US" sz="1200">
                <a:sym typeface="+mn-ea"/>
              </a:rPr>
              <a:t>sync_fs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95523" y="154327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/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761322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boot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910453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 err="1"/>
              <a:t>mnt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5958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root</a:t>
            </a:r>
            <a:endParaRPr kumimoji="1" lang="zh-CN" altLang="en-US" sz="1200" dirty="0"/>
          </a:p>
        </p:txBody>
      </p:sp>
      <p:cxnSp>
        <p:nvCxnSpPr>
          <p:cNvPr id="9" name="曲线连接符 8"/>
          <p:cNvCxnSpPr>
            <a:stCxn id="4" idx="2"/>
            <a:endCxn id="5" idx="0"/>
          </p:cNvCxnSpPr>
          <p:nvPr/>
        </p:nvCxnSpPr>
        <p:spPr>
          <a:xfrm rot="5400000">
            <a:off x="8804275" y="-295910"/>
            <a:ext cx="321945" cy="1734185"/>
          </a:xfrm>
          <a:prstGeom prst="curvedConnector3">
            <a:avLst>
              <a:gd name="adj1" fmla="val 5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2"/>
            <a:endCxn id="6" idx="0"/>
          </p:cNvCxnSpPr>
          <p:nvPr/>
        </p:nvCxnSpPr>
        <p:spPr>
          <a:xfrm rot="5400000">
            <a:off x="9378633" y="278448"/>
            <a:ext cx="321945" cy="585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0"/>
          </p:cNvCxnSpPr>
          <p:nvPr/>
        </p:nvCxnSpPr>
        <p:spPr>
          <a:xfrm rot="5400000" flipV="1">
            <a:off x="9953308" y="289243"/>
            <a:ext cx="321945" cy="563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20871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dev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4" idx="2"/>
            <a:endCxn id="18" idx="0"/>
          </p:cNvCxnSpPr>
          <p:nvPr/>
        </p:nvCxnSpPr>
        <p:spPr>
          <a:xfrm rot="5400000" flipV="1">
            <a:off x="10527983" y="-285432"/>
            <a:ext cx="321945" cy="17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21225" y="52070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获取父节点的文件系统类型</a:t>
            </a:r>
            <a:endParaRPr lang="zh-CN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434" y="51894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  <a:endParaRPr kumimoji="1" lang="en-US" altLang="zh-CN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  <a:endParaRPr kumimoji="1"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11935" y="64706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11935" y="647065"/>
            <a:ext cx="462280" cy="1485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3"/>
            <a:endCxn id="3" idx="1"/>
          </p:cNvCxnSpPr>
          <p:nvPr/>
        </p:nvCxnSpPr>
        <p:spPr>
          <a:xfrm flipV="1">
            <a:off x="3858895" y="648970"/>
            <a:ext cx="852170" cy="8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21225" y="9112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调用对应的</a:t>
            </a:r>
            <a:r>
              <a:rPr lang="en-US" altLang="zh-CN" sz="1200" dirty="0"/>
              <a:t>alloc_inode</a:t>
            </a:r>
            <a:r>
              <a:rPr lang="zh-CN" altLang="en-US" sz="1200" dirty="0"/>
              <a:t>函数</a:t>
            </a:r>
            <a:endParaRPr lang="zh-CN" altLang="en-US" sz="1200" dirty="0"/>
          </a:p>
        </p:txBody>
      </p:sp>
      <p:cxnSp>
        <p:nvCxnSpPr>
          <p:cNvPr id="24" name="曲线连接符 23"/>
          <p:cNvCxnSpPr>
            <a:stCxn id="16" idx="3"/>
            <a:endCxn id="23" idx="1"/>
          </p:cNvCxnSpPr>
          <p:nvPr/>
        </p:nvCxnSpPr>
        <p:spPr>
          <a:xfrm>
            <a:off x="3858895" y="657225"/>
            <a:ext cx="852170" cy="382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1225" y="202438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创建</a:t>
            </a:r>
            <a:r>
              <a:rPr lang="en-US" altLang="zh-CN" sz="1200" dirty="0"/>
              <a:t>dentry</a:t>
            </a:r>
            <a:r>
              <a:rPr lang="zh-CN" altLang="en-US" sz="1200" dirty="0"/>
              <a:t>，指向</a:t>
            </a:r>
            <a:r>
              <a:rPr lang="en-US" altLang="zh-CN" sz="1200" dirty="0"/>
              <a:t>inode</a:t>
            </a:r>
            <a:endParaRPr lang="en-US" altLang="zh-CN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721225" y="24409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33" name="曲线连接符 32"/>
          <p:cNvCxnSpPr>
            <a:stCxn id="17" idx="3"/>
            <a:endCxn id="30" idx="1"/>
          </p:cNvCxnSpPr>
          <p:nvPr/>
        </p:nvCxnSpPr>
        <p:spPr>
          <a:xfrm>
            <a:off x="3858895" y="2132330"/>
            <a:ext cx="852170" cy="2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3"/>
            <a:endCxn id="32" idx="1"/>
          </p:cNvCxnSpPr>
          <p:nvPr/>
        </p:nvCxnSpPr>
        <p:spPr>
          <a:xfrm>
            <a:off x="3858895" y="2132330"/>
            <a:ext cx="852170" cy="436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721225" y="130556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加入</a:t>
            </a:r>
            <a:r>
              <a:rPr lang="en-US" altLang="zh-CN" sz="1200" dirty="0"/>
              <a:t>inode</a:t>
            </a:r>
            <a:r>
              <a:rPr lang="zh-CN" altLang="en-US" sz="1200" dirty="0"/>
              <a:t>链表</a:t>
            </a:r>
            <a:endParaRPr lang="zh-CN" altLang="en-US" sz="1200" dirty="0"/>
          </a:p>
        </p:txBody>
      </p:sp>
      <p:cxnSp>
        <p:nvCxnSpPr>
          <p:cNvPr id="37" name="曲线连接符 36"/>
          <p:cNvCxnSpPr>
            <a:stCxn id="16" idx="3"/>
            <a:endCxn id="36" idx="1"/>
          </p:cNvCxnSpPr>
          <p:nvPr/>
        </p:nvCxnSpPr>
        <p:spPr>
          <a:xfrm>
            <a:off x="3858895" y="657225"/>
            <a:ext cx="852170" cy="776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21225" y="16605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sz="1200" dirty="0"/>
              <a:t>inode</a:t>
            </a:r>
            <a:r>
              <a:rPr lang="zh-CN" altLang="en-US" sz="1200" dirty="0"/>
              <a:t>标记为</a:t>
            </a:r>
            <a:r>
              <a:rPr lang="en-US" altLang="zh-CN" sz="1200" dirty="0"/>
              <a:t>dirty</a:t>
            </a:r>
            <a:endParaRPr lang="en-US" altLang="zh-CN" sz="1200" dirty="0"/>
          </a:p>
        </p:txBody>
      </p:sp>
      <p:cxnSp>
        <p:nvCxnSpPr>
          <p:cNvPr id="39" name="曲线连接符 38"/>
          <p:cNvCxnSpPr>
            <a:stCxn id="16" idx="3"/>
            <a:endCxn id="38" idx="1"/>
          </p:cNvCxnSpPr>
          <p:nvPr/>
        </p:nvCxnSpPr>
        <p:spPr>
          <a:xfrm>
            <a:off x="3858895" y="657225"/>
            <a:ext cx="852170" cy="113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7934" y="354027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en-US" altLang="zh-CN" sz="1200" dirty="0"/>
              <a:t>rmdir</a:t>
            </a:r>
            <a:endParaRPr kumimoji="1" lang="en-US" altLang="zh-CN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984354" y="35408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查找并获取</a:t>
            </a:r>
            <a:r>
              <a:rPr kumimoji="1" lang="en-US" altLang="zh-CN" sz="1200" dirty="0"/>
              <a:t>dentry</a:t>
            </a:r>
            <a:endParaRPr kumimoji="1" lang="en-US" altLang="zh-CN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984354" y="393005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以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为根，删除叶子节点</a:t>
            </a:r>
            <a:endParaRPr kumimoji="1" lang="zh-CN" altLang="en-US" sz="1200" dirty="0"/>
          </a:p>
        </p:txBody>
      </p:sp>
      <p:cxnSp>
        <p:nvCxnSpPr>
          <p:cNvPr id="45" name="曲线连接符 44"/>
          <p:cNvCxnSpPr>
            <a:stCxn id="40" idx="3"/>
            <a:endCxn id="41" idx="1"/>
          </p:cNvCxnSpPr>
          <p:nvPr/>
        </p:nvCxnSpPr>
        <p:spPr>
          <a:xfrm>
            <a:off x="1575435" y="3668395"/>
            <a:ext cx="398780" cy="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0" idx="3"/>
            <a:endCxn id="43" idx="1"/>
          </p:cNvCxnSpPr>
          <p:nvPr/>
        </p:nvCxnSpPr>
        <p:spPr>
          <a:xfrm>
            <a:off x="1575435" y="3668395"/>
            <a:ext cx="398780" cy="3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1267" y="3925405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删除叶子节点的</a:t>
            </a:r>
            <a:r>
              <a:rPr lang="en-US" altLang="zh-CN" sz="1200" dirty="0"/>
              <a:t>inode</a:t>
            </a:r>
            <a:endParaRPr lang="en-US" altLang="zh-CN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721267" y="434186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dentry</a:t>
            </a:r>
            <a:endParaRPr lang="en-US" altLang="zh-CN" sz="1200" dirty="0"/>
          </a:p>
        </p:txBody>
      </p:sp>
      <p:cxnSp>
        <p:nvCxnSpPr>
          <p:cNvPr id="51" name="曲线连接符 50"/>
          <p:cNvCxnSpPr>
            <a:stCxn id="43" idx="3"/>
            <a:endCxn id="49" idx="1"/>
          </p:cNvCxnSpPr>
          <p:nvPr/>
        </p:nvCxnSpPr>
        <p:spPr>
          <a:xfrm flipV="1">
            <a:off x="3858895" y="4053840"/>
            <a:ext cx="852170" cy="4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3" idx="3"/>
            <a:endCxn id="50" idx="1"/>
          </p:cNvCxnSpPr>
          <p:nvPr/>
        </p:nvCxnSpPr>
        <p:spPr>
          <a:xfrm>
            <a:off x="3858895" y="4058285"/>
            <a:ext cx="852170" cy="412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21902" y="477239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若挂载了文件系统</a:t>
            </a:r>
            <a:endParaRPr lang="zh-CN" sz="1200" dirty="0"/>
          </a:p>
        </p:txBody>
      </p:sp>
      <p:cxnSp>
        <p:nvCxnSpPr>
          <p:cNvPr id="57" name="曲线连接符 56"/>
          <p:cNvCxnSpPr>
            <a:endCxn id="56" idx="1"/>
          </p:cNvCxnSpPr>
          <p:nvPr/>
        </p:nvCxnSpPr>
        <p:spPr>
          <a:xfrm>
            <a:off x="3858895" y="4053840"/>
            <a:ext cx="852805" cy="84709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310797" y="475334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找到</a:t>
            </a:r>
            <a:r>
              <a:rPr lang="en-US" altLang="zh-CN" sz="1200" dirty="0"/>
              <a:t>vfs_mount</a:t>
            </a:r>
            <a:r>
              <a:rPr lang="zh-CN" altLang="en-US" sz="1200" dirty="0"/>
              <a:t>结构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311432" y="518387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vfs_mount</a:t>
            </a:r>
            <a:endParaRPr lang="en-US" altLang="zh-CN" sz="1200" dirty="0"/>
          </a:p>
        </p:txBody>
      </p:sp>
      <p:cxnSp>
        <p:nvCxnSpPr>
          <p:cNvPr id="62" name="曲线连接符 61"/>
          <p:cNvCxnSpPr>
            <a:stCxn id="56" idx="3"/>
            <a:endCxn id="59" idx="1"/>
          </p:cNvCxnSpPr>
          <p:nvPr/>
        </p:nvCxnSpPr>
        <p:spPr>
          <a:xfrm flipV="1">
            <a:off x="6539865" y="4881880"/>
            <a:ext cx="770890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6" idx="3"/>
            <a:endCxn id="60" idx="1"/>
          </p:cNvCxnSpPr>
          <p:nvPr/>
        </p:nvCxnSpPr>
        <p:spPr>
          <a:xfrm>
            <a:off x="6539865" y="4900930"/>
            <a:ext cx="771525" cy="411480"/>
          </a:xfrm>
          <a:prstGeom prst="curvedConnector3">
            <a:avLst>
              <a:gd name="adj1" fmla="val 5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7934" y="57367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en-US" altLang="zh-CN" sz="1200" dirty="0"/>
              <a:t>create</a:t>
            </a:r>
            <a:endParaRPr kumimoji="1" lang="en-US" altLang="zh-CN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04785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en-US" altLang="zh-CN" sz="1200" dirty="0"/>
              <a:t>mkdir</a:t>
            </a:r>
            <a:endParaRPr kumimoji="1" lang="en-US" altLang="zh-CN" sz="1200" dirty="0"/>
          </a:p>
        </p:txBody>
      </p:sp>
      <p:cxnSp>
        <p:nvCxnSpPr>
          <p:cNvPr id="70" name="曲线连接符 69"/>
          <p:cNvCxnSpPr>
            <a:stCxn id="67" idx="3"/>
            <a:endCxn id="68" idx="1"/>
          </p:cNvCxnSpPr>
          <p:nvPr/>
        </p:nvCxnSpPr>
        <p:spPr>
          <a:xfrm>
            <a:off x="1585595" y="5854700"/>
            <a:ext cx="4622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23130" y="28092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创建默认的</a:t>
            </a:r>
            <a:r>
              <a:rPr lang="en-US" altLang="zh-CN" sz="1200" dirty="0"/>
              <a:t>. /.. </a:t>
            </a:r>
            <a:r>
              <a:rPr lang="zh-CN" altLang="en-US" sz="1200" dirty="0"/>
              <a:t>目录，并加入目录树</a:t>
            </a:r>
            <a:endParaRPr lang="zh-CN" altLang="en-US" sz="1200" dirty="0"/>
          </a:p>
        </p:txBody>
      </p:sp>
      <p:cxnSp>
        <p:nvCxnSpPr>
          <p:cNvPr id="83" name="曲线连接符 82"/>
          <p:cNvCxnSpPr>
            <a:stCxn id="17" idx="3"/>
            <a:endCxn id="82" idx="1"/>
          </p:cNvCxnSpPr>
          <p:nvPr/>
        </p:nvCxnSpPr>
        <p:spPr>
          <a:xfrm>
            <a:off x="3858895" y="2132330"/>
            <a:ext cx="854075" cy="80518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2247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不创建</a:t>
            </a:r>
            <a:r>
              <a:rPr kumimoji="1" lang="en-US" altLang="zh-CN" sz="1200" dirty="0"/>
              <a:t>.  /..</a:t>
            </a:r>
            <a:endParaRPr kumimoji="1" lang="en-US" altLang="zh-CN" sz="1200" dirty="0"/>
          </a:p>
        </p:txBody>
      </p:sp>
      <p:cxnSp>
        <p:nvCxnSpPr>
          <p:cNvPr id="85" name="曲线连接符 84"/>
          <p:cNvCxnSpPr>
            <a:stCxn id="68" idx="3"/>
            <a:endCxn id="84" idx="1"/>
          </p:cNvCxnSpPr>
          <p:nvPr/>
        </p:nvCxnSpPr>
        <p:spPr>
          <a:xfrm>
            <a:off x="3932555" y="5854700"/>
            <a:ext cx="78994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984989" y="31394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加入缓存队列</a:t>
            </a:r>
            <a:endParaRPr kumimoji="1" lang="zh-CN" sz="1200" dirty="0"/>
          </a:p>
        </p:txBody>
      </p:sp>
      <p:cxnSp>
        <p:nvCxnSpPr>
          <p:cNvPr id="87" name="曲线连接符 86"/>
          <p:cNvCxnSpPr>
            <a:stCxn id="14" idx="3"/>
            <a:endCxn id="86" idx="1"/>
          </p:cNvCxnSpPr>
          <p:nvPr/>
        </p:nvCxnSpPr>
        <p:spPr>
          <a:xfrm>
            <a:off x="1511935" y="647065"/>
            <a:ext cx="462915" cy="2620645"/>
          </a:xfrm>
          <a:prstGeom prst="curvedConnector3">
            <a:avLst>
              <a:gd name="adj1" fmla="val 5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721225" y="31394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  <a:endParaRPr lang="zh-CN" altLang="en-US" sz="1200" dirty="0"/>
          </a:p>
        </p:txBody>
      </p:sp>
      <p:cxnSp>
        <p:nvCxnSpPr>
          <p:cNvPr id="89" name="曲线连接符 88"/>
          <p:cNvCxnSpPr>
            <a:stCxn id="86" idx="3"/>
            <a:endCxn id="88" idx="1"/>
          </p:cNvCxnSpPr>
          <p:nvPr/>
        </p:nvCxnSpPr>
        <p:spPr>
          <a:xfrm>
            <a:off x="3859530" y="3267710"/>
            <a:ext cx="85153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047854" y="51968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加入磁盘请求队列，等待同步</a:t>
            </a:r>
            <a:endParaRPr kumimoji="1" lang="zh-CN" altLang="en-US" sz="1200" dirty="0"/>
          </a:p>
        </p:txBody>
      </p:sp>
      <p:cxnSp>
        <p:nvCxnSpPr>
          <p:cNvPr id="99" name="曲线连接符 98"/>
          <p:cNvCxnSpPr>
            <a:stCxn id="40" idx="3"/>
            <a:endCxn id="95" idx="1"/>
          </p:cNvCxnSpPr>
          <p:nvPr/>
        </p:nvCxnSpPr>
        <p:spPr>
          <a:xfrm>
            <a:off x="1585595" y="3668395"/>
            <a:ext cx="462280" cy="165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47854" y="61050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加入磁盘缓存</a:t>
            </a:r>
            <a:endParaRPr kumimoji="1" lang="zh-CN" altLang="en-US" sz="1200" dirty="0"/>
          </a:p>
        </p:txBody>
      </p:sp>
      <p:cxnSp>
        <p:nvCxnSpPr>
          <p:cNvPr id="102" name="曲线连接符 101"/>
          <p:cNvCxnSpPr>
            <a:stCxn id="67" idx="3"/>
            <a:endCxn id="100" idx="1"/>
          </p:cNvCxnSpPr>
          <p:nvPr/>
        </p:nvCxnSpPr>
        <p:spPr>
          <a:xfrm>
            <a:off x="1585595" y="5854700"/>
            <a:ext cx="462280" cy="36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721225" y="610489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  <a:endParaRPr lang="zh-CN" altLang="en-US" sz="1200" dirty="0"/>
          </a:p>
        </p:txBody>
      </p:sp>
      <p:cxnSp>
        <p:nvCxnSpPr>
          <p:cNvPr id="104" name="曲线连接符 103"/>
          <p:cNvCxnSpPr>
            <a:endCxn id="103" idx="1"/>
          </p:cNvCxnSpPr>
          <p:nvPr/>
        </p:nvCxnSpPr>
        <p:spPr>
          <a:xfrm>
            <a:off x="3869055" y="6219825"/>
            <a:ext cx="85217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dentry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7417" y="86360"/>
            <a:ext cx="1061545" cy="116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/</a:t>
            </a:r>
            <a:endParaRPr lang="en-US" altLang="zh-CN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94418" y="965690"/>
            <a:ext cx="1061545" cy="114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mnt</a:t>
            </a:r>
            <a:endParaRPr lang="en-US" altLang="zh-CN" sz="1200" dirty="0"/>
          </a:p>
        </p:txBody>
      </p:sp>
      <p:cxnSp>
        <p:nvCxnSpPr>
          <p:cNvPr id="20" name="曲线连接符 19"/>
          <p:cNvCxnSpPr>
            <a:stCxn id="5" idx="3"/>
            <a:endCxn id="11" idx="1"/>
          </p:cNvCxnSpPr>
          <p:nvPr/>
        </p:nvCxnSpPr>
        <p:spPr>
          <a:xfrm>
            <a:off x="948690" y="1000125"/>
            <a:ext cx="803275" cy="441960"/>
          </a:xfrm>
          <a:prstGeom prst="curvedConnector3">
            <a:avLst>
              <a:gd name="adj1" fmla="val 5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52074" y="131407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52074" y="1729363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255073" y="45649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55073" y="87178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286583" y="965690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root</a:t>
            </a:r>
            <a:endParaRPr lang="en-US" altLang="zh-CN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444239" y="132458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444239" y="1739873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167935" y="965690"/>
            <a:ext cx="1061545" cy="1216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boot</a:t>
            </a:r>
            <a:endParaRPr lang="en-US" altLang="zh-CN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325591" y="138535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325591" y="1800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257238" y="965690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home</a:t>
            </a:r>
            <a:endParaRPr lang="en-US" altLang="zh-CN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414894" y="132458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414894" y="1739873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37" name="曲线连接符 36"/>
          <p:cNvCxnSpPr>
            <a:stCxn id="11" idx="3"/>
            <a:endCxn id="29" idx="1"/>
          </p:cNvCxnSpPr>
          <p:nvPr/>
        </p:nvCxnSpPr>
        <p:spPr>
          <a:xfrm>
            <a:off x="2434590" y="1442085"/>
            <a:ext cx="998855" cy="10795"/>
          </a:xfrm>
          <a:prstGeom prst="curvedConnector3">
            <a:avLst>
              <a:gd name="adj1" fmla="val 50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9" idx="3"/>
            <a:endCxn id="32" idx="1"/>
          </p:cNvCxnSpPr>
          <p:nvPr/>
        </p:nvCxnSpPr>
        <p:spPr>
          <a:xfrm>
            <a:off x="4126865" y="1452880"/>
            <a:ext cx="1188085" cy="60960"/>
          </a:xfrm>
          <a:prstGeom prst="curvedConnector3">
            <a:avLst>
              <a:gd name="adj1" fmla="val 50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2" idx="3"/>
            <a:endCxn id="35" idx="1"/>
          </p:cNvCxnSpPr>
          <p:nvPr/>
        </p:nvCxnSpPr>
        <p:spPr>
          <a:xfrm flipV="1">
            <a:off x="6008370" y="1452880"/>
            <a:ext cx="1395730" cy="609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137916" y="3067026"/>
            <a:ext cx="1061545" cy="118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295572" y="345818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295572" y="387347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776858" y="463865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934514" y="474715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934514" y="516243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6089798" y="2359707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247454" y="246819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6247454" y="288348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276306" y="238072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7433962" y="248922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433962" y="290450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67" name="曲线连接符 66"/>
          <p:cNvCxnSpPr>
            <a:stCxn id="62" idx="3"/>
            <a:endCxn id="65" idx="1"/>
          </p:cNvCxnSpPr>
          <p:nvPr/>
        </p:nvCxnSpPr>
        <p:spPr>
          <a:xfrm>
            <a:off x="6930390" y="2596515"/>
            <a:ext cx="492760" cy="20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3" idx="3"/>
            <a:endCxn id="62" idx="1"/>
          </p:cNvCxnSpPr>
          <p:nvPr/>
        </p:nvCxnSpPr>
        <p:spPr>
          <a:xfrm>
            <a:off x="6008370" y="1929130"/>
            <a:ext cx="228600" cy="667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77671" y="4628149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935327" y="4736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935327" y="515192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3406774" y="4649170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564430" y="475766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3564430" y="517294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78" name="曲线连接符 77"/>
          <p:cNvCxnSpPr>
            <a:stCxn id="73" idx="3"/>
            <a:endCxn id="76" idx="1"/>
          </p:cNvCxnSpPr>
          <p:nvPr/>
        </p:nvCxnSpPr>
        <p:spPr>
          <a:xfrm>
            <a:off x="2618105" y="4864735"/>
            <a:ext cx="935355" cy="20955"/>
          </a:xfrm>
          <a:prstGeom prst="curvedConnector3">
            <a:avLst>
              <a:gd name="adj1" fmla="val 5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560942" y="3653075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fs1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158678" y="4782477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81" name="曲线连接符 80"/>
          <p:cNvCxnSpPr>
            <a:stCxn id="108" idx="3"/>
            <a:endCxn id="73" idx="1"/>
          </p:cNvCxnSpPr>
          <p:nvPr/>
        </p:nvCxnSpPr>
        <p:spPr>
          <a:xfrm flipH="1">
            <a:off x="1935480" y="3310890"/>
            <a:ext cx="1156335" cy="1553845"/>
          </a:xfrm>
          <a:prstGeom prst="curvedConnector5">
            <a:avLst>
              <a:gd name="adj1" fmla="val -20593"/>
              <a:gd name="adj2" fmla="val 49980"/>
              <a:gd name="adj3" fmla="val 120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240797" y="2365351"/>
            <a:ext cx="1061545" cy="119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398453" y="276701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2398453" y="318230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663823" y="296191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111" name="曲线连接符 110"/>
          <p:cNvCxnSpPr>
            <a:stCxn id="12" idx="3"/>
            <a:endCxn id="107" idx="1"/>
          </p:cNvCxnSpPr>
          <p:nvPr/>
        </p:nvCxnSpPr>
        <p:spPr>
          <a:xfrm flipH="1">
            <a:off x="2387600" y="1857375"/>
            <a:ext cx="46990" cy="1038225"/>
          </a:xfrm>
          <a:prstGeom prst="curvedConnector5">
            <a:avLst>
              <a:gd name="adj1" fmla="val -506757"/>
              <a:gd name="adj2" fmla="val 49969"/>
              <a:gd name="adj3" fmla="val 606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50" idx="3"/>
            <a:endCxn id="52" idx="1"/>
          </p:cNvCxnSpPr>
          <p:nvPr/>
        </p:nvCxnSpPr>
        <p:spPr>
          <a:xfrm>
            <a:off x="4978400" y="4001770"/>
            <a:ext cx="945515" cy="873760"/>
          </a:xfrm>
          <a:prstGeom prst="curvedConnector3">
            <a:avLst>
              <a:gd name="adj1" fmla="val 5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311364" y="464916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469020" y="475766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  <a:endParaRPr lang="en-US" altLang="zh-CN" sz="12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469020" y="517294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  <a:endParaRPr lang="en-US" altLang="zh-CN" sz="1200" dirty="0"/>
          </a:p>
        </p:txBody>
      </p:sp>
      <p:cxnSp>
        <p:nvCxnSpPr>
          <p:cNvPr id="122" name="曲线连接符 121"/>
          <p:cNvCxnSpPr>
            <a:stCxn id="52" idx="3"/>
            <a:endCxn id="120" idx="1"/>
          </p:cNvCxnSpPr>
          <p:nvPr/>
        </p:nvCxnSpPr>
        <p:spPr>
          <a:xfrm>
            <a:off x="6617335" y="4875530"/>
            <a:ext cx="84074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3580869" y="2366727"/>
            <a:ext cx="1792017" cy="195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8567420" y="913130"/>
            <a:ext cx="3044825" cy="546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sz="1200" dirty="0"/>
              <a:t>input</a:t>
            </a:r>
            <a:r>
              <a:rPr lang="zh-CN" altLang="en-US" sz="1200" dirty="0"/>
              <a:t>：</a:t>
            </a:r>
            <a:r>
              <a:rPr lang="en-US" altLang="zh-CN" sz="1200" dirty="0"/>
              <a:t>dev_name</a:t>
            </a:r>
            <a:r>
              <a:rPr lang="zh-CN" altLang="en-US" sz="1200" dirty="0"/>
              <a:t>：</a:t>
            </a:r>
            <a:r>
              <a:rPr lang="zh-CN" sz="1200" dirty="0">
                <a:sym typeface="+mn-ea"/>
              </a:rPr>
              <a:t>挂载设备名；</a:t>
            </a:r>
            <a:r>
              <a:rPr lang="en-US" altLang="zh-CN" sz="1200" dirty="0">
                <a:sym typeface="+mn-ea"/>
              </a:rPr>
              <a:t>dir_name:</a:t>
            </a:r>
            <a:r>
              <a:rPr lang="zh-CN" altLang="en-US" sz="1200" dirty="0"/>
              <a:t>挂载点；</a:t>
            </a:r>
            <a:r>
              <a:rPr lang="en-US" altLang="zh-CN" sz="1200" dirty="0"/>
              <a:t>type</a:t>
            </a:r>
            <a:r>
              <a:rPr lang="zh-CN" altLang="en-US" sz="1200" dirty="0"/>
              <a:t>：类型。</a:t>
            </a:r>
            <a:r>
              <a:rPr lang="en-US" altLang="zh-CN" sz="1200" dirty="0"/>
              <a:t>flag</a:t>
            </a:r>
            <a:r>
              <a:rPr lang="zh-CN" altLang="en-US" sz="1200" dirty="0"/>
              <a:t>：标志。</a:t>
            </a:r>
            <a:r>
              <a:rPr lang="en-US" altLang="zh-CN" sz="1200" dirty="0"/>
              <a:t>data</a:t>
            </a:r>
            <a:r>
              <a:rPr lang="zh-CN" altLang="en-US" sz="1200" dirty="0"/>
              <a:t>：私有数据。</a:t>
            </a:r>
            <a:endParaRPr lang="zh-CN" altLang="en-US" sz="1200" dirty="0"/>
          </a:p>
          <a:p>
            <a:pPr algn="l"/>
            <a:endParaRPr lang="zh-CN" altLang="en-US" sz="1200" dirty="0"/>
          </a:p>
          <a:p>
            <a:pPr algn="l"/>
            <a:r>
              <a:rPr lang="en-US" altLang="zh-CN" sz="1200" dirty="0"/>
              <a:t>1, </a:t>
            </a:r>
            <a:r>
              <a:rPr lang="zh-CN" altLang="en-US" sz="1200" dirty="0"/>
              <a:t>基于</a:t>
            </a:r>
            <a:r>
              <a:rPr lang="en-US" altLang="zh-CN" sz="1200" dirty="0"/>
              <a:t>dir_name</a:t>
            </a:r>
            <a:r>
              <a:rPr lang="zh-CN" altLang="en-US" sz="1200" dirty="0"/>
              <a:t>找到</a:t>
            </a:r>
            <a:r>
              <a:rPr lang="en-US" altLang="zh-CN" sz="1200" dirty="0"/>
              <a:t>path</a:t>
            </a:r>
            <a:r>
              <a:rPr lang="zh-CN" altLang="en-US" sz="1200" dirty="0"/>
              <a:t>。即通过搜索目录树找到从根到</a:t>
            </a:r>
            <a:r>
              <a:rPr lang="en-US" altLang="zh-CN" sz="1200" dirty="0"/>
              <a:t>dir_name</a:t>
            </a:r>
            <a:r>
              <a:rPr lang="zh-CN" altLang="en-US" sz="1200" dirty="0"/>
              <a:t>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open(filename, flags)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7805" y="11080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  <a:endParaRPr kumimoji="1" lang="zh-CN" altLang="en-US" sz="1200" dirty="0"/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1060" y="1108075"/>
            <a:ext cx="122428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sz="1200" dirty="0"/>
              <a:t>分配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并返回</a:t>
            </a:r>
            <a:endParaRPr kumimoji="1" lang="zh-CN" altLang="en-US" sz="1200" dirty="0"/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49090" y="122618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659130"/>
            <a:ext cx="219646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p>
            <a:pPr algn="ctr"/>
            <a:r>
              <a:rPr kumimoji="1" lang="zh-CN" altLang="en-US" sz="1200" dirty="0"/>
              <a:t>从根目录查找并返回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结果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5" idx="3"/>
            <a:endCxn id="16" idx="1"/>
          </p:cNvCxnSpPr>
          <p:nvPr/>
        </p:nvCxnSpPr>
        <p:spPr>
          <a:xfrm>
            <a:off x="2200910" y="772795"/>
            <a:ext cx="556895" cy="463550"/>
          </a:xfrm>
          <a:prstGeom prst="curvedConnector3">
            <a:avLst>
              <a:gd name="adj1" fmla="val 5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13890" y="21570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2760980" y="241363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689350" y="384175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返回失败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28825" y="4337050"/>
            <a:ext cx="455358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创建</a:t>
            </a:r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43755" y="214439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read(create)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5558790" y="240093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44800" y="3583305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15795" y="268668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查找目标文件是否存在</a:t>
            </a:r>
            <a:endParaRPr kumimoji="1" lang="zh-CN" dirty="0">
              <a:solidFill>
                <a:schemeClr val="tx1"/>
              </a:solidFill>
            </a:endParaRPr>
          </a:p>
        </p:txBody>
      </p:sp>
      <p:sp>
        <p:nvSpPr>
          <p:cNvPr id="46" name="菱形 45"/>
          <p:cNvSpPr/>
          <p:nvPr/>
        </p:nvSpPr>
        <p:spPr>
          <a:xfrm>
            <a:off x="4673600" y="33267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/>
          <p:nvPr/>
        </p:nvCxnSpPr>
        <p:spPr>
          <a:xfrm rot="5400000" flipV="1">
            <a:off x="4668838" y="247491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6" idx="3"/>
            <a:endCxn id="57" idx="0"/>
          </p:cNvCxnSpPr>
          <p:nvPr/>
        </p:nvCxnSpPr>
        <p:spPr>
          <a:xfrm>
            <a:off x="6367145" y="3455035"/>
            <a:ext cx="7239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</p:cNvCxnSpPr>
          <p:nvPr/>
        </p:nvCxnSpPr>
        <p:spPr>
          <a:xfrm>
            <a:off x="5520690" y="3583305"/>
            <a:ext cx="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1995805" y="33267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843530" y="2943225"/>
            <a:ext cx="254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0" idx="3"/>
            <a:endCxn id="28" idx="0"/>
          </p:cNvCxnSpPr>
          <p:nvPr/>
        </p:nvCxnSpPr>
        <p:spPr>
          <a:xfrm>
            <a:off x="3689350" y="3455035"/>
            <a:ext cx="568960" cy="386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97710" y="4904105"/>
            <a:ext cx="458406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分配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007870" y="5513070"/>
            <a:ext cx="457390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返回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248150" y="466725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59580" y="5276215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70575" y="383159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dirty="0">
                <a:solidFill>
                  <a:schemeClr val="tx1"/>
                </a:solidFill>
              </a:rPr>
              <a:t>创建文件</a:t>
            </a:r>
            <a:endParaRPr kumimoji="1" lang="zh-CN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6355" y="411226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2915</Words>
  <Application>WPS 演示</Application>
  <PresentationFormat>宽屏</PresentationFormat>
  <Paragraphs>513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wei</cp:lastModifiedBy>
  <cp:revision>77</cp:revision>
  <dcterms:created xsi:type="dcterms:W3CDTF">2018-09-12T12:26:00Z</dcterms:created>
  <dcterms:modified xsi:type="dcterms:W3CDTF">2018-10-28T05:09:22Z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