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0" r:id="rId5"/>
    <p:sldId id="261" r:id="rId6"/>
    <p:sldId id="267" r:id="rId7"/>
    <p:sldId id="265" r:id="rId8"/>
    <p:sldId id="268" r:id="rId9"/>
    <p:sldId id="264" r:id="rId10"/>
    <p:sldId id="271" r:id="rId11"/>
    <p:sldId id="270" r:id="rId12"/>
    <p:sldId id="272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/>
    <p:restoredTop sz="95867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38400" y="1804756"/>
            <a:ext cx="1923393" cy="36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VFS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7889" y="900867"/>
            <a:ext cx="1923393" cy="36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System_call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>
            <a:stCxn id="7" idx="2"/>
            <a:endCxn id="6" idx="0"/>
          </p:cNvCxnSpPr>
          <p:nvPr/>
        </p:nvCxnSpPr>
        <p:spPr>
          <a:xfrm>
            <a:off x="3389586" y="1268729"/>
            <a:ext cx="10511" cy="53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59725" y="1403157"/>
            <a:ext cx="240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Read,write,open,close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14555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Super_blk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7761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inode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97168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dentry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10961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file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4503" y="2477420"/>
            <a:ext cx="5791200" cy="56755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/>
          <p:cNvCxnSpPr>
            <a:stCxn id="6" idx="2"/>
            <a:endCxn id="16" idx="0"/>
          </p:cNvCxnSpPr>
          <p:nvPr/>
        </p:nvCxnSpPr>
        <p:spPr>
          <a:xfrm>
            <a:off x="3400097" y="2172618"/>
            <a:ext cx="6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259723" y="3434968"/>
            <a:ext cx="2280745" cy="46172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21" idx="0"/>
          </p:cNvCxnSpPr>
          <p:nvPr/>
        </p:nvCxnSpPr>
        <p:spPr>
          <a:xfrm flipH="1">
            <a:off x="3400096" y="3044978"/>
            <a:ext cx="7" cy="38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249212" y="4286307"/>
            <a:ext cx="2280745" cy="46172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driver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/>
          <p:cNvCxnSpPr>
            <a:stCxn id="21" idx="2"/>
            <a:endCxn id="26" idx="0"/>
          </p:cNvCxnSpPr>
          <p:nvPr/>
        </p:nvCxnSpPr>
        <p:spPr>
          <a:xfrm flipH="1">
            <a:off x="3389585" y="3896688"/>
            <a:ext cx="10511" cy="38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600496" y="518792"/>
            <a:ext cx="5160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VFS</a:t>
            </a:r>
            <a:r>
              <a:rPr kumimoji="1" lang="zh-CN" altLang="en-US" dirty="0"/>
              <a:t>对上提供 </a:t>
            </a:r>
            <a:r>
              <a:rPr kumimoji="1" lang="en-US" altLang="zh-CN" dirty="0" err="1"/>
              <a:t>read,write,open,close,mount</a:t>
            </a:r>
            <a:r>
              <a:rPr kumimoji="1" lang="en-US" altLang="zh-CN" dirty="0"/>
              <a:t>,</a:t>
            </a:r>
            <a:r>
              <a:rPr kumimoji="1" lang="zh-CN" altLang="en-US" dirty="0"/>
              <a:t>等系统调用。支持操作系统挂载，文件读写等。</a:t>
            </a:r>
            <a:endParaRPr kumimoji="1" lang="en-US" altLang="zh-CN" dirty="0"/>
          </a:p>
          <a:p>
            <a:r>
              <a:rPr kumimoji="1" lang="zh-CN" altLang="en-US" dirty="0"/>
              <a:t>对下提供统一的文件系统操作规范，并由具体的文件系统实现。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600496" y="1960182"/>
            <a:ext cx="5160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文件系统通过对</a:t>
            </a:r>
            <a:r>
              <a:rPr kumimoji="1" lang="en-US" altLang="zh-CN" dirty="0"/>
              <a:t>VFS</a:t>
            </a:r>
            <a:r>
              <a:rPr kumimoji="1" lang="zh-CN" altLang="en-US" dirty="0"/>
              <a:t>定义的操作及数据的实例化，来实现功能。对上提供基本的函数实现，和数据结构的内容，对下调用设备接口进行物理实际的数据读写。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600495" y="3362977"/>
            <a:ext cx="5160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Buffer</a:t>
            </a:r>
            <a:r>
              <a:rPr kumimoji="1" lang="zh-CN" altLang="en-US" dirty="0"/>
              <a:t>是高速页缓冲，作为一个中间件，通过将读出的内容和将要写入的内容缓冲到内存中，再合适的时候才调用设备驱动进行磁盘的操作。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600495" y="4519115"/>
            <a:ext cx="516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设备驱动通过读写设备控制器提供的命令寄存器和数据寄存器，对磁盘进行直接操作。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11530" y="267017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read</a:t>
            </a:r>
            <a:endParaRPr kumimoji="1" 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2800" y="4347845"/>
            <a:ext cx="282638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读硬盘请求写入驱动队列</a:t>
            </a:r>
            <a:endParaRPr kumimoji="1" lang="zh-CN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>
          <a:xfrm>
            <a:off x="1658620" y="2926715"/>
            <a:ext cx="1905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11530" y="5033010"/>
            <a:ext cx="201930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将块读入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848485" y="4604385"/>
            <a:ext cx="63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12165" y="5642610"/>
            <a:ext cx="4568825" cy="39306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将指定字节数的内容读入指定内存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9" idx="2"/>
          </p:cNvCxnSpPr>
          <p:nvPr/>
        </p:nvCxnSpPr>
        <p:spPr>
          <a:xfrm flipH="1">
            <a:off x="1820545" y="5289550"/>
            <a:ext cx="635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41395" y="2657475"/>
            <a:ext cx="182943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read(nobuf)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>
            <a:off x="4456430" y="2914015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191510" y="4614545"/>
            <a:ext cx="0" cy="103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13435" y="3199765"/>
            <a:ext cx="45688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查找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r>
              <a:rPr kumimoji="1" lang="zh-CN" altLang="en-US" dirty="0">
                <a:solidFill>
                  <a:schemeClr val="tx1"/>
                </a:solidFill>
              </a:rPr>
              <a:t>中是否存在所需内容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菱形 32"/>
          <p:cNvSpPr/>
          <p:nvPr/>
        </p:nvSpPr>
        <p:spPr>
          <a:xfrm>
            <a:off x="3571240" y="3839845"/>
            <a:ext cx="1693545" cy="256540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yes</a:t>
            </a:r>
            <a:endParaRPr kumimoji="1" lang="en-US" dirty="0">
              <a:solidFill>
                <a:schemeClr val="tx1"/>
              </a:solidFill>
            </a:endParaRPr>
          </a:p>
        </p:txBody>
      </p:sp>
      <p:cxnSp>
        <p:nvCxnSpPr>
          <p:cNvPr id="34" name="肘形连接符 33"/>
          <p:cNvCxnSpPr>
            <a:stCxn id="32" idx="2"/>
            <a:endCxn id="33" idx="0"/>
          </p:cNvCxnSpPr>
          <p:nvPr/>
        </p:nvCxnSpPr>
        <p:spPr>
          <a:xfrm rot="5400000" flipV="1">
            <a:off x="3566478" y="2987993"/>
            <a:ext cx="383540" cy="1320165"/>
          </a:xfrm>
          <a:prstGeom prst="bentConnector3">
            <a:avLst>
              <a:gd name="adj1" fmla="val 49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3" idx="1"/>
            <a:endCxn id="7" idx="0"/>
          </p:cNvCxnSpPr>
          <p:nvPr/>
        </p:nvCxnSpPr>
        <p:spPr>
          <a:xfrm rot="10800000" flipV="1">
            <a:off x="2226310" y="3968115"/>
            <a:ext cx="1344930" cy="3797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2"/>
          </p:cNvCxnSpPr>
          <p:nvPr/>
        </p:nvCxnSpPr>
        <p:spPr>
          <a:xfrm>
            <a:off x="4418330" y="4096385"/>
            <a:ext cx="0" cy="155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2225" y="22225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read(fd, buf,len)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07365" y="64452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read</a:t>
            </a:r>
            <a:endParaRPr kumimoji="1" 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63520" y="64452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获取</a:t>
            </a:r>
            <a:r>
              <a:rPr kumimoji="1" lang="en-US" altLang="zh-CN" sz="1200" dirty="0"/>
              <a:t>file</a:t>
            </a:r>
            <a:r>
              <a:rPr kumimoji="1" lang="zh-CN" altLang="en-US" sz="1200" dirty="0"/>
              <a:t>结构</a:t>
            </a:r>
            <a:endParaRPr kumimoji="1" lang="zh-CN" altLang="en-US" sz="1200" dirty="0"/>
          </a:p>
        </p:txBody>
      </p:sp>
      <p:cxnSp>
        <p:nvCxnSpPr>
          <p:cNvPr id="20" name="曲线连接符 19"/>
          <p:cNvCxnSpPr/>
          <p:nvPr/>
        </p:nvCxnSpPr>
        <p:spPr>
          <a:xfrm>
            <a:off x="2200910" y="771525"/>
            <a:ext cx="53276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6775" y="644525"/>
            <a:ext cx="202184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根据</a:t>
            </a:r>
            <a:r>
              <a:rPr kumimoji="1" lang="en-US" altLang="zh-CN" sz="1200" dirty="0"/>
              <a:t>fd</a:t>
            </a:r>
            <a:r>
              <a:rPr kumimoji="1" lang="zh-CN" altLang="en-US" sz="1200" dirty="0"/>
              <a:t>找到进程的</a:t>
            </a:r>
            <a:r>
              <a:rPr kumimoji="1" lang="en-US" altLang="zh-CN" sz="1200" dirty="0"/>
              <a:t>file</a:t>
            </a:r>
            <a:endParaRPr kumimoji="1" lang="en-US" altLang="zh-CN" sz="1200" dirty="0"/>
          </a:p>
        </p:txBody>
      </p:sp>
      <p:cxnSp>
        <p:nvCxnSpPr>
          <p:cNvPr id="14" name="曲线连接符 13"/>
          <p:cNvCxnSpPr>
            <a:stCxn id="16" idx="3"/>
          </p:cNvCxnSpPr>
          <p:nvPr/>
        </p:nvCxnSpPr>
        <p:spPr>
          <a:xfrm>
            <a:off x="4154805" y="772795"/>
            <a:ext cx="52197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63520" y="107569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获取文件</a:t>
            </a:r>
            <a:r>
              <a:rPr kumimoji="1" lang="zh-CN" altLang="en-US" sz="1200" dirty="0"/>
              <a:t>位置</a:t>
            </a:r>
            <a:endParaRPr kumimoji="1" lang="zh-CN" altLang="en-US" sz="1200" dirty="0"/>
          </a:p>
        </p:txBody>
      </p:sp>
      <p:cxnSp>
        <p:nvCxnSpPr>
          <p:cNvPr id="19" name="曲线连接符 18"/>
          <p:cNvCxnSpPr>
            <a:endCxn id="17" idx="1"/>
          </p:cNvCxnSpPr>
          <p:nvPr/>
        </p:nvCxnSpPr>
        <p:spPr>
          <a:xfrm>
            <a:off x="2244090" y="771525"/>
            <a:ext cx="519430" cy="432435"/>
          </a:xfrm>
          <a:prstGeom prst="curvedConnector3">
            <a:avLst>
              <a:gd name="adj1" fmla="val 50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763520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获取</a:t>
            </a:r>
            <a:r>
              <a:rPr kumimoji="1" lang="en-US" altLang="zh-CN" sz="1200" dirty="0"/>
              <a:t>buffering</a:t>
            </a:r>
            <a:r>
              <a:rPr kumimoji="1" lang="zh-CN" altLang="en-US" sz="1200" dirty="0"/>
              <a:t>位置</a:t>
            </a:r>
            <a:endParaRPr kumimoji="1" lang="zh-CN" altLang="en-US" sz="1200" dirty="0"/>
          </a:p>
        </p:txBody>
      </p:sp>
      <p:cxnSp>
        <p:nvCxnSpPr>
          <p:cNvPr id="22" name="曲线连接符 21"/>
          <p:cNvCxnSpPr>
            <a:stCxn id="5" idx="3"/>
            <a:endCxn id="21" idx="1"/>
          </p:cNvCxnSpPr>
          <p:nvPr/>
        </p:nvCxnSpPr>
        <p:spPr>
          <a:xfrm>
            <a:off x="2200910" y="772795"/>
            <a:ext cx="562610" cy="8718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763520" y="194627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读取内容返回</a:t>
            </a:r>
            <a:endParaRPr kumimoji="1" lang="zh-CN" sz="1200" dirty="0"/>
          </a:p>
        </p:txBody>
      </p:sp>
      <p:cxnSp>
        <p:nvCxnSpPr>
          <p:cNvPr id="24" name="曲线连接符 23"/>
          <p:cNvCxnSpPr>
            <a:stCxn id="5" idx="3"/>
            <a:endCxn id="23" idx="1"/>
          </p:cNvCxnSpPr>
          <p:nvPr/>
        </p:nvCxnSpPr>
        <p:spPr>
          <a:xfrm>
            <a:off x="2200910" y="772795"/>
            <a:ext cx="562610" cy="1301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676775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查找要读取的内容</a:t>
            </a:r>
            <a:endParaRPr kumimoji="1" lang="zh-CN" sz="1200" dirty="0"/>
          </a:p>
        </p:txBody>
      </p:sp>
      <p:cxnSp>
        <p:nvCxnSpPr>
          <p:cNvPr id="43" name="曲线连接符 42"/>
          <p:cNvCxnSpPr>
            <a:stCxn id="21" idx="3"/>
          </p:cNvCxnSpPr>
          <p:nvPr/>
        </p:nvCxnSpPr>
        <p:spPr>
          <a:xfrm>
            <a:off x="4154805" y="1644650"/>
            <a:ext cx="521970" cy="133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698615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读硬盘到</a:t>
            </a:r>
            <a:r>
              <a:rPr kumimoji="1" lang="en-US" altLang="zh-CN" sz="1200" dirty="0"/>
              <a:t>buffer</a:t>
            </a:r>
            <a:endParaRPr kumimoji="1" lang="en-US" altLang="zh-CN" sz="1200" dirty="0"/>
          </a:p>
        </p:txBody>
      </p:sp>
      <p:cxnSp>
        <p:nvCxnSpPr>
          <p:cNvPr id="45" name="曲线连接符 44"/>
          <p:cNvCxnSpPr>
            <a:stCxn id="42" idx="3"/>
          </p:cNvCxnSpPr>
          <p:nvPr/>
        </p:nvCxnSpPr>
        <p:spPr>
          <a:xfrm>
            <a:off x="6068060" y="1644650"/>
            <a:ext cx="630555" cy="3175"/>
          </a:xfrm>
          <a:prstGeom prst="curvedConnector3">
            <a:avLst>
              <a:gd name="adj1" fmla="val 50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893685" y="5042535"/>
            <a:ext cx="3703320" cy="24193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将指定字节数的内容读入指定内存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893810" y="5695315"/>
            <a:ext cx="1856740" cy="28829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释放申请的内存</a:t>
            </a:r>
            <a:endParaRPr kumimoji="1" lang="zh-CN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893810" y="237299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read</a:t>
            </a:r>
            <a:endParaRPr kumimoji="1" 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327390" y="3707765"/>
            <a:ext cx="282638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读硬盘请求写入驱动队列</a:t>
            </a:r>
            <a:endParaRPr kumimoji="1" lang="zh-CN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30933" y="4375150"/>
            <a:ext cx="201930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将块读入指定内存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327390" y="3040380"/>
            <a:ext cx="282638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申请一块大内存</a:t>
            </a:r>
            <a:endParaRPr kumimoji="1" lang="zh-CN" dirty="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>
            <a:stCxn id="51" idx="2"/>
            <a:endCxn id="55" idx="0"/>
          </p:cNvCxnSpPr>
          <p:nvPr/>
        </p:nvCxnSpPr>
        <p:spPr>
          <a:xfrm>
            <a:off x="9740900" y="2629535"/>
            <a:ext cx="0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5" idx="2"/>
            <a:endCxn id="52" idx="0"/>
          </p:cNvCxnSpPr>
          <p:nvPr/>
        </p:nvCxnSpPr>
        <p:spPr>
          <a:xfrm>
            <a:off x="9740900" y="3296920"/>
            <a:ext cx="0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2" idx="2"/>
            <a:endCxn id="53" idx="0"/>
          </p:cNvCxnSpPr>
          <p:nvPr/>
        </p:nvCxnSpPr>
        <p:spPr>
          <a:xfrm>
            <a:off x="9740900" y="3964305"/>
            <a:ext cx="0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3" idx="2"/>
            <a:endCxn id="28" idx="0"/>
          </p:cNvCxnSpPr>
          <p:nvPr/>
        </p:nvCxnSpPr>
        <p:spPr>
          <a:xfrm>
            <a:off x="9740900" y="4631690"/>
            <a:ext cx="4445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8" idx="2"/>
          </p:cNvCxnSpPr>
          <p:nvPr/>
        </p:nvCxnSpPr>
        <p:spPr>
          <a:xfrm>
            <a:off x="9745345" y="5284470"/>
            <a:ext cx="0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文本框 34"/>
          <p:cNvSpPr txBox="1"/>
          <p:nvPr/>
        </p:nvSpPr>
        <p:spPr>
          <a:xfrm>
            <a:off x="22225" y="22225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write(fd, buf,len)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07365" y="64452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write(back)</a:t>
            </a:r>
            <a:endParaRPr kumimoji="1" 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63520" y="64452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获取</a:t>
            </a:r>
            <a:r>
              <a:rPr kumimoji="1" lang="en-US" altLang="zh-CN" sz="1200" dirty="0"/>
              <a:t>file</a:t>
            </a:r>
            <a:r>
              <a:rPr kumimoji="1" lang="zh-CN" altLang="en-US" sz="1200" dirty="0"/>
              <a:t>结构</a:t>
            </a:r>
            <a:endParaRPr kumimoji="1" lang="zh-CN" altLang="en-US" sz="1200" dirty="0"/>
          </a:p>
        </p:txBody>
      </p:sp>
      <p:cxnSp>
        <p:nvCxnSpPr>
          <p:cNvPr id="20" name="曲线连接符 19"/>
          <p:cNvCxnSpPr/>
          <p:nvPr/>
        </p:nvCxnSpPr>
        <p:spPr>
          <a:xfrm>
            <a:off x="2200910" y="771525"/>
            <a:ext cx="53276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6775" y="644525"/>
            <a:ext cx="202184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根据</a:t>
            </a:r>
            <a:r>
              <a:rPr kumimoji="1" lang="en-US" altLang="zh-CN" sz="1200" dirty="0"/>
              <a:t>fd</a:t>
            </a:r>
            <a:r>
              <a:rPr kumimoji="1" lang="zh-CN" altLang="en-US" sz="1200" dirty="0"/>
              <a:t>找到进程的</a:t>
            </a:r>
            <a:r>
              <a:rPr kumimoji="1" lang="en-US" altLang="zh-CN" sz="1200" dirty="0"/>
              <a:t>file</a:t>
            </a:r>
            <a:endParaRPr kumimoji="1" lang="en-US" altLang="zh-CN" sz="1200" dirty="0"/>
          </a:p>
        </p:txBody>
      </p:sp>
      <p:cxnSp>
        <p:nvCxnSpPr>
          <p:cNvPr id="14" name="曲线连接符 13"/>
          <p:cNvCxnSpPr>
            <a:stCxn id="16" idx="3"/>
          </p:cNvCxnSpPr>
          <p:nvPr/>
        </p:nvCxnSpPr>
        <p:spPr>
          <a:xfrm>
            <a:off x="4154805" y="772795"/>
            <a:ext cx="52197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63520" y="107569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获取文件</a:t>
            </a:r>
            <a:r>
              <a:rPr kumimoji="1" lang="zh-CN" altLang="en-US" sz="1200" dirty="0"/>
              <a:t>位置</a:t>
            </a:r>
            <a:endParaRPr kumimoji="1" lang="zh-CN" altLang="en-US" sz="1200" dirty="0"/>
          </a:p>
        </p:txBody>
      </p:sp>
      <p:cxnSp>
        <p:nvCxnSpPr>
          <p:cNvPr id="19" name="曲线连接符 18"/>
          <p:cNvCxnSpPr>
            <a:endCxn id="17" idx="1"/>
          </p:cNvCxnSpPr>
          <p:nvPr/>
        </p:nvCxnSpPr>
        <p:spPr>
          <a:xfrm>
            <a:off x="2244090" y="771525"/>
            <a:ext cx="519430" cy="432435"/>
          </a:xfrm>
          <a:prstGeom prst="curvedConnector3">
            <a:avLst>
              <a:gd name="adj1" fmla="val 50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763520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获取</a:t>
            </a:r>
            <a:r>
              <a:rPr kumimoji="1" lang="en-US" altLang="zh-CN" sz="1200" dirty="0"/>
              <a:t>buffering</a:t>
            </a:r>
            <a:r>
              <a:rPr kumimoji="1" lang="zh-CN" altLang="en-US" sz="1200" dirty="0"/>
              <a:t>位置</a:t>
            </a:r>
            <a:endParaRPr kumimoji="1" lang="zh-CN" altLang="en-US" sz="1200" dirty="0"/>
          </a:p>
        </p:txBody>
      </p:sp>
      <p:cxnSp>
        <p:nvCxnSpPr>
          <p:cNvPr id="22" name="曲线连接符 21"/>
          <p:cNvCxnSpPr>
            <a:stCxn id="5" idx="3"/>
            <a:endCxn id="21" idx="1"/>
          </p:cNvCxnSpPr>
          <p:nvPr/>
        </p:nvCxnSpPr>
        <p:spPr>
          <a:xfrm>
            <a:off x="2200910" y="772795"/>
            <a:ext cx="562610" cy="8718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763520" y="194627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返回</a:t>
            </a:r>
            <a:endParaRPr kumimoji="1" lang="zh-CN" sz="1200" dirty="0"/>
          </a:p>
        </p:txBody>
      </p:sp>
      <p:cxnSp>
        <p:nvCxnSpPr>
          <p:cNvPr id="24" name="曲线连接符 23"/>
          <p:cNvCxnSpPr>
            <a:stCxn id="5" idx="3"/>
            <a:endCxn id="23" idx="1"/>
          </p:cNvCxnSpPr>
          <p:nvPr/>
        </p:nvCxnSpPr>
        <p:spPr>
          <a:xfrm>
            <a:off x="2200910" y="772795"/>
            <a:ext cx="562610" cy="1301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676775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写入内容到</a:t>
            </a:r>
            <a:r>
              <a:rPr kumimoji="1" lang="en-US" altLang="zh-CN" sz="1200" dirty="0"/>
              <a:t>buffering</a:t>
            </a:r>
            <a:endParaRPr kumimoji="1" lang="en-US" altLang="zh-CN" sz="1200" dirty="0"/>
          </a:p>
        </p:txBody>
      </p:sp>
      <p:cxnSp>
        <p:nvCxnSpPr>
          <p:cNvPr id="43" name="曲线连接符 42"/>
          <p:cNvCxnSpPr>
            <a:stCxn id="21" idx="3"/>
          </p:cNvCxnSpPr>
          <p:nvPr/>
        </p:nvCxnSpPr>
        <p:spPr>
          <a:xfrm>
            <a:off x="4154805" y="1644650"/>
            <a:ext cx="521970" cy="133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8790" y="256857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write</a:t>
            </a:r>
            <a:r>
              <a:rPr kumimoji="1" lang="en-US" altLang="zh-CN" dirty="0">
                <a:solidFill>
                  <a:schemeClr val="tx1"/>
                </a:solidFill>
              </a:rPr>
              <a:t>(</a:t>
            </a:r>
            <a:r>
              <a:rPr kumimoji="1" lang="en-US" altLang="zh-CN" dirty="0">
                <a:solidFill>
                  <a:schemeClr val="tx1"/>
                </a:solidFill>
              </a:rPr>
              <a:t>through)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34945" y="256857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获取</a:t>
            </a:r>
            <a:r>
              <a:rPr kumimoji="1" lang="en-US" altLang="zh-CN" sz="1200" dirty="0"/>
              <a:t>file</a:t>
            </a:r>
            <a:r>
              <a:rPr kumimoji="1" lang="zh-CN" altLang="en-US" sz="1200" dirty="0"/>
              <a:t>结构</a:t>
            </a:r>
            <a:endParaRPr kumimoji="1" lang="zh-CN" altLang="en-US" sz="1200" dirty="0"/>
          </a:p>
        </p:txBody>
      </p:sp>
      <p:cxnSp>
        <p:nvCxnSpPr>
          <p:cNvPr id="4" name="曲线连接符 3"/>
          <p:cNvCxnSpPr/>
          <p:nvPr/>
        </p:nvCxnSpPr>
        <p:spPr>
          <a:xfrm>
            <a:off x="2172335" y="2695575"/>
            <a:ext cx="53276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48200" y="2568575"/>
            <a:ext cx="202184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根据</a:t>
            </a:r>
            <a:r>
              <a:rPr kumimoji="1" lang="en-US" altLang="zh-CN" sz="1200" dirty="0"/>
              <a:t>fd</a:t>
            </a:r>
            <a:r>
              <a:rPr kumimoji="1" lang="zh-CN" altLang="en-US" sz="1200" dirty="0"/>
              <a:t>找到进程的</a:t>
            </a:r>
            <a:r>
              <a:rPr kumimoji="1" lang="en-US" altLang="zh-CN" sz="1200" dirty="0"/>
              <a:t>file</a:t>
            </a:r>
            <a:endParaRPr kumimoji="1" lang="en-US" altLang="zh-CN" sz="1200" dirty="0"/>
          </a:p>
        </p:txBody>
      </p:sp>
      <p:cxnSp>
        <p:nvCxnSpPr>
          <p:cNvPr id="8" name="曲线连接符 7"/>
          <p:cNvCxnSpPr>
            <a:stCxn id="3" idx="3"/>
          </p:cNvCxnSpPr>
          <p:nvPr/>
        </p:nvCxnSpPr>
        <p:spPr>
          <a:xfrm>
            <a:off x="4126230" y="2696845"/>
            <a:ext cx="52197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734945" y="299974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获取文件</a:t>
            </a:r>
            <a:r>
              <a:rPr kumimoji="1" lang="zh-CN" altLang="en-US" sz="1200" dirty="0"/>
              <a:t>位置</a:t>
            </a:r>
            <a:endParaRPr kumimoji="1" lang="zh-CN" altLang="en-US" sz="1200" dirty="0"/>
          </a:p>
        </p:txBody>
      </p:sp>
      <p:cxnSp>
        <p:nvCxnSpPr>
          <p:cNvPr id="10" name="曲线连接符 9"/>
          <p:cNvCxnSpPr>
            <a:endCxn id="9" idx="1"/>
          </p:cNvCxnSpPr>
          <p:nvPr/>
        </p:nvCxnSpPr>
        <p:spPr>
          <a:xfrm>
            <a:off x="2215515" y="2695575"/>
            <a:ext cx="519430" cy="432435"/>
          </a:xfrm>
          <a:prstGeom prst="curvedConnector3">
            <a:avLst>
              <a:gd name="adj1" fmla="val 50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734945" y="344043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获取</a:t>
            </a:r>
            <a:r>
              <a:rPr kumimoji="1" lang="en-US" altLang="zh-CN" sz="1200" dirty="0"/>
              <a:t>buffering</a:t>
            </a:r>
            <a:r>
              <a:rPr kumimoji="1" lang="zh-CN" altLang="en-US" sz="1200" dirty="0"/>
              <a:t>位置</a:t>
            </a:r>
            <a:endParaRPr kumimoji="1" lang="zh-CN" altLang="en-US" sz="1200" dirty="0"/>
          </a:p>
        </p:txBody>
      </p:sp>
      <p:cxnSp>
        <p:nvCxnSpPr>
          <p:cNvPr id="12" name="曲线连接符 11"/>
          <p:cNvCxnSpPr>
            <a:stCxn id="2" idx="3"/>
            <a:endCxn id="11" idx="1"/>
          </p:cNvCxnSpPr>
          <p:nvPr/>
        </p:nvCxnSpPr>
        <p:spPr>
          <a:xfrm>
            <a:off x="2172335" y="2696845"/>
            <a:ext cx="562610" cy="8718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34945" y="387032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返回</a:t>
            </a:r>
            <a:endParaRPr kumimoji="1" lang="zh-CN" sz="1200" dirty="0"/>
          </a:p>
        </p:txBody>
      </p:sp>
      <p:cxnSp>
        <p:nvCxnSpPr>
          <p:cNvPr id="15" name="曲线连接符 14"/>
          <p:cNvCxnSpPr>
            <a:stCxn id="2" idx="3"/>
            <a:endCxn id="13" idx="1"/>
          </p:cNvCxnSpPr>
          <p:nvPr/>
        </p:nvCxnSpPr>
        <p:spPr>
          <a:xfrm>
            <a:off x="2172335" y="2696845"/>
            <a:ext cx="562610" cy="1301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371975" y="344043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写入内容到</a:t>
            </a:r>
            <a:r>
              <a:rPr kumimoji="1" lang="en-US" altLang="zh-CN" sz="1200" dirty="0"/>
              <a:t>buffering</a:t>
            </a:r>
            <a:endParaRPr kumimoji="1" lang="en-US" altLang="zh-CN" sz="1200" dirty="0"/>
          </a:p>
        </p:txBody>
      </p:sp>
      <p:cxnSp>
        <p:nvCxnSpPr>
          <p:cNvPr id="25" name="曲线连接符 24"/>
          <p:cNvCxnSpPr>
            <a:stCxn id="11" idx="3"/>
            <a:endCxn id="18" idx="1"/>
          </p:cNvCxnSpPr>
          <p:nvPr/>
        </p:nvCxnSpPr>
        <p:spPr>
          <a:xfrm>
            <a:off x="4126230" y="3568700"/>
            <a:ext cx="24574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038850" y="344043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写入内容到硬盘</a:t>
            </a:r>
            <a:endParaRPr kumimoji="1" lang="en-US" altLang="zh-CN" sz="1200" dirty="0"/>
          </a:p>
        </p:txBody>
      </p:sp>
      <p:cxnSp>
        <p:nvCxnSpPr>
          <p:cNvPr id="27" name="曲线连接符 26"/>
          <p:cNvCxnSpPr>
            <a:stCxn id="18" idx="3"/>
            <a:endCxn id="26" idx="1"/>
          </p:cNvCxnSpPr>
          <p:nvPr/>
        </p:nvCxnSpPr>
        <p:spPr>
          <a:xfrm>
            <a:off x="5753735" y="3568700"/>
            <a:ext cx="27559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441565" y="612140"/>
            <a:ext cx="168148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write(through)</a:t>
            </a:r>
            <a:endParaRPr kumimoji="1" 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30770" y="1273810"/>
            <a:ext cx="458025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将内容写入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2"/>
          </p:cNvCxnSpPr>
          <p:nvPr/>
        </p:nvCxnSpPr>
        <p:spPr>
          <a:xfrm flipH="1">
            <a:off x="8281670" y="868680"/>
            <a:ext cx="635" cy="4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429500" y="1958975"/>
            <a:ext cx="283845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  <a:sym typeface="+mn-ea"/>
              </a:rPr>
              <a:t>写硬盘请求写入驱动队列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8283575" y="1530350"/>
            <a:ext cx="63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430135" y="2568575"/>
            <a:ext cx="4568825" cy="32067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将内容写入硬盘指定扇区</a:t>
            </a:r>
            <a:endParaRPr kumimoji="1" lang="zh-CN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8255635" y="2215515"/>
            <a:ext cx="635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0159365" y="599440"/>
            <a:ext cx="18510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write(back)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6" idx="2"/>
          </p:cNvCxnSpPr>
          <p:nvPr/>
        </p:nvCxnSpPr>
        <p:spPr>
          <a:xfrm>
            <a:off x="11085195" y="855980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文本框 34"/>
          <p:cNvSpPr txBox="1"/>
          <p:nvPr/>
        </p:nvSpPr>
        <p:spPr>
          <a:xfrm>
            <a:off x="22225" y="22225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buffering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13954" y="1593923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读</a:t>
            </a:r>
            <a:r>
              <a:rPr kumimoji="1" lang="en-US" altLang="zh-CN" sz="1200" dirty="0"/>
              <a:t>buffer</a:t>
            </a:r>
            <a:endParaRPr kumimoji="1" lang="en-US" altLang="zh-CN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984354" y="529150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创建</a:t>
            </a:r>
            <a:r>
              <a:rPr kumimoji="1" lang="en-US" altLang="zh-CN" sz="1200" dirty="0"/>
              <a:t>inode</a:t>
            </a:r>
            <a:endParaRPr kumimoji="1" lang="en-US" altLang="zh-CN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984354" y="200410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创建</a:t>
            </a:r>
            <a:r>
              <a:rPr kumimoji="1" lang="en-US" altLang="zh-CN" sz="1200" dirty="0"/>
              <a:t>dentry</a:t>
            </a:r>
            <a:endParaRPr kumimoji="1" lang="en-US" altLang="zh-CN" sz="1200" dirty="0"/>
          </a:p>
        </p:txBody>
      </p:sp>
      <p:cxnSp>
        <p:nvCxnSpPr>
          <p:cNvPr id="20" name="曲线连接符 19"/>
          <p:cNvCxnSpPr>
            <a:stCxn id="40" idx="3"/>
            <a:endCxn id="16" idx="1"/>
          </p:cNvCxnSpPr>
          <p:nvPr/>
        </p:nvCxnSpPr>
        <p:spPr>
          <a:xfrm>
            <a:off x="1491615" y="656590"/>
            <a:ext cx="49276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4" idx="3"/>
            <a:endCxn id="17" idx="1"/>
          </p:cNvCxnSpPr>
          <p:nvPr/>
        </p:nvCxnSpPr>
        <p:spPr>
          <a:xfrm>
            <a:off x="1491615" y="1721485"/>
            <a:ext cx="492760" cy="4108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277100" y="40322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read</a:t>
            </a:r>
            <a:endParaRPr kumimoji="1" 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78370" y="2080895"/>
            <a:ext cx="282638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读硬盘请求写入驱动队列</a:t>
            </a:r>
            <a:endParaRPr kumimoji="1" lang="zh-CN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>
          <a:xfrm>
            <a:off x="8124190" y="659765"/>
            <a:ext cx="1905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277100" y="2766060"/>
            <a:ext cx="201930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将块读入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314055" y="2337435"/>
            <a:ext cx="63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277735" y="3375660"/>
            <a:ext cx="4568825" cy="39306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将指定字节数的内容读入指定内存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9" idx="2"/>
          </p:cNvCxnSpPr>
          <p:nvPr/>
        </p:nvCxnSpPr>
        <p:spPr>
          <a:xfrm flipH="1">
            <a:off x="8286115" y="3032760"/>
            <a:ext cx="635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006965" y="390525"/>
            <a:ext cx="182943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read(nobuf)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>
            <a:off x="10922000" y="647065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657080" y="2347595"/>
            <a:ext cx="0" cy="103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278370" y="4265295"/>
            <a:ext cx="168148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write(through)</a:t>
            </a:r>
            <a:endParaRPr kumimoji="1" 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67575" y="4926965"/>
            <a:ext cx="458025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将内容写入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19" idx="2"/>
          </p:cNvCxnSpPr>
          <p:nvPr/>
        </p:nvCxnSpPr>
        <p:spPr>
          <a:xfrm flipH="1">
            <a:off x="8118475" y="4531995"/>
            <a:ext cx="635" cy="4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266305" y="5612130"/>
            <a:ext cx="283845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  <a:sym typeface="+mn-ea"/>
              </a:rPr>
              <a:t>写硬盘请求写入驱动队列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8120380" y="5183505"/>
            <a:ext cx="63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266940" y="6221730"/>
            <a:ext cx="4568825" cy="32067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将内容写入硬盘指定扇区</a:t>
            </a:r>
            <a:endParaRPr kumimoji="1" lang="zh-CN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8092440" y="5868670"/>
            <a:ext cx="635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996170" y="4252595"/>
            <a:ext cx="18510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write(back)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8" idx="2"/>
          </p:cNvCxnSpPr>
          <p:nvPr/>
        </p:nvCxnSpPr>
        <p:spPr>
          <a:xfrm>
            <a:off x="10922000" y="4519295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279005" y="932815"/>
            <a:ext cx="45688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查找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r>
              <a:rPr kumimoji="1" lang="zh-CN" altLang="en-US" dirty="0">
                <a:solidFill>
                  <a:schemeClr val="tx1"/>
                </a:solidFill>
              </a:rPr>
              <a:t>中是否存在所需内容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菱形 32"/>
          <p:cNvSpPr/>
          <p:nvPr/>
        </p:nvSpPr>
        <p:spPr>
          <a:xfrm>
            <a:off x="10036810" y="1572895"/>
            <a:ext cx="1693545" cy="256540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yes</a:t>
            </a:r>
            <a:endParaRPr kumimoji="1" lang="en-US" dirty="0">
              <a:solidFill>
                <a:schemeClr val="tx1"/>
              </a:solidFill>
            </a:endParaRPr>
          </a:p>
        </p:txBody>
      </p:sp>
      <p:cxnSp>
        <p:nvCxnSpPr>
          <p:cNvPr id="34" name="肘形连接符 33"/>
          <p:cNvCxnSpPr>
            <a:stCxn id="32" idx="2"/>
            <a:endCxn id="33" idx="0"/>
          </p:cNvCxnSpPr>
          <p:nvPr/>
        </p:nvCxnSpPr>
        <p:spPr>
          <a:xfrm rot="5400000" flipV="1">
            <a:off x="10032048" y="721043"/>
            <a:ext cx="383540" cy="1320165"/>
          </a:xfrm>
          <a:prstGeom prst="bentConnector3">
            <a:avLst>
              <a:gd name="adj1" fmla="val 49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3" idx="1"/>
            <a:endCxn id="7" idx="0"/>
          </p:cNvCxnSpPr>
          <p:nvPr/>
        </p:nvCxnSpPr>
        <p:spPr>
          <a:xfrm rot="10800000" flipV="1">
            <a:off x="8691880" y="1701165"/>
            <a:ext cx="1344930" cy="3797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2"/>
          </p:cNvCxnSpPr>
          <p:nvPr/>
        </p:nvCxnSpPr>
        <p:spPr>
          <a:xfrm>
            <a:off x="10883900" y="1829435"/>
            <a:ext cx="0" cy="155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13954" y="2658818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写</a:t>
            </a:r>
            <a:r>
              <a:rPr kumimoji="1" lang="en-US" altLang="zh-CN" sz="1200" dirty="0"/>
              <a:t>buffer</a:t>
            </a:r>
            <a:endParaRPr kumimoji="1" lang="en-US" altLang="zh-CN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13954" y="529028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查找</a:t>
            </a:r>
            <a:r>
              <a:rPr kumimoji="1" lang="en-US" altLang="zh-CN" sz="1200" dirty="0"/>
              <a:t>buffer</a:t>
            </a:r>
            <a:endParaRPr kumimoji="1" lang="en-US" altLang="zh-CN" sz="12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13954" y="3723713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读硬盘</a:t>
            </a:r>
            <a:endParaRPr kumimoji="1" lang="en-US" altLang="zh-CN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313954" y="4788608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写硬盘</a:t>
            </a:r>
            <a:endParaRPr kumimoji="1" lang="en-US" altLang="zh-CN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0414" y="709156"/>
          <a:ext cx="199346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S_list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文件系统类型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设备标识符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块大小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区块数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索引节点数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根目录项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alloc_inode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read_inode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write_inode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write_sb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5447" y="339824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超级块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145" y="0"/>
            <a:ext cx="566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VFS</a:t>
            </a:r>
            <a:r>
              <a:rPr kumimoji="1" lang="zh-CN" altLang="en-US" dirty="0"/>
              <a:t>：提供标准的数据结构和操作接口</a:t>
            </a:r>
            <a:endParaRPr kumimoji="1"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408855" y="719666"/>
          <a:ext cx="199346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文件字节数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文件拥有者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文件读写权限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时间戳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链接数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指针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目录项链表指针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引用计数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块大小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Inode_op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File_op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i_sb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607382" y="350334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inode</a:t>
            </a:r>
            <a:endParaRPr kumimoji="1"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397297" y="714119"/>
          <a:ext cx="19934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引用计数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目录项缓存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目录项名称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父目录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子目录链表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访问时间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目录项操作函数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文件系统超级块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759317" y="344787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dentry</a:t>
            </a:r>
            <a:endParaRPr kumimoji="1"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385738" y="709156"/>
          <a:ext cx="19934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F_list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链表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挂载点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文件操作函数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引用计数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访问模式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预读标志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用户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私有数据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9911253" y="339824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file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97297" y="4802399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整个目录项就是一棵树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11063" y="971915"/>
            <a:ext cx="16816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/>
              <a:t>Fs</a:t>
            </a:r>
            <a:r>
              <a:rPr kumimoji="1" lang="zh-CN" altLang="en-US" dirty="0"/>
              <a:t>加入链表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078270" y="1694462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在内存创建</a:t>
            </a:r>
            <a:r>
              <a:rPr kumimoji="1" lang="en-US" altLang="zh-CN" dirty="0" err="1"/>
              <a:t>sb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63112" y="2417009"/>
            <a:ext cx="25710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调用</a:t>
            </a:r>
            <a:r>
              <a:rPr kumimoji="1" lang="en-US" altLang="zh-CN" dirty="0" err="1"/>
              <a:t>read_super</a:t>
            </a:r>
            <a:r>
              <a:rPr kumimoji="1" lang="zh-CN" altLang="en-US" dirty="0"/>
              <a:t>初始化</a:t>
            </a:r>
            <a:r>
              <a:rPr kumimoji="1" lang="en-US" altLang="zh-CN" dirty="0" err="1"/>
              <a:t>sb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073010" y="3139556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将</a:t>
            </a:r>
            <a:r>
              <a:rPr kumimoji="1" lang="en-US" altLang="zh-CN" dirty="0" err="1"/>
              <a:t>sb</a:t>
            </a:r>
            <a:r>
              <a:rPr kumimoji="1" lang="zh-CN" altLang="en-US" dirty="0"/>
              <a:t>加入链表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73010" y="3911989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创建根节点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6" idx="2"/>
            <a:endCxn id="7" idx="0"/>
          </p:cNvCxnSpPr>
          <p:nvPr/>
        </p:nvCxnSpPr>
        <p:spPr>
          <a:xfrm flipH="1">
            <a:off x="3948631" y="1341247"/>
            <a:ext cx="3260" cy="3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2"/>
            <a:endCxn id="8" idx="0"/>
          </p:cNvCxnSpPr>
          <p:nvPr/>
        </p:nvCxnSpPr>
        <p:spPr>
          <a:xfrm>
            <a:off x="3948631" y="2063794"/>
            <a:ext cx="1" cy="3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2"/>
            <a:endCxn id="9" idx="0"/>
          </p:cNvCxnSpPr>
          <p:nvPr/>
        </p:nvCxnSpPr>
        <p:spPr>
          <a:xfrm flipH="1">
            <a:off x="3943371" y="2786341"/>
            <a:ext cx="5261" cy="3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1" idx="0"/>
          </p:cNvCxnSpPr>
          <p:nvPr/>
        </p:nvCxnSpPr>
        <p:spPr>
          <a:xfrm>
            <a:off x="3943371" y="3495866"/>
            <a:ext cx="0" cy="41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1" idx="2"/>
          </p:cNvCxnSpPr>
          <p:nvPr/>
        </p:nvCxnSpPr>
        <p:spPr>
          <a:xfrm rot="5400000">
            <a:off x="3766221" y="4457383"/>
            <a:ext cx="353213" cy="10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071919" y="4634534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zh-CN" altLang="en-US" dirty="0"/>
              <a:t>创建根目录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416330" y="971915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List</a:t>
            </a:r>
            <a:r>
              <a:rPr kumimoji="1" lang="zh-CN" altLang="en-US" dirty="0"/>
              <a:t>：指针操作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416330" y="1694462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sb</a:t>
            </a:r>
            <a:r>
              <a:rPr kumimoji="1" lang="zh-CN" altLang="en-US" dirty="0"/>
              <a:t>：内存申请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184635" y="434034"/>
            <a:ext cx="16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mount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435351" y="2410265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Read_super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16330" y="3862103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Get_inode_rfs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435350" y="4584650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Create_dentry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609493" y="465948"/>
            <a:ext cx="16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Kill_sb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609493" y="971915"/>
            <a:ext cx="16816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从链表删除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576700" y="1694462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释放内存</a:t>
            </a:r>
            <a:endParaRPr kumimoji="1" lang="zh-CN" altLang="en-US" dirty="0"/>
          </a:p>
        </p:txBody>
      </p:sp>
      <p:cxnSp>
        <p:nvCxnSpPr>
          <p:cNvPr id="35" name="直线箭头连接符 34"/>
          <p:cNvCxnSpPr>
            <a:stCxn id="30" idx="2"/>
            <a:endCxn id="31" idx="0"/>
          </p:cNvCxnSpPr>
          <p:nvPr/>
        </p:nvCxnSpPr>
        <p:spPr>
          <a:xfrm flipH="1">
            <a:off x="8447061" y="1341247"/>
            <a:ext cx="3260" cy="3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193582" y="1315128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取该文件系统超级块</a:t>
            </a:r>
            <a:endParaRPr lang="en-US" altLang="zh-CN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99654" y="587638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文件系统注册</a:t>
            </a:r>
            <a:endParaRPr kumimoji="1"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818247" y="587638"/>
            <a:ext cx="3047659" cy="248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将文件系统类型加入文件系统类型链表。</a:t>
            </a:r>
            <a:endParaRPr kumimoji="1" lang="zh-CN" altLang="en-US" sz="1200" dirty="0"/>
          </a:p>
        </p:txBody>
      </p:sp>
      <p:cxnSp>
        <p:nvCxnSpPr>
          <p:cNvPr id="44" name="曲线连接符 43"/>
          <p:cNvCxnSpPr>
            <a:stCxn id="31" idx="3"/>
            <a:endCxn id="42" idx="1"/>
          </p:cNvCxnSpPr>
          <p:nvPr/>
        </p:nvCxnSpPr>
        <p:spPr>
          <a:xfrm flipV="1">
            <a:off x="1377315" y="711835"/>
            <a:ext cx="440690" cy="3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99654" y="1140608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文件系统挂载</a:t>
            </a:r>
            <a:endParaRPr kumimoji="1" lang="zh-CN" altLang="en-US" sz="1200" dirty="0"/>
          </a:p>
        </p:txBody>
      </p:sp>
      <p:cxnSp>
        <p:nvCxnSpPr>
          <p:cNvPr id="48" name="曲线连接符 47"/>
          <p:cNvCxnSpPr>
            <a:stCxn id="31" idx="2"/>
            <a:endCxn id="46" idx="0"/>
          </p:cNvCxnSpPr>
          <p:nvPr/>
        </p:nvCxnSpPr>
        <p:spPr>
          <a:xfrm rot="5400000">
            <a:off x="640080" y="991870"/>
            <a:ext cx="29718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744675" y="957775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从</a:t>
            </a:r>
            <a:r>
              <a:rPr kumimoji="1" lang="en-US" altLang="zh-CN" sz="1200" dirty="0"/>
              <a:t>fs</a:t>
            </a:r>
            <a:r>
              <a:rPr kumimoji="1" lang="zh-CN" altLang="en-US" sz="1200" dirty="0"/>
              <a:t>链表中查找</a:t>
            </a:r>
            <a:r>
              <a:rPr kumimoji="1" lang="en-US" altLang="zh-CN" sz="1200" dirty="0"/>
              <a:t>fs</a:t>
            </a:r>
            <a:r>
              <a:rPr kumimoji="1" lang="zh-CN" altLang="en-US" sz="1200" dirty="0"/>
              <a:t>类型</a:t>
            </a:r>
            <a:endParaRPr kumimoji="1"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734164" y="131512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从</a:t>
            </a:r>
            <a:r>
              <a:rPr kumimoji="1" lang="en-US" altLang="zh-CN" sz="1200" dirty="0"/>
              <a:t>fs</a:t>
            </a:r>
            <a:r>
              <a:rPr kumimoji="1" lang="zh-CN" altLang="en-US" sz="1200" dirty="0"/>
              <a:t>类型的到</a:t>
            </a:r>
            <a:r>
              <a:rPr kumimoji="1" lang="en-US" altLang="zh-CN" sz="1200" dirty="0"/>
              <a:t>mount</a:t>
            </a:r>
            <a:r>
              <a:rPr kumimoji="1" lang="zh-CN" altLang="en-US" sz="1200" dirty="0"/>
              <a:t>，执行</a:t>
            </a:r>
            <a:endParaRPr kumimoji="1" lang="zh-CN" altLang="en-US" sz="1200" dirty="0"/>
          </a:p>
        </p:txBody>
      </p:sp>
      <p:cxnSp>
        <p:nvCxnSpPr>
          <p:cNvPr id="55" name="曲线连接符 54"/>
          <p:cNvCxnSpPr>
            <a:stCxn id="46" idx="3"/>
            <a:endCxn id="53" idx="1"/>
          </p:cNvCxnSpPr>
          <p:nvPr/>
        </p:nvCxnSpPr>
        <p:spPr>
          <a:xfrm flipV="1">
            <a:off x="1377315" y="1085850"/>
            <a:ext cx="367665" cy="182880"/>
          </a:xfrm>
          <a:prstGeom prst="curvedConnector3">
            <a:avLst>
              <a:gd name="adj1" fmla="val 5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6" idx="3"/>
            <a:endCxn id="54" idx="1"/>
          </p:cNvCxnSpPr>
          <p:nvPr/>
        </p:nvCxnSpPr>
        <p:spPr>
          <a:xfrm>
            <a:off x="1377315" y="1268730"/>
            <a:ext cx="356870" cy="174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54" idx="3"/>
            <a:endCxn id="29" idx="1"/>
          </p:cNvCxnSpPr>
          <p:nvPr/>
        </p:nvCxnSpPr>
        <p:spPr>
          <a:xfrm>
            <a:off x="3618865" y="1443355"/>
            <a:ext cx="57467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193582" y="1731584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找到挂载点</a:t>
            </a:r>
            <a:endParaRPr lang="en-US" altLang="zh-CN" sz="1200" dirty="0"/>
          </a:p>
        </p:txBody>
      </p:sp>
      <p:cxnSp>
        <p:nvCxnSpPr>
          <p:cNvPr id="66" name="曲线连接符 65"/>
          <p:cNvCxnSpPr>
            <a:stCxn id="54" idx="3"/>
            <a:endCxn id="65" idx="1"/>
          </p:cNvCxnSpPr>
          <p:nvPr/>
        </p:nvCxnSpPr>
        <p:spPr>
          <a:xfrm>
            <a:off x="3618865" y="1443355"/>
            <a:ext cx="574675" cy="416560"/>
          </a:xfrm>
          <a:prstGeom prst="curvedConnector3">
            <a:avLst>
              <a:gd name="adj1" fmla="val 50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586751" y="1334552"/>
            <a:ext cx="1420769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读磁盘</a:t>
            </a:r>
            <a:endParaRPr lang="en-US" altLang="zh-CN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6586751" y="1684791"/>
            <a:ext cx="1420769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接口函数生成</a:t>
            </a:r>
            <a:endParaRPr lang="en-US" altLang="zh-CN" sz="1200" dirty="0"/>
          </a:p>
        </p:txBody>
      </p:sp>
      <p:cxnSp>
        <p:nvCxnSpPr>
          <p:cNvPr id="74" name="曲线连接符 73"/>
          <p:cNvCxnSpPr>
            <a:stCxn id="29" idx="3"/>
            <a:endCxn id="73" idx="1"/>
          </p:cNvCxnSpPr>
          <p:nvPr/>
        </p:nvCxnSpPr>
        <p:spPr>
          <a:xfrm>
            <a:off x="6011545" y="1443355"/>
            <a:ext cx="575310" cy="369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>
            <a:stCxn id="29" idx="3"/>
            <a:endCxn id="71" idx="1"/>
          </p:cNvCxnSpPr>
          <p:nvPr/>
        </p:nvCxnSpPr>
        <p:spPr>
          <a:xfrm>
            <a:off x="6011545" y="1443355"/>
            <a:ext cx="575310" cy="196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4193582" y="3032414"/>
            <a:ext cx="6758153" cy="2495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pPr algn="l"/>
            <a:r>
              <a:rPr lang="en-US" altLang="zh-CN" sz="1200" dirty="0"/>
              <a:t>1</a:t>
            </a:r>
            <a:r>
              <a:rPr lang="zh-CN" altLang="en-US" sz="1200" dirty="0"/>
              <a:t>，挂载点是一个</a:t>
            </a:r>
            <a:r>
              <a:rPr lang="en-US" altLang="zh-CN" sz="1200" dirty="0"/>
              <a:t>dentry,</a:t>
            </a:r>
            <a:r>
              <a:rPr lang="zh-CN" altLang="en-US" sz="1200" dirty="0"/>
              <a:t>并记录在超级块的</a:t>
            </a:r>
            <a:r>
              <a:rPr lang="en-US" altLang="zh-CN" sz="1200" dirty="0" err="1"/>
              <a:t>s_root</a:t>
            </a:r>
            <a:r>
              <a:rPr lang="zh-CN" altLang="en-US" sz="1200" dirty="0"/>
              <a:t>变量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1</a:t>
            </a:r>
            <a:r>
              <a:rPr lang="zh-CN" altLang="en-US" sz="1200" dirty="0"/>
              <a:t>）</a:t>
            </a:r>
            <a:r>
              <a:rPr lang="en-US" altLang="zh-CN" sz="1200" dirty="0" err="1"/>
              <a:t>s_root</a:t>
            </a:r>
            <a:r>
              <a:rPr lang="zh-CN" altLang="en-US" sz="1200" dirty="0"/>
              <a:t>指向的</a:t>
            </a:r>
            <a:r>
              <a:rPr lang="en-US" altLang="zh-CN" sz="1200" dirty="0"/>
              <a:t>dentry</a:t>
            </a:r>
            <a:r>
              <a:rPr lang="zh-CN" altLang="en-US" sz="1200" dirty="0"/>
              <a:t>是临时申请并初始化的。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2</a:t>
            </a:r>
            <a:r>
              <a:rPr lang="zh-CN" altLang="en-US" sz="1200" dirty="0"/>
              <a:t>）这个</a:t>
            </a:r>
            <a:r>
              <a:rPr lang="en-US" altLang="zh-CN" sz="1200" dirty="0"/>
              <a:t>dentry</a:t>
            </a:r>
            <a:r>
              <a:rPr lang="zh-CN" altLang="en-US" sz="1200" dirty="0"/>
              <a:t>最终返回给调用者，由调用者加入目录树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3</a:t>
            </a:r>
            <a:r>
              <a:rPr lang="zh-CN" altLang="en-US" sz="1200" dirty="0"/>
              <a:t>）调用者将被挂载目录项的</a:t>
            </a:r>
            <a:r>
              <a:rPr lang="en-US" altLang="zh-CN" sz="1200" dirty="0"/>
              <a:t>subdir</a:t>
            </a:r>
            <a:r>
              <a:rPr lang="zh-CN" altLang="en-US" sz="1200" dirty="0"/>
              <a:t>挂在返回的目录项上。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4</a:t>
            </a:r>
            <a:r>
              <a:rPr lang="zh-CN" altLang="en-US" sz="1200" dirty="0"/>
              <a:t>）将挂载目录原有的字目录也挂载</a:t>
            </a:r>
            <a:r>
              <a:rPr lang="en-US" altLang="zh-CN" sz="1200" dirty="0"/>
              <a:t>subdir</a:t>
            </a:r>
            <a:r>
              <a:rPr lang="zh-CN" altLang="en-US" sz="1200" dirty="0"/>
              <a:t>链表上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5</a:t>
            </a:r>
            <a:r>
              <a:rPr lang="zh-CN" altLang="en-US" sz="1200" dirty="0"/>
              <a:t>）</a:t>
            </a:r>
            <a:r>
              <a:rPr lang="en-US" altLang="zh-CN" sz="1200" dirty="0" err="1"/>
              <a:t>umount</a:t>
            </a:r>
            <a:r>
              <a:rPr lang="zh-CN" altLang="en-US" sz="1200" dirty="0"/>
              <a:t>时，超级块指向父目录超级块，</a:t>
            </a:r>
            <a:endParaRPr lang="en-US" altLang="zh-CN" sz="1200" dirty="0"/>
          </a:p>
          <a:p>
            <a:pPr algn="l"/>
            <a:r>
              <a:rPr lang="en-US" altLang="zh-CN" sz="1200" dirty="0"/>
              <a:t>2</a:t>
            </a:r>
            <a:r>
              <a:rPr lang="zh-CN" altLang="en-US" sz="1200" dirty="0"/>
              <a:t>，被挂载的是一个有目录结构的文件系统</a:t>
            </a:r>
            <a:endParaRPr lang="en-US" altLang="zh-CN" sz="1200" dirty="0"/>
          </a:p>
          <a:p>
            <a:pPr algn="l"/>
            <a:r>
              <a:rPr lang="en-US" altLang="zh-CN" sz="1200" dirty="0"/>
              <a:t>3</a:t>
            </a:r>
            <a:r>
              <a:rPr lang="zh-CN" altLang="en-US" sz="1200" dirty="0"/>
              <a:t>，如果被挂载的目录结构只有一个根目录，则并不增加任何目录项</a:t>
            </a:r>
            <a:endParaRPr lang="en-US" altLang="zh-CN" sz="1200" dirty="0"/>
          </a:p>
          <a:p>
            <a:pPr algn="l"/>
            <a:r>
              <a:rPr lang="en-US" altLang="zh-CN" sz="1200" dirty="0"/>
              <a:t>4</a:t>
            </a:r>
            <a:r>
              <a:rPr lang="zh-CN" altLang="en-US" sz="1200" dirty="0"/>
              <a:t>，挂载的结果就是，返回挂载的</a:t>
            </a:r>
            <a:r>
              <a:rPr lang="en-US" altLang="zh-CN" sz="1200" dirty="0"/>
              <a:t>dentry</a:t>
            </a:r>
            <a:r>
              <a:rPr lang="zh-CN" altLang="en-US" sz="1200" dirty="0"/>
              <a:t>，并加入父目录的</a:t>
            </a:r>
            <a:r>
              <a:rPr lang="en-US" altLang="zh-CN" sz="1200" dirty="0"/>
              <a:t>subdir</a:t>
            </a:r>
            <a:r>
              <a:rPr lang="zh-CN" altLang="en-US" sz="1200" dirty="0"/>
              <a:t>，</a:t>
            </a:r>
            <a:r>
              <a:rPr lang="en-US" altLang="zh-CN" sz="1200" dirty="0"/>
              <a:t>inode</a:t>
            </a:r>
            <a:r>
              <a:rPr lang="zh-CN" altLang="en-US" sz="1200" dirty="0"/>
              <a:t>指向新的文件系统的</a:t>
            </a:r>
            <a:r>
              <a:rPr lang="en-US" altLang="zh-CN" sz="1200" dirty="0"/>
              <a:t>inode</a:t>
            </a:r>
            <a:endParaRPr lang="en-US" altLang="zh-CN" sz="1200" dirty="0"/>
          </a:p>
          <a:p>
            <a:pPr algn="l"/>
            <a:r>
              <a:rPr lang="en-US" altLang="zh-CN" sz="1200" dirty="0"/>
              <a:t>5</a:t>
            </a:r>
            <a:r>
              <a:rPr lang="zh-CN" altLang="en-US" sz="1200" dirty="0"/>
              <a:t>，此后，任何</a:t>
            </a:r>
            <a:r>
              <a:rPr lang="en-US" altLang="zh-CN" sz="1200" dirty="0" err="1"/>
              <a:t>mkdir</a:t>
            </a:r>
            <a:r>
              <a:rPr lang="zh-CN" altLang="en-US" sz="1200" dirty="0"/>
              <a:t> 或者</a:t>
            </a:r>
            <a:r>
              <a:rPr lang="en-US" altLang="zh-CN" sz="1200" dirty="0"/>
              <a:t>open</a:t>
            </a:r>
            <a:r>
              <a:rPr lang="zh-CN" altLang="en-US" sz="1200" dirty="0"/>
              <a:t>，都直接调用</a:t>
            </a:r>
            <a:r>
              <a:rPr lang="en-US" altLang="zh-CN" sz="1200" dirty="0"/>
              <a:t>inode-&gt;</a:t>
            </a:r>
            <a:r>
              <a:rPr lang="en-US" altLang="zh-CN" sz="1200" dirty="0" err="1"/>
              <a:t>i_ip</a:t>
            </a:r>
            <a:r>
              <a:rPr lang="en-US" altLang="zh-CN" sz="1200" dirty="0"/>
              <a:t>.</a:t>
            </a:r>
            <a:endParaRPr lang="en-US" altLang="zh-CN" sz="1200" dirty="0"/>
          </a:p>
          <a:p>
            <a:pPr algn="l"/>
            <a:r>
              <a:rPr lang="en-US" altLang="zh-CN" sz="1200" dirty="0"/>
              <a:t>6</a:t>
            </a:r>
            <a:r>
              <a:rPr lang="zh-CN" altLang="en-US" sz="1200" dirty="0"/>
              <a:t>，如果挂载目录已经有文件存在，则作为子目录加入</a:t>
            </a:r>
            <a:r>
              <a:rPr lang="en-US" altLang="zh-CN" sz="1200" dirty="0"/>
              <a:t>subdir</a:t>
            </a:r>
            <a:r>
              <a:rPr lang="zh-CN" altLang="en-US" sz="1200" dirty="0"/>
              <a:t>链表。</a:t>
            </a:r>
            <a:endParaRPr lang="en-US" altLang="zh-CN" sz="1200" dirty="0"/>
          </a:p>
          <a:p>
            <a:pPr algn="l"/>
            <a:r>
              <a:rPr lang="en-US" altLang="zh-CN" sz="1200" dirty="0"/>
              <a:t>7</a:t>
            </a:r>
            <a:r>
              <a:rPr lang="zh-CN" altLang="en-US" sz="1200" dirty="0"/>
              <a:t>，当执行</a:t>
            </a:r>
            <a:r>
              <a:rPr lang="en-US" altLang="zh-CN" sz="1200" dirty="0"/>
              <a:t>lookup</a:t>
            </a:r>
            <a:r>
              <a:rPr lang="zh-CN" altLang="en-US" sz="1200" dirty="0"/>
              <a:t>函数是，只返回文件类型相同的字目录，这样就忽略了文件类型不同的子目录。</a:t>
            </a:r>
            <a:endParaRPr lang="en-US" altLang="zh-CN" sz="1200" dirty="0"/>
          </a:p>
        </p:txBody>
      </p:sp>
      <p:sp>
        <p:nvSpPr>
          <p:cNvPr id="96" name="文本框 95"/>
          <p:cNvSpPr txBox="1"/>
          <p:nvPr/>
        </p:nvSpPr>
        <p:spPr>
          <a:xfrm>
            <a:off x="4193582" y="2148040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修改挂载点超级块</a:t>
            </a:r>
            <a:endParaRPr lang="en-US" altLang="zh-CN" sz="1200" dirty="0"/>
          </a:p>
        </p:txBody>
      </p:sp>
      <p:sp>
        <p:nvSpPr>
          <p:cNvPr id="97" name="文本框 96"/>
          <p:cNvSpPr txBox="1"/>
          <p:nvPr/>
        </p:nvSpPr>
        <p:spPr>
          <a:xfrm>
            <a:off x="4193582" y="2564497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将子目录加入</a:t>
            </a:r>
            <a:r>
              <a:rPr lang="en-US" altLang="zh-CN" sz="1200" dirty="0"/>
              <a:t>subdir</a:t>
            </a:r>
            <a:r>
              <a:rPr lang="zh-CN" altLang="en-US" sz="1200" dirty="0"/>
              <a:t>链表</a:t>
            </a:r>
            <a:endParaRPr lang="en-US" altLang="zh-CN" sz="1200" dirty="0"/>
          </a:p>
        </p:txBody>
      </p:sp>
      <p:cxnSp>
        <p:nvCxnSpPr>
          <p:cNvPr id="98" name="曲线连接符 97"/>
          <p:cNvCxnSpPr>
            <a:stCxn id="54" idx="3"/>
            <a:endCxn id="96" idx="1"/>
          </p:cNvCxnSpPr>
          <p:nvPr/>
        </p:nvCxnSpPr>
        <p:spPr>
          <a:xfrm>
            <a:off x="3618865" y="1443355"/>
            <a:ext cx="574675" cy="833120"/>
          </a:xfrm>
          <a:prstGeom prst="curvedConnector3">
            <a:avLst>
              <a:gd name="adj1" fmla="val 50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曲线连接符 100"/>
          <p:cNvCxnSpPr>
            <a:stCxn id="54" idx="3"/>
            <a:endCxn id="97" idx="1"/>
          </p:cNvCxnSpPr>
          <p:nvPr/>
        </p:nvCxnSpPr>
        <p:spPr>
          <a:xfrm>
            <a:off x="3618865" y="1443355"/>
            <a:ext cx="574675" cy="1249680"/>
          </a:xfrm>
          <a:prstGeom prst="curvedConnector3">
            <a:avLst>
              <a:gd name="adj1" fmla="val 50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99654" y="3026065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文件系统解挂载</a:t>
            </a:r>
            <a:endParaRPr kumimoji="1" lang="zh-CN" altLang="en-US" sz="1200" dirty="0"/>
          </a:p>
        </p:txBody>
      </p:sp>
      <p:cxnSp>
        <p:nvCxnSpPr>
          <p:cNvPr id="109" name="曲线连接符 108"/>
          <p:cNvCxnSpPr>
            <a:stCxn id="46" idx="2"/>
            <a:endCxn id="107" idx="0"/>
          </p:cNvCxnSpPr>
          <p:nvPr/>
        </p:nvCxnSpPr>
        <p:spPr>
          <a:xfrm rot="5400000">
            <a:off x="-26035" y="2211070"/>
            <a:ext cx="162941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1734164" y="3029655"/>
            <a:ext cx="222819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找到挂载点</a:t>
            </a:r>
            <a:endParaRPr kumimoji="1" lang="zh-CN" altLang="en-US" sz="1200" dirty="0"/>
          </a:p>
        </p:txBody>
      </p:sp>
      <p:cxnSp>
        <p:nvCxnSpPr>
          <p:cNvPr id="119" name="曲线连接符 118"/>
          <p:cNvCxnSpPr>
            <a:stCxn id="107" idx="3"/>
            <a:endCxn id="117" idx="1"/>
          </p:cNvCxnSpPr>
          <p:nvPr/>
        </p:nvCxnSpPr>
        <p:spPr>
          <a:xfrm>
            <a:off x="1377315" y="3154045"/>
            <a:ext cx="356870" cy="3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34164" y="3412548"/>
            <a:ext cx="222819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超级块指针指向父目录超级块</a:t>
            </a:r>
            <a:endParaRPr kumimoji="1" lang="zh-CN" altLang="en-US" sz="1200" dirty="0"/>
          </a:p>
        </p:txBody>
      </p:sp>
      <p:sp>
        <p:nvSpPr>
          <p:cNvPr id="123" name="文本框 122"/>
          <p:cNvSpPr txBox="1"/>
          <p:nvPr/>
        </p:nvSpPr>
        <p:spPr>
          <a:xfrm>
            <a:off x="1744675" y="3798188"/>
            <a:ext cx="222819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遍历</a:t>
            </a:r>
            <a:r>
              <a:rPr kumimoji="1" lang="en-US" altLang="zh-CN" sz="1200" dirty="0"/>
              <a:t>subdir</a:t>
            </a:r>
            <a:r>
              <a:rPr kumimoji="1" lang="zh-CN" altLang="en-US" sz="1200" dirty="0"/>
              <a:t>链表，摘除异类型节点</a:t>
            </a:r>
            <a:endParaRPr kumimoji="1" lang="zh-CN" altLang="en-US" sz="1200" dirty="0"/>
          </a:p>
        </p:txBody>
      </p:sp>
      <p:cxnSp>
        <p:nvCxnSpPr>
          <p:cNvPr id="125" name="曲线连接符 124"/>
          <p:cNvCxnSpPr>
            <a:stCxn id="107" idx="3"/>
            <a:endCxn id="122" idx="1"/>
          </p:cNvCxnSpPr>
          <p:nvPr/>
        </p:nvCxnSpPr>
        <p:spPr>
          <a:xfrm>
            <a:off x="1377315" y="3154045"/>
            <a:ext cx="356870" cy="3867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107" idx="3"/>
            <a:endCxn id="123" idx="1"/>
          </p:cNvCxnSpPr>
          <p:nvPr/>
        </p:nvCxnSpPr>
        <p:spPr>
          <a:xfrm>
            <a:off x="1377315" y="3154045"/>
            <a:ext cx="367665" cy="772160"/>
          </a:xfrm>
          <a:prstGeom prst="curvedConnector3">
            <a:avLst>
              <a:gd name="adj1" fmla="val 5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480" y="10160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file_system_type</a:t>
            </a:r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58514" y="835915"/>
          <a:ext cx="19934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1"/>
              </a:tblGrid>
              <a:tr h="370840">
                <a:tc>
                  <a:txBody>
                    <a:bodyPr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S_list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Fs_flag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挂载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:mount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删除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Kill_sb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028582" y="340459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dirty="0"/>
              <a:t>文件系统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354594" y="701823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alloc_inode</a:t>
            </a:r>
            <a:endParaRPr kumimoji="1" lang="en-US" altLang="zh-CN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994514" y="712030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申请</a:t>
            </a:r>
            <a:r>
              <a:rPr kumimoji="1" lang="en-US" altLang="zh-CN" sz="1200" dirty="0"/>
              <a:t>inode</a:t>
            </a:r>
            <a:r>
              <a:rPr kumimoji="1" lang="zh-CN" altLang="en-US" sz="1200" dirty="0"/>
              <a:t>内存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994514" y="116082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初始化</a:t>
            </a:r>
            <a:r>
              <a:rPr kumimoji="1" lang="en-US" altLang="zh-CN" sz="1200" dirty="0"/>
              <a:t>inode</a:t>
            </a:r>
            <a:endParaRPr kumimoji="1" lang="en-US" altLang="zh-CN" sz="1200" dirty="0"/>
          </a:p>
        </p:txBody>
      </p:sp>
      <p:cxnSp>
        <p:nvCxnSpPr>
          <p:cNvPr id="20" name="曲线连接符 19"/>
          <p:cNvCxnSpPr>
            <a:stCxn id="14" idx="3"/>
            <a:endCxn id="16" idx="1"/>
          </p:cNvCxnSpPr>
          <p:nvPr/>
        </p:nvCxnSpPr>
        <p:spPr>
          <a:xfrm>
            <a:off x="1532255" y="819785"/>
            <a:ext cx="462280" cy="101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4" idx="3"/>
            <a:endCxn id="17" idx="1"/>
          </p:cNvCxnSpPr>
          <p:nvPr/>
        </p:nvCxnSpPr>
        <p:spPr>
          <a:xfrm>
            <a:off x="1532255" y="819785"/>
            <a:ext cx="462280" cy="4591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0" y="0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super_block</a:t>
            </a:r>
            <a:r>
              <a:rPr lang="zh-CN" altLang="en-US"/>
              <a:t>（涉及文件系统的操作，不涉及具体文件的操作）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4330" y="3167380"/>
            <a:ext cx="5815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freeze_fs，unfreeze_fs，statfs，remount_fs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5229" y="1752748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lang="zh-CN" altLang="en-US" sz="1200">
                <a:sym typeface="+mn-ea"/>
              </a:rPr>
              <a:t>sync_fs</a:t>
            </a:r>
            <a:endParaRPr kumimoji="1" lang="en-US" altLang="zh-CN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95523" y="154327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/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7761322" y="73239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boot</a:t>
            </a:r>
            <a:endParaRPr kumimoji="1"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8910453" y="73239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 err="1"/>
              <a:t>mnt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10059584" y="73239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root</a:t>
            </a:r>
            <a:endParaRPr kumimoji="1" lang="zh-CN" altLang="en-US" sz="1200" dirty="0"/>
          </a:p>
        </p:txBody>
      </p:sp>
      <p:cxnSp>
        <p:nvCxnSpPr>
          <p:cNvPr id="9" name="曲线连接符 8"/>
          <p:cNvCxnSpPr>
            <a:stCxn id="4" idx="2"/>
            <a:endCxn id="5" idx="0"/>
          </p:cNvCxnSpPr>
          <p:nvPr/>
        </p:nvCxnSpPr>
        <p:spPr>
          <a:xfrm rot="5400000">
            <a:off x="8804275" y="-295910"/>
            <a:ext cx="321945" cy="1734185"/>
          </a:xfrm>
          <a:prstGeom prst="curvedConnector3">
            <a:avLst>
              <a:gd name="adj1" fmla="val 50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4" idx="2"/>
            <a:endCxn id="6" idx="0"/>
          </p:cNvCxnSpPr>
          <p:nvPr/>
        </p:nvCxnSpPr>
        <p:spPr>
          <a:xfrm rot="5400000">
            <a:off x="9378633" y="278448"/>
            <a:ext cx="321945" cy="5854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4" idx="2"/>
            <a:endCxn id="7" idx="0"/>
          </p:cNvCxnSpPr>
          <p:nvPr/>
        </p:nvCxnSpPr>
        <p:spPr>
          <a:xfrm rot="5400000" flipV="1">
            <a:off x="9953308" y="289243"/>
            <a:ext cx="321945" cy="5638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208714" y="73239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dev</a:t>
            </a:r>
            <a:endParaRPr kumimoji="1" lang="zh-CN" altLang="en-US" sz="1200" dirty="0"/>
          </a:p>
        </p:txBody>
      </p:sp>
      <p:cxnSp>
        <p:nvCxnSpPr>
          <p:cNvPr id="19" name="曲线连接符 18"/>
          <p:cNvCxnSpPr>
            <a:stCxn id="4" idx="2"/>
            <a:endCxn id="18" idx="0"/>
          </p:cNvCxnSpPr>
          <p:nvPr/>
        </p:nvCxnSpPr>
        <p:spPr>
          <a:xfrm rot="5400000" flipV="1">
            <a:off x="10527983" y="-285432"/>
            <a:ext cx="321945" cy="17132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21225" y="52070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获取父节点的文件系统类型</a:t>
            </a:r>
            <a:endParaRPr lang="zh-CN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44434" y="518943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mkdir</a:t>
            </a:r>
            <a:endParaRPr kumimoji="1" lang="en-US" altLang="zh-CN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984354" y="529150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创建</a:t>
            </a:r>
            <a:r>
              <a:rPr kumimoji="1" lang="en-US" altLang="zh-CN" sz="1200" dirty="0"/>
              <a:t>inode</a:t>
            </a:r>
            <a:endParaRPr kumimoji="1" lang="en-US" altLang="zh-CN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984354" y="200410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创建</a:t>
            </a:r>
            <a:r>
              <a:rPr kumimoji="1" lang="en-US" altLang="zh-CN" sz="1200" dirty="0"/>
              <a:t>dentry</a:t>
            </a:r>
            <a:endParaRPr kumimoji="1" lang="en-US" altLang="zh-CN" sz="1200" dirty="0"/>
          </a:p>
        </p:txBody>
      </p:sp>
      <p:cxnSp>
        <p:nvCxnSpPr>
          <p:cNvPr id="20" name="曲线连接符 19"/>
          <p:cNvCxnSpPr>
            <a:stCxn id="14" idx="3"/>
            <a:endCxn id="16" idx="1"/>
          </p:cNvCxnSpPr>
          <p:nvPr/>
        </p:nvCxnSpPr>
        <p:spPr>
          <a:xfrm>
            <a:off x="1511935" y="647065"/>
            <a:ext cx="462280" cy="101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4" idx="3"/>
            <a:endCxn id="17" idx="1"/>
          </p:cNvCxnSpPr>
          <p:nvPr/>
        </p:nvCxnSpPr>
        <p:spPr>
          <a:xfrm>
            <a:off x="1511935" y="647065"/>
            <a:ext cx="462280" cy="14852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6" idx="3"/>
            <a:endCxn id="3" idx="1"/>
          </p:cNvCxnSpPr>
          <p:nvPr/>
        </p:nvCxnSpPr>
        <p:spPr>
          <a:xfrm flipV="1">
            <a:off x="3858895" y="648970"/>
            <a:ext cx="852170" cy="82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21225" y="911225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调用对应的</a:t>
            </a:r>
            <a:r>
              <a:rPr lang="en-US" altLang="zh-CN" sz="1200" dirty="0"/>
              <a:t>alloc_inode</a:t>
            </a:r>
            <a:r>
              <a:rPr lang="zh-CN" altLang="en-US" sz="1200" dirty="0"/>
              <a:t>函数</a:t>
            </a:r>
            <a:endParaRPr lang="zh-CN" altLang="en-US" sz="1200" dirty="0"/>
          </a:p>
        </p:txBody>
      </p:sp>
      <p:cxnSp>
        <p:nvCxnSpPr>
          <p:cNvPr id="24" name="曲线连接符 23"/>
          <p:cNvCxnSpPr>
            <a:stCxn id="16" idx="3"/>
            <a:endCxn id="23" idx="1"/>
          </p:cNvCxnSpPr>
          <p:nvPr/>
        </p:nvCxnSpPr>
        <p:spPr>
          <a:xfrm>
            <a:off x="3858895" y="657225"/>
            <a:ext cx="852170" cy="3822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721225" y="202438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创建</a:t>
            </a:r>
            <a:r>
              <a:rPr lang="en-US" altLang="zh-CN" sz="1200" dirty="0"/>
              <a:t>dentry</a:t>
            </a:r>
            <a:r>
              <a:rPr lang="zh-CN" altLang="en-US" sz="1200" dirty="0"/>
              <a:t>，指向</a:t>
            </a:r>
            <a:r>
              <a:rPr lang="en-US" altLang="zh-CN" sz="1200" dirty="0"/>
              <a:t>inode</a:t>
            </a:r>
            <a:endParaRPr lang="en-US" altLang="zh-CN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721225" y="244094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将子目录加入</a:t>
            </a:r>
            <a:r>
              <a:rPr lang="en-US" altLang="zh-CN" sz="1200" dirty="0"/>
              <a:t>subdir</a:t>
            </a:r>
            <a:r>
              <a:rPr lang="zh-CN" altLang="en-US" sz="1200" dirty="0"/>
              <a:t>链表</a:t>
            </a:r>
            <a:endParaRPr lang="en-US" altLang="zh-CN" sz="1200" dirty="0"/>
          </a:p>
        </p:txBody>
      </p:sp>
      <p:cxnSp>
        <p:nvCxnSpPr>
          <p:cNvPr id="33" name="曲线连接符 32"/>
          <p:cNvCxnSpPr>
            <a:stCxn id="17" idx="3"/>
            <a:endCxn id="30" idx="1"/>
          </p:cNvCxnSpPr>
          <p:nvPr/>
        </p:nvCxnSpPr>
        <p:spPr>
          <a:xfrm>
            <a:off x="3858895" y="2132330"/>
            <a:ext cx="852170" cy="20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7" idx="3"/>
            <a:endCxn id="32" idx="1"/>
          </p:cNvCxnSpPr>
          <p:nvPr/>
        </p:nvCxnSpPr>
        <p:spPr>
          <a:xfrm>
            <a:off x="3858895" y="2132330"/>
            <a:ext cx="852170" cy="4368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0" y="0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4721225" y="130556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加入</a:t>
            </a:r>
            <a:r>
              <a:rPr lang="en-US" altLang="zh-CN" sz="1200" dirty="0"/>
              <a:t>inode</a:t>
            </a:r>
            <a:r>
              <a:rPr lang="zh-CN" altLang="en-US" sz="1200" dirty="0"/>
              <a:t>链表</a:t>
            </a:r>
            <a:endParaRPr lang="zh-CN" altLang="en-US" sz="1200" dirty="0"/>
          </a:p>
        </p:txBody>
      </p:sp>
      <p:cxnSp>
        <p:nvCxnSpPr>
          <p:cNvPr id="37" name="曲线连接符 36"/>
          <p:cNvCxnSpPr>
            <a:stCxn id="16" idx="3"/>
            <a:endCxn id="36" idx="1"/>
          </p:cNvCxnSpPr>
          <p:nvPr/>
        </p:nvCxnSpPr>
        <p:spPr>
          <a:xfrm>
            <a:off x="3858895" y="657225"/>
            <a:ext cx="852170" cy="776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721225" y="1660525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sz="1200" dirty="0"/>
              <a:t>inode</a:t>
            </a:r>
            <a:r>
              <a:rPr lang="zh-CN" altLang="en-US" sz="1200" dirty="0"/>
              <a:t>标记为</a:t>
            </a:r>
            <a:r>
              <a:rPr lang="en-US" altLang="zh-CN" sz="1200" dirty="0"/>
              <a:t>dirty</a:t>
            </a:r>
            <a:endParaRPr lang="en-US" altLang="zh-CN" sz="1200" dirty="0"/>
          </a:p>
        </p:txBody>
      </p:sp>
      <p:cxnSp>
        <p:nvCxnSpPr>
          <p:cNvPr id="39" name="曲线连接符 38"/>
          <p:cNvCxnSpPr>
            <a:stCxn id="16" idx="3"/>
            <a:endCxn id="38" idx="1"/>
          </p:cNvCxnSpPr>
          <p:nvPr/>
        </p:nvCxnSpPr>
        <p:spPr>
          <a:xfrm>
            <a:off x="3858895" y="657225"/>
            <a:ext cx="852170" cy="1131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7934" y="3540273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en-US" altLang="zh-CN" sz="1200" dirty="0"/>
              <a:t>rmdir</a:t>
            </a:r>
            <a:endParaRPr kumimoji="1" lang="en-US" altLang="zh-CN" sz="12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984354" y="354080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查找并获取</a:t>
            </a:r>
            <a:r>
              <a:rPr kumimoji="1" lang="en-US" altLang="zh-CN" sz="1200" dirty="0"/>
              <a:t>dentry</a:t>
            </a:r>
            <a:endParaRPr kumimoji="1" lang="en-US" altLang="zh-CN" sz="1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984354" y="393005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以</a:t>
            </a:r>
            <a:r>
              <a:rPr kumimoji="1" lang="en-US" altLang="zh-CN" sz="1200" dirty="0"/>
              <a:t>dentry</a:t>
            </a:r>
            <a:r>
              <a:rPr kumimoji="1" lang="zh-CN" altLang="en-US" sz="1200" dirty="0"/>
              <a:t>为根，删除叶子节点</a:t>
            </a:r>
            <a:endParaRPr kumimoji="1" lang="zh-CN" altLang="en-US" sz="1200" dirty="0"/>
          </a:p>
        </p:txBody>
      </p:sp>
      <p:cxnSp>
        <p:nvCxnSpPr>
          <p:cNvPr id="45" name="曲线连接符 44"/>
          <p:cNvCxnSpPr>
            <a:stCxn id="40" idx="3"/>
            <a:endCxn id="41" idx="1"/>
          </p:cNvCxnSpPr>
          <p:nvPr/>
        </p:nvCxnSpPr>
        <p:spPr>
          <a:xfrm>
            <a:off x="1575435" y="3668395"/>
            <a:ext cx="398780" cy="6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40" idx="3"/>
            <a:endCxn id="43" idx="1"/>
          </p:cNvCxnSpPr>
          <p:nvPr/>
        </p:nvCxnSpPr>
        <p:spPr>
          <a:xfrm>
            <a:off x="1575435" y="3668395"/>
            <a:ext cx="398780" cy="3898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721267" y="3925405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删除叶子节点的</a:t>
            </a:r>
            <a:r>
              <a:rPr lang="en-US" altLang="zh-CN" sz="1200" dirty="0"/>
              <a:t>inode</a:t>
            </a:r>
            <a:endParaRPr lang="en-US" altLang="zh-CN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721267" y="4341862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删除</a:t>
            </a:r>
            <a:r>
              <a:rPr lang="en-US" altLang="zh-CN" sz="1200" dirty="0"/>
              <a:t>dentry</a:t>
            </a:r>
            <a:endParaRPr lang="en-US" altLang="zh-CN" sz="1200" dirty="0"/>
          </a:p>
        </p:txBody>
      </p:sp>
      <p:cxnSp>
        <p:nvCxnSpPr>
          <p:cNvPr id="51" name="曲线连接符 50"/>
          <p:cNvCxnSpPr>
            <a:stCxn id="43" idx="3"/>
            <a:endCxn id="49" idx="1"/>
          </p:cNvCxnSpPr>
          <p:nvPr/>
        </p:nvCxnSpPr>
        <p:spPr>
          <a:xfrm flipV="1">
            <a:off x="3858895" y="4053840"/>
            <a:ext cx="852170" cy="44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43" idx="3"/>
            <a:endCxn id="50" idx="1"/>
          </p:cNvCxnSpPr>
          <p:nvPr/>
        </p:nvCxnSpPr>
        <p:spPr>
          <a:xfrm>
            <a:off x="3858895" y="4058285"/>
            <a:ext cx="852170" cy="4121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721902" y="4772392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若挂载了文件系统</a:t>
            </a:r>
            <a:endParaRPr lang="zh-CN" sz="1200" dirty="0"/>
          </a:p>
        </p:txBody>
      </p:sp>
      <p:cxnSp>
        <p:nvCxnSpPr>
          <p:cNvPr id="57" name="曲线连接符 56"/>
          <p:cNvCxnSpPr>
            <a:endCxn id="56" idx="1"/>
          </p:cNvCxnSpPr>
          <p:nvPr/>
        </p:nvCxnSpPr>
        <p:spPr>
          <a:xfrm>
            <a:off x="3858895" y="4053840"/>
            <a:ext cx="852805" cy="847090"/>
          </a:xfrm>
          <a:prstGeom prst="curvedConnector3">
            <a:avLst>
              <a:gd name="adj1" fmla="val 50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310797" y="4753342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找到</a:t>
            </a:r>
            <a:r>
              <a:rPr lang="en-US" altLang="zh-CN" sz="1200" dirty="0"/>
              <a:t>vfs_mount</a:t>
            </a:r>
            <a:r>
              <a:rPr lang="zh-CN" altLang="en-US" sz="1200" dirty="0"/>
              <a:t>结构</a:t>
            </a:r>
            <a:endParaRPr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311432" y="5183872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删除</a:t>
            </a:r>
            <a:r>
              <a:rPr lang="en-US" altLang="zh-CN" sz="1200" dirty="0"/>
              <a:t>vfs_mount</a:t>
            </a:r>
            <a:endParaRPr lang="en-US" altLang="zh-CN" sz="1200" dirty="0"/>
          </a:p>
        </p:txBody>
      </p:sp>
      <p:cxnSp>
        <p:nvCxnSpPr>
          <p:cNvPr id="62" name="曲线连接符 61"/>
          <p:cNvCxnSpPr>
            <a:stCxn id="56" idx="3"/>
            <a:endCxn id="59" idx="1"/>
          </p:cNvCxnSpPr>
          <p:nvPr/>
        </p:nvCxnSpPr>
        <p:spPr>
          <a:xfrm flipV="1">
            <a:off x="6539865" y="4881880"/>
            <a:ext cx="770890" cy="190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56" idx="3"/>
            <a:endCxn id="60" idx="1"/>
          </p:cNvCxnSpPr>
          <p:nvPr/>
        </p:nvCxnSpPr>
        <p:spPr>
          <a:xfrm>
            <a:off x="6539865" y="4900930"/>
            <a:ext cx="771525" cy="411480"/>
          </a:xfrm>
          <a:prstGeom prst="curvedConnector3">
            <a:avLst>
              <a:gd name="adj1" fmla="val 50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07934" y="5736738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en-US" altLang="zh-CN" sz="1200" dirty="0"/>
              <a:t>create</a:t>
            </a:r>
            <a:endParaRPr kumimoji="1" lang="en-US" altLang="zh-CN" sz="1200" dirty="0"/>
          </a:p>
        </p:txBody>
      </p:sp>
      <p:sp>
        <p:nvSpPr>
          <p:cNvPr id="68" name="文本框 67"/>
          <p:cNvSpPr txBox="1"/>
          <p:nvPr/>
        </p:nvSpPr>
        <p:spPr>
          <a:xfrm>
            <a:off x="2047854" y="573673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en-US" altLang="zh-CN" sz="1200" dirty="0"/>
              <a:t>mkdir</a:t>
            </a:r>
            <a:endParaRPr kumimoji="1" lang="en-US" altLang="zh-CN" sz="1200" dirty="0"/>
          </a:p>
        </p:txBody>
      </p:sp>
      <p:cxnSp>
        <p:nvCxnSpPr>
          <p:cNvPr id="70" name="曲线连接符 69"/>
          <p:cNvCxnSpPr>
            <a:stCxn id="67" idx="3"/>
            <a:endCxn id="68" idx="1"/>
          </p:cNvCxnSpPr>
          <p:nvPr/>
        </p:nvCxnSpPr>
        <p:spPr>
          <a:xfrm>
            <a:off x="1585595" y="5854700"/>
            <a:ext cx="46228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723130" y="280924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创建默认的</a:t>
            </a:r>
            <a:r>
              <a:rPr lang="en-US" altLang="zh-CN" sz="1200" dirty="0"/>
              <a:t>. /.. </a:t>
            </a:r>
            <a:r>
              <a:rPr lang="zh-CN" altLang="en-US" sz="1200" dirty="0"/>
              <a:t>目录，并加入目录树</a:t>
            </a:r>
            <a:endParaRPr lang="zh-CN" altLang="en-US" sz="1200" dirty="0"/>
          </a:p>
        </p:txBody>
      </p:sp>
      <p:cxnSp>
        <p:nvCxnSpPr>
          <p:cNvPr id="83" name="曲线连接符 82"/>
          <p:cNvCxnSpPr>
            <a:stCxn id="17" idx="3"/>
            <a:endCxn id="82" idx="1"/>
          </p:cNvCxnSpPr>
          <p:nvPr/>
        </p:nvCxnSpPr>
        <p:spPr>
          <a:xfrm>
            <a:off x="3858895" y="2132330"/>
            <a:ext cx="854075" cy="805180"/>
          </a:xfrm>
          <a:prstGeom prst="curvedConnector3">
            <a:avLst>
              <a:gd name="adj1" fmla="val 50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722474" y="573673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不创建</a:t>
            </a:r>
            <a:r>
              <a:rPr kumimoji="1" lang="en-US" altLang="zh-CN" sz="1200" dirty="0"/>
              <a:t>.  /..</a:t>
            </a:r>
            <a:endParaRPr kumimoji="1" lang="en-US" altLang="zh-CN" sz="1200" dirty="0"/>
          </a:p>
        </p:txBody>
      </p:sp>
      <p:cxnSp>
        <p:nvCxnSpPr>
          <p:cNvPr id="85" name="曲线连接符 84"/>
          <p:cNvCxnSpPr>
            <a:stCxn id="68" idx="3"/>
            <a:endCxn id="84" idx="1"/>
          </p:cNvCxnSpPr>
          <p:nvPr/>
        </p:nvCxnSpPr>
        <p:spPr>
          <a:xfrm>
            <a:off x="3932555" y="5854700"/>
            <a:ext cx="78994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984989" y="313948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加入缓存队列</a:t>
            </a:r>
            <a:endParaRPr kumimoji="1" lang="zh-CN" sz="1200" dirty="0"/>
          </a:p>
        </p:txBody>
      </p:sp>
      <p:cxnSp>
        <p:nvCxnSpPr>
          <p:cNvPr id="87" name="曲线连接符 86"/>
          <p:cNvCxnSpPr>
            <a:stCxn id="14" idx="3"/>
            <a:endCxn id="86" idx="1"/>
          </p:cNvCxnSpPr>
          <p:nvPr/>
        </p:nvCxnSpPr>
        <p:spPr>
          <a:xfrm>
            <a:off x="1511935" y="647065"/>
            <a:ext cx="462915" cy="2620645"/>
          </a:xfrm>
          <a:prstGeom prst="curvedConnector3">
            <a:avLst>
              <a:gd name="adj1" fmla="val 50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4721225" y="313944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根据</a:t>
            </a:r>
            <a:r>
              <a:rPr lang="en-US" altLang="zh-CN" sz="1200" dirty="0"/>
              <a:t>buffering</a:t>
            </a:r>
            <a:r>
              <a:rPr lang="zh-CN" altLang="en-US" sz="1200" dirty="0"/>
              <a:t>机制与磁盘同步</a:t>
            </a:r>
            <a:endParaRPr lang="zh-CN" altLang="en-US" sz="1200" dirty="0"/>
          </a:p>
        </p:txBody>
      </p:sp>
      <p:cxnSp>
        <p:nvCxnSpPr>
          <p:cNvPr id="89" name="曲线连接符 88"/>
          <p:cNvCxnSpPr>
            <a:stCxn id="86" idx="3"/>
            <a:endCxn id="88" idx="1"/>
          </p:cNvCxnSpPr>
          <p:nvPr/>
        </p:nvCxnSpPr>
        <p:spPr>
          <a:xfrm>
            <a:off x="3859530" y="3267710"/>
            <a:ext cx="85153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2047854" y="519688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加入磁盘请求队列，等待同步</a:t>
            </a:r>
            <a:endParaRPr kumimoji="1" lang="zh-CN" altLang="en-US" sz="1200" dirty="0"/>
          </a:p>
        </p:txBody>
      </p:sp>
      <p:cxnSp>
        <p:nvCxnSpPr>
          <p:cNvPr id="99" name="曲线连接符 98"/>
          <p:cNvCxnSpPr>
            <a:stCxn id="40" idx="3"/>
            <a:endCxn id="95" idx="1"/>
          </p:cNvCxnSpPr>
          <p:nvPr/>
        </p:nvCxnSpPr>
        <p:spPr>
          <a:xfrm>
            <a:off x="1585595" y="3668395"/>
            <a:ext cx="462280" cy="16567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047854" y="610503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加入磁盘缓存</a:t>
            </a:r>
            <a:endParaRPr kumimoji="1" lang="zh-CN" altLang="en-US" sz="1200" dirty="0"/>
          </a:p>
        </p:txBody>
      </p:sp>
      <p:cxnSp>
        <p:nvCxnSpPr>
          <p:cNvPr id="102" name="曲线连接符 101"/>
          <p:cNvCxnSpPr>
            <a:stCxn id="67" idx="3"/>
            <a:endCxn id="100" idx="1"/>
          </p:cNvCxnSpPr>
          <p:nvPr/>
        </p:nvCxnSpPr>
        <p:spPr>
          <a:xfrm>
            <a:off x="1585595" y="5854700"/>
            <a:ext cx="462280" cy="36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721225" y="610489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根据</a:t>
            </a:r>
            <a:r>
              <a:rPr lang="en-US" altLang="zh-CN" sz="1200" dirty="0"/>
              <a:t>buffering</a:t>
            </a:r>
            <a:r>
              <a:rPr lang="zh-CN" altLang="en-US" sz="1200" dirty="0"/>
              <a:t>机制与磁盘同步</a:t>
            </a:r>
            <a:endParaRPr lang="zh-CN" altLang="en-US" sz="1200" dirty="0"/>
          </a:p>
        </p:txBody>
      </p:sp>
      <p:cxnSp>
        <p:nvCxnSpPr>
          <p:cNvPr id="104" name="曲线连接符 103"/>
          <p:cNvCxnSpPr>
            <a:endCxn id="103" idx="1"/>
          </p:cNvCxnSpPr>
          <p:nvPr/>
        </p:nvCxnSpPr>
        <p:spPr>
          <a:xfrm>
            <a:off x="3869055" y="6219825"/>
            <a:ext cx="85217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文本框 34"/>
          <p:cNvSpPr txBox="1"/>
          <p:nvPr/>
        </p:nvSpPr>
        <p:spPr>
          <a:xfrm>
            <a:off x="0" y="0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dentry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88882" y="0"/>
            <a:ext cx="1061545" cy="1166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/</a:t>
            </a:r>
            <a:endParaRPr lang="en-US" altLang="zh-CN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112578" y="1041255"/>
            <a:ext cx="1061545" cy="114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mnt</a:t>
            </a:r>
            <a:endParaRPr lang="en-US" altLang="zh-CN" sz="1200" dirty="0"/>
          </a:p>
        </p:txBody>
      </p:sp>
      <p:cxnSp>
        <p:nvCxnSpPr>
          <p:cNvPr id="20" name="曲线连接符 19"/>
          <p:cNvCxnSpPr>
            <a:stCxn id="5" idx="3"/>
            <a:endCxn id="11" idx="1"/>
          </p:cNvCxnSpPr>
          <p:nvPr/>
        </p:nvCxnSpPr>
        <p:spPr>
          <a:xfrm>
            <a:off x="1240222" y="913340"/>
            <a:ext cx="1030012" cy="6042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270234" y="138964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270234" y="180492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546538" y="37013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46538" y="785425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3804743" y="1041255"/>
            <a:ext cx="1061545" cy="115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root</a:t>
            </a:r>
            <a:endParaRPr lang="en-US" altLang="zh-CN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962399" y="140015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962399" y="181543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686095" y="1041255"/>
            <a:ext cx="1061545" cy="1216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boot</a:t>
            </a:r>
            <a:endParaRPr lang="en-US" altLang="zh-CN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843751" y="146091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843751" y="1876206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7462343" y="1041255"/>
            <a:ext cx="1061545" cy="115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home</a:t>
            </a:r>
            <a:endParaRPr lang="en-US" altLang="zh-CN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619999" y="140015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619999" y="181543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cxnSp>
        <p:nvCxnSpPr>
          <p:cNvPr id="37" name="曲线连接符 36"/>
          <p:cNvCxnSpPr>
            <a:stCxn id="11" idx="3"/>
            <a:endCxn id="29" idx="1"/>
          </p:cNvCxnSpPr>
          <p:nvPr/>
        </p:nvCxnSpPr>
        <p:spPr>
          <a:xfrm>
            <a:off x="2963918" y="1517556"/>
            <a:ext cx="998481" cy="10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29" idx="3"/>
            <a:endCxn id="32" idx="1"/>
          </p:cNvCxnSpPr>
          <p:nvPr/>
        </p:nvCxnSpPr>
        <p:spPr>
          <a:xfrm>
            <a:off x="4656083" y="1528066"/>
            <a:ext cx="1187668" cy="607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2" idx="3"/>
            <a:endCxn id="35" idx="1"/>
          </p:cNvCxnSpPr>
          <p:nvPr/>
        </p:nvCxnSpPr>
        <p:spPr>
          <a:xfrm flipV="1">
            <a:off x="6537435" y="1528066"/>
            <a:ext cx="1082564" cy="607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656076" y="3142591"/>
            <a:ext cx="1061545" cy="1187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newdir</a:t>
            </a:r>
            <a:endParaRPr lang="en-US" altLang="zh-CN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813732" y="353374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813732" y="3949036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5722883" y="4940918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880539" y="5049410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880539" y="5464697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7719843" y="2910252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7877499" y="3018744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7877499" y="343403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sp>
        <p:nvSpPr>
          <p:cNvPr id="64" name="文本框 63"/>
          <p:cNvSpPr txBox="1"/>
          <p:nvPr/>
        </p:nvSpPr>
        <p:spPr>
          <a:xfrm>
            <a:off x="9348946" y="2931273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65" name="文本框 64"/>
          <p:cNvSpPr txBox="1"/>
          <p:nvPr/>
        </p:nvSpPr>
        <p:spPr>
          <a:xfrm>
            <a:off x="9506602" y="3039765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66" name="文本框 65"/>
          <p:cNvSpPr txBox="1"/>
          <p:nvPr/>
        </p:nvSpPr>
        <p:spPr>
          <a:xfrm>
            <a:off x="9506602" y="3455052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cxnSp>
        <p:nvCxnSpPr>
          <p:cNvPr id="67" name="曲线连接符 66"/>
          <p:cNvCxnSpPr>
            <a:stCxn id="62" idx="3"/>
            <a:endCxn id="65" idx="1"/>
          </p:cNvCxnSpPr>
          <p:nvPr/>
        </p:nvCxnSpPr>
        <p:spPr>
          <a:xfrm>
            <a:off x="8571183" y="3146659"/>
            <a:ext cx="935419" cy="210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33" idx="3"/>
            <a:endCxn id="62" idx="1"/>
          </p:cNvCxnSpPr>
          <p:nvPr/>
        </p:nvCxnSpPr>
        <p:spPr>
          <a:xfrm>
            <a:off x="6537435" y="2004121"/>
            <a:ext cx="1340064" cy="11425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723696" y="4930409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1881352" y="503890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74" name="文本框 73"/>
          <p:cNvSpPr txBox="1"/>
          <p:nvPr/>
        </p:nvSpPr>
        <p:spPr>
          <a:xfrm>
            <a:off x="1881352" y="545418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sp>
        <p:nvSpPr>
          <p:cNvPr id="75" name="文本框 74"/>
          <p:cNvSpPr txBox="1"/>
          <p:nvPr/>
        </p:nvSpPr>
        <p:spPr>
          <a:xfrm>
            <a:off x="3352799" y="4951430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3510455" y="5059922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3510455" y="547520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cxnSp>
        <p:nvCxnSpPr>
          <p:cNvPr id="78" name="曲线连接符 77"/>
          <p:cNvCxnSpPr>
            <a:stCxn id="73" idx="3"/>
            <a:endCxn id="76" idx="1"/>
          </p:cNvCxnSpPr>
          <p:nvPr/>
        </p:nvCxnSpPr>
        <p:spPr>
          <a:xfrm>
            <a:off x="2575036" y="5166816"/>
            <a:ext cx="935419" cy="210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4079102" y="3728640"/>
            <a:ext cx="5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fs1</a:t>
            </a:r>
            <a:endParaRPr kumimoji="1"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1156138" y="5269522"/>
            <a:ext cx="5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fs2</a:t>
            </a:r>
            <a:endParaRPr kumimoji="1" lang="zh-CN" altLang="en-US" dirty="0"/>
          </a:p>
        </p:txBody>
      </p:sp>
      <p:cxnSp>
        <p:nvCxnSpPr>
          <p:cNvPr id="81" name="曲线连接符 80"/>
          <p:cNvCxnSpPr>
            <a:stCxn id="108" idx="3"/>
            <a:endCxn id="73" idx="1"/>
          </p:cNvCxnSpPr>
          <p:nvPr/>
        </p:nvCxnSpPr>
        <p:spPr>
          <a:xfrm flipH="1">
            <a:off x="1881352" y="4087461"/>
            <a:ext cx="1728945" cy="1079355"/>
          </a:xfrm>
          <a:prstGeom prst="curvedConnector5">
            <a:avLst>
              <a:gd name="adj1" fmla="val -13222"/>
              <a:gd name="adj2" fmla="val 50000"/>
              <a:gd name="adj3" fmla="val 113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2758957" y="3142591"/>
            <a:ext cx="1061545" cy="1198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newdir</a:t>
            </a:r>
            <a:endParaRPr lang="en-US" altLang="zh-CN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916613" y="354425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2916613" y="3959546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2181983" y="3739150"/>
            <a:ext cx="5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fs2</a:t>
            </a:r>
            <a:endParaRPr kumimoji="1" lang="zh-CN" altLang="en-US" dirty="0"/>
          </a:p>
        </p:txBody>
      </p:sp>
      <p:cxnSp>
        <p:nvCxnSpPr>
          <p:cNvPr id="111" name="曲线连接符 110"/>
          <p:cNvCxnSpPr>
            <a:stCxn id="12" idx="3"/>
            <a:endCxn id="107" idx="1"/>
          </p:cNvCxnSpPr>
          <p:nvPr/>
        </p:nvCxnSpPr>
        <p:spPr>
          <a:xfrm flipH="1">
            <a:off x="2916613" y="1932843"/>
            <a:ext cx="47305" cy="1739331"/>
          </a:xfrm>
          <a:prstGeom prst="curvedConnector5">
            <a:avLst>
              <a:gd name="adj1" fmla="val -483247"/>
              <a:gd name="adj2" fmla="val 50000"/>
              <a:gd name="adj3" fmla="val 583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114"/>
          <p:cNvCxnSpPr>
            <a:stCxn id="50" idx="3"/>
            <a:endCxn id="52" idx="1"/>
          </p:cNvCxnSpPr>
          <p:nvPr/>
        </p:nvCxnSpPr>
        <p:spPr>
          <a:xfrm>
            <a:off x="5507416" y="4076951"/>
            <a:ext cx="373123" cy="11003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7257389" y="4951428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7415045" y="5059920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7415045" y="5475207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cxnSp>
        <p:nvCxnSpPr>
          <p:cNvPr id="122" name="曲线连接符 121"/>
          <p:cNvCxnSpPr>
            <a:stCxn id="52" idx="3"/>
            <a:endCxn id="120" idx="1"/>
          </p:cNvCxnSpPr>
          <p:nvPr/>
        </p:nvCxnSpPr>
        <p:spPr>
          <a:xfrm>
            <a:off x="6574223" y="5177325"/>
            <a:ext cx="840822" cy="10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4099029" y="2442292"/>
            <a:ext cx="1792017" cy="195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Vfs_mount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文本框 34"/>
          <p:cNvSpPr txBox="1"/>
          <p:nvPr/>
        </p:nvSpPr>
        <p:spPr>
          <a:xfrm>
            <a:off x="22225" y="22225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open(filename, flags)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07365" y="64452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open</a:t>
            </a:r>
            <a:endParaRPr kumimoji="1" 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57805" y="110807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创建</a:t>
            </a:r>
            <a:r>
              <a:rPr kumimoji="1" lang="en-US" altLang="zh-CN" sz="1200" dirty="0"/>
              <a:t>file</a:t>
            </a:r>
            <a:r>
              <a:rPr kumimoji="1" lang="zh-CN" altLang="en-US" sz="1200" dirty="0"/>
              <a:t>结构</a:t>
            </a:r>
            <a:endParaRPr kumimoji="1" lang="zh-CN" altLang="en-US" sz="1200" dirty="0"/>
          </a:p>
        </p:txBody>
      </p:sp>
      <p:cxnSp>
        <p:nvCxnSpPr>
          <p:cNvPr id="20" name="曲线连接符 19"/>
          <p:cNvCxnSpPr/>
          <p:nvPr/>
        </p:nvCxnSpPr>
        <p:spPr>
          <a:xfrm>
            <a:off x="2200910" y="771525"/>
            <a:ext cx="53276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1060" y="1108075"/>
            <a:ext cx="122428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分配</a:t>
            </a:r>
            <a:r>
              <a:rPr kumimoji="1" lang="en-US" altLang="zh-CN" sz="1200" dirty="0"/>
              <a:t>fd</a:t>
            </a:r>
            <a:r>
              <a:rPr kumimoji="1" lang="zh-CN" altLang="en-US" sz="1200" dirty="0"/>
              <a:t>并返回</a:t>
            </a:r>
            <a:endParaRPr kumimoji="1" lang="zh-CN" altLang="en-US" sz="1200" dirty="0"/>
          </a:p>
        </p:txBody>
      </p:sp>
      <p:cxnSp>
        <p:nvCxnSpPr>
          <p:cNvPr id="14" name="曲线连接符 13"/>
          <p:cNvCxnSpPr>
            <a:stCxn id="16" idx="3"/>
          </p:cNvCxnSpPr>
          <p:nvPr/>
        </p:nvCxnSpPr>
        <p:spPr>
          <a:xfrm>
            <a:off x="4149090" y="1226185"/>
            <a:ext cx="52197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63520" y="659130"/>
            <a:ext cx="219646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从根目录查找并返回</a:t>
            </a:r>
            <a:r>
              <a:rPr kumimoji="1" lang="en-US" altLang="zh-CN" sz="1200" dirty="0"/>
              <a:t>dentry</a:t>
            </a:r>
            <a:r>
              <a:rPr kumimoji="1" lang="zh-CN" altLang="en-US" sz="1200" dirty="0"/>
              <a:t>结果</a:t>
            </a:r>
            <a:endParaRPr kumimoji="1" lang="zh-CN" altLang="en-US" sz="1200" dirty="0"/>
          </a:p>
        </p:txBody>
      </p:sp>
      <p:cxnSp>
        <p:nvCxnSpPr>
          <p:cNvPr id="19" name="曲线连接符 18"/>
          <p:cNvCxnSpPr>
            <a:stCxn id="5" idx="3"/>
            <a:endCxn id="16" idx="1"/>
          </p:cNvCxnSpPr>
          <p:nvPr/>
        </p:nvCxnSpPr>
        <p:spPr>
          <a:xfrm>
            <a:off x="2200910" y="772795"/>
            <a:ext cx="556895" cy="463550"/>
          </a:xfrm>
          <a:prstGeom prst="curvedConnector3">
            <a:avLst>
              <a:gd name="adj1" fmla="val 50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913890" y="215709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open</a:t>
            </a:r>
            <a:endParaRPr kumimoji="1" 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5" idx="2"/>
          </p:cNvCxnSpPr>
          <p:nvPr/>
        </p:nvCxnSpPr>
        <p:spPr>
          <a:xfrm>
            <a:off x="2760980" y="2413635"/>
            <a:ext cx="1905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689350" y="3841750"/>
            <a:ext cx="113792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返回失败</a:t>
            </a:r>
            <a:endParaRPr kumimoji="1" lang="zh-CN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28825" y="4337050"/>
            <a:ext cx="4553585" cy="330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创建</a:t>
            </a:r>
            <a:r>
              <a:rPr kumimoji="1" lang="en-US" altLang="zh-CN" dirty="0">
                <a:solidFill>
                  <a:schemeClr val="tx1"/>
                </a:solidFill>
              </a:rPr>
              <a:t>file</a:t>
            </a:r>
            <a:r>
              <a:rPr kumimoji="1" lang="zh-CN" altLang="en-US" dirty="0">
                <a:solidFill>
                  <a:schemeClr val="tx1"/>
                </a:solidFill>
              </a:rPr>
              <a:t>结构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43755" y="2144395"/>
            <a:ext cx="182943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read(create)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7" idx="2"/>
          </p:cNvCxnSpPr>
          <p:nvPr/>
        </p:nvCxnSpPr>
        <p:spPr>
          <a:xfrm>
            <a:off x="5558790" y="2400935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844800" y="3583305"/>
            <a:ext cx="0" cy="753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915795" y="2686685"/>
            <a:ext cx="45688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查找目标文件是否存在</a:t>
            </a:r>
            <a:endParaRPr kumimoji="1" lang="zh-CN" dirty="0">
              <a:solidFill>
                <a:schemeClr val="tx1"/>
              </a:solidFill>
            </a:endParaRPr>
          </a:p>
        </p:txBody>
      </p:sp>
      <p:sp>
        <p:nvSpPr>
          <p:cNvPr id="46" name="菱形 45"/>
          <p:cNvSpPr/>
          <p:nvPr/>
        </p:nvSpPr>
        <p:spPr>
          <a:xfrm>
            <a:off x="4673600" y="3326765"/>
            <a:ext cx="1693545" cy="256540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yes</a:t>
            </a:r>
            <a:endParaRPr kumimoji="1" lang="en-US" dirty="0">
              <a:solidFill>
                <a:schemeClr val="tx1"/>
              </a:solidFill>
            </a:endParaRPr>
          </a:p>
        </p:txBody>
      </p:sp>
      <p:cxnSp>
        <p:nvCxnSpPr>
          <p:cNvPr id="47" name="肘形连接符 46"/>
          <p:cNvCxnSpPr/>
          <p:nvPr/>
        </p:nvCxnSpPr>
        <p:spPr>
          <a:xfrm rot="5400000" flipV="1">
            <a:off x="4668838" y="2474913"/>
            <a:ext cx="383540" cy="1320165"/>
          </a:xfrm>
          <a:prstGeom prst="bentConnector3">
            <a:avLst>
              <a:gd name="adj1" fmla="val 49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6" idx="3"/>
            <a:endCxn id="57" idx="0"/>
          </p:cNvCxnSpPr>
          <p:nvPr/>
        </p:nvCxnSpPr>
        <p:spPr>
          <a:xfrm>
            <a:off x="6367145" y="3455035"/>
            <a:ext cx="72390" cy="3765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2"/>
          </p:cNvCxnSpPr>
          <p:nvPr/>
        </p:nvCxnSpPr>
        <p:spPr>
          <a:xfrm>
            <a:off x="5520690" y="3583305"/>
            <a:ext cx="0" cy="743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菱形 49"/>
          <p:cNvSpPr/>
          <p:nvPr/>
        </p:nvSpPr>
        <p:spPr>
          <a:xfrm>
            <a:off x="1995805" y="3326765"/>
            <a:ext cx="1693545" cy="256540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yes</a:t>
            </a:r>
            <a:endParaRPr kumimoji="1" lang="en-US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2843530" y="2943225"/>
            <a:ext cx="254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0" idx="3"/>
            <a:endCxn id="28" idx="0"/>
          </p:cNvCxnSpPr>
          <p:nvPr/>
        </p:nvCxnSpPr>
        <p:spPr>
          <a:xfrm>
            <a:off x="3689350" y="3455035"/>
            <a:ext cx="568960" cy="386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997710" y="4904105"/>
            <a:ext cx="4584065" cy="330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分配</a:t>
            </a:r>
            <a:r>
              <a:rPr kumimoji="1" lang="en-US" altLang="zh-CN" dirty="0">
                <a:solidFill>
                  <a:schemeClr val="tx1"/>
                </a:solidFill>
              </a:rPr>
              <a:t>fd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007870" y="5513070"/>
            <a:ext cx="4573905" cy="330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返回</a:t>
            </a:r>
            <a:r>
              <a:rPr kumimoji="1" lang="en-US" altLang="zh-CN" dirty="0">
                <a:solidFill>
                  <a:schemeClr val="tx1"/>
                </a:solidFill>
              </a:rPr>
              <a:t>fd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4248150" y="4667250"/>
            <a:ext cx="0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259580" y="5276215"/>
            <a:ext cx="0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870575" y="3831590"/>
            <a:ext cx="113792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创建文件</a:t>
            </a:r>
            <a:endParaRPr kumimoji="1" lang="zh-CN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396355" y="4112260"/>
            <a:ext cx="0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2701</Words>
  <Application>WPS 演示</Application>
  <PresentationFormat>宽屏</PresentationFormat>
  <Paragraphs>522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wei</cp:lastModifiedBy>
  <cp:revision>73</cp:revision>
  <dcterms:created xsi:type="dcterms:W3CDTF">2018-09-12T12:26:00Z</dcterms:created>
  <dcterms:modified xsi:type="dcterms:W3CDTF">2018-10-20T13:46:29Z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