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5" r:id="rId3"/>
    <p:sldId id="257" r:id="rId4"/>
    <p:sldId id="258" r:id="rId5"/>
    <p:sldId id="260" r:id="rId6"/>
    <p:sldId id="284" r:id="rId7"/>
    <p:sldId id="259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3" r:id="rId29"/>
    <p:sldId id="297" r:id="rId30"/>
    <p:sldId id="282" r:id="rId31"/>
    <p:sldId id="286" r:id="rId32"/>
    <p:sldId id="287" r:id="rId33"/>
    <p:sldId id="295" r:id="rId34"/>
    <p:sldId id="296" r:id="rId35"/>
    <p:sldId id="288" r:id="rId36"/>
    <p:sldId id="289" r:id="rId37"/>
    <p:sldId id="290" r:id="rId38"/>
    <p:sldId id="291" r:id="rId39"/>
    <p:sldId id="292" r:id="rId40"/>
    <p:sldId id="294" r:id="rId41"/>
    <p:sldId id="277" r:id="rId42"/>
    <p:sldId id="293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庭瑋 游" initials="庭瑋" lastIdx="1" clrIdx="0">
    <p:extLst>
      <p:ext uri="{19B8F6BF-5375-455C-9EA6-DF929625EA0E}">
        <p15:presenceInfo xmlns:p15="http://schemas.microsoft.com/office/powerpoint/2012/main" userId="bb7b868c0e1367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52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1A00-909B-40C1-A6E6-883D660C9F11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DBC3D-DDD5-477F-AD7A-AA20DFBB60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0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[2] </a:t>
            </a:r>
            <a:r>
              <a:rPr lang="zh-TW" altLang="en-US" dirty="0"/>
              <a:t>第三層即可達到跟第七層差不多的效果</a:t>
            </a:r>
            <a:r>
              <a:rPr lang="en-US" altLang="zh-TW" dirty="0"/>
              <a:t>(-0.7%)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2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Antigen</a:t>
            </a:r>
            <a:r>
              <a:rPr lang="zh-TW" altLang="en-US" dirty="0"/>
              <a:t>抗原</a:t>
            </a:r>
            <a:endParaRPr lang="en-US" altLang="zh-TW" dirty="0"/>
          </a:p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Dissident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異己</a:t>
            </a:r>
            <a:endParaRPr lang="en-US" altLang="zh-TW" dirty="0"/>
          </a:p>
          <a:p>
            <a:r>
              <a:rPr lang="zh-TW" altLang="en-US" dirty="0"/>
              <a:t>識別性（</a:t>
            </a:r>
            <a:r>
              <a:rPr lang="en-US" altLang="zh-TW" dirty="0"/>
              <a:t>self/</a:t>
            </a:r>
            <a:r>
              <a:rPr lang="en-US" altLang="zh-TW" dirty="0" err="1"/>
              <a:t>nonself</a:t>
            </a:r>
            <a:r>
              <a:rPr lang="en-US" altLang="zh-TW" dirty="0"/>
              <a:t> recognition</a:t>
            </a:r>
            <a:r>
              <a:rPr lang="zh-TW" altLang="en-US" dirty="0"/>
              <a:t>）、多樣性（</a:t>
            </a:r>
            <a:r>
              <a:rPr lang="en-US" altLang="zh-TW" dirty="0"/>
              <a:t>diversity</a:t>
            </a:r>
            <a:r>
              <a:rPr lang="zh-TW" altLang="en-US" dirty="0"/>
              <a:t>）、專一性（</a:t>
            </a:r>
            <a:r>
              <a:rPr lang="en-US" altLang="zh-TW" dirty="0"/>
              <a:t>specificity</a:t>
            </a:r>
            <a:r>
              <a:rPr lang="zh-TW" altLang="en-US" dirty="0"/>
              <a:t>）、記憶性（</a:t>
            </a:r>
            <a:r>
              <a:rPr lang="en-US" altLang="zh-TW" dirty="0"/>
              <a:t>memory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activated dendritic cells: 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活化樹突細胞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7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thymus: </a:t>
            </a:r>
            <a:r>
              <a:rPr lang="zh-TW" altLang="en-US" dirty="0"/>
              <a:t>胸腺</a:t>
            </a:r>
            <a:endParaRPr lang="en-US" altLang="zh-TW" dirty="0"/>
          </a:p>
          <a:p>
            <a:r>
              <a:rPr lang="en-US" altLang="zh-TW" dirty="0"/>
              <a:t>cytotoxic:</a:t>
            </a:r>
            <a:r>
              <a:rPr lang="zh-TW" altLang="en-US" dirty="0"/>
              <a:t> 胞毒</a:t>
            </a:r>
            <a:endParaRPr lang="en-US" altLang="zh-TW" dirty="0"/>
          </a:p>
          <a:p>
            <a:pPr algn="l"/>
            <a:r>
              <a:rPr lang="en-US" altLang="zh-TW" dirty="0"/>
              <a:t>lymphocyte:</a:t>
            </a: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淋巴細胞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plasma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cell: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漿細胞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apoptosis: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凋亡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dendritic cells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樹突細胞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macrophages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cells: 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巨嗜細胞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9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Costimulation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共刺激是輔助信號，在抗原呈遞細胞存在下，免疫細胞依靠該信號激活免疫應答。在</a:t>
            </a:r>
            <a:r>
              <a:rPr lang="en-US" altLang="zh-TW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細胞的情況下，需要兩種刺激才能完全激活其免疫應答。在淋巴球的活化過程中，共同刺激對於有效免疫應答的發展通常是至關重要的。除了來自其抗原受體的抗原特異性信號外，還需要共刺激。</a:t>
            </a:r>
            <a:endParaRPr lang="en-US" altLang="zh-TW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即前述危險訊號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70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Email -&gt; </a:t>
            </a:r>
            <a:r>
              <a:rPr lang="zh-TW" altLang="en-US" dirty="0"/>
              <a:t>選特徵 </a:t>
            </a:r>
            <a:r>
              <a:rPr lang="en-US" altLang="zh-TW" dirty="0"/>
              <a:t>-&gt; train-test-split</a:t>
            </a:r>
          </a:p>
          <a:p>
            <a:r>
              <a:rPr lang="en-US" altLang="zh-TW" dirty="0"/>
              <a:t>training set </a:t>
            </a:r>
            <a:r>
              <a:rPr lang="zh-TW" altLang="en-US" dirty="0"/>
              <a:t>離散化 </a:t>
            </a:r>
            <a:r>
              <a:rPr lang="en-US" altLang="zh-TW" dirty="0"/>
              <a:t>-&gt; </a:t>
            </a:r>
            <a:r>
              <a:rPr lang="zh-TW" altLang="en-US" dirty="0"/>
              <a:t>基因演算法 </a:t>
            </a:r>
            <a:r>
              <a:rPr lang="en-US" altLang="zh-TW" dirty="0"/>
              <a:t>-&gt; </a:t>
            </a:r>
            <a:r>
              <a:rPr lang="zh-TW" altLang="en-US" dirty="0"/>
              <a:t>產出</a:t>
            </a:r>
            <a:r>
              <a:rPr lang="en-US" altLang="zh-TW" dirty="0"/>
              <a:t>rule</a:t>
            </a:r>
          </a:p>
          <a:p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離散化 </a:t>
            </a:r>
            <a:r>
              <a:rPr lang="en-US" altLang="zh-TW" dirty="0"/>
              <a:t>-&gt; </a:t>
            </a:r>
            <a:r>
              <a:rPr lang="zh-TW" altLang="en-US" dirty="0"/>
              <a:t>用</a:t>
            </a:r>
            <a:r>
              <a:rPr lang="en-US" altLang="zh-TW" dirty="0"/>
              <a:t>rule</a:t>
            </a:r>
            <a:r>
              <a:rPr lang="zh-TW" altLang="en-US" dirty="0"/>
              <a:t>檢查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="https://www.flaticon.com/free-icons/email" title="email icons"&gt;Email icons created by </a:t>
            </a:r>
            <a:r>
              <a:rPr lang="en-US" altLang="zh-TW" dirty="0" err="1"/>
              <a:t>kornkun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="https://www.flaticon.com/free-icons/attribute" title="attribute icons"&gt;Attribute icons created by </a:t>
            </a:r>
            <a:r>
              <a:rPr lang="en-US" altLang="zh-TW" dirty="0" err="1"/>
              <a:t>noomtah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="https://www.flaticon.com/free-icons/discrete-math" title="discrete math icons"&gt;Discrete math icons created by </a:t>
            </a:r>
            <a:r>
              <a:rPr lang="en-US" altLang="zh-TW" dirty="0" err="1"/>
              <a:t>Freepik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="https://www.flaticon.com/free-icons/genetic" title="genetic icons"&gt;Genetic icons created by </a:t>
            </a:r>
            <a:r>
              <a:rPr lang="en-US" altLang="zh-TW" dirty="0" err="1"/>
              <a:t>Eucalyp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="https://www.flaticon.com/free-icons/rules" title="rules icons"&gt;Rules icons created by </a:t>
            </a:r>
            <a:r>
              <a:rPr lang="en-US" altLang="zh-TW" dirty="0" err="1"/>
              <a:t>Freepik</a:t>
            </a:r>
            <a:r>
              <a:rPr lang="en-US" altLang="zh-TW" dirty="0"/>
              <a:t>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="https://www.flaticon.com/free-icons/decision" title="decision icons"&gt;Decision icons created by Flat Icons - </a:t>
            </a:r>
            <a:r>
              <a:rPr lang="en-US" altLang="zh-TW" dirty="0" err="1"/>
              <a:t>Flaticon</a:t>
            </a:r>
            <a:r>
              <a:rPr lang="en-US" altLang="zh-TW" dirty="0"/>
              <a:t>&lt;/a&gt;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0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Rel: x </a:t>
            </a:r>
            <a:r>
              <a:rPr lang="zh-TW" altLang="en-US"/>
              <a:t>與非垃圾郵件的相關性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84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6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accuracy: </a:t>
            </a:r>
            <a:r>
              <a:rPr lang="en-US" altLang="zh-TW" dirty="0" err="1"/>
              <a:t>nb</a:t>
            </a:r>
            <a:r>
              <a:rPr lang="zh-TW" altLang="en-US" dirty="0"/>
              <a:t>最好</a:t>
            </a:r>
            <a:r>
              <a:rPr lang="en-US" altLang="zh-TW" dirty="0"/>
              <a:t>, ais, </a:t>
            </a:r>
            <a:r>
              <a:rPr lang="en-US" altLang="zh-TW" dirty="0" err="1"/>
              <a:t>knn</a:t>
            </a:r>
            <a:r>
              <a:rPr lang="zh-TW" altLang="en-US" dirty="0"/>
              <a:t>最差</a:t>
            </a:r>
            <a:endParaRPr lang="en-US" altLang="zh-TW" dirty="0"/>
          </a:p>
          <a:p>
            <a:r>
              <a:rPr lang="en-US" altLang="zh-TW" dirty="0"/>
              <a:t>precision:</a:t>
            </a:r>
            <a:r>
              <a:rPr lang="zh-TW" altLang="en-US" dirty="0"/>
              <a:t> </a:t>
            </a:r>
            <a:r>
              <a:rPr lang="en-US" altLang="zh-TW" dirty="0" err="1"/>
              <a:t>nb</a:t>
            </a:r>
            <a:r>
              <a:rPr lang="zh-TW" altLang="en-US" dirty="0"/>
              <a:t>最好</a:t>
            </a:r>
            <a:r>
              <a:rPr lang="en-US" altLang="zh-TW" dirty="0"/>
              <a:t>, </a:t>
            </a:r>
            <a:r>
              <a:rPr lang="en-US" altLang="zh-TW" dirty="0" err="1"/>
              <a:t>knn</a:t>
            </a:r>
            <a:r>
              <a:rPr lang="zh-TW" altLang="en-US" dirty="0"/>
              <a:t>最差</a:t>
            </a:r>
            <a:r>
              <a:rPr lang="en-US" altLang="zh-TW" dirty="0"/>
              <a:t>, </a:t>
            </a:r>
            <a:r>
              <a:rPr lang="en-US" altLang="zh-TW" dirty="0" err="1"/>
              <a:t>rs</a:t>
            </a:r>
            <a:r>
              <a:rPr lang="zh-TW" altLang="en-US" dirty="0"/>
              <a:t>出乎意料的好</a:t>
            </a:r>
            <a:endParaRPr lang="en-US" altLang="zh-TW" dirty="0"/>
          </a:p>
          <a:p>
            <a:r>
              <a:rPr lang="en-US" altLang="zh-TW" dirty="0"/>
              <a:t>recall: </a:t>
            </a:r>
            <a:r>
              <a:rPr lang="en-US" altLang="zh-TW" dirty="0" err="1"/>
              <a:t>nb</a:t>
            </a:r>
            <a:r>
              <a:rPr lang="zh-TW" altLang="en-US" dirty="0"/>
              <a:t>最好</a:t>
            </a:r>
            <a:r>
              <a:rPr lang="en-US" altLang="zh-TW" dirty="0"/>
              <a:t>, </a:t>
            </a:r>
            <a:r>
              <a:rPr lang="en-US" altLang="zh-TW" dirty="0" err="1"/>
              <a:t>rs</a:t>
            </a:r>
            <a:r>
              <a:rPr lang="zh-TW" altLang="en-US" dirty="0"/>
              <a:t>最差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knn</a:t>
            </a:r>
            <a:r>
              <a:rPr lang="zh-TW" altLang="en-US" dirty="0"/>
              <a:t>基本上跟</a:t>
            </a:r>
            <a:r>
              <a:rPr lang="en-US" altLang="zh-TW" dirty="0"/>
              <a:t>k</a:t>
            </a:r>
            <a:r>
              <a:rPr lang="zh-TW" altLang="en-US" dirty="0"/>
              <a:t>值無關，都很差</a:t>
            </a:r>
            <a:endParaRPr lang="en-US" altLang="zh-TW" dirty="0"/>
          </a:p>
          <a:p>
            <a:r>
              <a:rPr lang="en-US" altLang="zh-TW" dirty="0" err="1"/>
              <a:t>nn</a:t>
            </a:r>
            <a:r>
              <a:rPr lang="zh-TW" altLang="en-US" dirty="0"/>
              <a:t>又簡單又快</a:t>
            </a:r>
            <a:endParaRPr lang="en-US" altLang="zh-TW" dirty="0"/>
          </a:p>
          <a:p>
            <a:r>
              <a:rPr lang="en-US" altLang="zh-TW" dirty="0" err="1"/>
              <a:t>rs</a:t>
            </a:r>
            <a:r>
              <a:rPr lang="zh-TW" altLang="en-US" dirty="0"/>
              <a:t>最複雜，需混合基因演算法</a:t>
            </a:r>
            <a:endParaRPr lang="en-US" altLang="zh-TW" dirty="0"/>
          </a:p>
          <a:p>
            <a:r>
              <a:rPr lang="en-US" altLang="zh-TW" dirty="0"/>
              <a:t>ais</a:t>
            </a:r>
            <a:r>
              <a:rPr lang="zh-TW" altLang="en-US" dirty="0"/>
              <a:t>給出十分滿意的結果，跟</a:t>
            </a:r>
            <a:r>
              <a:rPr lang="en-US" altLang="zh-TW" dirty="0" err="1"/>
              <a:t>rs</a:t>
            </a:r>
            <a:r>
              <a:rPr lang="zh-TW" altLang="en-US" dirty="0"/>
              <a:t>混合後可能會有更好的表現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DBC3D-DDD5-477F-AD7A-AA20DFBB60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0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82790-B845-43B3-B4DA-5F64EF2E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C92DC9-50E1-4BFA-820D-9A2F3841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8FDD6-DDC0-40EB-A91D-9A82C556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DCA7-64D6-47E9-9EB8-9A3768B17899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DF6FD-C282-409E-A2AD-EB6A5F3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19EBB-CAE8-4A47-8B18-83CF63F6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3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8AEC3-3073-4BFE-9505-47CB62A3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24F594-D9DB-4BAC-9FB9-C1FF2F56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704F59-4962-4C26-BDE6-6FBFB88A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1765-D1C8-4A38-8159-817AD5477A40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94026-B8C5-4CFE-AF8B-F9628DE4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AD279-D2CF-410F-B9F3-8D6B199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681AD3-8006-44D3-B076-4C0BF3A70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2E3ED8-EA78-4B23-AD7B-003D59C9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6377A-53A5-4214-BA80-877FAF0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FA3A-AEAC-4740-BF7A-1909A0C5FE37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EC88A-5C5C-4356-A3BF-B5E91DEA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E9B6CF-7A15-478D-9BBF-EAF8470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47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D7C17-243C-4E98-9C1E-1C9DD65B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36C6E-4366-468A-B085-169D958E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D0498A-1DCE-4477-AE01-AF45F90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8A9D-2719-4C81-A151-B8CCAAA4B8F0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16A7C-C636-443F-8F99-6919B2A9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28A6F2-2362-4354-9463-D0361989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9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D2F41-B354-4A32-BFC9-1B4C03D5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BE3E0D-0EDF-4137-83B5-812E06E5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CDEE4-D1CD-43DB-B034-20FC4B42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EE90-E68D-4356-870F-22428086B1E8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BCAFC-BD80-425F-A792-5E21FCBF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FFF31-D5A2-4B73-ABD7-4971F1FB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60883-104A-489C-8B3D-97C333BF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6EBB4-704C-44CE-92F8-FF030BAB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636B27-C99B-4C04-9792-821A2DB9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10BD12-B0BE-4D76-B95A-AEBAC7A9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E5E-C7C3-4A49-8AD3-C8BEFF532359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D73E4-A74C-40B7-9EE6-4BE8743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1260C-39B5-4499-8294-579912E4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86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09FBA-304F-4D5C-BACB-DFED50F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9AAA4-8EF5-41AE-B380-82C034A0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4A4EA-DD1B-4C91-AC92-FEBEE056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545C83-6F4F-4746-BB7A-E965CC668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78F36D-FB2D-432B-8261-38BDBEC40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38D90D-2F1A-448B-9D0C-EBE5BA9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F9C7-AEA0-46E2-A114-5C532D8A5211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7C8690-365A-43AC-978B-026543F6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E42BFE-420D-4D8B-9987-E56CF1D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56FA2-8786-44EF-BF87-9F5794E9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6CDC31-83E7-48BA-A668-73EC6F29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39E4-7A53-471E-88D2-D0C7086AC2C3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2D8FCA-B87A-4F65-B785-52DA7B84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DAA13C-E318-439F-B031-0D4BFC7F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5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DE5531-D265-40E2-8FD8-F33E490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3E-2FC2-4812-B291-19769753F742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0C3959-A673-4EBC-BD7C-B57B9AC1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7DE1E-262E-4FD1-90B0-11A0F3D2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0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ECE49-96C5-4FA2-BFDC-64F4E806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2DBA-D7DA-4495-8F40-6F7E759F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6A06D8-246E-48D0-B033-9E1D7910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8B9003-3472-4457-BC63-79E7B822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AB9A-33A2-4C30-8CFF-00986F798175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68E392-181C-4A0D-ACE8-491A4C0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6D4BF7-FE8A-464E-ABA2-40F3DB3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4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589F8-174A-492C-817B-D3961E77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AEB27E-F3AD-45ED-898F-4468268B6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396947-4D43-4781-9F0A-D57BE505D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C81462-86EB-4F87-803E-AED69399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52BB-4BC6-4848-A137-0776E48CCABC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AF0A1-F362-4D50-9D6B-607CC845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D903FA-B6C6-4C7C-980F-6DCB1D14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B5F4ED-9CC9-4534-9695-232F78EB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9387BB-67DF-4E2C-AC34-C9FAC2D02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7C036-5E2D-4681-ABBE-EDFEC6F89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52C2-7C0D-4DE6-8EBE-92551F0C094C}" type="datetime1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8F5C2E-5201-43CA-B73E-37396CB64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FC62B-2F00-4962-A87D-0452DDA83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79FC-AEE8-4EAB-9F16-A99159959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F2815-BDC4-4A1A-A437-DC15F7136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/>
              <a:t>MACHINE LEARNING METHODS</a:t>
            </a:r>
            <a:br>
              <a:rPr lang="en-US" altLang="zh-TW" sz="4800" dirty="0"/>
            </a:br>
            <a:r>
              <a:rPr lang="en-US" altLang="zh-TW" sz="4800" dirty="0"/>
              <a:t>FOR SPAM E-MAIL CLASSIFICATION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6850B7-FC1B-45A5-8F23-A39CC7470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334" y="3620891"/>
            <a:ext cx="9659332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W.A. Awad</a:t>
            </a:r>
            <a:r>
              <a:rPr lang="en-US" altLang="zh-TW" baseline="-25000" dirty="0"/>
              <a:t>1</a:t>
            </a:r>
            <a:r>
              <a:rPr lang="en-US" altLang="zh-TW" dirty="0"/>
              <a:t> and S.M. ELseuofi</a:t>
            </a:r>
            <a:r>
              <a:rPr lang="en-US" altLang="zh-TW" baseline="-25000" dirty="0"/>
              <a:t>2</a:t>
            </a:r>
          </a:p>
          <a:p>
            <a:r>
              <a:rPr lang="en-US" altLang="zh-TW" sz="1800" baseline="30000" dirty="0"/>
              <a:t>1</a:t>
            </a:r>
            <a:r>
              <a:rPr lang="en-US" altLang="zh-TW" sz="1800" dirty="0"/>
              <a:t>Math.&amp;Comp.Sci.Dept., Science faculty, Port Said University </a:t>
            </a:r>
          </a:p>
          <a:p>
            <a:r>
              <a:rPr lang="en-US" altLang="zh-TW" sz="1800" baseline="30000" dirty="0"/>
              <a:t>2</a:t>
            </a:r>
            <a:r>
              <a:rPr lang="en-US" altLang="zh-TW" sz="1800" dirty="0"/>
              <a:t>Inf. System </a:t>
            </a:r>
            <a:r>
              <a:rPr lang="en-US" altLang="zh-TW" sz="1800" dirty="0" err="1"/>
              <a:t>Dept.,Ras</a:t>
            </a:r>
            <a:r>
              <a:rPr lang="en-US" altLang="zh-TW" sz="1800" dirty="0"/>
              <a:t> El Bar High inst. </a:t>
            </a:r>
          </a:p>
          <a:p>
            <a:r>
              <a:rPr lang="en-US" altLang="zh-TW" sz="1800" dirty="0"/>
              <a:t>International Journal of Computer Science &amp; Information Technology (IJCSIT), Vol 3, No 1, Feb 2011</a:t>
            </a:r>
            <a:endParaRPr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C2CFDD-C6DF-43F1-BDC0-4E5B06AD38D5}"/>
              </a:ext>
            </a:extLst>
          </p:cNvPr>
          <p:cNvSpPr txBox="1"/>
          <p:nvPr/>
        </p:nvSpPr>
        <p:spPr>
          <a:xfrm>
            <a:off x="4482353" y="5735637"/>
            <a:ext cx="322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資科工一 游庭瑋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6428A7-A7B3-4D9B-BD37-82264D86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41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D5D6-2776-484B-809B-2D5613A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 classifier method -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71933-F63A-4B1F-BCE1-6ACA0E0E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Parse email into tokens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 each token W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S[W] = </a:t>
            </a:r>
            <a:r>
              <a:rPr lang="en-US" altLang="zh-TW" dirty="0" err="1">
                <a:latin typeface="Consolas" panose="020B0609020204030204" pitchFamily="49" charset="0"/>
              </a:rPr>
              <a:t>C</a:t>
            </a:r>
            <a:r>
              <a:rPr lang="en-US" altLang="zh-TW" baseline="-25000" dirty="0" err="1">
                <a:latin typeface="Consolas" panose="020B0609020204030204" pitchFamily="49" charset="0"/>
              </a:rPr>
              <a:t>spam</a:t>
            </a:r>
            <a:r>
              <a:rPr lang="en-US" altLang="zh-TW" dirty="0">
                <a:latin typeface="Consolas" panose="020B0609020204030204" pitchFamily="49" charset="0"/>
              </a:rPr>
              <a:t>(W) / (C</a:t>
            </a:r>
            <a:r>
              <a:rPr lang="en-US" altLang="zh-TW" baseline="-25000" dirty="0">
                <a:latin typeface="Consolas" panose="020B0609020204030204" pitchFamily="49" charset="0"/>
              </a:rPr>
              <a:t>ham</a:t>
            </a:r>
            <a:r>
              <a:rPr lang="en-US" altLang="zh-TW" dirty="0">
                <a:latin typeface="Consolas" panose="020B0609020204030204" pitchFamily="49" charset="0"/>
              </a:rPr>
              <a:t>(W) + </a:t>
            </a:r>
            <a:r>
              <a:rPr lang="en-US" altLang="zh-TW" dirty="0" err="1">
                <a:latin typeface="Consolas" panose="020B0609020204030204" pitchFamily="49" charset="0"/>
              </a:rPr>
              <a:t>C</a:t>
            </a:r>
            <a:r>
              <a:rPr lang="en-US" altLang="zh-TW" baseline="-25000" dirty="0" err="1">
                <a:latin typeface="Consolas" panose="020B0609020204030204" pitchFamily="49" charset="0"/>
              </a:rPr>
              <a:t>spam</a:t>
            </a:r>
            <a:r>
              <a:rPr lang="en-US" altLang="zh-TW" dirty="0">
                <a:latin typeface="Consolas" panose="020B0609020204030204" pitchFamily="49" charset="0"/>
              </a:rPr>
              <a:t>(W))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Store S to database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DF832C-CBB4-4A92-9425-04B580C0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7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D5D6-2776-484B-809B-2D5613A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 classifier method - Filtering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71933-F63A-4B1F-BCE1-6ACA0E0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For each message M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while (M not end) do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scan </a:t>
            </a:r>
            <a:r>
              <a:rPr lang="en-US" altLang="zh-TW" sz="2400" dirty="0" err="1">
                <a:latin typeface="Consolas" panose="020B0609020204030204" pitchFamily="49" charset="0"/>
              </a:rPr>
              <a:t>T</a:t>
            </a:r>
            <a:r>
              <a:rPr lang="en-US" altLang="zh-TW" sz="2400" baseline="-250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M</a:t>
            </a:r>
            <a:endParaRPr lang="en-US" altLang="zh-TW" sz="2400" baseline="-25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aseline="-25000" dirty="0">
                <a:latin typeface="Consolas" panose="020B0609020204030204" pitchFamily="49" charset="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</a:rPr>
              <a:t>query S(</a:t>
            </a:r>
            <a:r>
              <a:rPr lang="en-US" altLang="zh-TW" sz="2400" dirty="0" err="1">
                <a:latin typeface="Consolas" panose="020B0609020204030204" pitchFamily="49" charset="0"/>
              </a:rPr>
              <a:t>T</a:t>
            </a:r>
            <a:r>
              <a:rPr lang="en-US" altLang="zh-TW" sz="2400" baseline="-250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calculate S[M] and H[M]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Calculate I[M] = (1 + S[M] – H[M]) / 2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if I[M] &gt; threshold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msg mark as spam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msg mark as non-spam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0031D-8B7B-4BBD-B6A1-8A4F292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4E2F9-2BF8-4A28-85FD-D9CDA2C6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84012-181E-4439-9F6A-9148A87C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pPr marL="457200" lvl="1" indent="0">
              <a:buNone/>
            </a:pPr>
            <a:r>
              <a:rPr lang="en-US" altLang="zh-TW" dirty="0"/>
              <a:t>Store message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Filtering</a:t>
            </a:r>
          </a:p>
          <a:p>
            <a:pPr marL="457200" lvl="1" indent="0">
              <a:buNone/>
            </a:pPr>
            <a:r>
              <a:rPr lang="en-US" altLang="zh-TW" dirty="0"/>
              <a:t>Check k nearest neighbor, if more spam, classify as spam, otherwise classify as ham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D930A-121F-417A-906F-23171BA8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0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4E2F9-2BF8-4A28-85FD-D9CDA2C6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84012-181E-4439-9F6A-9148A87C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cost, how to lower false positive?</a:t>
            </a:r>
          </a:p>
          <a:p>
            <a:r>
              <a:rPr lang="en-US" altLang="zh-TW" dirty="0"/>
              <a:t>l/k rule</a:t>
            </a:r>
          </a:p>
          <a:p>
            <a:pPr lvl="1"/>
            <a:r>
              <a:rPr lang="en-US" altLang="zh-TW" dirty="0"/>
              <a:t>l or more message among the k nearest neighbor of x are spam, classify as spam, otherwise classify as legitimate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D485E-EB94-4477-A45E-0A8E9D03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0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CE7BA-1611-4F86-9510-957B868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classifier(Perceptron) -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6FC1E-9838-4B83-ADD3-D938F377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w, b := random value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Find a training example (x, c) where sign(</a:t>
            </a:r>
            <a:r>
              <a:rPr lang="en-US" altLang="zh-TW" sz="2400" dirty="0" err="1">
                <a:latin typeface="Consolas" panose="020B0609020204030204" pitchFamily="49" charset="0"/>
              </a:rPr>
              <a:t>w</a:t>
            </a:r>
            <a:r>
              <a:rPr lang="en-US" altLang="zh-TW" sz="2400" baseline="30000" dirty="0" err="1">
                <a:latin typeface="Consolas" panose="020B0609020204030204" pitchFamily="49" charset="0"/>
              </a:rPr>
              <a:t>T</a:t>
            </a:r>
            <a:r>
              <a:rPr lang="en-US" altLang="zh-TW" sz="2400" dirty="0" err="1">
                <a:latin typeface="Consolas" panose="020B0609020204030204" pitchFamily="49" charset="0"/>
              </a:rPr>
              <a:t>x</a:t>
            </a:r>
            <a:r>
              <a:rPr lang="en-US" altLang="zh-TW" sz="2400" dirty="0">
                <a:latin typeface="Consolas" panose="020B0609020204030204" pitchFamily="49" charset="0"/>
              </a:rPr>
              <a:t> + b) != c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If no, training completed. Store w and b and stop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Otherwise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	Update (w, b):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		w := w + cx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		b := b + c, Go to Find training example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E9671-850F-40E1-A1B8-70E4BA8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58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CE7BA-1611-4F86-9510-957B868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classifier(Perceptron) - Filtering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6FC1E-9838-4B83-ADD3-D938F377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For message x, 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c = sign(</a:t>
            </a:r>
            <a:r>
              <a:rPr lang="en-US" altLang="zh-TW" dirty="0" err="1">
                <a:latin typeface="Consolas" panose="020B0609020204030204" pitchFamily="49" charset="0"/>
              </a:rPr>
              <a:t>w</a:t>
            </a:r>
            <a:r>
              <a:rPr lang="en-US" altLang="zh-TW" baseline="30000" dirty="0" err="1">
                <a:latin typeface="Consolas" panose="020B0609020204030204" pitchFamily="49" charset="0"/>
              </a:rPr>
              <a:t>T</a:t>
            </a:r>
            <a:r>
              <a:rPr lang="en-US" altLang="zh-TW" dirty="0" err="1">
                <a:latin typeface="Consolas" panose="020B0609020204030204" pitchFamily="49" charset="0"/>
              </a:rPr>
              <a:t>x</a:t>
            </a:r>
            <a:r>
              <a:rPr lang="en-US" altLang="zh-TW" dirty="0">
                <a:latin typeface="Consolas" panose="020B0609020204030204" pitchFamily="49" charset="0"/>
              </a:rPr>
              <a:t> + b)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5D601D-EC3F-4D93-ADB3-6C39C8D1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678C1-3D7E-49DC-9436-B8EFC53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B36E3-5FDB-4367-A7A3-FEE2478C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0634"/>
          </a:xfrm>
        </p:spPr>
        <p:txBody>
          <a:bodyPr/>
          <a:lstStyle/>
          <a:p>
            <a:r>
              <a:rPr lang="en-US" altLang="zh-TW" dirty="0"/>
              <a:t>Find an optimal hyperplane with the maximal margin to separate two classes</a:t>
            </a:r>
          </a:p>
          <a:p>
            <a:r>
              <a:rPr lang="en-US" altLang="zh-TW" dirty="0"/>
              <a:t>In math: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79695C3-9A3B-4034-BAAB-2FC8900A2360}"/>
                  </a:ext>
                </a:extLst>
              </p:cNvPr>
              <p:cNvSpPr txBox="1"/>
              <p:nvPr/>
            </p:nvSpPr>
            <p:spPr>
              <a:xfrm>
                <a:off x="4796118" y="3810467"/>
                <a:ext cx="3157851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79695C3-9A3B-4034-BAAB-2FC8900A2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8" y="3810467"/>
                <a:ext cx="3157851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98D4EF85-8933-41B6-9B52-BC9B92D7F62A}"/>
              </a:ext>
            </a:extLst>
          </p:cNvPr>
          <p:cNvSpPr txBox="1"/>
          <p:nvPr/>
        </p:nvSpPr>
        <p:spPr>
          <a:xfrm>
            <a:off x="2913530" y="3973395"/>
            <a:ext cx="154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Maximize: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83AD8C-D305-4435-9F40-6C01E77E3C59}"/>
              </a:ext>
            </a:extLst>
          </p:cNvPr>
          <p:cNvSpPr txBox="1"/>
          <p:nvPr/>
        </p:nvSpPr>
        <p:spPr>
          <a:xfrm>
            <a:off x="2913530" y="5362924"/>
            <a:ext cx="154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Subject to: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EF85C0-D6E3-4BBB-8303-470325BC62B8}"/>
                  </a:ext>
                </a:extLst>
              </p:cNvPr>
              <p:cNvSpPr txBox="1"/>
              <p:nvPr/>
            </p:nvSpPr>
            <p:spPr>
              <a:xfrm>
                <a:off x="4796118" y="5215639"/>
                <a:ext cx="438671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0≤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…,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EF85C0-D6E3-4BBB-8303-470325BC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8" y="5215639"/>
                <a:ext cx="438671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FE9270-E5B9-42F5-ACDE-1B4D439F5045}"/>
                  </a:ext>
                </a:extLst>
              </p:cNvPr>
              <p:cNvSpPr txBox="1"/>
              <p:nvPr/>
            </p:nvSpPr>
            <p:spPr>
              <a:xfrm>
                <a:off x="7527432" y="2952940"/>
                <a:ext cx="3826368" cy="418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FE9270-E5B9-42F5-ACDE-1B4D439F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432" y="2952940"/>
                <a:ext cx="3826368" cy="418256"/>
              </a:xfrm>
              <a:prstGeom prst="rect">
                <a:avLst/>
              </a:prstGeom>
              <a:blipFill>
                <a:blip r:embed="rId4"/>
                <a:stretch>
                  <a:fillRect l="-1115" r="-796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611805D-2341-4796-AA3B-5C32CFFEAF12}"/>
              </a:ext>
            </a:extLst>
          </p:cNvPr>
          <p:cNvSpPr txBox="1"/>
          <p:nvPr/>
        </p:nvSpPr>
        <p:spPr>
          <a:xfrm>
            <a:off x="7527432" y="2524407"/>
            <a:ext cx="412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radial basis function (RBF) kernel function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481F8B-2BF5-48BF-8656-B91C5179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43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CDA14-10AF-40E7-9717-AF70269B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866C0-192D-4C2B-B3C0-9D10AC9B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234"/>
          </a:xfrm>
        </p:spPr>
        <p:txBody>
          <a:bodyPr/>
          <a:lstStyle/>
          <a:p>
            <a:r>
              <a:rPr lang="en-US" altLang="zh-TW" dirty="0"/>
              <a:t>test sample x classified by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290454-BD43-4472-B93F-BE71DE629075}"/>
                  </a:ext>
                </a:extLst>
              </p:cNvPr>
              <p:cNvSpPr txBox="1"/>
              <p:nvPr/>
            </p:nvSpPr>
            <p:spPr>
              <a:xfrm>
                <a:off x="4573147" y="2588705"/>
                <a:ext cx="304570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𝑆𝑖𝑔𝑛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290454-BD43-4472-B93F-BE71DE62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47" y="2588705"/>
                <a:ext cx="3045706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62DA41-3B3E-4E52-BFCC-723ABA90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1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950F5-F8CB-412F-AD2E-5968B2F5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 classifier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0EC1AD-7848-4227-A17C-394F7753A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Hyperparameter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/>
                  <a:t>: use K-fold cross validation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0EC1AD-7848-4227-A17C-394F7753A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C63778-63AB-4FD3-9FA9-62B6DF69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1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E9FB-7D62-41A6-A44E-F9F22974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Artificial Immune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2610A-0F39-4C7D-89A7-748A1E4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Inspired by biological immune system</a:t>
            </a:r>
          </a:p>
          <a:p>
            <a:r>
              <a:rPr lang="en-US" altLang="zh-TW" dirty="0"/>
              <a:t>example of a massively-parallel, adaptive, information-processing system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0D84B-C957-40DC-B3AF-3FC3443D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60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INTRODUCTION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6115F-03DF-4702-857A-66051E22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CDD7-4C69-4EFC-91A1-7DDBA9D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EF5BE6-8663-4E2B-9200-98BF6592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Innate immunity and adaptive immunity</a:t>
            </a:r>
          </a:p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when a pathogen crosses 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Innate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(intrinsic) immunity and two conditions are met:</a:t>
            </a:r>
          </a:p>
          <a:p>
            <a:pPr lvl="1"/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 certain amount of antigen is produced</a:t>
            </a:r>
          </a:p>
          <a:p>
            <a:pPr lvl="1"/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a "dissident" or "danger" signal of activated dendritic cells is generated</a:t>
            </a:r>
          </a:p>
          <a:p>
            <a:r>
              <a:rPr lang="en-US" altLang="zh-TW" dirty="0"/>
              <a:t>Self/</a:t>
            </a:r>
            <a:r>
              <a:rPr lang="en-US" altLang="zh-TW" dirty="0" err="1"/>
              <a:t>nonself</a:t>
            </a:r>
            <a:r>
              <a:rPr lang="en-US" altLang="zh-TW" dirty="0"/>
              <a:t> recognition, diversity, specificity, and memory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455FB2-B79A-496E-9880-1778019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CDD7-4C69-4EFC-91A1-7DDBA9D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pic>
        <p:nvPicPr>
          <p:cNvPr id="2052" name="Picture 4" descr="Frontiers | Adaptive Immune Responses and Immunity to SARS-CoV-2">
            <a:extLst>
              <a:ext uri="{FF2B5EF4-FFF2-40B4-BE49-F238E27FC236}">
                <a16:creationId xmlns:a16="http://schemas.microsoft.com/office/drawing/2014/main" id="{1980D12F-AB8D-4C36-85B7-4281A78C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70" y="1474415"/>
            <a:ext cx="8417860" cy="5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624E9D-8E63-468B-9919-9C50F870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0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CDD7-4C69-4EFC-91A1-7DDBA9D9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0BB497-A1BC-44FA-AF47-F8B138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4" y="1690688"/>
            <a:ext cx="6458851" cy="46774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135A9D8-7B14-480B-A6A7-AA4DE3E1F18E}"/>
              </a:ext>
            </a:extLst>
          </p:cNvPr>
          <p:cNvSpPr txBox="1"/>
          <p:nvPr/>
        </p:nvSpPr>
        <p:spPr>
          <a:xfrm>
            <a:off x="148980" y="6379287"/>
            <a:ext cx="7584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https://www.researchgate.net/publication/12197865_Architecture_for_an_Artificial_Immune_System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0176C9-F40B-4DDF-8B8E-545C17F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01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E6EEA-A160-44D4-B09B-73D2122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immune system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3258EF-94B7-41F6-BB9E-6F34B450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55" y="1433513"/>
            <a:ext cx="5113489" cy="525685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F51364-3AEF-4F32-9175-F935B4D2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5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DB771-A98C-4685-A68C-C9EEFDF2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Artificial Immune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ED4B9-94B7-41AF-B0A1-49FE2BE1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848"/>
            <a:ext cx="10515600" cy="52485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Artificial Immune System algorithm (an email message 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For (each term t in the message) do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If (there exists a detector p, based on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String r, matches with t)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If (m is spam)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Increase r’s spam score by s-rate;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} else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Increase r’s ham score by ns-rate;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} else{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if (m is spam)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if(detector p recognizes t and </a:t>
            </a:r>
            <a:r>
              <a:rPr lang="en-US" altLang="zh-TW" sz="1600" dirty="0" err="1">
                <a:latin typeface="Consolas" panose="020B0609020204030204" pitchFamily="49" charset="0"/>
              </a:rPr>
              <a:t>edmf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p,t</a:t>
            </a:r>
            <a:r>
              <a:rPr lang="en-US" altLang="zh-TW" sz="1600" dirty="0">
                <a:latin typeface="Consolas" panose="020B0609020204030204" pitchFamily="49" charset="0"/>
              </a:rPr>
              <a:t>) &gt; threshold) then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    The differing characters are added to its corresponding entry in the 			    library of character generalization rules;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 else{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A new base string t is added into the library of base strings;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</a:t>
            </a:r>
            <a:r>
              <a:rPr lang="zh-TW" altLang="en-US" sz="1600" dirty="0">
                <a:latin typeface="Consolas" panose="020B0609020204030204" pitchFamily="49" charset="0"/>
              </a:rPr>
              <a:t>     </a:t>
            </a:r>
            <a:r>
              <a:rPr lang="en-US" altLang="zh-TW" sz="1600" dirty="0">
                <a:latin typeface="Consolas" panose="020B0609020204030204" pitchFamily="49" charset="0"/>
              </a:rPr>
              <a:t>Decrease the age of every base string by a-rate;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1E8EB-1DD7-48C3-925C-D7B53CD3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7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8F257-6C6F-4FF8-915E-C7B21211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Polish computer scientist </a:t>
            </a:r>
            <a:r>
              <a:rPr lang="en-US" altLang="zh-TW" dirty="0" err="1"/>
              <a:t>Zdzisław</a:t>
            </a:r>
            <a:r>
              <a:rPr lang="en-US" altLang="zh-TW" dirty="0"/>
              <a:t> Pawlak, 1982</a:t>
            </a:r>
          </a:p>
          <a:p>
            <a:r>
              <a:rPr lang="en-US" altLang="zh-TW" dirty="0"/>
              <a:t>It is often impossible to precisely classify objects into distinct sets or categories</a:t>
            </a:r>
          </a:p>
          <a:p>
            <a:r>
              <a:rPr lang="en-US" altLang="zh-TW" dirty="0"/>
              <a:t>Lower approximation(possibly belong to the target set) and </a:t>
            </a:r>
            <a:br>
              <a:rPr lang="en-US" altLang="zh-TW" dirty="0"/>
            </a:br>
            <a:r>
              <a:rPr lang="en-US" altLang="zh-TW" dirty="0"/>
              <a:t>upper approximation(positively belong to the target set)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324CA6-0F94-4D0E-8822-BCAC9614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2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0D94F0-5D91-4B05-B073-573D108E5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2298017"/>
            <a:ext cx="817652" cy="817652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B56E22D-B75A-4996-9772-AA5D300FFCBA}"/>
              </a:ext>
            </a:extLst>
          </p:cNvPr>
          <p:cNvCxnSpPr/>
          <p:nvPr/>
        </p:nvCxnSpPr>
        <p:spPr>
          <a:xfrm>
            <a:off x="1639613" y="2706843"/>
            <a:ext cx="620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33DE4DFD-054C-4A9C-8993-53B40F72D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45" y="2298017"/>
            <a:ext cx="817649" cy="817649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E73E1130-9F94-4CA0-9E40-052FFB2580CA}"/>
              </a:ext>
            </a:extLst>
          </p:cNvPr>
          <p:cNvGrpSpPr/>
          <p:nvPr/>
        </p:nvGrpSpPr>
        <p:grpSpPr>
          <a:xfrm>
            <a:off x="4431635" y="2575462"/>
            <a:ext cx="2995448" cy="262758"/>
            <a:chOff x="4598276" y="2528167"/>
            <a:chExt cx="2995448" cy="26275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808949-0322-4955-BDF1-DF5F53AEB0E2}"/>
                </a:ext>
              </a:extLst>
            </p:cNvPr>
            <p:cNvSpPr/>
            <p:nvPr/>
          </p:nvSpPr>
          <p:spPr>
            <a:xfrm>
              <a:off x="4598276" y="2528167"/>
              <a:ext cx="762000" cy="262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test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FC5EA3-A4ED-496A-ABAA-79269F2AB188}"/>
                </a:ext>
              </a:extLst>
            </p:cNvPr>
            <p:cNvSpPr/>
            <p:nvPr/>
          </p:nvSpPr>
          <p:spPr>
            <a:xfrm>
              <a:off x="5360276" y="2528167"/>
              <a:ext cx="2233448" cy="2627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</a:t>
              </a:r>
              <a:endParaRPr lang="zh-TW" altLang="en-US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0DE5EEF-6E23-4695-AF4A-397DBBF2DF56}"/>
              </a:ext>
            </a:extLst>
          </p:cNvPr>
          <p:cNvCxnSpPr/>
          <p:nvPr/>
        </p:nvCxnSpPr>
        <p:spPr>
          <a:xfrm>
            <a:off x="3578772" y="2706841"/>
            <a:ext cx="620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B6D5527-C431-4913-B7E2-D8656964047D}"/>
              </a:ext>
            </a:extLst>
          </p:cNvPr>
          <p:cNvSpPr/>
          <p:nvPr/>
        </p:nvSpPr>
        <p:spPr>
          <a:xfrm>
            <a:off x="1359520" y="3697960"/>
            <a:ext cx="2385849" cy="453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1CFE940-85CF-41FD-93C7-0893185520DE}"/>
              </a:ext>
            </a:extLst>
          </p:cNvPr>
          <p:cNvCxnSpPr/>
          <p:nvPr/>
        </p:nvCxnSpPr>
        <p:spPr>
          <a:xfrm>
            <a:off x="3888827" y="3924558"/>
            <a:ext cx="68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706A7881-DDC1-4963-AC1D-CF4A7FE87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46" y="3454035"/>
            <a:ext cx="782997" cy="7829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59A9CD63-9A68-4CD6-AA24-3F9D75C9F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22" y="3422689"/>
            <a:ext cx="782997" cy="782997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C503CA9-F671-412B-BA3C-C6423C8613D6}"/>
              </a:ext>
            </a:extLst>
          </p:cNvPr>
          <p:cNvCxnSpPr/>
          <p:nvPr/>
        </p:nvCxnSpPr>
        <p:spPr>
          <a:xfrm>
            <a:off x="5817475" y="3898282"/>
            <a:ext cx="68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6758177-CD01-4C33-8608-AB795FBB3062}"/>
              </a:ext>
            </a:extLst>
          </p:cNvPr>
          <p:cNvCxnSpPr/>
          <p:nvPr/>
        </p:nvCxnSpPr>
        <p:spPr>
          <a:xfrm>
            <a:off x="7725103" y="3898282"/>
            <a:ext cx="68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707373AD-F39C-4B7D-BF62-87645D92DA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51" y="3305717"/>
            <a:ext cx="1035053" cy="103505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8E9885A-2C34-4D62-9DE2-44EE26269801}"/>
              </a:ext>
            </a:extLst>
          </p:cNvPr>
          <p:cNvSpPr/>
          <p:nvPr/>
        </p:nvSpPr>
        <p:spPr>
          <a:xfrm>
            <a:off x="584870" y="3697960"/>
            <a:ext cx="906034" cy="45319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0457C612-AC2C-4D7B-AABA-D4B70CAF4414}"/>
              </a:ext>
            </a:extLst>
          </p:cNvPr>
          <p:cNvCxnSpPr>
            <a:cxnSpLocks/>
          </p:cNvCxnSpPr>
          <p:nvPr/>
        </p:nvCxnSpPr>
        <p:spPr>
          <a:xfrm>
            <a:off x="1037887" y="4340770"/>
            <a:ext cx="1387366" cy="12192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0968E8E4-9736-4EE0-8B88-3BC03E84D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32" y="5122938"/>
            <a:ext cx="782997" cy="782997"/>
          </a:xfrm>
          <a:prstGeom prst="rect">
            <a:avLst/>
          </a:prstGeom>
        </p:spPr>
      </p:pic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531570-F7B6-4929-B122-7D1EF20694C4}"/>
              </a:ext>
            </a:extLst>
          </p:cNvPr>
          <p:cNvCxnSpPr/>
          <p:nvPr/>
        </p:nvCxnSpPr>
        <p:spPr>
          <a:xfrm>
            <a:off x="3745369" y="5559970"/>
            <a:ext cx="2350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EE66AC8-5EC1-46A1-A4CA-63D10C805A34}"/>
              </a:ext>
            </a:extLst>
          </p:cNvPr>
          <p:cNvCxnSpPr/>
          <p:nvPr/>
        </p:nvCxnSpPr>
        <p:spPr>
          <a:xfrm flipV="1">
            <a:off x="4812646" y="5644055"/>
            <a:ext cx="0" cy="34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20F113AC-EF2D-4E34-A17A-0F806F560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46" y="5071994"/>
            <a:ext cx="975951" cy="97595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D0E4E-2E0C-476F-B3DD-6696DF7C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3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30964 0.1770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35938 0.3759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68F257-6C6F-4FF8-915E-C7B212119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=0.15 ∈(0, 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be the threshold for positive region</a:t>
                </a:r>
              </a:p>
              <a:p>
                <a:pPr lvl="1"/>
                <a:r>
                  <a:rPr lang="en-US" altLang="zh-TW" dirty="0"/>
                  <a:t>Emails divided into 3 region: 0.15−positive, 0.15−boundary and 0.15−negative regions</a:t>
                </a:r>
              </a:p>
              <a:p>
                <a:r>
                  <a:rPr lang="en-US" altLang="zh-TW" dirty="0" err="1"/>
                  <a:t>Dis_T</a:t>
                </a:r>
                <a:r>
                  <a:rPr lang="en-US" altLang="zh-TW" dirty="0"/>
                  <a:t> E: Dis_ testing dataset</a:t>
                </a:r>
              </a:p>
              <a:p>
                <a:r>
                  <a:rPr lang="en-US" altLang="zh-TW" dirty="0"/>
                  <a:t>RUL: rule generated before</a:t>
                </a:r>
              </a:p>
              <a:p>
                <a:r>
                  <a:rPr lang="en-US" altLang="zh-TW" dirty="0"/>
                  <a:t>Rel(): an object x is relevant to non-spam</a:t>
                </a:r>
              </a:p>
              <a:p>
                <a:r>
                  <a:rPr lang="en-US" altLang="zh-TW" dirty="0" err="1"/>
                  <a:t>CER</a:t>
                </a:r>
                <a:r>
                  <a:rPr lang="en-US" altLang="zh-TW" baseline="-25000" dirty="0" err="1"/>
                  <a:t>x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sum predicts number for object x</a:t>
                </a:r>
              </a:p>
              <a:p>
                <a:r>
                  <a:rPr lang="en-US" altLang="zh-TW" dirty="0"/>
                  <a:t>membership degree: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 class 0 and class 1, a score between 0 and 1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68F257-6C6F-4FF8-915E-C7B212119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 r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BD4350-3CC4-412D-845B-1158284D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190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CE24E-714A-4A77-87CA-EA521EE8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0A61EC-6014-411A-BC7B-7F3105FB6840}"/>
              </a:ext>
            </a:extLst>
          </p:cNvPr>
          <p:cNvSpPr/>
          <p:nvPr/>
        </p:nvSpPr>
        <p:spPr>
          <a:xfrm>
            <a:off x="1040524" y="3008586"/>
            <a:ext cx="9879724" cy="84082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1000">
                <a:schemeClr val="bg1"/>
              </a:gs>
              <a:gs pos="100000">
                <a:schemeClr val="accent6">
                  <a:lumMod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F4A0D40-A44E-469F-BAE0-DE2EBF9030D4}"/>
              </a:ext>
            </a:extLst>
          </p:cNvPr>
          <p:cNvCxnSpPr/>
          <p:nvPr/>
        </p:nvCxnSpPr>
        <p:spPr>
          <a:xfrm flipV="1">
            <a:off x="6022427" y="3996558"/>
            <a:ext cx="0" cy="11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CA4D759-2FC7-459C-9A2F-2D7E735F497F}"/>
              </a:ext>
            </a:extLst>
          </p:cNvPr>
          <p:cNvCxnSpPr/>
          <p:nvPr/>
        </p:nvCxnSpPr>
        <p:spPr>
          <a:xfrm flipV="1">
            <a:off x="8928537" y="3996558"/>
            <a:ext cx="0" cy="11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D48755B-C55D-4508-9127-F3A83C432404}"/>
              </a:ext>
            </a:extLst>
          </p:cNvPr>
          <p:cNvCxnSpPr/>
          <p:nvPr/>
        </p:nvCxnSpPr>
        <p:spPr>
          <a:xfrm flipV="1">
            <a:off x="4519447" y="4025461"/>
            <a:ext cx="0" cy="11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F8D8D6-B120-48F5-810B-8FED7B43BCEC}"/>
              </a:ext>
            </a:extLst>
          </p:cNvPr>
          <p:cNvSpPr txBox="1"/>
          <p:nvPr/>
        </p:nvSpPr>
        <p:spPr>
          <a:xfrm>
            <a:off x="5738647" y="3264776"/>
            <a:ext cx="56755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5D444D-772D-47A2-BB41-F4045EAA0AA2}"/>
              </a:ext>
            </a:extLst>
          </p:cNvPr>
          <p:cNvSpPr txBox="1"/>
          <p:nvPr/>
        </p:nvSpPr>
        <p:spPr>
          <a:xfrm>
            <a:off x="10436770" y="3264776"/>
            <a:ext cx="56755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A4D59-17DF-4EA6-9F22-5ABF33001553}"/>
              </a:ext>
            </a:extLst>
          </p:cNvPr>
          <p:cNvSpPr txBox="1"/>
          <p:nvPr/>
        </p:nvSpPr>
        <p:spPr>
          <a:xfrm>
            <a:off x="977460" y="3245069"/>
            <a:ext cx="56755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17E23E-31E3-4C52-8F81-4D8F3B6C851A}"/>
              </a:ext>
            </a:extLst>
          </p:cNvPr>
          <p:cNvSpPr txBox="1"/>
          <p:nvPr/>
        </p:nvSpPr>
        <p:spPr>
          <a:xfrm>
            <a:off x="10142483" y="2513130"/>
            <a:ext cx="121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non-spam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54B17F-B913-48B2-BAAE-A1CCA8EC3975}"/>
              </a:ext>
            </a:extLst>
          </p:cNvPr>
          <p:cNvSpPr txBox="1"/>
          <p:nvPr/>
        </p:nvSpPr>
        <p:spPr>
          <a:xfrm>
            <a:off x="838200" y="2463207"/>
            <a:ext cx="8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spam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897B9CD-7FB4-43E0-9A11-F2968E2DE08F}"/>
              </a:ext>
            </a:extLst>
          </p:cNvPr>
          <p:cNvSpPr txBox="1"/>
          <p:nvPr/>
        </p:nvSpPr>
        <p:spPr>
          <a:xfrm>
            <a:off x="5416767" y="2463207"/>
            <a:ext cx="121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not sure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FC8514-AF49-464F-8DEE-8C746FA5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42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1A0028-36BB-4420-A3DD-5B124969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B5E4FAC-5209-4047-AE71-6D1E88006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25" y="1370726"/>
            <a:ext cx="8220349" cy="411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2625594-8268-40AD-98B0-3E32854C63A8}"/>
              </a:ext>
            </a:extLst>
          </p:cNvPr>
          <p:cNvSpPr txBox="1"/>
          <p:nvPr/>
        </p:nvSpPr>
        <p:spPr>
          <a:xfrm>
            <a:off x="188089" y="6400412"/>
            <a:ext cx="6094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https://www.geeksforgeeks.org/rough-set-theory-an-introduction/</a:t>
            </a:r>
          </a:p>
        </p:txBody>
      </p:sp>
    </p:spTree>
    <p:extLst>
      <p:ext uri="{BB962C8B-B14F-4D97-AF65-F5344CB8AC3E}">
        <p14:creationId xmlns:p14="http://schemas.microsoft.com/office/powerpoint/2010/main" val="27701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048A7B4-4B53-4981-8387-33DB6B11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B4247DF-443A-48A7-A8E2-7EA3BBE5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40% of all mails are spam</a:t>
            </a:r>
          </a:p>
          <a:p>
            <a:r>
              <a:rPr lang="en-US" altLang="zh-TW" dirty="0"/>
              <a:t>About 15.4 billion spam email/day</a:t>
            </a:r>
          </a:p>
          <a:p>
            <a:r>
              <a:rPr lang="en-US" altLang="zh-TW" dirty="0"/>
              <a:t>Cost $355 million/year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1D3B72-EF57-4908-8CD7-15DF140F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74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3B4D6-4054-4B8D-9D2E-0DF8431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Rough sets classifier method - classify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8F257-6C6F-4FF8-915E-C7B21211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50449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for x ∈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do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while RUL (x) = 0 do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    suspicious = suspicious ∪ {x};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end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Let all r ∈ RUL (x) cast a number in favor of the non-spam class. The number of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predicts a rule gets to cast is actually the membership degree based on the decision rules;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R = r ∈ RUL (x)|r predicts non-spam;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Estimate Rel(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| x ∈ non-spam);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Rel(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| x ∈ non-spam) = ∑r ∈ R Predicts(non-spam);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Certainty</a:t>
            </a:r>
            <a:r>
              <a:rPr lang="en-US" altLang="zh-TW" sz="1600" b="0" baseline="-25000" dirty="0" err="1"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= 1/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cer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× Rel(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Dis_T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E | x ∈ non-spam);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while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Certainty</a:t>
            </a:r>
            <a:r>
              <a:rPr lang="en-US" altLang="zh-TW" sz="1600" b="0" baseline="-25000" dirty="0" err="1"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≥ 1 – b do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    suspicious = suspicious ∪ {x};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end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spam = spam ∪ {x};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BBAC1-51D7-4CDB-BB64-683C986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9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MACHINE LEARNING METHODS PERFORMANCE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FE6E9-3D4F-4155-A67C-40C131B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44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B08AE-DC72-4C80-8D91-2A35F26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1F546-FB5C-462F-AB4D-8A618A0E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corpora of spam and legitimate emails had to be compiled</a:t>
            </a:r>
          </a:p>
          <a:p>
            <a:r>
              <a:rPr lang="en-US" altLang="zh-TW" dirty="0"/>
              <a:t>Dataset: Apache </a:t>
            </a:r>
            <a:r>
              <a:rPr lang="en-US" altLang="zh-TW" dirty="0" err="1"/>
              <a:t>SpamAssassin</a:t>
            </a:r>
            <a:endParaRPr lang="en-US" altLang="zh-TW" dirty="0"/>
          </a:p>
          <a:p>
            <a:pPr lvl="1"/>
            <a:r>
              <a:rPr lang="en-US" altLang="zh-TW" dirty="0"/>
              <a:t>6000 emails: 37.04% are spam</a:t>
            </a:r>
          </a:p>
          <a:p>
            <a:r>
              <a:rPr lang="en-US" altLang="zh-TW" dirty="0"/>
              <a:t>Split corpora into 62.96%:</a:t>
            </a:r>
            <a:r>
              <a:rPr lang="zh-TW" altLang="en-US" dirty="0"/>
              <a:t> </a:t>
            </a:r>
            <a:r>
              <a:rPr lang="en-US" altLang="zh-TW" dirty="0"/>
              <a:t>37.04%</a:t>
            </a:r>
            <a:r>
              <a:rPr lang="zh-TW" altLang="en-US" dirty="0"/>
              <a:t> </a:t>
            </a:r>
            <a:r>
              <a:rPr lang="en-US" altLang="zh-TW" dirty="0"/>
              <a:t>for training set and test set</a:t>
            </a:r>
          </a:p>
          <a:p>
            <a:pPr lvl="1"/>
            <a:r>
              <a:rPr lang="en-US" altLang="zh-TW" dirty="0"/>
              <a:t>each set have 62.96% ham message and 37.04% spam message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3AE046-05A9-4248-AEE9-B0F6F5FB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99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11D2D4-39F7-4490-94B6-4BD830AD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23300C-0DD9-42DA-8C04-A9A413B1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34" y="620404"/>
            <a:ext cx="7641332" cy="56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7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3F606A-2643-48BF-B528-D05BD1BD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7AEE9D-6E4E-4623-B67D-10FC080F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21" y="619964"/>
            <a:ext cx="7552558" cy="56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6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B08AE-DC72-4C80-8D91-2A35F263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1F546-FB5C-462F-AB4D-8A618A0E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Email has 3 part:</a:t>
            </a:r>
          </a:p>
          <a:p>
            <a:pPr lvl="1"/>
            <a:r>
              <a:rPr lang="en-US" altLang="zh-TW" dirty="0"/>
              <a:t>subject</a:t>
            </a:r>
          </a:p>
          <a:p>
            <a:pPr lvl="1"/>
            <a:r>
              <a:rPr lang="en-US" altLang="zh-TW" dirty="0"/>
              <a:t>from</a:t>
            </a:r>
          </a:p>
          <a:p>
            <a:pPr lvl="1"/>
            <a:r>
              <a:rPr lang="en-US" altLang="zh-TW" dirty="0"/>
              <a:t>body</a:t>
            </a:r>
          </a:p>
          <a:p>
            <a:r>
              <a:rPr lang="en-US" altLang="zh-TW" dirty="0"/>
              <a:t>For body:</a:t>
            </a:r>
          </a:p>
          <a:p>
            <a:pPr lvl="1"/>
            <a:r>
              <a:rPr lang="en-US" altLang="zh-TW" dirty="0"/>
              <a:t>stop word</a:t>
            </a:r>
            <a:r>
              <a:rPr lang="zh-TW" altLang="en-US" dirty="0"/>
              <a:t> </a:t>
            </a:r>
            <a:r>
              <a:rPr lang="en-US" altLang="zh-TW" dirty="0"/>
              <a:t>removal</a:t>
            </a:r>
          </a:p>
          <a:p>
            <a:pPr lvl="1"/>
            <a:r>
              <a:rPr lang="en-US" altLang="zh-TW" dirty="0"/>
              <a:t>case change</a:t>
            </a:r>
          </a:p>
          <a:p>
            <a:r>
              <a:rPr lang="en-US" altLang="zh-TW" dirty="0"/>
              <a:t>Select top 100 frequent words in the spam mail as feature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4D5295-C947-4806-9CE1-E486613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42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FBB32-BF76-4957-9999-C0180C43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algorithm 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BA1BC-F524-42FA-BE35-50FFE427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Preprocessing:</a:t>
            </a:r>
          </a:p>
          <a:p>
            <a:pPr lvl="1"/>
            <a:r>
              <a:rPr lang="en-US" altLang="zh-TW" dirty="0"/>
              <a:t>each message convert to a vector(21700 dimension, one hot encoding)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Feature extracted</a:t>
            </a:r>
          </a:p>
          <a:p>
            <a:pPr lvl="1"/>
            <a:r>
              <a:rPr lang="en-US" altLang="zh-TW" dirty="0"/>
              <a:t>choose the words’ appearance is more than 3</a:t>
            </a:r>
            <a:r>
              <a:rPr lang="zh-TW" altLang="en-US" dirty="0"/>
              <a:t> </a:t>
            </a:r>
            <a:r>
              <a:rPr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Spam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Performance evaluation</a:t>
            </a:r>
          </a:p>
          <a:p>
            <a:pPr lvl="1"/>
            <a:r>
              <a:rPr lang="en-US" altLang="zh-TW" dirty="0"/>
              <a:t>Spam Precision (SP), Spam Recall (SR), Accuracy (A)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A75A3-BCB9-4CE3-B6E5-B7B39691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29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A4EE6-63CB-4982-9768-5ADD79B6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Comparison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4CECC5-BE04-4B6C-98B9-CAC29D0A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897" y="363978"/>
            <a:ext cx="4283292" cy="16817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6951E2-4EDE-4888-B61B-1C071A2DD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181" y="2306243"/>
            <a:ext cx="8033637" cy="393690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F217A2-A2D4-4A24-A27A-428B998D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764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CONCLUSION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DF217-8AD6-4B9A-84C5-890EAF63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890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AEBFA-E352-45AB-B929-C951E1A6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99328-5D3B-4703-97E6-CF0E61FB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Review some ML method and their applicability to the problem of spam e-mail classification</a:t>
            </a:r>
          </a:p>
          <a:p>
            <a:r>
              <a:rPr lang="en-US" altLang="zh-TW" dirty="0"/>
              <a:t>On </a:t>
            </a:r>
            <a:r>
              <a:rPr lang="en-US" altLang="zh-TW" dirty="0" err="1"/>
              <a:t>SpamAssassin</a:t>
            </a:r>
            <a:r>
              <a:rPr lang="en-US" altLang="zh-TW" dirty="0"/>
              <a:t> spam corpus, Naïve bayes and rough set has a very satisfying performance</a:t>
            </a:r>
          </a:p>
          <a:p>
            <a:r>
              <a:rPr lang="en-US" altLang="zh-TW" dirty="0"/>
              <a:t>Escalate the performance of Naïve bayes and AIS</a:t>
            </a:r>
          </a:p>
          <a:p>
            <a:pPr lvl="1"/>
            <a:r>
              <a:rPr lang="en-US" altLang="zh-TW" dirty="0"/>
              <a:t>by hybrid system or by resolve the feature dependence issue in Naïve bayes</a:t>
            </a:r>
          </a:p>
          <a:p>
            <a:pPr lvl="1"/>
            <a:r>
              <a:rPr lang="en-US" altLang="zh-TW" dirty="0"/>
              <a:t>by hybrid with rough set in AIS</a:t>
            </a:r>
          </a:p>
          <a:p>
            <a:r>
              <a:rPr lang="en-US" altLang="zh-TW" dirty="0"/>
              <a:t>Hybrid system will be the most efficient way to combat spam mail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2C878-1D45-4706-A0BF-E28F3D73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04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81404-459B-49A1-96B9-00A8A0B3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309BF-6101-48C9-9569-BF1136E5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Spam-filtering method </a:t>
            </a:r>
            <a:r>
              <a:rPr lang="en-US" altLang="zh-TW" dirty="0" err="1"/>
              <a:t>v.s</a:t>
            </a:r>
            <a:r>
              <a:rPr lang="en-US" altLang="zh-TW" dirty="0"/>
              <a:t>. spammer</a:t>
            </a:r>
          </a:p>
          <a:p>
            <a:r>
              <a:rPr lang="en-US" altLang="zh-TW" dirty="0"/>
              <a:t>In the past: blocking emails from certain addresses or with certain subject line</a:t>
            </a:r>
          </a:p>
          <a:p>
            <a:r>
              <a:rPr lang="en-US" altLang="zh-TW" dirty="0"/>
              <a:t>Spammer:</a:t>
            </a:r>
          </a:p>
          <a:p>
            <a:pPr lvl="1"/>
            <a:r>
              <a:rPr lang="en-US" altLang="zh-TW" dirty="0"/>
              <a:t>Random email address</a:t>
            </a:r>
          </a:p>
          <a:p>
            <a:pPr lvl="1"/>
            <a:r>
              <a:rPr lang="en-US" altLang="zh-TW" dirty="0"/>
              <a:t>Append random characters</a:t>
            </a:r>
          </a:p>
          <a:p>
            <a:r>
              <a:rPr lang="en-US" altLang="zh-TW" dirty="0"/>
              <a:t>Knowledge and ML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B3EC9A-CF85-4269-B1AE-22722CD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85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5B7C1-1AE0-442F-B58A-38B90519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Opinion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2164B-EEEE-4B10-AA60-D2509F8D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提出與一般用於分類垃圾郵件不同的分類器</a:t>
            </a:r>
            <a:endParaRPr lang="en-US" altLang="zh-TW" dirty="0"/>
          </a:p>
          <a:p>
            <a:r>
              <a:rPr lang="zh-TW" altLang="en-US" dirty="0"/>
              <a:t>實驗過程講述完整</a:t>
            </a:r>
            <a:endParaRPr lang="en-US" altLang="zh-TW" dirty="0"/>
          </a:p>
          <a:p>
            <a:r>
              <a:rPr lang="en-US" altLang="zh-TW" dirty="0"/>
              <a:t>AIS</a:t>
            </a:r>
            <a:r>
              <a:rPr lang="zh-TW" altLang="en-US" dirty="0"/>
              <a:t>和</a:t>
            </a:r>
            <a:r>
              <a:rPr lang="en-US" altLang="zh-TW" dirty="0"/>
              <a:t>RS</a:t>
            </a:r>
            <a:r>
              <a:rPr lang="zh-TW" altLang="en-US" dirty="0"/>
              <a:t>的篇幅較短，</a:t>
            </a:r>
            <a:r>
              <a:rPr lang="en-US" altLang="zh-TW" dirty="0"/>
              <a:t>pseudo code</a:t>
            </a:r>
            <a:r>
              <a:rPr lang="zh-TW" altLang="en-US" dirty="0"/>
              <a:t>內部份參數及函數沒有解釋</a:t>
            </a:r>
            <a:endParaRPr lang="en-US" altLang="zh-TW" dirty="0"/>
          </a:p>
          <a:p>
            <a:r>
              <a:rPr lang="en-US" altLang="zh-TW" dirty="0"/>
              <a:t>pseudo code</a:t>
            </a:r>
            <a:r>
              <a:rPr lang="zh-TW" altLang="en-US" dirty="0"/>
              <a:t>的格式不統一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93897-3FB9-42B0-A8D7-9CBA35E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83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4F98-7899-4C59-9411-647920E9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31268-6D2F-4A6C-9503-D7DF46CF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Hofmeyr, Steven &amp; Forrest, Stephanie. (2000). Architecture for an Artificial Immune System. Evolutionary computation. 8. 443-73. 10.1162/106365600568257. </a:t>
            </a:r>
          </a:p>
          <a:p>
            <a:r>
              <a:rPr lang="en-US" altLang="zh-TW" sz="2000" dirty="0" err="1"/>
              <a:t>Primorac</a:t>
            </a:r>
            <a:r>
              <a:rPr lang="en-US" altLang="zh-TW" sz="2000" dirty="0"/>
              <a:t> D, </a:t>
            </a:r>
            <a:r>
              <a:rPr lang="en-US" altLang="zh-TW" sz="2000" dirty="0" err="1"/>
              <a:t>Vrdoljak</a:t>
            </a:r>
            <a:r>
              <a:rPr lang="en-US" altLang="zh-TW" sz="2000" dirty="0"/>
              <a:t> K, </a:t>
            </a:r>
            <a:r>
              <a:rPr lang="en-US" altLang="zh-TW" sz="2000" dirty="0" err="1"/>
              <a:t>Brlek</a:t>
            </a:r>
            <a:r>
              <a:rPr lang="en-US" altLang="zh-TW" sz="2000" dirty="0"/>
              <a:t> P, </a:t>
            </a:r>
            <a:r>
              <a:rPr lang="en-US" altLang="zh-TW" sz="2000" dirty="0" err="1"/>
              <a:t>Pavelić</a:t>
            </a:r>
            <a:r>
              <a:rPr lang="en-US" altLang="zh-TW" sz="2000" dirty="0"/>
              <a:t> E, Molnar V, </a:t>
            </a:r>
            <a:r>
              <a:rPr lang="en-US" altLang="zh-TW" sz="2000" dirty="0" err="1"/>
              <a:t>Matišić</a:t>
            </a:r>
            <a:r>
              <a:rPr lang="en-US" altLang="zh-TW" sz="2000" dirty="0"/>
              <a:t> V, Erceg </a:t>
            </a:r>
            <a:r>
              <a:rPr lang="en-US" altLang="zh-TW" sz="2000" dirty="0" err="1"/>
              <a:t>Ivkošić</a:t>
            </a:r>
            <a:r>
              <a:rPr lang="en-US" altLang="zh-TW" sz="2000" dirty="0"/>
              <a:t> I, </a:t>
            </a:r>
            <a:r>
              <a:rPr lang="en-US" altLang="zh-TW" sz="2000" dirty="0" err="1"/>
              <a:t>Parčina</a:t>
            </a:r>
            <a:r>
              <a:rPr lang="en-US" altLang="zh-TW" sz="2000" dirty="0"/>
              <a:t> M. Adaptive Immune Responses and Immunity to SARS-CoV-2. Front Immunol. 2022 May 4;13:848582. </a:t>
            </a:r>
            <a:r>
              <a:rPr lang="en-US" altLang="zh-TW" sz="2000" dirty="0" err="1"/>
              <a:t>doi</a:t>
            </a:r>
            <a:r>
              <a:rPr lang="en-US" altLang="zh-TW" sz="2000" dirty="0"/>
              <a:t>: 10.3389/fimmu.2022.848582. PMID: 35603211; PMCID: PMC9114812.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FA7FE-E950-415F-9722-C2E9ED0B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7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74F98-7899-4C59-9411-647920E9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31268-6D2F-4A6C-9503-D7DF46CF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5234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[1] M. N. </a:t>
            </a:r>
            <a:r>
              <a:rPr lang="en-US" altLang="zh-TW" sz="1400" dirty="0" err="1"/>
              <a:t>Marsono</a:t>
            </a:r>
            <a:r>
              <a:rPr lang="en-US" altLang="zh-TW" sz="1400" dirty="0"/>
              <a:t>, M. W. El-</a:t>
            </a:r>
            <a:r>
              <a:rPr lang="en-US" altLang="zh-TW" sz="1400" dirty="0" err="1"/>
              <a:t>Kharashi</a:t>
            </a:r>
            <a:r>
              <a:rPr lang="en-US" altLang="zh-TW" sz="1400" dirty="0"/>
              <a:t>, and F. </a:t>
            </a:r>
            <a:r>
              <a:rPr lang="en-US" altLang="zh-TW" sz="1400" dirty="0" err="1"/>
              <a:t>Gebali</a:t>
            </a:r>
            <a:r>
              <a:rPr lang="en-US" altLang="zh-TW" sz="1400" dirty="0"/>
              <a:t>, “Binary LNS-based naïve Bayes inference engine for spam control: Noise analysis and FPGA synthesis”, IET Computers &amp; Digital Techniques, 2008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[2] Muhammad N. </a:t>
            </a:r>
            <a:r>
              <a:rPr lang="en-US" altLang="zh-TW" sz="1400" dirty="0" err="1"/>
              <a:t>Marsono</a:t>
            </a:r>
            <a:r>
              <a:rPr lang="en-US" altLang="zh-TW" sz="1400" dirty="0"/>
              <a:t>, M. </a:t>
            </a:r>
            <a:r>
              <a:rPr lang="en-US" altLang="zh-TW" sz="1400" dirty="0" err="1"/>
              <a:t>Watheq</a:t>
            </a:r>
            <a:r>
              <a:rPr lang="en-US" altLang="zh-TW" sz="1400" dirty="0"/>
              <a:t> El-</a:t>
            </a:r>
            <a:r>
              <a:rPr lang="en-US" altLang="zh-TW" sz="1400" dirty="0" err="1"/>
              <a:t>Kharashi</a:t>
            </a:r>
            <a:r>
              <a:rPr lang="en-US" altLang="zh-TW" sz="1400" dirty="0"/>
              <a:t>, Fayez </a:t>
            </a:r>
            <a:r>
              <a:rPr lang="en-US" altLang="zh-TW" sz="1400" dirty="0" err="1"/>
              <a:t>Gebali</a:t>
            </a:r>
            <a:r>
              <a:rPr lang="en-US" altLang="zh-TW" sz="1400" dirty="0"/>
              <a:t> “Targeting spam control on middleboxes: Spam detection based on layer-3 e-mail content classification” Elsevier Computer Networks, 2009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[3] </a:t>
            </a:r>
            <a:r>
              <a:rPr lang="en-US" altLang="zh-TW" sz="1400" dirty="0" err="1"/>
              <a:t>Yuchun</a:t>
            </a:r>
            <a:r>
              <a:rPr lang="en-US" altLang="zh-TW" sz="1400" dirty="0"/>
              <a:t> Tang, Sven </a:t>
            </a:r>
            <a:r>
              <a:rPr lang="en-US" altLang="zh-TW" sz="1400" dirty="0" err="1"/>
              <a:t>Krasser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Yuanchen</a:t>
            </a:r>
            <a:r>
              <a:rPr lang="en-US" altLang="zh-TW" sz="1400" dirty="0"/>
              <a:t> He, </a:t>
            </a:r>
            <a:r>
              <a:rPr lang="en-US" altLang="zh-TW" sz="1400" dirty="0" err="1"/>
              <a:t>Weilai</a:t>
            </a:r>
            <a:r>
              <a:rPr lang="en-US" altLang="zh-TW" sz="1400" dirty="0"/>
              <a:t> Yang, Dmitri </a:t>
            </a:r>
            <a:r>
              <a:rPr lang="en-US" altLang="zh-TW" sz="1400" dirty="0" err="1"/>
              <a:t>Alperovitch</a:t>
            </a:r>
            <a:r>
              <a:rPr lang="en-US" altLang="zh-TW" sz="1400" dirty="0"/>
              <a:t> ”Support Vector Machines and Random Forests Modeling for Spam Senders Behavior Analysis” IEEE GLOBECOM, 2008 International Journal of Computer Science &amp; Information Technology (IJCSIT), Vol 3, No 1, Feb 2011 184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[4] </a:t>
            </a:r>
            <a:r>
              <a:rPr lang="en-US" altLang="zh-TW" sz="1400" dirty="0" err="1"/>
              <a:t>Guzella</a:t>
            </a:r>
            <a:r>
              <a:rPr lang="en-US" altLang="zh-TW" sz="1400" dirty="0"/>
              <a:t>, T. S. and </a:t>
            </a:r>
            <a:r>
              <a:rPr lang="en-US" altLang="zh-TW" sz="1400" dirty="0" err="1"/>
              <a:t>Caminhas</a:t>
            </a:r>
            <a:r>
              <a:rPr lang="en-US" altLang="zh-TW" sz="1400" dirty="0"/>
              <a:t>, W. M. ”A review of machine learning approaches to Spam filtering.” Expert Syst. Appl., 2009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[5] Wu, C. ”Behavior-based spam detection using a hybrid method of rule-based techniques and neural networks” Expert Syst., 2009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[6] </a:t>
            </a:r>
            <a:r>
              <a:rPr lang="en-US" altLang="zh-TW" sz="1400" dirty="0" err="1"/>
              <a:t>Khorsi</a:t>
            </a:r>
            <a:r>
              <a:rPr lang="en-US" altLang="zh-TW" sz="1400" dirty="0"/>
              <a:t>. “An overview of content-based spam filtering techniques”, Informatica, 2007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[7] Hao Zhang, Alexander C. Berg, Michael Maire, and Jitendra Malic. "SVM-KNN: Discriminative nearest </a:t>
            </a:r>
            <a:r>
              <a:rPr lang="en-US" altLang="zh-TW" sz="1400" dirty="0" err="1"/>
              <a:t>neighbour</a:t>
            </a:r>
            <a:r>
              <a:rPr lang="en-US" altLang="zh-TW" sz="1400" dirty="0"/>
              <a:t> classification for visual category recognition", IEEE Computer Society Conference on Computer Vision and Pattern Recognition, 2006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[8] </a:t>
            </a:r>
            <a:r>
              <a:rPr lang="en-US" altLang="zh-TW" sz="1400" dirty="0" err="1"/>
              <a:t>Carpinteiro</a:t>
            </a:r>
            <a:r>
              <a:rPr lang="en-US" altLang="zh-TW" sz="1400" dirty="0"/>
              <a:t>, O. A. S., Lima, I., Assis, J. M. C., de Souza, A. C. Z., Moreira, E. M., &amp; Pinheiro, C. A. M. "A neural model in anti-spam systems.", Lecture notes in computer </a:t>
            </a:r>
            <a:r>
              <a:rPr lang="en-US" altLang="zh-TW" sz="1400" dirty="0" err="1"/>
              <a:t>science.Berlin</a:t>
            </a:r>
            <a:r>
              <a:rPr lang="en-US" altLang="zh-TW" sz="1400" dirty="0"/>
              <a:t>, Springer, 2006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[9] El-Sayed M. El-</a:t>
            </a:r>
            <a:r>
              <a:rPr lang="en-US" altLang="zh-TW" sz="1400" dirty="0" err="1"/>
              <a:t>Alfy</a:t>
            </a:r>
            <a:r>
              <a:rPr lang="en-US" altLang="zh-TW" sz="1400" dirty="0"/>
              <a:t>, Radwan E. Abdel-Aal "Using GMDH-based networks for improved spam detection and email feature </a:t>
            </a:r>
            <a:r>
              <a:rPr lang="en-US" altLang="zh-TW" sz="1400" dirty="0" err="1"/>
              <a:t>analysis"Applied</a:t>
            </a:r>
            <a:r>
              <a:rPr lang="en-US" altLang="zh-TW" sz="1400" dirty="0"/>
              <a:t> Soft Computing, Volume 11, Issue 1, January 2011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[10] Li, K. and Zhong, Z., “Fast statistical spam filter by approximate classifications”, In Proceedings of the Joint international Conference on Measurement and Modeling of Computer Systems. Saint Malo, France, 2006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[11] Cormack, Gordon. Smucker, Mark. Clarke, Charles " Efficient and effective spam filtering and re-ranking for large web datasets" Information Retrieval, Springer Netherlands. January 2011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[12] </a:t>
            </a:r>
            <a:r>
              <a:rPr lang="en-US" altLang="zh-TW" sz="1400" dirty="0" err="1"/>
              <a:t>Almeida,tiago</a:t>
            </a:r>
            <a:r>
              <a:rPr lang="en-US" altLang="zh-TW" sz="1400" dirty="0"/>
              <a:t>. Almeida, </a:t>
            </a:r>
            <a:r>
              <a:rPr lang="en-US" altLang="zh-TW" sz="1400" dirty="0" err="1"/>
              <a:t>Jurandy.Yamakami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Akebo</a:t>
            </a:r>
            <a:r>
              <a:rPr lang="en-US" altLang="zh-TW" sz="1400" dirty="0"/>
              <a:t> " Spam filtering: how the dimensionality reduction affects the accuracy of Naive Bayes classifiers" Journal of Internet Services and Applications, Springer London , February 2011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TW" sz="1400" dirty="0"/>
              <a:t>[13] </a:t>
            </a:r>
            <a:r>
              <a:rPr lang="en-US" altLang="zh-TW" sz="1400" dirty="0" err="1"/>
              <a:t>Yoo</a:t>
            </a:r>
            <a:r>
              <a:rPr lang="en-US" altLang="zh-TW" sz="1400" dirty="0"/>
              <a:t>, S., Yang, Y., Lin, F., and Moon, I. “Mining social networks for personalized email prioritization”. In Proceedings of the 15th ACM SIGKDD international Conference on Knowledge Discovery and Data Mining (Paris, France), June 28 - July 01, 2009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79042-1507-4EA8-A61B-CB7D03D3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5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B0B8F-701B-4009-83F8-DD201EBD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ML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083C0-C3F0-492F-80B7-3ADA46B9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Naïve Bayes</a:t>
            </a:r>
          </a:p>
          <a:p>
            <a:r>
              <a:rPr lang="en-US" altLang="zh-TW" dirty="0"/>
              <a:t>SVM</a:t>
            </a:r>
          </a:p>
          <a:p>
            <a:r>
              <a:rPr lang="en-US" altLang="zh-TW" dirty="0"/>
              <a:t>NN</a:t>
            </a:r>
          </a:p>
          <a:p>
            <a:r>
              <a:rPr lang="en-US" altLang="zh-TW" dirty="0"/>
              <a:t>KNN</a:t>
            </a:r>
          </a:p>
          <a:p>
            <a:r>
              <a:rPr lang="en-US" altLang="zh-TW" dirty="0"/>
              <a:t>Artificial Immune System</a:t>
            </a:r>
            <a:endParaRPr lang="zh-TW" altLang="en-US" dirty="0"/>
          </a:p>
          <a:p>
            <a:r>
              <a:rPr lang="en-US" altLang="zh-TW" dirty="0"/>
              <a:t>Rough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9EE421-4CBE-4D99-9B78-E913BB8E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RELATED WORK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A6F29F-4881-4069-B476-0FDEC510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6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17608-2641-4AE6-80AF-894AF192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84F5D-1373-4A72-97C7-D013763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[2] naïve bayes e-mall content classification on layer-3 processing</a:t>
            </a:r>
          </a:p>
          <a:p>
            <a:r>
              <a:rPr lang="en-US" altLang="zh-TW" dirty="0"/>
              <a:t>[1] hardware architecture of naïve bayes email classification</a:t>
            </a:r>
          </a:p>
          <a:p>
            <a:pPr lvl="1"/>
            <a:r>
              <a:rPr lang="en-US" altLang="zh-TW" dirty="0"/>
              <a:t>117 millions features/s</a:t>
            </a:r>
          </a:p>
          <a:p>
            <a:pPr lvl="1"/>
            <a:r>
              <a:rPr lang="en-US" altLang="zh-TW" dirty="0"/>
              <a:t>Can be on gateway</a:t>
            </a:r>
          </a:p>
          <a:p>
            <a:r>
              <a:rPr lang="en-US" altLang="zh-TW" dirty="0"/>
              <a:t>[3] SVM email classification, faster and more accurate than Random Forest</a:t>
            </a:r>
          </a:p>
          <a:p>
            <a:r>
              <a:rPr lang="en-US" altLang="zh-TW" dirty="0"/>
              <a:t>[11] developed personalize email prioritization method</a:t>
            </a:r>
          </a:p>
          <a:p>
            <a:r>
              <a:rPr lang="en-US" altLang="zh-TW" dirty="0"/>
              <a:t>[4] innate and adaptive artificial immune system (IA-AIS)</a:t>
            </a:r>
          </a:p>
          <a:p>
            <a:pPr lvl="1"/>
            <a:r>
              <a:rPr lang="en-US" altLang="zh-TW" dirty="0"/>
              <a:t>IA-AIS has greater ability to identify SPAM then naïve bayes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B4A2F0-1A2F-4B52-99D5-394D7FC6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4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ECBEA-45C2-4E2C-A3B0-088E086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MACHINE LEARNING IN E-MAIL CLASSIFICATION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1890D2-69D0-494A-9C33-5B59FE18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B93F56-7471-4B70-A87A-4A9D8C17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39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D5D6-2776-484B-809B-2D5613A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 classifier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7145EF-73EB-4A9B-96FD-921CF6D247F4}"/>
                  </a:ext>
                </a:extLst>
              </p:cNvPr>
              <p:cNvSpPr txBox="1"/>
              <p:nvPr/>
            </p:nvSpPr>
            <p:spPr>
              <a:xfrm>
                <a:off x="4043082" y="2561731"/>
                <a:ext cx="3927164" cy="81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𝑆𝑝𝑎𝑚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𝐻𝑎𝑚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7145EF-73EB-4A9B-96FD-921CF6D24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082" y="2561731"/>
                <a:ext cx="3927164" cy="815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F21E5D2B-1A8F-4C4E-A958-3D5058D9E628}"/>
              </a:ext>
            </a:extLst>
          </p:cNvPr>
          <p:cNvSpPr txBox="1"/>
          <p:nvPr/>
        </p:nvSpPr>
        <p:spPr>
          <a:xfrm>
            <a:off x="3397624" y="2677309"/>
            <a:ext cx="64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1.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87C5D5-68B9-41A8-B33A-4483D037467C}"/>
              </a:ext>
            </a:extLst>
          </p:cNvPr>
          <p:cNvSpPr txBox="1"/>
          <p:nvPr/>
        </p:nvSpPr>
        <p:spPr>
          <a:xfrm>
            <a:off x="3397624" y="4160802"/>
            <a:ext cx="64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2.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333612D-06FA-4A85-AA2B-B5047793A16C}"/>
                  </a:ext>
                </a:extLst>
              </p:cNvPr>
              <p:cNvSpPr txBox="1"/>
              <p:nvPr/>
            </p:nvSpPr>
            <p:spPr>
              <a:xfrm>
                <a:off x="4043082" y="3934938"/>
                <a:ext cx="3220945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(1 −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333612D-06FA-4A85-AA2B-B5047793A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082" y="3934938"/>
                <a:ext cx="3220945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B8D413-3F2F-4092-94C7-3484C198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79FC-AEE8-4EAB-9F16-A99159959B9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89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2620</Words>
  <Application>Microsoft Office PowerPoint</Application>
  <PresentationFormat>寬螢幕</PresentationFormat>
  <Paragraphs>302</Paragraphs>
  <Slides>42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Arial</vt:lpstr>
      <vt:lpstr>Arial</vt:lpstr>
      <vt:lpstr>Calibri</vt:lpstr>
      <vt:lpstr>Cambria Math</vt:lpstr>
      <vt:lpstr>Consolas</vt:lpstr>
      <vt:lpstr>Times New Roman</vt:lpstr>
      <vt:lpstr>Office 佈景主題</vt:lpstr>
      <vt:lpstr>MACHINE LEARNING METHODS FOR SPAM E-MAIL CLASSIFICATION</vt:lpstr>
      <vt:lpstr>INTRODUCTION</vt:lpstr>
      <vt:lpstr>Introduction</vt:lpstr>
      <vt:lpstr>Introduction</vt:lpstr>
      <vt:lpstr>ML method</vt:lpstr>
      <vt:lpstr>RELATED WORK</vt:lpstr>
      <vt:lpstr>Related Work</vt:lpstr>
      <vt:lpstr>MACHINE LEARNING IN E-MAIL CLASSIFICATION</vt:lpstr>
      <vt:lpstr>Naïve Bayes classifier method</vt:lpstr>
      <vt:lpstr>Naïve Bayes classifier method - Training</vt:lpstr>
      <vt:lpstr>Naïve Bayes classifier method - Filtering</vt:lpstr>
      <vt:lpstr>K-nearest neighbor classifier method</vt:lpstr>
      <vt:lpstr>K-nearest neighbor classifier method</vt:lpstr>
      <vt:lpstr>NN classifier(Perceptron) - Training</vt:lpstr>
      <vt:lpstr>NN classifier(Perceptron) - Filtering</vt:lpstr>
      <vt:lpstr>SVM classifier method</vt:lpstr>
      <vt:lpstr>SVM classifier method</vt:lpstr>
      <vt:lpstr>SVM classifier method</vt:lpstr>
      <vt:lpstr>Artificial Immune System</vt:lpstr>
      <vt:lpstr>Biological immune system</vt:lpstr>
      <vt:lpstr>Biological immune system</vt:lpstr>
      <vt:lpstr>Biological immune system</vt:lpstr>
      <vt:lpstr>Biological immune system</vt:lpstr>
      <vt:lpstr>Artificial Immune System</vt:lpstr>
      <vt:lpstr>Rough sets classifier method</vt:lpstr>
      <vt:lpstr>Rough sets classifier method</vt:lpstr>
      <vt:lpstr>Rough sets classifier method</vt:lpstr>
      <vt:lpstr>Rough sets classifier method</vt:lpstr>
      <vt:lpstr>PowerPoint 簡報</vt:lpstr>
      <vt:lpstr>Rough sets classifier method - classify</vt:lpstr>
      <vt:lpstr>MACHINE LEARNING METHODS PERFORMANCE</vt:lpstr>
      <vt:lpstr>Experiment Implementation</vt:lpstr>
      <vt:lpstr>PowerPoint 簡報</vt:lpstr>
      <vt:lpstr>PowerPoint 簡報</vt:lpstr>
      <vt:lpstr>Experiment Implementation</vt:lpstr>
      <vt:lpstr>Detailed algorithm steps</vt:lpstr>
      <vt:lpstr>Performance Comparison</vt:lpstr>
      <vt:lpstr>CONCLUSION</vt:lpstr>
      <vt:lpstr>Conclusion</vt:lpstr>
      <vt:lpstr>Opinion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METHODS FOR SPAM E-MAIL CLASSIFICATION</dc:title>
  <dc:creator>庭瑋 游</dc:creator>
  <cp:lastModifiedBy>庭瑋 游</cp:lastModifiedBy>
  <cp:revision>61</cp:revision>
  <dcterms:created xsi:type="dcterms:W3CDTF">2022-11-25T07:01:14Z</dcterms:created>
  <dcterms:modified xsi:type="dcterms:W3CDTF">2022-12-16T01:48:47Z</dcterms:modified>
</cp:coreProperties>
</file>