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2" r:id="rId4"/>
    <p:sldId id="265" r:id="rId5"/>
    <p:sldId id="268" r:id="rId6"/>
    <p:sldId id="269" r:id="rId7"/>
    <p:sldId id="270" r:id="rId8"/>
    <p:sldId id="271" r:id="rId9"/>
    <p:sldId id="272" r:id="rId10"/>
    <p:sldId id="266" r:id="rId11"/>
    <p:sldId id="273" r:id="rId12"/>
    <p:sldId id="274" r:id="rId13"/>
    <p:sldId id="260" r:id="rId14"/>
    <p:sldId id="258" r:id="rId15"/>
    <p:sldId id="257" r:id="rId16"/>
    <p:sldId id="261" r:id="rId17"/>
    <p:sldId id="25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5B9BD5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82" autoAdjust="0"/>
  </p:normalViewPr>
  <p:slideViewPr>
    <p:cSldViewPr snapToGrid="0">
      <p:cViewPr varScale="1">
        <p:scale>
          <a:sx n="68" d="100"/>
          <a:sy n="68" d="100"/>
        </p:scale>
        <p:origin x="12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C900A-7312-4EF4-A6C0-A6FB1092BE2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BC332-9624-451A-BA83-F7FB97C2B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39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透過影片這個媒介，用底層網路數據去控制影片品質，也讓觀眾對影片進行評分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說明完圖，</a:t>
            </a:r>
            <a:r>
              <a:rPr lang="en-US" altLang="zh-TW" dirty="0" err="1" smtClean="0"/>
              <a:t>QoE</a:t>
            </a:r>
            <a:r>
              <a:rPr lang="zh-TW" altLang="en-US" dirty="0" smtClean="0"/>
              <a:t>充其量是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個等第，好</a:t>
            </a:r>
            <a:r>
              <a:rPr lang="en-US" altLang="zh-TW" dirty="0" smtClean="0"/>
              <a:t>/</a:t>
            </a:r>
            <a:r>
              <a:rPr lang="zh-TW" altLang="en-US" dirty="0" smtClean="0"/>
              <a:t>很好</a:t>
            </a:r>
            <a:r>
              <a:rPr lang="en-US" altLang="zh-TW" dirty="0" smtClean="0"/>
              <a:t>/</a:t>
            </a:r>
            <a:r>
              <a:rPr lang="zh-TW" altLang="en-US" dirty="0" smtClean="0"/>
              <a:t>普通</a:t>
            </a:r>
            <a:r>
              <a:rPr lang="en-US" altLang="zh-TW" dirty="0" smtClean="0"/>
              <a:t>/</a:t>
            </a:r>
            <a:r>
              <a:rPr lang="zh-TW" altLang="en-US" dirty="0" smtClean="0"/>
              <a:t>差</a:t>
            </a:r>
            <a:r>
              <a:rPr lang="en-US" altLang="zh-TW" dirty="0" smtClean="0"/>
              <a:t>/</a:t>
            </a:r>
            <a:r>
              <a:rPr lang="zh-TW" altLang="en-US" dirty="0" smtClean="0"/>
              <a:t>非常差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C332-9624-451A-BA83-F7FB97C2B04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156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C332-9624-451A-BA83-F7FB97C2B04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015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總結：</a:t>
            </a:r>
            <a:r>
              <a:rPr lang="en-US" altLang="zh-TW" dirty="0" err="1" smtClean="0"/>
              <a:t>QoE</a:t>
            </a:r>
            <a:r>
              <a:rPr lang="zh-TW" altLang="en-US" dirty="0" smtClean="0"/>
              <a:t>是直接理解用戶的數據，但是要人為標註的資料，所以希望</a:t>
            </a:r>
            <a:r>
              <a:rPr lang="en-US" altLang="zh-TW" dirty="0" smtClean="0"/>
              <a:t>ML</a:t>
            </a:r>
            <a:r>
              <a:rPr lang="zh-TW" altLang="en-US" dirty="0" smtClean="0"/>
              <a:t>工具把手邊底層、環境因素利用，預測</a:t>
            </a:r>
            <a:r>
              <a:rPr lang="en-US" altLang="zh-TW" dirty="0" err="1" smtClean="0"/>
              <a:t>QoE</a:t>
            </a:r>
            <a:r>
              <a:rPr lang="zh-TW" altLang="en-US" dirty="0" smtClean="0"/>
              <a:t>，這樣電信商就有一個可以依循的工具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C332-9624-451A-BA83-F7FB97C2B04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013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Packet loss</a:t>
            </a:r>
            <a:r>
              <a:rPr lang="zh-TW" altLang="en-US" dirty="0" smtClean="0"/>
              <a:t>導致</a:t>
            </a:r>
            <a:r>
              <a:rPr lang="zh-TW" altLang="en-US" dirty="0" smtClean="0"/>
              <a:t>影片遺失程度</a:t>
            </a:r>
            <a:endParaRPr lang="en-US" altLang="zh-TW" dirty="0" smtClean="0"/>
          </a:p>
          <a:p>
            <a:r>
              <a:rPr lang="en-US" altLang="zh-TW" dirty="0" smtClean="0"/>
              <a:t>Jitter</a:t>
            </a:r>
            <a:r>
              <a:rPr lang="zh-TW" altLang="en-US" dirty="0" smtClean="0"/>
              <a:t>是封包走不同路線，但是都要到同個目的地，而造成抵達時間</a:t>
            </a:r>
            <a:r>
              <a:rPr lang="zh-TW" altLang="en-US" dirty="0" smtClean="0"/>
              <a:t>不同。若無</a:t>
            </a:r>
            <a:r>
              <a:rPr lang="en-US" altLang="zh-TW" dirty="0" smtClean="0"/>
              <a:t>buffer</a:t>
            </a:r>
            <a:r>
              <a:rPr lang="zh-TW" altLang="en-US" dirty="0" smtClean="0"/>
              <a:t>而是直接解碼，會造成影片內容抖動</a:t>
            </a:r>
            <a:endParaRPr lang="en-US" altLang="zh-TW" dirty="0" smtClean="0"/>
          </a:p>
          <a:p>
            <a:r>
              <a:rPr lang="en-US" altLang="zh-TW" dirty="0" smtClean="0"/>
              <a:t>Condition loss</a:t>
            </a:r>
            <a:r>
              <a:rPr lang="zh-TW" altLang="en-US" dirty="0" smtClean="0"/>
              <a:t>：此刻封包丟失，下一刻封包遺失的機率為何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可以看到局部的</a:t>
            </a:r>
            <a:r>
              <a:rPr lang="en-US" altLang="zh-TW" dirty="0" smtClean="0"/>
              <a:t>loss</a:t>
            </a:r>
            <a:r>
              <a:rPr lang="zh-TW" altLang="en-US" dirty="0" smtClean="0"/>
              <a:t>機率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，所以這個欄位是個</a:t>
            </a:r>
            <a:r>
              <a:rPr lang="en-US" altLang="zh-TW" dirty="0" smtClean="0"/>
              <a:t>array</a:t>
            </a:r>
          </a:p>
          <a:p>
            <a:r>
              <a:rPr lang="en-US" altLang="zh-TW" dirty="0" smtClean="0"/>
              <a:t>Type </a:t>
            </a:r>
            <a:r>
              <a:rPr lang="en-US" altLang="zh-TW" dirty="0" smtClean="0"/>
              <a:t>of content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e.g. </a:t>
            </a:r>
            <a:r>
              <a:rPr lang="en-US" altLang="zh-TW" dirty="0" smtClean="0"/>
              <a:t>politics, sports, news, social life, commercial ads, animated cartoons</a:t>
            </a:r>
          </a:p>
          <a:p>
            <a:r>
              <a:rPr lang="en-US" altLang="zh-TW" dirty="0" smtClean="0"/>
              <a:t>Codec</a:t>
            </a:r>
            <a:r>
              <a:rPr lang="zh-TW" altLang="en-US" dirty="0" smtClean="0"/>
              <a:t>：編碼和解碼所使用的演算法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C332-9624-451A-BA83-F7FB97C2B04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751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Crowd-sourcing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youtube</a:t>
            </a:r>
            <a:r>
              <a:rPr lang="zh-TW" altLang="en-US" dirty="0" smtClean="0"/>
              <a:t>影片旁會出現一個按鈕，當使用者感到不滿意就按下</a:t>
            </a:r>
            <a:r>
              <a:rPr lang="zh-TW" altLang="en-US" dirty="0" smtClean="0"/>
              <a:t>去，將儲存不滿意度、裝置等等的資訊</a:t>
            </a:r>
            <a:endParaRPr lang="en-US" altLang="zh-TW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Controlled environment approach</a:t>
            </a:r>
            <a:r>
              <a:rPr lang="zh-TW" altLang="en-US" dirty="0" smtClean="0"/>
              <a:t>：挑選</a:t>
            </a:r>
            <a:r>
              <a:rPr lang="en-US" altLang="zh-TW" dirty="0" smtClean="0"/>
              <a:t>45</a:t>
            </a:r>
            <a:r>
              <a:rPr lang="zh-TW" altLang="en-US" dirty="0" smtClean="0"/>
              <a:t>位受試者，使用同樣的裝置看影片，等等的變因都可以控制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C332-9624-451A-BA83-F7FB97C2B04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59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Terminal types</a:t>
            </a:r>
            <a:r>
              <a:rPr lang="zh-TW" altLang="en-US" dirty="0" smtClean="0"/>
              <a:t>皆固定是桌機</a:t>
            </a:r>
            <a:endParaRPr lang="en-US" altLang="zh-TW" dirty="0" smtClean="0"/>
          </a:p>
          <a:p>
            <a:r>
              <a:rPr lang="en-US" altLang="zh-TW" dirty="0" smtClean="0"/>
              <a:t>Codec</a:t>
            </a:r>
            <a:r>
              <a:rPr lang="zh-TW" altLang="en-US" dirty="0" smtClean="0"/>
              <a:t>固定採</a:t>
            </a:r>
            <a:r>
              <a:rPr lang="en-US" altLang="zh-TW" dirty="0" smtClean="0"/>
              <a:t>H.264</a:t>
            </a:r>
          </a:p>
          <a:p>
            <a:r>
              <a:rPr lang="en-US" altLang="zh-TW" dirty="0" smtClean="0">
                <a:solidFill>
                  <a:srgbClr val="252525"/>
                </a:solidFill>
                <a:latin typeface="Roboto"/>
              </a:rPr>
              <a:t>Motion complexity indicates the number of meaningful motion frames involved in a set of such human motions</a:t>
            </a:r>
            <a:r>
              <a:rPr lang="zh-TW" altLang="en-US" dirty="0" smtClean="0"/>
              <a:t>人體運動中涉及的有意義運動幀的數量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C332-9624-451A-BA83-F7FB97C2B04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052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C332-9624-451A-BA83-F7FB97C2B04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91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DT</a:t>
            </a:r>
            <a:r>
              <a:rPr lang="zh-TW" altLang="en-US" dirty="0" smtClean="0"/>
              <a:t>最小</a:t>
            </a:r>
            <a:r>
              <a:rPr lang="en-US" altLang="zh-TW" dirty="0" smtClean="0"/>
              <a:t>ER</a:t>
            </a:r>
            <a:r>
              <a:rPr lang="zh-TW" altLang="en-US" dirty="0" smtClean="0"/>
              <a:t>，其次是</a:t>
            </a:r>
            <a:r>
              <a:rPr lang="en-US" altLang="zh-TW" dirty="0" smtClean="0"/>
              <a:t>RF</a:t>
            </a:r>
            <a:r>
              <a:rPr lang="zh-TW" altLang="en-US" dirty="0" smtClean="0"/>
              <a:t>；</a:t>
            </a:r>
            <a:r>
              <a:rPr lang="en-US" altLang="zh-TW" dirty="0" smtClean="0"/>
              <a:t>SVM</a:t>
            </a:r>
            <a:r>
              <a:rPr lang="zh-TW" altLang="en-US" dirty="0" smtClean="0"/>
              <a:t>最高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C332-9624-451A-BA83-F7FB97C2B04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684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RF</a:t>
            </a:r>
            <a:r>
              <a:rPr lang="zh-TW" altLang="en-US" dirty="0" smtClean="0"/>
              <a:t>最大</a:t>
            </a:r>
            <a:r>
              <a:rPr lang="en-US" altLang="zh-TW" dirty="0" err="1" smtClean="0"/>
              <a:t>acc</a:t>
            </a:r>
            <a:r>
              <a:rPr lang="zh-TW" altLang="en-US" dirty="0" smtClean="0"/>
              <a:t>，其次是</a:t>
            </a:r>
            <a:r>
              <a:rPr lang="en-US" altLang="zh-TW" dirty="0" smtClean="0"/>
              <a:t>DT</a:t>
            </a:r>
            <a:r>
              <a:rPr lang="zh-TW" altLang="en-US" dirty="0" smtClean="0"/>
              <a:t>；</a:t>
            </a:r>
            <a:r>
              <a:rPr lang="en-US" altLang="zh-TW" dirty="0" smtClean="0"/>
              <a:t>4-NN</a:t>
            </a:r>
            <a:r>
              <a:rPr lang="zh-TW" altLang="en-US" dirty="0" smtClean="0"/>
              <a:t>最低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C332-9624-451A-BA83-F7FB97C2B04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548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F1-score</a:t>
            </a:r>
            <a:r>
              <a:rPr lang="zh-TW" altLang="en-US" dirty="0" smtClean="0"/>
              <a:t>方面，</a:t>
            </a:r>
            <a:r>
              <a:rPr lang="en-US" altLang="zh-TW" dirty="0" smtClean="0"/>
              <a:t>RF</a:t>
            </a:r>
            <a:r>
              <a:rPr lang="zh-TW" altLang="en-US" dirty="0" smtClean="0"/>
              <a:t>略勝於</a:t>
            </a:r>
            <a:r>
              <a:rPr lang="en-US" altLang="zh-TW" dirty="0" smtClean="0"/>
              <a:t>DT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C332-9624-451A-BA83-F7FB97C2B04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24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893A-EA34-4479-9EAA-B2C25EC65A60}" type="datetime1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09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60CF-DB66-46B6-9B25-A1D672FD4346}" type="datetime1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65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76C6-5BC2-4A54-A9BC-0D6677CBE862}" type="datetime1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70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7F42-37F1-44AD-9910-AFA8C1721C9F}" type="datetime1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51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8C76-9562-424D-B5F8-54B0325E33BB}" type="datetime1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78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9E04-3B79-44D7-86CD-6AF4D0405359}" type="datetime1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64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39F9-B5E2-4D67-AFE4-67A43C2ADE75}" type="datetime1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85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9EEB-FF98-4B07-9E14-B6B7E2A43D46}" type="datetime1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9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B8C7-2015-42D7-9507-F65C45F45C49}" type="datetime1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52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EE28-367A-4234-BBBF-1F056C933FF8}" type="datetime1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45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804-2A9D-4007-B189-7E43E4F59E57}" type="datetime1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05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5166-82E3-4FA8-A556-60C2DDF825C1}" type="datetime1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11890-A29D-42D0-9483-5D182565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5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xpl/conhome/6242426/proceed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78" y="2496415"/>
            <a:ext cx="10562235" cy="202709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67088" y="5091289"/>
            <a:ext cx="850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Published in: </a:t>
            </a:r>
            <a:r>
              <a:rPr lang="en-US" altLang="zh-TW" dirty="0">
                <a:hlinkClick r:id="rId3"/>
              </a:rPr>
              <a:t>2012 17th European Conference on Networks and Optical Communications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39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結果分析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4239" y="1690690"/>
            <a:ext cx="7643522" cy="3848433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6694311" y="1027908"/>
            <a:ext cx="485423" cy="745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>
          <a:xfrm>
            <a:off x="7790133" y="1027908"/>
            <a:ext cx="485423" cy="745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8" name="向下箭號 7"/>
          <p:cNvSpPr/>
          <p:nvPr/>
        </p:nvSpPr>
        <p:spPr>
          <a:xfrm>
            <a:off x="4566683" y="1027908"/>
            <a:ext cx="485423" cy="745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7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結果分析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9861" y="1844647"/>
            <a:ext cx="8512278" cy="4313294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6673991" y="1180308"/>
            <a:ext cx="485423" cy="745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5762394" y="1180308"/>
            <a:ext cx="485423" cy="745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8" name="向下箭號 7"/>
          <p:cNvSpPr/>
          <p:nvPr/>
        </p:nvSpPr>
        <p:spPr>
          <a:xfrm>
            <a:off x="4850798" y="1180308"/>
            <a:ext cx="485423" cy="745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182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結果分析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1910" y="3086815"/>
            <a:ext cx="7148179" cy="1828958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00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實驗</a:t>
            </a:r>
            <a:r>
              <a:rPr lang="zh-TW" altLang="en-US" dirty="0" smtClean="0"/>
              <a:t>設置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err="1" smtClean="0"/>
              <a:t>NetEm</a:t>
            </a:r>
            <a:r>
              <a:rPr lang="zh-TW" altLang="en-US" dirty="0" smtClean="0"/>
              <a:t>模擬各種</a:t>
            </a:r>
            <a:r>
              <a:rPr lang="en-US" altLang="zh-TW" dirty="0" err="1" smtClean="0"/>
              <a:t>QoS</a:t>
            </a:r>
            <a:r>
              <a:rPr lang="zh-TW" altLang="en-US" dirty="0" smtClean="0"/>
              <a:t>數據</a:t>
            </a:r>
            <a:r>
              <a:rPr lang="en-US" altLang="zh-TW" dirty="0" smtClean="0"/>
              <a:t>(delay, jitter, </a:t>
            </a:r>
            <a:r>
              <a:rPr lang="en-US" altLang="zh-TW" dirty="0" err="1" smtClean="0"/>
              <a:t>pkt</a:t>
            </a:r>
            <a:r>
              <a:rPr lang="en-US" altLang="zh-TW" dirty="0" smtClean="0"/>
              <a:t> loss)</a:t>
            </a:r>
            <a:r>
              <a:rPr lang="zh-TW" altLang="en-US" dirty="0" smtClean="0"/>
              <a:t>下的網路環境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25</a:t>
            </a:r>
            <a:r>
              <a:rPr lang="zh-TW" altLang="en-US" dirty="0" smtClean="0"/>
              <a:t>部影片：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Non-HD</a:t>
            </a:r>
          </a:p>
          <a:p>
            <a:pPr lvl="2"/>
            <a:r>
              <a:rPr lang="en-US" altLang="zh-TW" dirty="0" smtClean="0"/>
              <a:t>Different motion complexity</a:t>
            </a:r>
          </a:p>
          <a:p>
            <a:pPr lvl="3"/>
            <a:r>
              <a:rPr lang="en-US" altLang="zh-TW" i="1" dirty="0"/>
              <a:t>Motion complexity</a:t>
            </a:r>
            <a:r>
              <a:rPr lang="en-US" altLang="zh-TW" dirty="0"/>
              <a:t> indicates the number of meaningful motion frames involved in a set of such human motions</a:t>
            </a:r>
          </a:p>
          <a:p>
            <a:pPr lvl="2"/>
            <a:r>
              <a:rPr lang="en-US" altLang="zh-TW" dirty="0"/>
              <a:t>S</a:t>
            </a:r>
            <a:r>
              <a:rPr lang="en-US" altLang="zh-TW" dirty="0" smtClean="0"/>
              <a:t>ame frame rate</a:t>
            </a:r>
          </a:p>
          <a:p>
            <a:pPr lvl="2"/>
            <a:r>
              <a:rPr lang="en-US" altLang="zh-TW" dirty="0" smtClean="0"/>
              <a:t>Same codec</a:t>
            </a:r>
          </a:p>
          <a:p>
            <a:pPr lvl="2"/>
            <a:r>
              <a:rPr lang="en-US" altLang="zh-TW" dirty="0" smtClean="0"/>
              <a:t>Fields of interests, e.g. </a:t>
            </a:r>
            <a:r>
              <a:rPr lang="en-US" altLang="zh-TW" dirty="0" smtClean="0"/>
              <a:t>politics, sports, news, social life, commercial ads, animated cartoons</a:t>
            </a:r>
          </a:p>
          <a:p>
            <a:pPr lvl="1"/>
            <a:r>
              <a:rPr lang="zh-TW" altLang="en-US" dirty="0" smtClean="0"/>
              <a:t>參考</a:t>
            </a:r>
            <a:r>
              <a:rPr lang="en-US" altLang="zh-TW" dirty="0" smtClean="0"/>
              <a:t>9</a:t>
            </a:r>
            <a:r>
              <a:rPr lang="zh-TW" altLang="en-US" dirty="0" smtClean="0"/>
              <a:t>組數據：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Network </a:t>
            </a:r>
            <a:r>
              <a:rPr lang="en-US" altLang="zh-TW" dirty="0" err="1" smtClean="0"/>
              <a:t>param</a:t>
            </a:r>
            <a:r>
              <a:rPr lang="zh-TW" altLang="en-US" dirty="0" smtClean="0"/>
              <a:t>：</a:t>
            </a:r>
            <a:r>
              <a:rPr lang="en-US" altLang="zh-TW" dirty="0" smtClean="0"/>
              <a:t>Delay, jitter, loss, conditional loss, </a:t>
            </a:r>
          </a:p>
          <a:p>
            <a:pPr lvl="2"/>
            <a:r>
              <a:rPr lang="zh-TW" altLang="en-US" dirty="0"/>
              <a:t>影片相關的環境數據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motion complexity, resolution</a:t>
            </a:r>
          </a:p>
          <a:p>
            <a:pPr lvl="2"/>
            <a:r>
              <a:rPr lang="zh-TW" altLang="en-US" dirty="0" smtClean="0"/>
              <a:t>人相關的環境數據：</a:t>
            </a:r>
            <a:r>
              <a:rPr lang="en-US" altLang="zh-TW" dirty="0" smtClean="0"/>
              <a:t>Gender, frequency of viewing, interest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381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Factors affect </a:t>
            </a:r>
            <a:r>
              <a:rPr lang="en-US" altLang="zh-TW" dirty="0" err="1" smtClean="0"/>
              <a:t>QoE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Network </a:t>
            </a:r>
            <a:r>
              <a:rPr lang="en-US" altLang="zh-TW" dirty="0" err="1" smtClean="0"/>
              <a:t>param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Packet loss, jitter, delay</a:t>
            </a:r>
          </a:p>
          <a:p>
            <a:pPr lvl="1"/>
            <a:r>
              <a:rPr lang="en-US" altLang="zh-TW" dirty="0" smtClean="0"/>
              <a:t>Video </a:t>
            </a:r>
            <a:r>
              <a:rPr lang="en-US" altLang="zh-TW" dirty="0" err="1" smtClean="0"/>
              <a:t>chara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Frame, resolution rate, </a:t>
            </a:r>
            <a:r>
              <a:rPr lang="en-US" altLang="zh-TW" dirty="0" smtClean="0">
                <a:solidFill>
                  <a:srgbClr val="FF0000"/>
                </a:solidFill>
              </a:rPr>
              <a:t>codec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types of content</a:t>
            </a:r>
          </a:p>
          <a:p>
            <a:pPr lvl="1"/>
            <a:r>
              <a:rPr lang="en-US" altLang="zh-TW" dirty="0" smtClean="0"/>
              <a:t>Terminal types</a:t>
            </a:r>
          </a:p>
          <a:p>
            <a:pPr lvl="2"/>
            <a:r>
              <a:rPr lang="en-US" altLang="zh-TW" dirty="0" smtClean="0"/>
              <a:t>PC, mobile devices, TV</a:t>
            </a:r>
          </a:p>
          <a:p>
            <a:r>
              <a:rPr lang="en-US" altLang="zh-TW" dirty="0" err="1" smtClean="0"/>
              <a:t>QoE</a:t>
            </a:r>
            <a:r>
              <a:rPr lang="zh-TW" altLang="en-US" dirty="0" smtClean="0"/>
              <a:t>的產生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Crowd-sourcing</a:t>
            </a:r>
            <a:r>
              <a:rPr lang="zh-TW" altLang="en-US" dirty="0" smtClean="0"/>
              <a:t>：群眾來自世界各地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Controlled 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 approach</a:t>
            </a:r>
            <a:r>
              <a:rPr lang="zh-TW" altLang="en-US" dirty="0" smtClean="0"/>
              <a:t>：群眾經篩選，擇</a:t>
            </a:r>
            <a:r>
              <a:rPr lang="en-US" altLang="zh-TW" dirty="0" smtClean="0"/>
              <a:t>45</a:t>
            </a:r>
            <a:r>
              <a:rPr lang="zh-TW" altLang="en-US" dirty="0" smtClean="0"/>
              <a:t>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10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使用數據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QoE</a:t>
            </a:r>
            <a:endParaRPr lang="en-US" altLang="zh-TW" dirty="0"/>
          </a:p>
          <a:p>
            <a:pPr lvl="2"/>
            <a:r>
              <a:rPr lang="zh-TW" altLang="en-US" dirty="0" smtClean="0"/>
              <a:t>使用者主觀感受</a:t>
            </a:r>
            <a:endParaRPr lang="en-US" altLang="zh-TW" dirty="0" smtClean="0"/>
          </a:p>
          <a:p>
            <a:pPr lvl="2"/>
            <a:r>
              <a:rPr lang="zh-TW" altLang="en-US" dirty="0"/>
              <a:t>用</a:t>
            </a:r>
            <a:r>
              <a:rPr lang="en-US" altLang="zh-TW" dirty="0" smtClean="0"/>
              <a:t>MOS</a:t>
            </a:r>
            <a:r>
              <a:rPr lang="zh-TW" altLang="en-US" dirty="0" smtClean="0"/>
              <a:t>定義</a:t>
            </a:r>
            <a:r>
              <a:rPr lang="zh-TW" altLang="en-US" dirty="0"/>
              <a:t>，</a:t>
            </a:r>
            <a:r>
              <a:rPr lang="zh-TW" altLang="en-US" dirty="0" smtClean="0"/>
              <a:t>分成</a:t>
            </a:r>
            <a:r>
              <a:rPr lang="en-US" altLang="zh-TW" dirty="0" smtClean="0"/>
              <a:t>5</a:t>
            </a:r>
            <a:r>
              <a:rPr lang="zh-TW" altLang="en-US" dirty="0" smtClean="0"/>
              <a:t>等第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QoS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Delay, jitter, packet loss</a:t>
            </a:r>
          </a:p>
          <a:p>
            <a:pPr lvl="1"/>
            <a:r>
              <a:rPr lang="zh-TW" altLang="en-US" dirty="0"/>
              <a:t>環境</a:t>
            </a:r>
            <a:r>
              <a:rPr lang="zh-TW" altLang="en-US" dirty="0" smtClean="0"/>
              <a:t>數據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Video </a:t>
            </a:r>
            <a:r>
              <a:rPr lang="en-US" altLang="zh-TW" dirty="0" err="1" smtClean="0"/>
              <a:t>param</a:t>
            </a:r>
            <a:r>
              <a:rPr lang="en-US" altLang="zh-TW" dirty="0" smtClean="0"/>
              <a:t>, terminal types, psychological factors</a:t>
            </a:r>
          </a:p>
          <a:p>
            <a:r>
              <a:rPr lang="zh-TW" altLang="en-US" dirty="0"/>
              <a:t>評估視訊</a:t>
            </a:r>
            <a:r>
              <a:rPr lang="zh-TW" altLang="en-US" dirty="0" smtClean="0"/>
              <a:t>品質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主觀：</a:t>
            </a:r>
            <a:r>
              <a:rPr lang="en-US" altLang="zh-TW" dirty="0" smtClean="0"/>
              <a:t>MOS</a:t>
            </a:r>
          </a:p>
          <a:p>
            <a:pPr lvl="1"/>
            <a:r>
              <a:rPr lang="zh-TW" altLang="en-US" dirty="0"/>
              <a:t>客觀</a:t>
            </a:r>
            <a:r>
              <a:rPr lang="zh-TW" altLang="en-US" dirty="0" smtClean="0"/>
              <a:t>：編碼對視訊的破壞程度、</a:t>
            </a:r>
            <a:r>
              <a:rPr lang="en-US" altLang="zh-TW" dirty="0" smtClean="0"/>
              <a:t>packet delay</a:t>
            </a:r>
          </a:p>
          <a:p>
            <a:r>
              <a:rPr lang="zh-TW" altLang="en-US" dirty="0"/>
              <a:t>目標</a:t>
            </a:r>
            <a:r>
              <a:rPr lang="zh-TW" altLang="en-US" dirty="0" smtClean="0"/>
              <a:t>：</a:t>
            </a:r>
            <a:r>
              <a:rPr lang="zh-TW" altLang="en-US" dirty="0"/>
              <a:t>針對</a:t>
            </a:r>
            <a:r>
              <a:rPr lang="zh-TW" altLang="en-US" dirty="0" smtClean="0"/>
              <a:t>視訊</a:t>
            </a:r>
            <a:r>
              <a:rPr lang="zh-TW" altLang="en-US" dirty="0"/>
              <a:t>資料</a:t>
            </a:r>
            <a:r>
              <a:rPr lang="zh-TW" altLang="en-US" dirty="0" smtClean="0"/>
              <a:t>，使用</a:t>
            </a:r>
            <a:r>
              <a:rPr lang="en-US" altLang="zh-TW" dirty="0" err="1" smtClean="0"/>
              <a:t>QoS</a:t>
            </a:r>
            <a:r>
              <a:rPr lang="zh-TW" altLang="en-US" dirty="0" smtClean="0"/>
              <a:t>或環境數據預測</a:t>
            </a:r>
            <a:r>
              <a:rPr lang="en-US" altLang="zh-TW" dirty="0" err="1"/>
              <a:t>QoE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225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實驗設置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數據清洗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機器學習模型</a:t>
            </a:r>
            <a:endParaRPr lang="en-US" altLang="zh-TW" dirty="0"/>
          </a:p>
          <a:p>
            <a:pPr lvl="2"/>
            <a:r>
              <a:rPr lang="en-US" altLang="zh-TW" dirty="0" smtClean="0"/>
              <a:t>NB</a:t>
            </a:r>
            <a:r>
              <a:rPr lang="zh-TW" altLang="en-US" dirty="0" smtClean="0"/>
              <a:t>、</a:t>
            </a:r>
            <a:r>
              <a:rPr lang="en-US" altLang="zh-TW" dirty="0" smtClean="0"/>
              <a:t>4-NN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SVM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RF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NN</a:t>
            </a:r>
          </a:p>
          <a:p>
            <a:pPr lvl="1"/>
            <a:r>
              <a:rPr lang="en-US" altLang="zh-TW" dirty="0" smtClean="0"/>
              <a:t>4-cross-validation</a:t>
            </a:r>
          </a:p>
          <a:p>
            <a:pPr lvl="2"/>
            <a:r>
              <a:rPr lang="en-US" altLang="zh-TW" dirty="0" smtClean="0"/>
              <a:t>DT</a:t>
            </a:r>
            <a:r>
              <a:rPr lang="zh-TW" altLang="en-US" dirty="0" smtClean="0"/>
              <a:t>最小</a:t>
            </a:r>
            <a:r>
              <a:rPr lang="en-US" altLang="zh-TW" dirty="0" smtClean="0"/>
              <a:t>ER</a:t>
            </a:r>
            <a:r>
              <a:rPr lang="zh-TW" altLang="en-US" dirty="0" smtClean="0"/>
              <a:t>，</a:t>
            </a:r>
            <a:r>
              <a:rPr lang="zh-TW" altLang="en-US" dirty="0"/>
              <a:t>其次是</a:t>
            </a:r>
            <a:r>
              <a:rPr lang="en-US" altLang="zh-TW" dirty="0" smtClean="0"/>
              <a:t>RF</a:t>
            </a:r>
            <a:r>
              <a:rPr lang="zh-TW" altLang="en-US" dirty="0" smtClean="0"/>
              <a:t>；</a:t>
            </a:r>
            <a:r>
              <a:rPr lang="en-US" altLang="zh-TW" dirty="0" smtClean="0"/>
              <a:t>SVM</a:t>
            </a:r>
            <a:r>
              <a:rPr lang="zh-TW" altLang="en-US" dirty="0" smtClean="0"/>
              <a:t>最高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Classification</a:t>
            </a:r>
          </a:p>
          <a:p>
            <a:pPr lvl="2"/>
            <a:r>
              <a:rPr lang="en-US" altLang="zh-TW" dirty="0" smtClean="0"/>
              <a:t>RF</a:t>
            </a:r>
            <a:r>
              <a:rPr lang="zh-TW" altLang="en-US" dirty="0" smtClean="0"/>
              <a:t>最大</a:t>
            </a:r>
            <a:r>
              <a:rPr lang="en-US" altLang="zh-TW" dirty="0" err="1" smtClean="0"/>
              <a:t>acc</a:t>
            </a:r>
            <a:r>
              <a:rPr lang="zh-TW" altLang="en-US" dirty="0" smtClean="0"/>
              <a:t>，其次是</a:t>
            </a:r>
            <a:r>
              <a:rPr lang="en-US" altLang="zh-TW" dirty="0" smtClean="0"/>
              <a:t>DT</a:t>
            </a:r>
            <a:r>
              <a:rPr lang="zh-TW" altLang="en-US" dirty="0" smtClean="0"/>
              <a:t>；</a:t>
            </a:r>
            <a:r>
              <a:rPr lang="en-US" altLang="zh-TW" dirty="0" smtClean="0"/>
              <a:t>4-NN</a:t>
            </a:r>
            <a:r>
              <a:rPr lang="zh-TW" altLang="en-US" dirty="0" smtClean="0"/>
              <a:t>最低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RF&amp;DT</a:t>
            </a:r>
            <a:r>
              <a:rPr lang="zh-TW" altLang="en-US" dirty="0" smtClean="0"/>
              <a:t>比較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662" y="5068814"/>
            <a:ext cx="4134679" cy="110815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614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Condition loss</a:t>
            </a:r>
          </a:p>
          <a:p>
            <a:pPr lvl="1"/>
            <a:r>
              <a:rPr lang="zh-TW" altLang="en-US" dirty="0"/>
              <a:t>此刻封包已遺失，下一刻封包遺失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897" y="3711851"/>
            <a:ext cx="3415371" cy="18196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268" y="3711851"/>
            <a:ext cx="3452195" cy="188413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594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摘要</a:t>
            </a:r>
            <a:endParaRPr lang="en-US" altLang="zh-TW" dirty="0" smtClean="0"/>
          </a:p>
          <a:p>
            <a:r>
              <a:rPr lang="zh-TW" altLang="en-US" dirty="0" smtClean="0"/>
              <a:t>研究方法</a:t>
            </a:r>
            <a:endParaRPr lang="en-US" altLang="zh-TW" dirty="0" smtClean="0"/>
          </a:p>
          <a:p>
            <a:pPr lvl="1"/>
            <a:r>
              <a:rPr lang="zh-TW" altLang="en-US" dirty="0"/>
              <a:t>關於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zh-TW" altLang="en-US" dirty="0"/>
              <a:t>分析</a:t>
            </a:r>
            <a:r>
              <a:rPr lang="zh-TW" altLang="en-US" dirty="0" smtClean="0"/>
              <a:t>手段</a:t>
            </a:r>
            <a:endParaRPr lang="en-US" altLang="zh-TW" dirty="0" smtClean="0"/>
          </a:p>
          <a:p>
            <a:pPr lvl="1"/>
            <a:r>
              <a:rPr lang="zh-TW" altLang="en-US" dirty="0"/>
              <a:t>實驗細節</a:t>
            </a:r>
            <a:endParaRPr lang="en-US" altLang="zh-TW" dirty="0" smtClean="0"/>
          </a:p>
          <a:p>
            <a:r>
              <a:rPr lang="zh-TW" altLang="en-US" dirty="0"/>
              <a:t>實驗結果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22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摘要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目標：</a:t>
            </a:r>
            <a:r>
              <a:rPr lang="zh-TW" altLang="en-US" dirty="0"/>
              <a:t>透過機器學習，使用</a:t>
            </a:r>
            <a:r>
              <a:rPr lang="zh-TW" altLang="en-US" dirty="0" smtClean="0"/>
              <a:t>底層網路數據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QoS</a:t>
            </a:r>
            <a:r>
              <a:rPr lang="en-US" altLang="zh-TW" dirty="0" smtClean="0"/>
              <a:t>)</a:t>
            </a:r>
            <a:r>
              <a:rPr lang="zh-TW" altLang="en-US" dirty="0" smtClean="0"/>
              <a:t>和</a:t>
            </a:r>
            <a:r>
              <a:rPr lang="zh-TW" altLang="en-US" dirty="0" smtClean="0"/>
              <a:t>外部環境</a:t>
            </a:r>
            <a:r>
              <a:rPr lang="zh-TW" altLang="en-US" dirty="0" smtClean="0"/>
              <a:t>因素作為輸入，預測用戶的感受</a:t>
            </a:r>
            <a:r>
              <a:rPr lang="en-US" altLang="zh-TW" dirty="0"/>
              <a:t>(</a:t>
            </a:r>
            <a:r>
              <a:rPr lang="en-US" altLang="zh-TW" dirty="0" err="1" smtClean="0"/>
              <a:t>QoE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zh-TW" altLang="en-US" dirty="0" smtClean="0"/>
              <a:t>實驗媒介：影片。在不同網路環境下，傳輸</a:t>
            </a:r>
            <a:r>
              <a:rPr lang="zh-TW" altLang="en-US" dirty="0">
                <a:solidFill>
                  <a:srgbClr val="FF0000"/>
                </a:solidFill>
              </a:rPr>
              <a:t>影片</a:t>
            </a:r>
            <a:r>
              <a:rPr lang="zh-TW" altLang="en-US" dirty="0" smtClean="0"/>
              <a:t>給終端用戶觀賞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1635760" y="4000185"/>
            <a:ext cx="1981200" cy="101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QoS</a:t>
            </a:r>
            <a:r>
              <a:rPr lang="zh-TW" altLang="en-US" dirty="0" smtClean="0"/>
              <a:t>數據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35760" y="5160963"/>
            <a:ext cx="1981200" cy="101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外部環境因素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00320" y="4508185"/>
            <a:ext cx="1981200" cy="101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各式</a:t>
            </a:r>
            <a:r>
              <a:rPr lang="en-US" altLang="zh-TW" dirty="0"/>
              <a:t>ML</a:t>
            </a:r>
            <a:r>
              <a:rPr lang="zh-TW" altLang="en-US" dirty="0"/>
              <a:t>的方法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61680" y="4508185"/>
            <a:ext cx="1981200" cy="1016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QoE</a:t>
            </a:r>
            <a:r>
              <a:rPr lang="zh-TW" altLang="en-US" dirty="0"/>
              <a:t>數值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4003040" y="4802825"/>
            <a:ext cx="711200" cy="4876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366000" y="4802825"/>
            <a:ext cx="711200" cy="4876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003040" y="43630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輸入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96249" y="43630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分類</a:t>
            </a: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82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96348" y="4046220"/>
            <a:ext cx="8773430" cy="1469998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96348" y="1690691"/>
            <a:ext cx="8773430" cy="226028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研究方法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關於資料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QoS</a:t>
            </a:r>
            <a:r>
              <a:rPr lang="en-US" altLang="zh-TW" dirty="0" smtClean="0"/>
              <a:t>(Quality of Service)</a:t>
            </a:r>
          </a:p>
          <a:p>
            <a:pPr lvl="1"/>
            <a:r>
              <a:rPr lang="zh-TW" altLang="en-US" dirty="0" smtClean="0"/>
              <a:t>底層的網路參數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E.g.</a:t>
            </a:r>
            <a:r>
              <a:rPr lang="zh-TW" altLang="en-US" dirty="0" smtClean="0"/>
              <a:t> </a:t>
            </a:r>
            <a:r>
              <a:rPr lang="en-US" altLang="zh-TW" dirty="0" smtClean="0"/>
              <a:t>delay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jitter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packet loss</a:t>
            </a:r>
            <a:endParaRPr lang="en-US" altLang="zh-TW" dirty="0"/>
          </a:p>
          <a:p>
            <a:r>
              <a:rPr lang="zh-TW" altLang="en-US" dirty="0"/>
              <a:t>外部環境</a:t>
            </a:r>
            <a:r>
              <a:rPr lang="zh-TW" altLang="en-US" dirty="0" smtClean="0"/>
              <a:t>因素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E.g. video parameters, terminal types, psychological factors</a:t>
            </a:r>
          </a:p>
          <a:p>
            <a:r>
              <a:rPr lang="en-US" altLang="zh-TW" dirty="0" err="1"/>
              <a:t>QoE</a:t>
            </a:r>
            <a:r>
              <a:rPr lang="en-US" altLang="zh-TW" dirty="0"/>
              <a:t>(Quality of Experience)</a:t>
            </a:r>
          </a:p>
          <a:p>
            <a:pPr lvl="1"/>
            <a:r>
              <a:rPr lang="zh-TW" altLang="en-US" dirty="0" smtClean="0"/>
              <a:t>用戶對</a:t>
            </a:r>
            <a:r>
              <a:rPr lang="en-US" altLang="zh-TW" dirty="0" err="1" smtClean="0"/>
              <a:t>QoS</a:t>
            </a:r>
            <a:r>
              <a:rPr lang="zh-TW" altLang="en-US" dirty="0" smtClean="0"/>
              <a:t>的主觀感受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E.g. </a:t>
            </a:r>
            <a:r>
              <a:rPr lang="zh-TW" altLang="en-US" dirty="0" smtClean="0"/>
              <a:t>本論文使用</a:t>
            </a:r>
            <a:r>
              <a:rPr lang="en-US" altLang="zh-TW" dirty="0" smtClean="0"/>
              <a:t>MOS</a:t>
            </a:r>
            <a:r>
              <a:rPr lang="zh-TW" altLang="en-US" dirty="0" smtClean="0"/>
              <a:t>來評估傳輸視訊的品質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9611630" y="252844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輸入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611630" y="448883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輸出</a:t>
            </a:r>
            <a:endParaRPr lang="zh-TW" altLang="en-US" sz="3200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96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研究方法 </a:t>
            </a:r>
            <a:r>
              <a:rPr lang="en-US" altLang="zh-TW" dirty="0" smtClean="0"/>
              <a:t>– </a:t>
            </a:r>
            <a:r>
              <a:rPr lang="zh-TW" altLang="en-US" dirty="0"/>
              <a:t>關於資料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影響</a:t>
            </a:r>
            <a:r>
              <a:rPr lang="en-US" altLang="zh-TW" dirty="0" err="1" smtClean="0"/>
              <a:t>QoE</a:t>
            </a:r>
            <a:r>
              <a:rPr lang="zh-TW" altLang="en-US" dirty="0" smtClean="0"/>
              <a:t>的因素</a:t>
            </a:r>
            <a:endParaRPr lang="en-US" altLang="zh-TW" dirty="0" smtClean="0"/>
          </a:p>
          <a:p>
            <a:pPr lvl="1"/>
            <a:r>
              <a:rPr lang="zh-TW" altLang="en-US" dirty="0"/>
              <a:t>底層</a:t>
            </a:r>
            <a:r>
              <a:rPr lang="zh-TW" altLang="en-US" dirty="0" smtClean="0"/>
              <a:t>網路</a:t>
            </a:r>
            <a:r>
              <a:rPr lang="zh-TW" altLang="en-US" dirty="0"/>
              <a:t>參數</a:t>
            </a:r>
            <a:endParaRPr lang="en-US" altLang="zh-TW" dirty="0" smtClean="0"/>
          </a:p>
          <a:p>
            <a:pPr lvl="2"/>
            <a:r>
              <a:rPr lang="en-US" altLang="zh-TW" sz="2400" dirty="0" smtClean="0"/>
              <a:t>Packet loss, jitter, delay, condition </a:t>
            </a:r>
            <a:r>
              <a:rPr lang="en-US" altLang="zh-TW" sz="2400" dirty="0" smtClean="0"/>
              <a:t>loss</a:t>
            </a:r>
          </a:p>
          <a:p>
            <a:pPr lvl="1"/>
            <a:endParaRPr lang="en-US" altLang="zh-TW" sz="2800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外部</a:t>
            </a:r>
            <a:r>
              <a:rPr lang="zh-TW" altLang="en-US" dirty="0" smtClean="0"/>
              <a:t>環境</a:t>
            </a:r>
            <a:r>
              <a:rPr lang="zh-TW" altLang="en-US" dirty="0"/>
              <a:t>因素</a:t>
            </a:r>
            <a:endParaRPr lang="en-US" altLang="zh-TW" dirty="0" smtClean="0"/>
          </a:p>
          <a:p>
            <a:pPr lvl="2"/>
            <a:r>
              <a:rPr lang="zh-TW" altLang="en-US" sz="2600" dirty="0" smtClean="0"/>
              <a:t>影片相關因素：</a:t>
            </a:r>
            <a:r>
              <a:rPr lang="en-US" altLang="zh-TW" sz="2600" dirty="0" smtClean="0"/>
              <a:t>Frame </a:t>
            </a:r>
            <a:r>
              <a:rPr lang="en-US" altLang="zh-TW" sz="2600" dirty="0" smtClean="0"/>
              <a:t>rate, Codec, types of content</a:t>
            </a:r>
          </a:p>
          <a:p>
            <a:pPr lvl="2"/>
            <a:r>
              <a:rPr lang="en-US" altLang="zh-TW" sz="2600" dirty="0" smtClean="0"/>
              <a:t>Terminal types</a:t>
            </a:r>
            <a:r>
              <a:rPr lang="zh-TW" altLang="en-US" sz="2600" dirty="0" smtClean="0"/>
              <a:t>：</a:t>
            </a:r>
            <a:r>
              <a:rPr lang="en-US" altLang="zh-TW" sz="2600" dirty="0" smtClean="0"/>
              <a:t>PC</a:t>
            </a:r>
            <a:r>
              <a:rPr lang="en-US" altLang="zh-TW" sz="2600" dirty="0"/>
              <a:t>, mobile devices, </a:t>
            </a:r>
            <a:r>
              <a:rPr lang="en-US" altLang="zh-TW" sz="2600" dirty="0" smtClean="0"/>
              <a:t>TV</a:t>
            </a:r>
            <a:endParaRPr lang="en-US" altLang="zh-TW" sz="2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7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研究方法 </a:t>
            </a:r>
            <a:r>
              <a:rPr lang="en-US" altLang="zh-TW" dirty="0"/>
              <a:t>– </a:t>
            </a:r>
            <a:r>
              <a:rPr lang="zh-TW" altLang="en-US" dirty="0"/>
              <a:t>關於資料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蒐集</a:t>
            </a:r>
            <a:r>
              <a:rPr lang="en-US" altLang="zh-TW" dirty="0" err="1" smtClean="0"/>
              <a:t>QoE</a:t>
            </a:r>
            <a:r>
              <a:rPr lang="zh-TW" altLang="en-US" dirty="0" smtClean="0"/>
              <a:t>數據，有兩種方法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Crowd-sourcing</a:t>
            </a:r>
            <a:endParaRPr lang="en-US" altLang="zh-TW" dirty="0"/>
          </a:p>
          <a:p>
            <a:pPr lvl="2"/>
            <a:r>
              <a:rPr lang="zh-TW" altLang="en-US" sz="2400" dirty="0" smtClean="0"/>
              <a:t>群眾</a:t>
            </a:r>
            <a:r>
              <a:rPr lang="zh-TW" altLang="en-US" sz="2400" dirty="0"/>
              <a:t>來自世界各</a:t>
            </a:r>
            <a:r>
              <a:rPr lang="zh-TW" altLang="en-US" sz="2400" dirty="0" smtClean="0"/>
              <a:t>地</a:t>
            </a:r>
            <a:endParaRPr lang="en-US" altLang="zh-TW" sz="2400" dirty="0" smtClean="0"/>
          </a:p>
          <a:p>
            <a:pPr lvl="2"/>
            <a:r>
              <a:rPr lang="zh-TW" altLang="en-US" sz="2400" dirty="0" smtClean="0"/>
              <a:t>優點：客群廣，數據蒐集量大；缺點：資料品質不一</a:t>
            </a:r>
            <a:endParaRPr lang="en-US" altLang="zh-TW" sz="2400" dirty="0" smtClean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Controlled </a:t>
            </a:r>
            <a:r>
              <a:rPr lang="en-US" altLang="zh-TW" dirty="0" smtClean="0"/>
              <a:t>environment approach</a:t>
            </a:r>
          </a:p>
          <a:p>
            <a:pPr lvl="2"/>
            <a:r>
              <a:rPr lang="zh-TW" altLang="en-US" sz="2400" dirty="0" smtClean="0"/>
              <a:t>優點</a:t>
            </a:r>
            <a:r>
              <a:rPr lang="zh-TW" altLang="en-US" sz="2400" dirty="0" smtClean="0"/>
              <a:t>：網路環境可以完全掌控</a:t>
            </a:r>
            <a:endParaRPr lang="en-US" altLang="zh-TW" sz="2400" dirty="0" smtClean="0"/>
          </a:p>
          <a:p>
            <a:pPr lvl="2"/>
            <a:r>
              <a:rPr lang="zh-TW" altLang="en-US" sz="2400" dirty="0" smtClean="0"/>
              <a:t>本論文以</a:t>
            </a:r>
            <a:r>
              <a:rPr lang="en-US" altLang="zh-TW" sz="2400" dirty="0" smtClean="0"/>
              <a:t>MOS(Mean Opinion Score)</a:t>
            </a:r>
            <a:r>
              <a:rPr lang="zh-TW" altLang="en-US" sz="2400" dirty="0" smtClean="0"/>
              <a:t>為評估手段，每人看完影片進行評分，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分最糟，</a:t>
            </a:r>
            <a:r>
              <a:rPr lang="en-US" altLang="zh-TW" sz="2400" dirty="0" smtClean="0"/>
              <a:t>5</a:t>
            </a:r>
            <a:r>
              <a:rPr lang="zh-TW" altLang="en-US" sz="2400" dirty="0" smtClean="0"/>
              <a:t>分最好</a:t>
            </a:r>
            <a:endParaRPr lang="en-US" altLang="zh-TW" sz="2400" dirty="0" smtClean="0"/>
          </a:p>
          <a:p>
            <a:pPr lvl="2"/>
            <a:endParaRPr lang="zh-TW" altLang="en-US" sz="2400" dirty="0"/>
          </a:p>
          <a:p>
            <a:pPr lvl="1"/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研究方法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分析手段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6</a:t>
            </a:r>
            <a:r>
              <a:rPr lang="zh-TW" altLang="en-US" dirty="0" smtClean="0"/>
              <a:t>種機器學習</a:t>
            </a:r>
            <a:r>
              <a:rPr lang="zh-TW" altLang="en-US" dirty="0" smtClean="0"/>
              <a:t>手段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Naïve Bayes</a:t>
            </a:r>
          </a:p>
          <a:p>
            <a:pPr lvl="1"/>
            <a:r>
              <a:rPr lang="en-US" altLang="zh-TW" dirty="0" smtClean="0"/>
              <a:t>Support Vector Machines</a:t>
            </a:r>
          </a:p>
          <a:p>
            <a:pPr lvl="1"/>
            <a:r>
              <a:rPr lang="en-US" altLang="zh-TW" dirty="0" smtClean="0"/>
              <a:t>4-NN</a:t>
            </a:r>
          </a:p>
          <a:p>
            <a:pPr lvl="1"/>
            <a:r>
              <a:rPr lang="en-US" altLang="zh-TW" dirty="0" smtClean="0"/>
              <a:t>Decision Tree</a:t>
            </a:r>
          </a:p>
          <a:p>
            <a:pPr lvl="1"/>
            <a:r>
              <a:rPr lang="en-US" altLang="zh-TW" dirty="0" smtClean="0"/>
              <a:t>Random Forest</a:t>
            </a:r>
          </a:p>
          <a:p>
            <a:pPr lvl="1"/>
            <a:r>
              <a:rPr lang="en-US" altLang="zh-TW" dirty="0" smtClean="0"/>
              <a:t>Neural Networks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08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固定以下</a:t>
            </a:r>
            <a:r>
              <a:rPr lang="zh-TW" altLang="en-US" dirty="0" smtClean="0"/>
              <a:t>因素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共</a:t>
            </a:r>
            <a:r>
              <a:rPr lang="en-US" altLang="zh-TW" dirty="0" smtClean="0"/>
              <a:t>25</a:t>
            </a:r>
            <a:r>
              <a:rPr lang="zh-TW" altLang="en-US" dirty="0" smtClean="0"/>
              <a:t>部</a:t>
            </a:r>
            <a:r>
              <a:rPr lang="en-US" altLang="zh-TW" dirty="0" smtClean="0"/>
              <a:t>HD/Non-HD</a:t>
            </a:r>
            <a:r>
              <a:rPr lang="zh-TW" altLang="en-US" dirty="0" smtClean="0"/>
              <a:t>影片，相同</a:t>
            </a:r>
            <a:r>
              <a:rPr lang="en-US" altLang="zh-TW" dirty="0" smtClean="0"/>
              <a:t>FPS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video codec</a:t>
            </a:r>
            <a:r>
              <a:rPr lang="zh-TW" altLang="en-US" dirty="0"/>
              <a:t>，且</a:t>
            </a:r>
            <a:r>
              <a:rPr lang="zh-TW" altLang="en-US" dirty="0" smtClean="0"/>
              <a:t>所有人都以桌機看影片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最終</a:t>
            </a:r>
            <a:r>
              <a:rPr lang="zh-TW" altLang="en-US" dirty="0" smtClean="0"/>
              <a:t>採用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個資料</a:t>
            </a:r>
            <a:r>
              <a:rPr lang="zh-TW" altLang="en-US" dirty="0"/>
              <a:t>欄位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研究方法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zh-TW" altLang="en-US" dirty="0" smtClean="0"/>
              <a:t>實驗</a:t>
            </a:r>
            <a:r>
              <a:rPr lang="zh-TW" altLang="en-US" dirty="0"/>
              <a:t>細節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12472"/>
          <a:stretch/>
        </p:blipFill>
        <p:spPr>
          <a:xfrm>
            <a:off x="838200" y="3916156"/>
            <a:ext cx="5030524" cy="23459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724" y="3916156"/>
            <a:ext cx="4914089" cy="268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99479" y="6225947"/>
            <a:ext cx="502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影片</a:t>
            </a:r>
            <a:r>
              <a:rPr lang="zh-TW" altLang="en-US" b="1" dirty="0"/>
              <a:t>相關參數：</a:t>
            </a:r>
            <a:r>
              <a:rPr lang="en-US" altLang="zh-TW" b="1" dirty="0" smtClean="0"/>
              <a:t>motion complexity</a:t>
            </a:r>
            <a:r>
              <a:rPr lang="zh-TW" altLang="en-US" b="1" dirty="0" smtClean="0"/>
              <a:t>以及</a:t>
            </a:r>
            <a:r>
              <a:rPr lang="en-US" altLang="zh-TW" b="1" dirty="0" smtClean="0"/>
              <a:t>resolution</a:t>
            </a:r>
          </a:p>
        </p:txBody>
      </p:sp>
      <p:sp>
        <p:nvSpPr>
          <p:cNvPr id="8" name="矩形 7"/>
          <p:cNvSpPr/>
          <p:nvPr/>
        </p:nvSpPr>
        <p:spPr>
          <a:xfrm>
            <a:off x="1016000" y="4862182"/>
            <a:ext cx="605536" cy="212333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16000" y="5209450"/>
            <a:ext cx="605536" cy="212333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16000" y="5538418"/>
            <a:ext cx="605536" cy="212333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16000" y="5867386"/>
            <a:ext cx="1586992" cy="212333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191504" y="5209450"/>
            <a:ext cx="605536" cy="212333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191504" y="5556311"/>
            <a:ext cx="1605280" cy="523408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191504" y="6155943"/>
            <a:ext cx="1782064" cy="212333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552192" y="6312989"/>
            <a:ext cx="1830832" cy="212333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829174" y="6312989"/>
            <a:ext cx="980313" cy="212333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1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NetEm</a:t>
            </a:r>
            <a:r>
              <a:rPr lang="zh-TW" altLang="en-US" dirty="0" smtClean="0"/>
              <a:t>模擬</a:t>
            </a:r>
            <a:r>
              <a:rPr lang="en-US" altLang="zh-TW" dirty="0" err="1" smtClean="0"/>
              <a:t>QoS</a:t>
            </a:r>
            <a:r>
              <a:rPr lang="zh-TW" altLang="en-US" dirty="0" smtClean="0"/>
              <a:t>以達到真實</a:t>
            </a:r>
            <a:r>
              <a:rPr lang="zh-TW" altLang="en-US" dirty="0"/>
              <a:t>網路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r>
              <a:rPr lang="en-US" altLang="zh-TW" dirty="0" smtClean="0"/>
              <a:t>25</a:t>
            </a:r>
            <a:r>
              <a:rPr lang="zh-TW" altLang="en-US" dirty="0" smtClean="0"/>
              <a:t>部影片與</a:t>
            </a:r>
            <a:r>
              <a:rPr lang="en-US" altLang="zh-TW" dirty="0" smtClean="0"/>
              <a:t>45</a:t>
            </a:r>
            <a:r>
              <a:rPr lang="zh-TW" altLang="en-US" dirty="0" smtClean="0"/>
              <a:t>位受試者，因此共收集</a:t>
            </a:r>
            <a:r>
              <a:rPr lang="en-US" altLang="zh-TW" dirty="0" smtClean="0"/>
              <a:t>1125</a:t>
            </a:r>
            <a:r>
              <a:rPr lang="zh-TW" altLang="en-US" dirty="0" smtClean="0"/>
              <a:t>筆數據</a:t>
            </a:r>
            <a:endParaRPr lang="en-US" altLang="zh-TW" dirty="0" smtClean="0"/>
          </a:p>
          <a:p>
            <a:r>
              <a:rPr lang="zh-TW" altLang="en-US" dirty="0" smtClean="0"/>
              <a:t>資料處理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</a:t>
            </a:r>
            <a:r>
              <a:rPr lang="zh-TW" altLang="en-US" dirty="0"/>
              <a:t>相似</a:t>
            </a:r>
            <a:r>
              <a:rPr lang="zh-TW" altLang="en-US" dirty="0" smtClean="0"/>
              <a:t>度高的樣本進行加權</a:t>
            </a:r>
            <a:r>
              <a:rPr lang="zh-TW" altLang="en-US" dirty="0" smtClean="0"/>
              <a:t>平均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4-cross validation</a:t>
            </a:r>
            <a:r>
              <a:rPr lang="zh-TW" altLang="en-US" dirty="0" smtClean="0"/>
              <a:t>，以獲得平均錯誤率及準確度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研究方法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實驗</a:t>
            </a:r>
            <a:r>
              <a:rPr lang="zh-TW" altLang="en-US" dirty="0"/>
              <a:t>細節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90-A29D-42D0-9483-5D18256554E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5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1137</TotalTime>
  <Words>904</Words>
  <Application>Microsoft Office PowerPoint</Application>
  <PresentationFormat>寬螢幕</PresentationFormat>
  <Paragraphs>164</Paragraphs>
  <Slides>17</Slides>
  <Notes>10</Notes>
  <HiddenSlides>5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Roboto</vt:lpstr>
      <vt:lpstr>新細明體</vt:lpstr>
      <vt:lpstr>Arial</vt:lpstr>
      <vt:lpstr>Calibri</vt:lpstr>
      <vt:lpstr>Calibri Light</vt:lpstr>
      <vt:lpstr>Office 佈景主題</vt:lpstr>
      <vt:lpstr>PowerPoint 簡報</vt:lpstr>
      <vt:lpstr>大綱</vt:lpstr>
      <vt:lpstr>摘要</vt:lpstr>
      <vt:lpstr>研究方法 – 關於資料</vt:lpstr>
      <vt:lpstr>研究方法 – 關於資料</vt:lpstr>
      <vt:lpstr>研究方法 – 關於資料</vt:lpstr>
      <vt:lpstr>研究方法 – 分析手段</vt:lpstr>
      <vt:lpstr>研究方法 – 實驗細節</vt:lpstr>
      <vt:lpstr>研究方法 – 實驗細節</vt:lpstr>
      <vt:lpstr>結果分析</vt:lpstr>
      <vt:lpstr>結果分析</vt:lpstr>
      <vt:lpstr>結果分析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50</cp:revision>
  <dcterms:created xsi:type="dcterms:W3CDTF">2022-11-08T16:09:08Z</dcterms:created>
  <dcterms:modified xsi:type="dcterms:W3CDTF">2022-11-23T14:42:16Z</dcterms:modified>
</cp:coreProperties>
</file>