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7" r:id="rId2"/>
    <p:sldId id="266" r:id="rId3"/>
    <p:sldId id="270" r:id="rId4"/>
    <p:sldId id="259" r:id="rId5"/>
    <p:sldId id="267" r:id="rId6"/>
    <p:sldId id="269" r:id="rId7"/>
    <p:sldId id="313" r:id="rId8"/>
    <p:sldId id="271" r:id="rId9"/>
    <p:sldId id="273" r:id="rId10"/>
    <p:sldId id="274" r:id="rId11"/>
    <p:sldId id="288" r:id="rId12"/>
    <p:sldId id="292" r:id="rId13"/>
    <p:sldId id="293" r:id="rId14"/>
    <p:sldId id="295" r:id="rId15"/>
    <p:sldId id="289" r:id="rId16"/>
    <p:sldId id="296" r:id="rId17"/>
    <p:sldId id="297" r:id="rId18"/>
    <p:sldId id="298" r:id="rId19"/>
    <p:sldId id="299" r:id="rId20"/>
    <p:sldId id="300" r:id="rId21"/>
    <p:sldId id="314" r:id="rId22"/>
    <p:sldId id="301" r:id="rId23"/>
    <p:sldId id="302" r:id="rId24"/>
    <p:sldId id="305" r:id="rId25"/>
    <p:sldId id="303" r:id="rId26"/>
    <p:sldId id="306" r:id="rId27"/>
    <p:sldId id="304" r:id="rId28"/>
    <p:sldId id="307" r:id="rId29"/>
    <p:sldId id="308" r:id="rId30"/>
    <p:sldId id="290" r:id="rId31"/>
    <p:sldId id="309" r:id="rId32"/>
    <p:sldId id="310" r:id="rId33"/>
    <p:sldId id="291" r:id="rId34"/>
    <p:sldId id="311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5" r:id="rId44"/>
    <p:sldId id="283" r:id="rId45"/>
    <p:sldId id="286" r:id="rId46"/>
    <p:sldId id="287" r:id="rId47"/>
    <p:sldId id="294" r:id="rId48"/>
    <p:sldId id="312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Roboto Slab" panose="02020500000000000000" charset="0"/>
      <p:regular r:id="rId56"/>
      <p:bold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  <p:embeddedFont>
      <p:font typeface="標楷體" panose="03000509000000000000" pitchFamily="65" charset="-12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標楷體" panose="03000509000000000000" pitchFamily="65" charset="-120"/>
        <a:ea typeface="標楷體" panose="03000509000000000000" pitchFamily="65" charset="-12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71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473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784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167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4938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8814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457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998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6536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577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24204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4535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0866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6279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339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881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06747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0611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3938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427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3499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331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184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4835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3321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6482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34868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6303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4215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060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2914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721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985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19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968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616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93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tx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3429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685800" lvl="1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028700" lvl="2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371600" lvl="3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1714500" lvl="4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057400" lvl="5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6pPr>
            <a:lvl7pPr marL="2400300" lvl="6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7pPr>
            <a:lvl8pPr marL="2743200" lvl="7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8pPr>
            <a:lvl9pPr marL="3086100" lvl="8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321412" y="4719564"/>
            <a:ext cx="193939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標楷體" panose="03000509000000000000" pitchFamily="65" charset="-120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標楷體" panose="03000509000000000000" pitchFamily="65" charset="-120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technology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 idx="4294967295"/>
          </p:nvPr>
        </p:nvSpPr>
        <p:spPr>
          <a:xfrm>
            <a:off x="29030" y="433990"/>
            <a:ext cx="9076550" cy="12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91406" rIns="91406" bIns="91406" anchor="b" anchorCtr="0">
            <a:normAutofit/>
          </a:bodyPr>
          <a:lstStyle/>
          <a:p>
            <a:pPr lvl="3" algn="ctr"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en-US" altLang="zh-TW" sz="33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Fake Accounts on Social Media</a:t>
            </a:r>
            <a:endParaRPr sz="33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5314" y="2729628"/>
            <a:ext cx="5686501" cy="73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91406" rIns="91406" bIns="91406" anchor="t" anchorCtr="0">
            <a:spAutoFit/>
          </a:bodyPr>
          <a:lstStyle/>
          <a:p>
            <a:pPr>
              <a:buSzPts val="24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Student:</a:t>
            </a:r>
            <a:endParaRPr sz="1050" dirty="0"/>
          </a:p>
          <a:p>
            <a:pPr>
              <a:buSzPts val="2400"/>
            </a:pPr>
            <a:r>
              <a:rPr lang="en-US" altLang="zh-TW" sz="1800" i="1" dirty="0">
                <a:latin typeface="Times New Roman"/>
                <a:ea typeface="Times New Roman"/>
                <a:cs typeface="Times New Roman"/>
                <a:sym typeface="Times New Roman"/>
              </a:rPr>
              <a:t>Yu-Hsiang Sung </a:t>
            </a:r>
            <a:endParaRPr sz="1050" i="1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55314" y="3492447"/>
            <a:ext cx="5686501" cy="9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91406" rIns="91406" bIns="91406" anchor="t" anchorCtr="0">
            <a:spAutoFit/>
          </a:bodyPr>
          <a:lstStyle/>
          <a:p>
            <a:pPr>
              <a:buSzPts val="24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Student ID:</a:t>
            </a:r>
            <a:endParaRPr sz="1050" dirty="0"/>
          </a:p>
          <a:p>
            <a:pPr>
              <a:buSzPts val="2400"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310581027</a:t>
            </a:r>
            <a:endParaRPr sz="1050" i="1" dirty="0"/>
          </a:p>
          <a:p>
            <a:pPr>
              <a:buSzPts val="1400"/>
            </a:pPr>
            <a:endParaRPr sz="10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327573" y="4793174"/>
            <a:ext cx="187779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1</a:t>
            </a:fld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6458844" y="3067642"/>
            <a:ext cx="650986" cy="222950"/>
            <a:chOff x="0" y="0"/>
            <a:chExt cx="867980" cy="29726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9525" cy="13499"/>
            </a:xfrm>
            <a:custGeom>
              <a:avLst/>
              <a:gdLst/>
              <a:ahLst/>
              <a:cxnLst/>
              <a:rect l="l" t="t" r="r" b="b"/>
              <a:pathLst>
                <a:path w="21600" h="21581" extrusionOk="0">
                  <a:moveTo>
                    <a:pt x="20700" y="7"/>
                  </a:moveTo>
                  <a:cubicBezTo>
                    <a:pt x="13740" y="665"/>
                    <a:pt x="6934" y="201"/>
                    <a:pt x="0" y="642"/>
                  </a:cubicBezTo>
                  <a:cubicBezTo>
                    <a:pt x="371" y="8622"/>
                    <a:pt x="475" y="13138"/>
                    <a:pt x="900" y="21581"/>
                  </a:cubicBezTo>
                  <a:cubicBezTo>
                    <a:pt x="7561" y="13792"/>
                    <a:pt x="14740" y="7400"/>
                    <a:pt x="21600" y="7"/>
                  </a:cubicBezTo>
                  <a:cubicBezTo>
                    <a:pt x="21320" y="34"/>
                    <a:pt x="20980" y="-19"/>
                    <a:pt x="20700" y="7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67568" y="296470"/>
              <a:ext cx="412" cy="795"/>
            </a:xfrm>
            <a:custGeom>
              <a:avLst/>
              <a:gdLst/>
              <a:ahLst/>
              <a:cxnLst/>
              <a:rect l="l" t="t" r="r" b="b"/>
              <a:pathLst>
                <a:path w="19874" h="21600" extrusionOk="0">
                  <a:moveTo>
                    <a:pt x="19179" y="0"/>
                  </a:moveTo>
                  <a:cubicBezTo>
                    <a:pt x="11475" y="2008"/>
                    <a:pt x="7709" y="8805"/>
                    <a:pt x="0" y="10800"/>
                  </a:cubicBezTo>
                  <a:cubicBezTo>
                    <a:pt x="5976" y="14579"/>
                    <a:pt x="13206" y="17811"/>
                    <a:pt x="19179" y="21600"/>
                  </a:cubicBezTo>
                  <a:cubicBezTo>
                    <a:pt x="21600" y="14582"/>
                    <a:pt x="16716" y="7020"/>
                    <a:pt x="19179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4"/>
              <a:ext cx="9129" cy="130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4337" y="678"/>
                    <a:pt x="7235" y="200"/>
                    <a:pt x="0" y="655"/>
                  </a:cubicBezTo>
                  <a:cubicBezTo>
                    <a:pt x="375" y="8637"/>
                    <a:pt x="511" y="13168"/>
                    <a:pt x="939" y="21600"/>
                  </a:cubicBezTo>
                  <a:cubicBezTo>
                    <a:pt x="7654" y="13838"/>
                    <a:pt x="14692" y="7381"/>
                    <a:pt x="21600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883" y="426291"/>
            <a:ext cx="940061" cy="553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97CD1F5-6AD9-8165-4CAB-7725F57B3758}"/>
              </a:ext>
            </a:extLst>
          </p:cNvPr>
          <p:cNvSpPr txBox="1"/>
          <p:nvPr/>
        </p:nvSpPr>
        <p:spPr>
          <a:xfrm>
            <a:off x="3377148" y="4267237"/>
            <a:ext cx="538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</a:p>
          <a:p>
            <a:r>
              <a:rPr lang="en-US" altLang="zh-TW" sz="18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Machine Learning for Networking</a:t>
            </a:r>
          </a:p>
          <a:p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4;p1">
            <a:extLst>
              <a:ext uri="{FF2B5EF4-FFF2-40B4-BE49-F238E27FC236}">
                <a16:creationId xmlns:a16="http://schemas.microsoft.com/office/drawing/2014/main" id="{3211508D-FCE7-4F91-0670-42D5983D7AC7}"/>
              </a:ext>
            </a:extLst>
          </p:cNvPr>
          <p:cNvSpPr txBox="1"/>
          <p:nvPr/>
        </p:nvSpPr>
        <p:spPr>
          <a:xfrm>
            <a:off x="3377147" y="3505590"/>
            <a:ext cx="5686501" cy="73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91406" rIns="91406" bIns="91406" anchor="t" anchorCtr="0">
            <a:spAutoFit/>
          </a:bodyPr>
          <a:lstStyle/>
          <a:p>
            <a:pPr>
              <a:buSzPts val="24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Professor:</a:t>
            </a:r>
            <a:endParaRPr sz="1050" dirty="0"/>
          </a:p>
          <a:p>
            <a:pPr>
              <a:buSzPts val="2400"/>
            </a:pP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Shie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-Yuan Wang</a:t>
            </a:r>
            <a:endParaRPr sz="18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Google Shape;94;p1">
            <a:extLst>
              <a:ext uri="{FF2B5EF4-FFF2-40B4-BE49-F238E27FC236}">
                <a16:creationId xmlns:a16="http://schemas.microsoft.com/office/drawing/2014/main" id="{F4E3F8A7-3511-495C-5293-E5249BDC3728}"/>
              </a:ext>
            </a:extLst>
          </p:cNvPr>
          <p:cNvSpPr txBox="1"/>
          <p:nvPr/>
        </p:nvSpPr>
        <p:spPr>
          <a:xfrm>
            <a:off x="328253" y="4230447"/>
            <a:ext cx="5686501" cy="73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91406" rIns="91406" bIns="91406" anchor="t" anchorCtr="0">
            <a:spAutoFit/>
          </a:bodyPr>
          <a:lstStyle/>
          <a:p>
            <a:pPr>
              <a:buSzPts val="2400"/>
            </a:pPr>
            <a:r>
              <a:rPr lang="en-US" altLang="zh-TW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</a:p>
          <a:p>
            <a:pPr>
              <a:buSzPts val="2400"/>
            </a:pPr>
            <a:r>
              <a:rPr lang="en-US" altLang="zh-TW" sz="1800" i="1" dirty="0">
                <a:latin typeface="Times New Roman"/>
                <a:ea typeface="Times New Roman"/>
                <a:cs typeface="Times New Roman"/>
                <a:sym typeface="Times New Roman"/>
              </a:rPr>
              <a:t>Institute of AI-System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CE9C6D-A7B1-7C4D-E1BC-22CF6FAEE9CC}"/>
              </a:ext>
            </a:extLst>
          </p:cNvPr>
          <p:cNvSpPr txBox="1"/>
          <p:nvPr/>
        </p:nvSpPr>
        <p:spPr>
          <a:xfrm>
            <a:off x="3377147" y="2796372"/>
            <a:ext cx="560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in: </a:t>
            </a:r>
          </a:p>
          <a:p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IEEE International Conference on Big Data </a:t>
            </a:r>
            <a:endParaRPr lang="zh-TW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5A09AC-A1B9-490E-999E-C6ED3E496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97" y="1680702"/>
            <a:ext cx="6197470" cy="11079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2781758" y="219369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Baseline Datasets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52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dataset</a:t>
            </a:r>
            <a:r>
              <a:rPr lang="zh-TW" altLang="en-US" sz="2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this research.</a:t>
            </a:r>
            <a:endParaRPr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862000" y="1886806"/>
            <a:ext cx="7981800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MIB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onsists of three datasets collected from </a:t>
            </a:r>
            <a:r>
              <a:rPr lang="en-US" altLang="zh-TW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F743B2-8C9F-1375-274E-9E98C4CE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87" y="2571750"/>
            <a:ext cx="1444610" cy="144461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E270241-A163-9885-051E-AB7187C5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9" y="4305553"/>
            <a:ext cx="751286" cy="751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FE4E8C3-DB0E-E120-D757-A6DF328C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026" y="3810956"/>
            <a:ext cx="1083866" cy="108386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A158E-2964-FB25-A960-4D7B6E7E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26" y="3084633"/>
            <a:ext cx="1220920" cy="12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0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dataset of Real followers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68342" y="1015883"/>
            <a:ext cx="7981800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85000" lnSpcReduction="20000"/>
          </a:bodyPr>
          <a:lstStyle/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Fake Project dataset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by researchers at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IIT-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CNR,in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Pisa-Italy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 of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469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volunteers accounts.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as human by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Henceforth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#elezioni2013 dataset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a research initiative for a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sociological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with the University of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Perugia and the Sapienza University of Rome.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 of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1481 Twitter accounts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professional background.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 for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political, parties, journalists, blogger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labeled by two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sociologists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Perugia,  Italy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as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E13.</a:t>
            </a: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0A6D5C-F642-425D-A48A-EA1D9132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549772"/>
            <a:ext cx="1508632" cy="15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dataset of fake followers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68341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around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3351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fake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accounts from online Markets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[44] [45] [46].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fastfollowerz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1169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accounts, labeled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FSE.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interTwitter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1337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fake accounts, labeled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technology dataset: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845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fake accounts, labeled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TWT.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just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existing sets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1E8C98-6529-4614-9DCF-41066CAD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38" y="1828800"/>
            <a:ext cx="1875064" cy="18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set proposed by Yang et al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analysis of the evasion tactics</a:t>
            </a:r>
            <a:r>
              <a:rPr lang="zh-TW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utilized by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spammers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change their behavior to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evade spam detection techniques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new features to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harder to evade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results with the other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approaches.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highly contributed features in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spammers.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79A7FB-F174-4CDD-B67C-8DF53088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05960"/>
            <a:ext cx="3486020" cy="1692703"/>
          </a:xfrm>
          <a:prstGeom prst="rect">
            <a:avLst/>
          </a:prstGeom>
        </p:spPr>
      </p:pic>
      <p:pic>
        <p:nvPicPr>
          <p:cNvPr id="1026" name="Picture 2" descr="Fraud Detection icon. Simple illustration from fintech industry collection. Creative Fraud Detection icon for web design, templates, infographics and more">
            <a:extLst>
              <a:ext uri="{FF2B5EF4-FFF2-40B4-BE49-F238E27FC236}">
                <a16:creationId xmlns:a16="http://schemas.microsoft.com/office/drawing/2014/main" id="{B7024422-47D6-4382-831B-2886D89D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18" y="3337581"/>
            <a:ext cx="1661082" cy="166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2623008" y="218734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US" sz="3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74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predicting fake Twitter accounts.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pre-processing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reduction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classification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comparison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EFB8E0-CA3C-4FF3-BEE5-77AD39B3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73" y="1078852"/>
            <a:ext cx="5155339" cy="38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Language, profile-sidebar-color, tweets. etc.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Friends-count, followers-count, default-profile, profile-use-background-image. etc.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16 numerical feature vectors that describe users behaviors.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01665D-4E08-4BDA-8AC5-A2BBC059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9" y="3281921"/>
            <a:ext cx="4315113" cy="16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data reduction techniques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Spearman’s Rank-Order Correlation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Wrapper Feature Selection using SVM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Linear Regression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061BA9-54D4-4504-B6EF-A4BC1CF1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24" y="13525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 reduction technique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the top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that best describe the data.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Covers as much variance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 out the unnecessary feature by assigning them a lower weight 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work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PCAs have been selected out of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PCAs.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PCAs cover around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4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5C9A8-C557-EBBD-930A-B9FACD33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53643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BE40A5-E9D9-EB9B-5670-73814A0427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BF885CAA-219D-D8A2-F7F7-071697748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015884"/>
            <a:ext cx="8206513" cy="399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Related work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Baseline Datasets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US" altLang="zh-TW" sz="21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10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Evaluation</a:t>
            </a:r>
            <a:endParaRPr lang="en-US" altLang="zh-TW" sz="21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10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1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Arial"/>
              </a:rPr>
              <a:t> Q&amp;A</a:t>
            </a:r>
            <a:endParaRPr lang="en-US" altLang="zh-TW" sz="21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8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Rank-Order Correlation.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feature selection filtering methods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[38]. 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strength and direction of the monotonic relationship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between two quantitative variables.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strength and direction of the monotonic relationship.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repeated data values, a perfect Spearman correlation of 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or  −1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each of the variables is a perfect monotone function of the other.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45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[47]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2D713C-113D-433C-8D47-F1728A6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9218"/>
            <a:ext cx="2160654" cy="25999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0CAB4D-9F18-404A-96E9-284A198F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480" y="1374616"/>
            <a:ext cx="3228122" cy="2080977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1D61A21-9C28-4978-9624-6059EE39DA64}"/>
              </a:ext>
            </a:extLst>
          </p:cNvPr>
          <p:cNvSpPr/>
          <p:nvPr/>
        </p:nvSpPr>
        <p:spPr>
          <a:xfrm>
            <a:off x="3354127" y="2159556"/>
            <a:ext cx="791455" cy="55084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B758E5-1F37-4BEA-9793-A4C848708F19}"/>
              </a:ext>
            </a:extLst>
          </p:cNvPr>
          <p:cNvSpPr txBox="1"/>
          <p:nvPr/>
        </p:nvSpPr>
        <p:spPr>
          <a:xfrm>
            <a:off x="602784" y="1032266"/>
            <a:ext cx="813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the IQ of a person with the number of hours spent in front of TV per week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6D9E97-1459-4015-8D4E-A741D9E4B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141" y="3541767"/>
            <a:ext cx="4887461" cy="14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BE2133-95CF-4947-9B79-6AF6272D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45" y="2547913"/>
            <a:ext cx="4449055" cy="2450750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Redundancy Analysis Technique.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for feature selection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all pairs of features whose level of correlation to the class variable 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below our estimated threshold which was “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features are redundant to each other if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their values are completely correlated.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reality it is not so straightforward to determine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 redundancy when a feature is correlated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a set of features.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3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Technique (MB)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to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redundant</a:t>
            </a:r>
            <a:r>
              <a:rPr lang="zh-TW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[40].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Bayesian network is the set of nodes composed of A’s parents, its  children, and the other parents of its children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[39], [40], [41].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pairs of correlated features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MB(Fi)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MB(Fj).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output sets of non-redundant features.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EFD13F-4941-411C-A742-CFC0C20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4" y="3407710"/>
            <a:ext cx="6600188" cy="1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13AF7E6-E36F-475A-A1DB-C8B62106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21" y="2804673"/>
            <a:ext cx="4169091" cy="2090150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 Feature Selection using SVM (1)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6025" y="1015883"/>
                <a:ext cx="8445030" cy="3982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56" tIns="34256" rIns="34256" bIns="34256" anchor="t" anchorCtr="0">
                <a:normAutofit/>
              </a:bodyPr>
              <a:lstStyle/>
              <a:p>
                <a:pPr marL="99440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Wrapper methods </a:t>
                </a:r>
                <a:r>
                  <a:rPr lang="en-US" altLang="zh-TW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[38].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 of the well known feature selection methods.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feature subsets are selected and qualified by a learning model.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Highest predictive performance would be selected. 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can be found using bit manipulation.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subsets for a given set, </a:t>
                </a:r>
              </a:p>
              <a:p>
                <a:pPr marL="342900" lvl="1" indent="0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n is the number of features.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340" lvl="1" indent="-99440">
                  <a:lnSpc>
                    <a:spcPct val="160000"/>
                  </a:lnSpc>
                  <a:spcBef>
                    <a:spcPts val="0"/>
                  </a:spcBef>
                  <a:buSzPts val="1600"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  <a:p>
                <a:pPr marL="342900" lvl="1" indent="0">
                  <a:lnSpc>
                    <a:spcPct val="16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15" name="Google Shape;11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25" y="1015883"/>
                <a:ext cx="8445030" cy="3982780"/>
              </a:xfrm>
              <a:prstGeom prst="rect">
                <a:avLst/>
              </a:prstGeom>
              <a:blipFill>
                <a:blip r:embed="rId4"/>
                <a:stretch>
                  <a:fillRect l="-1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6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C6A953-29EA-4DC0-97AF-15AAB961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41" y="1933771"/>
            <a:ext cx="4857258" cy="2857211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 Feature Selection using SVM (2)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6025" y="1015883"/>
                <a:ext cx="8252930" cy="3982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56" tIns="34256" rIns="34256" bIns="34256" anchor="t" anchorCtr="0">
                <a:normAutofit/>
              </a:bodyPr>
              <a:lstStyle/>
              <a:p>
                <a:pPr marL="99440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Baseline dataset: </a:t>
                </a:r>
                <a:r>
                  <a:rPr lang="en-US" altLang="zh-TW" sz="2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TW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features. 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 = 65,535 feature subsets without the empty subset.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Split into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70%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training and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30%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testing.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340" lvl="1" indent="-99440">
                  <a:lnSpc>
                    <a:spcPct val="160000"/>
                  </a:lnSpc>
                  <a:spcBef>
                    <a:spcPts val="0"/>
                  </a:spcBef>
                  <a:buSzPts val="1600"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  <a:p>
                <a:pPr marL="342900" lvl="1" indent="0">
                  <a:lnSpc>
                    <a:spcPct val="16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15" name="Google Shape;11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25" y="1015883"/>
                <a:ext cx="8252930" cy="3982780"/>
              </a:xfrm>
              <a:prstGeom prst="rect">
                <a:avLst/>
              </a:prstGeom>
              <a:blipFill>
                <a:blip r:embed="rId4"/>
                <a:stretch>
                  <a:fillRect l="-1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B1A1005-44A3-4DE5-93E3-9A9E9E062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543" y="2866145"/>
            <a:ext cx="1496145" cy="14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5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651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 Feature Selection using SVM (3)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2"/>
            <a:ext cx="8368190" cy="40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model accuracy greater than 95%.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5 selected feature subsets were listed.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1 and feature 4 were not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used by any feature subset.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BAC91F-D3E8-43B3-A02E-E6B9FF4B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87" y="2010054"/>
            <a:ext cx="3676932" cy="30592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D932A9-042E-4828-A603-7B806963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62043" y="3326575"/>
            <a:ext cx="2090738" cy="6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6" y="245945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 Feature Selection Using Multiple Linear Regression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6025" y="1015883"/>
                <a:ext cx="8406609" cy="3982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56" tIns="34256" rIns="34256" bIns="34256" anchor="t" anchorCtr="0">
                <a:normAutofit/>
              </a:bodyPr>
              <a:lstStyle/>
              <a:p>
                <a:pPr marL="99440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Response output, dependent variable, predictor input, independent variables.</a:t>
                </a:r>
              </a:p>
              <a:p>
                <a:pPr marL="99440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MIB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 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dependent variables and one independent variable.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Multicollinearity.</a:t>
                </a:r>
              </a:p>
              <a:p>
                <a:pPr marL="99440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predictors instead of 16 predictors. 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p>
                    </m:sSup>
                    <m:r>
                      <a:rPr lang="en-US" altLang="zh-TW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340" lvl="1" indent="-9944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340" lvl="1" indent="-99440">
                  <a:lnSpc>
                    <a:spcPct val="160000"/>
                  </a:lnSpc>
                  <a:spcBef>
                    <a:spcPts val="0"/>
                  </a:spcBef>
                  <a:buSzPts val="1600"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  <a:p>
                <a:pPr marL="342900" lvl="1" indent="0">
                  <a:lnSpc>
                    <a:spcPct val="160000"/>
                  </a:lnSpc>
                  <a:spcBef>
                    <a:spcPts val="0"/>
                  </a:spcBef>
                  <a:buSzPts val="1600"/>
                  <a:buNone/>
                </a:pPr>
                <a:endParaRPr lang="en-US" altLang="zh-TW" sz="2000" dirty="0">
                  <a:solidFill>
                    <a:srgbClr val="202122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15" name="Google Shape;11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25" y="1015883"/>
                <a:ext cx="8406609" cy="3982780"/>
              </a:xfrm>
              <a:prstGeom prst="rect">
                <a:avLst/>
              </a:prstGeom>
              <a:blipFill>
                <a:blip r:embed="rId3"/>
                <a:stretch>
                  <a:fillRect l="-1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1D78C56F-93EE-4152-8AD4-29EDB37A7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01" y="2850777"/>
            <a:ext cx="3133856" cy="3874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0BD559-4482-42AD-8501-C3FC55EC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398" y="3367289"/>
            <a:ext cx="3648190" cy="2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6" y="245945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V.S  SVM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79F9B0-0404-4106-94CD-847F37719459}"/>
              </a:ext>
            </a:extLst>
          </p:cNvPr>
          <p:cNvSpPr txBox="1"/>
          <p:nvPr/>
        </p:nvSpPr>
        <p:spPr>
          <a:xfrm>
            <a:off x="4180114" y="2827724"/>
            <a:ext cx="89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E20958-D1CC-4318-AE66-C05E34070D95}"/>
              </a:ext>
            </a:extLst>
          </p:cNvPr>
          <p:cNvSpPr txBox="1"/>
          <p:nvPr/>
        </p:nvSpPr>
        <p:spPr>
          <a:xfrm>
            <a:off x="6215461" y="1262523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F67F92-F015-47ED-87FE-F07EBDFD7BAF}"/>
              </a:ext>
            </a:extLst>
          </p:cNvPr>
          <p:cNvSpPr txBox="1"/>
          <p:nvPr/>
        </p:nvSpPr>
        <p:spPr>
          <a:xfrm>
            <a:off x="479458" y="1242490"/>
            <a:ext cx="409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E03B6DD-97B9-4F02-A988-D6A20B80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166" y="1757239"/>
            <a:ext cx="3397424" cy="30011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5B547D5-90F6-46D1-8AEF-E3A9297E3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0" y="1709473"/>
            <a:ext cx="3397425" cy="29211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15BDA0C-11EC-4283-BFE1-E460A1803DFE}"/>
              </a:ext>
            </a:extLst>
          </p:cNvPr>
          <p:cNvSpPr/>
          <p:nvPr/>
        </p:nvSpPr>
        <p:spPr>
          <a:xfrm>
            <a:off x="1621331" y="1631855"/>
            <a:ext cx="399570" cy="212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D487CC-C84C-443D-BC60-DBD03B487835}"/>
              </a:ext>
            </a:extLst>
          </p:cNvPr>
          <p:cNvSpPr/>
          <p:nvPr/>
        </p:nvSpPr>
        <p:spPr>
          <a:xfrm>
            <a:off x="6015676" y="1655820"/>
            <a:ext cx="399570" cy="212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8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6" y="245945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SVM-NN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(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neurons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hidden layer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3A4E1D-4A7C-4839-833E-C86F0A4A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44" y="370003"/>
            <a:ext cx="3935568" cy="46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3190184" y="223211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7041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1962608" y="221274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Evaluation</a:t>
            </a:r>
            <a:endParaRPr lang="en-US" sz="3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063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9B3C0A9-62A9-4C76-81E6-327B2C9B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05" y="661508"/>
            <a:ext cx="6700207" cy="4337155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6" y="245945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SVM-NN algorithm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D01F37B-E6F1-42CF-A28A-140F8A5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95" y="2624163"/>
            <a:ext cx="7277821" cy="2322709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6" y="245945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32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0BEC4B-3446-47DC-AF16-67EC625F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068" y="2010054"/>
            <a:ext cx="5865048" cy="694676"/>
          </a:xfrm>
          <a:prstGeom prst="rect">
            <a:avLst/>
          </a:prstGeom>
        </p:spPr>
      </p:pic>
      <p:sp>
        <p:nvSpPr>
          <p:cNvPr id="10" name="Google Shape;115;p3">
            <a:extLst>
              <a:ext uri="{FF2B5EF4-FFF2-40B4-BE49-F238E27FC236}">
                <a16:creationId xmlns:a16="http://schemas.microsoft.com/office/drawing/2014/main" id="{E4DAA553-D635-48BC-B5F1-49396E087BBB}"/>
              </a:ext>
            </a:extLst>
          </p:cNvPr>
          <p:cNvSpPr txBox="1">
            <a:spLocks/>
          </p:cNvSpPr>
          <p:nvPr/>
        </p:nvSpPr>
        <p:spPr>
          <a:xfrm>
            <a:off x="481026" y="894480"/>
            <a:ext cx="6265556" cy="191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400300" marR="0" lvl="6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743200" marR="0" lvl="7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086100" marR="0" lvl="8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subsets best pattern.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man’s rank-order Correlation: 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1000001000110110.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Regression: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0110110111001111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Regression: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0110111111011111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16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3444560" y="228958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742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B9DE178-33D3-4EAB-B90E-A4115C57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00" y="1888651"/>
            <a:ext cx="4191565" cy="3159471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81025" y="144837"/>
            <a:ext cx="827109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76025" y="1015883"/>
            <a:ext cx="8406609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115;p3">
            <a:extLst>
              <a:ext uri="{FF2B5EF4-FFF2-40B4-BE49-F238E27FC236}">
                <a16:creationId xmlns:a16="http://schemas.microsoft.com/office/drawing/2014/main" id="{E4DAA553-D635-48BC-B5F1-49396E087BBB}"/>
              </a:ext>
            </a:extLst>
          </p:cNvPr>
          <p:cNvSpPr txBox="1">
            <a:spLocks/>
          </p:cNvSpPr>
          <p:nvPr/>
        </p:nvSpPr>
        <p:spPr>
          <a:xfrm>
            <a:off x="481025" y="894479"/>
            <a:ext cx="6864911" cy="41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400300" marR="0" lvl="6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743200" marR="0" lvl="7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086100" marR="0" lvl="8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fake account by using a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new classification algorithm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SVM-NN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training and testing decision values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 the input used to train and test NN model.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different reduction techniques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dataset.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SVM-NN classification accuracy around 98%.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may reach local minimum by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 performs a linear combination of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original features are not effective.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technique select the best features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also removes the redundancy.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endParaRPr lang="en-US" altLang="zh-TW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73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3302543" y="2272413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166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(1)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36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99507" y="1174792"/>
            <a:ext cx="8108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Political advertising spending on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and 2018.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https://www.statista.com/statistics/891327/political-advertisingspending-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-by-sponsor-category/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Quarterly earning reports.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https://investor.fb.com/home/default.aspx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Statista.twitter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monthly active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2010-2018.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https://www.statista.com/statistics/282087/number-of-monthlyactive-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twitter-users/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Kaur and S. Singh, “A survey of data mining and social network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anomaly detection techniques,” Egyptian informatics</a:t>
            </a:r>
          </a:p>
          <a:p>
            <a:pPr algn="l"/>
            <a:r>
              <a:rPr lang="nl-NL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journal, vol. 17, no. 2, pp. 199–216, 2016.</a:t>
            </a:r>
          </a:p>
        </p:txBody>
      </p:sp>
    </p:spTree>
    <p:extLst>
      <p:ext uri="{BB962C8B-B14F-4D97-AF65-F5344CB8AC3E}">
        <p14:creationId xmlns:p14="http://schemas.microsoft.com/office/powerpoint/2010/main" val="177232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(2)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37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99507" y="1174792"/>
            <a:ext cx="8108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M. Potgieter and R. Naidoo, “Factors explaining user loyalty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media-based brand community,” South African Journal of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Management, vol. 19, no. 1, pp. 1–9, 2017.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Boshmaf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Logothetis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Siganos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Ler´ıa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Lorenzo,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Ripeanu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Beznosov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Halawa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“´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Integro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Leveraging victim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robust fake account detection in large scale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Security, vol. 61, pp. 142–168, 2016.</a:t>
            </a:r>
          </a:p>
          <a:p>
            <a:pPr algn="l"/>
            <a:r>
              <a:rPr lang="fr-FR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fr-FR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(2013) Banque populaire dis-moi combien damis tu as sur facebook,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banque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taccorder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prłt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draft. [Online].</a:t>
            </a:r>
          </a:p>
          <a:p>
            <a:pPr algn="l"/>
            <a:r>
              <a:rPr lang="fr-FR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http://bigbrowser.blog.lemonde.fr/2013/09/19/popularitedis-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moi-combien-damis-tu-as-sur-facebook-je-te-dirai-si-ta-banqueva-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taccorder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-un-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R. Douceur, “The sybil attack,” in International workshop on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peerto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systems. Springer, 2002, pp. 251–260.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(3)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38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17756" y="702838"/>
            <a:ext cx="8108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(2012)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Cbc.facebook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shares drop on news of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accounts.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http://www.cbc.ca/news/technology/facebook-shares-drop-onnews-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of-fake-accounts-1.1177067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Boshmaf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Ripeanu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Beznosov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Santos-Neto, “Thwarting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accounts by predicting their victims,” in Proceedings of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8th ACM Workshop on Artificial Intelligence and Security. ACM,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2015, pp. 81–89.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Facebook publishes enforcement numbers for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time.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https://newsroom.fb.com/news/2018/05/enforcement-numbers/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How concerned are you that there are fake accounts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bots on social media platforms that are used to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sell you things or influence you? Internet draft.</a:t>
            </a:r>
          </a:p>
          <a:p>
            <a:pPr algn="l"/>
            <a:r>
              <a:rPr lang="fr-FR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[Online]. Available: https://www.statista.com/statistics/881017/fakesocial-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media-accounts-bots-influencing-selling-purchases-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1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(4)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17756" y="924504"/>
            <a:ext cx="8108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(2012) Buying their way to twitter fame. Internet draft.</a:t>
            </a:r>
          </a:p>
          <a:p>
            <a:pPr algn="l"/>
            <a:r>
              <a:rPr lang="fr-FR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[Online]. Available: www.nytimes.com/2012/08/23/fashion/twitterfollowers-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for-sale.html?smid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=pl-share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(2017) Welcome to the era of the bot as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boogeyman.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https://www.washingtonpost.com/news/politics/wp/2017/06/12/welcometo-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the-era-of-the-bot-as-political-boogeyman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 Human or ’bot’? doubts over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comic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beppe</a:t>
            </a:r>
            <a:endParaRPr lang="en-US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grillo’s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followers.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https://www.telegraph.co.uk/technology/twitter/9421072/Human-orbot-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Doubts-over-Italian-comic-Beppe-Grillos-Twitter-followers.html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(2017) How fake news and hoaxes have tried to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derail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jakarta’s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election.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https://www.bbc.com/news/world-asia-39176350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9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628650" y="212372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628649" y="931105"/>
            <a:ext cx="5343016" cy="443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62500" lnSpcReduction="20000"/>
          </a:bodyPr>
          <a:lstStyle/>
          <a:p>
            <a:pPr marL="99440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social networks (OSNs)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Ex. Facebook, Instagram, Twitter.</a:t>
            </a:r>
          </a:p>
          <a:p>
            <a:pPr marL="99440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users and accounts among of OSNs.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enterprise credibility.</a:t>
            </a:r>
          </a:p>
          <a:p>
            <a:pPr marL="785240" lvl="2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2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Information security and privacy.</a:t>
            </a:r>
            <a:endParaRPr lang="en-US" altLang="zh-TW" sz="12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9440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rowing threat of 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ake/malicious accounts and bots.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Mimic real users and steal their personal data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Spread fake news and send annoying spam messages. </a:t>
            </a:r>
          </a:p>
          <a:p>
            <a:pPr marL="99440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Six categories of undesirable content.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Graphic violence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Adult nudity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Sexual activity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Terrorist propaganda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Hate speech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Spam</a:t>
            </a:r>
          </a:p>
          <a:p>
            <a:pPr marL="442340" lvl="1" indent="-9944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zh-TW" sz="18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altLang="zh-TW" sz="18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76E5CBA-906D-89B8-B722-D49B9984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96" y="1011904"/>
            <a:ext cx="1044681" cy="104468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5463072-BD4B-315B-9BE2-DAD7C0A9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17" y="3604170"/>
            <a:ext cx="1128798" cy="112879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A3683F4-7430-9488-8F39-3D437BD46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38" y="3647996"/>
            <a:ext cx="1128798" cy="112879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8F659B1-822E-9ABE-0048-A4A74939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473" y="2342796"/>
            <a:ext cx="1010046" cy="101004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22937E19-E022-79A3-2C86-DBCBB56E9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589" y="3662184"/>
            <a:ext cx="1128798" cy="1128798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7A42F9F-04CB-96EF-59AE-E9B4754FA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528" y="2261694"/>
            <a:ext cx="1174640" cy="11746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(5)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40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17756" y="924504"/>
            <a:ext cx="8108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S.-T. Sun, Y.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Boshmaf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Hawkey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Beznosov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billion keys,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few locks: the crisis of web single sign-on,” in Proceedings of the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 New Security Paradigms Workshop. ACM, 2010, pp. 61–72.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Fong, Y. Zhuang, and J. He, “Not every friend on a social network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trusted: Classifying imposters using decision trees,” in Future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Communication Technology (FGCT), 2012 International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on. IEEE, 2012, pp. 58–63.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Boshmaf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Muslukhov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Beznosov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Ripeanu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socialbot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network: when bots socialize for fame and money,”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27th annual computer security applications conference.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ACM, 2011, pp. 93–102.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Patel, K.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Kannoorpatti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Shanmugam, S. Azam, and K. C. Yeo,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theoretical review of social media usage by cyber-criminals,”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 and Informatics (ICCCI), 2017 International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on. IEEE, 2017, pp. 1–6.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50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(6)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41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777752"/>
            <a:ext cx="87527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Tsikerdekis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Zeadally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“Multiple account identity deception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in social media using nonverbal behavior,” IEEE Transactions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Forensics and Security, vol. 9, no. 8, pp. 1311–1321, 2014.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Thomas, C. Grier, D. Song, and V. Paxson, “Suspended accounts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retrospect: an analysis of twitter spam,” in Proceedings of the 2011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conference on Internet measurement conference.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ACM, 2011, pp. 243–258.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Ratkiewicz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Conover,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Gonc¸alves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Patil, A.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Flammini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Menczer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“Truthy: mapping the spread of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astroturf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microblog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streams,” in Proceedings of the 20th international conference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on World wide web. ACM, 2011, pp. 249–252.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Cao,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Sirivianos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Yang, and T.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Pregueiro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“Aiding the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fake accounts in large scale social online services,”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9th USENIX conference on Networked Systems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Implementation. USENIX Association, 2012, pp. 15–15.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14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(7)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42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777752"/>
            <a:ext cx="87527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 </a:t>
            </a:r>
            <a:r>
              <a:rPr lang="it-IT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Alvisi, A. Clement, A. Epasto, S. Lattanzi, and A. Panconesi, “Sok: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sybil defense via social networks,” in Security and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(SP), 2013 IEEE Symposium on. IEEE, 2013, pp. 382–396.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Adikari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Dutta, “Identifying fake profiles in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PACIS, 2014, p. 278.</a:t>
            </a:r>
          </a:p>
          <a:p>
            <a:pPr algn="l"/>
            <a:r>
              <a:rPr lang="it-IT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 </a:t>
            </a:r>
            <a:r>
              <a:rPr lang="it-IT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Cresci, R. Di Pietro, M. Petrocchi, A. Spognardi, and M. Tesconi,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“Fame for sale: efficient detection of fake twitter followers,” Decision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Systems, vol. 80, pp. 56–71, 2015.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G.Wang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Konolige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C.Wilson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X.Wang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Zheng, and B. Y. Zhao,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are how you click: Clickstream analysis for sybil detection.” in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USENIX Security Symposium, vol. 9, 2013, pp. 1–008.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Fong, Y. Zhuang, and J. He, “Not every friend on a social network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trusted: Classifying imposters using decision trees,” in Future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Communication Technology (FGCT), 2012 International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on. IEEE, 2012, pp. 58–63.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00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(8)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777752"/>
            <a:ext cx="8752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Viswanath, M. A. Bashir,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Crovella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Guha, K. P.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Gummadi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Krishnamurthy, and A.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Mislove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“Towards detecting anomalous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 in online social networks.” in USENIX Security Symposium,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2014, pp. 223–238.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network used in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http://www.renren-inc.com/en/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(2012) How to recognize twitter bots: 7 signals to look out for. Internet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draft. [Online]. Available: http://www.stateofdigital.com/howto-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recognize-twitter-bots-6-signals-to-look-out-for/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(last check 2018) Fake followers check: A new free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from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socialbakers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draft. [Online]. Available: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https://www.socialbakers.com/blog/1099-fake-followers-checka-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new-free-tool-from-socialbakers?showMoreList-page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34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(9)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850419"/>
            <a:ext cx="8752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S. M. Salih and A. Abraham, “Novel ensemble decision support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health care monitoring system,” Journal of Network and Innovative</a:t>
            </a:r>
          </a:p>
          <a:p>
            <a:pPr algn="l"/>
            <a:r>
              <a:rPr lang="nl-NL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 vol. 2, no. 2014, pp. 041–051, 2014.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[35]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Mackiewicz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Ratajczak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“Principal components analysis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),” Computers and Geosciences, vol. 19, pp. 303–342, 1993.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Lakhina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Crovella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Diot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“Diagnosing network-wide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anomalies,” in ACM SIGCOMM Computer Communication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Review, vol. 34, no. 4. ACM, 2004, pp. 219–230.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Yang, R.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Harkreader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Gu, “Empirical evaluation and new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fighting evolving twitter spammers,” IEEE Transactions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Forensics and Security, vol. 8, no. 8, pp. 1280–1293,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1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(10)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45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850419"/>
            <a:ext cx="8752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a-DK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 </a:t>
            </a:r>
            <a:r>
              <a:rPr lang="da-DK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P. Xing, M. I. Jordan, R. M. Karp et al., “Feature selection for highdimensional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microarray data,” in ICML, vol. 1.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2001, pp. 601–608.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Yu and H. Liu, “Efficient feature selection via analysis of relevance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redundancy,” Journal of machine learning research, vol. 5, no.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Oct, pp. 1205–1224, 2004.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Tsamardinos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F.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Aliferis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Statnikov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Statnikov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“Algorithms for large scale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blanket discovery.” in FLAIRS</a:t>
            </a:r>
          </a:p>
          <a:p>
            <a:pPr algn="l"/>
            <a:r>
              <a:rPr lang="nl-NL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conference, vol. 2, 2003, pp. 376–380.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Koller and M.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Sahami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“Toward optimal feature selection,” Stanford</a:t>
            </a:r>
          </a:p>
          <a:p>
            <a:pPr algn="l"/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InfoLab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Tech. Rep., 1996.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E. Eberly, “Multiple linear regression,” in Topics in Biostatistics.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2007, pp. 165–187.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56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(11)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850419"/>
            <a:ext cx="8752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[43]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S. Aiken, S. G. West, and S. C. Pitts, “Multiple linear regression,”</a:t>
            </a:r>
          </a:p>
          <a:p>
            <a:pPr algn="l"/>
            <a:r>
              <a:rPr lang="nl-NL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psychology, pp. 481–507, 2003.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[44]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C.-C. Chang and C.-J. Lin, “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support vector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machines,” ACM transactions on intelligent systems and technology</a:t>
            </a:r>
          </a:p>
          <a:p>
            <a:pPr algn="l"/>
            <a:r>
              <a:rPr lang="nl-NL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(TIST), vol. 2, no. 3, p. 27, 2011.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[45]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H.-T. Lin and C.-J. Lin, “A study on sigmoid kernels for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non-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kernels by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methods,” submitted to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Computation, vol. 3, pp. 1–32, 2003.</a:t>
            </a:r>
          </a:p>
          <a:p>
            <a:pPr algn="l"/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[46]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B. Karayiannis, “Reformulated radial basis neural networks trained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gradient descent,” IEEE transactions on neural networks, vol. 10,</a:t>
            </a:r>
          </a:p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3, pp. 657–671, 1999.</a:t>
            </a:r>
            <a:endParaRPr lang="nl-NL" altLang="zh-TW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90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95357" y="1766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rgbClr val="2021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(11)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605B9-06EE-81D3-7864-29C2947CB817}"/>
              </a:ext>
            </a:extLst>
          </p:cNvPr>
          <p:cNvSpPr txBox="1"/>
          <p:nvPr/>
        </p:nvSpPr>
        <p:spPr>
          <a:xfrm>
            <a:off x="566843" y="850419"/>
            <a:ext cx="875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 fastfollowerz.com</a:t>
            </a:r>
          </a:p>
          <a:p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[45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http://interTwitter.com</a:t>
            </a:r>
            <a:endParaRPr lang="en-US" altLang="zh-TW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[46]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http://Twittertechnology.com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https://en.wikipedia.org/wiki/Spearman%27s_rank_correlation_coefficient</a:t>
            </a:r>
            <a:endParaRPr lang="nl-NL" altLang="zh-TW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3836446" y="2281897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altLang="zh-TW" sz="36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3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57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628650" y="212372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628648" y="1015883"/>
            <a:ext cx="6892443" cy="373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70000" lnSpcReduction="20000"/>
          </a:bodyPr>
          <a:lstStyle/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for Twitter 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ake/malicious accounts and bots.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real or fake. 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Sybil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accounts.</a:t>
            </a:r>
          </a:p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developed algorithm: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SVM-NN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classification algorithm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(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 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Support vector machine (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[10] [27]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less number of features.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 accuracy of about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training dataset.</a:t>
            </a:r>
          </a:p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features from recent users.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posts.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followers.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profiles.</a:t>
            </a:r>
          </a:p>
          <a:p>
            <a:pPr marL="785240" lvl="2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zh-TW" sz="18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altLang="zh-TW" sz="18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E8168A-EBB8-D67D-4DD7-5687CDA7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58" y="3389657"/>
            <a:ext cx="1170881" cy="11708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85D05A-B27A-F2EC-C93A-2689A1BF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010" y="3389657"/>
            <a:ext cx="1170880" cy="11708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36AA74-6831-1E0D-6CC5-B758A24FB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20" y="3389657"/>
            <a:ext cx="1219292" cy="12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B10E-BC7A-3ABE-2638-9B8662FFA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6F487F66-2D30-B898-40C9-3949F4080BF6}"/>
              </a:ext>
            </a:extLst>
          </p:cNvPr>
          <p:cNvSpPr txBox="1">
            <a:spLocks/>
          </p:cNvSpPr>
          <p:nvPr/>
        </p:nvSpPr>
        <p:spPr>
          <a:xfrm>
            <a:off x="3165960" y="2232111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SzPts val="4100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75735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36587" y="245946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Based detection 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19975" y="1015883"/>
            <a:ext cx="4452025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77500" lnSpcReduction="20000"/>
          </a:bodyPr>
          <a:lstStyle/>
          <a:p>
            <a:pPr marL="99440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User-level activities and associated account.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 and profiles.</a:t>
            </a:r>
          </a:p>
          <a:p>
            <a:pPr marL="442340" lvl="1" indent="-9944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Click-stream dataset by </a:t>
            </a:r>
            <a:r>
              <a:rPr lang="en-US" altLang="zh-TW" sz="18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RenRen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SzPts val="1600"/>
              <a:buFont typeface="+mj-lt"/>
              <a:buAutoNum type="alphaLcParenR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accounts into groups.</a:t>
            </a:r>
          </a:p>
          <a:p>
            <a:pPr marL="800100" lvl="1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algorithm</a:t>
            </a:r>
          </a:p>
          <a:p>
            <a:pPr marL="800100" lvl="1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clicks per session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session length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clicks used to send friend requests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photos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contents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5F68E856-8B36-6AC5-42BE-9C2200D205B7}"/>
              </a:ext>
            </a:extLst>
          </p:cNvPr>
          <p:cNvSpPr txBox="1">
            <a:spLocks/>
          </p:cNvSpPr>
          <p:nvPr/>
        </p:nvSpPr>
        <p:spPr>
          <a:xfrm>
            <a:off x="4207525" y="944369"/>
            <a:ext cx="4936475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400300" marR="0" lvl="6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743200" marR="0" lvl="7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086100" marR="0" lvl="8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7200">
              <a:lnSpc>
                <a:spcPct val="170000"/>
              </a:lnSpc>
              <a:spcBef>
                <a:spcPts val="0"/>
              </a:spcBef>
              <a:buSzPts val="1600"/>
              <a:buFont typeface="+mj-lt"/>
              <a:buAutoNum type="alphaLcParenR" startAt="2"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an </a:t>
            </a:r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classifier.</a:t>
            </a:r>
          </a:p>
          <a:p>
            <a:pPr marL="800100" lvl="1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ground-truth by </a:t>
            </a:r>
            <a:r>
              <a:rPr lang="en-US" altLang="zh-TW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RenRen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friend requests.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accepted requests.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SzPts val="1600"/>
              <a:buFont typeface="+mj-lt"/>
              <a:buAutoNum type="alphaLcParenR" startAt="2"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ground-truth by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classification rules.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proposed in the literature for detecting spammers.</a:t>
            </a:r>
          </a:p>
          <a:p>
            <a:pPr marL="1143000" lvl="2" indent="-457200">
              <a:lnSpc>
                <a:spcPct val="170000"/>
              </a:lnSpc>
              <a:spcBef>
                <a:spcPts val="0"/>
              </a:spcBef>
              <a:buSzPts val="1600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2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0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68342" y="1015883"/>
            <a:ext cx="7981800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and memory usage.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the dimension space would remove noisy and redundant feature.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better classification model and simple visualization technique.</a:t>
            </a:r>
          </a:p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eduction technique.</a:t>
            </a: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 Component Analysis (</a:t>
            </a:r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[35]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high-dimension data into a low-dimension subspace of 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N-components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440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three social network.</a:t>
            </a:r>
            <a:endParaRPr lang="en-US" altLang="zh-TW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that normal user behavior is low dimensional.</a:t>
            </a: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50181" y="245945"/>
            <a:ext cx="7981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normAutofit/>
          </a:bodyPr>
          <a:lstStyle/>
          <a:p>
            <a:pPr>
              <a:buSzPts val="4100"/>
            </a:pPr>
            <a:r>
              <a:rPr lang="en-US" altLang="zh-TW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(NN) and Support vector machine (SVM) </a:t>
            </a:r>
            <a:endParaRPr sz="24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321412" y="4790982"/>
            <a:ext cx="193950" cy="20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ctr" anchorCtr="0">
            <a:sp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68342" y="1015883"/>
            <a:ext cx="7981800" cy="398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/>
          </a:bodyPr>
          <a:lstStyle/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the profile features.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using the all features without any selection.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legitimate profiles.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Languages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Summary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Connections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Skills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LinkedIn Groups </a:t>
            </a:r>
          </a:p>
          <a:p>
            <a:pPr marL="785240" lvl="2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Publications</a:t>
            </a: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115;p3">
            <a:extLst>
              <a:ext uri="{FF2B5EF4-FFF2-40B4-BE49-F238E27FC236}">
                <a16:creationId xmlns:a16="http://schemas.microsoft.com/office/drawing/2014/main" id="{879AF968-B5FE-C5B3-0236-EE2E1D0B3856}"/>
              </a:ext>
            </a:extLst>
          </p:cNvPr>
          <p:cNvSpPr txBox="1">
            <a:spLocks/>
          </p:cNvSpPr>
          <p:nvPr/>
        </p:nvSpPr>
        <p:spPr>
          <a:xfrm>
            <a:off x="3954326" y="2349584"/>
            <a:ext cx="8060043" cy="405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6" tIns="34256" rIns="34256" bIns="34256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400300" marR="0" lvl="6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743200" marR="0" lvl="7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086100" marR="0" lvl="8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</a:t>
            </a:r>
            <a:r>
              <a:rPr lang="en-US" altLang="zh-TW" sz="21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TW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Resilient back propagation (</a:t>
            </a:r>
            <a:r>
              <a:rPr lang="en-US" altLang="zh-TW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Rprop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</a:t>
            </a:r>
            <a:r>
              <a:rPr lang="en-US" altLang="zh-TW" sz="21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zh-TW" sz="2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C-support vector classification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 kernel (</a:t>
            </a:r>
            <a:r>
              <a:rPr lang="en-US" altLang="zh-TW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polydot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kernel functions.</a:t>
            </a:r>
          </a:p>
          <a:p>
            <a:pPr marL="99440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used to change content and activity patterns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spam detection techniques</a:t>
            </a: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50000"/>
              </a:lnSpc>
              <a:spcBef>
                <a:spcPts val="0"/>
              </a:spcBef>
              <a:buSzPts val="1600"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1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Font typeface="Source Sans Pro"/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5720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5240" lvl="2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340" lvl="1" indent="-99440">
              <a:lnSpc>
                <a:spcPct val="160000"/>
              </a:lnSpc>
              <a:spcBef>
                <a:spcPts val="0"/>
              </a:spcBef>
              <a:buSzPts val="1600"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SzPts val="1600"/>
              <a:buFont typeface="Source Sans Pro"/>
              <a:buNone/>
            </a:pPr>
            <a:endParaRPr lang="en-US" altLang="zh-TW" sz="2000" dirty="0">
              <a:solidFill>
                <a:srgbClr val="20212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0476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13965</TotalTime>
  <Words>3853</Words>
  <Application>Microsoft Office PowerPoint</Application>
  <PresentationFormat>如螢幕大小 (16:9)</PresentationFormat>
  <Paragraphs>584</Paragraphs>
  <Slides>48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Roboto Slab</vt:lpstr>
      <vt:lpstr>Cambria Math</vt:lpstr>
      <vt:lpstr>Calibri</vt:lpstr>
      <vt:lpstr>Arial</vt:lpstr>
      <vt:lpstr>Source Sans Pro</vt:lpstr>
      <vt:lpstr>Times New Roman</vt:lpstr>
      <vt:lpstr>標楷體</vt:lpstr>
      <vt:lpstr>新細明體</vt:lpstr>
      <vt:lpstr>Cordelia template</vt:lpstr>
      <vt:lpstr>Detecting Fake Accounts on Social Media</vt:lpstr>
      <vt:lpstr>Outline</vt:lpstr>
      <vt:lpstr>PowerPoint 簡報</vt:lpstr>
      <vt:lpstr>Introduction (1)</vt:lpstr>
      <vt:lpstr>Introduction (2)</vt:lpstr>
      <vt:lpstr>PowerPoint 簡報</vt:lpstr>
      <vt:lpstr>Feature Based detection </vt:lpstr>
      <vt:lpstr>Feature Reduction</vt:lpstr>
      <vt:lpstr>Neural Network (NN) and Support vector machine (SVM) </vt:lpstr>
      <vt:lpstr>PowerPoint 簡報</vt:lpstr>
      <vt:lpstr>Baseline dataset used in this research.</vt:lpstr>
      <vt:lpstr>Baseline dataset of Real followers</vt:lpstr>
      <vt:lpstr>Baseline dataset of fake followers</vt:lpstr>
      <vt:lpstr>Feature set proposed by Yang et al</vt:lpstr>
      <vt:lpstr>PowerPoint 簡報</vt:lpstr>
      <vt:lpstr>Methods of predicting fake Twitter accounts.</vt:lpstr>
      <vt:lpstr>Data Pre-Processing</vt:lpstr>
      <vt:lpstr>Feature Reduction</vt:lpstr>
      <vt:lpstr>Principal Component Analysis (PCA)</vt:lpstr>
      <vt:lpstr>Spearman’s Rank-Order Correlation.</vt:lpstr>
      <vt:lpstr>Example [47]</vt:lpstr>
      <vt:lpstr>Relevance and Redundancy Analysis Technique.</vt:lpstr>
      <vt:lpstr>Markov Blanket Technique (MB)</vt:lpstr>
      <vt:lpstr>Wrapper Feature Selection using SVM (1)</vt:lpstr>
      <vt:lpstr>Wrapper Feature Selection using SVM (2)</vt:lpstr>
      <vt:lpstr>Wrapper Feature Selection using SVM (3)</vt:lpstr>
      <vt:lpstr>Wrapper Feature Selection Using Multiple Linear Regression</vt:lpstr>
      <vt:lpstr>Multiple Linear Regression V.S  SVM</vt:lpstr>
      <vt:lpstr>Data Classification</vt:lpstr>
      <vt:lpstr>PowerPoint 簡報</vt:lpstr>
      <vt:lpstr>SVM-NN algorithm</vt:lpstr>
      <vt:lpstr>Accuracy results</vt:lpstr>
      <vt:lpstr>PowerPoint 簡報</vt:lpstr>
      <vt:lpstr>Conclusions</vt:lpstr>
      <vt:lpstr>PowerPoint 簡報</vt:lpstr>
      <vt:lpstr>References (1)</vt:lpstr>
      <vt:lpstr>References (2)</vt:lpstr>
      <vt:lpstr>References (3)</vt:lpstr>
      <vt:lpstr>References (4)</vt:lpstr>
      <vt:lpstr>References (5)</vt:lpstr>
      <vt:lpstr>References (6)</vt:lpstr>
      <vt:lpstr>References (7)</vt:lpstr>
      <vt:lpstr>References (8)</vt:lpstr>
      <vt:lpstr>References (9)</vt:lpstr>
      <vt:lpstr>References (10)</vt:lpstr>
      <vt:lpstr>References (11)</vt:lpstr>
      <vt:lpstr>References (11)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cp:lastModifiedBy>宋煜祥 310581027</cp:lastModifiedBy>
  <cp:revision>149</cp:revision>
  <dcterms:modified xsi:type="dcterms:W3CDTF">2022-12-01T05:23:52Z</dcterms:modified>
</cp:coreProperties>
</file>