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1.xml" ContentType="application/inkml+xml"/>
  <Override PartName="/ppt/notesSlides/notesSlide25.xml" ContentType="application/vnd.openxmlformats-officedocument.presentationml.notesSlide+xml"/>
  <Override PartName="/ppt/ink/ink2.xml" ContentType="application/inkml+xml"/>
  <Override PartName="/ppt/ink/ink3.xml" ContentType="application/inkml+xml"/>
  <Override PartName="/ppt/notesSlides/notesSlide26.xml" ContentType="application/vnd.openxmlformats-officedocument.presentationml.notesSlide+xml"/>
  <Override PartName="/ppt/ink/ink4.xml" ContentType="application/inkml+xml"/>
  <Override PartName="/ppt/ink/ink5.xml" ContentType="application/inkml+xml"/>
  <Override PartName="/ppt/notesSlides/notesSlide27.xml" ContentType="application/vnd.openxmlformats-officedocument.presentationml.notesSlide+xml"/>
  <Override PartName="/ppt/ink/ink6.xml" ContentType="application/inkml+xml"/>
  <Override PartName="/ppt/ink/ink7.xml" ContentType="application/inkml+xml"/>
  <Override PartName="/ppt/notesSlides/notesSlide28.xml" ContentType="application/vnd.openxmlformats-officedocument.presentationml.notesSlide+xml"/>
  <Override PartName="/ppt/ink/ink8.xml" ContentType="application/inkml+xml"/>
  <Override PartName="/ppt/notesSlides/notesSlide29.xml" ContentType="application/vnd.openxmlformats-officedocument.presentationml.notesSlide+xml"/>
  <Override PartName="/ppt/ink/ink9.xml" ContentType="application/inkml+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6"/>
  </p:notesMasterIdLst>
  <p:sldIdLst>
    <p:sldId id="379" r:id="rId2"/>
    <p:sldId id="428" r:id="rId3"/>
    <p:sldId id="388" r:id="rId4"/>
    <p:sldId id="387" r:id="rId5"/>
    <p:sldId id="390" r:id="rId6"/>
    <p:sldId id="394" r:id="rId7"/>
    <p:sldId id="395" r:id="rId8"/>
    <p:sldId id="397" r:id="rId9"/>
    <p:sldId id="400" r:id="rId10"/>
    <p:sldId id="406" r:id="rId11"/>
    <p:sldId id="404" r:id="rId12"/>
    <p:sldId id="403" r:id="rId13"/>
    <p:sldId id="402" r:id="rId14"/>
    <p:sldId id="407" r:id="rId15"/>
    <p:sldId id="408" r:id="rId16"/>
    <p:sldId id="409" r:id="rId17"/>
    <p:sldId id="411" r:id="rId18"/>
    <p:sldId id="410" r:id="rId19"/>
    <p:sldId id="412" r:id="rId20"/>
    <p:sldId id="413" r:id="rId21"/>
    <p:sldId id="414" r:id="rId22"/>
    <p:sldId id="415" r:id="rId23"/>
    <p:sldId id="416" r:id="rId24"/>
    <p:sldId id="418" r:id="rId25"/>
    <p:sldId id="417" r:id="rId26"/>
    <p:sldId id="419" r:id="rId27"/>
    <p:sldId id="429" r:id="rId28"/>
    <p:sldId id="421" r:id="rId29"/>
    <p:sldId id="423" r:id="rId30"/>
    <p:sldId id="424" r:id="rId31"/>
    <p:sldId id="425" r:id="rId32"/>
    <p:sldId id="426" r:id="rId33"/>
    <p:sldId id="383" r:id="rId34"/>
    <p:sldId id="427" r:id="rId35"/>
  </p:sldIdLst>
  <p:sldSz cx="12192000" cy="6858000"/>
  <p:notesSz cx="6858000" cy="9144000"/>
  <p:defaultTextStyle>
    <a:defPPr>
      <a:defRPr lang="zh-TW"/>
    </a:defPPr>
    <a:lvl1pPr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799" userDrawn="1">
          <p15:clr>
            <a:srgbClr val="A4A3A4"/>
          </p15:clr>
        </p15:guide>
        <p15:guide id="2" pos="3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9999"/>
    <a:srgbClr val="FFFF66"/>
    <a:srgbClr val="BBE0E3"/>
    <a:srgbClr val="003399"/>
    <a:srgbClr val="000066"/>
    <a:srgbClr val="7FE67B"/>
    <a:srgbClr val="FF9900"/>
    <a:srgbClr val="4A86E7"/>
    <a:srgbClr val="DEEBF7"/>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99" autoAdjust="0"/>
    <p:restoredTop sz="93733" autoAdjust="0"/>
  </p:normalViewPr>
  <p:slideViewPr>
    <p:cSldViewPr>
      <p:cViewPr>
        <p:scale>
          <a:sx n="75" d="100"/>
          <a:sy n="75" d="100"/>
        </p:scale>
        <p:origin x="76" y="36"/>
      </p:cViewPr>
      <p:guideLst>
        <p:guide orient="horz" pos="799"/>
        <p:guide pos="332"/>
      </p:guideLst>
    </p:cSldViewPr>
  </p:slideViewPr>
  <p:notesTextViewPr>
    <p:cViewPr>
      <p:scale>
        <a:sx n="3" d="2"/>
        <a:sy n="3" d="2"/>
      </p:scale>
      <p:origin x="0" y="0"/>
    </p:cViewPr>
  </p:notesTextViewPr>
  <p:sorterViewPr>
    <p:cViewPr>
      <p:scale>
        <a:sx n="100" d="100"/>
        <a:sy n="100" d="100"/>
      </p:scale>
      <p:origin x="0" y="0"/>
    </p:cViewPr>
  </p:sorter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1T14:04:57.5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 2,'0'0,"-12"-1,12 1,0 0,0 0,0 0,0 0,0 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1T07:04:56.90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 2,'0'0,"-12"-1,12 1,0 0,0 0,0 0,0 0,0 0,-1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1T14:08:43.65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 2,'0'0,"-12"-1,12 1,0 0,0 0,0 0,0 0,0 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1T07:04:56.90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 2,'0'0,"-12"-1,12 1,0 0,0 0,0 0,0 0,0 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1T14:11:08.11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 2,'0'0,"-12"-1,12 1,0 0,0 0,0 0,0 0,0 0,-1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1T07:04:56.90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 2,'0'0,"-12"-1,12 1,0 0,0 0,0 0,0 0,0 0,-1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1T14:11:08.11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 2,'0'0,"-12"-1,12 1,0 0,0 0,0 0,0 0,0 0,-1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1T07:04:56.90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 2,'0'0,"-12"-1,12 1,0 0,0 0,0 0,0 0,0 0,-1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1T07:04:56.90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 2,'0'0,"-12"-1,12 1,0 0,0 0,0 0,0 0,0 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1"/>
            <a:ext cx="2971800" cy="458788"/>
          </a:xfrm>
          <a:prstGeom prst="rect">
            <a:avLst/>
          </a:prstGeom>
        </p:spPr>
        <p:txBody>
          <a:bodyPr vert="horz" lIns="91436" tIns="45719" rIns="91436" bIns="45719" rtlCol="0"/>
          <a:lstStyle>
            <a:lvl1pPr algn="l">
              <a:defRPr sz="1200"/>
            </a:lvl1pPr>
          </a:lstStyle>
          <a:p>
            <a:endParaRPr lang="zh-TW" altLang="en-US"/>
          </a:p>
        </p:txBody>
      </p:sp>
      <p:sp>
        <p:nvSpPr>
          <p:cNvPr id="3" name="日期版面配置區 2"/>
          <p:cNvSpPr>
            <a:spLocks noGrp="1"/>
          </p:cNvSpPr>
          <p:nvPr>
            <p:ph type="dt" idx="1"/>
          </p:nvPr>
        </p:nvSpPr>
        <p:spPr>
          <a:xfrm>
            <a:off x="3884614" y="1"/>
            <a:ext cx="2971800" cy="458788"/>
          </a:xfrm>
          <a:prstGeom prst="rect">
            <a:avLst/>
          </a:prstGeom>
        </p:spPr>
        <p:txBody>
          <a:bodyPr vert="horz" lIns="91436" tIns="45719" rIns="91436" bIns="45719" rtlCol="0"/>
          <a:lstStyle>
            <a:lvl1pPr algn="r">
              <a:defRPr sz="1200"/>
            </a:lvl1pPr>
          </a:lstStyle>
          <a:p>
            <a:fld id="{F400234C-C3D0-42F6-A212-947DE07527FD}" type="datetimeFigureOut">
              <a:rPr lang="zh-TW" altLang="en-US" smtClean="0"/>
              <a:t>2022/12/1</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36" tIns="45719" rIns="91436" bIns="45719" rtlCol="0" anchor="ctr"/>
          <a:lstStyle/>
          <a:p>
            <a:endParaRPr lang="zh-TW" altLang="en-US"/>
          </a:p>
        </p:txBody>
      </p:sp>
      <p:sp>
        <p:nvSpPr>
          <p:cNvPr id="5" name="備忘稿版面配置區 4"/>
          <p:cNvSpPr>
            <a:spLocks noGrp="1"/>
          </p:cNvSpPr>
          <p:nvPr>
            <p:ph type="body" sz="quarter" idx="3"/>
          </p:nvPr>
        </p:nvSpPr>
        <p:spPr>
          <a:xfrm>
            <a:off x="685800" y="4400549"/>
            <a:ext cx="5486400" cy="3600451"/>
          </a:xfrm>
          <a:prstGeom prst="rect">
            <a:avLst/>
          </a:prstGeom>
        </p:spPr>
        <p:txBody>
          <a:bodyPr vert="horz" lIns="91436" tIns="45719" rIns="91436" bIns="45719"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5"/>
            <a:ext cx="2971800" cy="458787"/>
          </a:xfrm>
          <a:prstGeom prst="rect">
            <a:avLst/>
          </a:prstGeom>
        </p:spPr>
        <p:txBody>
          <a:bodyPr vert="horz" lIns="91436" tIns="45719" rIns="91436" bIns="45719"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4" y="8685215"/>
            <a:ext cx="2971800" cy="458787"/>
          </a:xfrm>
          <a:prstGeom prst="rect">
            <a:avLst/>
          </a:prstGeom>
        </p:spPr>
        <p:txBody>
          <a:bodyPr vert="horz" lIns="91436" tIns="45719" rIns="91436" bIns="45719" rtlCol="0" anchor="b"/>
          <a:lstStyle>
            <a:lvl1pPr algn="r">
              <a:defRPr sz="1200"/>
            </a:lvl1pPr>
          </a:lstStyle>
          <a:p>
            <a:fld id="{F064266E-7AC1-4D30-9FF7-0A43193356EC}" type="slidenum">
              <a:rPr lang="zh-TW" altLang="en-US" smtClean="0"/>
              <a:t>‹#›</a:t>
            </a:fld>
            <a:endParaRPr lang="zh-TW" altLang="en-US"/>
          </a:p>
        </p:txBody>
      </p:sp>
    </p:spTree>
    <p:extLst>
      <p:ext uri="{BB962C8B-B14F-4D97-AF65-F5344CB8AC3E}">
        <p14:creationId xmlns:p14="http://schemas.microsoft.com/office/powerpoint/2010/main" val="3692873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大家好，我是大家好我是資科工所碩一的李淑汶</a:t>
            </a:r>
            <a:endParaRPr lang="en-US" altLang="zh-TW" dirty="0"/>
          </a:p>
          <a:p>
            <a:r>
              <a:rPr lang="zh-TW" altLang="en-US" dirty="0"/>
              <a:t>我今天要報告的內容是</a:t>
            </a:r>
            <a:r>
              <a:rPr lang="en-US" altLang="zh-TW" dirty="0"/>
              <a:t>Identifying and Discriminating Between Web and</a:t>
            </a:r>
            <a:r>
              <a:rPr lang="zh-TW" altLang="en-US" dirty="0"/>
              <a:t> </a:t>
            </a:r>
            <a:r>
              <a:rPr lang="en-US" altLang="zh-TW" dirty="0"/>
              <a:t>Peer</a:t>
            </a:r>
            <a:r>
              <a:rPr lang="zh-TW" altLang="en-US" dirty="0"/>
              <a:t> </a:t>
            </a:r>
            <a:r>
              <a:rPr lang="en-US" altLang="zh-TW" dirty="0"/>
              <a:t>to</a:t>
            </a:r>
            <a:r>
              <a:rPr lang="zh-TW" altLang="en-US" dirty="0"/>
              <a:t> </a:t>
            </a:r>
            <a:r>
              <a:rPr lang="en-US" altLang="zh-TW" dirty="0"/>
              <a:t>Peer</a:t>
            </a:r>
            <a:r>
              <a:rPr lang="zh-TW" altLang="en-US" dirty="0"/>
              <a:t> </a:t>
            </a:r>
            <a:r>
              <a:rPr lang="en-US" altLang="zh-TW" dirty="0"/>
              <a:t>Traffic in the Network Core</a:t>
            </a:r>
            <a:r>
              <a:rPr lang="zh-TW" altLang="en-US" dirty="0"/>
              <a:t> </a:t>
            </a:r>
            <a:endParaRPr lang="en-US" altLang="zh-TW" dirty="0"/>
          </a:p>
          <a:p>
            <a:r>
              <a:rPr lang="zh-TW" altLang="en-US" dirty="0"/>
              <a:t>這篇論文的第一作者</a:t>
            </a:r>
            <a:r>
              <a:rPr lang="en-US" altLang="zh-TW" dirty="0"/>
              <a:t>, Jeffrey</a:t>
            </a:r>
            <a:r>
              <a:rPr lang="zh-TW" altLang="en-US" dirty="0"/>
              <a:t>是 </a:t>
            </a:r>
            <a:r>
              <a:rPr lang="en-US" altLang="zh-TW" dirty="0"/>
              <a:t>Calgary</a:t>
            </a:r>
            <a:r>
              <a:rPr lang="zh-TW" altLang="en-US" dirty="0"/>
              <a:t>大學 </a:t>
            </a:r>
            <a:r>
              <a:rPr lang="en-US" altLang="zh-TW" dirty="0"/>
              <a:t>CS</a:t>
            </a:r>
            <a:r>
              <a:rPr lang="zh-TW" altLang="en-US" dirty="0"/>
              <a:t>學系的學生，然後後面的則是 </a:t>
            </a:r>
            <a:r>
              <a:rPr lang="en-US" altLang="zh-TW" dirty="0"/>
              <a:t>Calgary</a:t>
            </a:r>
            <a:r>
              <a:rPr lang="zh-TW" altLang="en-US" dirty="0"/>
              <a:t>的教授</a:t>
            </a:r>
            <a:endParaRPr lang="en-US" altLang="zh-TW" dirty="0"/>
          </a:p>
          <a:p>
            <a:r>
              <a:rPr lang="zh-TW" altLang="en-US" dirty="0"/>
              <a:t>這篇論文使用了</a:t>
            </a:r>
            <a:r>
              <a:rPr lang="en-US" altLang="zh-TW" dirty="0"/>
              <a:t>machine learning</a:t>
            </a:r>
            <a:r>
              <a:rPr lang="zh-TW" altLang="en-US" dirty="0"/>
              <a:t>的方法分辨 </a:t>
            </a:r>
            <a:r>
              <a:rPr lang="en-US" altLang="zh-TW" dirty="0"/>
              <a:t>P2P traffic</a:t>
            </a:r>
            <a:r>
              <a:rPr lang="zh-TW" altLang="en-US" dirty="0"/>
              <a:t>，並且提出能夠從單向 </a:t>
            </a:r>
            <a:r>
              <a:rPr lang="en-US" altLang="zh-TW" dirty="0"/>
              <a:t>flow</a:t>
            </a:r>
            <a:r>
              <a:rPr lang="zh-TW" altLang="en-US" dirty="0"/>
              <a:t>獲取在訓練時需要的資訊的方法</a:t>
            </a:r>
            <a:endParaRPr lang="en-US" altLang="zh-TW" dirty="0"/>
          </a:p>
        </p:txBody>
      </p:sp>
      <p:sp>
        <p:nvSpPr>
          <p:cNvPr id="4" name="投影片編號版面配置區 3"/>
          <p:cNvSpPr>
            <a:spLocks noGrp="1"/>
          </p:cNvSpPr>
          <p:nvPr>
            <p:ph type="sldNum" sz="quarter" idx="5"/>
          </p:nvPr>
        </p:nvSpPr>
        <p:spPr/>
        <p:txBody>
          <a:bodyPr/>
          <a:lstStyle/>
          <a:p>
            <a:fld id="{F064266E-7AC1-4D30-9FF7-0A43193356EC}" type="slidenum">
              <a:rPr lang="zh-TW" altLang="en-US" smtClean="0"/>
              <a:t>1</a:t>
            </a:fld>
            <a:endParaRPr lang="zh-TW" altLang="en-US"/>
          </a:p>
        </p:txBody>
      </p:sp>
    </p:spTree>
    <p:extLst>
      <p:ext uri="{BB962C8B-B14F-4D97-AF65-F5344CB8AC3E}">
        <p14:creationId xmlns:p14="http://schemas.microsoft.com/office/powerpoint/2010/main" val="3018008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800" kern="0" dirty="0">
                <a:effectLst/>
                <a:latin typeface="CMR9"/>
                <a:ea typeface="新細明體" panose="02020500000000000000" pitchFamily="18" charset="-120"/>
                <a:cs typeface="CMR9"/>
              </a:rPr>
              <a:t>接著作者使用一個叫做 </a:t>
            </a:r>
            <a:r>
              <a:rPr lang="en-US" altLang="zh-TW" sz="1800" kern="0" dirty="0">
                <a:effectLst/>
                <a:latin typeface="CMR9"/>
                <a:ea typeface="新細明體" panose="02020500000000000000" pitchFamily="18" charset="-120"/>
                <a:cs typeface="CMR9"/>
              </a:rPr>
              <a:t>Bro</a:t>
            </a:r>
            <a:r>
              <a:rPr lang="zh-TW" altLang="en-US" sz="1800" kern="0" dirty="0">
                <a:effectLst/>
                <a:latin typeface="CMR9"/>
                <a:ea typeface="新細明體" panose="02020500000000000000" pitchFamily="18" charset="-120"/>
                <a:cs typeface="CMR9"/>
              </a:rPr>
              <a:t>的開源軟體，定義每個 </a:t>
            </a:r>
            <a:r>
              <a:rPr lang="en-US" altLang="zh-TW" sz="1800" kern="0" dirty="0">
                <a:effectLst/>
                <a:latin typeface="CMR9"/>
                <a:ea typeface="新細明體" panose="02020500000000000000" pitchFamily="18" charset="-120"/>
                <a:cs typeface="CMR9"/>
              </a:rPr>
              <a:t>flow</a:t>
            </a:r>
            <a:r>
              <a:rPr lang="zh-TW" altLang="en-US" sz="1800" kern="0" dirty="0">
                <a:effectLst/>
                <a:latin typeface="CMR9"/>
                <a:ea typeface="新細明體" panose="02020500000000000000" pitchFamily="18" charset="-120"/>
                <a:cs typeface="CMR9"/>
              </a:rPr>
              <a:t>的 </a:t>
            </a:r>
            <a:r>
              <a:rPr lang="en-US" altLang="zh-TW" sz="1800" kern="0" dirty="0">
                <a:effectLst/>
                <a:latin typeface="CMR9"/>
                <a:ea typeface="新細明體" panose="02020500000000000000" pitchFamily="18" charset="-120"/>
                <a:cs typeface="CMR9"/>
              </a:rPr>
              <a:t>class</a:t>
            </a:r>
            <a:r>
              <a:rPr lang="zh-TW" altLang="en-US" sz="1800" kern="0" dirty="0">
                <a:effectLst/>
                <a:latin typeface="CMR9"/>
                <a:ea typeface="新細明體" panose="02020500000000000000" pitchFamily="18" charset="-120"/>
                <a:cs typeface="CMR9"/>
              </a:rPr>
              <a:t>當作我們的 </a:t>
            </a:r>
            <a:r>
              <a:rPr lang="en-US" altLang="zh-TW" sz="1800" kern="0" dirty="0">
                <a:effectLst/>
                <a:latin typeface="CMR9"/>
                <a:ea typeface="新細明體" panose="02020500000000000000" pitchFamily="18" charset="-120"/>
                <a:cs typeface="CMR9"/>
              </a:rPr>
              <a:t>base truth</a:t>
            </a:r>
          </a:p>
          <a:p>
            <a:r>
              <a:rPr lang="zh-TW" altLang="en-US" sz="1800" kern="0" dirty="0">
                <a:effectLst/>
                <a:latin typeface="CMR9"/>
                <a:ea typeface="新細明體" panose="02020500000000000000" pitchFamily="18" charset="-120"/>
                <a:cs typeface="CMR9"/>
              </a:rPr>
              <a:t>那在最一開始我們有提到 </a:t>
            </a:r>
            <a:r>
              <a:rPr lang="en-US" altLang="zh-TW" sz="1800" kern="0" dirty="0">
                <a:effectLst/>
                <a:latin typeface="CMR9"/>
                <a:ea typeface="新細明體" panose="02020500000000000000" pitchFamily="18" charset="-120"/>
                <a:cs typeface="CMR9"/>
              </a:rPr>
              <a:t>P2P application</a:t>
            </a:r>
            <a:r>
              <a:rPr lang="zh-TW" altLang="en-US" sz="1800" kern="0" dirty="0">
                <a:effectLst/>
                <a:latin typeface="CMR9"/>
                <a:ea typeface="新細明體" panose="02020500000000000000" pitchFamily="18" charset="-120"/>
                <a:cs typeface="CMR9"/>
              </a:rPr>
              <a:t>並不希望大家發現他其實是 </a:t>
            </a:r>
            <a:r>
              <a:rPr lang="en-US" altLang="zh-TW" sz="1800" kern="0" dirty="0">
                <a:effectLst/>
                <a:latin typeface="CMR9"/>
                <a:ea typeface="新細明體" panose="02020500000000000000" pitchFamily="18" charset="-120"/>
                <a:cs typeface="CMR9"/>
              </a:rPr>
              <a:t>P2P</a:t>
            </a:r>
            <a:r>
              <a:rPr lang="zh-TW" altLang="en-US" sz="1800" kern="0" dirty="0">
                <a:effectLst/>
                <a:latin typeface="CMR9"/>
                <a:ea typeface="新細明體" panose="02020500000000000000" pitchFamily="18" charset="-120"/>
                <a:cs typeface="CMR9"/>
              </a:rPr>
              <a:t>，所以會對自己去做一些加密，因此作者這邊採用了幾種方法去驗證 </a:t>
            </a:r>
            <a:r>
              <a:rPr lang="en-US" altLang="zh-TW" sz="1800" kern="0" dirty="0">
                <a:effectLst/>
                <a:latin typeface="CMR9"/>
                <a:ea typeface="新細明體" panose="02020500000000000000" pitchFamily="18" charset="-120"/>
                <a:cs typeface="CMR9"/>
              </a:rPr>
              <a:t>application</a:t>
            </a:r>
          </a:p>
          <a:p>
            <a:r>
              <a:rPr lang="zh-TW" altLang="en-US" sz="1800" kern="0" dirty="0">
                <a:effectLst/>
                <a:latin typeface="CMR9"/>
                <a:ea typeface="新細明體" panose="02020500000000000000" pitchFamily="18" charset="-120"/>
                <a:cs typeface="CMR9"/>
              </a:rPr>
              <a:t>像是檢查 </a:t>
            </a:r>
            <a:r>
              <a:rPr lang="en-US" altLang="zh-TW" sz="1800" kern="0" dirty="0">
                <a:effectLst/>
                <a:latin typeface="CMR9"/>
                <a:ea typeface="新細明體" panose="02020500000000000000" pitchFamily="18" charset="-120"/>
                <a:cs typeface="CMR9"/>
              </a:rPr>
              <a:t>port 443</a:t>
            </a:r>
            <a:r>
              <a:rPr lang="zh-TW" altLang="en-US" sz="1800" kern="0" dirty="0">
                <a:effectLst/>
                <a:latin typeface="CMR9"/>
                <a:ea typeface="新細明體" panose="02020500000000000000" pitchFamily="18" charset="-120"/>
                <a:cs typeface="CMR9"/>
              </a:rPr>
              <a:t>的 </a:t>
            </a:r>
            <a:r>
              <a:rPr lang="en-US" altLang="zh-TW" sz="1800" kern="0" dirty="0">
                <a:effectLst/>
                <a:latin typeface="CMR9"/>
                <a:ea typeface="新細明體" panose="02020500000000000000" pitchFamily="18" charset="-120"/>
                <a:cs typeface="CMR9"/>
              </a:rPr>
              <a:t>application</a:t>
            </a:r>
            <a:r>
              <a:rPr lang="zh-TW" altLang="en-US" sz="1800" kern="0" dirty="0">
                <a:effectLst/>
                <a:latin typeface="CMR9"/>
                <a:ea typeface="新細明體" panose="02020500000000000000" pitchFamily="18" charset="-120"/>
                <a:cs typeface="CMR9"/>
              </a:rPr>
              <a:t>，是不是真的是 </a:t>
            </a:r>
            <a:r>
              <a:rPr lang="en-US" altLang="zh-TW" sz="1800" kern="0" dirty="0">
                <a:effectLst/>
                <a:latin typeface="CMR9"/>
                <a:ea typeface="新細明體" panose="02020500000000000000" pitchFamily="18" charset="-120"/>
                <a:cs typeface="CMR9"/>
              </a:rPr>
              <a:t>https</a:t>
            </a:r>
          </a:p>
          <a:p>
            <a:r>
              <a:rPr lang="zh-TW" altLang="en-US" sz="1800" kern="0" dirty="0">
                <a:effectLst/>
                <a:latin typeface="CMR9"/>
                <a:ea typeface="新細明體" panose="02020500000000000000" pitchFamily="18" charset="-120"/>
                <a:cs typeface="CMR9"/>
              </a:rPr>
              <a:t>或者隨機的抽查標記為 </a:t>
            </a:r>
            <a:r>
              <a:rPr lang="en-US" altLang="zh-TW" sz="1800" kern="0" dirty="0">
                <a:effectLst/>
                <a:latin typeface="CMR9"/>
                <a:ea typeface="新細明體" panose="02020500000000000000" pitchFamily="18" charset="-120"/>
                <a:cs typeface="CMR9"/>
              </a:rPr>
              <a:t>https</a:t>
            </a:r>
            <a:r>
              <a:rPr lang="zh-TW" altLang="en-US" sz="1800" kern="0" dirty="0">
                <a:effectLst/>
                <a:latin typeface="CMR9"/>
                <a:ea typeface="新細明體" panose="02020500000000000000" pitchFamily="18" charset="-120"/>
                <a:cs typeface="CMR9"/>
              </a:rPr>
              <a:t>的 </a:t>
            </a:r>
            <a:r>
              <a:rPr lang="en-US" altLang="zh-TW" sz="1800" kern="0" dirty="0">
                <a:effectLst/>
                <a:latin typeface="CMR9"/>
                <a:ea typeface="新細明體" panose="02020500000000000000" pitchFamily="18" charset="-120"/>
                <a:cs typeface="CMR9"/>
              </a:rPr>
              <a:t>application</a:t>
            </a:r>
            <a:r>
              <a:rPr lang="zh-TW" altLang="en-US" sz="1800" kern="0" dirty="0">
                <a:effectLst/>
                <a:latin typeface="CMR9"/>
                <a:ea typeface="新細明體" panose="02020500000000000000" pitchFamily="18" charset="-120"/>
                <a:cs typeface="CMR9"/>
              </a:rPr>
              <a:t>是不是真的有至少一台為 </a:t>
            </a:r>
            <a:r>
              <a:rPr lang="en-US" altLang="zh-TW" sz="1800" kern="0" dirty="0">
                <a:effectLst/>
                <a:latin typeface="CMR9"/>
                <a:ea typeface="新細明體" panose="02020500000000000000" pitchFamily="18" charset="-120"/>
                <a:cs typeface="CMR9"/>
              </a:rPr>
              <a:t>Web server</a:t>
            </a:r>
            <a:r>
              <a:rPr lang="zh-TW" altLang="en-US" sz="1800" kern="0" dirty="0">
                <a:effectLst/>
                <a:latin typeface="CMR9"/>
                <a:ea typeface="新細明體" panose="02020500000000000000" pitchFamily="18" charset="-120"/>
                <a:cs typeface="CMR9"/>
              </a:rPr>
              <a:t>的主機，以證明它真的是 </a:t>
            </a:r>
            <a:r>
              <a:rPr lang="en-US" altLang="zh-TW" sz="1800" kern="0" dirty="0">
                <a:effectLst/>
                <a:latin typeface="CMR9"/>
                <a:ea typeface="新細明體" panose="02020500000000000000" pitchFamily="18" charset="-120"/>
                <a:cs typeface="CMR9"/>
              </a:rPr>
              <a:t>HTTPs</a:t>
            </a:r>
          </a:p>
          <a:p>
            <a:r>
              <a:rPr lang="zh-TW" altLang="en-US" sz="1800" kern="0" dirty="0">
                <a:effectLst/>
                <a:latin typeface="CMR9"/>
                <a:ea typeface="新細明體" panose="02020500000000000000" pitchFamily="18" charset="-120"/>
                <a:cs typeface="CMR9"/>
              </a:rPr>
              <a:t>右圖是作者標記之後的結果</a:t>
            </a:r>
            <a:endParaRPr lang="en-US" altLang="zh-TW" sz="1800" kern="0" dirty="0">
              <a:effectLst/>
              <a:latin typeface="CMR9"/>
              <a:ea typeface="新細明體" panose="02020500000000000000" pitchFamily="18" charset="-120"/>
              <a:cs typeface="CMR9"/>
            </a:endParaRPr>
          </a:p>
          <a:p>
            <a:r>
              <a:rPr lang="zh-TW" altLang="en-US" sz="1800" kern="0" dirty="0">
                <a:effectLst/>
                <a:latin typeface="CMR9"/>
                <a:ea typeface="新細明體" panose="02020500000000000000" pitchFamily="18" charset="-120"/>
                <a:cs typeface="CMR9"/>
              </a:rPr>
              <a:t>我們可以看到</a:t>
            </a:r>
            <a:r>
              <a:rPr lang="zh-TW" altLang="zh-TW" sz="1800" kern="0" dirty="0">
                <a:effectLst/>
                <a:latin typeface="CMR9"/>
                <a:ea typeface="新細明體" panose="02020500000000000000" pitchFamily="18" charset="-120"/>
                <a:cs typeface="CMR9"/>
              </a:rPr>
              <a:t>儘管 P2P 僅佔流量的 4%，但它仍佔傳輸總字節數的大約 36%</a:t>
            </a:r>
            <a:r>
              <a:rPr lang="zh-TW" altLang="en-US" sz="1800" kern="0" dirty="0">
                <a:effectLst/>
                <a:latin typeface="CMR9"/>
                <a:ea typeface="新細明體" panose="02020500000000000000" pitchFamily="18" charset="-120"/>
                <a:cs typeface="CMR9"/>
              </a:rPr>
              <a:t>，也證明了我們在一開始提到的 </a:t>
            </a:r>
            <a:r>
              <a:rPr lang="en-US" altLang="zh-TW" sz="1800" kern="0" dirty="0">
                <a:effectLst/>
                <a:latin typeface="CMR9"/>
                <a:ea typeface="新細明體" panose="02020500000000000000" pitchFamily="18" charset="-120"/>
                <a:cs typeface="CMR9"/>
              </a:rPr>
              <a:t>P2P</a:t>
            </a:r>
            <a:r>
              <a:rPr lang="zh-TW" altLang="en-US" sz="1800" kern="0" dirty="0">
                <a:effectLst/>
                <a:latin typeface="CMR9"/>
                <a:ea typeface="新細明體" panose="02020500000000000000" pitchFamily="18" charset="-120"/>
                <a:cs typeface="CMR9"/>
              </a:rPr>
              <a:t>會對網路造成擁塞的現象</a:t>
            </a:r>
            <a:endParaRPr lang="zh-TW" altLang="en-US" dirty="0"/>
          </a:p>
        </p:txBody>
      </p:sp>
      <p:sp>
        <p:nvSpPr>
          <p:cNvPr id="4" name="投影片編號版面配置區 3"/>
          <p:cNvSpPr>
            <a:spLocks noGrp="1"/>
          </p:cNvSpPr>
          <p:nvPr>
            <p:ph type="sldNum" sz="quarter" idx="5"/>
          </p:nvPr>
        </p:nvSpPr>
        <p:spPr/>
        <p:txBody>
          <a:bodyPr/>
          <a:lstStyle/>
          <a:p>
            <a:fld id="{F064266E-7AC1-4D30-9FF7-0A43193356EC}" type="slidenum">
              <a:rPr lang="zh-TW" altLang="en-US" smtClean="0"/>
              <a:t>10</a:t>
            </a:fld>
            <a:endParaRPr lang="zh-TW" altLang="en-US"/>
          </a:p>
        </p:txBody>
      </p:sp>
    </p:spTree>
    <p:extLst>
      <p:ext uri="{BB962C8B-B14F-4D97-AF65-F5344CB8AC3E}">
        <p14:creationId xmlns:p14="http://schemas.microsoft.com/office/powerpoint/2010/main" val="1514551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在資料準備齊全後，我們接著挑選需要的特徵，這邊作者根據自己的 </a:t>
            </a:r>
            <a:r>
              <a:rPr lang="en-US" altLang="zh-TW" dirty="0"/>
              <a:t>domain knowledge</a:t>
            </a:r>
            <a:r>
              <a:rPr lang="zh-TW" altLang="en-US" dirty="0"/>
              <a:t>跟實驗，選出了這六個特徵，</a:t>
            </a:r>
            <a:endParaRPr lang="en-US" altLang="zh-TW" dirty="0"/>
          </a:p>
          <a:p>
            <a:r>
              <a:rPr lang="zh-TW" altLang="en-US" dirty="0"/>
              <a:t>包含</a:t>
            </a:r>
            <a:endParaRPr lang="en-US" altLang="zh-TW" dirty="0"/>
          </a:p>
          <a:p>
            <a:pPr marL="228600" indent="-228600">
              <a:buAutoNum type="arabicPeriod"/>
            </a:pPr>
            <a:r>
              <a:rPr lang="en-US" altLang="zh-TW" dirty="0"/>
              <a:t>Packet</a:t>
            </a:r>
            <a:r>
              <a:rPr lang="zh-TW" altLang="en-US" dirty="0"/>
              <a:t>的總數</a:t>
            </a:r>
            <a:endParaRPr lang="en-US" altLang="zh-TW" dirty="0"/>
          </a:p>
          <a:p>
            <a:pPr marL="228600" indent="-228600">
              <a:buAutoNum type="arabicPeriod"/>
            </a:pPr>
            <a:r>
              <a:rPr lang="zh-TW" altLang="en-US" dirty="0"/>
              <a:t>平均 </a:t>
            </a:r>
            <a:r>
              <a:rPr lang="en-US" altLang="zh-TW" dirty="0"/>
              <a:t>packet</a:t>
            </a:r>
            <a:r>
              <a:rPr lang="zh-TW" altLang="en-US" dirty="0"/>
              <a:t>的大小</a:t>
            </a:r>
            <a:endParaRPr lang="en-US" altLang="zh-TW" dirty="0"/>
          </a:p>
          <a:p>
            <a:pPr marL="228600" indent="-228600">
              <a:buAutoNum type="arabicPeriod"/>
            </a:pPr>
            <a:r>
              <a:rPr lang="zh-TW" altLang="en-US" dirty="0"/>
              <a:t>平均的 </a:t>
            </a:r>
            <a:r>
              <a:rPr lang="en-US" altLang="zh-TW" dirty="0"/>
              <a:t>payload</a:t>
            </a:r>
            <a:r>
              <a:rPr lang="zh-TW" altLang="en-US" dirty="0"/>
              <a:t>大小</a:t>
            </a:r>
            <a:endParaRPr lang="en-US" altLang="zh-TW" dirty="0"/>
          </a:p>
          <a:p>
            <a:pPr marL="228600" indent="-228600">
              <a:buAutoNum type="arabicPeriod"/>
            </a:pPr>
            <a:r>
              <a:rPr lang="zh-TW" altLang="en-US" dirty="0"/>
              <a:t>傳輸的 </a:t>
            </a:r>
            <a:r>
              <a:rPr lang="en-US" altLang="zh-TW" dirty="0"/>
              <a:t>bytes</a:t>
            </a:r>
            <a:r>
              <a:rPr lang="zh-TW" altLang="en-US" dirty="0"/>
              <a:t>總數</a:t>
            </a:r>
            <a:endParaRPr lang="en-US" altLang="zh-TW" dirty="0"/>
          </a:p>
          <a:p>
            <a:pPr marL="228600" indent="-228600">
              <a:buAutoNum type="arabicPeriod"/>
            </a:pPr>
            <a:r>
              <a:rPr lang="en-US" altLang="zh-TW" dirty="0"/>
              <a:t>Flow</a:t>
            </a:r>
            <a:r>
              <a:rPr lang="zh-TW" altLang="en-US" dirty="0"/>
              <a:t>的持續時間</a:t>
            </a:r>
            <a:endParaRPr lang="en-US" altLang="zh-TW" dirty="0"/>
          </a:p>
          <a:p>
            <a:pPr marL="228600" indent="-228600">
              <a:buAutoNum type="arabicPeriod"/>
            </a:pPr>
            <a:r>
              <a:rPr lang="en-US" altLang="zh-TW" dirty="0"/>
              <a:t>packet</a:t>
            </a:r>
            <a:r>
              <a:rPr lang="zh-TW" altLang="en-US" dirty="0"/>
              <a:t>平均的時間間隔</a:t>
            </a:r>
          </a:p>
        </p:txBody>
      </p:sp>
      <p:sp>
        <p:nvSpPr>
          <p:cNvPr id="4" name="投影片編號版面配置區 3"/>
          <p:cNvSpPr>
            <a:spLocks noGrp="1"/>
          </p:cNvSpPr>
          <p:nvPr>
            <p:ph type="sldNum" sz="quarter" idx="5"/>
          </p:nvPr>
        </p:nvSpPr>
        <p:spPr/>
        <p:txBody>
          <a:bodyPr/>
          <a:lstStyle/>
          <a:p>
            <a:fld id="{F064266E-7AC1-4D30-9FF7-0A43193356EC}" type="slidenum">
              <a:rPr lang="zh-TW" altLang="en-US" smtClean="0"/>
              <a:t>11</a:t>
            </a:fld>
            <a:endParaRPr lang="zh-TW" altLang="en-US"/>
          </a:p>
        </p:txBody>
      </p:sp>
    </p:spTree>
    <p:extLst>
      <p:ext uri="{BB962C8B-B14F-4D97-AF65-F5344CB8AC3E}">
        <p14:creationId xmlns:p14="http://schemas.microsoft.com/office/powerpoint/2010/main" val="2631908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在選出特徵後，作者發現這些特徵大部分都有 </a:t>
            </a:r>
            <a:r>
              <a:rPr lang="en-US" altLang="zh-TW" dirty="0"/>
              <a:t>heavy-tailed </a:t>
            </a:r>
            <a:r>
              <a:rPr lang="zh-TW" altLang="en-US" dirty="0"/>
              <a:t>的分布現象，</a:t>
            </a:r>
            <a:r>
              <a:rPr lang="en-US" altLang="zh-TW" dirty="0">
                <a:solidFill>
                  <a:srgbClr val="FF0000"/>
                </a:solidFill>
              </a:rPr>
              <a:t>heavy-tailed</a:t>
            </a:r>
            <a:r>
              <a:rPr lang="zh-TW" altLang="en-US" dirty="0">
                <a:solidFill>
                  <a:srgbClr val="FF0000"/>
                </a:solidFill>
              </a:rPr>
              <a:t>就是說某些值佔據了總量的多數，就像這張圖一樣，那作者這邊根據實驗選擇使用 </a:t>
            </a:r>
            <a:r>
              <a:rPr lang="en-US" altLang="zh-TW" dirty="0">
                <a:solidFill>
                  <a:srgbClr val="FF0000"/>
                </a:solidFill>
              </a:rPr>
              <a:t>log</a:t>
            </a:r>
            <a:r>
              <a:rPr lang="zh-TW" altLang="en-US" dirty="0">
                <a:solidFill>
                  <a:srgbClr val="FF0000"/>
                </a:solidFill>
              </a:rPr>
              <a:t>轉換，</a:t>
            </a:r>
            <a:r>
              <a:rPr lang="en-US" altLang="zh-TW" dirty="0">
                <a:solidFill>
                  <a:srgbClr val="FF0000"/>
                </a:solidFill>
              </a:rPr>
              <a:t>log</a:t>
            </a:r>
            <a:r>
              <a:rPr lang="zh-TW" altLang="en-US" dirty="0">
                <a:solidFill>
                  <a:srgbClr val="FF0000"/>
                </a:solidFill>
              </a:rPr>
              <a:t>轉換會讓後面這些比較少的數值聚集在一起，前面這些比較多的就相對分散</a:t>
            </a:r>
            <a:endParaRPr lang="en-US" altLang="zh-TW" dirty="0">
              <a:solidFill>
                <a:srgbClr val="FF0000"/>
              </a:solidFill>
            </a:endParaRPr>
          </a:p>
          <a:p>
            <a:endParaRPr lang="en-US" altLang="zh-TW" dirty="0">
              <a:solidFill>
                <a:srgbClr val="FF0000"/>
              </a:solidFill>
            </a:endParaRPr>
          </a:p>
          <a:p>
            <a:r>
              <a:rPr lang="zh-TW" altLang="en-US" dirty="0">
                <a:solidFill>
                  <a:srgbClr val="FF0000"/>
                </a:solidFill>
              </a:rPr>
              <a:t>這邊可以看個例子，取完 </a:t>
            </a:r>
            <a:r>
              <a:rPr lang="en-US" altLang="zh-TW" dirty="0">
                <a:solidFill>
                  <a:srgbClr val="FF0000"/>
                </a:solidFill>
              </a:rPr>
              <a:t>log</a:t>
            </a:r>
            <a:r>
              <a:rPr lang="zh-TW" altLang="en-US" dirty="0">
                <a:solidFill>
                  <a:srgbClr val="FF0000"/>
                </a:solidFill>
              </a:rPr>
              <a:t>後同樣 </a:t>
            </a:r>
            <a:r>
              <a:rPr lang="en-US" altLang="zh-TW" dirty="0">
                <a:solidFill>
                  <a:srgbClr val="FF0000"/>
                </a:solidFill>
              </a:rPr>
              <a:t>1</a:t>
            </a:r>
            <a:r>
              <a:rPr lang="zh-TW" altLang="en-US" dirty="0">
                <a:solidFill>
                  <a:srgbClr val="FF0000"/>
                </a:solidFill>
              </a:rPr>
              <a:t>的區間，比較小的值原本的範圍就在 </a:t>
            </a:r>
            <a:r>
              <a:rPr lang="en-US" altLang="zh-TW" dirty="0">
                <a:solidFill>
                  <a:srgbClr val="FF0000"/>
                </a:solidFill>
              </a:rPr>
              <a:t>1-10</a:t>
            </a:r>
            <a:r>
              <a:rPr lang="zh-TW" altLang="en-US" dirty="0">
                <a:solidFill>
                  <a:srgbClr val="FF0000"/>
                </a:solidFill>
              </a:rPr>
              <a:t>，大一點的就變成 </a:t>
            </a:r>
            <a:r>
              <a:rPr lang="en-US" altLang="zh-TW" dirty="0">
                <a:solidFill>
                  <a:srgbClr val="FF0000"/>
                </a:solidFill>
              </a:rPr>
              <a:t>100~1000</a:t>
            </a:r>
            <a:r>
              <a:rPr lang="zh-TW" altLang="en-US" dirty="0">
                <a:solidFill>
                  <a:srgbClr val="FF0000"/>
                </a:solidFill>
              </a:rPr>
              <a:t>，那這樣就會變成原本</a:t>
            </a:r>
            <a:r>
              <a:rPr lang="en-US" altLang="zh-TW" dirty="0">
                <a:solidFill>
                  <a:srgbClr val="FF0000"/>
                </a:solidFill>
              </a:rPr>
              <a:t>1-10</a:t>
            </a:r>
            <a:r>
              <a:rPr lang="zh-TW" altLang="en-US" dirty="0">
                <a:solidFill>
                  <a:srgbClr val="FF0000"/>
                </a:solidFill>
              </a:rPr>
              <a:t>區間的值匯集在一起，後面 </a:t>
            </a:r>
            <a:r>
              <a:rPr lang="en-US" altLang="zh-TW" dirty="0">
                <a:solidFill>
                  <a:srgbClr val="FF0000"/>
                </a:solidFill>
              </a:rPr>
              <a:t>100-1000</a:t>
            </a:r>
            <a:r>
              <a:rPr lang="zh-TW" altLang="en-US" dirty="0">
                <a:solidFill>
                  <a:srgbClr val="FF0000"/>
                </a:solidFill>
              </a:rPr>
              <a:t>的值匯集在一起，這樣比較少的資料取的範圍就變大，比較多的資料取的範圍變小，就可以達到資料均勻的作用</a:t>
            </a:r>
            <a:endParaRPr lang="en-US" altLang="zh-TW" dirty="0">
              <a:solidFill>
                <a:srgbClr val="FF0000"/>
              </a:solidFill>
            </a:endParaRPr>
          </a:p>
          <a:p>
            <a:endParaRPr lang="en-US" altLang="zh-TW" dirty="0">
              <a:solidFill>
                <a:srgbClr val="FF0000"/>
              </a:solidFill>
            </a:endParaRPr>
          </a:p>
          <a:p>
            <a:r>
              <a:rPr lang="zh-TW" altLang="en-US" dirty="0">
                <a:solidFill>
                  <a:srgbClr val="FF0000"/>
                </a:solidFill>
              </a:rPr>
              <a:t>可以看一下這張圖，原本的資料呈現 </a:t>
            </a:r>
            <a:r>
              <a:rPr lang="en-US" altLang="zh-TW" dirty="0">
                <a:solidFill>
                  <a:srgbClr val="FF0000"/>
                </a:solidFill>
              </a:rPr>
              <a:t>heavy-tailed</a:t>
            </a:r>
            <a:r>
              <a:rPr lang="zh-TW" altLang="en-US" dirty="0">
                <a:solidFill>
                  <a:srgbClr val="FF0000"/>
                </a:solidFill>
              </a:rPr>
              <a:t>的分布，轉換過後就明顯可以發現資料變得比較均勻</a:t>
            </a:r>
            <a:endParaRPr lang="zh-TW" altLang="en-US" dirty="0"/>
          </a:p>
        </p:txBody>
      </p:sp>
      <p:sp>
        <p:nvSpPr>
          <p:cNvPr id="4" name="投影片編號版面配置區 3"/>
          <p:cNvSpPr>
            <a:spLocks noGrp="1"/>
          </p:cNvSpPr>
          <p:nvPr>
            <p:ph type="sldNum" sz="quarter" idx="5"/>
          </p:nvPr>
        </p:nvSpPr>
        <p:spPr/>
        <p:txBody>
          <a:bodyPr/>
          <a:lstStyle/>
          <a:p>
            <a:fld id="{F064266E-7AC1-4D30-9FF7-0A43193356EC}" type="slidenum">
              <a:rPr lang="zh-TW" altLang="en-US" smtClean="0"/>
              <a:t>12</a:t>
            </a:fld>
            <a:endParaRPr lang="zh-TW" altLang="en-US"/>
          </a:p>
        </p:txBody>
      </p:sp>
    </p:spTree>
    <p:extLst>
      <p:ext uri="{BB962C8B-B14F-4D97-AF65-F5344CB8AC3E}">
        <p14:creationId xmlns:p14="http://schemas.microsoft.com/office/powerpoint/2010/main" val="2739642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在處理完特徵後，我們接下來就是要來建立模型，作者這邊採用的模型是</a:t>
            </a:r>
            <a:r>
              <a:rPr lang="en-US" altLang="zh-TW" dirty="0"/>
              <a:t>K-Means</a:t>
            </a:r>
            <a:r>
              <a:rPr lang="zh-TW" altLang="en-US" dirty="0"/>
              <a:t>， </a:t>
            </a:r>
            <a:r>
              <a:rPr lang="en-US" altLang="zh-TW" dirty="0"/>
              <a:t>K means</a:t>
            </a:r>
            <a:r>
              <a:rPr lang="zh-TW" altLang="en-US" dirty="0"/>
              <a:t>是一種 </a:t>
            </a:r>
            <a:r>
              <a:rPr lang="en-US" altLang="zh-TW" dirty="0"/>
              <a:t>clustering</a:t>
            </a:r>
            <a:r>
              <a:rPr lang="zh-TW" altLang="en-US" dirty="0"/>
              <a:t>的 </a:t>
            </a:r>
            <a:r>
              <a:rPr lang="en-US" altLang="zh-TW" dirty="0"/>
              <a:t>algorithm</a:t>
            </a:r>
            <a:r>
              <a:rPr lang="zh-TW" altLang="en-US" dirty="0"/>
              <a:t>，作者認為在這個問題上面 </a:t>
            </a:r>
            <a:r>
              <a:rPr lang="en-US" altLang="zh-TW" dirty="0"/>
              <a:t>clustering </a:t>
            </a:r>
            <a:r>
              <a:rPr lang="zh-TW" altLang="en-US" dirty="0"/>
              <a:t>比起 </a:t>
            </a:r>
            <a:r>
              <a:rPr lang="en-US" altLang="zh-TW" dirty="0"/>
              <a:t>classification</a:t>
            </a:r>
            <a:r>
              <a:rPr lang="zh-TW" altLang="en-US" dirty="0"/>
              <a:t>更有優勢，因為 </a:t>
            </a:r>
            <a:r>
              <a:rPr lang="en-US" altLang="zh-TW" dirty="0"/>
              <a:t>clustering</a:t>
            </a:r>
            <a:r>
              <a:rPr lang="zh-TW" altLang="en-US" dirty="0"/>
              <a:t>可以分辨出新的 </a:t>
            </a:r>
            <a:r>
              <a:rPr lang="en-US" altLang="zh-TW" dirty="0"/>
              <a:t>application</a:t>
            </a:r>
            <a:r>
              <a:rPr lang="zh-TW" altLang="en-US" dirty="0"/>
              <a:t>，但</a:t>
            </a:r>
            <a:r>
              <a:rPr lang="en-US" altLang="zh-TW" dirty="0"/>
              <a:t> classification</a:t>
            </a:r>
            <a:r>
              <a:rPr lang="zh-TW" altLang="en-US" dirty="0"/>
              <a:t>卻不能達到這件事。</a:t>
            </a:r>
            <a:endParaRPr lang="en-US" altLang="zh-TW" dirty="0"/>
          </a:p>
          <a:p>
            <a:r>
              <a:rPr lang="zh-TW" altLang="en-US" dirty="0"/>
              <a:t>這邊作者使用來計算距離的方法是歐幾里得距離，歐幾里德距離公式如右圖所示，跟我們一般在算距離的公式其實是一樣的，歐幾里得距離越近，表示特徵之間的相似程度越高</a:t>
            </a:r>
            <a:endParaRPr lang="en-US" altLang="zh-TW" dirty="0"/>
          </a:p>
          <a:p>
            <a:r>
              <a:rPr lang="zh-TW" altLang="en-US" dirty="0"/>
              <a:t>至於參數的部分等一下會詳細的介紹</a:t>
            </a:r>
          </a:p>
        </p:txBody>
      </p:sp>
      <p:sp>
        <p:nvSpPr>
          <p:cNvPr id="4" name="投影片編號版面配置區 3"/>
          <p:cNvSpPr>
            <a:spLocks noGrp="1"/>
          </p:cNvSpPr>
          <p:nvPr>
            <p:ph type="sldNum" sz="quarter" idx="5"/>
          </p:nvPr>
        </p:nvSpPr>
        <p:spPr/>
        <p:txBody>
          <a:bodyPr/>
          <a:lstStyle/>
          <a:p>
            <a:fld id="{F064266E-7AC1-4D30-9FF7-0A43193356EC}" type="slidenum">
              <a:rPr lang="zh-TW" altLang="en-US" smtClean="0"/>
              <a:t>13</a:t>
            </a:fld>
            <a:endParaRPr lang="zh-TW" altLang="en-US"/>
          </a:p>
        </p:txBody>
      </p:sp>
    </p:spTree>
    <p:extLst>
      <p:ext uri="{BB962C8B-B14F-4D97-AF65-F5344CB8AC3E}">
        <p14:creationId xmlns:p14="http://schemas.microsoft.com/office/powerpoint/2010/main" val="2451165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接著開始進入實驗</a:t>
            </a:r>
            <a:endParaRPr lang="en-US" altLang="zh-TW" dirty="0"/>
          </a:p>
          <a:p>
            <a:r>
              <a:rPr lang="zh-TW" altLang="en-US" dirty="0"/>
              <a:t>首先作者將資料分成</a:t>
            </a:r>
            <a:r>
              <a:rPr lang="en-US" altLang="zh-TW" dirty="0"/>
              <a:t>3</a:t>
            </a:r>
            <a:r>
              <a:rPr lang="zh-TW" altLang="en-US" dirty="0"/>
              <a:t>個資料集</a:t>
            </a:r>
            <a:endParaRPr lang="en-US" altLang="zh-TW" dirty="0"/>
          </a:p>
          <a:p>
            <a:r>
              <a:rPr lang="zh-TW" altLang="en-US" dirty="0"/>
              <a:t>第一個只包含了</a:t>
            </a:r>
            <a:r>
              <a:rPr lang="en-US" altLang="zh-TW" dirty="0"/>
              <a:t>server to client</a:t>
            </a:r>
            <a:r>
              <a:rPr lang="zh-TW" altLang="en-US" dirty="0"/>
              <a:t>方向的資料</a:t>
            </a:r>
            <a:endParaRPr lang="en-US" altLang="zh-TW" dirty="0"/>
          </a:p>
          <a:p>
            <a:r>
              <a:rPr lang="zh-TW" altLang="en-US" dirty="0"/>
              <a:t>第二個只包含</a:t>
            </a:r>
            <a:r>
              <a:rPr lang="en-US" altLang="zh-TW" dirty="0"/>
              <a:t>client server</a:t>
            </a:r>
            <a:r>
              <a:rPr lang="zh-TW" altLang="en-US" dirty="0"/>
              <a:t>的資料</a:t>
            </a:r>
            <a:endParaRPr lang="en-US" altLang="zh-TW" dirty="0"/>
          </a:p>
          <a:p>
            <a:r>
              <a:rPr lang="zh-TW" altLang="en-US" dirty="0"/>
              <a:t>而最後一個 </a:t>
            </a:r>
            <a:r>
              <a:rPr lang="en-US" altLang="zh-TW" dirty="0" err="1"/>
              <a:t>randon</a:t>
            </a:r>
            <a:r>
              <a:rPr lang="zh-TW" altLang="en-US" dirty="0"/>
              <a:t>則是隨機的挑選兩個方向的資料</a:t>
            </a:r>
          </a:p>
        </p:txBody>
      </p:sp>
      <p:sp>
        <p:nvSpPr>
          <p:cNvPr id="4" name="投影片編號版面配置區 3"/>
          <p:cNvSpPr>
            <a:spLocks noGrp="1"/>
          </p:cNvSpPr>
          <p:nvPr>
            <p:ph type="sldNum" sz="quarter" idx="5"/>
          </p:nvPr>
        </p:nvSpPr>
        <p:spPr/>
        <p:txBody>
          <a:bodyPr/>
          <a:lstStyle/>
          <a:p>
            <a:fld id="{F064266E-7AC1-4D30-9FF7-0A43193356EC}" type="slidenum">
              <a:rPr lang="zh-TW" altLang="en-US" smtClean="0"/>
              <a:t>14</a:t>
            </a:fld>
            <a:endParaRPr lang="zh-TW" altLang="en-US"/>
          </a:p>
        </p:txBody>
      </p:sp>
    </p:spTree>
    <p:extLst>
      <p:ext uri="{BB962C8B-B14F-4D97-AF65-F5344CB8AC3E}">
        <p14:creationId xmlns:p14="http://schemas.microsoft.com/office/powerpoint/2010/main" val="158706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我們實驗會用到的效能指標有</a:t>
            </a:r>
            <a:r>
              <a:rPr lang="en-US" altLang="zh-TW" dirty="0"/>
              <a:t>flow accuracy,</a:t>
            </a:r>
            <a:r>
              <a:rPr lang="zh-TW" altLang="en-US" dirty="0"/>
              <a:t> </a:t>
            </a:r>
            <a:r>
              <a:rPr lang="en-US" altLang="zh-TW" dirty="0"/>
              <a:t>Byte accuracy,</a:t>
            </a:r>
            <a:r>
              <a:rPr lang="zh-TW" altLang="en-US" dirty="0"/>
              <a:t> </a:t>
            </a:r>
            <a:r>
              <a:rPr lang="en-US" altLang="zh-TW" dirty="0"/>
              <a:t>precision</a:t>
            </a:r>
            <a:r>
              <a:rPr lang="zh-TW" altLang="en-US" dirty="0"/>
              <a:t>還有 </a:t>
            </a:r>
            <a:r>
              <a:rPr lang="en-US" altLang="zh-TW" dirty="0"/>
              <a:t>recall</a:t>
            </a:r>
          </a:p>
          <a:p>
            <a:r>
              <a:rPr lang="zh-TW" altLang="en-US" dirty="0"/>
              <a:t>那</a:t>
            </a:r>
            <a:r>
              <a:rPr lang="en-US" altLang="zh-TW" dirty="0"/>
              <a:t>precision</a:t>
            </a:r>
            <a:r>
              <a:rPr lang="zh-TW" altLang="en-US" dirty="0"/>
              <a:t>跟</a:t>
            </a:r>
            <a:r>
              <a:rPr lang="en-US" altLang="zh-TW" dirty="0"/>
              <a:t>recall</a:t>
            </a:r>
            <a:r>
              <a:rPr lang="zh-TW" altLang="en-US" dirty="0"/>
              <a:t>相信大家應該還記得，不記得的話也沒關係，我旁邊有繪製一個簡單的</a:t>
            </a:r>
            <a:r>
              <a:rPr lang="en-US" altLang="zh-TW" dirty="0"/>
              <a:t>confusion matrix</a:t>
            </a:r>
            <a:r>
              <a:rPr lang="zh-TW" altLang="en-US" dirty="0"/>
              <a:t>可以供大家參考，然後下面這邊呢是它的定義</a:t>
            </a:r>
            <a:endParaRPr lang="en-US" altLang="zh-TW" dirty="0"/>
          </a:p>
          <a:p>
            <a:r>
              <a:rPr lang="zh-TW" altLang="en-US" dirty="0"/>
              <a:t>而</a:t>
            </a:r>
            <a:r>
              <a:rPr lang="en-US" altLang="zh-TW" dirty="0"/>
              <a:t>follow accuracy</a:t>
            </a:r>
            <a:r>
              <a:rPr lang="zh-TW" altLang="en-US" dirty="0"/>
              <a:t>就是說我們成功識別的</a:t>
            </a:r>
            <a:r>
              <a:rPr lang="en-US" altLang="zh-TW" dirty="0"/>
              <a:t>flow</a:t>
            </a:r>
            <a:r>
              <a:rPr lang="zh-TW" altLang="en-US" dirty="0"/>
              <a:t>佔據總</a:t>
            </a:r>
            <a:r>
              <a:rPr lang="en-US" altLang="zh-TW" dirty="0"/>
              <a:t>flow</a:t>
            </a:r>
            <a:r>
              <a:rPr lang="zh-TW" altLang="en-US" dirty="0"/>
              <a:t>的比例， </a:t>
            </a:r>
            <a:r>
              <a:rPr lang="en-US" altLang="zh-TW" dirty="0"/>
              <a:t>bite accuracy</a:t>
            </a:r>
            <a:r>
              <a:rPr lang="zh-TW" altLang="en-US" dirty="0"/>
              <a:t>就是成功識別的</a:t>
            </a:r>
            <a:r>
              <a:rPr lang="en-US" altLang="zh-TW" dirty="0"/>
              <a:t>byte</a:t>
            </a:r>
            <a:r>
              <a:rPr lang="zh-TW" altLang="en-US" dirty="0"/>
              <a:t>佔總</a:t>
            </a:r>
            <a:r>
              <a:rPr lang="en-US" altLang="zh-TW" dirty="0"/>
              <a:t>byte</a:t>
            </a:r>
            <a:r>
              <a:rPr lang="zh-TW" altLang="en-US" dirty="0"/>
              <a:t>的比例</a:t>
            </a:r>
          </a:p>
        </p:txBody>
      </p:sp>
      <p:sp>
        <p:nvSpPr>
          <p:cNvPr id="4" name="投影片編號版面配置區 3"/>
          <p:cNvSpPr>
            <a:spLocks noGrp="1"/>
          </p:cNvSpPr>
          <p:nvPr>
            <p:ph type="sldNum" sz="quarter" idx="5"/>
          </p:nvPr>
        </p:nvSpPr>
        <p:spPr/>
        <p:txBody>
          <a:bodyPr/>
          <a:lstStyle/>
          <a:p>
            <a:fld id="{F064266E-7AC1-4D30-9FF7-0A43193356EC}" type="slidenum">
              <a:rPr lang="zh-TW" altLang="en-US" smtClean="0"/>
              <a:t>15</a:t>
            </a:fld>
            <a:endParaRPr lang="zh-TW" altLang="en-US"/>
          </a:p>
        </p:txBody>
      </p:sp>
    </p:spTree>
    <p:extLst>
      <p:ext uri="{BB962C8B-B14F-4D97-AF65-F5344CB8AC3E}">
        <p14:creationId xmlns:p14="http://schemas.microsoft.com/office/powerpoint/2010/main" val="14529225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接著是我們的測試方法，作者這邊使用了跟</a:t>
            </a:r>
            <a:r>
              <a:rPr lang="en-US" altLang="zh-TW" dirty="0"/>
              <a:t>K-fold cross validation</a:t>
            </a:r>
            <a:r>
              <a:rPr lang="zh-TW" altLang="en-US" dirty="0"/>
              <a:t>類似的方法但他並沒有明確的指出這就是</a:t>
            </a:r>
            <a:r>
              <a:rPr lang="en-US" altLang="zh-TW" dirty="0"/>
              <a:t>K-fold cross validation</a:t>
            </a:r>
          </a:p>
          <a:p>
            <a:r>
              <a:rPr lang="zh-TW" altLang="en-US" dirty="0"/>
              <a:t>這邊作者將剛剛提到的資料集各自都分成</a:t>
            </a:r>
            <a:r>
              <a:rPr lang="en-US" altLang="zh-TW" dirty="0"/>
              <a:t>10</a:t>
            </a:r>
            <a:r>
              <a:rPr lang="zh-TW" altLang="en-US" dirty="0"/>
              <a:t>個不同的</a:t>
            </a:r>
            <a:r>
              <a:rPr lang="en-US" altLang="zh-TW" dirty="0"/>
              <a:t>training data set</a:t>
            </a:r>
            <a:r>
              <a:rPr lang="zh-TW" altLang="en-US" dirty="0"/>
              <a:t>，就是每個</a:t>
            </a:r>
            <a:r>
              <a:rPr lang="en-US" altLang="zh-TW" dirty="0"/>
              <a:t>data set</a:t>
            </a:r>
            <a:r>
              <a:rPr lang="zh-TW" altLang="en-US" dirty="0"/>
              <a:t>包含隨機選出的</a:t>
            </a:r>
            <a:r>
              <a:rPr lang="en-US" altLang="zh-TW" dirty="0"/>
              <a:t>64,000</a:t>
            </a:r>
            <a:r>
              <a:rPr lang="zh-TW" altLang="en-US" dirty="0"/>
              <a:t>筆</a:t>
            </a:r>
            <a:r>
              <a:rPr lang="en-US" altLang="zh-TW" dirty="0"/>
              <a:t>sample flow</a:t>
            </a:r>
            <a:r>
              <a:rPr lang="zh-TW" altLang="en-US" dirty="0"/>
              <a:t>，每一次我們都拿一個 </a:t>
            </a:r>
            <a:r>
              <a:rPr lang="en-US" altLang="zh-TW" dirty="0"/>
              <a:t>data set</a:t>
            </a:r>
            <a:r>
              <a:rPr lang="zh-TW" altLang="en-US" dirty="0"/>
              <a:t>來做訓練其餘的用做測試，並且獲得分數</a:t>
            </a:r>
            <a:endParaRPr lang="en-US" altLang="zh-TW" dirty="0"/>
          </a:p>
          <a:p>
            <a:r>
              <a:rPr lang="zh-TW" altLang="en-US" dirty="0"/>
              <a:t>我們做同樣的事情</a:t>
            </a:r>
            <a:r>
              <a:rPr lang="en-US" altLang="zh-TW" dirty="0"/>
              <a:t>10</a:t>
            </a:r>
            <a:r>
              <a:rPr lang="zh-TW" altLang="en-US" dirty="0"/>
              <a:t>次，注意這邊是</a:t>
            </a:r>
            <a:r>
              <a:rPr lang="en-US" altLang="zh-TW" dirty="0"/>
              <a:t>10</a:t>
            </a:r>
            <a:r>
              <a:rPr lang="zh-TW" altLang="en-US" dirty="0"/>
              <a:t>個獨立的模型而不是一個模型不斷地去訓練再訓練再訓練，這樣獲得</a:t>
            </a:r>
            <a:r>
              <a:rPr lang="en-US" altLang="zh-TW" dirty="0"/>
              <a:t>10</a:t>
            </a:r>
            <a:r>
              <a:rPr lang="zh-TW" altLang="en-US" dirty="0"/>
              <a:t>個分數後，我們再求平均獲得平均的分數</a:t>
            </a:r>
            <a:endParaRPr lang="en-US" altLang="zh-TW" dirty="0"/>
          </a:p>
          <a:p>
            <a:r>
              <a:rPr lang="zh-TW" altLang="en-US" dirty="0"/>
              <a:t>對於每一個</a:t>
            </a:r>
            <a:r>
              <a:rPr lang="en-US" altLang="zh-TW" dirty="0"/>
              <a:t>dataset</a:t>
            </a:r>
            <a:r>
              <a:rPr lang="zh-TW" altLang="en-US" dirty="0"/>
              <a:t>我們都做一樣的事情所以總共會獲得三筆分數</a:t>
            </a:r>
          </a:p>
        </p:txBody>
      </p:sp>
      <p:sp>
        <p:nvSpPr>
          <p:cNvPr id="4" name="投影片編號版面配置區 3"/>
          <p:cNvSpPr>
            <a:spLocks noGrp="1"/>
          </p:cNvSpPr>
          <p:nvPr>
            <p:ph type="sldNum" sz="quarter" idx="5"/>
          </p:nvPr>
        </p:nvSpPr>
        <p:spPr/>
        <p:txBody>
          <a:bodyPr/>
          <a:lstStyle/>
          <a:p>
            <a:fld id="{F064266E-7AC1-4D30-9FF7-0A43193356EC}" type="slidenum">
              <a:rPr lang="zh-TW" altLang="en-US" smtClean="0"/>
              <a:t>16</a:t>
            </a:fld>
            <a:endParaRPr lang="zh-TW" altLang="en-US"/>
          </a:p>
        </p:txBody>
      </p:sp>
    </p:spTree>
    <p:extLst>
      <p:ext uri="{BB962C8B-B14F-4D97-AF65-F5344CB8AC3E}">
        <p14:creationId xmlns:p14="http://schemas.microsoft.com/office/powerpoint/2010/main" val="3980062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在進行完訓練跟測試之後我們獲得了以下的結果，</a:t>
            </a:r>
            <a:endParaRPr lang="en-US" altLang="zh-TW" dirty="0"/>
          </a:p>
          <a:p>
            <a:r>
              <a:rPr lang="zh-TW" altLang="en-US" dirty="0"/>
              <a:t>首先針對這個超參數來做分析， </a:t>
            </a:r>
            <a:r>
              <a:rPr lang="en-US" altLang="zh-TW" dirty="0"/>
              <a:t>K-Means</a:t>
            </a:r>
            <a:r>
              <a:rPr lang="zh-TW" altLang="en-US" dirty="0"/>
              <a:t>的超參數是</a:t>
            </a:r>
            <a:r>
              <a:rPr lang="en-US" altLang="zh-TW" dirty="0"/>
              <a:t>K</a:t>
            </a:r>
            <a:r>
              <a:rPr lang="zh-TW" altLang="en-US" dirty="0"/>
              <a:t>，作者發現當我們將</a:t>
            </a:r>
            <a:r>
              <a:rPr lang="en-US" altLang="zh-TW" dirty="0"/>
              <a:t>K</a:t>
            </a:r>
            <a:r>
              <a:rPr lang="zh-TW" altLang="en-US" dirty="0"/>
              <a:t>從</a:t>
            </a:r>
            <a:r>
              <a:rPr lang="en-US" altLang="zh-TW" dirty="0"/>
              <a:t>25</a:t>
            </a:r>
            <a:r>
              <a:rPr lang="zh-TW" altLang="en-US" dirty="0"/>
              <a:t>提升到</a:t>
            </a:r>
            <a:r>
              <a:rPr lang="en-US" altLang="zh-TW" dirty="0"/>
              <a:t>400</a:t>
            </a:r>
            <a:r>
              <a:rPr lang="zh-TW" altLang="en-US" dirty="0"/>
              <a:t>後，這</a:t>
            </a:r>
            <a:r>
              <a:rPr lang="en-US" altLang="zh-TW" dirty="0"/>
              <a:t>3</a:t>
            </a:r>
            <a:r>
              <a:rPr lang="zh-TW" altLang="en-US" dirty="0"/>
              <a:t>個不同的</a:t>
            </a:r>
            <a:r>
              <a:rPr lang="en-US" altLang="zh-TW" dirty="0"/>
              <a:t>Dataset</a:t>
            </a:r>
            <a:r>
              <a:rPr lang="zh-TW" altLang="en-US" dirty="0"/>
              <a:t>都提升了五趴到八趴的流量準確率</a:t>
            </a:r>
            <a:endParaRPr lang="en-US" altLang="zh-TW" dirty="0"/>
          </a:p>
          <a:p>
            <a:r>
              <a:rPr lang="zh-TW" altLang="en-US" dirty="0"/>
              <a:t>而 </a:t>
            </a:r>
            <a:r>
              <a:rPr lang="en-US" altLang="zh-TW" dirty="0"/>
              <a:t>Byte accuracy</a:t>
            </a:r>
            <a:r>
              <a:rPr lang="zh-TW" altLang="en-US" dirty="0"/>
              <a:t>的部分，以 </a:t>
            </a:r>
            <a:r>
              <a:rPr lang="en-US" altLang="zh-TW" dirty="0"/>
              <a:t>s2c</a:t>
            </a:r>
            <a:r>
              <a:rPr lang="zh-TW" altLang="en-US" dirty="0"/>
              <a:t>的 </a:t>
            </a:r>
            <a:r>
              <a:rPr lang="en-US" altLang="zh-TW" dirty="0"/>
              <a:t>dataset</a:t>
            </a:r>
            <a:r>
              <a:rPr lang="zh-TW" altLang="en-US" dirty="0"/>
              <a:t>獲得了最大的提升，從</a:t>
            </a:r>
            <a:r>
              <a:rPr lang="en-US" altLang="zh-TW" dirty="0"/>
              <a:t>59 percent </a:t>
            </a:r>
            <a:r>
              <a:rPr lang="zh-TW" altLang="en-US" dirty="0"/>
              <a:t>提升到了</a:t>
            </a:r>
            <a:r>
              <a:rPr lang="en-US" altLang="zh-TW" dirty="0"/>
              <a:t>80 percent</a:t>
            </a:r>
            <a:r>
              <a:rPr lang="zh-TW" altLang="en-US" dirty="0"/>
              <a:t>，作者將其歸功於</a:t>
            </a:r>
            <a:r>
              <a:rPr lang="en-US" altLang="zh-TW" dirty="0"/>
              <a:t>P2P</a:t>
            </a:r>
            <a:r>
              <a:rPr lang="zh-TW" altLang="en-US" dirty="0"/>
              <a:t>成功的被分類</a:t>
            </a:r>
            <a:endParaRPr lang="en-US" altLang="zh-TW" dirty="0"/>
          </a:p>
          <a:p>
            <a:r>
              <a:rPr lang="zh-TW" altLang="en-US" dirty="0"/>
              <a:t>而至於其他的</a:t>
            </a:r>
            <a:r>
              <a:rPr lang="en-US" altLang="zh-TW" dirty="0"/>
              <a:t>data set</a:t>
            </a:r>
            <a:r>
              <a:rPr lang="zh-TW" altLang="en-US" dirty="0"/>
              <a:t>，只獲得了五趴到十趴的提升</a:t>
            </a:r>
            <a:endParaRPr lang="en-US" altLang="zh-TW" dirty="0"/>
          </a:p>
          <a:p>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F064266E-7AC1-4D30-9FF7-0A43193356EC}" type="slidenum">
              <a:rPr lang="zh-TW" altLang="en-US" smtClean="0"/>
              <a:t>17</a:t>
            </a:fld>
            <a:endParaRPr lang="zh-TW" altLang="en-US"/>
          </a:p>
        </p:txBody>
      </p:sp>
    </p:spTree>
    <p:extLst>
      <p:ext uri="{BB962C8B-B14F-4D97-AF65-F5344CB8AC3E}">
        <p14:creationId xmlns:p14="http://schemas.microsoft.com/office/powerpoint/2010/main" val="4106749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800" kern="0" dirty="0">
                <a:effectLst/>
                <a:latin typeface="CMR9"/>
                <a:ea typeface="新細明體" panose="02020500000000000000" pitchFamily="18" charset="-120"/>
                <a:cs typeface="CMR9"/>
              </a:rPr>
              <a:t>接著我們將準確率繪製成圖，可以發現</a:t>
            </a:r>
            <a:r>
              <a:rPr lang="en-US" altLang="zh-TW" sz="1800" kern="0" dirty="0">
                <a:effectLst/>
                <a:latin typeface="CMR9"/>
                <a:ea typeface="新細明體" panose="02020500000000000000" pitchFamily="18" charset="-120"/>
                <a:cs typeface="CMR9"/>
              </a:rPr>
              <a:t>server2client</a:t>
            </a:r>
            <a:r>
              <a:rPr lang="zh-TW" altLang="en-US" sz="1800" kern="0" dirty="0">
                <a:effectLst/>
                <a:latin typeface="CMR9"/>
                <a:ea typeface="新細明體" panose="02020500000000000000" pitchFamily="18" charset="-120"/>
                <a:cs typeface="CMR9"/>
              </a:rPr>
              <a:t>的</a:t>
            </a:r>
            <a:r>
              <a:rPr lang="en-US" altLang="zh-TW" sz="1800" kern="0" dirty="0">
                <a:effectLst/>
                <a:latin typeface="CMR9"/>
                <a:ea typeface="新細明體" panose="02020500000000000000" pitchFamily="18" charset="-120"/>
                <a:cs typeface="CMR9"/>
              </a:rPr>
              <a:t>dataset</a:t>
            </a:r>
            <a:r>
              <a:rPr lang="zh-TW" altLang="en-US" sz="1800" kern="0" dirty="0">
                <a:effectLst/>
                <a:latin typeface="CMR9"/>
                <a:ea typeface="新細明體" panose="02020500000000000000" pitchFamily="18" charset="-120"/>
                <a:cs typeface="CMR9"/>
              </a:rPr>
              <a:t>獲得了最好的分類準確率</a:t>
            </a:r>
            <a:endParaRPr lang="en-US" altLang="zh-TW" sz="1800" kern="0" dirty="0">
              <a:effectLst/>
              <a:latin typeface="CMR9"/>
              <a:ea typeface="新細明體" panose="02020500000000000000" pitchFamily="18" charset="-120"/>
              <a:cs typeface="CMR9"/>
            </a:endParaRPr>
          </a:p>
          <a:p>
            <a:endParaRPr lang="en-US" altLang="zh-TW" sz="1800" kern="0" dirty="0">
              <a:effectLst/>
              <a:latin typeface="CMR9"/>
              <a:ea typeface="新細明體" panose="02020500000000000000" pitchFamily="18" charset="-120"/>
              <a:cs typeface="CMR9"/>
            </a:endParaRPr>
          </a:p>
          <a:p>
            <a:r>
              <a:rPr lang="zh-TW" altLang="en-US" sz="1800" kern="0" dirty="0">
                <a:effectLst/>
                <a:latin typeface="CMR9"/>
                <a:ea typeface="新細明體" panose="02020500000000000000" pitchFamily="18" charset="-120"/>
                <a:cs typeface="CMR9"/>
              </a:rPr>
              <a:t>再來我們針對不同的</a:t>
            </a:r>
            <a:r>
              <a:rPr lang="en-US" altLang="zh-TW" sz="1800" kern="0" dirty="0">
                <a:effectLst/>
                <a:latin typeface="CMR9"/>
                <a:ea typeface="新細明體" panose="02020500000000000000" pitchFamily="18" charset="-120"/>
                <a:cs typeface="CMR9"/>
              </a:rPr>
              <a:t>class</a:t>
            </a:r>
            <a:r>
              <a:rPr lang="zh-TW" altLang="en-US" sz="1800" kern="0" dirty="0">
                <a:effectLst/>
                <a:latin typeface="CMR9"/>
                <a:ea typeface="新細明體" panose="02020500000000000000" pitchFamily="18" charset="-120"/>
                <a:cs typeface="CMR9"/>
              </a:rPr>
              <a:t>去繪製出它們對應的準確率，這邊只繪製了佔比比較前面的幾種</a:t>
            </a:r>
            <a:r>
              <a:rPr lang="en-US" altLang="zh-TW" sz="1800" kern="0" dirty="0">
                <a:effectLst/>
                <a:latin typeface="CMR9"/>
                <a:ea typeface="新細明體" panose="02020500000000000000" pitchFamily="18" charset="-120"/>
                <a:cs typeface="CMR9"/>
              </a:rPr>
              <a:t>class</a:t>
            </a:r>
            <a:r>
              <a:rPr lang="zh-TW" altLang="en-US" sz="1800" kern="0" dirty="0">
                <a:effectLst/>
                <a:latin typeface="CMR9"/>
                <a:ea typeface="新細明體" panose="02020500000000000000" pitchFamily="18" charset="-120"/>
                <a:cs typeface="CMR9"/>
              </a:rPr>
              <a:t>，可以發現</a:t>
            </a:r>
            <a:r>
              <a:rPr lang="zh-TW" altLang="zh-TW" sz="1800" kern="0" dirty="0">
                <a:effectLst/>
                <a:latin typeface="CMR9"/>
                <a:ea typeface="新細明體" panose="02020500000000000000" pitchFamily="18" charset="-120"/>
                <a:cs typeface="CMR9"/>
              </a:rPr>
              <a:t>對於所有三種類型的數據集，</a:t>
            </a:r>
            <a:r>
              <a:rPr lang="en-US" altLang="zh-TW" sz="1800" b="0" i="0" u="none" strike="noStrike" baseline="0" dirty="0">
                <a:latin typeface="CMR9"/>
              </a:rPr>
              <a:t>Database </a:t>
            </a:r>
            <a:r>
              <a:rPr lang="zh-TW" altLang="zh-TW" sz="1800" kern="0" dirty="0">
                <a:effectLst/>
                <a:latin typeface="CMR9"/>
                <a:ea typeface="新細明體" panose="02020500000000000000" pitchFamily="18" charset="-120"/>
                <a:cs typeface="CMR9"/>
              </a:rPr>
              <a:t>和 Web 的</a:t>
            </a:r>
            <a:r>
              <a:rPr lang="en-US" altLang="zh-TW" sz="1800" kern="0" dirty="0">
                <a:effectLst/>
                <a:latin typeface="CMR9"/>
                <a:ea typeface="新細明體" panose="02020500000000000000" pitchFamily="18" charset="-120"/>
                <a:cs typeface="CMR9"/>
              </a:rPr>
              <a:t> </a:t>
            </a:r>
            <a:r>
              <a:rPr lang="en-US" altLang="zh-TW" sz="1800" b="0" i="0" u="none" strike="noStrike" baseline="0" dirty="0">
                <a:latin typeface="CMR9"/>
              </a:rPr>
              <a:t>byte accuracy</a:t>
            </a:r>
            <a:r>
              <a:rPr lang="zh-TW" altLang="zh-TW" sz="1800" kern="0" dirty="0">
                <a:effectLst/>
                <a:latin typeface="CMR9"/>
                <a:ea typeface="新細明體" panose="02020500000000000000" pitchFamily="18" charset="-120"/>
                <a:cs typeface="CMR9"/>
              </a:rPr>
              <a:t>都很高。然而，對於</a:t>
            </a:r>
            <a:r>
              <a:rPr lang="en-US" altLang="zh-TW" sz="1800" kern="0" dirty="0">
                <a:effectLst/>
                <a:latin typeface="CMR9"/>
                <a:ea typeface="新細明體" panose="02020500000000000000" pitchFamily="18" charset="-120"/>
                <a:cs typeface="CMR9"/>
              </a:rPr>
              <a:t> </a:t>
            </a:r>
            <a:r>
              <a:rPr lang="en-US" altLang="zh-TW" sz="1800" b="0" i="0" u="none" strike="noStrike" baseline="0" dirty="0">
                <a:latin typeface="CMR9"/>
              </a:rPr>
              <a:t>Email</a:t>
            </a:r>
            <a:r>
              <a:rPr lang="zh-TW" altLang="zh-TW" sz="1800" kern="0" dirty="0">
                <a:effectLst/>
                <a:latin typeface="CMR9"/>
                <a:ea typeface="新細明體" panose="02020500000000000000" pitchFamily="18" charset="-120"/>
                <a:cs typeface="CMR9"/>
              </a:rPr>
              <a:t>和 P2P ，不同數據集之間的準確度差異很大。</a:t>
            </a:r>
            <a:endParaRPr lang="en-US" altLang="zh-TW" sz="1800" kern="0" dirty="0">
              <a:effectLst/>
              <a:latin typeface="CMR9"/>
              <a:ea typeface="新細明體" panose="02020500000000000000" pitchFamily="18" charset="-120"/>
              <a:cs typeface="CMR9"/>
            </a:endParaRPr>
          </a:p>
          <a:p>
            <a:r>
              <a:rPr lang="zh-TW" altLang="en-US" sz="1800" kern="0" dirty="0">
                <a:effectLst/>
                <a:latin typeface="CMR9"/>
                <a:ea typeface="新細明體" panose="02020500000000000000" pitchFamily="18" charset="-120"/>
                <a:cs typeface="CMR9"/>
              </a:rPr>
              <a:t>但無論是 </a:t>
            </a:r>
            <a:r>
              <a:rPr lang="en-US" altLang="zh-TW" sz="1800" kern="0" dirty="0">
                <a:effectLst/>
                <a:latin typeface="CMR9"/>
                <a:ea typeface="新細明體" panose="02020500000000000000" pitchFamily="18" charset="-120"/>
                <a:cs typeface="CMR9"/>
              </a:rPr>
              <a:t>flow</a:t>
            </a:r>
            <a:r>
              <a:rPr lang="zh-TW" altLang="en-US" sz="1800" kern="0" dirty="0">
                <a:effectLst/>
                <a:latin typeface="CMR9"/>
                <a:ea typeface="新細明體" panose="02020500000000000000" pitchFamily="18" charset="-120"/>
                <a:cs typeface="CMR9"/>
              </a:rPr>
              <a:t>或者 </a:t>
            </a:r>
            <a:r>
              <a:rPr lang="en-US" altLang="zh-TW" sz="1800" kern="0" dirty="0">
                <a:effectLst/>
                <a:latin typeface="CMR9"/>
                <a:ea typeface="新細明體" panose="02020500000000000000" pitchFamily="18" charset="-120"/>
                <a:cs typeface="CMR9"/>
              </a:rPr>
              <a:t>byte accuracy</a:t>
            </a:r>
            <a:r>
              <a:rPr lang="zh-TW" altLang="en-US" sz="1800" kern="0" dirty="0">
                <a:effectLst/>
                <a:latin typeface="CMR9"/>
                <a:ea typeface="新細明體" panose="02020500000000000000" pitchFamily="18" charset="-120"/>
                <a:cs typeface="CMR9"/>
              </a:rPr>
              <a:t>，</a:t>
            </a:r>
            <a:r>
              <a:rPr lang="en-US" altLang="zh-TW" sz="1800" kern="0" dirty="0">
                <a:effectLst/>
                <a:latin typeface="CMR9"/>
                <a:ea typeface="新細明體" panose="02020500000000000000" pitchFamily="18" charset="-120"/>
                <a:cs typeface="CMR9"/>
              </a:rPr>
              <a:t>P2P</a:t>
            </a:r>
            <a:r>
              <a:rPr lang="zh-TW" altLang="en-US" sz="1800" kern="0" dirty="0">
                <a:effectLst/>
                <a:latin typeface="CMR9"/>
                <a:ea typeface="新細明體" panose="02020500000000000000" pitchFamily="18" charset="-120"/>
                <a:cs typeface="CMR9"/>
              </a:rPr>
              <a:t>的最高準確率都是最低的</a:t>
            </a:r>
            <a:endParaRPr lang="zh-TW" altLang="en-US" dirty="0"/>
          </a:p>
        </p:txBody>
      </p:sp>
      <p:sp>
        <p:nvSpPr>
          <p:cNvPr id="4" name="投影片編號版面配置區 3"/>
          <p:cNvSpPr>
            <a:spLocks noGrp="1"/>
          </p:cNvSpPr>
          <p:nvPr>
            <p:ph type="sldNum" sz="quarter" idx="5"/>
          </p:nvPr>
        </p:nvSpPr>
        <p:spPr/>
        <p:txBody>
          <a:bodyPr/>
          <a:lstStyle/>
          <a:p>
            <a:fld id="{F064266E-7AC1-4D30-9FF7-0A43193356EC}" type="slidenum">
              <a:rPr lang="zh-TW" altLang="en-US" smtClean="0"/>
              <a:t>18</a:t>
            </a:fld>
            <a:endParaRPr lang="zh-TW" altLang="en-US"/>
          </a:p>
        </p:txBody>
      </p:sp>
    </p:spTree>
    <p:extLst>
      <p:ext uri="{BB962C8B-B14F-4D97-AF65-F5344CB8AC3E}">
        <p14:creationId xmlns:p14="http://schemas.microsoft.com/office/powerpoint/2010/main" val="17135074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的資料這邊繪製了剛剛表現最好的</a:t>
            </a:r>
            <a:r>
              <a:rPr lang="en-US" altLang="zh-TW" dirty="0"/>
              <a:t>S2C</a:t>
            </a:r>
            <a:r>
              <a:rPr lang="zh-TW" altLang="en-US" dirty="0"/>
              <a:t>資料集的</a:t>
            </a:r>
            <a:r>
              <a:rPr lang="en-US" altLang="zh-TW" dirty="0"/>
              <a:t>Confucius matrix</a:t>
            </a:r>
            <a:r>
              <a:rPr lang="zh-TW" altLang="en-US" dirty="0"/>
              <a:t>，同樣只列出了排名比較前面的幾個</a:t>
            </a:r>
            <a:r>
              <a:rPr lang="en-US" altLang="zh-TW" dirty="0" err="1"/>
              <a:t>clase</a:t>
            </a:r>
            <a:r>
              <a:rPr lang="zh-TW" altLang="en-US" dirty="0"/>
              <a:t>，以及幾個比較重要的 </a:t>
            </a:r>
            <a:r>
              <a:rPr lang="en-US" altLang="zh-TW" dirty="0"/>
              <a:t>Precision </a:t>
            </a:r>
            <a:r>
              <a:rPr lang="zh-TW" altLang="en-US" dirty="0"/>
              <a:t>和 </a:t>
            </a:r>
            <a:r>
              <a:rPr lang="en-US" altLang="zh-TW" dirty="0"/>
              <a:t>Recall</a:t>
            </a:r>
            <a:r>
              <a:rPr lang="zh-TW" altLang="en-US" dirty="0"/>
              <a:t>，可以發現結果大致良好</a:t>
            </a:r>
          </a:p>
        </p:txBody>
      </p:sp>
      <p:sp>
        <p:nvSpPr>
          <p:cNvPr id="4" name="投影片編號版面配置區 3"/>
          <p:cNvSpPr>
            <a:spLocks noGrp="1"/>
          </p:cNvSpPr>
          <p:nvPr>
            <p:ph type="sldNum" sz="quarter" idx="5"/>
          </p:nvPr>
        </p:nvSpPr>
        <p:spPr/>
        <p:txBody>
          <a:bodyPr/>
          <a:lstStyle/>
          <a:p>
            <a:fld id="{F064266E-7AC1-4D30-9FF7-0A43193356EC}" type="slidenum">
              <a:rPr lang="zh-TW" altLang="en-US" smtClean="0"/>
              <a:t>19</a:t>
            </a:fld>
            <a:endParaRPr lang="zh-TW" altLang="en-US"/>
          </a:p>
        </p:txBody>
      </p:sp>
    </p:spTree>
    <p:extLst>
      <p:ext uri="{BB962C8B-B14F-4D97-AF65-F5344CB8AC3E}">
        <p14:creationId xmlns:p14="http://schemas.microsoft.com/office/powerpoint/2010/main" val="3382139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這邊是我的 </a:t>
            </a:r>
            <a:r>
              <a:rPr lang="en-US" altLang="zh-TW" dirty="0"/>
              <a:t>Outline</a:t>
            </a:r>
            <a:r>
              <a:rPr lang="zh-TW" altLang="en-US" dirty="0"/>
              <a:t>，首先我們會給這篇論文提出的問題與方法做個簡介，之後介紹分類的方法與實驗的細節跟結果，根據實驗結果，作者提出一種估計方法，讓我們能夠從單向的 </a:t>
            </a:r>
            <a:r>
              <a:rPr lang="en-US" altLang="zh-TW" dirty="0"/>
              <a:t>flow</a:t>
            </a:r>
            <a:r>
              <a:rPr lang="zh-TW" altLang="en-US" dirty="0"/>
              <a:t>獲得需要的資訊，並且去執行實驗，驗證結果，最後是我們的總結。</a:t>
            </a:r>
          </a:p>
        </p:txBody>
      </p:sp>
      <p:sp>
        <p:nvSpPr>
          <p:cNvPr id="4" name="投影片編號版面配置區 3"/>
          <p:cNvSpPr>
            <a:spLocks noGrp="1"/>
          </p:cNvSpPr>
          <p:nvPr>
            <p:ph type="sldNum" sz="quarter" idx="5"/>
          </p:nvPr>
        </p:nvSpPr>
        <p:spPr/>
        <p:txBody>
          <a:bodyPr/>
          <a:lstStyle/>
          <a:p>
            <a:fld id="{F064266E-7AC1-4D30-9FF7-0A43193356EC}" type="slidenum">
              <a:rPr lang="zh-TW" altLang="en-US" smtClean="0"/>
              <a:t>2</a:t>
            </a:fld>
            <a:endParaRPr lang="zh-TW" altLang="en-US"/>
          </a:p>
        </p:txBody>
      </p:sp>
    </p:spTree>
    <p:extLst>
      <p:ext uri="{BB962C8B-B14F-4D97-AF65-F5344CB8AC3E}">
        <p14:creationId xmlns:p14="http://schemas.microsoft.com/office/powerpoint/2010/main" val="18532993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經過剛剛的實驗後我們可以發現從</a:t>
            </a:r>
            <a:r>
              <a:rPr lang="en-US" altLang="zh-TW" dirty="0"/>
              <a:t>server</a:t>
            </a:r>
            <a:r>
              <a:rPr lang="zh-TW" altLang="en-US" dirty="0"/>
              <a:t>到</a:t>
            </a:r>
            <a:r>
              <a:rPr lang="en-US" altLang="zh-TW" dirty="0"/>
              <a:t>client</a:t>
            </a:r>
            <a:r>
              <a:rPr lang="zh-TW" altLang="en-US" dirty="0"/>
              <a:t>的資料集它的性能表現是最好的，但我們不是每次都能獲得從</a:t>
            </a:r>
            <a:r>
              <a:rPr lang="en-US" altLang="zh-TW" dirty="0"/>
              <a:t>server</a:t>
            </a:r>
            <a:r>
              <a:rPr lang="zh-TW" altLang="en-US" dirty="0"/>
              <a:t>到</a:t>
            </a:r>
            <a:r>
              <a:rPr lang="en-US" altLang="zh-TW" dirty="0"/>
              <a:t>client</a:t>
            </a:r>
            <a:r>
              <a:rPr lang="zh-TW" altLang="en-US" dirty="0"/>
              <a:t>的資料，因此作者提出了一種算法讓我們可以無論資料的方向是從</a:t>
            </a:r>
            <a:r>
              <a:rPr lang="en-US" altLang="zh-TW" dirty="0"/>
              <a:t>server</a:t>
            </a:r>
            <a:r>
              <a:rPr lang="zh-TW" altLang="en-US" dirty="0"/>
              <a:t>到</a:t>
            </a:r>
            <a:r>
              <a:rPr lang="en-US" altLang="zh-TW" dirty="0"/>
              <a:t>client</a:t>
            </a:r>
            <a:r>
              <a:rPr lang="zh-TW" altLang="en-US" dirty="0"/>
              <a:t>還是從</a:t>
            </a:r>
            <a:r>
              <a:rPr lang="en-US" altLang="zh-TW" dirty="0"/>
              <a:t>client</a:t>
            </a:r>
            <a:r>
              <a:rPr lang="zh-TW" altLang="en-US" dirty="0"/>
              <a:t>到</a:t>
            </a:r>
            <a:r>
              <a:rPr lang="en-US" altLang="zh-TW" dirty="0"/>
              <a:t>server</a:t>
            </a:r>
            <a:r>
              <a:rPr lang="zh-TW" altLang="en-US" dirty="0"/>
              <a:t>都能夠獲得我們需要的資訊</a:t>
            </a:r>
            <a:endParaRPr lang="en-US" altLang="zh-TW" dirty="0"/>
          </a:p>
          <a:p>
            <a:r>
              <a:rPr lang="zh-TW" altLang="en-US" dirty="0"/>
              <a:t>那這邊回憶一下我們需要的資訊也就是我們挑選出來的特徵包含了這六項</a:t>
            </a:r>
            <a:endParaRPr lang="en-US" altLang="zh-TW" dirty="0"/>
          </a:p>
          <a:p>
            <a:r>
              <a:rPr lang="zh-TW" altLang="en-US" dirty="0"/>
              <a:t>那其實這六項中我們只需要用</a:t>
            </a:r>
            <a:r>
              <a:rPr lang="en-US" altLang="zh-TW" dirty="0"/>
              <a:t>duration</a:t>
            </a:r>
            <a:r>
              <a:rPr lang="zh-TW" altLang="en-US" dirty="0"/>
              <a:t>、</a:t>
            </a:r>
            <a:r>
              <a:rPr lang="en-US" altLang="zh-TW" dirty="0"/>
              <a:t> number of bytes</a:t>
            </a:r>
            <a:r>
              <a:rPr lang="zh-TW" altLang="en-US" dirty="0"/>
              <a:t>跟</a:t>
            </a:r>
            <a:r>
              <a:rPr lang="en-US" altLang="zh-TW" dirty="0"/>
              <a:t>number of pkt</a:t>
            </a:r>
            <a:r>
              <a:rPr lang="zh-TW" altLang="en-US" dirty="0"/>
              <a:t>就可以推導出剩下的三項</a:t>
            </a:r>
            <a:endParaRPr lang="en-US" altLang="zh-TW" dirty="0"/>
          </a:p>
          <a:p>
            <a:r>
              <a:rPr lang="zh-TW" altLang="en-US" dirty="0"/>
              <a:t>像是這個平均的吞吐量就是</a:t>
            </a:r>
            <a:r>
              <a:rPr lang="en-US" altLang="zh-TW" dirty="0"/>
              <a:t>byte</a:t>
            </a:r>
            <a:r>
              <a:rPr lang="zh-TW" altLang="en-US" dirty="0"/>
              <a:t>的總數去除以</a:t>
            </a:r>
            <a:r>
              <a:rPr lang="en-US" altLang="zh-TW" dirty="0"/>
              <a:t>duration</a:t>
            </a:r>
            <a:r>
              <a:rPr lang="zh-TW" altLang="en-US" dirty="0"/>
              <a:t>然後</a:t>
            </a:r>
            <a:endParaRPr lang="en-US" altLang="zh-TW" dirty="0"/>
          </a:p>
          <a:p>
            <a:r>
              <a:rPr lang="zh-TW" altLang="en-US" dirty="0"/>
              <a:t>平均的 </a:t>
            </a:r>
            <a:r>
              <a:rPr lang="en-US" altLang="zh-TW" dirty="0"/>
              <a:t>pkt</a:t>
            </a:r>
            <a:r>
              <a:rPr lang="zh-TW" altLang="en-US" dirty="0"/>
              <a:t>的間隔時間呢就是我們用 </a:t>
            </a:r>
            <a:r>
              <a:rPr lang="en-US" altLang="zh-TW" dirty="0"/>
              <a:t>duration</a:t>
            </a:r>
            <a:r>
              <a:rPr lang="zh-TW" altLang="en-US" dirty="0"/>
              <a:t>去除以 </a:t>
            </a:r>
            <a:r>
              <a:rPr lang="en-US" altLang="zh-TW" dirty="0"/>
              <a:t>pkt</a:t>
            </a:r>
            <a:r>
              <a:rPr lang="zh-TW" altLang="en-US" dirty="0"/>
              <a:t>的數量</a:t>
            </a:r>
            <a:endParaRPr lang="en-US" altLang="zh-TW" dirty="0"/>
          </a:p>
          <a:p>
            <a:r>
              <a:rPr lang="zh-TW" altLang="en-US" dirty="0"/>
              <a:t>然後平均</a:t>
            </a:r>
            <a:r>
              <a:rPr lang="en-US" altLang="zh-TW" dirty="0"/>
              <a:t>pkt</a:t>
            </a:r>
            <a:r>
              <a:rPr lang="zh-TW" altLang="en-US" dirty="0"/>
              <a:t>的大小就是用 </a:t>
            </a:r>
            <a:r>
              <a:rPr lang="en-US" altLang="zh-TW" dirty="0"/>
              <a:t>byte</a:t>
            </a:r>
            <a:r>
              <a:rPr lang="zh-TW" altLang="en-US" dirty="0"/>
              <a:t>的總量去除以 </a:t>
            </a:r>
            <a:r>
              <a:rPr lang="en-US" altLang="zh-TW" dirty="0"/>
              <a:t>pkt</a:t>
            </a:r>
            <a:r>
              <a:rPr lang="zh-TW" altLang="en-US" dirty="0"/>
              <a:t>的數量</a:t>
            </a:r>
          </a:p>
        </p:txBody>
      </p:sp>
      <p:sp>
        <p:nvSpPr>
          <p:cNvPr id="4" name="投影片編號版面配置區 3"/>
          <p:cNvSpPr>
            <a:spLocks noGrp="1"/>
          </p:cNvSpPr>
          <p:nvPr>
            <p:ph type="sldNum" sz="quarter" idx="5"/>
          </p:nvPr>
        </p:nvSpPr>
        <p:spPr/>
        <p:txBody>
          <a:bodyPr/>
          <a:lstStyle/>
          <a:p>
            <a:fld id="{F064266E-7AC1-4D30-9FF7-0A43193356EC}" type="slidenum">
              <a:rPr lang="zh-TW" altLang="en-US" smtClean="0"/>
              <a:t>20</a:t>
            </a:fld>
            <a:endParaRPr lang="zh-TW" altLang="en-US"/>
          </a:p>
        </p:txBody>
      </p:sp>
    </p:spTree>
    <p:extLst>
      <p:ext uri="{BB962C8B-B14F-4D97-AF65-F5344CB8AC3E}">
        <p14:creationId xmlns:p14="http://schemas.microsoft.com/office/powerpoint/2010/main" val="35519108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現在我們需要收集的就剩下</a:t>
            </a:r>
            <a:r>
              <a:rPr lang="en-US" altLang="zh-TW" dirty="0"/>
              <a:t>duration number of light</a:t>
            </a:r>
            <a:r>
              <a:rPr lang="zh-TW" altLang="en-US" dirty="0"/>
              <a:t>跟</a:t>
            </a:r>
            <a:r>
              <a:rPr lang="en-US" altLang="zh-TW" dirty="0"/>
              <a:t>number of pkt</a:t>
            </a:r>
          </a:p>
          <a:p>
            <a:r>
              <a:rPr lang="en-US" altLang="zh-TW" dirty="0"/>
              <a:t>Duration</a:t>
            </a:r>
            <a:r>
              <a:rPr lang="zh-TW" altLang="en-US" dirty="0"/>
              <a:t>相對來說是比較好收集的我們只需要去知道第一個 </a:t>
            </a:r>
            <a:r>
              <a:rPr lang="en-US" altLang="zh-TW" dirty="0"/>
              <a:t>pkt</a:t>
            </a:r>
            <a:r>
              <a:rPr lang="zh-TW" altLang="en-US" dirty="0"/>
              <a:t>到最後一個</a:t>
            </a:r>
            <a:r>
              <a:rPr lang="en-US" altLang="zh-TW" dirty="0"/>
              <a:t> pkt</a:t>
            </a:r>
            <a:r>
              <a:rPr lang="zh-TW" altLang="en-US" dirty="0"/>
              <a:t>的時間就好了</a:t>
            </a:r>
            <a:endParaRPr lang="en-US" altLang="zh-TW" dirty="0"/>
          </a:p>
          <a:p>
            <a:r>
              <a:rPr lang="zh-TW" altLang="en-US" dirty="0"/>
              <a:t>那這邊因為是</a:t>
            </a:r>
            <a:r>
              <a:rPr lang="en-US" altLang="zh-TW" dirty="0"/>
              <a:t>TCP</a:t>
            </a:r>
            <a:r>
              <a:rPr lang="zh-TW" altLang="en-US" dirty="0"/>
              <a:t>連接，所以說他的第一個</a:t>
            </a:r>
            <a:r>
              <a:rPr lang="en-US" altLang="zh-TW" dirty="0"/>
              <a:t>pkt</a:t>
            </a:r>
            <a:r>
              <a:rPr lang="zh-TW" altLang="en-US" dirty="0"/>
              <a:t>就是</a:t>
            </a:r>
            <a:r>
              <a:rPr lang="en-US" altLang="zh-TW" dirty="0"/>
              <a:t>SYN</a:t>
            </a:r>
            <a:r>
              <a:rPr lang="zh-TW" altLang="en-US" dirty="0"/>
              <a:t>而最後一個通常就會是</a:t>
            </a:r>
            <a:r>
              <a:rPr lang="en-US" altLang="zh-TW" dirty="0"/>
              <a:t>FIN</a:t>
            </a:r>
          </a:p>
          <a:p>
            <a:r>
              <a:rPr lang="zh-TW" altLang="en-US" dirty="0"/>
              <a:t>那問題就是說我們今天假設沒有看到</a:t>
            </a:r>
            <a:r>
              <a:rPr lang="en-US" altLang="zh-TW" dirty="0"/>
              <a:t>SYN</a:t>
            </a:r>
            <a:r>
              <a:rPr lang="zh-TW" altLang="en-US" dirty="0"/>
              <a:t>或者</a:t>
            </a:r>
            <a:r>
              <a:rPr lang="en-US" altLang="zh-TW" dirty="0"/>
              <a:t>FIN</a:t>
            </a:r>
            <a:r>
              <a:rPr lang="zh-TW" altLang="en-US" dirty="0"/>
              <a:t>的話，那我們在計算</a:t>
            </a:r>
            <a:r>
              <a:rPr lang="en-US" altLang="zh-TW" dirty="0"/>
              <a:t>duration</a:t>
            </a:r>
            <a:r>
              <a:rPr lang="zh-TW" altLang="en-US" dirty="0"/>
              <a:t>的時候呢就需要去看第一個交換的跟最後一個去交換的</a:t>
            </a:r>
            <a:r>
              <a:rPr lang="en-US" altLang="zh-TW" dirty="0"/>
              <a:t>pkt</a:t>
            </a:r>
            <a:endParaRPr lang="zh-TW" altLang="en-US" dirty="0"/>
          </a:p>
        </p:txBody>
      </p:sp>
      <p:sp>
        <p:nvSpPr>
          <p:cNvPr id="4" name="投影片編號版面配置區 3"/>
          <p:cNvSpPr>
            <a:spLocks noGrp="1"/>
          </p:cNvSpPr>
          <p:nvPr>
            <p:ph type="sldNum" sz="quarter" idx="5"/>
          </p:nvPr>
        </p:nvSpPr>
        <p:spPr/>
        <p:txBody>
          <a:bodyPr/>
          <a:lstStyle/>
          <a:p>
            <a:fld id="{F064266E-7AC1-4D30-9FF7-0A43193356EC}" type="slidenum">
              <a:rPr lang="zh-TW" altLang="en-US" smtClean="0"/>
              <a:t>21</a:t>
            </a:fld>
            <a:endParaRPr lang="zh-TW" altLang="en-US"/>
          </a:p>
        </p:txBody>
      </p:sp>
    </p:spTree>
    <p:extLst>
      <p:ext uri="{BB962C8B-B14F-4D97-AF65-F5344CB8AC3E}">
        <p14:creationId xmlns:p14="http://schemas.microsoft.com/office/powerpoint/2010/main" val="20882054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至於</a:t>
            </a:r>
            <a:r>
              <a:rPr lang="en-US" altLang="zh-TW" dirty="0"/>
              <a:t>bat</a:t>
            </a:r>
            <a:r>
              <a:rPr lang="zh-TW" altLang="en-US" dirty="0"/>
              <a:t>的數量我們這邊用</a:t>
            </a:r>
            <a:r>
              <a:rPr lang="en-US" altLang="zh-TW" dirty="0"/>
              <a:t>ACK number</a:t>
            </a:r>
            <a:r>
              <a:rPr lang="zh-TW" altLang="en-US" dirty="0"/>
              <a:t>來計算</a:t>
            </a:r>
            <a:endParaRPr lang="en-US" altLang="zh-TW" dirty="0"/>
          </a:p>
          <a:p>
            <a:r>
              <a:rPr lang="zh-TW" altLang="en-US" dirty="0"/>
              <a:t>那回憶一下</a:t>
            </a:r>
            <a:r>
              <a:rPr lang="en-US" altLang="zh-TW" dirty="0"/>
              <a:t>ACK number </a:t>
            </a:r>
            <a:r>
              <a:rPr lang="zh-TW" altLang="en-US" dirty="0"/>
              <a:t>，</a:t>
            </a:r>
            <a:r>
              <a:rPr lang="en-US" altLang="zh-TW" dirty="0"/>
              <a:t>ACK number</a:t>
            </a:r>
            <a:r>
              <a:rPr lang="zh-TW" altLang="en-US" dirty="0"/>
              <a:t>就是說我接收到了你的資料並且我希望我下一次可以接收到的資料位置</a:t>
            </a:r>
            <a:endParaRPr lang="en-US" altLang="zh-TW" dirty="0"/>
          </a:p>
          <a:p>
            <a:r>
              <a:rPr lang="zh-TW" altLang="en-US" dirty="0"/>
              <a:t>同樣回憶一下</a:t>
            </a:r>
            <a:r>
              <a:rPr lang="en-US" altLang="zh-TW" dirty="0"/>
              <a:t>SEQ number</a:t>
            </a:r>
            <a:r>
              <a:rPr lang="zh-TW" altLang="en-US" dirty="0"/>
              <a:t>，</a:t>
            </a:r>
            <a:r>
              <a:rPr lang="en-US" altLang="zh-TW" dirty="0"/>
              <a:t>SEQ number</a:t>
            </a:r>
            <a:r>
              <a:rPr lang="zh-TW" altLang="en-US" dirty="0"/>
              <a:t>就是說我現在擁有的第一個資料的位置</a:t>
            </a:r>
            <a:endParaRPr lang="en-US" altLang="zh-TW" dirty="0"/>
          </a:p>
          <a:p>
            <a:r>
              <a:rPr lang="zh-TW" altLang="en-US" dirty="0"/>
              <a:t>既然已經知道了</a:t>
            </a:r>
            <a:r>
              <a:rPr lang="en-US" altLang="zh-TW" dirty="0"/>
              <a:t>ACK number</a:t>
            </a:r>
            <a:r>
              <a:rPr lang="zh-TW" altLang="en-US" dirty="0"/>
              <a:t>的定義，那我們這邊就可以知道說，其實我們總共收到的</a:t>
            </a:r>
            <a:r>
              <a:rPr lang="en-US" altLang="zh-TW" dirty="0"/>
              <a:t>byte</a:t>
            </a:r>
            <a:r>
              <a:rPr lang="zh-TW" altLang="en-US" dirty="0"/>
              <a:t>的數量其實可以從我們觀測到的最高的</a:t>
            </a:r>
            <a:r>
              <a:rPr lang="en-US" altLang="zh-TW" dirty="0"/>
              <a:t>ACK number</a:t>
            </a:r>
            <a:r>
              <a:rPr lang="zh-TW" altLang="en-US" dirty="0"/>
              <a:t>跟最低的</a:t>
            </a:r>
            <a:r>
              <a:rPr lang="en-US" altLang="zh-TW" dirty="0"/>
              <a:t>ACK number</a:t>
            </a:r>
            <a:r>
              <a:rPr lang="zh-TW" altLang="en-US" dirty="0"/>
              <a:t>去估算</a:t>
            </a:r>
            <a:endParaRPr lang="en-US" altLang="zh-TW" dirty="0"/>
          </a:p>
          <a:p>
            <a:r>
              <a:rPr lang="zh-TW" altLang="en-US" dirty="0"/>
              <a:t>但對於 </a:t>
            </a:r>
            <a:r>
              <a:rPr lang="en-US" altLang="zh-TW" dirty="0"/>
              <a:t>TCP</a:t>
            </a:r>
            <a:r>
              <a:rPr lang="zh-TW" altLang="en-US" dirty="0"/>
              <a:t>的 </a:t>
            </a:r>
            <a:r>
              <a:rPr lang="en-US" altLang="zh-TW" dirty="0"/>
              <a:t>RST</a:t>
            </a:r>
            <a:r>
              <a:rPr lang="zh-TW" altLang="en-US" dirty="0"/>
              <a:t> </a:t>
            </a:r>
            <a:r>
              <a:rPr lang="en-US" altLang="zh-TW" dirty="0"/>
              <a:t>pkt</a:t>
            </a:r>
            <a:r>
              <a:rPr lang="zh-TW" altLang="en-US" dirty="0"/>
              <a:t>來說，</a:t>
            </a:r>
            <a:r>
              <a:rPr lang="en-US" altLang="zh-TW" dirty="0"/>
              <a:t>‘ ACK num</a:t>
            </a:r>
            <a:r>
              <a:rPr lang="zh-TW" altLang="en-US" dirty="0"/>
              <a:t>就不會是我們剛剛說的那個定義，反而可能會事宜的隨機值，那我們這邊的解決方法就是不去檢視 </a:t>
            </a:r>
            <a:r>
              <a:rPr lang="en-US" altLang="zh-TW" dirty="0"/>
              <a:t>RST</a:t>
            </a:r>
            <a:r>
              <a:rPr lang="zh-TW" altLang="en-US" dirty="0"/>
              <a:t> </a:t>
            </a:r>
            <a:r>
              <a:rPr lang="en-US" altLang="zh-TW" dirty="0"/>
              <a:t>pkt</a:t>
            </a:r>
            <a:r>
              <a:rPr lang="zh-TW" altLang="en-US" dirty="0"/>
              <a:t>的 </a:t>
            </a:r>
            <a:r>
              <a:rPr lang="en-US" altLang="zh-TW" dirty="0"/>
              <a:t>ACK num</a:t>
            </a:r>
          </a:p>
          <a:p>
            <a:endParaRPr lang="en-US" altLang="zh-TW" dirty="0"/>
          </a:p>
        </p:txBody>
      </p:sp>
      <p:sp>
        <p:nvSpPr>
          <p:cNvPr id="4" name="投影片編號版面配置區 3"/>
          <p:cNvSpPr>
            <a:spLocks noGrp="1"/>
          </p:cNvSpPr>
          <p:nvPr>
            <p:ph type="sldNum" sz="quarter" idx="5"/>
          </p:nvPr>
        </p:nvSpPr>
        <p:spPr/>
        <p:txBody>
          <a:bodyPr/>
          <a:lstStyle/>
          <a:p>
            <a:fld id="{F064266E-7AC1-4D30-9FF7-0A43193356EC}" type="slidenum">
              <a:rPr lang="zh-TW" altLang="en-US" smtClean="0"/>
              <a:t>22</a:t>
            </a:fld>
            <a:endParaRPr lang="zh-TW" altLang="en-US"/>
          </a:p>
        </p:txBody>
      </p:sp>
    </p:spTree>
    <p:extLst>
      <p:ext uri="{BB962C8B-B14F-4D97-AF65-F5344CB8AC3E}">
        <p14:creationId xmlns:p14="http://schemas.microsoft.com/office/powerpoint/2010/main" val="11289457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最後一像要估計的就是 </a:t>
            </a:r>
            <a:r>
              <a:rPr lang="en-US" altLang="zh-TW" dirty="0"/>
              <a:t>pkt</a:t>
            </a:r>
            <a:r>
              <a:rPr lang="zh-TW" altLang="en-US" dirty="0"/>
              <a:t>的數量，這是三個之中最難去計算的一部份，所以作者提出了一個算法來幫助我們計算，在開始講解算法之前，先簡單講一下作者的假設，以及相關的名詞</a:t>
            </a:r>
            <a:endParaRPr lang="en-US" altLang="zh-TW" dirty="0"/>
          </a:p>
          <a:p>
            <a:r>
              <a:rPr lang="zh-TW" altLang="en-US" dirty="0"/>
              <a:t>首先作者將最大 </a:t>
            </a:r>
            <a:r>
              <a:rPr lang="en-US" altLang="zh-TW" dirty="0"/>
              <a:t>segment</a:t>
            </a:r>
            <a:r>
              <a:rPr lang="zh-TW" altLang="en-US" dirty="0"/>
              <a:t>的尺寸訂在 </a:t>
            </a:r>
            <a:r>
              <a:rPr lang="en-US" altLang="zh-TW" dirty="0"/>
              <a:t>1460</a:t>
            </a:r>
            <a:r>
              <a:rPr lang="zh-TW" altLang="en-US" dirty="0"/>
              <a:t>，這是因為作者從實際的資料中發現大約有 </a:t>
            </a:r>
            <a:r>
              <a:rPr lang="en-US" altLang="zh-TW" dirty="0"/>
              <a:t>95%</a:t>
            </a:r>
            <a:r>
              <a:rPr lang="zh-TW" altLang="en-US" dirty="0"/>
              <a:t>的 </a:t>
            </a:r>
            <a:r>
              <a:rPr lang="en-US" altLang="zh-TW" dirty="0"/>
              <a:t>MSS</a:t>
            </a:r>
            <a:r>
              <a:rPr lang="zh-TW" altLang="en-US" dirty="0"/>
              <a:t>都是 </a:t>
            </a:r>
            <a:r>
              <a:rPr lang="en-US" altLang="zh-TW" dirty="0"/>
              <a:t>1460</a:t>
            </a:r>
            <a:r>
              <a:rPr lang="zh-TW" altLang="en-US" dirty="0"/>
              <a:t>，所以訂了這個值</a:t>
            </a:r>
            <a:endParaRPr lang="en-US" altLang="zh-TW" dirty="0"/>
          </a:p>
          <a:p>
            <a:r>
              <a:rPr lang="zh-TW" altLang="en-US" dirty="0"/>
              <a:t>另外就是作者假設不存在 </a:t>
            </a:r>
            <a:r>
              <a:rPr lang="en-US" altLang="zh-TW" dirty="0"/>
              <a:t>pkt loss</a:t>
            </a:r>
          </a:p>
          <a:p>
            <a:r>
              <a:rPr lang="zh-TW" altLang="en-US" dirty="0"/>
              <a:t>然後是一些名詞定義</a:t>
            </a:r>
            <a:endParaRPr lang="en-US" altLang="zh-TW" dirty="0"/>
          </a:p>
          <a:p>
            <a:r>
              <a:rPr lang="zh-TW" altLang="en-US" dirty="0"/>
              <a:t>首先是 </a:t>
            </a:r>
            <a:r>
              <a:rPr lang="en-US" altLang="zh-TW" dirty="0" err="1"/>
              <a:t>PrevSeq</a:t>
            </a:r>
            <a:r>
              <a:rPr lang="zh-TW" altLang="en-US" dirty="0"/>
              <a:t>就是我們上一個看到的 </a:t>
            </a:r>
            <a:r>
              <a:rPr lang="en-US" altLang="zh-TW" dirty="0"/>
              <a:t>seq num</a:t>
            </a:r>
            <a:r>
              <a:rPr lang="zh-TW" altLang="en-US" dirty="0"/>
              <a:t>，</a:t>
            </a:r>
            <a:r>
              <a:rPr lang="en-US" altLang="zh-TW" dirty="0" err="1"/>
              <a:t>PrevAck</a:t>
            </a:r>
            <a:r>
              <a:rPr lang="zh-TW" altLang="en-US" dirty="0"/>
              <a:t>就是上一個看到的 </a:t>
            </a:r>
            <a:r>
              <a:rPr lang="en-US" altLang="zh-TW" dirty="0"/>
              <a:t>Ack num</a:t>
            </a:r>
            <a:r>
              <a:rPr lang="zh-TW" altLang="en-US" dirty="0"/>
              <a:t>，這兩ˇ個值都會初始化為 </a:t>
            </a:r>
            <a:r>
              <a:rPr lang="en-US" altLang="zh-TW" dirty="0"/>
              <a:t>0</a:t>
            </a:r>
          </a:p>
          <a:p>
            <a:r>
              <a:rPr lang="zh-TW" altLang="en-US" dirty="0"/>
              <a:t>再來 </a:t>
            </a:r>
            <a:r>
              <a:rPr lang="en-US" altLang="zh-TW" dirty="0" err="1"/>
              <a:t>SeqChg</a:t>
            </a:r>
            <a:r>
              <a:rPr lang="zh-TW" altLang="en-US" dirty="0"/>
              <a:t>是指 </a:t>
            </a:r>
            <a:r>
              <a:rPr lang="en-US" altLang="zh-TW" dirty="0"/>
              <a:t>Seq num</a:t>
            </a:r>
            <a:r>
              <a:rPr lang="zh-TW" altLang="en-US" dirty="0"/>
              <a:t>的變化，</a:t>
            </a:r>
            <a:r>
              <a:rPr lang="en-US" altLang="zh-TW" dirty="0" err="1"/>
              <a:t>AckChg</a:t>
            </a:r>
            <a:r>
              <a:rPr lang="zh-TW" altLang="en-US" dirty="0"/>
              <a:t>就是 </a:t>
            </a:r>
            <a:r>
              <a:rPr lang="en-US" altLang="zh-TW" dirty="0"/>
              <a:t>Ack num</a:t>
            </a:r>
            <a:r>
              <a:rPr lang="zh-TW" altLang="en-US" dirty="0"/>
              <a:t>的變化，</a:t>
            </a:r>
            <a:r>
              <a:rPr lang="en-US" altLang="zh-TW" dirty="0"/>
              <a:t>MSS</a:t>
            </a:r>
            <a:r>
              <a:rPr lang="zh-TW" altLang="en-US" dirty="0"/>
              <a:t>上面有提到，是最大的 </a:t>
            </a:r>
            <a:r>
              <a:rPr lang="en-US" altLang="zh-TW" dirty="0" err="1"/>
              <a:t>segmet</a:t>
            </a:r>
            <a:r>
              <a:rPr lang="en-US" altLang="zh-TW" dirty="0"/>
              <a:t> size</a:t>
            </a:r>
            <a:r>
              <a:rPr lang="zh-TW" altLang="en-US" dirty="0"/>
              <a:t>，作者這邊給到 </a:t>
            </a:r>
            <a:r>
              <a:rPr lang="en-US" altLang="zh-TW" dirty="0"/>
              <a:t>1460</a:t>
            </a:r>
          </a:p>
        </p:txBody>
      </p:sp>
      <p:sp>
        <p:nvSpPr>
          <p:cNvPr id="4" name="投影片編號版面配置區 3"/>
          <p:cNvSpPr>
            <a:spLocks noGrp="1"/>
          </p:cNvSpPr>
          <p:nvPr>
            <p:ph type="sldNum" sz="quarter" idx="5"/>
          </p:nvPr>
        </p:nvSpPr>
        <p:spPr/>
        <p:txBody>
          <a:bodyPr/>
          <a:lstStyle/>
          <a:p>
            <a:fld id="{F064266E-7AC1-4D30-9FF7-0A43193356EC}" type="slidenum">
              <a:rPr lang="zh-TW" altLang="en-US" smtClean="0"/>
              <a:t>23</a:t>
            </a:fld>
            <a:endParaRPr lang="zh-TW" altLang="en-US"/>
          </a:p>
        </p:txBody>
      </p:sp>
    </p:spTree>
    <p:extLst>
      <p:ext uri="{BB962C8B-B14F-4D97-AF65-F5344CB8AC3E}">
        <p14:creationId xmlns:p14="http://schemas.microsoft.com/office/powerpoint/2010/main" val="21639806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然後就是它的算法，它會針對每一個 </a:t>
            </a:r>
            <a:r>
              <a:rPr lang="en-US" altLang="zh-TW" dirty="0"/>
              <a:t>pkt</a:t>
            </a:r>
            <a:r>
              <a:rPr lang="zh-TW" altLang="en-US" dirty="0"/>
              <a:t>去尋找說他上一個沒有看到的 </a:t>
            </a:r>
            <a:r>
              <a:rPr lang="en-US" altLang="zh-TW" dirty="0"/>
              <a:t>pkt</a:t>
            </a:r>
            <a:r>
              <a:rPr lang="zh-TW" altLang="en-US" dirty="0"/>
              <a:t>是什麼，然後把它的數量加總起來，最後獲得總共的 </a:t>
            </a:r>
            <a:r>
              <a:rPr lang="en-US" altLang="zh-TW" dirty="0"/>
              <a:t>pkt</a:t>
            </a:r>
            <a:r>
              <a:rPr lang="zh-TW" altLang="en-US" dirty="0"/>
              <a:t>數量</a:t>
            </a:r>
            <a:endParaRPr lang="en-US" altLang="zh-TW" dirty="0"/>
          </a:p>
          <a:p>
            <a:r>
              <a:rPr lang="zh-TW" altLang="en-US" dirty="0"/>
              <a:t>首先是 </a:t>
            </a:r>
            <a:r>
              <a:rPr lang="en-US" altLang="zh-TW" dirty="0"/>
              <a:t>SYN</a:t>
            </a:r>
            <a:r>
              <a:rPr lang="zh-TW" altLang="en-US" dirty="0"/>
              <a:t>的部分，可以看到左邊的圖，假設今天 </a:t>
            </a:r>
            <a:r>
              <a:rPr lang="en-US" altLang="zh-TW" dirty="0"/>
              <a:t>C</a:t>
            </a:r>
            <a:r>
              <a:rPr lang="zh-TW" altLang="en-US" dirty="0"/>
              <a:t>向 </a:t>
            </a:r>
            <a:r>
              <a:rPr lang="en-US" altLang="zh-TW" dirty="0"/>
              <a:t>S</a:t>
            </a:r>
            <a:r>
              <a:rPr lang="zh-TW" altLang="en-US" dirty="0"/>
              <a:t>發送 </a:t>
            </a:r>
            <a:r>
              <a:rPr lang="en-US" altLang="zh-TW" dirty="0"/>
              <a:t>SYN</a:t>
            </a:r>
            <a:r>
              <a:rPr lang="zh-TW" altLang="en-US" dirty="0"/>
              <a:t>，設立了 </a:t>
            </a:r>
            <a:r>
              <a:rPr lang="en-US" altLang="zh-TW" dirty="0"/>
              <a:t>seq num</a:t>
            </a:r>
            <a:r>
              <a:rPr lang="zh-TW" altLang="en-US" dirty="0"/>
              <a:t>，但沒有設置 </a:t>
            </a:r>
            <a:r>
              <a:rPr lang="en-US" altLang="zh-TW" dirty="0"/>
              <a:t>ACK</a:t>
            </a:r>
            <a:r>
              <a:rPr lang="zh-TW" altLang="en-US" dirty="0"/>
              <a:t> </a:t>
            </a:r>
            <a:r>
              <a:rPr lang="en-US" altLang="zh-TW" dirty="0"/>
              <a:t>num</a:t>
            </a:r>
            <a:r>
              <a:rPr lang="zh-TW" altLang="en-US" dirty="0"/>
              <a:t>，所以它的 </a:t>
            </a:r>
            <a:r>
              <a:rPr lang="en-US" altLang="zh-TW" dirty="0" err="1"/>
              <a:t>seqchg</a:t>
            </a:r>
            <a:r>
              <a:rPr lang="zh-TW" altLang="en-US" dirty="0"/>
              <a:t>會</a:t>
            </a:r>
            <a:r>
              <a:rPr lang="en-US" altLang="zh-TW" dirty="0"/>
              <a:t>&gt;0</a:t>
            </a:r>
            <a:r>
              <a:rPr lang="zh-TW" altLang="en-US" dirty="0"/>
              <a:t>，</a:t>
            </a:r>
            <a:r>
              <a:rPr lang="en-US" altLang="zh-TW" dirty="0" err="1"/>
              <a:t>AckChg</a:t>
            </a:r>
            <a:r>
              <a:rPr lang="zh-TW" altLang="en-US" dirty="0"/>
              <a:t>會</a:t>
            </a:r>
            <a:r>
              <a:rPr lang="en-US" altLang="zh-TW" dirty="0"/>
              <a:t>=0</a:t>
            </a:r>
            <a:r>
              <a:rPr lang="zh-TW" altLang="en-US" dirty="0"/>
              <a:t>，並且原本的 </a:t>
            </a:r>
            <a:r>
              <a:rPr lang="en-US" altLang="zh-TW" dirty="0" err="1"/>
              <a:t>prevseq</a:t>
            </a:r>
            <a:r>
              <a:rPr lang="zh-TW" altLang="en-US" dirty="0"/>
              <a:t>會是初始值 </a:t>
            </a:r>
            <a:r>
              <a:rPr lang="en-US" altLang="zh-TW" dirty="0"/>
              <a:t>0</a:t>
            </a:r>
            <a:r>
              <a:rPr lang="zh-TW" altLang="en-US" dirty="0"/>
              <a:t>，也就是紅色框框的部分，這邊只有還沒有看不到的 </a:t>
            </a:r>
            <a:r>
              <a:rPr lang="en-US" altLang="zh-TW" dirty="0"/>
              <a:t>pkt</a:t>
            </a:r>
            <a:r>
              <a:rPr lang="zh-TW" altLang="en-US" dirty="0"/>
              <a:t>所以直接去看下一個 </a:t>
            </a:r>
            <a:r>
              <a:rPr lang="en-US" altLang="zh-TW" dirty="0"/>
              <a:t>pkt</a:t>
            </a:r>
            <a:r>
              <a:rPr lang="zh-TW" altLang="en-US" dirty="0"/>
              <a:t>就好</a:t>
            </a:r>
          </a:p>
        </p:txBody>
      </p:sp>
      <p:sp>
        <p:nvSpPr>
          <p:cNvPr id="4" name="投影片編號版面配置區 3"/>
          <p:cNvSpPr>
            <a:spLocks noGrp="1"/>
          </p:cNvSpPr>
          <p:nvPr>
            <p:ph type="sldNum" sz="quarter" idx="5"/>
          </p:nvPr>
        </p:nvSpPr>
        <p:spPr/>
        <p:txBody>
          <a:bodyPr/>
          <a:lstStyle/>
          <a:p>
            <a:fld id="{F064266E-7AC1-4D30-9FF7-0A43193356EC}" type="slidenum">
              <a:rPr lang="zh-TW" altLang="en-US" smtClean="0"/>
              <a:t>24</a:t>
            </a:fld>
            <a:endParaRPr lang="zh-TW" altLang="en-US"/>
          </a:p>
        </p:txBody>
      </p:sp>
    </p:spTree>
    <p:extLst>
      <p:ext uri="{BB962C8B-B14F-4D97-AF65-F5344CB8AC3E}">
        <p14:creationId xmlns:p14="http://schemas.microsoft.com/office/powerpoint/2010/main" val="18612204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800" kern="0" dirty="0">
                <a:effectLst/>
                <a:latin typeface="CMR9"/>
                <a:ea typeface="新細明體" panose="02020500000000000000" pitchFamily="18" charset="-120"/>
                <a:cs typeface="CMR9"/>
              </a:rPr>
              <a:t>接著如果是 </a:t>
            </a:r>
            <a:r>
              <a:rPr lang="en-US" altLang="zh-TW" sz="1800" kern="0" dirty="0">
                <a:effectLst/>
                <a:latin typeface="CMR9"/>
                <a:ea typeface="新細明體" panose="02020500000000000000" pitchFamily="18" charset="-120"/>
                <a:cs typeface="CMR9"/>
              </a:rPr>
              <a:t>S2C</a:t>
            </a:r>
            <a:r>
              <a:rPr lang="zh-TW" altLang="en-US" sz="1800" kern="0" dirty="0">
                <a:effectLst/>
                <a:latin typeface="CMR9"/>
                <a:ea typeface="新細明體" panose="02020500000000000000" pitchFamily="18" charset="-120"/>
                <a:cs typeface="CMR9"/>
              </a:rPr>
              <a:t>的方向，如果他今天發的是 </a:t>
            </a:r>
            <a:r>
              <a:rPr lang="en-US" altLang="zh-TW" sz="1800" kern="0" dirty="0">
                <a:effectLst/>
                <a:latin typeface="CMR9"/>
                <a:ea typeface="新細明體" panose="02020500000000000000" pitchFamily="18" charset="-120"/>
                <a:cs typeface="CMR9"/>
              </a:rPr>
              <a:t>SYNACK</a:t>
            </a:r>
            <a:r>
              <a:rPr lang="zh-TW" altLang="en-US" sz="1800" kern="0" dirty="0">
                <a:effectLst/>
                <a:latin typeface="CMR9"/>
                <a:ea typeface="新細明體" panose="02020500000000000000" pitchFamily="18" charset="-120"/>
                <a:cs typeface="CMR9"/>
              </a:rPr>
              <a:t>，那除了 </a:t>
            </a:r>
            <a:r>
              <a:rPr lang="en-US" altLang="zh-TW" sz="1800" kern="0" dirty="0">
                <a:effectLst/>
                <a:latin typeface="CMR9"/>
                <a:ea typeface="新細明體" panose="02020500000000000000" pitchFamily="18" charset="-120"/>
                <a:cs typeface="CMR9"/>
              </a:rPr>
              <a:t>seq</a:t>
            </a:r>
            <a:r>
              <a:rPr lang="zh-TW" altLang="en-US" sz="1800" kern="0" dirty="0">
                <a:effectLst/>
                <a:latin typeface="CMR9"/>
                <a:ea typeface="新細明體" panose="02020500000000000000" pitchFamily="18" charset="-120"/>
                <a:cs typeface="CMR9"/>
              </a:rPr>
              <a:t>會變以外，</a:t>
            </a:r>
            <a:r>
              <a:rPr lang="en-US" altLang="zh-TW" sz="1800" kern="0" dirty="0">
                <a:effectLst/>
                <a:latin typeface="CMR9"/>
                <a:ea typeface="新細明體" panose="02020500000000000000" pitchFamily="18" charset="-120"/>
                <a:cs typeface="CMR9"/>
              </a:rPr>
              <a:t>Ack</a:t>
            </a:r>
            <a:r>
              <a:rPr lang="zh-TW" altLang="en-US" sz="1800" kern="0" dirty="0">
                <a:effectLst/>
                <a:latin typeface="CMR9"/>
                <a:ea typeface="新細明體" panose="02020500000000000000" pitchFamily="18" charset="-120"/>
                <a:cs typeface="CMR9"/>
              </a:rPr>
              <a:t>也會變，所以兩個的變化都</a:t>
            </a:r>
            <a:r>
              <a:rPr lang="en-US" altLang="zh-TW" sz="1800" kern="0" dirty="0">
                <a:effectLst/>
                <a:latin typeface="CMR9"/>
                <a:ea typeface="新細明體" panose="02020500000000000000" pitchFamily="18" charset="-120"/>
                <a:cs typeface="CMR9"/>
              </a:rPr>
              <a:t>&gt;0</a:t>
            </a:r>
            <a:r>
              <a:rPr lang="zh-TW" altLang="en-US" sz="1800" kern="0" dirty="0">
                <a:effectLst/>
                <a:latin typeface="CMR9"/>
                <a:ea typeface="新細明體" panose="02020500000000000000" pitchFamily="18" charset="-120"/>
                <a:cs typeface="CMR9"/>
              </a:rPr>
              <a:t>，並且因為是第一個 </a:t>
            </a:r>
            <a:r>
              <a:rPr lang="en-US" altLang="zh-TW" sz="1800" kern="0" dirty="0">
                <a:effectLst/>
                <a:latin typeface="CMR9"/>
                <a:ea typeface="新細明體" panose="02020500000000000000" pitchFamily="18" charset="-120"/>
                <a:cs typeface="CMR9"/>
              </a:rPr>
              <a:t>pkt</a:t>
            </a:r>
            <a:r>
              <a:rPr lang="zh-TW" altLang="en-US" sz="1800" kern="0" dirty="0">
                <a:effectLst/>
                <a:latin typeface="CMR9"/>
                <a:ea typeface="新細明體" panose="02020500000000000000" pitchFamily="18" charset="-120"/>
                <a:cs typeface="CMR9"/>
              </a:rPr>
              <a:t>，所以 </a:t>
            </a:r>
            <a:r>
              <a:rPr lang="en-US" altLang="zh-TW" sz="1800" kern="0" dirty="0" err="1">
                <a:effectLst/>
                <a:latin typeface="CMR9"/>
                <a:ea typeface="新細明體" panose="02020500000000000000" pitchFamily="18" charset="-120"/>
                <a:cs typeface="CMR9"/>
              </a:rPr>
              <a:t>prevAck</a:t>
            </a:r>
            <a:r>
              <a:rPr lang="zh-TW" altLang="en-US" sz="1800" kern="0" dirty="0">
                <a:effectLst/>
                <a:latin typeface="CMR9"/>
                <a:ea typeface="新細明體" panose="02020500000000000000" pitchFamily="18" charset="-120"/>
                <a:cs typeface="CMR9"/>
              </a:rPr>
              <a:t>為 </a:t>
            </a:r>
            <a:r>
              <a:rPr lang="en-US" altLang="zh-TW" sz="1800" kern="0" dirty="0">
                <a:effectLst/>
                <a:latin typeface="CMR9"/>
                <a:ea typeface="新細明體" panose="02020500000000000000" pitchFamily="18" charset="-120"/>
                <a:cs typeface="CMR9"/>
              </a:rPr>
              <a:t>0</a:t>
            </a:r>
          </a:p>
          <a:p>
            <a:r>
              <a:rPr lang="zh-TW" altLang="en-US" sz="1800" kern="0" dirty="0">
                <a:effectLst/>
                <a:latin typeface="CMR9"/>
                <a:ea typeface="新細明體" panose="02020500000000000000" pitchFamily="18" charset="-120"/>
              </a:rPr>
              <a:t>那會送 </a:t>
            </a:r>
            <a:r>
              <a:rPr lang="en-US" altLang="zh-TW" sz="1800" kern="0" dirty="0">
                <a:effectLst/>
                <a:latin typeface="CMR9"/>
                <a:ea typeface="新細明體" panose="02020500000000000000" pitchFamily="18" charset="-120"/>
              </a:rPr>
              <a:t>SYNACK</a:t>
            </a:r>
            <a:r>
              <a:rPr lang="zh-TW" altLang="en-US" sz="1800" kern="0" dirty="0">
                <a:effectLst/>
                <a:latin typeface="CMR9"/>
                <a:ea typeface="新細明體" panose="02020500000000000000" pitchFamily="18" charset="-120"/>
              </a:rPr>
              <a:t>，就表示我一定收過 </a:t>
            </a:r>
            <a:r>
              <a:rPr lang="en-US" altLang="zh-TW" sz="1800" kern="0" dirty="0">
                <a:effectLst/>
                <a:latin typeface="CMR9"/>
                <a:ea typeface="新細明體" panose="02020500000000000000" pitchFamily="18" charset="-120"/>
              </a:rPr>
              <a:t>SYN</a:t>
            </a:r>
            <a:r>
              <a:rPr lang="zh-TW" altLang="en-US" sz="1800" kern="0" dirty="0">
                <a:effectLst/>
                <a:latin typeface="CMR9"/>
                <a:ea typeface="新細明體" panose="02020500000000000000" pitchFamily="18" charset="-120"/>
              </a:rPr>
              <a:t> </a:t>
            </a:r>
            <a:r>
              <a:rPr lang="en-US" altLang="zh-TW" sz="1800" kern="0" dirty="0">
                <a:effectLst/>
                <a:latin typeface="CMR9"/>
                <a:ea typeface="新細明體" panose="02020500000000000000" pitchFamily="18" charset="-120"/>
              </a:rPr>
              <a:t>pkt</a:t>
            </a:r>
            <a:r>
              <a:rPr lang="zh-TW" altLang="en-US" sz="1800" kern="0" dirty="0">
                <a:effectLst/>
                <a:latin typeface="CMR9"/>
                <a:ea typeface="新細明體" panose="02020500000000000000" pitchFamily="18" charset="-120"/>
              </a:rPr>
              <a:t>，所以我們就把它計算進去，給 </a:t>
            </a:r>
            <a:r>
              <a:rPr lang="en-US" altLang="zh-TW" sz="1800" kern="0" dirty="0" err="1">
                <a:effectLst/>
                <a:latin typeface="CMR9"/>
                <a:ea typeface="新細明體" panose="02020500000000000000" pitchFamily="18" charset="-120"/>
              </a:rPr>
              <a:t>missedAck</a:t>
            </a:r>
            <a:r>
              <a:rPr lang="en-US" altLang="zh-TW" sz="1800" kern="0" dirty="0">
                <a:effectLst/>
                <a:latin typeface="CMR9"/>
                <a:ea typeface="新細明體" panose="02020500000000000000" pitchFamily="18" charset="-120"/>
              </a:rPr>
              <a:t>++</a:t>
            </a:r>
            <a:endParaRPr lang="zh-TW" altLang="en-US" dirty="0"/>
          </a:p>
        </p:txBody>
      </p:sp>
      <p:sp>
        <p:nvSpPr>
          <p:cNvPr id="4" name="投影片編號版面配置區 3"/>
          <p:cNvSpPr>
            <a:spLocks noGrp="1"/>
          </p:cNvSpPr>
          <p:nvPr>
            <p:ph type="sldNum" sz="quarter" idx="5"/>
          </p:nvPr>
        </p:nvSpPr>
        <p:spPr/>
        <p:txBody>
          <a:bodyPr/>
          <a:lstStyle/>
          <a:p>
            <a:fld id="{F064266E-7AC1-4D30-9FF7-0A43193356EC}" type="slidenum">
              <a:rPr lang="zh-TW" altLang="en-US" smtClean="0"/>
              <a:t>25</a:t>
            </a:fld>
            <a:endParaRPr lang="zh-TW" altLang="en-US"/>
          </a:p>
        </p:txBody>
      </p:sp>
    </p:spTree>
    <p:extLst>
      <p:ext uri="{BB962C8B-B14F-4D97-AF65-F5344CB8AC3E}">
        <p14:creationId xmlns:p14="http://schemas.microsoft.com/office/powerpoint/2010/main" val="22172337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那如果再回來看 </a:t>
            </a:r>
            <a:r>
              <a:rPr lang="en-US" altLang="zh-TW" dirty="0"/>
              <a:t>C2S</a:t>
            </a:r>
            <a:r>
              <a:rPr lang="zh-TW" altLang="en-US" dirty="0"/>
              <a:t>的方向，如果今天沒有看到 </a:t>
            </a:r>
            <a:r>
              <a:rPr lang="en-US" altLang="zh-TW" dirty="0"/>
              <a:t>SYN</a:t>
            </a:r>
            <a:r>
              <a:rPr lang="zh-TW" altLang="en-US" dirty="0"/>
              <a:t>，就直接看到其他後面的 </a:t>
            </a:r>
            <a:r>
              <a:rPr lang="en-US" altLang="zh-TW" dirty="0"/>
              <a:t>pkt</a:t>
            </a:r>
            <a:r>
              <a:rPr lang="zh-TW" altLang="en-US" dirty="0"/>
              <a:t>，那這時候我們已經會有 </a:t>
            </a:r>
            <a:r>
              <a:rPr lang="en-US" altLang="zh-TW" dirty="0"/>
              <a:t>ACK</a:t>
            </a:r>
            <a:r>
              <a:rPr lang="zh-TW" altLang="en-US" dirty="0"/>
              <a:t>跟 </a:t>
            </a:r>
            <a:r>
              <a:rPr lang="en-US" altLang="zh-TW" dirty="0"/>
              <a:t>SEQ</a:t>
            </a:r>
            <a:r>
              <a:rPr lang="zh-TW" altLang="en-US" dirty="0"/>
              <a:t>了，所以兩個的變化都</a:t>
            </a:r>
            <a:r>
              <a:rPr lang="en-US" altLang="zh-TW" dirty="0"/>
              <a:t>&gt;0</a:t>
            </a:r>
            <a:r>
              <a:rPr lang="zh-TW" altLang="en-US" dirty="0"/>
              <a:t>，而因為是第一個 </a:t>
            </a:r>
            <a:r>
              <a:rPr lang="en-US" altLang="zh-TW" dirty="0"/>
              <a:t>pkt</a:t>
            </a:r>
            <a:r>
              <a:rPr lang="zh-TW" altLang="en-US" dirty="0"/>
              <a:t>，所以一樣 </a:t>
            </a:r>
            <a:r>
              <a:rPr lang="en-US" altLang="zh-TW" dirty="0" err="1"/>
              <a:t>prevAck</a:t>
            </a:r>
            <a:r>
              <a:rPr lang="en-US" altLang="zh-TW" dirty="0"/>
              <a:t>=0</a:t>
            </a:r>
            <a:r>
              <a:rPr lang="zh-TW" altLang="en-US" dirty="0"/>
              <a:t>，那這時候我們知道我們就是沒收到 </a:t>
            </a:r>
            <a:r>
              <a:rPr lang="en-US" altLang="zh-TW" dirty="0"/>
              <a:t>SYN</a:t>
            </a:r>
            <a:r>
              <a:rPr lang="zh-TW" altLang="en-US" dirty="0"/>
              <a:t>，但是前面應該會有一個 </a:t>
            </a:r>
            <a:r>
              <a:rPr lang="en-US" altLang="zh-TW" dirty="0"/>
              <a:t>SYNACK</a:t>
            </a:r>
            <a:r>
              <a:rPr lang="zh-TW" altLang="en-US" dirty="0"/>
              <a:t>的，所以一樣把數量加上去</a:t>
            </a:r>
          </a:p>
        </p:txBody>
      </p:sp>
      <p:sp>
        <p:nvSpPr>
          <p:cNvPr id="4" name="投影片編號版面配置區 3"/>
          <p:cNvSpPr>
            <a:spLocks noGrp="1"/>
          </p:cNvSpPr>
          <p:nvPr>
            <p:ph type="sldNum" sz="quarter" idx="5"/>
          </p:nvPr>
        </p:nvSpPr>
        <p:spPr/>
        <p:txBody>
          <a:bodyPr/>
          <a:lstStyle/>
          <a:p>
            <a:fld id="{F064266E-7AC1-4D30-9FF7-0A43193356EC}" type="slidenum">
              <a:rPr lang="zh-TW" altLang="en-US" smtClean="0"/>
              <a:t>26</a:t>
            </a:fld>
            <a:endParaRPr lang="zh-TW" altLang="en-US"/>
          </a:p>
        </p:txBody>
      </p:sp>
    </p:spTree>
    <p:extLst>
      <p:ext uri="{BB962C8B-B14F-4D97-AF65-F5344CB8AC3E}">
        <p14:creationId xmlns:p14="http://schemas.microsoft.com/office/powerpoint/2010/main" val="21670378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接著在繼續進行判斷之前，我們先複習一下 </a:t>
            </a:r>
            <a:r>
              <a:rPr lang="en-US" altLang="zh-TW" dirty="0"/>
              <a:t>ACK </a:t>
            </a:r>
            <a:r>
              <a:rPr lang="zh-TW" altLang="en-US" dirty="0"/>
              <a:t>跟 </a:t>
            </a:r>
            <a:r>
              <a:rPr lang="en-US" altLang="zh-TW" dirty="0"/>
              <a:t>SEQ</a:t>
            </a:r>
            <a:r>
              <a:rPr lang="zh-TW" altLang="en-US" dirty="0"/>
              <a:t>，</a:t>
            </a:r>
            <a:endParaRPr lang="en-US" altLang="zh-TW" dirty="0"/>
          </a:p>
          <a:p>
            <a:r>
              <a:rPr lang="en-US" altLang="zh-TW" dirty="0"/>
              <a:t>SEQ</a:t>
            </a:r>
            <a:r>
              <a:rPr lang="zh-TW" altLang="en-US" dirty="0"/>
              <a:t>指的是我送出去的資料的第一個序列號，</a:t>
            </a:r>
            <a:r>
              <a:rPr lang="en-US" altLang="zh-TW" dirty="0"/>
              <a:t>LEN</a:t>
            </a:r>
            <a:r>
              <a:rPr lang="zh-TW" altLang="en-US" dirty="0"/>
              <a:t>就是我這段資料有多長</a:t>
            </a:r>
            <a:endParaRPr lang="en-US" altLang="zh-TW" dirty="0"/>
          </a:p>
          <a:p>
            <a:r>
              <a:rPr lang="zh-TW" altLang="en-US" dirty="0"/>
              <a:t>那既然對方已經跟我說他目前的</a:t>
            </a:r>
            <a:r>
              <a:rPr lang="en-US" altLang="zh-TW" dirty="0"/>
              <a:t>SEQ</a:t>
            </a:r>
            <a:r>
              <a:rPr lang="zh-TW" altLang="en-US" dirty="0"/>
              <a:t>跟 </a:t>
            </a:r>
            <a:r>
              <a:rPr lang="en-US" altLang="zh-TW" dirty="0"/>
              <a:t>LEN</a:t>
            </a:r>
            <a:r>
              <a:rPr lang="zh-TW" altLang="en-US" dirty="0"/>
              <a:t>，那我自然就可以從接收到的 </a:t>
            </a:r>
            <a:r>
              <a:rPr lang="en-US" altLang="zh-TW" dirty="0"/>
              <a:t>SEQ</a:t>
            </a:r>
            <a:r>
              <a:rPr lang="zh-TW" altLang="en-US" dirty="0"/>
              <a:t>跟 </a:t>
            </a:r>
            <a:r>
              <a:rPr lang="en-US" altLang="zh-TW" dirty="0"/>
              <a:t>LEN</a:t>
            </a:r>
            <a:r>
              <a:rPr lang="zh-TW" altLang="en-US" dirty="0"/>
              <a:t>去計算出下一筆我希望接收到的資料的</a:t>
            </a:r>
            <a:r>
              <a:rPr lang="en-US" altLang="zh-TW" dirty="0"/>
              <a:t>SEQ</a:t>
            </a:r>
            <a:r>
              <a:rPr lang="zh-TW" altLang="en-US" dirty="0"/>
              <a:t>，也就是 </a:t>
            </a:r>
            <a:r>
              <a:rPr lang="en-US" altLang="zh-TW" dirty="0"/>
              <a:t>ACK</a:t>
            </a:r>
          </a:p>
          <a:p>
            <a:r>
              <a:rPr lang="zh-TW" altLang="en-US" dirty="0"/>
              <a:t>我們可以從這張圖來看</a:t>
            </a:r>
            <a:endParaRPr lang="en-US" altLang="zh-TW" dirty="0"/>
          </a:p>
          <a:p>
            <a:r>
              <a:rPr lang="en-US" altLang="zh-TW" dirty="0"/>
              <a:t>S</a:t>
            </a:r>
            <a:r>
              <a:rPr lang="zh-TW" altLang="en-US" dirty="0"/>
              <a:t>收到來自 </a:t>
            </a:r>
            <a:r>
              <a:rPr lang="en-US" altLang="zh-TW" dirty="0"/>
              <a:t>C</a:t>
            </a:r>
            <a:r>
              <a:rPr lang="zh-TW" altLang="en-US" dirty="0"/>
              <a:t>的 </a:t>
            </a:r>
            <a:r>
              <a:rPr lang="en-US" altLang="zh-TW" dirty="0"/>
              <a:t>pkt</a:t>
            </a:r>
            <a:r>
              <a:rPr lang="zh-TW" altLang="en-US" dirty="0"/>
              <a:t>，這個 </a:t>
            </a:r>
            <a:r>
              <a:rPr lang="en-US" altLang="zh-TW" dirty="0"/>
              <a:t>pkt</a:t>
            </a:r>
            <a:r>
              <a:rPr lang="zh-TW" altLang="en-US" dirty="0"/>
              <a:t>給了 </a:t>
            </a:r>
            <a:r>
              <a:rPr lang="en-US" altLang="zh-TW" dirty="0"/>
              <a:t>SEQ=100</a:t>
            </a:r>
            <a:r>
              <a:rPr lang="zh-TW" altLang="en-US" dirty="0"/>
              <a:t>，</a:t>
            </a:r>
            <a:r>
              <a:rPr lang="en-US" altLang="zh-TW" dirty="0"/>
              <a:t>LEN=0</a:t>
            </a:r>
            <a:r>
              <a:rPr lang="zh-TW" altLang="en-US" dirty="0"/>
              <a:t>，因此我知道他下一筆要送過來的資料的 </a:t>
            </a:r>
            <a:r>
              <a:rPr lang="en-US" altLang="zh-TW" dirty="0"/>
              <a:t>SEQ</a:t>
            </a:r>
            <a:r>
              <a:rPr lang="zh-TW" altLang="en-US" dirty="0"/>
              <a:t>應該是 </a:t>
            </a:r>
            <a:r>
              <a:rPr lang="en-US" altLang="zh-TW" dirty="0"/>
              <a:t>100+0=100</a:t>
            </a:r>
          </a:p>
          <a:p>
            <a:r>
              <a:rPr lang="zh-TW" altLang="en-US" dirty="0"/>
              <a:t>那下一筆</a:t>
            </a:r>
            <a:r>
              <a:rPr lang="en-US" altLang="zh-TW" dirty="0"/>
              <a:t>S</a:t>
            </a:r>
            <a:r>
              <a:rPr lang="zh-TW" altLang="en-US" dirty="0"/>
              <a:t>送了 </a:t>
            </a:r>
            <a:r>
              <a:rPr lang="en-US" altLang="zh-TW" dirty="0"/>
              <a:t>SEQ=201</a:t>
            </a:r>
            <a:r>
              <a:rPr lang="zh-TW" altLang="en-US" dirty="0"/>
              <a:t>，</a:t>
            </a:r>
            <a:r>
              <a:rPr lang="en-US" altLang="zh-TW" dirty="0"/>
              <a:t>LEN</a:t>
            </a:r>
            <a:r>
              <a:rPr lang="zh-TW" altLang="en-US" dirty="0"/>
              <a:t>為 </a:t>
            </a:r>
            <a:r>
              <a:rPr lang="en-US" altLang="zh-TW" dirty="0"/>
              <a:t>100</a:t>
            </a:r>
            <a:r>
              <a:rPr lang="zh-TW" altLang="en-US" dirty="0"/>
              <a:t>的資料，所以</a:t>
            </a:r>
            <a:r>
              <a:rPr lang="en-US" altLang="zh-TW" dirty="0"/>
              <a:t>C</a:t>
            </a:r>
            <a:r>
              <a:rPr lang="zh-TW" altLang="en-US" dirty="0"/>
              <a:t>就知道，</a:t>
            </a:r>
            <a:r>
              <a:rPr lang="en-US" altLang="zh-TW" dirty="0"/>
              <a:t>S</a:t>
            </a:r>
            <a:r>
              <a:rPr lang="zh-TW" altLang="en-US" dirty="0"/>
              <a:t>下一筆要送過來的 </a:t>
            </a:r>
            <a:r>
              <a:rPr lang="en-US" altLang="zh-TW" dirty="0"/>
              <a:t>SEQ</a:t>
            </a:r>
            <a:r>
              <a:rPr lang="zh-TW" altLang="en-US" dirty="0"/>
              <a:t>應該要是 </a:t>
            </a:r>
            <a:r>
              <a:rPr lang="en-US" altLang="zh-TW" dirty="0"/>
              <a:t>201+100=301</a:t>
            </a:r>
            <a:r>
              <a:rPr lang="zh-TW" altLang="en-US" dirty="0"/>
              <a:t>，然後這邊 </a:t>
            </a:r>
            <a:r>
              <a:rPr lang="en-US" altLang="zh-TW" dirty="0"/>
              <a:t>C</a:t>
            </a:r>
            <a:r>
              <a:rPr lang="zh-TW" altLang="en-US" dirty="0"/>
              <a:t>也送出 </a:t>
            </a:r>
            <a:r>
              <a:rPr lang="en-US" altLang="zh-TW" dirty="0"/>
              <a:t>SEQ=100</a:t>
            </a:r>
            <a:r>
              <a:rPr lang="zh-TW" altLang="en-US" dirty="0"/>
              <a:t>的資料，並且告訴 </a:t>
            </a:r>
            <a:r>
              <a:rPr lang="en-US" altLang="zh-TW" dirty="0"/>
              <a:t>S</a:t>
            </a:r>
            <a:r>
              <a:rPr lang="zh-TW" altLang="en-US" dirty="0"/>
              <a:t>希望能收到他 </a:t>
            </a:r>
            <a:r>
              <a:rPr lang="en-US" altLang="zh-TW" dirty="0"/>
              <a:t>SEQ=301</a:t>
            </a:r>
            <a:r>
              <a:rPr lang="zh-TW" altLang="en-US" dirty="0"/>
              <a:t>的資料</a:t>
            </a:r>
            <a:endParaRPr lang="en-US" altLang="zh-TW" dirty="0"/>
          </a:p>
        </p:txBody>
      </p:sp>
      <p:sp>
        <p:nvSpPr>
          <p:cNvPr id="4" name="投影片編號版面配置區 3"/>
          <p:cNvSpPr>
            <a:spLocks noGrp="1"/>
          </p:cNvSpPr>
          <p:nvPr>
            <p:ph type="sldNum" sz="quarter" idx="5"/>
          </p:nvPr>
        </p:nvSpPr>
        <p:spPr/>
        <p:txBody>
          <a:bodyPr/>
          <a:lstStyle/>
          <a:p>
            <a:fld id="{F064266E-7AC1-4D30-9FF7-0A43193356EC}" type="slidenum">
              <a:rPr lang="zh-TW" altLang="en-US" smtClean="0"/>
              <a:t>27</a:t>
            </a:fld>
            <a:endParaRPr lang="zh-TW" altLang="en-US"/>
          </a:p>
        </p:txBody>
      </p:sp>
    </p:spTree>
    <p:extLst>
      <p:ext uri="{BB962C8B-B14F-4D97-AF65-F5344CB8AC3E}">
        <p14:creationId xmlns:p14="http://schemas.microsoft.com/office/powerpoint/2010/main" val="25613854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好那讓我們繼續，首先看到當我收到的兩筆 </a:t>
            </a:r>
            <a:r>
              <a:rPr lang="en-US" altLang="zh-TW" dirty="0"/>
              <a:t>pkt</a:t>
            </a:r>
            <a:r>
              <a:rPr lang="zh-TW" altLang="en-US" dirty="0"/>
              <a:t>的 </a:t>
            </a:r>
            <a:r>
              <a:rPr lang="en-US" altLang="zh-TW" dirty="0"/>
              <a:t>ACK</a:t>
            </a:r>
            <a:r>
              <a:rPr lang="zh-TW" altLang="en-US" dirty="0"/>
              <a:t>不變時，就代表說收到的</a:t>
            </a:r>
            <a:r>
              <a:rPr lang="en-US" altLang="zh-TW" dirty="0"/>
              <a:t>pkt</a:t>
            </a:r>
            <a:r>
              <a:rPr lang="zh-TW" altLang="en-US" dirty="0"/>
              <a:t>長度為 </a:t>
            </a:r>
            <a:r>
              <a:rPr lang="en-US" altLang="zh-TW" dirty="0"/>
              <a:t>0</a:t>
            </a:r>
            <a:r>
              <a:rPr lang="zh-TW" altLang="en-US" dirty="0"/>
              <a:t>，所以 </a:t>
            </a:r>
            <a:r>
              <a:rPr lang="en-US" altLang="zh-TW" dirty="0"/>
              <a:t>ACK</a:t>
            </a:r>
            <a:r>
              <a:rPr lang="zh-TW" altLang="en-US" dirty="0"/>
              <a:t>不變，那會讓 </a:t>
            </a:r>
            <a:r>
              <a:rPr lang="en-US" altLang="zh-TW" dirty="0"/>
              <a:t>LEN=0</a:t>
            </a:r>
            <a:r>
              <a:rPr lang="zh-TW" altLang="en-US" dirty="0"/>
              <a:t>的只有 </a:t>
            </a:r>
            <a:r>
              <a:rPr lang="en-US" altLang="zh-TW" dirty="0"/>
              <a:t>ACK</a:t>
            </a:r>
            <a:r>
              <a:rPr lang="zh-TW" altLang="en-US" dirty="0"/>
              <a:t> </a:t>
            </a:r>
            <a:r>
              <a:rPr lang="en-US" altLang="zh-TW" dirty="0"/>
              <a:t>pkt</a:t>
            </a:r>
            <a:r>
              <a:rPr lang="zh-TW" altLang="en-US" dirty="0"/>
              <a:t>，所以就增加 </a:t>
            </a:r>
            <a:r>
              <a:rPr lang="en-US" altLang="zh-TW" dirty="0" err="1"/>
              <a:t>MissACK</a:t>
            </a:r>
            <a:r>
              <a:rPr lang="zh-TW" altLang="en-US" dirty="0"/>
              <a:t>的數量，然後這邊注意增加的數量是用我們已知的 </a:t>
            </a:r>
            <a:r>
              <a:rPr lang="en-US" altLang="zh-TW" dirty="0" err="1"/>
              <a:t>SeqChg</a:t>
            </a:r>
            <a:r>
              <a:rPr lang="en-US" altLang="zh-TW" dirty="0"/>
              <a:t>/ MSS</a:t>
            </a:r>
            <a:r>
              <a:rPr lang="zh-TW" altLang="en-US" dirty="0"/>
              <a:t>，這邊是假定說每筆資料都用完 </a:t>
            </a:r>
            <a:r>
              <a:rPr lang="en-US" altLang="zh-TW" dirty="0"/>
              <a:t>Segment</a:t>
            </a:r>
            <a:r>
              <a:rPr lang="zh-TW" altLang="en-US" dirty="0"/>
              <a:t>的容量，後面對於 </a:t>
            </a:r>
            <a:r>
              <a:rPr lang="en-US" altLang="zh-TW" dirty="0" err="1"/>
              <a:t>MissData</a:t>
            </a:r>
            <a:r>
              <a:rPr lang="zh-TW" altLang="en-US" dirty="0"/>
              <a:t>的修改也是用一樣的方法</a:t>
            </a:r>
          </a:p>
        </p:txBody>
      </p:sp>
      <p:sp>
        <p:nvSpPr>
          <p:cNvPr id="4" name="投影片編號版面配置區 3"/>
          <p:cNvSpPr>
            <a:spLocks noGrp="1"/>
          </p:cNvSpPr>
          <p:nvPr>
            <p:ph type="sldNum" sz="quarter" idx="5"/>
          </p:nvPr>
        </p:nvSpPr>
        <p:spPr/>
        <p:txBody>
          <a:bodyPr/>
          <a:lstStyle/>
          <a:p>
            <a:fld id="{F064266E-7AC1-4D30-9FF7-0A43193356EC}" type="slidenum">
              <a:rPr lang="zh-TW" altLang="en-US" smtClean="0"/>
              <a:t>28</a:t>
            </a:fld>
            <a:endParaRPr lang="zh-TW" altLang="en-US"/>
          </a:p>
        </p:txBody>
      </p:sp>
    </p:spTree>
    <p:extLst>
      <p:ext uri="{BB962C8B-B14F-4D97-AF65-F5344CB8AC3E}">
        <p14:creationId xmlns:p14="http://schemas.microsoft.com/office/powerpoint/2010/main" val="2788226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800" kern="0" dirty="0">
                <a:effectLst/>
                <a:latin typeface="CMR9"/>
                <a:ea typeface="新細明體" panose="02020500000000000000" pitchFamily="18" charset="-120"/>
                <a:cs typeface="CMR9"/>
              </a:rPr>
              <a:t>接著我們先不管我自己的 </a:t>
            </a:r>
            <a:r>
              <a:rPr lang="en-US" altLang="zh-TW" sz="1800" kern="0" dirty="0">
                <a:effectLst/>
                <a:latin typeface="CMR9"/>
                <a:ea typeface="新細明體" panose="02020500000000000000" pitchFamily="18" charset="-120"/>
                <a:cs typeface="CMR9"/>
              </a:rPr>
              <a:t>SEQ</a:t>
            </a:r>
            <a:r>
              <a:rPr lang="zh-TW" altLang="en-US" sz="1800" kern="0" dirty="0">
                <a:effectLst/>
                <a:latin typeface="CMR9"/>
                <a:ea typeface="新細明體" panose="02020500000000000000" pitchFamily="18" charset="-120"/>
                <a:cs typeface="CMR9"/>
              </a:rPr>
              <a:t>，單看 </a:t>
            </a:r>
            <a:r>
              <a:rPr lang="en-US" altLang="zh-TW" sz="1800" kern="0" dirty="0">
                <a:effectLst/>
                <a:latin typeface="CMR9"/>
                <a:ea typeface="新細明體" panose="02020500000000000000" pitchFamily="18" charset="-120"/>
                <a:cs typeface="CMR9"/>
              </a:rPr>
              <a:t>ACK</a:t>
            </a:r>
            <a:r>
              <a:rPr lang="zh-TW" altLang="en-US" sz="1800" kern="0" dirty="0">
                <a:effectLst/>
                <a:latin typeface="CMR9"/>
                <a:ea typeface="新細明體" panose="02020500000000000000" pitchFamily="18" charset="-120"/>
                <a:cs typeface="CMR9"/>
              </a:rPr>
              <a:t>，如果 </a:t>
            </a:r>
            <a:r>
              <a:rPr lang="en-US" altLang="zh-TW" sz="1800" kern="0" dirty="0">
                <a:effectLst/>
                <a:latin typeface="CMR9"/>
                <a:ea typeface="新細明體" panose="02020500000000000000" pitchFamily="18" charset="-120"/>
                <a:cs typeface="CMR9"/>
              </a:rPr>
              <a:t>ACK</a:t>
            </a:r>
            <a:r>
              <a:rPr lang="zh-TW" altLang="en-US" sz="1800" kern="0" dirty="0">
                <a:effectLst/>
                <a:latin typeface="CMR9"/>
                <a:ea typeface="新細明體" panose="02020500000000000000" pitchFamily="18" charset="-120"/>
                <a:cs typeface="CMR9"/>
              </a:rPr>
              <a:t>有變化，就代表說送過來的東西長度不為 </a:t>
            </a:r>
            <a:r>
              <a:rPr lang="en-US" altLang="zh-TW" sz="1800" kern="0" dirty="0">
                <a:effectLst/>
                <a:latin typeface="CMR9"/>
                <a:ea typeface="新細明體" panose="02020500000000000000" pitchFamily="18" charset="-120"/>
                <a:cs typeface="CMR9"/>
              </a:rPr>
              <a:t>0</a:t>
            </a:r>
            <a:r>
              <a:rPr lang="zh-TW" altLang="en-US" sz="1800" kern="0" dirty="0">
                <a:effectLst/>
                <a:latin typeface="CMR9"/>
                <a:ea typeface="新細明體" panose="02020500000000000000" pitchFamily="18" charset="-120"/>
                <a:cs typeface="CMR9"/>
              </a:rPr>
              <a:t>，也就代表送了資料過來，所以更新 </a:t>
            </a:r>
            <a:r>
              <a:rPr lang="en-US" altLang="zh-TW" sz="1800" kern="0" dirty="0" err="1">
                <a:effectLst/>
                <a:latin typeface="CMR9"/>
                <a:ea typeface="新細明體" panose="02020500000000000000" pitchFamily="18" charset="-120"/>
                <a:cs typeface="CMR9"/>
              </a:rPr>
              <a:t>MissedData</a:t>
            </a:r>
            <a:endParaRPr lang="en-US" altLang="zh-TW" sz="1800" kern="0" dirty="0">
              <a:effectLst/>
              <a:latin typeface="CMR9"/>
              <a:ea typeface="新細明體" panose="02020500000000000000" pitchFamily="18" charset="-120"/>
              <a:cs typeface="CMR9"/>
            </a:endParaRPr>
          </a:p>
          <a:p>
            <a:r>
              <a:rPr lang="zh-TW" altLang="en-US" sz="1800" kern="0" dirty="0">
                <a:effectLst/>
                <a:latin typeface="CMR9"/>
                <a:ea typeface="新細明體" panose="02020500000000000000" pitchFamily="18" charset="-120"/>
              </a:rPr>
              <a:t>然後這邊如果 </a:t>
            </a:r>
            <a:r>
              <a:rPr lang="en-US" altLang="zh-TW" sz="1800" kern="0" dirty="0">
                <a:effectLst/>
                <a:latin typeface="CMR9"/>
                <a:ea typeface="新細明體" panose="02020500000000000000" pitchFamily="18" charset="-120"/>
              </a:rPr>
              <a:t>SEQ</a:t>
            </a:r>
            <a:r>
              <a:rPr lang="zh-TW" altLang="en-US" sz="1800" kern="0" dirty="0">
                <a:effectLst/>
                <a:latin typeface="CMR9"/>
                <a:ea typeface="新細明體" panose="02020500000000000000" pitchFamily="18" charset="-120"/>
              </a:rPr>
              <a:t>沒有變化，代表我送出去的是長度 </a:t>
            </a:r>
            <a:r>
              <a:rPr lang="en-US" altLang="zh-TW" sz="1800" kern="0" dirty="0">
                <a:effectLst/>
                <a:latin typeface="CMR9"/>
                <a:ea typeface="新細明體" panose="02020500000000000000" pitchFamily="18" charset="-120"/>
              </a:rPr>
              <a:t>0</a:t>
            </a:r>
            <a:r>
              <a:rPr lang="zh-TW" altLang="en-US" sz="1800" kern="0" dirty="0">
                <a:effectLst/>
                <a:latin typeface="CMR9"/>
                <a:ea typeface="新細明體" panose="02020500000000000000" pitchFamily="18" charset="-120"/>
              </a:rPr>
              <a:t>的 </a:t>
            </a:r>
            <a:r>
              <a:rPr lang="en-US" altLang="zh-TW" sz="1800" kern="0" dirty="0">
                <a:effectLst/>
                <a:latin typeface="CMR9"/>
                <a:ea typeface="新細明體" panose="02020500000000000000" pitchFamily="18" charset="-120"/>
              </a:rPr>
              <a:t>ACK</a:t>
            </a:r>
            <a:r>
              <a:rPr lang="zh-TW" altLang="en-US" sz="1800" kern="0" dirty="0">
                <a:effectLst/>
                <a:latin typeface="CMR9"/>
                <a:ea typeface="新細明體" panose="02020500000000000000" pitchFamily="18" charset="-120"/>
              </a:rPr>
              <a:t>，否則就是長度不為 </a:t>
            </a:r>
            <a:r>
              <a:rPr lang="en-US" altLang="zh-TW" sz="1800" kern="0" dirty="0">
                <a:effectLst/>
                <a:latin typeface="CMR9"/>
                <a:ea typeface="新細明體" panose="02020500000000000000" pitchFamily="18" charset="-120"/>
              </a:rPr>
              <a:t>0</a:t>
            </a:r>
            <a:r>
              <a:rPr lang="zh-TW" altLang="en-US" sz="1800" kern="0" dirty="0">
                <a:effectLst/>
                <a:latin typeface="CMR9"/>
                <a:ea typeface="新細明體" panose="02020500000000000000" pitchFamily="18" charset="-120"/>
              </a:rPr>
              <a:t>的 </a:t>
            </a:r>
            <a:r>
              <a:rPr lang="en-US" altLang="zh-TW" sz="1800" kern="0" dirty="0">
                <a:effectLst/>
                <a:latin typeface="CMR9"/>
                <a:ea typeface="新細明體" panose="02020500000000000000" pitchFamily="18" charset="-120"/>
              </a:rPr>
              <a:t>data</a:t>
            </a:r>
          </a:p>
          <a:p>
            <a:r>
              <a:rPr lang="zh-TW" altLang="en-US" sz="1800" kern="0" dirty="0">
                <a:effectLst/>
                <a:latin typeface="CMR9"/>
                <a:ea typeface="新細明體" panose="02020500000000000000" pitchFamily="18" charset="-120"/>
              </a:rPr>
              <a:t>最後一項因為作者假設不會發生 </a:t>
            </a:r>
            <a:r>
              <a:rPr lang="en-US" altLang="zh-TW" sz="1800" kern="0" dirty="0">
                <a:effectLst/>
                <a:latin typeface="CMR9"/>
                <a:ea typeface="新細明體" panose="02020500000000000000" pitchFamily="18" charset="-120"/>
              </a:rPr>
              <a:t>pkt loss</a:t>
            </a:r>
            <a:r>
              <a:rPr lang="zh-TW" altLang="en-US" sz="1800" kern="0" dirty="0">
                <a:effectLst/>
                <a:latin typeface="CMR9"/>
                <a:ea typeface="新細明體" panose="02020500000000000000" pitchFamily="18" charset="-120"/>
              </a:rPr>
              <a:t>，沒有重船的現象，所以直接 </a:t>
            </a:r>
            <a:r>
              <a:rPr lang="en-US" altLang="zh-TW" sz="1800" kern="0" dirty="0">
                <a:effectLst/>
                <a:latin typeface="CMR9"/>
                <a:ea typeface="新細明體" panose="02020500000000000000" pitchFamily="18" charset="-120"/>
              </a:rPr>
              <a:t>continue</a:t>
            </a:r>
            <a:endParaRPr lang="zh-TW" altLang="en-US" dirty="0"/>
          </a:p>
        </p:txBody>
      </p:sp>
      <p:sp>
        <p:nvSpPr>
          <p:cNvPr id="4" name="投影片編號版面配置區 3"/>
          <p:cNvSpPr>
            <a:spLocks noGrp="1"/>
          </p:cNvSpPr>
          <p:nvPr>
            <p:ph type="sldNum" sz="quarter" idx="5"/>
          </p:nvPr>
        </p:nvSpPr>
        <p:spPr/>
        <p:txBody>
          <a:bodyPr/>
          <a:lstStyle/>
          <a:p>
            <a:fld id="{F064266E-7AC1-4D30-9FF7-0A43193356EC}" type="slidenum">
              <a:rPr lang="zh-TW" altLang="en-US" smtClean="0"/>
              <a:t>29</a:t>
            </a:fld>
            <a:endParaRPr lang="zh-TW" altLang="en-US"/>
          </a:p>
        </p:txBody>
      </p:sp>
    </p:spTree>
    <p:extLst>
      <p:ext uri="{BB962C8B-B14F-4D97-AF65-F5344CB8AC3E}">
        <p14:creationId xmlns:p14="http://schemas.microsoft.com/office/powerpoint/2010/main" val="2451610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這邊論文的發表時間是 </a:t>
            </a:r>
            <a:r>
              <a:rPr lang="en-US" altLang="zh-TW" dirty="0"/>
              <a:t>2006</a:t>
            </a:r>
            <a:r>
              <a:rPr lang="zh-TW" altLang="en-US" dirty="0"/>
              <a:t>年，</a:t>
            </a:r>
            <a:r>
              <a:rPr lang="en-US" altLang="zh-TW" dirty="0"/>
              <a:t>P2P</a:t>
            </a:r>
            <a:r>
              <a:rPr lang="zh-TW" altLang="en-US" dirty="0"/>
              <a:t>在當時的使用率逐漸提升，但</a:t>
            </a:r>
            <a:r>
              <a:rPr lang="en-US" altLang="zh-TW" dirty="0"/>
              <a:t>P2P</a:t>
            </a:r>
            <a:r>
              <a:rPr lang="zh-TW" altLang="en-US" dirty="0"/>
              <a:t>有下面兩個主要的問題</a:t>
            </a:r>
            <a:endParaRPr lang="en-US" altLang="zh-TW" dirty="0"/>
          </a:p>
          <a:p>
            <a:pPr marL="228600" indent="-228600">
              <a:buAutoNum type="arabicPeriod"/>
            </a:pPr>
            <a:r>
              <a:rPr lang="zh-TW" altLang="en-US" dirty="0"/>
              <a:t>導致網路壅塞，降低傳統的 </a:t>
            </a:r>
            <a:r>
              <a:rPr lang="en-US" altLang="zh-TW" dirty="0"/>
              <a:t>client-server application(ex. Web)</a:t>
            </a:r>
            <a:r>
              <a:rPr lang="zh-TW" altLang="en-US" dirty="0"/>
              <a:t>效能 </a:t>
            </a:r>
            <a:r>
              <a:rPr lang="en-US" altLang="zh-TW" dirty="0"/>
              <a:t>2006</a:t>
            </a:r>
            <a:r>
              <a:rPr lang="zh-TW" altLang="en-US" dirty="0"/>
              <a:t>年的估計表明，</a:t>
            </a:r>
            <a:r>
              <a:rPr lang="en-US" altLang="zh-TW" dirty="0"/>
              <a:t>P2P </a:t>
            </a:r>
            <a:r>
              <a:rPr lang="zh-TW" altLang="en-US" dirty="0"/>
              <a:t>流量佔寬帶總流量的 </a:t>
            </a:r>
            <a:r>
              <a:rPr lang="en-US" altLang="zh-TW" dirty="0"/>
              <a:t>70% [3,22]</a:t>
            </a:r>
            <a:r>
              <a:rPr lang="zh-TW" altLang="en-US" dirty="0"/>
              <a:t>。</a:t>
            </a:r>
            <a:endParaRPr lang="en-US" altLang="zh-TW" dirty="0"/>
          </a:p>
          <a:p>
            <a:pPr marL="0" indent="0">
              <a:buNone/>
            </a:pPr>
            <a:r>
              <a:rPr lang="en-US" altLang="zh-TW" dirty="0"/>
              <a:t>2. P2P </a:t>
            </a:r>
            <a:r>
              <a:rPr lang="zh-TW" altLang="en-US" dirty="0"/>
              <a:t>經常用於非法共享， </a:t>
            </a:r>
            <a:r>
              <a:rPr lang="en-US" altLang="zh-TW" dirty="0"/>
              <a:t>ex.</a:t>
            </a:r>
            <a:r>
              <a:rPr lang="zh-TW" altLang="en-US" dirty="0"/>
              <a:t>受版權保護的音樂、視頻、遊戲和軟件</a:t>
            </a:r>
            <a:endParaRPr lang="en-US" altLang="zh-TW" dirty="0"/>
          </a:p>
          <a:p>
            <a:pPr marL="0" indent="0">
              <a:buNone/>
            </a:pPr>
            <a:r>
              <a:rPr lang="zh-TW" altLang="en-US" dirty="0"/>
              <a:t>所以需要按</a:t>
            </a:r>
            <a:r>
              <a:rPr lang="en-US" altLang="zh-TW" dirty="0">
                <a:latin typeface="標楷體" panose="03000509000000000000" pitchFamily="65" charset="-120"/>
                <a:ea typeface="標楷體" panose="03000509000000000000" pitchFamily="65" charset="-120"/>
              </a:rPr>
              <a:t>application type </a:t>
            </a:r>
            <a:r>
              <a:rPr lang="zh-TW" altLang="en-US" dirty="0"/>
              <a:t>識別 </a:t>
            </a:r>
            <a:r>
              <a:rPr lang="en-US" altLang="zh-TW" dirty="0">
                <a:latin typeface="標楷體" panose="03000509000000000000" pitchFamily="65" charset="-120"/>
                <a:ea typeface="標楷體" panose="03000509000000000000" pitchFamily="65" charset="-120"/>
              </a:rPr>
              <a:t>network traffic </a:t>
            </a:r>
            <a:endParaRPr lang="en-US" altLang="zh-TW" dirty="0"/>
          </a:p>
          <a:p>
            <a:pPr marL="0" indent="0">
              <a:buNone/>
            </a:pPr>
            <a:endParaRPr lang="en-US" altLang="zh-TW" dirty="0"/>
          </a:p>
          <a:p>
            <a:pPr marL="228600" indent="-228600">
              <a:buAutoNum type="arabicPeriod"/>
            </a:pPr>
            <a:endParaRPr lang="en-US" altLang="zh-TW" dirty="0"/>
          </a:p>
        </p:txBody>
      </p:sp>
      <p:sp>
        <p:nvSpPr>
          <p:cNvPr id="4" name="投影片編號版面配置區 3"/>
          <p:cNvSpPr>
            <a:spLocks noGrp="1"/>
          </p:cNvSpPr>
          <p:nvPr>
            <p:ph type="sldNum" sz="quarter" idx="5"/>
          </p:nvPr>
        </p:nvSpPr>
        <p:spPr/>
        <p:txBody>
          <a:bodyPr/>
          <a:lstStyle/>
          <a:p>
            <a:fld id="{F064266E-7AC1-4D30-9FF7-0A43193356EC}" type="slidenum">
              <a:rPr lang="zh-TW" altLang="en-US" smtClean="0"/>
              <a:t>3</a:t>
            </a:fld>
            <a:endParaRPr lang="zh-TW" altLang="en-US"/>
          </a:p>
        </p:txBody>
      </p:sp>
    </p:spTree>
    <p:extLst>
      <p:ext uri="{BB962C8B-B14F-4D97-AF65-F5344CB8AC3E}">
        <p14:creationId xmlns:p14="http://schemas.microsoft.com/office/powerpoint/2010/main" val="25349871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講完估算的方法，我們這邊展示了估算的結果跟實際樹值的差距</a:t>
            </a:r>
            <a:endParaRPr lang="en-US" altLang="zh-TW" dirty="0"/>
          </a:p>
          <a:p>
            <a:r>
              <a:rPr lang="zh-TW" altLang="en-US" dirty="0"/>
              <a:t>首先對於 </a:t>
            </a:r>
            <a:r>
              <a:rPr lang="en-US" altLang="zh-TW" dirty="0"/>
              <a:t>duration</a:t>
            </a:r>
            <a:r>
              <a:rPr lang="zh-TW" altLang="en-US" dirty="0"/>
              <a:t>來說，可以發現在估測值比較小的時候，實際值往往比較大，那這是因為發送 </a:t>
            </a:r>
            <a:r>
              <a:rPr lang="en-US" altLang="zh-TW" dirty="0"/>
              <a:t>RST</a:t>
            </a:r>
            <a:r>
              <a:rPr lang="zh-TW" altLang="en-US" dirty="0"/>
              <a:t>和 </a:t>
            </a:r>
            <a:r>
              <a:rPr lang="en-US" altLang="zh-TW" dirty="0"/>
              <a:t>FIN</a:t>
            </a:r>
            <a:r>
              <a:rPr lang="zh-TW" altLang="en-US" dirty="0"/>
              <a:t>帶來的錯誤</a:t>
            </a:r>
            <a:endParaRPr lang="en-US" altLang="zh-TW" dirty="0"/>
          </a:p>
          <a:p>
            <a:r>
              <a:rPr lang="en-US" altLang="zh-TW" dirty="0"/>
              <a:t>Bytes</a:t>
            </a:r>
            <a:r>
              <a:rPr lang="zh-TW" altLang="en-US" dirty="0"/>
              <a:t>的估計就相對準確，平均每個 </a:t>
            </a:r>
            <a:r>
              <a:rPr lang="en-US" altLang="zh-TW" dirty="0"/>
              <a:t>flow</a:t>
            </a:r>
            <a:r>
              <a:rPr lang="zh-TW" altLang="en-US" dirty="0"/>
              <a:t>只有</a:t>
            </a:r>
            <a:r>
              <a:rPr lang="en-US" altLang="zh-TW" dirty="0"/>
              <a:t>120 bytes</a:t>
            </a:r>
            <a:r>
              <a:rPr lang="zh-TW" altLang="en-US" dirty="0"/>
              <a:t>的錯誤，並且 </a:t>
            </a:r>
            <a:r>
              <a:rPr lang="en-US" altLang="zh-TW" dirty="0"/>
              <a:t>92%</a:t>
            </a:r>
            <a:r>
              <a:rPr lang="zh-TW" altLang="en-US" dirty="0"/>
              <a:t>的錯誤都跟真實的值距離 </a:t>
            </a:r>
            <a:r>
              <a:rPr lang="en-US" altLang="zh-TW" dirty="0"/>
              <a:t>500 bytes</a:t>
            </a:r>
            <a:r>
              <a:rPr lang="zh-TW" altLang="en-US" dirty="0"/>
              <a:t>以內</a:t>
            </a:r>
            <a:endParaRPr lang="en-US" altLang="zh-TW" dirty="0"/>
          </a:p>
          <a:p>
            <a:r>
              <a:rPr lang="en-US" altLang="zh-TW" dirty="0"/>
              <a:t>pkt</a:t>
            </a:r>
            <a:r>
              <a:rPr lang="zh-TW" altLang="en-US" dirty="0"/>
              <a:t>的估計則很明顯可以發現隨著 </a:t>
            </a:r>
            <a:r>
              <a:rPr lang="en-US" altLang="zh-TW" dirty="0"/>
              <a:t>pkt</a:t>
            </a:r>
            <a:r>
              <a:rPr lang="zh-TW" altLang="en-US" dirty="0"/>
              <a:t>的數量增加，錯誤也跟著增加，這可能是因為作者假設沒有 </a:t>
            </a:r>
            <a:r>
              <a:rPr lang="en-US" altLang="zh-TW" dirty="0"/>
              <a:t>pkt loss</a:t>
            </a:r>
            <a:r>
              <a:rPr lang="zh-TW" altLang="en-US" dirty="0"/>
              <a:t>導致的錯誤，因為 </a:t>
            </a:r>
            <a:r>
              <a:rPr lang="en-US" altLang="zh-TW" dirty="0"/>
              <a:t>pkt </a:t>
            </a:r>
            <a:r>
              <a:rPr lang="zh-TW" altLang="en-US" dirty="0"/>
              <a:t>數量增加，那丟失的次數、重發的次數也會跟著增加，所以就會帶來一些誤差，但總體來說表現還是相當不錯，每個 </a:t>
            </a:r>
            <a:r>
              <a:rPr lang="en-US" altLang="zh-TW" dirty="0"/>
              <a:t>flow</a:t>
            </a:r>
            <a:r>
              <a:rPr lang="zh-TW" altLang="en-US" dirty="0"/>
              <a:t>平均只會錯 </a:t>
            </a:r>
            <a:r>
              <a:rPr lang="en-US" altLang="zh-TW" dirty="0"/>
              <a:t>2.4</a:t>
            </a:r>
            <a:r>
              <a:rPr lang="zh-TW" altLang="en-US" dirty="0"/>
              <a:t>個 </a:t>
            </a:r>
            <a:r>
              <a:rPr lang="en-US" altLang="zh-TW" dirty="0"/>
              <a:t>pkt</a:t>
            </a:r>
            <a:r>
              <a:rPr lang="zh-TW" altLang="en-US" dirty="0"/>
              <a:t>，</a:t>
            </a:r>
            <a:r>
              <a:rPr lang="en-US" altLang="zh-TW" dirty="0"/>
              <a:t> </a:t>
            </a:r>
          </a:p>
        </p:txBody>
      </p:sp>
      <p:sp>
        <p:nvSpPr>
          <p:cNvPr id="4" name="投影片編號版面配置區 3"/>
          <p:cNvSpPr>
            <a:spLocks noGrp="1"/>
          </p:cNvSpPr>
          <p:nvPr>
            <p:ph type="sldNum" sz="quarter" idx="5"/>
          </p:nvPr>
        </p:nvSpPr>
        <p:spPr/>
        <p:txBody>
          <a:bodyPr/>
          <a:lstStyle/>
          <a:p>
            <a:fld id="{F064266E-7AC1-4D30-9FF7-0A43193356EC}" type="slidenum">
              <a:rPr lang="zh-TW" altLang="en-US" smtClean="0"/>
              <a:t>30</a:t>
            </a:fld>
            <a:endParaRPr lang="zh-TW" altLang="en-US"/>
          </a:p>
        </p:txBody>
      </p:sp>
    </p:spTree>
    <p:extLst>
      <p:ext uri="{BB962C8B-B14F-4D97-AF65-F5344CB8AC3E}">
        <p14:creationId xmlns:p14="http://schemas.microsoft.com/office/powerpoint/2010/main" val="37245465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在來就是將使用估計方法獲得的資料去做訓練、評估，下面圖片就展示了估計過後的 </a:t>
            </a:r>
            <a:r>
              <a:rPr lang="en-US" altLang="zh-TW" dirty="0"/>
              <a:t>c2s</a:t>
            </a:r>
            <a:r>
              <a:rPr lang="zh-TW" altLang="en-US" dirty="0"/>
              <a:t> </a:t>
            </a:r>
            <a:r>
              <a:rPr lang="en-US" altLang="zh-TW" dirty="0"/>
              <a:t>dataset</a:t>
            </a:r>
            <a:r>
              <a:rPr lang="zh-TW" altLang="en-US" dirty="0"/>
              <a:t>和估計過後的 </a:t>
            </a:r>
            <a:r>
              <a:rPr lang="en-US" altLang="zh-TW" dirty="0"/>
              <a:t>random</a:t>
            </a:r>
            <a:r>
              <a:rPr lang="zh-TW" altLang="en-US" dirty="0"/>
              <a:t> </a:t>
            </a:r>
            <a:r>
              <a:rPr lang="en-US" altLang="zh-TW" dirty="0"/>
              <a:t>dataset</a:t>
            </a:r>
            <a:r>
              <a:rPr lang="zh-TW" altLang="en-US" dirty="0"/>
              <a:t>獲得的結果，然後藍色線是我們實際用 </a:t>
            </a:r>
            <a:r>
              <a:rPr lang="en-US" altLang="zh-TW" dirty="0"/>
              <a:t>s2c dataset</a:t>
            </a:r>
            <a:r>
              <a:rPr lang="zh-TW" altLang="en-US" dirty="0"/>
              <a:t>訓練獲得的結果</a:t>
            </a:r>
            <a:endParaRPr lang="en-US" altLang="zh-TW" dirty="0"/>
          </a:p>
          <a:p>
            <a:r>
              <a:rPr lang="zh-TW" altLang="en-US" dirty="0"/>
              <a:t>那可以看到其實用估計方法處理過後的資料集表現是跟實際的資料集表現得差不多的</a:t>
            </a:r>
          </a:p>
        </p:txBody>
      </p:sp>
      <p:sp>
        <p:nvSpPr>
          <p:cNvPr id="4" name="投影片編號版面配置區 3"/>
          <p:cNvSpPr>
            <a:spLocks noGrp="1"/>
          </p:cNvSpPr>
          <p:nvPr>
            <p:ph type="sldNum" sz="quarter" idx="5"/>
          </p:nvPr>
        </p:nvSpPr>
        <p:spPr/>
        <p:txBody>
          <a:bodyPr/>
          <a:lstStyle/>
          <a:p>
            <a:fld id="{F064266E-7AC1-4D30-9FF7-0A43193356EC}" type="slidenum">
              <a:rPr lang="zh-TW" altLang="en-US" smtClean="0"/>
              <a:t>31</a:t>
            </a:fld>
            <a:endParaRPr lang="zh-TW" altLang="en-US"/>
          </a:p>
        </p:txBody>
      </p:sp>
    </p:spTree>
    <p:extLst>
      <p:ext uri="{BB962C8B-B14F-4D97-AF65-F5344CB8AC3E}">
        <p14:creationId xmlns:p14="http://schemas.microsoft.com/office/powerpoint/2010/main" val="9167912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再來是實際去查看用估計的資料集訓練出來的單個模型的表現，可以發現這個模型其實表現性能還不錯，似乎沒有被估計的誤差影響，那作者認為可能與我們使用 </a:t>
            </a:r>
            <a:r>
              <a:rPr lang="en-US" altLang="zh-TW" dirty="0"/>
              <a:t>log</a:t>
            </a:r>
            <a:r>
              <a:rPr lang="zh-TW" altLang="en-US" dirty="0"/>
              <a:t>轉換，進而把估計誤差縮小有關，也就是說相對於特徵間的差距，估計誤差帶來的影響要小得多</a:t>
            </a:r>
          </a:p>
        </p:txBody>
      </p:sp>
      <p:sp>
        <p:nvSpPr>
          <p:cNvPr id="4" name="投影片編號版面配置區 3"/>
          <p:cNvSpPr>
            <a:spLocks noGrp="1"/>
          </p:cNvSpPr>
          <p:nvPr>
            <p:ph type="sldNum" sz="quarter" idx="5"/>
          </p:nvPr>
        </p:nvSpPr>
        <p:spPr/>
        <p:txBody>
          <a:bodyPr/>
          <a:lstStyle/>
          <a:p>
            <a:fld id="{F064266E-7AC1-4D30-9FF7-0A43193356EC}" type="slidenum">
              <a:rPr lang="zh-TW" altLang="en-US" smtClean="0"/>
              <a:t>32</a:t>
            </a:fld>
            <a:endParaRPr lang="zh-TW" altLang="en-US"/>
          </a:p>
        </p:txBody>
      </p:sp>
    </p:spTree>
    <p:extLst>
      <p:ext uri="{BB962C8B-B14F-4D97-AF65-F5344CB8AC3E}">
        <p14:creationId xmlns:p14="http://schemas.microsoft.com/office/powerpoint/2010/main" val="39835869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這邊給論文做個總結，這篇論文應用了機器學習，使用 單向 </a:t>
            </a:r>
            <a:r>
              <a:rPr lang="en-US" altLang="zh-TW" dirty="0"/>
              <a:t>flow</a:t>
            </a:r>
            <a:r>
              <a:rPr lang="zh-TW" altLang="en-US" dirty="0"/>
              <a:t>的資訊去分類每個 </a:t>
            </a:r>
            <a:r>
              <a:rPr lang="en-US" altLang="zh-TW" dirty="0"/>
              <a:t>flow</a:t>
            </a:r>
            <a:r>
              <a:rPr lang="zh-TW" altLang="en-US" dirty="0"/>
              <a:t>，並且實驗證明說應該使用 </a:t>
            </a:r>
            <a:r>
              <a:rPr lang="en-US" altLang="zh-TW" dirty="0"/>
              <a:t>s2c</a:t>
            </a:r>
            <a:r>
              <a:rPr lang="zh-TW" altLang="en-US" dirty="0"/>
              <a:t>方向的 </a:t>
            </a:r>
            <a:r>
              <a:rPr lang="en-US" altLang="zh-TW" dirty="0"/>
              <a:t>flow</a:t>
            </a:r>
            <a:r>
              <a:rPr lang="zh-TW" altLang="en-US" dirty="0"/>
              <a:t>會帶來比較好的表現，然後為了讓各種方向的 </a:t>
            </a:r>
            <a:r>
              <a:rPr lang="en-US" altLang="zh-TW" dirty="0"/>
              <a:t>flow</a:t>
            </a:r>
            <a:r>
              <a:rPr lang="zh-TW" altLang="en-US" dirty="0"/>
              <a:t>都能達到跟 </a:t>
            </a:r>
            <a:r>
              <a:rPr lang="en-US" altLang="zh-TW" dirty="0"/>
              <a:t>s2c</a:t>
            </a:r>
            <a:r>
              <a:rPr lang="zh-TW" altLang="en-US" dirty="0"/>
              <a:t>方向 </a:t>
            </a:r>
            <a:r>
              <a:rPr lang="en-US" altLang="zh-TW" dirty="0"/>
              <a:t>flow</a:t>
            </a:r>
            <a:r>
              <a:rPr lang="zh-TW" altLang="en-US" dirty="0"/>
              <a:t>一樣的表現，作者提出了一個算法去估計需要的資訊，最後獲得 </a:t>
            </a:r>
            <a:r>
              <a:rPr lang="en-US" altLang="zh-TW" dirty="0"/>
              <a:t>flow</a:t>
            </a:r>
            <a:r>
              <a:rPr lang="zh-TW" altLang="en-US" dirty="0"/>
              <a:t>準確率 </a:t>
            </a:r>
            <a:r>
              <a:rPr lang="en-US" altLang="zh-TW" dirty="0"/>
              <a:t>95%</a:t>
            </a:r>
            <a:r>
              <a:rPr lang="zh-TW" altLang="en-US" dirty="0"/>
              <a:t>跟 </a:t>
            </a:r>
            <a:r>
              <a:rPr lang="en-US" altLang="zh-TW" dirty="0"/>
              <a:t>Bytes </a:t>
            </a:r>
            <a:r>
              <a:rPr lang="zh-TW" altLang="en-US" dirty="0"/>
              <a:t>準確率 </a:t>
            </a:r>
            <a:r>
              <a:rPr lang="en-US" altLang="zh-TW" dirty="0"/>
              <a:t>80%</a:t>
            </a:r>
            <a:endParaRPr lang="zh-TW" altLang="en-US" dirty="0"/>
          </a:p>
        </p:txBody>
      </p:sp>
      <p:sp>
        <p:nvSpPr>
          <p:cNvPr id="4" name="投影片編號版面配置區 3"/>
          <p:cNvSpPr>
            <a:spLocks noGrp="1"/>
          </p:cNvSpPr>
          <p:nvPr>
            <p:ph type="sldNum" sz="quarter" idx="5"/>
          </p:nvPr>
        </p:nvSpPr>
        <p:spPr/>
        <p:txBody>
          <a:bodyPr/>
          <a:lstStyle/>
          <a:p>
            <a:fld id="{F064266E-7AC1-4D30-9FF7-0A43193356EC}" type="slidenum">
              <a:rPr lang="zh-TW" altLang="en-US" smtClean="0"/>
              <a:t>33</a:t>
            </a:fld>
            <a:endParaRPr lang="zh-TW" altLang="en-US"/>
          </a:p>
        </p:txBody>
      </p:sp>
    </p:spTree>
    <p:extLst>
      <p:ext uri="{BB962C8B-B14F-4D97-AF65-F5344CB8AC3E}">
        <p14:creationId xmlns:p14="http://schemas.microsoft.com/office/powerpoint/2010/main" val="11345089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那我的報告到這邊結束，請問有任何問題嗎</a:t>
            </a:r>
            <a:r>
              <a:rPr lang="en-US" altLang="zh-TW" dirty="0"/>
              <a:t>?</a:t>
            </a:r>
            <a:endParaRPr lang="zh-TW" altLang="en-US" dirty="0"/>
          </a:p>
        </p:txBody>
      </p:sp>
      <p:sp>
        <p:nvSpPr>
          <p:cNvPr id="4" name="投影片編號版面配置區 3"/>
          <p:cNvSpPr>
            <a:spLocks noGrp="1"/>
          </p:cNvSpPr>
          <p:nvPr>
            <p:ph type="sldNum" sz="quarter" idx="5"/>
          </p:nvPr>
        </p:nvSpPr>
        <p:spPr/>
        <p:txBody>
          <a:bodyPr/>
          <a:lstStyle/>
          <a:p>
            <a:fld id="{F064266E-7AC1-4D30-9FF7-0A43193356EC}" type="slidenum">
              <a:rPr lang="zh-TW" altLang="en-US" smtClean="0"/>
              <a:t>34</a:t>
            </a:fld>
            <a:endParaRPr lang="zh-TW" altLang="en-US"/>
          </a:p>
        </p:txBody>
      </p:sp>
    </p:spTree>
    <p:extLst>
      <p:ext uri="{BB962C8B-B14F-4D97-AF65-F5344CB8AC3E}">
        <p14:creationId xmlns:p14="http://schemas.microsoft.com/office/powerpoint/2010/main" val="1851754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None/>
            </a:pPr>
            <a:r>
              <a:rPr lang="zh-TW" altLang="en-US" dirty="0"/>
              <a:t>傳統方法會根據 </a:t>
            </a:r>
            <a:r>
              <a:rPr lang="en-US" altLang="zh-TW" dirty="0"/>
              <a:t>port number</a:t>
            </a:r>
            <a:r>
              <a:rPr lang="zh-TW" altLang="en-US" dirty="0"/>
              <a:t>或者 </a:t>
            </a:r>
            <a:r>
              <a:rPr lang="en-US" altLang="zh-TW" dirty="0"/>
              <a:t>payload</a:t>
            </a:r>
            <a:r>
              <a:rPr lang="zh-TW" altLang="en-US" dirty="0"/>
              <a:t>的 </a:t>
            </a:r>
            <a:r>
              <a:rPr lang="en-US" altLang="zh-TW" dirty="0"/>
              <a:t>signature</a:t>
            </a:r>
            <a:r>
              <a:rPr lang="zh-TW" altLang="en-US" dirty="0"/>
              <a:t>去分辨 </a:t>
            </a:r>
            <a:r>
              <a:rPr lang="en-US" altLang="zh-TW" dirty="0"/>
              <a:t>traffic</a:t>
            </a:r>
            <a:r>
              <a:rPr lang="zh-TW" altLang="en-US" dirty="0"/>
              <a:t>是不是 </a:t>
            </a:r>
            <a:r>
              <a:rPr lang="en-US" altLang="zh-TW" dirty="0"/>
              <a:t>P2P</a:t>
            </a:r>
            <a:r>
              <a:rPr lang="zh-TW" altLang="en-US" dirty="0"/>
              <a:t>，但 </a:t>
            </a:r>
            <a:r>
              <a:rPr lang="en-US" altLang="zh-TW" dirty="0"/>
              <a:t>port num</a:t>
            </a:r>
            <a:r>
              <a:rPr lang="zh-TW" altLang="en-US" dirty="0"/>
              <a:t>會面臨到兩個問題，第一個就是有許多應用程式使用動態的 </a:t>
            </a:r>
            <a:r>
              <a:rPr lang="en-US" altLang="zh-TW" dirty="0"/>
              <a:t>port num</a:t>
            </a:r>
            <a:r>
              <a:rPr lang="zh-TW" altLang="en-US" dirty="0"/>
              <a:t>，第二個就是 </a:t>
            </a:r>
            <a:r>
              <a:rPr lang="en-US" altLang="zh-TW" dirty="0"/>
              <a:t>P2P</a:t>
            </a:r>
            <a:r>
              <a:rPr lang="zh-TW" altLang="en-US" dirty="0"/>
              <a:t>會去使用別種 </a:t>
            </a:r>
            <a:r>
              <a:rPr lang="en-US" altLang="zh-TW" dirty="0"/>
              <a:t>application</a:t>
            </a:r>
            <a:r>
              <a:rPr lang="zh-TW" altLang="en-US" dirty="0"/>
              <a:t>的 </a:t>
            </a:r>
            <a:r>
              <a:rPr lang="en-US" altLang="zh-TW" dirty="0"/>
              <a:t>port num</a:t>
            </a:r>
            <a:r>
              <a:rPr lang="zh-TW" altLang="en-US" dirty="0"/>
              <a:t>去掩蓋自己的身分</a:t>
            </a:r>
            <a:endParaRPr lang="en-US" altLang="zh-TW" dirty="0"/>
          </a:p>
          <a:p>
            <a:pPr marL="0" indent="0">
              <a:buNone/>
            </a:pPr>
            <a:r>
              <a:rPr lang="zh-TW" altLang="en-US" dirty="0"/>
              <a:t>而 </a:t>
            </a:r>
            <a:r>
              <a:rPr lang="en-US" altLang="zh-TW" dirty="0"/>
              <a:t>signature</a:t>
            </a:r>
            <a:r>
              <a:rPr lang="zh-TW" altLang="en-US" dirty="0"/>
              <a:t>面臨到的第一個問題就是並不是所有的 </a:t>
            </a:r>
            <a:r>
              <a:rPr lang="en-US" altLang="zh-TW" dirty="0"/>
              <a:t>traffic</a:t>
            </a:r>
            <a:r>
              <a:rPr lang="zh-TW" altLang="en-US" dirty="0"/>
              <a:t>都有 </a:t>
            </a:r>
            <a:r>
              <a:rPr lang="en-US" altLang="zh-TW" dirty="0"/>
              <a:t>signature</a:t>
            </a:r>
            <a:r>
              <a:rPr lang="zh-TW" altLang="en-US" dirty="0"/>
              <a:t>，這樣沒有 </a:t>
            </a:r>
            <a:r>
              <a:rPr lang="en-US" altLang="zh-TW" dirty="0"/>
              <a:t>signature</a:t>
            </a:r>
            <a:r>
              <a:rPr lang="zh-TW" altLang="en-US" dirty="0"/>
              <a:t>的 </a:t>
            </a:r>
            <a:r>
              <a:rPr lang="en-US" altLang="zh-TW" dirty="0"/>
              <a:t>application</a:t>
            </a:r>
            <a:r>
              <a:rPr lang="zh-TW" altLang="en-US" dirty="0"/>
              <a:t>就沒辦法被辨別出來，再來就是 </a:t>
            </a:r>
            <a:r>
              <a:rPr lang="en-US" altLang="zh-TW" dirty="0"/>
              <a:t>signature</a:t>
            </a:r>
            <a:r>
              <a:rPr lang="zh-TW" altLang="en-US" dirty="0"/>
              <a:t>其實不是很好維護，以及最後也最重要的，</a:t>
            </a:r>
            <a:r>
              <a:rPr lang="en-US" altLang="zh-TW" dirty="0"/>
              <a:t>P2P</a:t>
            </a:r>
            <a:r>
              <a:rPr lang="zh-TW" altLang="en-US" dirty="0"/>
              <a:t>會去加密，導致我們沒辦法辨別。</a:t>
            </a:r>
            <a:endParaRPr lang="en-US" altLang="zh-TW" dirty="0"/>
          </a:p>
        </p:txBody>
      </p:sp>
      <p:sp>
        <p:nvSpPr>
          <p:cNvPr id="4" name="投影片編號版面配置區 3"/>
          <p:cNvSpPr>
            <a:spLocks noGrp="1"/>
          </p:cNvSpPr>
          <p:nvPr>
            <p:ph type="sldNum" sz="quarter" idx="5"/>
          </p:nvPr>
        </p:nvSpPr>
        <p:spPr/>
        <p:txBody>
          <a:bodyPr/>
          <a:lstStyle/>
          <a:p>
            <a:fld id="{F064266E-7AC1-4D30-9FF7-0A43193356EC}" type="slidenum">
              <a:rPr lang="zh-TW" altLang="en-US" smtClean="0"/>
              <a:t>4</a:t>
            </a:fld>
            <a:endParaRPr lang="zh-TW" altLang="en-US"/>
          </a:p>
        </p:txBody>
      </p:sp>
    </p:spTree>
    <p:extLst>
      <p:ext uri="{BB962C8B-B14F-4D97-AF65-F5344CB8AC3E}">
        <p14:creationId xmlns:p14="http://schemas.microsoft.com/office/powerpoint/2010/main" val="3979248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那作者這邊就提出說我們應該改根據 流量統計 來偵測 </a:t>
            </a:r>
            <a:r>
              <a:rPr lang="en-US" altLang="zh-TW" dirty="0"/>
              <a:t>application</a:t>
            </a:r>
            <a:r>
              <a:rPr lang="zh-TW" altLang="en-US" dirty="0"/>
              <a:t>的種類，因為不同的 </a:t>
            </a:r>
            <a:r>
              <a:rPr lang="en-US" altLang="zh-TW" dirty="0"/>
              <a:t>application</a:t>
            </a:r>
            <a:r>
              <a:rPr lang="zh-TW" altLang="en-US" dirty="0"/>
              <a:t>會有不同的行為，那就會展現出不同的流量統計，並且流量統計相對剛剛的 </a:t>
            </a:r>
            <a:r>
              <a:rPr lang="en-US" altLang="zh-TW" dirty="0"/>
              <a:t>port num</a:t>
            </a:r>
            <a:r>
              <a:rPr lang="zh-TW" altLang="en-US" dirty="0"/>
              <a:t>跟 </a:t>
            </a:r>
            <a:r>
              <a:rPr lang="en-US" altLang="zh-TW" dirty="0"/>
              <a:t>signature</a:t>
            </a:r>
            <a:r>
              <a:rPr lang="zh-TW" altLang="en-US" dirty="0"/>
              <a:t>來說，是更加難加密的</a:t>
            </a:r>
            <a:br>
              <a:rPr lang="en-US" altLang="zh-TW" dirty="0"/>
            </a:br>
            <a:r>
              <a:rPr lang="zh-TW" altLang="en-US" dirty="0"/>
              <a:t>另外因為作者也提出說可以使用 單向的流量統計，這樣即便資料是在網路的核心出入口取得的，也能夠去很好的辨別流量的種類。</a:t>
            </a:r>
          </a:p>
        </p:txBody>
      </p:sp>
      <p:sp>
        <p:nvSpPr>
          <p:cNvPr id="4" name="投影片編號版面配置區 3"/>
          <p:cNvSpPr>
            <a:spLocks noGrp="1"/>
          </p:cNvSpPr>
          <p:nvPr>
            <p:ph type="sldNum" sz="quarter" idx="5"/>
          </p:nvPr>
        </p:nvSpPr>
        <p:spPr/>
        <p:txBody>
          <a:bodyPr/>
          <a:lstStyle/>
          <a:p>
            <a:fld id="{F064266E-7AC1-4D30-9FF7-0A43193356EC}" type="slidenum">
              <a:rPr lang="zh-TW" altLang="en-US" smtClean="0"/>
              <a:t>5</a:t>
            </a:fld>
            <a:endParaRPr lang="zh-TW" altLang="en-US"/>
          </a:p>
        </p:txBody>
      </p:sp>
    </p:spTree>
    <p:extLst>
      <p:ext uri="{BB962C8B-B14F-4D97-AF65-F5344CB8AC3E}">
        <p14:creationId xmlns:p14="http://schemas.microsoft.com/office/powerpoint/2010/main" val="2274171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而為了達到剛剛說的目的，講者這邊用了機器學習的方法來劃分流量的種類，並且作了一些實驗表明 </a:t>
            </a:r>
            <a:r>
              <a:rPr lang="en-US" altLang="zh-TW" dirty="0"/>
              <a:t>s2c</a:t>
            </a:r>
            <a:r>
              <a:rPr lang="zh-TW" altLang="en-US" dirty="0"/>
              <a:t>方向的流量可以獲得更好的表現。</a:t>
            </a:r>
          </a:p>
        </p:txBody>
      </p:sp>
      <p:sp>
        <p:nvSpPr>
          <p:cNvPr id="4" name="投影片編號版面配置區 3"/>
          <p:cNvSpPr>
            <a:spLocks noGrp="1"/>
          </p:cNvSpPr>
          <p:nvPr>
            <p:ph type="sldNum" sz="quarter" idx="5"/>
          </p:nvPr>
        </p:nvSpPr>
        <p:spPr/>
        <p:txBody>
          <a:bodyPr/>
          <a:lstStyle/>
          <a:p>
            <a:fld id="{F064266E-7AC1-4D30-9FF7-0A43193356EC}" type="slidenum">
              <a:rPr lang="zh-TW" altLang="en-US" smtClean="0"/>
              <a:t>6</a:t>
            </a:fld>
            <a:endParaRPr lang="zh-TW" altLang="en-US"/>
          </a:p>
        </p:txBody>
      </p:sp>
    </p:spTree>
    <p:extLst>
      <p:ext uri="{BB962C8B-B14F-4D97-AF65-F5344CB8AC3E}">
        <p14:creationId xmlns:p14="http://schemas.microsoft.com/office/powerpoint/2010/main" val="2780671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那既然 </a:t>
            </a:r>
            <a:r>
              <a:rPr lang="en-US" altLang="zh-TW" dirty="0"/>
              <a:t>s2c</a:t>
            </a:r>
            <a:r>
              <a:rPr lang="zh-TW" altLang="en-US" dirty="0"/>
              <a:t>的流量會獲得更好的表現，那作者就提出一個評估算法，讓我們可以從無論什麼方向的資料都獲得跟 </a:t>
            </a:r>
            <a:r>
              <a:rPr lang="en-US" altLang="zh-TW" dirty="0"/>
              <a:t>s2c</a:t>
            </a:r>
            <a:r>
              <a:rPr lang="zh-TW" altLang="en-US" dirty="0"/>
              <a:t>方向流量一樣的資訊</a:t>
            </a:r>
          </a:p>
        </p:txBody>
      </p:sp>
      <p:sp>
        <p:nvSpPr>
          <p:cNvPr id="4" name="投影片編號版面配置區 3"/>
          <p:cNvSpPr>
            <a:spLocks noGrp="1"/>
          </p:cNvSpPr>
          <p:nvPr>
            <p:ph type="sldNum" sz="quarter" idx="5"/>
          </p:nvPr>
        </p:nvSpPr>
        <p:spPr/>
        <p:txBody>
          <a:bodyPr/>
          <a:lstStyle/>
          <a:p>
            <a:fld id="{F064266E-7AC1-4D30-9FF7-0A43193356EC}" type="slidenum">
              <a:rPr lang="zh-TW" altLang="en-US" smtClean="0"/>
              <a:t>7</a:t>
            </a:fld>
            <a:endParaRPr lang="zh-TW" altLang="en-US"/>
          </a:p>
        </p:txBody>
      </p:sp>
    </p:spTree>
    <p:extLst>
      <p:ext uri="{BB962C8B-B14F-4D97-AF65-F5344CB8AC3E}">
        <p14:creationId xmlns:p14="http://schemas.microsoft.com/office/powerpoint/2010/main" val="4224938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那這邊我們就開始介紹 </a:t>
            </a:r>
            <a:r>
              <a:rPr lang="en-US" altLang="zh-TW" dirty="0"/>
              <a:t>traffic</a:t>
            </a:r>
            <a:r>
              <a:rPr lang="zh-TW" altLang="en-US" dirty="0"/>
              <a:t>的分類，在這個問題中，我們會有很多組由不同的 </a:t>
            </a:r>
            <a:r>
              <a:rPr lang="en-US" altLang="zh-TW" dirty="0"/>
              <a:t>attribute</a:t>
            </a:r>
            <a:r>
              <a:rPr lang="zh-TW" altLang="en-US" dirty="0"/>
              <a:t>組成的 </a:t>
            </a:r>
            <a:r>
              <a:rPr lang="en-US" altLang="zh-TW" dirty="0"/>
              <a:t>flow</a:t>
            </a:r>
            <a:r>
              <a:rPr lang="zh-TW" altLang="en-US" dirty="0"/>
              <a:t>，以及它們各自對應的 </a:t>
            </a:r>
            <a:r>
              <a:rPr lang="en-US" altLang="zh-TW" dirty="0"/>
              <a:t>class</a:t>
            </a:r>
            <a:r>
              <a:rPr lang="zh-TW" altLang="en-US" dirty="0"/>
              <a:t>，那我們現在的目標就是找到一個 </a:t>
            </a:r>
            <a:r>
              <a:rPr lang="en-US" altLang="zh-TW" dirty="0"/>
              <a:t>mapping</a:t>
            </a:r>
            <a:r>
              <a:rPr lang="zh-TW" altLang="en-US" dirty="0"/>
              <a:t>，能夠根據各種 </a:t>
            </a:r>
            <a:r>
              <a:rPr lang="en-US" altLang="zh-TW" dirty="0"/>
              <a:t>attribute</a:t>
            </a:r>
            <a:r>
              <a:rPr lang="zh-TW" altLang="en-US" dirty="0"/>
              <a:t>將 </a:t>
            </a:r>
            <a:r>
              <a:rPr lang="en-US" altLang="zh-TW" dirty="0"/>
              <a:t>flow</a:t>
            </a:r>
            <a:r>
              <a:rPr lang="zh-TW" altLang="en-US" dirty="0"/>
              <a:t>映射到對應的 </a:t>
            </a:r>
            <a:r>
              <a:rPr lang="en-US" altLang="zh-TW" dirty="0"/>
              <a:t>class</a:t>
            </a:r>
          </a:p>
          <a:p>
            <a:r>
              <a:rPr lang="zh-TW" altLang="en-US" dirty="0"/>
              <a:t>那這個問題就很明顯可以用 </a:t>
            </a:r>
            <a:r>
              <a:rPr lang="en-US" altLang="zh-TW" dirty="0"/>
              <a:t>ML</a:t>
            </a:r>
            <a:r>
              <a:rPr lang="zh-TW" altLang="en-US" dirty="0"/>
              <a:t>的方法來解決。</a:t>
            </a:r>
          </a:p>
        </p:txBody>
      </p:sp>
      <p:sp>
        <p:nvSpPr>
          <p:cNvPr id="4" name="投影片編號版面配置區 3"/>
          <p:cNvSpPr>
            <a:spLocks noGrp="1"/>
          </p:cNvSpPr>
          <p:nvPr>
            <p:ph type="sldNum" sz="quarter" idx="5"/>
          </p:nvPr>
        </p:nvSpPr>
        <p:spPr/>
        <p:txBody>
          <a:bodyPr/>
          <a:lstStyle/>
          <a:p>
            <a:fld id="{F064266E-7AC1-4D30-9FF7-0A43193356EC}" type="slidenum">
              <a:rPr lang="zh-TW" altLang="en-US" smtClean="0"/>
              <a:t>8</a:t>
            </a:fld>
            <a:endParaRPr lang="zh-TW" altLang="en-US"/>
          </a:p>
        </p:txBody>
      </p:sp>
    </p:spTree>
    <p:extLst>
      <p:ext uri="{BB962C8B-B14F-4D97-AF65-F5344CB8AC3E}">
        <p14:creationId xmlns:p14="http://schemas.microsoft.com/office/powerpoint/2010/main" val="2353215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那在開始進入問題前我們需要先準備資料，在這邊作者作者使用連接校園網路的 </a:t>
            </a:r>
            <a:r>
              <a:rPr lang="en-US" altLang="zh-TW" dirty="0"/>
              <a:t>monitor</a:t>
            </a:r>
            <a:r>
              <a:rPr lang="zh-TW" altLang="en-US" dirty="0"/>
              <a:t>去收集資料，另外因為設備的關係，作者一次只能收集一個小時的連續 </a:t>
            </a:r>
            <a:r>
              <a:rPr lang="en-US" altLang="zh-TW" dirty="0"/>
              <a:t>packet trace</a:t>
            </a:r>
          </a:p>
          <a:p>
            <a:r>
              <a:rPr lang="zh-TW" altLang="en-US" dirty="0"/>
              <a:t>下表列出了作者收集資料的時間，作者這邊選用的時間可以分成早上、晚上、工作日跟非工作日，希望盡可能讓資料有所不同</a:t>
            </a:r>
          </a:p>
        </p:txBody>
      </p:sp>
      <p:sp>
        <p:nvSpPr>
          <p:cNvPr id="4" name="投影片編號版面配置區 3"/>
          <p:cNvSpPr>
            <a:spLocks noGrp="1"/>
          </p:cNvSpPr>
          <p:nvPr>
            <p:ph type="sldNum" sz="quarter" idx="5"/>
          </p:nvPr>
        </p:nvSpPr>
        <p:spPr/>
        <p:txBody>
          <a:bodyPr/>
          <a:lstStyle/>
          <a:p>
            <a:fld id="{F064266E-7AC1-4D30-9FF7-0A43193356EC}" type="slidenum">
              <a:rPr lang="zh-TW" altLang="en-US" smtClean="0"/>
              <a:t>9</a:t>
            </a:fld>
            <a:endParaRPr lang="zh-TW" altLang="en-US"/>
          </a:p>
        </p:txBody>
      </p:sp>
    </p:spTree>
    <p:extLst>
      <p:ext uri="{BB962C8B-B14F-4D97-AF65-F5344CB8AC3E}">
        <p14:creationId xmlns:p14="http://schemas.microsoft.com/office/powerpoint/2010/main" val="8862200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05001"/>
            <a:ext cx="9144000" cy="1779924"/>
          </a:xfrm>
        </p:spPr>
        <p:txBody>
          <a:bodyPr anchor="ctr">
            <a:normAutofit/>
          </a:bodyPr>
          <a:lstStyle>
            <a:lvl1pPr algn="ctr">
              <a:defRPr sz="36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4077000"/>
            <a:ext cx="9144000" cy="2160000"/>
          </a:xfrm>
        </p:spPr>
        <p:txBody>
          <a:bodyPr/>
          <a:lstStyle>
            <a:lvl1pPr marL="0" indent="0" algn="ctr">
              <a:buNone/>
              <a:defRPr sz="2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15" name="Rectangle 4"/>
          <p:cNvSpPr>
            <a:spLocks noChangeArrowheads="1"/>
          </p:cNvSpPr>
          <p:nvPr/>
        </p:nvSpPr>
        <p:spPr bwMode="auto">
          <a:xfrm>
            <a:off x="0" y="3"/>
            <a:ext cx="12192000" cy="720000"/>
          </a:xfrm>
          <a:prstGeom prst="rect">
            <a:avLst/>
          </a:prstGeom>
          <a:solidFill>
            <a:srgbClr val="00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6" name="Rectangle 5"/>
          <p:cNvSpPr>
            <a:spLocks noChangeArrowheads="1"/>
          </p:cNvSpPr>
          <p:nvPr/>
        </p:nvSpPr>
        <p:spPr bwMode="auto">
          <a:xfrm>
            <a:off x="0" y="0"/>
            <a:ext cx="479999" cy="6858000"/>
          </a:xfrm>
          <a:prstGeom prst="rect">
            <a:avLst/>
          </a:prstGeom>
          <a:gradFill rotWithShape="1">
            <a:gsLst>
              <a:gs pos="11000">
                <a:srgbClr val="003399"/>
              </a:gs>
              <a:gs pos="100000">
                <a:srgbClr val="003399">
                  <a:gamma/>
                  <a:tint val="0"/>
                  <a:invGamma/>
                </a:srgbClr>
              </a:gs>
            </a:gsLst>
            <a:lin ang="5400000" scaled="1"/>
          </a:gradFill>
          <a:ln>
            <a:noFill/>
          </a:ln>
          <a:effectLst/>
        </p:spPr>
        <p:txBody>
          <a:bodyPr wrap="none" anchor="ctr"/>
          <a:lstStyle/>
          <a:p>
            <a:endParaRPr lang="zh-TW" altLang="en-US"/>
          </a:p>
        </p:txBody>
      </p:sp>
      <p:pic>
        <p:nvPicPr>
          <p:cNvPr id="17" name="Picture 6" descr="暫行識別標誌下載- 國立陽明交通大學秘書處NYCU Secretariat"/>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000" y="6309000"/>
            <a:ext cx="864000" cy="43200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479999" y="1465385"/>
            <a:ext cx="11712001" cy="25195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Rectangle 4"/>
          <p:cNvSpPr>
            <a:spLocks noChangeArrowheads="1"/>
          </p:cNvSpPr>
          <p:nvPr userDrawn="1"/>
        </p:nvSpPr>
        <p:spPr bwMode="auto">
          <a:xfrm>
            <a:off x="0" y="3"/>
            <a:ext cx="12192000" cy="720000"/>
          </a:xfrm>
          <a:prstGeom prst="rect">
            <a:avLst/>
          </a:prstGeom>
          <a:solidFill>
            <a:srgbClr val="00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 name="Rectangle 5"/>
          <p:cNvSpPr>
            <a:spLocks noChangeArrowheads="1"/>
          </p:cNvSpPr>
          <p:nvPr userDrawn="1"/>
        </p:nvSpPr>
        <p:spPr bwMode="auto">
          <a:xfrm>
            <a:off x="0" y="0"/>
            <a:ext cx="479999" cy="6858000"/>
          </a:xfrm>
          <a:prstGeom prst="rect">
            <a:avLst/>
          </a:prstGeom>
          <a:gradFill rotWithShape="1">
            <a:gsLst>
              <a:gs pos="11000">
                <a:srgbClr val="003399"/>
              </a:gs>
              <a:gs pos="100000">
                <a:srgbClr val="003399">
                  <a:gamma/>
                  <a:tint val="0"/>
                  <a:invGamma/>
                </a:srgbClr>
              </a:gs>
            </a:gsLst>
            <a:lin ang="5400000" scaled="1"/>
          </a:gradFill>
          <a:ln>
            <a:noFill/>
          </a:ln>
          <a:effectLst/>
        </p:spPr>
        <p:txBody>
          <a:bodyPr wrap="none" anchor="ctr"/>
          <a:lstStyle/>
          <a:p>
            <a:endParaRPr lang="zh-TW" altLang="en-US"/>
          </a:p>
        </p:txBody>
      </p:sp>
      <p:pic>
        <p:nvPicPr>
          <p:cNvPr id="10" name="Picture 6" descr="暫行識別標誌下載- 國立陽明交通大學秘書處NYCU Secretariat"/>
          <p:cNvPicPr>
            <a:picLocks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80000" y="6309000"/>
            <a:ext cx="864000" cy="4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505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lvl1pPr>
              <a:defRPr b="1"/>
            </a:lvl1pPr>
            <a:lvl2pPr>
              <a:defRPr b="1"/>
            </a:lvl2pPr>
            <a:lvl4pPr>
              <a:defRPr b="1"/>
            </a:lvl4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6" name="Slide Number Placeholder 5"/>
          <p:cNvSpPr>
            <a:spLocks noGrp="1"/>
          </p:cNvSpPr>
          <p:nvPr>
            <p:ph type="sldNum" sz="quarter" idx="12"/>
          </p:nvPr>
        </p:nvSpPr>
        <p:spPr/>
        <p:txBody>
          <a:bodyPr/>
          <a:lstStyle/>
          <a:p>
            <a:fld id="{1A4800EB-2EA5-46D2-A07A-510C9AA2772C}" type="slidenum">
              <a:rPr lang="en-US" altLang="zh-TW" smtClean="0"/>
              <a:pPr/>
              <a:t>‹#›</a:t>
            </a:fld>
            <a:endParaRPr lang="en-US" altLang="zh-TW"/>
          </a:p>
        </p:txBody>
      </p:sp>
    </p:spTree>
    <p:extLst>
      <p:ext uri="{BB962C8B-B14F-4D97-AF65-F5344CB8AC3E}">
        <p14:creationId xmlns:p14="http://schemas.microsoft.com/office/powerpoint/2010/main" val="1595626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4" name="矩形 3"/>
          <p:cNvSpPr/>
          <p:nvPr/>
        </p:nvSpPr>
        <p:spPr>
          <a:xfrm>
            <a:off x="479999" y="2204999"/>
            <a:ext cx="11712001" cy="2357475"/>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Title 1"/>
          <p:cNvSpPr>
            <a:spLocks noGrp="1"/>
          </p:cNvSpPr>
          <p:nvPr>
            <p:ph type="title"/>
          </p:nvPr>
        </p:nvSpPr>
        <p:spPr>
          <a:xfrm>
            <a:off x="831850" y="2205000"/>
            <a:ext cx="10515600" cy="2357475"/>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b="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7" name="投影片編號版面配置區 6"/>
          <p:cNvSpPr>
            <a:spLocks noGrp="1"/>
          </p:cNvSpPr>
          <p:nvPr>
            <p:ph type="sldNum" sz="quarter" idx="10"/>
          </p:nvPr>
        </p:nvSpPr>
        <p:spPr/>
        <p:txBody>
          <a:bodyPr/>
          <a:lstStyle/>
          <a:p>
            <a:fld id="{E64074C4-C0D5-4D1B-BEEE-0FC9CCAE6A2E}" type="slidenum">
              <a:rPr lang="en-US" altLang="zh-TW" smtClean="0"/>
              <a:pPr/>
              <a:t>‹#›</a:t>
            </a:fld>
            <a:endParaRPr lang="en-US" altLang="zh-TW"/>
          </a:p>
        </p:txBody>
      </p:sp>
      <p:sp>
        <p:nvSpPr>
          <p:cNvPr id="5" name="Rectangle 4"/>
          <p:cNvSpPr>
            <a:spLocks noChangeArrowheads="1"/>
          </p:cNvSpPr>
          <p:nvPr/>
        </p:nvSpPr>
        <p:spPr bwMode="auto">
          <a:xfrm>
            <a:off x="0" y="3"/>
            <a:ext cx="12192000" cy="720000"/>
          </a:xfrm>
          <a:prstGeom prst="rect">
            <a:avLst/>
          </a:prstGeom>
          <a:solidFill>
            <a:srgbClr val="00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 name="Rectangle 5"/>
          <p:cNvSpPr>
            <a:spLocks noChangeArrowheads="1"/>
          </p:cNvSpPr>
          <p:nvPr/>
        </p:nvSpPr>
        <p:spPr bwMode="auto">
          <a:xfrm>
            <a:off x="0" y="0"/>
            <a:ext cx="479999" cy="6858000"/>
          </a:xfrm>
          <a:prstGeom prst="rect">
            <a:avLst/>
          </a:prstGeom>
          <a:gradFill rotWithShape="1">
            <a:gsLst>
              <a:gs pos="11000">
                <a:srgbClr val="003399"/>
              </a:gs>
              <a:gs pos="100000">
                <a:srgbClr val="003399">
                  <a:gamma/>
                  <a:tint val="0"/>
                  <a:invGamma/>
                </a:srgbClr>
              </a:gs>
            </a:gsLst>
            <a:lin ang="5400000" scaled="1"/>
          </a:gradFill>
          <a:ln>
            <a:noFill/>
          </a:ln>
          <a:effectLst/>
        </p:spPr>
        <p:txBody>
          <a:bodyPr wrap="none" anchor="ctr"/>
          <a:lstStyle/>
          <a:p>
            <a:endParaRPr lang="zh-TW" altLang="en-US"/>
          </a:p>
        </p:txBody>
      </p:sp>
      <p:pic>
        <p:nvPicPr>
          <p:cNvPr id="8" name="Picture 6" descr="暫行識別標誌下載- 國立陽明交通大學秘書處NYCU Secretariat"/>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000" y="6309000"/>
            <a:ext cx="864000" cy="432000"/>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479999" y="2204999"/>
            <a:ext cx="11712001" cy="2357475"/>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Rectangle 4"/>
          <p:cNvSpPr>
            <a:spLocks noChangeArrowheads="1"/>
          </p:cNvSpPr>
          <p:nvPr/>
        </p:nvSpPr>
        <p:spPr bwMode="auto">
          <a:xfrm>
            <a:off x="0" y="3"/>
            <a:ext cx="12192000" cy="720000"/>
          </a:xfrm>
          <a:prstGeom prst="rect">
            <a:avLst/>
          </a:prstGeom>
          <a:solidFill>
            <a:srgbClr val="00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 name="Rectangle 5"/>
          <p:cNvSpPr>
            <a:spLocks noChangeArrowheads="1"/>
          </p:cNvSpPr>
          <p:nvPr/>
        </p:nvSpPr>
        <p:spPr bwMode="auto">
          <a:xfrm>
            <a:off x="0" y="0"/>
            <a:ext cx="479999" cy="6858000"/>
          </a:xfrm>
          <a:prstGeom prst="rect">
            <a:avLst/>
          </a:prstGeom>
          <a:gradFill rotWithShape="1">
            <a:gsLst>
              <a:gs pos="11000">
                <a:srgbClr val="003399"/>
              </a:gs>
              <a:gs pos="100000">
                <a:srgbClr val="003399">
                  <a:gamma/>
                  <a:tint val="0"/>
                  <a:invGamma/>
                </a:srgbClr>
              </a:gs>
            </a:gsLst>
            <a:lin ang="5400000" scaled="1"/>
          </a:gradFill>
          <a:ln>
            <a:noFill/>
          </a:ln>
          <a:effectLst/>
        </p:spPr>
        <p:txBody>
          <a:bodyPr wrap="none" anchor="ctr"/>
          <a:lstStyle/>
          <a:p>
            <a:endParaRPr lang="zh-TW" altLang="en-US"/>
          </a:p>
        </p:txBody>
      </p:sp>
      <p:pic>
        <p:nvPicPr>
          <p:cNvPr id="12" name="Picture 6" descr="暫行識別標誌下載- 國立陽明交通大學秘書處NYCU Secretariat"/>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000" y="6309000"/>
            <a:ext cx="864000" cy="4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432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b="1"/>
            </a:lvl1pPr>
            <a:lvl2pPr>
              <a:defRPr b="1"/>
            </a:lvl2pPr>
            <a:lvl4pPr>
              <a:defRPr b="1"/>
            </a:lvl4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b="1"/>
            </a:lvl1pPr>
            <a:lvl2pPr>
              <a:defRPr b="1"/>
            </a:lvl2pPr>
            <a:lvl4pPr>
              <a:defRPr b="1"/>
            </a:lvl4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Slide Number Placeholder 6"/>
          <p:cNvSpPr>
            <a:spLocks noGrp="1"/>
          </p:cNvSpPr>
          <p:nvPr>
            <p:ph type="sldNum" sz="quarter" idx="12"/>
          </p:nvPr>
        </p:nvSpPr>
        <p:spPr/>
        <p:txBody>
          <a:bodyPr/>
          <a:lstStyle/>
          <a:p>
            <a:fld id="{53649CCC-7402-4CAD-AA3C-EA43B46920B0}" type="slidenum">
              <a:rPr lang="en-US" altLang="zh-TW" smtClean="0"/>
              <a:pPr/>
              <a:t>‹#›</a:t>
            </a:fld>
            <a:endParaRPr lang="en-US" altLang="zh-TW"/>
          </a:p>
        </p:txBody>
      </p:sp>
    </p:spTree>
    <p:extLst>
      <p:ext uri="{BB962C8B-B14F-4D97-AF65-F5344CB8AC3E}">
        <p14:creationId xmlns:p14="http://schemas.microsoft.com/office/powerpoint/2010/main" val="4098648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721038"/>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39788" y="2544949"/>
            <a:ext cx="5157787" cy="3644713"/>
          </a:xfrm>
        </p:spPr>
        <p:txBody>
          <a:bodyPr/>
          <a:lstStyle>
            <a:lvl1pPr>
              <a:defRPr b="1"/>
            </a:lvl1pPr>
            <a:lvl2pPr>
              <a:defRPr b="1"/>
            </a:lvl2pPr>
            <a:lvl4pPr>
              <a:defRPr b="1"/>
            </a:lvl4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0" y="1721038"/>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2544949"/>
            <a:ext cx="5183188" cy="3644713"/>
          </a:xfrm>
        </p:spPr>
        <p:txBody>
          <a:bodyPr/>
          <a:lstStyle>
            <a:lvl1pPr>
              <a:defRPr b="1"/>
            </a:lvl1pPr>
            <a:lvl2pPr>
              <a:defRPr b="1"/>
            </a:lvl2pPr>
            <a:lvl4pPr>
              <a:defRPr b="1"/>
            </a:lvl4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9" name="Slide Number Placeholder 8"/>
          <p:cNvSpPr>
            <a:spLocks noGrp="1"/>
          </p:cNvSpPr>
          <p:nvPr>
            <p:ph type="sldNum" sz="quarter" idx="12"/>
          </p:nvPr>
        </p:nvSpPr>
        <p:spPr/>
        <p:txBody>
          <a:bodyPr/>
          <a:lstStyle/>
          <a:p>
            <a:fld id="{A263AA1C-A4DA-4F9F-A482-4937405C5CC6}" type="slidenum">
              <a:rPr lang="en-US" altLang="zh-TW" smtClean="0"/>
              <a:pPr/>
              <a:t>‹#›</a:t>
            </a:fld>
            <a:endParaRPr lang="en-US" altLang="zh-TW"/>
          </a:p>
        </p:txBody>
      </p:sp>
      <p:sp>
        <p:nvSpPr>
          <p:cNvPr id="10" name="Title 1"/>
          <p:cNvSpPr>
            <a:spLocks noGrp="1"/>
          </p:cNvSpPr>
          <p:nvPr>
            <p:ph type="title"/>
          </p:nvPr>
        </p:nvSpPr>
        <p:spPr>
          <a:xfrm>
            <a:off x="838200" y="404817"/>
            <a:ext cx="10515600" cy="1285871"/>
          </a:xfrm>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2666993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5" name="Slide Number Placeholder 4"/>
          <p:cNvSpPr>
            <a:spLocks noGrp="1"/>
          </p:cNvSpPr>
          <p:nvPr>
            <p:ph type="sldNum" sz="quarter" idx="12"/>
          </p:nvPr>
        </p:nvSpPr>
        <p:spPr/>
        <p:txBody>
          <a:bodyPr/>
          <a:lstStyle/>
          <a:p>
            <a:fld id="{73A60891-697E-4A01-B9E9-68682D6ECA43}" type="slidenum">
              <a:rPr lang="en-US" altLang="zh-TW" smtClean="0"/>
              <a:pPr/>
              <a:t>‹#›</a:t>
            </a:fld>
            <a:endParaRPr lang="en-US" altLang="zh-TW"/>
          </a:p>
        </p:txBody>
      </p:sp>
    </p:spTree>
    <p:extLst>
      <p:ext uri="{BB962C8B-B14F-4D97-AF65-F5344CB8AC3E}">
        <p14:creationId xmlns:p14="http://schemas.microsoft.com/office/powerpoint/2010/main" val="3422733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2B99C87-C363-4E69-A121-7D0192E9D89A}" type="slidenum">
              <a:rPr lang="en-US" altLang="zh-TW" smtClean="0"/>
              <a:pPr/>
              <a:t>‹#›</a:t>
            </a:fld>
            <a:endParaRPr lang="en-US" altLang="zh-TW"/>
          </a:p>
        </p:txBody>
      </p:sp>
      <p:sp>
        <p:nvSpPr>
          <p:cNvPr id="3" name="Rectangle 4"/>
          <p:cNvSpPr>
            <a:spLocks noChangeArrowheads="1"/>
          </p:cNvSpPr>
          <p:nvPr/>
        </p:nvSpPr>
        <p:spPr bwMode="auto">
          <a:xfrm>
            <a:off x="0" y="3"/>
            <a:ext cx="12192000" cy="720000"/>
          </a:xfrm>
          <a:prstGeom prst="rect">
            <a:avLst/>
          </a:prstGeom>
          <a:solidFill>
            <a:srgbClr val="00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 name="Rectangle 27"/>
          <p:cNvSpPr>
            <a:spLocks noChangeArrowheads="1"/>
          </p:cNvSpPr>
          <p:nvPr/>
        </p:nvSpPr>
        <p:spPr bwMode="auto">
          <a:xfrm>
            <a:off x="0" y="404817"/>
            <a:ext cx="12192000" cy="648000"/>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 name="Rectangle 5"/>
          <p:cNvSpPr>
            <a:spLocks noChangeArrowheads="1"/>
          </p:cNvSpPr>
          <p:nvPr/>
        </p:nvSpPr>
        <p:spPr bwMode="auto">
          <a:xfrm>
            <a:off x="0" y="0"/>
            <a:ext cx="479999" cy="6858000"/>
          </a:xfrm>
          <a:prstGeom prst="rect">
            <a:avLst/>
          </a:prstGeom>
          <a:gradFill rotWithShape="1">
            <a:gsLst>
              <a:gs pos="11000">
                <a:srgbClr val="003399"/>
              </a:gs>
              <a:gs pos="100000">
                <a:srgbClr val="003399">
                  <a:gamma/>
                  <a:tint val="0"/>
                  <a:invGamma/>
                </a:srgbClr>
              </a:gs>
            </a:gsLst>
            <a:lin ang="5400000" scaled="1"/>
          </a:gradFill>
          <a:ln>
            <a:noFill/>
          </a:ln>
          <a:effectLst/>
        </p:spPr>
        <p:txBody>
          <a:bodyPr wrap="none" anchor="ctr"/>
          <a:lstStyle/>
          <a:p>
            <a:endParaRPr lang="zh-TW" altLang="en-US"/>
          </a:p>
        </p:txBody>
      </p:sp>
      <p:pic>
        <p:nvPicPr>
          <p:cNvPr id="6" name="Picture 6" descr="暫行識別標誌下載- 國立陽明交通大學秘書處NYCU Secretariat"/>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000" y="6309000"/>
            <a:ext cx="864000" cy="4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814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marL="342900" marR="0" lvl="0" indent="-342900" algn="l" defTabSz="914400" rtl="0" eaLnBrk="1" fontAlgn="base" latinLnBrk="0" hangingPunct="1">
              <a:lnSpc>
                <a:spcPct val="100000"/>
              </a:lnSpc>
              <a:spcBef>
                <a:spcPct val="20000"/>
              </a:spcBef>
              <a:spcAft>
                <a:spcPct val="0"/>
              </a:spcAft>
              <a:buClr>
                <a:srgbClr val="003399"/>
              </a:buClr>
              <a:buSzTx/>
              <a:buFont typeface="Wingdings" panose="05000000000000000000" pitchFamily="2" charset="2"/>
              <a:buChar char="n"/>
              <a:tabLst/>
              <a:defRPr/>
            </a:pPr>
            <a:r>
              <a:rPr kumimoji="1" lang="en-US" altLang="zh-TW" sz="2400" b="1" i="0" u="none" strike="noStrike" kern="1200" cap="none" spc="0" normalizeH="0" baseline="0" noProof="0" dirty="0">
                <a:ln>
                  <a:noFill/>
                </a:ln>
                <a:solidFill>
                  <a:srgbClr val="000000"/>
                </a:solidFill>
                <a:effectLst/>
                <a:uLnTx/>
                <a:uFillTx/>
                <a:latin typeface="+mn-lt"/>
                <a:ea typeface="+mn-ea"/>
                <a:cs typeface="+mn-cs"/>
              </a:rPr>
              <a:t>11111</a:t>
            </a:r>
          </a:p>
          <a:p>
            <a:pPr marL="742950" marR="0" lvl="1" indent="-285750" algn="l" defTabSz="914400" rtl="0" eaLnBrk="1" fontAlgn="base" latinLnBrk="0" hangingPunct="1">
              <a:lnSpc>
                <a:spcPct val="100000"/>
              </a:lnSpc>
              <a:spcBef>
                <a:spcPct val="20000"/>
              </a:spcBef>
              <a:spcAft>
                <a:spcPct val="0"/>
              </a:spcAft>
              <a:buClr>
                <a:srgbClr val="003399"/>
              </a:buClr>
              <a:buSzTx/>
              <a:buFont typeface="Wingdings" panose="05000000000000000000" pitchFamily="2" charset="2"/>
              <a:buChar char="Ø"/>
              <a:tabLst/>
              <a:defRPr/>
            </a:pPr>
            <a:r>
              <a:rPr kumimoji="1" lang="en-US" altLang="zh-TW" sz="2000" b="1" i="0" u="none" strike="noStrike" kern="1200" cap="none" spc="0" normalizeH="0" baseline="0" noProof="0" dirty="0">
                <a:ln>
                  <a:noFill/>
                </a:ln>
                <a:solidFill>
                  <a:srgbClr val="000000"/>
                </a:solidFill>
                <a:effectLst/>
                <a:uLnTx/>
                <a:uFillTx/>
                <a:latin typeface="+mn-lt"/>
                <a:ea typeface="+mn-ea"/>
                <a:cs typeface="+mn-cs"/>
              </a:rPr>
              <a:t>22222</a:t>
            </a:r>
          </a:p>
          <a:p>
            <a:pPr marL="1143000" marR="0" lvl="2" indent="-228600" algn="l" defTabSz="914400" rtl="0" eaLnBrk="1" fontAlgn="base" latinLnBrk="0" hangingPunct="1">
              <a:lnSpc>
                <a:spcPct val="100000"/>
              </a:lnSpc>
              <a:spcBef>
                <a:spcPct val="20000"/>
              </a:spcBef>
              <a:spcAft>
                <a:spcPct val="0"/>
              </a:spcAft>
              <a:buClr>
                <a:srgbClr val="003399"/>
              </a:buClr>
              <a:buSzTx/>
              <a:buFont typeface="Wingdings" panose="05000000000000000000" pitchFamily="2" charset="2"/>
              <a:buChar char="l"/>
              <a:tabLst/>
              <a:defRPr/>
            </a:pPr>
            <a:r>
              <a:rPr kumimoji="1" lang="en-US" altLang="zh-TW" sz="2000" b="0" i="0" u="none" strike="noStrike" kern="1200" cap="none" spc="0" normalizeH="0" baseline="0" noProof="0" dirty="0">
                <a:ln>
                  <a:noFill/>
                </a:ln>
                <a:solidFill>
                  <a:srgbClr val="000000"/>
                </a:solidFill>
                <a:effectLst/>
                <a:uLnTx/>
                <a:uFillTx/>
                <a:latin typeface="+mn-lt"/>
                <a:ea typeface="+mn-ea"/>
                <a:cs typeface="+mn-cs"/>
              </a:rPr>
              <a:t>33333</a:t>
            </a:r>
          </a:p>
          <a:p>
            <a:pPr marL="1600200" marR="0" lvl="3" indent="-228600" algn="l" defTabSz="914400" rtl="0" eaLnBrk="1" fontAlgn="base" latinLnBrk="0" hangingPunct="1">
              <a:lnSpc>
                <a:spcPct val="100000"/>
              </a:lnSpc>
              <a:spcBef>
                <a:spcPct val="20000"/>
              </a:spcBef>
              <a:spcAft>
                <a:spcPct val="0"/>
              </a:spcAft>
              <a:buClr>
                <a:srgbClr val="003399"/>
              </a:buClr>
              <a:buSzTx/>
              <a:buFont typeface="Arial" panose="020B0604020202020204" pitchFamily="34" charset="0"/>
              <a:buChar char="»"/>
              <a:tabLst/>
              <a:defRPr/>
            </a:pPr>
            <a:r>
              <a:rPr kumimoji="1" lang="en-US" altLang="zh-TW" sz="1800" b="1" i="0" u="none" strike="noStrike" kern="1200" cap="none" spc="0" normalizeH="0" baseline="0" noProof="0" dirty="0">
                <a:ln>
                  <a:noFill/>
                </a:ln>
                <a:solidFill>
                  <a:srgbClr val="000000"/>
                </a:solidFill>
                <a:effectLst/>
                <a:uLnTx/>
                <a:uFillTx/>
                <a:latin typeface="+mn-lt"/>
                <a:ea typeface="+mn-ea"/>
                <a:cs typeface="+mn-cs"/>
              </a:rPr>
              <a:t>44444</a:t>
            </a:r>
          </a:p>
          <a:p>
            <a:pPr marL="2057400" marR="0" lvl="4" indent="-228600" algn="l" defTabSz="914400" rtl="0" eaLnBrk="1" fontAlgn="base" latinLnBrk="0" hangingPunct="1">
              <a:lnSpc>
                <a:spcPct val="100000"/>
              </a:lnSpc>
              <a:spcBef>
                <a:spcPct val="20000"/>
              </a:spcBef>
              <a:spcAft>
                <a:spcPct val="0"/>
              </a:spcAft>
              <a:buClr>
                <a:srgbClr val="003399"/>
              </a:buClr>
              <a:buSzTx/>
              <a:buFont typeface="Wingdings" panose="05000000000000000000" pitchFamily="2" charset="2"/>
              <a:buChar char="u"/>
              <a:tabLst/>
              <a:defRPr/>
            </a:pPr>
            <a:r>
              <a:rPr kumimoji="1" lang="en-US" altLang="zh-TW" sz="1800" b="0" i="0" u="none" strike="noStrike" kern="1200" cap="none" spc="0" normalizeH="0" baseline="0" noProof="0" dirty="0">
                <a:ln>
                  <a:noFill/>
                </a:ln>
                <a:solidFill>
                  <a:srgbClr val="000000"/>
                </a:solidFill>
                <a:effectLst/>
                <a:uLnTx/>
                <a:uFillTx/>
                <a:latin typeface="+mn-lt"/>
                <a:ea typeface="+mn-ea"/>
                <a:cs typeface="+mn-cs"/>
              </a:rPr>
              <a:t>55555</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a:solidFill>
                  <a:schemeClr val="tx1"/>
                </a:solidFill>
              </a:defRPr>
            </a:lvl1pPr>
          </a:lstStyle>
          <a:p>
            <a:fld id="{E64074C4-C0D5-4D1B-BEEE-0FC9CCAE6A2E}" type="slidenum">
              <a:rPr lang="en-US" altLang="zh-TW" smtClean="0"/>
              <a:pPr/>
              <a:t>‹#›</a:t>
            </a:fld>
            <a:endParaRPr lang="en-US" altLang="zh-TW"/>
          </a:p>
        </p:txBody>
      </p:sp>
      <p:sp>
        <p:nvSpPr>
          <p:cNvPr id="8" name="Rectangle 4"/>
          <p:cNvSpPr>
            <a:spLocks noChangeArrowheads="1"/>
          </p:cNvSpPr>
          <p:nvPr/>
        </p:nvSpPr>
        <p:spPr bwMode="auto">
          <a:xfrm>
            <a:off x="0" y="3"/>
            <a:ext cx="12192000" cy="720000"/>
          </a:xfrm>
          <a:prstGeom prst="rect">
            <a:avLst/>
          </a:prstGeom>
          <a:solidFill>
            <a:srgbClr val="00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 name="Rectangle 27"/>
          <p:cNvSpPr>
            <a:spLocks noChangeArrowheads="1"/>
          </p:cNvSpPr>
          <p:nvPr/>
        </p:nvSpPr>
        <p:spPr bwMode="auto">
          <a:xfrm>
            <a:off x="0" y="404817"/>
            <a:ext cx="12192000" cy="1303808"/>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 name="Rectangle 5"/>
          <p:cNvSpPr>
            <a:spLocks noChangeArrowheads="1"/>
          </p:cNvSpPr>
          <p:nvPr/>
        </p:nvSpPr>
        <p:spPr bwMode="auto">
          <a:xfrm>
            <a:off x="0" y="0"/>
            <a:ext cx="479999" cy="6858000"/>
          </a:xfrm>
          <a:prstGeom prst="rect">
            <a:avLst/>
          </a:prstGeom>
          <a:gradFill rotWithShape="1">
            <a:gsLst>
              <a:gs pos="6000">
                <a:srgbClr val="003399"/>
              </a:gs>
              <a:gs pos="100000">
                <a:srgbClr val="003399">
                  <a:gamma/>
                  <a:tint val="0"/>
                  <a:invGamma/>
                </a:srgbClr>
              </a:gs>
            </a:gsLst>
            <a:lin ang="5400000" scaled="1"/>
          </a:gradFill>
          <a:ln>
            <a:noFill/>
          </a:ln>
          <a:effectLst/>
        </p:spPr>
        <p:txBody>
          <a:bodyPr wrap="none" anchor="ctr"/>
          <a:lstStyle/>
          <a:p>
            <a:endParaRPr lang="zh-TW" altLang="en-US"/>
          </a:p>
        </p:txBody>
      </p:sp>
      <p:pic>
        <p:nvPicPr>
          <p:cNvPr id="11" name="Picture 6" descr="暫行識別標誌下載- 國立陽明交通大學秘書處NYCU Secretariat"/>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80000" y="6309000"/>
            <a:ext cx="864000" cy="432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838200" y="404817"/>
            <a:ext cx="10515600" cy="1285871"/>
          </a:xfrm>
          <a:prstGeom prst="rect">
            <a:avLst/>
          </a:prstGeom>
          <a:solidFill>
            <a:srgbClr val="000066"/>
          </a:solidFill>
        </p:spPr>
        <p:txBody>
          <a:bodyPr vert="horz" lIns="91440" tIns="45720" rIns="91440" bIns="45720" rtlCol="0" anchor="ctr">
            <a:normAutofit/>
          </a:bodyPr>
          <a:lstStyle/>
          <a:p>
            <a:r>
              <a:rPr lang="en-US" altLang="zh-TW" dirty="0"/>
              <a:t>Title</a:t>
            </a:r>
            <a:endParaRPr lang="en-US" dirty="0"/>
          </a:p>
        </p:txBody>
      </p:sp>
      <p:sp>
        <p:nvSpPr>
          <p:cNvPr id="10" name="Rectangle 4"/>
          <p:cNvSpPr>
            <a:spLocks noChangeArrowheads="1"/>
          </p:cNvSpPr>
          <p:nvPr userDrawn="1"/>
        </p:nvSpPr>
        <p:spPr bwMode="auto">
          <a:xfrm>
            <a:off x="0" y="3"/>
            <a:ext cx="12192000" cy="720000"/>
          </a:xfrm>
          <a:prstGeom prst="rect">
            <a:avLst/>
          </a:prstGeom>
          <a:solidFill>
            <a:srgbClr val="00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3" name="Rectangle 27"/>
          <p:cNvSpPr>
            <a:spLocks noChangeArrowheads="1"/>
          </p:cNvSpPr>
          <p:nvPr userDrawn="1"/>
        </p:nvSpPr>
        <p:spPr bwMode="auto">
          <a:xfrm>
            <a:off x="0" y="404817"/>
            <a:ext cx="12192000" cy="1303808"/>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 name="Rectangle 5"/>
          <p:cNvSpPr>
            <a:spLocks noChangeArrowheads="1"/>
          </p:cNvSpPr>
          <p:nvPr userDrawn="1"/>
        </p:nvSpPr>
        <p:spPr bwMode="auto">
          <a:xfrm>
            <a:off x="0" y="0"/>
            <a:ext cx="479999" cy="6858000"/>
          </a:xfrm>
          <a:prstGeom prst="rect">
            <a:avLst/>
          </a:prstGeom>
          <a:gradFill rotWithShape="1">
            <a:gsLst>
              <a:gs pos="6000">
                <a:srgbClr val="003399"/>
              </a:gs>
              <a:gs pos="100000">
                <a:srgbClr val="003399">
                  <a:gamma/>
                  <a:tint val="0"/>
                  <a:invGamma/>
                </a:srgbClr>
              </a:gs>
            </a:gsLst>
            <a:lin ang="5400000" scaled="1"/>
          </a:gradFill>
          <a:ln>
            <a:noFill/>
          </a:ln>
          <a:effectLst/>
        </p:spPr>
        <p:txBody>
          <a:bodyPr wrap="none" anchor="ctr"/>
          <a:lstStyle/>
          <a:p>
            <a:endParaRPr lang="zh-TW" altLang="en-US"/>
          </a:p>
        </p:txBody>
      </p:sp>
      <p:pic>
        <p:nvPicPr>
          <p:cNvPr id="15" name="Picture 6" descr="暫行識別標誌下載- 國立陽明交通大學秘書處NYCU Secretariat"/>
          <p:cNvPicPr>
            <a:picLocks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180000" y="6309000"/>
            <a:ext cx="864000" cy="4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5772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Lst>
  <p:hf hdr="0" ftr="0" dt="0"/>
  <p:txStyles>
    <p:title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342900" marR="0" indent="-342900" algn="l" defTabSz="914400" rtl="0" eaLnBrk="1" fontAlgn="base" latinLnBrk="0" hangingPunct="1">
        <a:lnSpc>
          <a:spcPct val="100000"/>
        </a:lnSpc>
        <a:spcBef>
          <a:spcPct val="20000"/>
        </a:spcBef>
        <a:spcAft>
          <a:spcPct val="0"/>
        </a:spcAft>
        <a:buClr>
          <a:srgbClr val="003399"/>
        </a:buClr>
        <a:buSzTx/>
        <a:buFont typeface="Wingdings" panose="05000000000000000000" pitchFamily="2" charset="2"/>
        <a:buChar char="n"/>
        <a:tabLst/>
        <a:defRPr sz="2800" b="0" kern="1200">
          <a:solidFill>
            <a:schemeClr val="tx1"/>
          </a:solidFill>
          <a:latin typeface="+mn-lt"/>
          <a:ea typeface="+mn-ea"/>
          <a:cs typeface="+mn-cs"/>
        </a:defRPr>
      </a:lvl1pPr>
      <a:lvl2pPr marL="742950" marR="0" indent="-285750" algn="l" defTabSz="914400" rtl="0" eaLnBrk="1" fontAlgn="base" latinLnBrk="0" hangingPunct="1">
        <a:lnSpc>
          <a:spcPct val="100000"/>
        </a:lnSpc>
        <a:spcBef>
          <a:spcPct val="20000"/>
        </a:spcBef>
        <a:spcAft>
          <a:spcPct val="0"/>
        </a:spcAft>
        <a:buClr>
          <a:srgbClr val="003399"/>
        </a:buClr>
        <a:buSzTx/>
        <a:buFont typeface="Wingdings" panose="05000000000000000000" pitchFamily="2" charset="2"/>
        <a:buChar char="Ø"/>
        <a:tabLst/>
        <a:defRPr sz="2400" kern="1200">
          <a:solidFill>
            <a:schemeClr val="tx1"/>
          </a:solidFill>
          <a:latin typeface="+mn-lt"/>
          <a:ea typeface="+mn-ea"/>
          <a:cs typeface="+mn-cs"/>
        </a:defRPr>
      </a:lvl2pPr>
      <a:lvl3pPr marL="1143000" marR="0" indent="-228600" algn="l" defTabSz="914400" rtl="0" eaLnBrk="1" fontAlgn="base" latinLnBrk="0" hangingPunct="1">
        <a:lnSpc>
          <a:spcPct val="100000"/>
        </a:lnSpc>
        <a:spcBef>
          <a:spcPct val="20000"/>
        </a:spcBef>
        <a:spcAft>
          <a:spcPct val="0"/>
        </a:spcAft>
        <a:buClr>
          <a:srgbClr val="003399"/>
        </a:buClr>
        <a:buSzTx/>
        <a:buFont typeface="Wingdings" panose="05000000000000000000" pitchFamily="2" charset="2"/>
        <a:buChar char="l"/>
        <a:tabLst/>
        <a:defRPr sz="2000" kern="1200">
          <a:solidFill>
            <a:schemeClr val="tx1"/>
          </a:solidFill>
          <a:latin typeface="+mn-lt"/>
          <a:ea typeface="+mn-ea"/>
          <a:cs typeface="+mn-cs"/>
        </a:defRPr>
      </a:lvl3pPr>
      <a:lvl4pPr marL="1600200" marR="0" indent="-228600" algn="l" defTabSz="914400" rtl="0" eaLnBrk="1" fontAlgn="base" latinLnBrk="0" hangingPunct="1">
        <a:lnSpc>
          <a:spcPct val="100000"/>
        </a:lnSpc>
        <a:spcBef>
          <a:spcPct val="20000"/>
        </a:spcBef>
        <a:spcAft>
          <a:spcPct val="0"/>
        </a:spcAft>
        <a:buClr>
          <a:srgbClr val="003399"/>
        </a:buClr>
        <a:buSzTx/>
        <a:buFont typeface="Arial" panose="020B0604020202020204" pitchFamily="34" charset="0"/>
        <a:buChar char="»"/>
        <a:tabLst/>
        <a:defRPr sz="1800" kern="1200">
          <a:solidFill>
            <a:schemeClr val="tx1"/>
          </a:solidFill>
          <a:latin typeface="+mn-lt"/>
          <a:ea typeface="+mn-ea"/>
          <a:cs typeface="+mn-cs"/>
        </a:defRPr>
      </a:lvl4pPr>
      <a:lvl5pPr marL="2057400" marR="0" indent="-228600" algn="l" defTabSz="914400" rtl="0" eaLnBrk="1" fontAlgn="base" latinLnBrk="0" hangingPunct="1">
        <a:lnSpc>
          <a:spcPct val="100000"/>
        </a:lnSpc>
        <a:spcBef>
          <a:spcPct val="20000"/>
        </a:spcBef>
        <a:spcAft>
          <a:spcPct val="0"/>
        </a:spcAft>
        <a:buClr>
          <a:srgbClr val="003399"/>
        </a:buClr>
        <a:buSzTx/>
        <a:buFont typeface="Wingdings" panose="05000000000000000000" pitchFamily="2" charset="2"/>
        <a:buChar char="u"/>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customXml" Target="../ink/ink1.xml"/></Relationships>
</file>

<file path=ppt/slides/_rels/slide2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5.png"/><Relationship Id="rId7" Type="http://schemas.openxmlformats.org/officeDocument/2006/relationships/customXml" Target="../ink/ink3.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9.png"/><Relationship Id="rId4" Type="http://schemas.openxmlformats.org/officeDocument/2006/relationships/customXml" Target="../ink/ink2.xml"/></Relationships>
</file>

<file path=ppt/slides/_rels/slide2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5.png"/><Relationship Id="rId7" Type="http://schemas.openxmlformats.org/officeDocument/2006/relationships/customXml" Target="../ink/ink5.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7.png"/><Relationship Id="rId4" Type="http://schemas.openxmlformats.org/officeDocument/2006/relationships/customXml" Target="../ink/ink4.xml"/></Relationships>
</file>

<file path=ppt/slides/_rels/slide27.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customXml" Target="../ink/ink7.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customXml" Target="../ink/ink8.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customXml" Target="../ink/ink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ctrTitle"/>
          </p:nvPr>
        </p:nvSpPr>
        <p:spPr/>
        <p:txBody>
          <a:bodyPr/>
          <a:lstStyle/>
          <a:p>
            <a:r>
              <a:rPr lang="en-US" altLang="zh-TW" dirty="0"/>
              <a:t>Identifying and Discriminating Between Web and</a:t>
            </a:r>
            <a:r>
              <a:rPr lang="zh-TW" altLang="en-US" dirty="0"/>
              <a:t> </a:t>
            </a:r>
            <a:r>
              <a:rPr lang="en-US" altLang="zh-TW" dirty="0"/>
              <a:t>Peer</a:t>
            </a:r>
            <a:r>
              <a:rPr lang="zh-TW" altLang="en-US" dirty="0"/>
              <a:t> </a:t>
            </a:r>
            <a:r>
              <a:rPr lang="en-US" altLang="zh-TW" dirty="0"/>
              <a:t>to</a:t>
            </a:r>
            <a:r>
              <a:rPr lang="zh-TW" altLang="en-US" dirty="0"/>
              <a:t> </a:t>
            </a:r>
            <a:r>
              <a:rPr lang="en-US" altLang="zh-TW" dirty="0"/>
              <a:t>Peer</a:t>
            </a:r>
            <a:r>
              <a:rPr lang="zh-TW" altLang="en-US" dirty="0"/>
              <a:t> </a:t>
            </a:r>
            <a:r>
              <a:rPr lang="en-US" altLang="zh-TW" dirty="0"/>
              <a:t>Traffic in the Network Core</a:t>
            </a:r>
            <a:endParaRPr lang="zh-TW" altLang="en-US" dirty="0"/>
          </a:p>
        </p:txBody>
      </p:sp>
      <p:sp>
        <p:nvSpPr>
          <p:cNvPr id="2" name="副標題 1"/>
          <p:cNvSpPr>
            <a:spLocks noGrp="1"/>
          </p:cNvSpPr>
          <p:nvPr>
            <p:ph type="subTitle" idx="1"/>
          </p:nvPr>
        </p:nvSpPr>
        <p:spPr/>
        <p:txBody>
          <a:bodyPr>
            <a:normAutofit/>
          </a:bodyPr>
          <a:lstStyle/>
          <a:p>
            <a:r>
              <a:rPr lang="en-US" altLang="zh-TW" dirty="0"/>
              <a:t>Jeffrey </a:t>
            </a:r>
            <a:r>
              <a:rPr lang="en-US" altLang="zh-TW" dirty="0" err="1"/>
              <a:t>Erman</a:t>
            </a:r>
            <a:r>
              <a:rPr lang="en-US" altLang="zh-TW" dirty="0"/>
              <a:t>, Anirban </a:t>
            </a:r>
            <a:r>
              <a:rPr lang="en-US" altLang="zh-TW" dirty="0" err="1"/>
              <a:t>Mahanti</a:t>
            </a:r>
            <a:r>
              <a:rPr lang="en-US" altLang="zh-TW" dirty="0"/>
              <a:t>, Martin </a:t>
            </a:r>
            <a:r>
              <a:rPr lang="en-US" altLang="zh-TW" dirty="0" err="1"/>
              <a:t>Arlitt</a:t>
            </a:r>
            <a:r>
              <a:rPr lang="en-US" altLang="zh-TW" dirty="0"/>
              <a:t>, and Carey </a:t>
            </a:r>
            <a:r>
              <a:rPr lang="en-US" altLang="zh-TW" dirty="0" err="1"/>
              <a:t>Williamso</a:t>
            </a:r>
            <a:endParaRPr lang="en-US" altLang="zh-TW" dirty="0"/>
          </a:p>
          <a:p>
            <a:r>
              <a:rPr lang="en-US" altLang="zh-TW" dirty="0"/>
              <a:t>Department of Computer Science University of Calgary</a:t>
            </a:r>
          </a:p>
          <a:p>
            <a:endParaRPr lang="en-US" altLang="zh-TW" dirty="0"/>
          </a:p>
          <a:p>
            <a:r>
              <a:rPr lang="en-US" altLang="zh-TW" dirty="0"/>
              <a:t>Speaker: </a:t>
            </a:r>
            <a:r>
              <a:rPr lang="zh-TW" altLang="en-US" dirty="0"/>
              <a:t>資科工所 碩一 李淑汶 </a:t>
            </a:r>
            <a:r>
              <a:rPr lang="en-US" altLang="zh-TW" dirty="0"/>
              <a:t>311551024</a:t>
            </a:r>
          </a:p>
          <a:p>
            <a:endParaRPr lang="en-US" altLang="zh-TW" dirty="0"/>
          </a:p>
          <a:p>
            <a:endParaRPr lang="zh-TW" altLang="en-US" dirty="0"/>
          </a:p>
        </p:txBody>
      </p:sp>
      <p:sp>
        <p:nvSpPr>
          <p:cNvPr id="5" name="文字方塊 4">
            <a:extLst>
              <a:ext uri="{FF2B5EF4-FFF2-40B4-BE49-F238E27FC236}">
                <a16:creationId xmlns:a16="http://schemas.microsoft.com/office/drawing/2014/main" id="{13E49F66-D46D-644E-A3A8-A6FA95194E95}"/>
              </a:ext>
            </a:extLst>
          </p:cNvPr>
          <p:cNvSpPr txBox="1"/>
          <p:nvPr/>
        </p:nvSpPr>
        <p:spPr>
          <a:xfrm>
            <a:off x="1200000" y="6211669"/>
            <a:ext cx="10728000" cy="646331"/>
          </a:xfrm>
          <a:prstGeom prst="rect">
            <a:avLst/>
          </a:prstGeom>
          <a:noFill/>
        </p:spPr>
        <p:txBody>
          <a:bodyPr wrap="square">
            <a:spAutoFit/>
          </a:bodyPr>
          <a:lstStyle/>
          <a:p>
            <a:r>
              <a:rPr lang="zh-TW" altLang="en-US" dirty="0"/>
              <a:t>J</a:t>
            </a:r>
            <a:r>
              <a:rPr lang="en-US" altLang="zh-TW" dirty="0"/>
              <a:t>.</a:t>
            </a:r>
            <a:r>
              <a:rPr lang="zh-TW" altLang="en-US" dirty="0"/>
              <a:t> Erman </a:t>
            </a:r>
            <a:r>
              <a:rPr lang="en-US" altLang="zh-TW" i="1" dirty="0"/>
              <a:t>et al</a:t>
            </a:r>
            <a:r>
              <a:rPr lang="en-US" altLang="zh-TW" dirty="0"/>
              <a:t>., “</a:t>
            </a:r>
            <a:r>
              <a:rPr lang="zh-TW" altLang="en-US" dirty="0"/>
              <a:t>Identifying and discriminating between web and peer-to-peer traffic in the network core</a:t>
            </a:r>
            <a:r>
              <a:rPr lang="en-US" altLang="zh-TW" dirty="0"/>
              <a:t>,”</a:t>
            </a:r>
            <a:r>
              <a:rPr lang="zh-TW" altLang="en-US" dirty="0"/>
              <a:t> 16th International World Wide Web Conference</a:t>
            </a:r>
            <a:r>
              <a:rPr lang="en-US" altLang="zh-TW" dirty="0"/>
              <a:t>, WWW2007</a:t>
            </a:r>
            <a:r>
              <a:rPr lang="zh-TW" altLang="en-US" dirty="0"/>
              <a:t>, </a:t>
            </a:r>
            <a:r>
              <a:rPr lang="en-US" altLang="zh-TW" dirty="0"/>
              <a:t>p883-892, Jan. </a:t>
            </a:r>
            <a:r>
              <a:rPr lang="zh-TW" altLang="en-US" dirty="0"/>
              <a:t>2007.</a:t>
            </a:r>
          </a:p>
        </p:txBody>
      </p:sp>
    </p:spTree>
    <p:extLst>
      <p:ext uri="{BB962C8B-B14F-4D97-AF65-F5344CB8AC3E}">
        <p14:creationId xmlns:p14="http://schemas.microsoft.com/office/powerpoint/2010/main" val="366452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D7592E-7491-2078-D428-30DB680CD74E}"/>
              </a:ext>
            </a:extLst>
          </p:cNvPr>
          <p:cNvSpPr>
            <a:spLocks noGrp="1"/>
          </p:cNvSpPr>
          <p:nvPr>
            <p:ph type="title"/>
          </p:nvPr>
        </p:nvSpPr>
        <p:spPr/>
        <p:txBody>
          <a:bodyPr/>
          <a:lstStyle/>
          <a:p>
            <a:r>
              <a:rPr lang="en-US" altLang="zh-TW" dirty="0"/>
              <a:t>Traffic classification </a:t>
            </a:r>
            <a:r>
              <a:rPr lang="en-US" altLang="zh-TW" dirty="0">
                <a:ea typeface="標楷體" panose="03000509000000000000" pitchFamily="65" charset="-120"/>
              </a:rPr>
              <a:t>— </a:t>
            </a:r>
            <a:r>
              <a:rPr lang="en-US" altLang="zh-TW" dirty="0"/>
              <a:t>Base truth</a:t>
            </a:r>
            <a:endParaRPr lang="zh-TW" altLang="en-US" dirty="0"/>
          </a:p>
        </p:txBody>
      </p:sp>
      <p:sp>
        <p:nvSpPr>
          <p:cNvPr id="3" name="內容版面配置區 2">
            <a:extLst>
              <a:ext uri="{FF2B5EF4-FFF2-40B4-BE49-F238E27FC236}">
                <a16:creationId xmlns:a16="http://schemas.microsoft.com/office/drawing/2014/main" id="{875F3CDC-9596-1368-D2B6-B797E929B88E}"/>
              </a:ext>
            </a:extLst>
          </p:cNvPr>
          <p:cNvSpPr>
            <a:spLocks noGrp="1"/>
          </p:cNvSpPr>
          <p:nvPr>
            <p:ph idx="1"/>
          </p:nvPr>
        </p:nvSpPr>
        <p:spPr>
          <a:xfrm>
            <a:off x="838200" y="1825625"/>
            <a:ext cx="11161800" cy="955375"/>
          </a:xfrm>
        </p:spPr>
        <p:txBody>
          <a:bodyPr>
            <a:normAutofit/>
          </a:bodyPr>
          <a:lstStyle/>
          <a:p>
            <a:r>
              <a:rPr lang="en-US" altLang="zh-TW" dirty="0"/>
              <a:t>Use ‘Bro’ to identified the applications corresponding to individual flows in the traces</a:t>
            </a:r>
          </a:p>
          <a:p>
            <a:endParaRPr lang="en-US" altLang="zh-TW" dirty="0"/>
          </a:p>
          <a:p>
            <a:endParaRPr lang="en-US" altLang="zh-TW" dirty="0"/>
          </a:p>
          <a:p>
            <a:endParaRPr lang="en-US" altLang="zh-TW" dirty="0"/>
          </a:p>
          <a:p>
            <a:endParaRPr lang="en-US" altLang="zh-TW" dirty="0"/>
          </a:p>
          <a:p>
            <a:pPr lvl="1"/>
            <a:endParaRPr lang="zh-TW" altLang="en-US" dirty="0"/>
          </a:p>
        </p:txBody>
      </p:sp>
      <p:sp>
        <p:nvSpPr>
          <p:cNvPr id="4" name="投影片編號版面配置區 3">
            <a:extLst>
              <a:ext uri="{FF2B5EF4-FFF2-40B4-BE49-F238E27FC236}">
                <a16:creationId xmlns:a16="http://schemas.microsoft.com/office/drawing/2014/main" id="{D0244A37-B477-60B8-70D0-A0AB4FCBB050}"/>
              </a:ext>
            </a:extLst>
          </p:cNvPr>
          <p:cNvSpPr>
            <a:spLocks noGrp="1"/>
          </p:cNvSpPr>
          <p:nvPr>
            <p:ph type="sldNum" sz="quarter" idx="12"/>
          </p:nvPr>
        </p:nvSpPr>
        <p:spPr/>
        <p:txBody>
          <a:bodyPr/>
          <a:lstStyle/>
          <a:p>
            <a:fld id="{1A4800EB-2EA5-46D2-A07A-510C9AA2772C}" type="slidenum">
              <a:rPr lang="en-US" altLang="zh-TW" smtClean="0"/>
              <a:pPr/>
              <a:t>10</a:t>
            </a:fld>
            <a:endParaRPr lang="en-US" altLang="zh-TW" dirty="0"/>
          </a:p>
        </p:txBody>
      </p:sp>
      <p:pic>
        <p:nvPicPr>
          <p:cNvPr id="9" name="圖片 8">
            <a:extLst>
              <a:ext uri="{FF2B5EF4-FFF2-40B4-BE49-F238E27FC236}">
                <a16:creationId xmlns:a16="http://schemas.microsoft.com/office/drawing/2014/main" id="{61F59FB0-650B-10EF-2378-A1B876DBFBEC}"/>
              </a:ext>
            </a:extLst>
          </p:cNvPr>
          <p:cNvPicPr>
            <a:picLocks noChangeAspect="1"/>
          </p:cNvPicPr>
          <p:nvPr/>
        </p:nvPicPr>
        <p:blipFill>
          <a:blip r:embed="rId3"/>
          <a:stretch>
            <a:fillRect/>
          </a:stretch>
        </p:blipFill>
        <p:spPr>
          <a:xfrm>
            <a:off x="6672000" y="2421000"/>
            <a:ext cx="5400000" cy="2479909"/>
          </a:xfrm>
          <a:prstGeom prst="rect">
            <a:avLst/>
          </a:prstGeom>
        </p:spPr>
      </p:pic>
      <p:sp>
        <p:nvSpPr>
          <p:cNvPr id="10" name="文字方塊 9">
            <a:extLst>
              <a:ext uri="{FF2B5EF4-FFF2-40B4-BE49-F238E27FC236}">
                <a16:creationId xmlns:a16="http://schemas.microsoft.com/office/drawing/2014/main" id="{023AD8E6-2A62-5089-F961-3D630B46D6B5}"/>
              </a:ext>
            </a:extLst>
          </p:cNvPr>
          <p:cNvSpPr txBox="1"/>
          <p:nvPr/>
        </p:nvSpPr>
        <p:spPr>
          <a:xfrm>
            <a:off x="6600001" y="4941000"/>
            <a:ext cx="5472000" cy="1384995"/>
          </a:xfrm>
          <a:prstGeom prst="rect">
            <a:avLst/>
          </a:prstGeom>
          <a:noFill/>
        </p:spPr>
        <p:txBody>
          <a:bodyPr wrap="square">
            <a:spAutoFit/>
          </a:bodyPr>
          <a:lstStyle/>
          <a:p>
            <a:pPr algn="l"/>
            <a:r>
              <a:rPr lang="en-US" altLang="zh-TW" sz="1400" b="0" i="0" u="none" strike="noStrike" baseline="0" dirty="0">
                <a:latin typeface="CMR9"/>
              </a:rPr>
              <a:t>UNKNOWN(NP) refers to flows with no </a:t>
            </a:r>
            <a:r>
              <a:rPr lang="en-US" altLang="zh-TW" sz="1400" b="0" i="0" u="none" strike="noStrike" baseline="0" dirty="0" err="1">
                <a:latin typeface="CMR9"/>
              </a:rPr>
              <a:t>payloadsMost</a:t>
            </a:r>
            <a:r>
              <a:rPr lang="en-US" altLang="zh-TW" sz="1400" b="0" i="0" u="none" strike="noStrike" baseline="0" dirty="0">
                <a:latin typeface="CMR9"/>
              </a:rPr>
              <a:t> of these are failed TCP connections, while some are port scans. </a:t>
            </a:r>
          </a:p>
          <a:p>
            <a:pPr algn="l"/>
            <a:r>
              <a:rPr lang="en-US" altLang="zh-TW" sz="1400" b="0" i="0" u="none" strike="noStrike" baseline="0" dirty="0">
                <a:latin typeface="CMR9"/>
              </a:rPr>
              <a:t>The UNKNOWN(443) are flows on port 443; they are likely to be HTTPS traffic.</a:t>
            </a:r>
          </a:p>
          <a:p>
            <a:pPr algn="l"/>
            <a:r>
              <a:rPr lang="en-US" altLang="zh-TW" sz="1400" b="0" i="0" u="none" strike="noStrike" baseline="0" dirty="0">
                <a:latin typeface="CMR9"/>
              </a:rPr>
              <a:t>The UNKNOWN(Others) re</a:t>
            </a:r>
            <a:r>
              <a:rPr lang="en-US" altLang="zh-TW" sz="1400" dirty="0">
                <a:latin typeface="CMR9"/>
              </a:rPr>
              <a:t>fl</a:t>
            </a:r>
            <a:r>
              <a:rPr lang="en-US" altLang="zh-TW" sz="1400" b="0" i="0" u="none" strike="noStrike" baseline="0" dirty="0">
                <a:latin typeface="CMR9"/>
              </a:rPr>
              <a:t>ect the fact that we were not able to determine the applications that generated this traffic..</a:t>
            </a:r>
            <a:endParaRPr lang="zh-TW" altLang="en-US" sz="1400" dirty="0"/>
          </a:p>
        </p:txBody>
      </p:sp>
      <p:sp>
        <p:nvSpPr>
          <p:cNvPr id="15" name="內容版面配置區 2">
            <a:extLst>
              <a:ext uri="{FF2B5EF4-FFF2-40B4-BE49-F238E27FC236}">
                <a16:creationId xmlns:a16="http://schemas.microsoft.com/office/drawing/2014/main" id="{021F0018-A2B6-EB63-9DF7-65C43AC4D0E5}"/>
              </a:ext>
            </a:extLst>
          </p:cNvPr>
          <p:cNvSpPr txBox="1">
            <a:spLocks/>
          </p:cNvSpPr>
          <p:nvPr/>
        </p:nvSpPr>
        <p:spPr>
          <a:xfrm>
            <a:off x="840000" y="2781000"/>
            <a:ext cx="5832000" cy="2880000"/>
          </a:xfrm>
          <a:prstGeom prst="rect">
            <a:avLst/>
          </a:prstGeom>
        </p:spPr>
        <p:txBody>
          <a:bodyPr vert="horz" lIns="91440" tIns="45720" rIns="91440" bIns="45720" rtlCol="0">
            <a:normAutofit lnSpcReduction="10000"/>
          </a:bodyPr>
          <a:lstStyle>
            <a:lvl1pPr marL="342900" marR="0" indent="-342900" algn="l" defTabSz="914400" rtl="0" eaLnBrk="1" fontAlgn="base" latinLnBrk="0" hangingPunct="1">
              <a:lnSpc>
                <a:spcPct val="100000"/>
              </a:lnSpc>
              <a:spcBef>
                <a:spcPct val="20000"/>
              </a:spcBef>
              <a:spcAft>
                <a:spcPct val="0"/>
              </a:spcAft>
              <a:buClr>
                <a:srgbClr val="003399"/>
              </a:buClr>
              <a:buSzTx/>
              <a:buFont typeface="Wingdings" panose="05000000000000000000" pitchFamily="2" charset="2"/>
              <a:buChar char="n"/>
              <a:tabLst/>
              <a:defRPr sz="2800" b="1" kern="1200">
                <a:solidFill>
                  <a:schemeClr val="tx1"/>
                </a:solidFill>
                <a:latin typeface="+mn-lt"/>
                <a:ea typeface="+mn-ea"/>
                <a:cs typeface="+mn-cs"/>
              </a:defRPr>
            </a:lvl1pPr>
            <a:lvl2pPr marL="742950" marR="0" indent="-285750" algn="l" defTabSz="914400" rtl="0" eaLnBrk="1" fontAlgn="base" latinLnBrk="0" hangingPunct="1">
              <a:lnSpc>
                <a:spcPct val="100000"/>
              </a:lnSpc>
              <a:spcBef>
                <a:spcPct val="20000"/>
              </a:spcBef>
              <a:spcAft>
                <a:spcPct val="0"/>
              </a:spcAft>
              <a:buClr>
                <a:srgbClr val="003399"/>
              </a:buClr>
              <a:buSzTx/>
              <a:buFont typeface="Wingdings" panose="05000000000000000000" pitchFamily="2" charset="2"/>
              <a:buChar char="Ø"/>
              <a:tabLst/>
              <a:defRPr sz="2400" b="1" kern="1200">
                <a:solidFill>
                  <a:schemeClr val="tx1"/>
                </a:solidFill>
                <a:latin typeface="+mn-lt"/>
                <a:ea typeface="+mn-ea"/>
                <a:cs typeface="+mn-cs"/>
              </a:defRPr>
            </a:lvl2pPr>
            <a:lvl3pPr marL="1143000" marR="0" indent="-228600" algn="l" defTabSz="914400" rtl="0" eaLnBrk="1" fontAlgn="base" latinLnBrk="0" hangingPunct="1">
              <a:lnSpc>
                <a:spcPct val="100000"/>
              </a:lnSpc>
              <a:spcBef>
                <a:spcPct val="20000"/>
              </a:spcBef>
              <a:spcAft>
                <a:spcPct val="0"/>
              </a:spcAft>
              <a:buClr>
                <a:srgbClr val="003399"/>
              </a:buClr>
              <a:buSzTx/>
              <a:buFont typeface="Wingdings" panose="05000000000000000000" pitchFamily="2" charset="2"/>
              <a:buChar char="l"/>
              <a:tabLst/>
              <a:defRPr sz="2000" kern="1200">
                <a:solidFill>
                  <a:schemeClr val="tx1"/>
                </a:solidFill>
                <a:latin typeface="+mn-lt"/>
                <a:ea typeface="+mn-ea"/>
                <a:cs typeface="+mn-cs"/>
              </a:defRPr>
            </a:lvl3pPr>
            <a:lvl4pPr marL="1600200" marR="0" indent="-228600" algn="l" defTabSz="914400" rtl="0" eaLnBrk="1" fontAlgn="base" latinLnBrk="0" hangingPunct="1">
              <a:lnSpc>
                <a:spcPct val="100000"/>
              </a:lnSpc>
              <a:spcBef>
                <a:spcPct val="20000"/>
              </a:spcBef>
              <a:spcAft>
                <a:spcPct val="0"/>
              </a:spcAft>
              <a:buClr>
                <a:srgbClr val="003399"/>
              </a:buClr>
              <a:buSzTx/>
              <a:buFont typeface="Arial" panose="020B0604020202020204" pitchFamily="34" charset="0"/>
              <a:buChar char="»"/>
              <a:tabLst/>
              <a:defRPr sz="1800" b="1" kern="1200">
                <a:solidFill>
                  <a:schemeClr val="tx1"/>
                </a:solidFill>
                <a:latin typeface="+mn-lt"/>
                <a:ea typeface="+mn-ea"/>
                <a:cs typeface="+mn-cs"/>
              </a:defRPr>
            </a:lvl4pPr>
            <a:lvl5pPr marL="2057400" marR="0" indent="-228600" algn="l" defTabSz="914400" rtl="0" eaLnBrk="1" fontAlgn="base" latinLnBrk="0" hangingPunct="1">
              <a:lnSpc>
                <a:spcPct val="100000"/>
              </a:lnSpc>
              <a:spcBef>
                <a:spcPct val="20000"/>
              </a:spcBef>
              <a:spcAft>
                <a:spcPct val="0"/>
              </a:spcAft>
              <a:buClr>
                <a:srgbClr val="003399"/>
              </a:buClr>
              <a:buSzTx/>
              <a:buFont typeface="Wingdings" panose="05000000000000000000" pitchFamily="2" charset="2"/>
              <a:buChar char="u"/>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Analyzed unlabeled traffic on port 443, to determine whether or not this traffic is indeed HTTPS</a:t>
            </a:r>
          </a:p>
          <a:p>
            <a:r>
              <a:rPr lang="en-US" altLang="zh-TW" dirty="0"/>
              <a:t>Random checks to determine whether or not</a:t>
            </a:r>
            <a:r>
              <a:rPr lang="zh-TW" altLang="en-US" dirty="0"/>
              <a:t> </a:t>
            </a:r>
            <a:r>
              <a:rPr lang="en-US" altLang="zh-TW" dirty="0"/>
              <a:t>flows labeled as HTTPS involved at least one host that was a Web server.</a:t>
            </a:r>
          </a:p>
          <a:p>
            <a:endParaRPr lang="en-US" altLang="zh-TW" dirty="0"/>
          </a:p>
          <a:p>
            <a:endParaRPr kumimoji="0" lang="en-US" altLang="zh-TW" dirty="0"/>
          </a:p>
          <a:p>
            <a:endParaRPr kumimoji="0" lang="en-US" altLang="zh-TW" dirty="0"/>
          </a:p>
          <a:p>
            <a:endParaRPr kumimoji="0" lang="en-US" altLang="zh-TW" dirty="0"/>
          </a:p>
          <a:p>
            <a:pPr lvl="1"/>
            <a:endParaRPr kumimoji="0" lang="zh-TW" altLang="en-US" dirty="0"/>
          </a:p>
        </p:txBody>
      </p:sp>
      <p:sp>
        <p:nvSpPr>
          <p:cNvPr id="17" name="橢圓 16">
            <a:extLst>
              <a:ext uri="{FF2B5EF4-FFF2-40B4-BE49-F238E27FC236}">
                <a16:creationId xmlns:a16="http://schemas.microsoft.com/office/drawing/2014/main" id="{6E2B255C-7993-F177-5484-E77B84109EED}"/>
              </a:ext>
            </a:extLst>
          </p:cNvPr>
          <p:cNvSpPr/>
          <p:nvPr/>
        </p:nvSpPr>
        <p:spPr>
          <a:xfrm>
            <a:off x="9624000" y="3141000"/>
            <a:ext cx="576000" cy="144000"/>
          </a:xfrm>
          <a:prstGeom prst="ellipse">
            <a:avLst/>
          </a:prstGeom>
          <a:noFill/>
          <a:ln w="1905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18" name="橢圓 17">
            <a:extLst>
              <a:ext uri="{FF2B5EF4-FFF2-40B4-BE49-F238E27FC236}">
                <a16:creationId xmlns:a16="http://schemas.microsoft.com/office/drawing/2014/main" id="{EE80DA78-288A-D8EA-4430-EC90BB441638}"/>
              </a:ext>
            </a:extLst>
          </p:cNvPr>
          <p:cNvSpPr/>
          <p:nvPr/>
        </p:nvSpPr>
        <p:spPr>
          <a:xfrm>
            <a:off x="10272000" y="3141000"/>
            <a:ext cx="864000" cy="144000"/>
          </a:xfrm>
          <a:prstGeom prst="ellipse">
            <a:avLst/>
          </a:prstGeom>
          <a:noFill/>
          <a:ln w="1905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19" name="矩形 18">
            <a:extLst>
              <a:ext uri="{FF2B5EF4-FFF2-40B4-BE49-F238E27FC236}">
                <a16:creationId xmlns:a16="http://schemas.microsoft.com/office/drawing/2014/main" id="{3CC8226A-BDBD-DCA0-BF34-C3B1E9285E0E}"/>
              </a:ext>
            </a:extLst>
          </p:cNvPr>
          <p:cNvSpPr/>
          <p:nvPr/>
        </p:nvSpPr>
        <p:spPr>
          <a:xfrm>
            <a:off x="6744000" y="3141000"/>
            <a:ext cx="5256000" cy="360000"/>
          </a:xfrm>
          <a:prstGeom prst="rect">
            <a:avLst/>
          </a:prstGeom>
          <a:solidFill>
            <a:srgbClr val="FFFF66">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590172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D7592E-7491-2078-D428-30DB680CD74E}"/>
              </a:ext>
            </a:extLst>
          </p:cNvPr>
          <p:cNvSpPr>
            <a:spLocks noGrp="1"/>
          </p:cNvSpPr>
          <p:nvPr>
            <p:ph type="title"/>
          </p:nvPr>
        </p:nvSpPr>
        <p:spPr/>
        <p:txBody>
          <a:bodyPr/>
          <a:lstStyle/>
          <a:p>
            <a:r>
              <a:rPr lang="en-US" altLang="zh-TW" dirty="0"/>
              <a:t>Traffic classification</a:t>
            </a:r>
            <a:r>
              <a:rPr lang="en-US" altLang="zh-TW" dirty="0">
                <a:ea typeface="標楷體" panose="03000509000000000000" pitchFamily="65" charset="-120"/>
              </a:rPr>
              <a:t> — </a:t>
            </a:r>
            <a:r>
              <a:rPr lang="en-US" altLang="zh-TW" dirty="0"/>
              <a:t>Selected features</a:t>
            </a:r>
            <a:endParaRPr lang="zh-TW" altLang="en-US" dirty="0"/>
          </a:p>
        </p:txBody>
      </p:sp>
      <p:sp>
        <p:nvSpPr>
          <p:cNvPr id="3" name="內容版面配置區 2">
            <a:extLst>
              <a:ext uri="{FF2B5EF4-FFF2-40B4-BE49-F238E27FC236}">
                <a16:creationId xmlns:a16="http://schemas.microsoft.com/office/drawing/2014/main" id="{875F3CDC-9596-1368-D2B6-B797E929B88E}"/>
              </a:ext>
            </a:extLst>
          </p:cNvPr>
          <p:cNvSpPr>
            <a:spLocks noGrp="1"/>
          </p:cNvSpPr>
          <p:nvPr>
            <p:ph idx="1"/>
          </p:nvPr>
        </p:nvSpPr>
        <p:spPr>
          <a:xfrm>
            <a:off x="838200" y="1825625"/>
            <a:ext cx="11161800" cy="4351338"/>
          </a:xfrm>
        </p:spPr>
        <p:txBody>
          <a:bodyPr>
            <a:normAutofit/>
          </a:bodyPr>
          <a:lstStyle/>
          <a:p>
            <a:r>
              <a:rPr lang="en-US" altLang="zh-TW" dirty="0"/>
              <a:t>Total number of packets</a:t>
            </a:r>
          </a:p>
          <a:p>
            <a:r>
              <a:rPr lang="en-US" altLang="zh-TW" dirty="0"/>
              <a:t>Mean packet size</a:t>
            </a:r>
          </a:p>
          <a:p>
            <a:r>
              <a:rPr lang="en-US" altLang="zh-TW" dirty="0"/>
              <a:t>Mean payload size excluding headers</a:t>
            </a:r>
          </a:p>
          <a:p>
            <a:r>
              <a:rPr lang="en-US" altLang="zh-TW" dirty="0"/>
              <a:t>Number of bytes transferred</a:t>
            </a:r>
          </a:p>
          <a:p>
            <a:r>
              <a:rPr lang="en-US" altLang="zh-TW" dirty="0"/>
              <a:t>Flow duration</a:t>
            </a:r>
          </a:p>
          <a:p>
            <a:r>
              <a:rPr lang="en-US" altLang="zh-TW" dirty="0"/>
              <a:t>Mean inter-arrival time of packets</a:t>
            </a:r>
          </a:p>
        </p:txBody>
      </p:sp>
      <p:sp>
        <p:nvSpPr>
          <p:cNvPr id="4" name="投影片編號版面配置區 3">
            <a:extLst>
              <a:ext uri="{FF2B5EF4-FFF2-40B4-BE49-F238E27FC236}">
                <a16:creationId xmlns:a16="http://schemas.microsoft.com/office/drawing/2014/main" id="{D0244A37-B477-60B8-70D0-A0AB4FCBB050}"/>
              </a:ext>
            </a:extLst>
          </p:cNvPr>
          <p:cNvSpPr>
            <a:spLocks noGrp="1"/>
          </p:cNvSpPr>
          <p:nvPr>
            <p:ph type="sldNum" sz="quarter" idx="12"/>
          </p:nvPr>
        </p:nvSpPr>
        <p:spPr/>
        <p:txBody>
          <a:bodyPr/>
          <a:lstStyle/>
          <a:p>
            <a:fld id="{1A4800EB-2EA5-46D2-A07A-510C9AA2772C}" type="slidenum">
              <a:rPr lang="en-US" altLang="zh-TW" smtClean="0"/>
              <a:pPr/>
              <a:t>11</a:t>
            </a:fld>
            <a:endParaRPr lang="en-US" altLang="zh-TW" dirty="0"/>
          </a:p>
        </p:txBody>
      </p:sp>
    </p:spTree>
    <p:extLst>
      <p:ext uri="{BB962C8B-B14F-4D97-AF65-F5344CB8AC3E}">
        <p14:creationId xmlns:p14="http://schemas.microsoft.com/office/powerpoint/2010/main" val="743121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542C5E4D-C14B-ECEA-4AA8-EBD1878EEF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830"/>
          <a:stretch/>
        </p:blipFill>
        <p:spPr bwMode="auto">
          <a:xfrm>
            <a:off x="5520000" y="3645000"/>
            <a:ext cx="6408000" cy="2776800"/>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98D7592E-7491-2078-D428-30DB680CD74E}"/>
              </a:ext>
            </a:extLst>
          </p:cNvPr>
          <p:cNvSpPr>
            <a:spLocks noGrp="1"/>
          </p:cNvSpPr>
          <p:nvPr>
            <p:ph type="title"/>
          </p:nvPr>
        </p:nvSpPr>
        <p:spPr/>
        <p:txBody>
          <a:bodyPr/>
          <a:lstStyle/>
          <a:p>
            <a:r>
              <a:rPr lang="en-US" altLang="zh-TW" dirty="0"/>
              <a:t>Traffic classification</a:t>
            </a:r>
            <a:r>
              <a:rPr lang="en-US" altLang="zh-TW" dirty="0">
                <a:ea typeface="標楷體" panose="03000509000000000000" pitchFamily="65" charset="-120"/>
              </a:rPr>
              <a:t> — Feature transformation</a:t>
            </a:r>
            <a:endParaRPr lang="zh-TW" altLang="en-US" dirty="0"/>
          </a:p>
        </p:txBody>
      </p:sp>
      <p:sp>
        <p:nvSpPr>
          <p:cNvPr id="3" name="內容版面配置區 2">
            <a:extLst>
              <a:ext uri="{FF2B5EF4-FFF2-40B4-BE49-F238E27FC236}">
                <a16:creationId xmlns:a16="http://schemas.microsoft.com/office/drawing/2014/main" id="{875F3CDC-9596-1368-D2B6-B797E929B88E}"/>
              </a:ext>
            </a:extLst>
          </p:cNvPr>
          <p:cNvSpPr>
            <a:spLocks noGrp="1"/>
          </p:cNvSpPr>
          <p:nvPr>
            <p:ph idx="1"/>
          </p:nvPr>
        </p:nvSpPr>
        <p:spPr>
          <a:xfrm>
            <a:off x="838200" y="1825625"/>
            <a:ext cx="11161800" cy="4351338"/>
          </a:xfrm>
        </p:spPr>
        <p:txBody>
          <a:bodyPr>
            <a:normAutofit/>
          </a:bodyPr>
          <a:lstStyle/>
          <a:p>
            <a:r>
              <a:rPr lang="en-US" altLang="zh-TW" dirty="0"/>
              <a:t>Due to the </a:t>
            </a:r>
            <a:r>
              <a:rPr lang="en-US" altLang="zh-TW" dirty="0">
                <a:solidFill>
                  <a:srgbClr val="FF0000"/>
                </a:solidFill>
              </a:rPr>
              <a:t>heavy-tailed distribution </a:t>
            </a:r>
            <a:r>
              <a:rPr lang="en-US" altLang="zh-TW" dirty="0"/>
              <a:t>of many of these features, it is necessary to transform the features</a:t>
            </a:r>
          </a:p>
          <a:p>
            <a:pPr lvl="1"/>
            <a:r>
              <a:rPr lang="en-US" altLang="zh-TW" dirty="0"/>
              <a:t>Logarithmic transformations</a:t>
            </a:r>
          </a:p>
          <a:p>
            <a:pPr lvl="2"/>
            <a:r>
              <a:rPr lang="en-US" altLang="zh-TW" dirty="0"/>
              <a:t>1~10 =&gt; 0~1</a:t>
            </a:r>
          </a:p>
          <a:p>
            <a:pPr lvl="2"/>
            <a:r>
              <a:rPr lang="en-US" altLang="zh-TW" dirty="0"/>
              <a:t>100~1000 =&gt; 2~3</a:t>
            </a:r>
          </a:p>
          <a:p>
            <a:pPr marL="0" indent="0">
              <a:buNone/>
            </a:pPr>
            <a:endParaRPr lang="en-US" altLang="zh-TW" dirty="0"/>
          </a:p>
        </p:txBody>
      </p:sp>
      <p:sp>
        <p:nvSpPr>
          <p:cNvPr id="4" name="投影片編號版面配置區 3">
            <a:extLst>
              <a:ext uri="{FF2B5EF4-FFF2-40B4-BE49-F238E27FC236}">
                <a16:creationId xmlns:a16="http://schemas.microsoft.com/office/drawing/2014/main" id="{D0244A37-B477-60B8-70D0-A0AB4FCBB050}"/>
              </a:ext>
            </a:extLst>
          </p:cNvPr>
          <p:cNvSpPr>
            <a:spLocks noGrp="1"/>
          </p:cNvSpPr>
          <p:nvPr>
            <p:ph type="sldNum" sz="quarter" idx="12"/>
          </p:nvPr>
        </p:nvSpPr>
        <p:spPr/>
        <p:txBody>
          <a:bodyPr/>
          <a:lstStyle/>
          <a:p>
            <a:fld id="{1A4800EB-2EA5-46D2-A07A-510C9AA2772C}" type="slidenum">
              <a:rPr lang="en-US" altLang="zh-TW" smtClean="0"/>
              <a:pPr/>
              <a:t>12</a:t>
            </a:fld>
            <a:endParaRPr lang="en-US" altLang="zh-TW" dirty="0"/>
          </a:p>
        </p:txBody>
      </p:sp>
      <p:sp>
        <p:nvSpPr>
          <p:cNvPr id="6" name="文字方塊 5">
            <a:extLst>
              <a:ext uri="{FF2B5EF4-FFF2-40B4-BE49-F238E27FC236}">
                <a16:creationId xmlns:a16="http://schemas.microsoft.com/office/drawing/2014/main" id="{4429D122-A81A-2FC0-F26D-A3DE32F5A648}"/>
              </a:ext>
            </a:extLst>
          </p:cNvPr>
          <p:cNvSpPr txBox="1"/>
          <p:nvPr/>
        </p:nvSpPr>
        <p:spPr>
          <a:xfrm>
            <a:off x="1128000" y="6488668"/>
            <a:ext cx="11472000" cy="369332"/>
          </a:xfrm>
          <a:prstGeom prst="rect">
            <a:avLst/>
          </a:prstGeom>
          <a:noFill/>
        </p:spPr>
        <p:txBody>
          <a:bodyPr wrap="square">
            <a:spAutoFit/>
          </a:bodyPr>
          <a:lstStyle/>
          <a:p>
            <a:r>
              <a:rPr lang="zh-TW" altLang="en-US" dirty="0"/>
              <a:t>https://medium.com/@karanrajwanshi/feature-engineering-the-key-to-predictive-modeling-8f1935b3db4f</a:t>
            </a:r>
          </a:p>
        </p:txBody>
      </p:sp>
    </p:spTree>
    <p:extLst>
      <p:ext uri="{BB962C8B-B14F-4D97-AF65-F5344CB8AC3E}">
        <p14:creationId xmlns:p14="http://schemas.microsoft.com/office/powerpoint/2010/main" val="3278978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D7592E-7491-2078-D428-30DB680CD74E}"/>
              </a:ext>
            </a:extLst>
          </p:cNvPr>
          <p:cNvSpPr>
            <a:spLocks noGrp="1"/>
          </p:cNvSpPr>
          <p:nvPr>
            <p:ph type="title"/>
          </p:nvPr>
        </p:nvSpPr>
        <p:spPr/>
        <p:txBody>
          <a:bodyPr/>
          <a:lstStyle/>
          <a:p>
            <a:r>
              <a:rPr lang="en-US" altLang="zh-TW" dirty="0"/>
              <a:t>Traffic classification</a:t>
            </a:r>
            <a:r>
              <a:rPr lang="en-US" altLang="zh-TW" dirty="0">
                <a:ea typeface="標楷體" panose="03000509000000000000" pitchFamily="65" charset="-120"/>
              </a:rPr>
              <a:t> — Building model</a:t>
            </a:r>
            <a:endParaRPr lang="zh-TW" altLang="en-US" dirty="0"/>
          </a:p>
        </p:txBody>
      </p:sp>
      <p:sp>
        <p:nvSpPr>
          <p:cNvPr id="3" name="內容版面配置區 2">
            <a:extLst>
              <a:ext uri="{FF2B5EF4-FFF2-40B4-BE49-F238E27FC236}">
                <a16:creationId xmlns:a16="http://schemas.microsoft.com/office/drawing/2014/main" id="{875F3CDC-9596-1368-D2B6-B797E929B88E}"/>
              </a:ext>
            </a:extLst>
          </p:cNvPr>
          <p:cNvSpPr>
            <a:spLocks noGrp="1"/>
          </p:cNvSpPr>
          <p:nvPr>
            <p:ph idx="1"/>
          </p:nvPr>
        </p:nvSpPr>
        <p:spPr>
          <a:xfrm>
            <a:off x="838200" y="1825625"/>
            <a:ext cx="11161800" cy="4351338"/>
          </a:xfrm>
        </p:spPr>
        <p:txBody>
          <a:bodyPr>
            <a:normAutofit/>
          </a:bodyPr>
          <a:lstStyle/>
          <a:p>
            <a:r>
              <a:rPr lang="en-US" altLang="zh-TW" dirty="0"/>
              <a:t>K-Means</a:t>
            </a:r>
          </a:p>
          <a:p>
            <a:pPr lvl="1"/>
            <a:r>
              <a:rPr lang="en-US" altLang="zh-TW" dirty="0"/>
              <a:t>Clustering algorithm can </a:t>
            </a:r>
            <a:r>
              <a:rPr lang="en-US" altLang="zh-TW" dirty="0">
                <a:solidFill>
                  <a:srgbClr val="FF0000"/>
                </a:solidFill>
              </a:rPr>
              <a:t>identify new applications </a:t>
            </a:r>
            <a:r>
              <a:rPr lang="en-US" altLang="zh-TW" dirty="0"/>
              <a:t>by examining the flows that are grouped to form a new cluster</a:t>
            </a:r>
          </a:p>
          <a:p>
            <a:pPr lvl="1"/>
            <a:r>
              <a:rPr lang="en-US" altLang="zh-TW" dirty="0"/>
              <a:t>The smaller the </a:t>
            </a:r>
            <a:r>
              <a:rPr lang="en-US" altLang="zh-TW" dirty="0">
                <a:solidFill>
                  <a:srgbClr val="FF0000"/>
                </a:solidFill>
              </a:rPr>
              <a:t>Euclidean distance </a:t>
            </a:r>
            <a:r>
              <a:rPr lang="en-US" altLang="zh-TW" dirty="0"/>
              <a:t>between two flow vectors is, the greater is the similarity between them.</a:t>
            </a:r>
          </a:p>
          <a:p>
            <a:pPr lvl="1"/>
            <a:endParaRPr lang="zh-TW" altLang="en-US" dirty="0"/>
          </a:p>
        </p:txBody>
      </p:sp>
      <p:sp>
        <p:nvSpPr>
          <p:cNvPr id="4" name="投影片編號版面配置區 3">
            <a:extLst>
              <a:ext uri="{FF2B5EF4-FFF2-40B4-BE49-F238E27FC236}">
                <a16:creationId xmlns:a16="http://schemas.microsoft.com/office/drawing/2014/main" id="{D0244A37-B477-60B8-70D0-A0AB4FCBB050}"/>
              </a:ext>
            </a:extLst>
          </p:cNvPr>
          <p:cNvSpPr>
            <a:spLocks noGrp="1"/>
          </p:cNvSpPr>
          <p:nvPr>
            <p:ph type="sldNum" sz="quarter" idx="12"/>
          </p:nvPr>
        </p:nvSpPr>
        <p:spPr/>
        <p:txBody>
          <a:bodyPr/>
          <a:lstStyle/>
          <a:p>
            <a:fld id="{1A4800EB-2EA5-46D2-A07A-510C9AA2772C}" type="slidenum">
              <a:rPr lang="en-US" altLang="zh-TW" smtClean="0"/>
              <a:pPr/>
              <a:t>13</a:t>
            </a:fld>
            <a:endParaRPr lang="en-US" altLang="zh-TW" dirty="0"/>
          </a:p>
        </p:txBody>
      </p:sp>
      <p:pic>
        <p:nvPicPr>
          <p:cNvPr id="2050" name="Picture 2">
            <a:extLst>
              <a:ext uri="{FF2B5EF4-FFF2-40B4-BE49-F238E27FC236}">
                <a16:creationId xmlns:a16="http://schemas.microsoft.com/office/drawing/2014/main" id="{616EF1A7-3343-A6D4-ECCE-3DC9D08206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8000" y="4970160"/>
            <a:ext cx="2736000" cy="1887840"/>
          </a:xfrm>
          <a:prstGeom prst="rect">
            <a:avLst/>
          </a:prstGeom>
          <a:noFill/>
          <a:extLst>
            <a:ext uri="{909E8E84-426E-40DD-AFC4-6F175D3DCCD1}">
              <a14:hiddenFill xmlns:a14="http://schemas.microsoft.com/office/drawing/2010/main">
                <a:solidFill>
                  <a:srgbClr val="FFFFFF"/>
                </a:solidFill>
              </a14:hiddenFill>
            </a:ext>
          </a:extLst>
        </p:spPr>
      </p:pic>
      <p:sp>
        <p:nvSpPr>
          <p:cNvPr id="7" name="文字方塊 6">
            <a:extLst>
              <a:ext uri="{FF2B5EF4-FFF2-40B4-BE49-F238E27FC236}">
                <a16:creationId xmlns:a16="http://schemas.microsoft.com/office/drawing/2014/main" id="{F00482B0-4137-38A3-DE4C-F40727C5FE6D}"/>
              </a:ext>
            </a:extLst>
          </p:cNvPr>
          <p:cNvSpPr txBox="1"/>
          <p:nvPr/>
        </p:nvSpPr>
        <p:spPr>
          <a:xfrm>
            <a:off x="1128000" y="6488668"/>
            <a:ext cx="6096000" cy="369332"/>
          </a:xfrm>
          <a:prstGeom prst="rect">
            <a:avLst/>
          </a:prstGeom>
          <a:noFill/>
        </p:spPr>
        <p:txBody>
          <a:bodyPr wrap="square">
            <a:spAutoFit/>
          </a:bodyPr>
          <a:lstStyle/>
          <a:p>
            <a:r>
              <a:rPr lang="zh-TW" altLang="en-US" dirty="0"/>
              <a:t>https://en.wikipedia.org/wiki/Euclidean_distance</a:t>
            </a:r>
          </a:p>
        </p:txBody>
      </p:sp>
    </p:spTree>
    <p:extLst>
      <p:ext uri="{BB962C8B-B14F-4D97-AF65-F5344CB8AC3E}">
        <p14:creationId xmlns:p14="http://schemas.microsoft.com/office/powerpoint/2010/main" val="1143205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D7592E-7491-2078-D428-30DB680CD74E}"/>
              </a:ext>
            </a:extLst>
          </p:cNvPr>
          <p:cNvSpPr>
            <a:spLocks noGrp="1"/>
          </p:cNvSpPr>
          <p:nvPr>
            <p:ph type="title"/>
          </p:nvPr>
        </p:nvSpPr>
        <p:spPr/>
        <p:txBody>
          <a:bodyPr/>
          <a:lstStyle/>
          <a:p>
            <a:r>
              <a:rPr lang="en-US" altLang="zh-TW" dirty="0"/>
              <a:t>Experiments </a:t>
            </a:r>
            <a:r>
              <a:rPr lang="en-US" altLang="zh-TW" dirty="0">
                <a:ea typeface="標楷體" panose="03000509000000000000" pitchFamily="65" charset="-120"/>
              </a:rPr>
              <a:t>— Dataset</a:t>
            </a:r>
            <a:endParaRPr lang="zh-TW" altLang="en-US" dirty="0"/>
          </a:p>
        </p:txBody>
      </p:sp>
      <p:sp>
        <p:nvSpPr>
          <p:cNvPr id="3" name="內容版面配置區 2">
            <a:extLst>
              <a:ext uri="{FF2B5EF4-FFF2-40B4-BE49-F238E27FC236}">
                <a16:creationId xmlns:a16="http://schemas.microsoft.com/office/drawing/2014/main" id="{875F3CDC-9596-1368-D2B6-B797E929B88E}"/>
              </a:ext>
            </a:extLst>
          </p:cNvPr>
          <p:cNvSpPr>
            <a:spLocks noGrp="1"/>
          </p:cNvSpPr>
          <p:nvPr>
            <p:ph idx="1"/>
          </p:nvPr>
        </p:nvSpPr>
        <p:spPr>
          <a:xfrm>
            <a:off x="838200" y="1825625"/>
            <a:ext cx="11161800" cy="4411375"/>
          </a:xfrm>
        </p:spPr>
        <p:txBody>
          <a:bodyPr>
            <a:normAutofit/>
          </a:bodyPr>
          <a:lstStyle/>
          <a:p>
            <a:r>
              <a:rPr lang="en-US" altLang="zh-TW" dirty="0"/>
              <a:t>“server-to-client" data set </a:t>
            </a:r>
          </a:p>
          <a:p>
            <a:pPr lvl="1"/>
            <a:r>
              <a:rPr lang="en-US" altLang="zh-TW" dirty="0"/>
              <a:t>Only have the packets in the server-to-client direction</a:t>
            </a:r>
          </a:p>
          <a:p>
            <a:r>
              <a:rPr lang="en-US" altLang="zh-TW" dirty="0"/>
              <a:t>“client-to-server”</a:t>
            </a:r>
            <a:r>
              <a:rPr lang="zh-TW" altLang="en-US" dirty="0"/>
              <a:t> </a:t>
            </a:r>
            <a:r>
              <a:rPr lang="en-US" altLang="zh-TW" dirty="0"/>
              <a:t>data set</a:t>
            </a:r>
          </a:p>
          <a:p>
            <a:pPr lvl="1"/>
            <a:r>
              <a:rPr lang="en-US" altLang="zh-TW" dirty="0"/>
              <a:t>Only have the packets in the client-to-server direction</a:t>
            </a:r>
          </a:p>
          <a:p>
            <a:r>
              <a:rPr lang="en-US" altLang="zh-TW" dirty="0"/>
              <a:t>“random directionality“ data set </a:t>
            </a:r>
          </a:p>
          <a:p>
            <a:pPr lvl="1"/>
            <a:r>
              <a:rPr lang="en-US" altLang="zh-TW" dirty="0"/>
              <a:t>Have each flow in an trace either the client-to-server direction packets or the server-to-client direction packets</a:t>
            </a:r>
          </a:p>
        </p:txBody>
      </p:sp>
      <p:sp>
        <p:nvSpPr>
          <p:cNvPr id="4" name="投影片編號版面配置區 3">
            <a:extLst>
              <a:ext uri="{FF2B5EF4-FFF2-40B4-BE49-F238E27FC236}">
                <a16:creationId xmlns:a16="http://schemas.microsoft.com/office/drawing/2014/main" id="{D0244A37-B477-60B8-70D0-A0AB4FCBB050}"/>
              </a:ext>
            </a:extLst>
          </p:cNvPr>
          <p:cNvSpPr>
            <a:spLocks noGrp="1"/>
          </p:cNvSpPr>
          <p:nvPr>
            <p:ph type="sldNum" sz="quarter" idx="12"/>
          </p:nvPr>
        </p:nvSpPr>
        <p:spPr/>
        <p:txBody>
          <a:bodyPr/>
          <a:lstStyle/>
          <a:p>
            <a:fld id="{1A4800EB-2EA5-46D2-A07A-510C9AA2772C}" type="slidenum">
              <a:rPr lang="en-US" altLang="zh-TW" smtClean="0"/>
              <a:pPr/>
              <a:t>14</a:t>
            </a:fld>
            <a:endParaRPr lang="en-US" altLang="zh-TW" dirty="0"/>
          </a:p>
        </p:txBody>
      </p:sp>
    </p:spTree>
    <p:extLst>
      <p:ext uri="{BB962C8B-B14F-4D97-AF65-F5344CB8AC3E}">
        <p14:creationId xmlns:p14="http://schemas.microsoft.com/office/powerpoint/2010/main" val="3023140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D7592E-7491-2078-D428-30DB680CD74E}"/>
              </a:ext>
            </a:extLst>
          </p:cNvPr>
          <p:cNvSpPr>
            <a:spLocks noGrp="1"/>
          </p:cNvSpPr>
          <p:nvPr>
            <p:ph type="title"/>
          </p:nvPr>
        </p:nvSpPr>
        <p:spPr/>
        <p:txBody>
          <a:bodyPr/>
          <a:lstStyle/>
          <a:p>
            <a:r>
              <a:rPr lang="en-US" altLang="zh-TW" dirty="0"/>
              <a:t>Experiments </a:t>
            </a:r>
            <a:r>
              <a:rPr lang="en-US" altLang="zh-TW" dirty="0">
                <a:ea typeface="標楷體" panose="03000509000000000000" pitchFamily="65" charset="-120"/>
              </a:rPr>
              <a:t>— Performance </a:t>
            </a:r>
            <a:r>
              <a:rPr lang="en-US" altLang="zh-TW" dirty="0" err="1">
                <a:ea typeface="標楷體" panose="03000509000000000000" pitchFamily="65" charset="-120"/>
              </a:rPr>
              <a:t>matrics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875F3CDC-9596-1368-D2B6-B797E929B88E}"/>
                  </a:ext>
                </a:extLst>
              </p:cNvPr>
              <p:cNvSpPr>
                <a:spLocks noGrp="1"/>
              </p:cNvSpPr>
              <p:nvPr>
                <p:ph idx="1"/>
              </p:nvPr>
            </p:nvSpPr>
            <p:spPr>
              <a:xfrm>
                <a:off x="838200" y="1825625"/>
                <a:ext cx="11161800" cy="4411375"/>
              </a:xfrm>
            </p:spPr>
            <p:txBody>
              <a:bodyPr>
                <a:normAutofit/>
              </a:bodyPr>
              <a:lstStyle/>
              <a:p>
                <a:r>
                  <a:rPr lang="en-US" altLang="zh-TW" dirty="0"/>
                  <a:t>Flow accuracy: </a:t>
                </a:r>
                <a14:m>
                  <m:oMath xmlns:m="http://schemas.openxmlformats.org/officeDocument/2006/math">
                    <m:box>
                      <m:boxPr>
                        <m:ctrlPr>
                          <a:rPr lang="en-US" altLang="zh-TW" i="1" smtClean="0">
                            <a:latin typeface="Cambria Math" panose="02040503050406030204" pitchFamily="18" charset="0"/>
                          </a:rPr>
                        </m:ctrlPr>
                      </m:boxPr>
                      <m:e>
                        <m:argPr>
                          <m:argSz m:val="-1"/>
                        </m:argPr>
                        <m:f>
                          <m:fPr>
                            <m:ctrlPr>
                              <a:rPr lang="en-US" altLang="zh-TW" i="1" smtClean="0">
                                <a:latin typeface="Cambria Math" panose="02040503050406030204" pitchFamily="18" charset="0"/>
                              </a:rPr>
                            </m:ctrlPr>
                          </m:fPr>
                          <m:num>
                            <m:r>
                              <a:rPr lang="en-US" altLang="zh-TW" i="1">
                                <a:latin typeface="Cambria Math" panose="02040503050406030204" pitchFamily="18" charset="0"/>
                              </a:rPr>
                              <m:t># </m:t>
                            </m:r>
                            <m:r>
                              <a:rPr lang="en-US" altLang="zh-TW" i="1">
                                <a:latin typeface="Cambria Math" panose="02040503050406030204" pitchFamily="18" charset="0"/>
                              </a:rPr>
                              <m:t>𝒐𝒇</m:t>
                            </m:r>
                            <m:r>
                              <a:rPr lang="en-US" altLang="zh-TW" i="1">
                                <a:latin typeface="Cambria Math" panose="02040503050406030204" pitchFamily="18" charset="0"/>
                              </a:rPr>
                              <m:t> </m:t>
                            </m:r>
                            <m:r>
                              <a:rPr lang="en-US" altLang="zh-TW" i="1">
                                <a:latin typeface="Cambria Math" panose="02040503050406030204" pitchFamily="18" charset="0"/>
                              </a:rPr>
                              <m:t>𝒄𝒐𝒓𝒓𝒆𝒄𝒕𝒍𝒚</m:t>
                            </m:r>
                            <m:r>
                              <a:rPr lang="en-US" altLang="zh-TW" i="1">
                                <a:latin typeface="Cambria Math" panose="02040503050406030204" pitchFamily="18" charset="0"/>
                              </a:rPr>
                              <m:t> </m:t>
                            </m:r>
                            <m:r>
                              <a:rPr lang="en-US" altLang="zh-TW" i="1">
                                <a:latin typeface="Cambria Math" panose="02040503050406030204" pitchFamily="18" charset="0"/>
                              </a:rPr>
                              <m:t>𝒄𝒍𝒂𝒔𝒔𝒊𝒇𝒊𝒆𝒅</m:t>
                            </m:r>
                            <m:r>
                              <a:rPr lang="en-US" altLang="zh-TW" i="1">
                                <a:latin typeface="Cambria Math" panose="02040503050406030204" pitchFamily="18" charset="0"/>
                              </a:rPr>
                              <m:t> </m:t>
                            </m:r>
                            <m:r>
                              <a:rPr lang="en-US" altLang="zh-TW" i="1">
                                <a:latin typeface="Cambria Math" panose="02040503050406030204" pitchFamily="18" charset="0"/>
                              </a:rPr>
                              <m:t>𝒇𝒍𝒐𝒘𝒔</m:t>
                            </m:r>
                          </m:num>
                          <m:den>
                            <m:r>
                              <a:rPr lang="en-US" altLang="zh-TW" i="1">
                                <a:latin typeface="Cambria Math" panose="02040503050406030204" pitchFamily="18" charset="0"/>
                              </a:rPr>
                              <m:t># </m:t>
                            </m:r>
                            <m:r>
                              <a:rPr lang="en-US" altLang="zh-TW" i="1">
                                <a:latin typeface="Cambria Math" panose="02040503050406030204" pitchFamily="18" charset="0"/>
                              </a:rPr>
                              <m:t>𝒐𝒇</m:t>
                            </m:r>
                            <m:r>
                              <a:rPr lang="en-US" altLang="zh-TW" i="1">
                                <a:latin typeface="Cambria Math" panose="02040503050406030204" pitchFamily="18" charset="0"/>
                              </a:rPr>
                              <m:t> </m:t>
                            </m:r>
                            <m:r>
                              <a:rPr lang="en-US" altLang="zh-TW" i="1">
                                <a:latin typeface="Cambria Math" panose="02040503050406030204" pitchFamily="18" charset="0"/>
                              </a:rPr>
                              <m:t>𝒇𝒍𝒐𝒘𝒔</m:t>
                            </m:r>
                            <m:r>
                              <a:rPr lang="en-US" altLang="zh-TW" i="1">
                                <a:latin typeface="Cambria Math" panose="02040503050406030204" pitchFamily="18" charset="0"/>
                              </a:rPr>
                              <m:t> </m:t>
                            </m:r>
                            <m:r>
                              <a:rPr lang="en-US" altLang="zh-TW" i="1">
                                <a:latin typeface="Cambria Math" panose="02040503050406030204" pitchFamily="18" charset="0"/>
                              </a:rPr>
                              <m:t>𝒊𝒏</m:t>
                            </m:r>
                            <m:r>
                              <a:rPr lang="en-US" altLang="zh-TW" i="1">
                                <a:latin typeface="Cambria Math" panose="02040503050406030204" pitchFamily="18" charset="0"/>
                              </a:rPr>
                              <m:t> </m:t>
                            </m:r>
                            <m:r>
                              <a:rPr lang="en-US" altLang="zh-TW" i="1">
                                <a:latin typeface="Cambria Math" panose="02040503050406030204" pitchFamily="18" charset="0"/>
                              </a:rPr>
                              <m:t>𝒕𝒉𝒆</m:t>
                            </m:r>
                            <m:r>
                              <a:rPr lang="en-US" altLang="zh-TW" i="1">
                                <a:latin typeface="Cambria Math" panose="02040503050406030204" pitchFamily="18" charset="0"/>
                              </a:rPr>
                              <m:t> </m:t>
                            </m:r>
                            <m:r>
                              <a:rPr lang="en-US" altLang="zh-TW" i="1">
                                <a:latin typeface="Cambria Math" panose="02040503050406030204" pitchFamily="18" charset="0"/>
                              </a:rPr>
                              <m:t>𝒕𝒆𝒔𝒕</m:t>
                            </m:r>
                            <m:r>
                              <a:rPr lang="en-US" altLang="zh-TW" i="1">
                                <a:latin typeface="Cambria Math" panose="02040503050406030204" pitchFamily="18" charset="0"/>
                              </a:rPr>
                              <m:t> </m:t>
                            </m:r>
                            <m:r>
                              <a:rPr lang="en-US" altLang="zh-TW" i="1">
                                <a:latin typeface="Cambria Math" panose="02040503050406030204" pitchFamily="18" charset="0"/>
                              </a:rPr>
                              <m:t>𝒅𝒂𝒕𝒂</m:t>
                            </m:r>
                            <m:r>
                              <a:rPr lang="en-US" altLang="zh-TW" i="1">
                                <a:latin typeface="Cambria Math" panose="02040503050406030204" pitchFamily="18" charset="0"/>
                              </a:rPr>
                              <m:t> </m:t>
                            </m:r>
                            <m:r>
                              <a:rPr lang="en-US" altLang="zh-TW" i="1">
                                <a:latin typeface="Cambria Math" panose="02040503050406030204" pitchFamily="18" charset="0"/>
                              </a:rPr>
                              <m:t>𝒔𝒆𝒕</m:t>
                            </m:r>
                          </m:den>
                        </m:f>
                      </m:e>
                    </m:box>
                  </m:oMath>
                </a14:m>
                <a:endParaRPr lang="en-US" altLang="zh-TW" dirty="0"/>
              </a:p>
              <a:p>
                <a:endParaRPr lang="en-US" altLang="zh-TW" dirty="0"/>
              </a:p>
              <a:p>
                <a:r>
                  <a:rPr lang="en-US" altLang="zh-TW" dirty="0"/>
                  <a:t>Byte accuracy: </a:t>
                </a:r>
                <a14:m>
                  <m:oMath xmlns:m="http://schemas.openxmlformats.org/officeDocument/2006/math">
                    <m:box>
                      <m:boxPr>
                        <m:ctrlPr>
                          <a:rPr lang="en-US" altLang="zh-TW" i="1" smtClean="0">
                            <a:latin typeface="Cambria Math" panose="02040503050406030204" pitchFamily="18" charset="0"/>
                          </a:rPr>
                        </m:ctrlPr>
                      </m:boxPr>
                      <m:e>
                        <m:argPr>
                          <m:argSz m:val="-1"/>
                        </m:argPr>
                        <m:f>
                          <m:fPr>
                            <m:ctrlPr>
                              <a:rPr lang="en-US" altLang="zh-TW" i="1" smtClean="0">
                                <a:latin typeface="Cambria Math" panose="02040503050406030204" pitchFamily="18" charset="0"/>
                              </a:rPr>
                            </m:ctrlPr>
                          </m:fPr>
                          <m:num>
                            <m:r>
                              <a:rPr lang="en-US" altLang="zh-TW" b="1" i="1" smtClean="0">
                                <a:latin typeface="Cambria Math" panose="02040503050406030204" pitchFamily="18" charset="0"/>
                              </a:rPr>
                              <m:t>#</m:t>
                            </m:r>
                            <m:r>
                              <a:rPr lang="en-US" altLang="zh-TW" i="1">
                                <a:latin typeface="Cambria Math" panose="02040503050406030204" pitchFamily="18" charset="0"/>
                              </a:rPr>
                              <m:t>𝒐𝒇</m:t>
                            </m:r>
                            <m:r>
                              <a:rPr lang="en-US" altLang="zh-TW" i="1">
                                <a:latin typeface="Cambria Math" panose="02040503050406030204" pitchFamily="18" charset="0"/>
                              </a:rPr>
                              <m:t> </m:t>
                            </m:r>
                            <m:r>
                              <a:rPr lang="en-US" altLang="zh-TW" i="1">
                                <a:latin typeface="Cambria Math" panose="02040503050406030204" pitchFamily="18" charset="0"/>
                              </a:rPr>
                              <m:t>𝒄𝒐𝒓𝒓𝒆𝒄𝒕𝒍𝒚</m:t>
                            </m:r>
                            <m:r>
                              <a:rPr lang="en-US" altLang="zh-TW" i="1">
                                <a:latin typeface="Cambria Math" panose="02040503050406030204" pitchFamily="18" charset="0"/>
                              </a:rPr>
                              <m:t> </m:t>
                            </m:r>
                            <m:r>
                              <a:rPr lang="en-US" altLang="zh-TW" i="1">
                                <a:latin typeface="Cambria Math" panose="02040503050406030204" pitchFamily="18" charset="0"/>
                              </a:rPr>
                              <m:t>𝒄𝒍𝒂𝒔𝒔𝒊</m:t>
                            </m:r>
                            <m:r>
                              <a:rPr lang="en-US" altLang="zh-TW" b="1" i="1" smtClean="0">
                                <a:latin typeface="Cambria Math" panose="02040503050406030204" pitchFamily="18" charset="0"/>
                              </a:rPr>
                              <m:t>𝒇𝒊</m:t>
                            </m:r>
                            <m:r>
                              <a:rPr lang="en-US" altLang="zh-TW" i="1">
                                <a:latin typeface="Cambria Math" panose="02040503050406030204" pitchFamily="18" charset="0"/>
                              </a:rPr>
                              <m:t>𝒆𝒅</m:t>
                            </m:r>
                            <m:r>
                              <a:rPr lang="en-US" altLang="zh-TW" i="1">
                                <a:latin typeface="Cambria Math" panose="02040503050406030204" pitchFamily="18" charset="0"/>
                              </a:rPr>
                              <m:t> </m:t>
                            </m:r>
                            <m:r>
                              <a:rPr lang="en-US" altLang="zh-TW" i="1">
                                <a:latin typeface="Cambria Math" panose="02040503050406030204" pitchFamily="18" charset="0"/>
                              </a:rPr>
                              <m:t>𝒃𝒚𝒕𝒆𝒔</m:t>
                            </m:r>
                          </m:num>
                          <m:den>
                            <m:r>
                              <a:rPr lang="en-US" altLang="zh-TW" i="1">
                                <a:latin typeface="Cambria Math" panose="02040503050406030204" pitchFamily="18" charset="0"/>
                              </a:rPr>
                              <m:t>#</m:t>
                            </m:r>
                            <m:r>
                              <a:rPr lang="en-US" altLang="zh-TW" i="1">
                                <a:latin typeface="Cambria Math" panose="02040503050406030204" pitchFamily="18" charset="0"/>
                              </a:rPr>
                              <m:t>𝒐𝒇</m:t>
                            </m:r>
                            <m:r>
                              <a:rPr lang="en-US" altLang="zh-TW" i="1">
                                <a:latin typeface="Cambria Math" panose="02040503050406030204" pitchFamily="18" charset="0"/>
                              </a:rPr>
                              <m:t> </m:t>
                            </m:r>
                            <m:r>
                              <a:rPr lang="en-US" altLang="zh-TW" i="1">
                                <a:latin typeface="Cambria Math" panose="02040503050406030204" pitchFamily="18" charset="0"/>
                              </a:rPr>
                              <m:t>𝒃𝒚𝒕𝒆𝒔</m:t>
                            </m:r>
                            <m:r>
                              <a:rPr lang="en-US" altLang="zh-TW" i="1">
                                <a:latin typeface="Cambria Math" panose="02040503050406030204" pitchFamily="18" charset="0"/>
                              </a:rPr>
                              <m:t> </m:t>
                            </m:r>
                            <m:r>
                              <a:rPr lang="en-US" altLang="zh-TW" i="1">
                                <a:latin typeface="Cambria Math" panose="02040503050406030204" pitchFamily="18" charset="0"/>
                              </a:rPr>
                              <m:t>𝒊𝒏</m:t>
                            </m:r>
                            <m:r>
                              <a:rPr lang="en-US" altLang="zh-TW" i="1">
                                <a:latin typeface="Cambria Math" panose="02040503050406030204" pitchFamily="18" charset="0"/>
                              </a:rPr>
                              <m:t> </m:t>
                            </m:r>
                            <m:r>
                              <a:rPr lang="en-US" altLang="zh-TW" i="1">
                                <a:latin typeface="Cambria Math" panose="02040503050406030204" pitchFamily="18" charset="0"/>
                              </a:rPr>
                              <m:t>𝒕𝒉𝒆</m:t>
                            </m:r>
                            <m:r>
                              <a:rPr lang="en-US" altLang="zh-TW" i="1">
                                <a:latin typeface="Cambria Math" panose="02040503050406030204" pitchFamily="18" charset="0"/>
                              </a:rPr>
                              <m:t> </m:t>
                            </m:r>
                            <m:r>
                              <a:rPr lang="en-US" altLang="zh-TW" i="1">
                                <a:latin typeface="Cambria Math" panose="02040503050406030204" pitchFamily="18" charset="0"/>
                              </a:rPr>
                              <m:t>𝒕𝒆𝒔𝒕</m:t>
                            </m:r>
                            <m:r>
                              <a:rPr lang="en-US" altLang="zh-TW" i="1">
                                <a:latin typeface="Cambria Math" panose="02040503050406030204" pitchFamily="18" charset="0"/>
                              </a:rPr>
                              <m:t> </m:t>
                            </m:r>
                            <m:r>
                              <a:rPr lang="en-US" altLang="zh-TW" i="1">
                                <a:latin typeface="Cambria Math" panose="02040503050406030204" pitchFamily="18" charset="0"/>
                              </a:rPr>
                              <m:t>𝒕𝒓𝒂𝒄𝒆</m:t>
                            </m:r>
                          </m:den>
                        </m:f>
                      </m:e>
                    </m:box>
                  </m:oMath>
                </a14:m>
                <a:endParaRPr lang="en-US" altLang="zh-TW" dirty="0"/>
              </a:p>
              <a:p>
                <a:endParaRPr lang="en-US" altLang="zh-TW" dirty="0"/>
              </a:p>
              <a:p>
                <a:r>
                  <a:rPr lang="en-US" altLang="zh-TW" dirty="0"/>
                  <a:t>Precision: </a:t>
                </a:r>
                <a14:m>
                  <m:oMath xmlns:m="http://schemas.openxmlformats.org/officeDocument/2006/math">
                    <m:f>
                      <m:fPr>
                        <m:ctrlPr>
                          <a:rPr lang="en-US" altLang="zh-TW" i="1" smtClean="0">
                            <a:latin typeface="Cambria Math" panose="02040503050406030204" pitchFamily="18" charset="0"/>
                          </a:rPr>
                        </m:ctrlPr>
                      </m:fPr>
                      <m:num>
                        <m:r>
                          <a:rPr lang="en-US" altLang="zh-TW" b="1" i="1" smtClean="0">
                            <a:latin typeface="Cambria Math" panose="02040503050406030204" pitchFamily="18" charset="0"/>
                          </a:rPr>
                          <m:t>𝑻𝑷</m:t>
                        </m:r>
                      </m:num>
                      <m:den>
                        <m:r>
                          <a:rPr lang="en-US" altLang="zh-TW" b="1" i="1" smtClean="0">
                            <a:latin typeface="Cambria Math" panose="02040503050406030204" pitchFamily="18" charset="0"/>
                          </a:rPr>
                          <m:t>𝑻𝑷</m:t>
                        </m:r>
                        <m:r>
                          <a:rPr lang="en-US" altLang="zh-TW" b="1" i="1" smtClean="0">
                            <a:latin typeface="Cambria Math" panose="02040503050406030204" pitchFamily="18" charset="0"/>
                          </a:rPr>
                          <m:t>+</m:t>
                        </m:r>
                        <m:r>
                          <a:rPr lang="en-US" altLang="zh-TW" b="1" i="1" smtClean="0">
                            <a:latin typeface="Cambria Math" panose="02040503050406030204" pitchFamily="18" charset="0"/>
                          </a:rPr>
                          <m:t>𝑭𝑷</m:t>
                        </m:r>
                      </m:den>
                    </m:f>
                  </m:oMath>
                </a14:m>
                <a:endParaRPr lang="en-US" altLang="zh-TW" dirty="0"/>
              </a:p>
              <a:p>
                <a:endParaRPr lang="en-US" altLang="zh-TW" dirty="0"/>
              </a:p>
              <a:p>
                <a:r>
                  <a:rPr lang="en-US" altLang="zh-TW" dirty="0"/>
                  <a:t>Recall: </a:t>
                </a:r>
                <a14:m>
                  <m:oMath xmlns:m="http://schemas.openxmlformats.org/officeDocument/2006/math">
                    <m:f>
                      <m:fPr>
                        <m:ctrlPr>
                          <a:rPr lang="en-US" altLang="zh-TW" i="1" smtClean="0">
                            <a:latin typeface="Cambria Math" panose="02040503050406030204" pitchFamily="18" charset="0"/>
                          </a:rPr>
                        </m:ctrlPr>
                      </m:fPr>
                      <m:num>
                        <m:r>
                          <a:rPr lang="en-US" altLang="zh-TW" b="1" i="1" smtClean="0">
                            <a:latin typeface="Cambria Math" panose="02040503050406030204" pitchFamily="18" charset="0"/>
                          </a:rPr>
                          <m:t>𝑻𝑷</m:t>
                        </m:r>
                      </m:num>
                      <m:den>
                        <m:r>
                          <a:rPr lang="en-US" altLang="zh-TW" b="1" i="1" smtClean="0">
                            <a:latin typeface="Cambria Math" panose="02040503050406030204" pitchFamily="18" charset="0"/>
                          </a:rPr>
                          <m:t>𝑻𝑷</m:t>
                        </m:r>
                        <m:r>
                          <a:rPr lang="en-US" altLang="zh-TW" b="1" i="1" smtClean="0">
                            <a:latin typeface="Cambria Math" panose="02040503050406030204" pitchFamily="18" charset="0"/>
                          </a:rPr>
                          <m:t>+</m:t>
                        </m:r>
                        <m:r>
                          <a:rPr lang="en-US" altLang="zh-TW" b="1" i="1" smtClean="0">
                            <a:latin typeface="Cambria Math" panose="02040503050406030204" pitchFamily="18" charset="0"/>
                          </a:rPr>
                          <m:t>𝑭𝑵</m:t>
                        </m:r>
                      </m:den>
                    </m:f>
                  </m:oMath>
                </a14:m>
                <a:endParaRPr lang="zh-TW" altLang="en-US" dirty="0"/>
              </a:p>
            </p:txBody>
          </p:sp>
        </mc:Choice>
        <mc:Fallback xmlns="">
          <p:sp>
            <p:nvSpPr>
              <p:cNvPr id="3" name="內容版面配置區 2">
                <a:extLst>
                  <a:ext uri="{FF2B5EF4-FFF2-40B4-BE49-F238E27FC236}">
                    <a16:creationId xmlns:a16="http://schemas.microsoft.com/office/drawing/2014/main" id="{875F3CDC-9596-1368-D2B6-B797E929B88E}"/>
                  </a:ext>
                </a:extLst>
              </p:cNvPr>
              <p:cNvSpPr>
                <a:spLocks noGrp="1" noRot="1" noChangeAspect="1" noMove="1" noResize="1" noEditPoints="1" noAdjustHandles="1" noChangeArrowheads="1" noChangeShapeType="1" noTextEdit="1"/>
              </p:cNvSpPr>
              <p:nvPr>
                <p:ph idx="1"/>
              </p:nvPr>
            </p:nvSpPr>
            <p:spPr>
              <a:xfrm>
                <a:off x="838200" y="1825625"/>
                <a:ext cx="11161800" cy="4411375"/>
              </a:xfrm>
              <a:blipFill>
                <a:blip r:embed="rId3"/>
                <a:stretch>
                  <a:fillRect l="-983" t="-1243"/>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D0244A37-B477-60B8-70D0-A0AB4FCBB050}"/>
              </a:ext>
            </a:extLst>
          </p:cNvPr>
          <p:cNvSpPr>
            <a:spLocks noGrp="1"/>
          </p:cNvSpPr>
          <p:nvPr>
            <p:ph type="sldNum" sz="quarter" idx="12"/>
          </p:nvPr>
        </p:nvSpPr>
        <p:spPr/>
        <p:txBody>
          <a:bodyPr/>
          <a:lstStyle/>
          <a:p>
            <a:fld id="{1A4800EB-2EA5-46D2-A07A-510C9AA2772C}" type="slidenum">
              <a:rPr lang="en-US" altLang="zh-TW" smtClean="0"/>
              <a:pPr/>
              <a:t>15</a:t>
            </a:fld>
            <a:endParaRPr lang="en-US" altLang="zh-TW" dirty="0"/>
          </a:p>
        </p:txBody>
      </p:sp>
      <p:graphicFrame>
        <p:nvGraphicFramePr>
          <p:cNvPr id="6" name="表格 6">
            <a:extLst>
              <a:ext uri="{FF2B5EF4-FFF2-40B4-BE49-F238E27FC236}">
                <a16:creationId xmlns:a16="http://schemas.microsoft.com/office/drawing/2014/main" id="{457BD995-56DA-1291-3AEA-FF462BF1E35B}"/>
              </a:ext>
            </a:extLst>
          </p:cNvPr>
          <p:cNvGraphicFramePr>
            <a:graphicFrameLocks noGrp="1"/>
          </p:cNvGraphicFramePr>
          <p:nvPr>
            <p:extLst>
              <p:ext uri="{D42A27DB-BD31-4B8C-83A1-F6EECF244321}">
                <p14:modId xmlns:p14="http://schemas.microsoft.com/office/powerpoint/2010/main" val="142088628"/>
              </p:ext>
            </p:extLst>
          </p:nvPr>
        </p:nvGraphicFramePr>
        <p:xfrm>
          <a:off x="8544000" y="3717000"/>
          <a:ext cx="2628000" cy="2628000"/>
        </p:xfrm>
        <a:graphic>
          <a:graphicData uri="http://schemas.openxmlformats.org/drawingml/2006/table">
            <a:tbl>
              <a:tblPr firstRow="1" bandRow="1">
                <a:tableStyleId>{5940675A-B579-460E-94D1-54222C63F5DA}</a:tableStyleId>
              </a:tblPr>
              <a:tblGrid>
                <a:gridCol w="396000">
                  <a:extLst>
                    <a:ext uri="{9D8B030D-6E8A-4147-A177-3AD203B41FA5}">
                      <a16:colId xmlns:a16="http://schemas.microsoft.com/office/drawing/2014/main" val="1698318133"/>
                    </a:ext>
                  </a:extLst>
                </a:gridCol>
                <a:gridCol w="396000">
                  <a:extLst>
                    <a:ext uri="{9D8B030D-6E8A-4147-A177-3AD203B41FA5}">
                      <a16:colId xmlns:a16="http://schemas.microsoft.com/office/drawing/2014/main" val="50535360"/>
                    </a:ext>
                  </a:extLst>
                </a:gridCol>
                <a:gridCol w="900000">
                  <a:extLst>
                    <a:ext uri="{9D8B030D-6E8A-4147-A177-3AD203B41FA5}">
                      <a16:colId xmlns:a16="http://schemas.microsoft.com/office/drawing/2014/main" val="344115733"/>
                    </a:ext>
                  </a:extLst>
                </a:gridCol>
                <a:gridCol w="936000">
                  <a:extLst>
                    <a:ext uri="{9D8B030D-6E8A-4147-A177-3AD203B41FA5}">
                      <a16:colId xmlns:a16="http://schemas.microsoft.com/office/drawing/2014/main" val="340521254"/>
                    </a:ext>
                  </a:extLst>
                </a:gridCol>
              </a:tblGrid>
              <a:tr h="396000">
                <a:tc rowSpan="2" gridSpan="2">
                  <a:txBody>
                    <a:bodyPr/>
                    <a:lstStyle/>
                    <a:p>
                      <a:pPr algn="ctr"/>
                      <a:endParaRPr lang="zh-TW" altLang="en-US" dirty="0"/>
                    </a:p>
                  </a:txBody>
                  <a:tcPr anchor="ctr">
                    <a:lnTlToBr w="12700" cap="flat" cmpd="sng" algn="ctr">
                      <a:solidFill>
                        <a:schemeClr val="accent1">
                          <a:lumMod val="50000"/>
                        </a:schemeClr>
                      </a:solidFill>
                      <a:prstDash val="solid"/>
                      <a:round/>
                      <a:headEnd type="none" w="med" len="med"/>
                      <a:tailEnd type="none" w="med" len="med"/>
                    </a:lnTlToBr>
                  </a:tcPr>
                </a:tc>
                <a:tc rowSpan="2" hMerge="1">
                  <a:txBody>
                    <a:bodyPr/>
                    <a:lstStyle/>
                    <a:p>
                      <a:endParaRPr lang="zh-TW" altLang="en-US" dirty="0"/>
                    </a:p>
                  </a:txBody>
                  <a:tcPr/>
                </a:tc>
                <a:tc gridSpan="2">
                  <a:txBody>
                    <a:bodyPr/>
                    <a:lstStyle/>
                    <a:p>
                      <a:pPr algn="ctr"/>
                      <a:r>
                        <a:rPr lang="en-US" altLang="zh-TW" dirty="0"/>
                        <a:t>True value</a:t>
                      </a:r>
                      <a:endParaRPr lang="zh-TW" altLang="en-US" dirty="0"/>
                    </a:p>
                  </a:txBody>
                  <a:tcPr anchor="ctr"/>
                </a:tc>
                <a:tc hMerge="1">
                  <a:txBody>
                    <a:bodyPr/>
                    <a:lstStyle/>
                    <a:p>
                      <a:endParaRPr lang="zh-TW" altLang="en-US" dirty="0"/>
                    </a:p>
                  </a:txBody>
                  <a:tcPr/>
                </a:tc>
                <a:extLst>
                  <a:ext uri="{0D108BD9-81ED-4DB2-BD59-A6C34878D82A}">
                    <a16:rowId xmlns:a16="http://schemas.microsoft.com/office/drawing/2014/main" val="777814733"/>
                  </a:ext>
                </a:extLst>
              </a:tr>
              <a:tr h="396000">
                <a:tc gridSpan="2" vMerge="1">
                  <a:txBody>
                    <a:bodyPr/>
                    <a:lstStyle/>
                    <a:p>
                      <a:endParaRPr lang="zh-TW" altLang="en-US" dirty="0"/>
                    </a:p>
                  </a:txBody>
                  <a:tcPr/>
                </a:tc>
                <a:tc hMerge="1" vMerge="1">
                  <a:txBody>
                    <a:bodyPr/>
                    <a:lstStyle/>
                    <a:p>
                      <a:endParaRPr lang="zh-TW" altLang="en-US" dirty="0"/>
                    </a:p>
                  </a:txBody>
                  <a:tcPr/>
                </a:tc>
                <a:tc>
                  <a:txBody>
                    <a:bodyPr/>
                    <a:lstStyle/>
                    <a:p>
                      <a:pPr algn="ctr"/>
                      <a:r>
                        <a:rPr lang="en-US" altLang="zh-TW" dirty="0"/>
                        <a:t>Positive</a:t>
                      </a:r>
                      <a:endParaRPr lang="zh-TW" altLang="en-US" dirty="0"/>
                    </a:p>
                  </a:txBody>
                  <a:tcPr anchor="ctr"/>
                </a:tc>
                <a:tc>
                  <a:txBody>
                    <a:bodyPr/>
                    <a:lstStyle/>
                    <a:p>
                      <a:pPr algn="ctr"/>
                      <a:r>
                        <a:rPr lang="en-US" altLang="zh-TW" dirty="0"/>
                        <a:t>Negative</a:t>
                      </a:r>
                      <a:endParaRPr lang="zh-TW" altLang="en-US" dirty="0"/>
                    </a:p>
                  </a:txBody>
                  <a:tcPr anchor="ctr"/>
                </a:tc>
                <a:extLst>
                  <a:ext uri="{0D108BD9-81ED-4DB2-BD59-A6C34878D82A}">
                    <a16:rowId xmlns:a16="http://schemas.microsoft.com/office/drawing/2014/main" val="610256570"/>
                  </a:ext>
                </a:extLst>
              </a:tr>
              <a:tr h="900000">
                <a:tc rowSpan="2">
                  <a:txBody>
                    <a:bodyPr/>
                    <a:lstStyle/>
                    <a:p>
                      <a:pPr algn="ctr"/>
                      <a:r>
                        <a:rPr lang="en-US" altLang="zh-TW" dirty="0"/>
                        <a:t>Predict</a:t>
                      </a:r>
                      <a:endParaRPr lang="zh-TW" altLang="en-US" dirty="0"/>
                    </a:p>
                  </a:txBody>
                  <a:tcPr vert="eaVert" anchor="ctr"/>
                </a:tc>
                <a:tc>
                  <a:txBody>
                    <a:bodyPr/>
                    <a:lstStyle/>
                    <a:p>
                      <a:pPr algn="ctr"/>
                      <a:r>
                        <a:rPr lang="en-US" altLang="zh-TW" dirty="0"/>
                        <a:t>Positive</a:t>
                      </a:r>
                      <a:endParaRPr lang="zh-TW" altLang="en-US" dirty="0"/>
                    </a:p>
                  </a:txBody>
                  <a:tcPr vert="eaVert" anchor="ctr"/>
                </a:tc>
                <a:tc>
                  <a:txBody>
                    <a:bodyPr/>
                    <a:lstStyle/>
                    <a:p>
                      <a:pPr algn="ctr"/>
                      <a:r>
                        <a:rPr lang="en-US" altLang="zh-TW" dirty="0"/>
                        <a:t>TP</a:t>
                      </a:r>
                      <a:endParaRPr lang="zh-TW" altLang="en-US" dirty="0"/>
                    </a:p>
                  </a:txBody>
                  <a:tcPr anchor="ctr"/>
                </a:tc>
                <a:tc>
                  <a:txBody>
                    <a:bodyPr/>
                    <a:lstStyle/>
                    <a:p>
                      <a:pPr algn="ctr"/>
                      <a:r>
                        <a:rPr lang="en-US" altLang="zh-TW" dirty="0"/>
                        <a:t>FP</a:t>
                      </a:r>
                      <a:endParaRPr lang="zh-TW" altLang="en-US" dirty="0"/>
                    </a:p>
                  </a:txBody>
                  <a:tcPr anchor="ctr"/>
                </a:tc>
                <a:extLst>
                  <a:ext uri="{0D108BD9-81ED-4DB2-BD59-A6C34878D82A}">
                    <a16:rowId xmlns:a16="http://schemas.microsoft.com/office/drawing/2014/main" val="353649670"/>
                  </a:ext>
                </a:extLst>
              </a:tr>
              <a:tr h="936000">
                <a:tc vMerge="1">
                  <a:txBody>
                    <a:bodyPr/>
                    <a:lstStyle/>
                    <a:p>
                      <a:endParaRPr lang="zh-TW" altLang="en-US" dirty="0"/>
                    </a:p>
                  </a:txBody>
                  <a:tcPr/>
                </a:tc>
                <a:tc>
                  <a:txBody>
                    <a:bodyPr/>
                    <a:lstStyle/>
                    <a:p>
                      <a:pPr algn="ctr"/>
                      <a:r>
                        <a:rPr lang="en-US" altLang="zh-TW" dirty="0"/>
                        <a:t>Negative</a:t>
                      </a:r>
                      <a:endParaRPr lang="zh-TW" altLang="en-US" dirty="0"/>
                    </a:p>
                  </a:txBody>
                  <a:tcPr vert="eaVert" anchor="ctr"/>
                </a:tc>
                <a:tc>
                  <a:txBody>
                    <a:bodyPr/>
                    <a:lstStyle/>
                    <a:p>
                      <a:pPr algn="ctr"/>
                      <a:r>
                        <a:rPr lang="en-US" altLang="zh-TW" dirty="0"/>
                        <a:t>FN</a:t>
                      </a:r>
                      <a:endParaRPr lang="zh-TW" altLang="en-US" dirty="0"/>
                    </a:p>
                  </a:txBody>
                  <a:tcPr anchor="ctr"/>
                </a:tc>
                <a:tc>
                  <a:txBody>
                    <a:bodyPr/>
                    <a:lstStyle/>
                    <a:p>
                      <a:pPr algn="ctr"/>
                      <a:r>
                        <a:rPr lang="en-US" altLang="zh-TW" dirty="0"/>
                        <a:t>TN</a:t>
                      </a:r>
                      <a:endParaRPr lang="zh-TW" altLang="en-US" dirty="0"/>
                    </a:p>
                  </a:txBody>
                  <a:tcPr anchor="ctr"/>
                </a:tc>
                <a:extLst>
                  <a:ext uri="{0D108BD9-81ED-4DB2-BD59-A6C34878D82A}">
                    <a16:rowId xmlns:a16="http://schemas.microsoft.com/office/drawing/2014/main" val="675683879"/>
                  </a:ext>
                </a:extLst>
              </a:tr>
            </a:tbl>
          </a:graphicData>
        </a:graphic>
      </p:graphicFrame>
    </p:spTree>
    <p:extLst>
      <p:ext uri="{BB962C8B-B14F-4D97-AF65-F5344CB8AC3E}">
        <p14:creationId xmlns:p14="http://schemas.microsoft.com/office/powerpoint/2010/main" val="2767944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圓角 51">
            <a:extLst>
              <a:ext uri="{FF2B5EF4-FFF2-40B4-BE49-F238E27FC236}">
                <a16:creationId xmlns:a16="http://schemas.microsoft.com/office/drawing/2014/main" id="{E97564DB-DA14-A5CA-9B22-D889B9688258}"/>
              </a:ext>
            </a:extLst>
          </p:cNvPr>
          <p:cNvSpPr/>
          <p:nvPr/>
        </p:nvSpPr>
        <p:spPr>
          <a:xfrm>
            <a:off x="1272000" y="3690000"/>
            <a:ext cx="4752000" cy="3168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98D7592E-7491-2078-D428-30DB680CD74E}"/>
              </a:ext>
            </a:extLst>
          </p:cNvPr>
          <p:cNvSpPr>
            <a:spLocks noGrp="1"/>
          </p:cNvSpPr>
          <p:nvPr>
            <p:ph type="title"/>
          </p:nvPr>
        </p:nvSpPr>
        <p:spPr/>
        <p:txBody>
          <a:bodyPr/>
          <a:lstStyle/>
          <a:p>
            <a:r>
              <a:rPr lang="en-US" altLang="zh-TW" dirty="0"/>
              <a:t>Result — Testing way</a:t>
            </a:r>
            <a:endParaRPr lang="zh-TW" altLang="en-US" dirty="0"/>
          </a:p>
        </p:txBody>
      </p:sp>
      <p:sp>
        <p:nvSpPr>
          <p:cNvPr id="3" name="內容版面配置區 2">
            <a:extLst>
              <a:ext uri="{FF2B5EF4-FFF2-40B4-BE49-F238E27FC236}">
                <a16:creationId xmlns:a16="http://schemas.microsoft.com/office/drawing/2014/main" id="{875F3CDC-9596-1368-D2B6-B797E929B88E}"/>
              </a:ext>
            </a:extLst>
          </p:cNvPr>
          <p:cNvSpPr>
            <a:spLocks noGrp="1"/>
          </p:cNvSpPr>
          <p:nvPr>
            <p:ph idx="1"/>
          </p:nvPr>
        </p:nvSpPr>
        <p:spPr>
          <a:xfrm>
            <a:off x="838200" y="1825625"/>
            <a:ext cx="11161800" cy="4411375"/>
          </a:xfrm>
        </p:spPr>
        <p:txBody>
          <a:bodyPr>
            <a:normAutofit/>
          </a:bodyPr>
          <a:lstStyle/>
          <a:p>
            <a:r>
              <a:rPr lang="en-US" altLang="zh-TW" dirty="0"/>
              <a:t>From each data set, generate 10 different training data sets, each generated by selecting 64,000 random sample flows</a:t>
            </a:r>
          </a:p>
          <a:p>
            <a:r>
              <a:rPr lang="en-US" altLang="zh-TW" dirty="0"/>
              <a:t>After the clustering was complete, use each of these models for classification of the entire respective data set</a:t>
            </a:r>
          </a:p>
          <a:p>
            <a:endParaRPr lang="zh-TW" altLang="en-US" dirty="0"/>
          </a:p>
        </p:txBody>
      </p:sp>
      <p:sp>
        <p:nvSpPr>
          <p:cNvPr id="4" name="投影片編號版面配置區 3">
            <a:extLst>
              <a:ext uri="{FF2B5EF4-FFF2-40B4-BE49-F238E27FC236}">
                <a16:creationId xmlns:a16="http://schemas.microsoft.com/office/drawing/2014/main" id="{D0244A37-B477-60B8-70D0-A0AB4FCBB050}"/>
              </a:ext>
            </a:extLst>
          </p:cNvPr>
          <p:cNvSpPr>
            <a:spLocks noGrp="1"/>
          </p:cNvSpPr>
          <p:nvPr>
            <p:ph type="sldNum" sz="quarter" idx="12"/>
          </p:nvPr>
        </p:nvSpPr>
        <p:spPr/>
        <p:txBody>
          <a:bodyPr/>
          <a:lstStyle/>
          <a:p>
            <a:fld id="{1A4800EB-2EA5-46D2-A07A-510C9AA2772C}" type="slidenum">
              <a:rPr lang="en-US" altLang="zh-TW" smtClean="0"/>
              <a:pPr/>
              <a:t>16</a:t>
            </a:fld>
            <a:endParaRPr lang="en-US" altLang="zh-TW" dirty="0"/>
          </a:p>
        </p:txBody>
      </p:sp>
      <p:graphicFrame>
        <p:nvGraphicFramePr>
          <p:cNvPr id="5" name="表格 6">
            <a:extLst>
              <a:ext uri="{FF2B5EF4-FFF2-40B4-BE49-F238E27FC236}">
                <a16:creationId xmlns:a16="http://schemas.microsoft.com/office/drawing/2014/main" id="{5C22EC71-72D4-E596-ECE5-BAAEF1CF700E}"/>
              </a:ext>
            </a:extLst>
          </p:cNvPr>
          <p:cNvGraphicFramePr>
            <a:graphicFrameLocks noGrp="1"/>
          </p:cNvGraphicFramePr>
          <p:nvPr>
            <p:extLst>
              <p:ext uri="{D42A27DB-BD31-4B8C-83A1-F6EECF244321}">
                <p14:modId xmlns:p14="http://schemas.microsoft.com/office/powerpoint/2010/main" val="2954832311"/>
              </p:ext>
            </p:extLst>
          </p:nvPr>
        </p:nvGraphicFramePr>
        <p:xfrm>
          <a:off x="1632000" y="4050000"/>
          <a:ext cx="432000" cy="2248100"/>
        </p:xfrm>
        <a:graphic>
          <a:graphicData uri="http://schemas.openxmlformats.org/drawingml/2006/table">
            <a:tbl>
              <a:tblPr firstRow="1" bandRow="1">
                <a:tableStyleId>{5940675A-B579-460E-94D1-54222C63F5DA}</a:tableStyleId>
              </a:tblPr>
              <a:tblGrid>
                <a:gridCol w="432000">
                  <a:extLst>
                    <a:ext uri="{9D8B030D-6E8A-4147-A177-3AD203B41FA5}">
                      <a16:colId xmlns:a16="http://schemas.microsoft.com/office/drawing/2014/main" val="331899958"/>
                    </a:ext>
                  </a:extLst>
                </a:gridCol>
              </a:tblGrid>
              <a:tr h="224810">
                <a:tc>
                  <a:txBody>
                    <a:bodyPr/>
                    <a:lstStyle/>
                    <a:p>
                      <a:endParaRPr lang="zh-TW" altLang="en-US" sz="1100" dirty="0"/>
                    </a:p>
                  </a:txBody>
                  <a:tcPr marL="55414" marR="55414" marT="27707" marB="27707">
                    <a:solidFill>
                      <a:srgbClr val="EA9999"/>
                    </a:solidFill>
                  </a:tcPr>
                </a:tc>
                <a:extLst>
                  <a:ext uri="{0D108BD9-81ED-4DB2-BD59-A6C34878D82A}">
                    <a16:rowId xmlns:a16="http://schemas.microsoft.com/office/drawing/2014/main" val="2204341190"/>
                  </a:ext>
                </a:extLst>
              </a:tr>
              <a:tr h="224810">
                <a:tc>
                  <a:txBody>
                    <a:bodyPr/>
                    <a:lstStyle/>
                    <a:p>
                      <a:endParaRPr lang="zh-TW" altLang="en-US" sz="1100" dirty="0"/>
                    </a:p>
                  </a:txBody>
                  <a:tcPr marL="55414" marR="55414" marT="27707" marB="27707">
                    <a:solidFill>
                      <a:schemeClr val="accent1">
                        <a:lumMod val="90000"/>
                      </a:schemeClr>
                    </a:solidFill>
                  </a:tcPr>
                </a:tc>
                <a:extLst>
                  <a:ext uri="{0D108BD9-81ED-4DB2-BD59-A6C34878D82A}">
                    <a16:rowId xmlns:a16="http://schemas.microsoft.com/office/drawing/2014/main" val="1246570062"/>
                  </a:ext>
                </a:extLst>
              </a:tr>
              <a:tr h="224810">
                <a:tc>
                  <a:txBody>
                    <a:bodyPr/>
                    <a:lstStyle/>
                    <a:p>
                      <a:endParaRPr lang="zh-TW" altLang="en-US" sz="1100" dirty="0"/>
                    </a:p>
                  </a:txBody>
                  <a:tcPr marL="55414" marR="55414" marT="27707" marB="27707">
                    <a:solidFill>
                      <a:schemeClr val="accent1">
                        <a:lumMod val="90000"/>
                      </a:schemeClr>
                    </a:solidFill>
                  </a:tcPr>
                </a:tc>
                <a:extLst>
                  <a:ext uri="{0D108BD9-81ED-4DB2-BD59-A6C34878D82A}">
                    <a16:rowId xmlns:a16="http://schemas.microsoft.com/office/drawing/2014/main" val="3656127028"/>
                  </a:ext>
                </a:extLst>
              </a:tr>
              <a:tr h="224810">
                <a:tc>
                  <a:txBody>
                    <a:bodyPr/>
                    <a:lstStyle/>
                    <a:p>
                      <a:endParaRPr lang="zh-TW" altLang="en-US" sz="1100" dirty="0"/>
                    </a:p>
                  </a:txBody>
                  <a:tcPr marL="55414" marR="55414" marT="27707" marB="27707">
                    <a:solidFill>
                      <a:schemeClr val="accent1">
                        <a:lumMod val="90000"/>
                      </a:schemeClr>
                    </a:solidFill>
                  </a:tcPr>
                </a:tc>
                <a:extLst>
                  <a:ext uri="{0D108BD9-81ED-4DB2-BD59-A6C34878D82A}">
                    <a16:rowId xmlns:a16="http://schemas.microsoft.com/office/drawing/2014/main" val="2620167793"/>
                  </a:ext>
                </a:extLst>
              </a:tr>
              <a:tr h="224810">
                <a:tc>
                  <a:txBody>
                    <a:bodyPr/>
                    <a:lstStyle/>
                    <a:p>
                      <a:endParaRPr lang="zh-TW" altLang="en-US" sz="1100" dirty="0"/>
                    </a:p>
                  </a:txBody>
                  <a:tcPr marL="55414" marR="55414" marT="27707" marB="27707">
                    <a:solidFill>
                      <a:schemeClr val="accent1">
                        <a:lumMod val="90000"/>
                      </a:schemeClr>
                    </a:solidFill>
                  </a:tcPr>
                </a:tc>
                <a:extLst>
                  <a:ext uri="{0D108BD9-81ED-4DB2-BD59-A6C34878D82A}">
                    <a16:rowId xmlns:a16="http://schemas.microsoft.com/office/drawing/2014/main" val="615383007"/>
                  </a:ext>
                </a:extLst>
              </a:tr>
              <a:tr h="224810">
                <a:tc>
                  <a:txBody>
                    <a:bodyPr/>
                    <a:lstStyle/>
                    <a:p>
                      <a:endParaRPr lang="zh-TW" altLang="en-US" sz="1100" dirty="0"/>
                    </a:p>
                  </a:txBody>
                  <a:tcPr marL="55414" marR="55414" marT="27707" marB="27707">
                    <a:solidFill>
                      <a:schemeClr val="accent1">
                        <a:lumMod val="90000"/>
                      </a:schemeClr>
                    </a:solidFill>
                  </a:tcPr>
                </a:tc>
                <a:extLst>
                  <a:ext uri="{0D108BD9-81ED-4DB2-BD59-A6C34878D82A}">
                    <a16:rowId xmlns:a16="http://schemas.microsoft.com/office/drawing/2014/main" val="657592368"/>
                  </a:ext>
                </a:extLst>
              </a:tr>
              <a:tr h="224810">
                <a:tc>
                  <a:txBody>
                    <a:bodyPr/>
                    <a:lstStyle/>
                    <a:p>
                      <a:endParaRPr lang="zh-TW" altLang="en-US" sz="1100" dirty="0"/>
                    </a:p>
                  </a:txBody>
                  <a:tcPr marL="55414" marR="55414" marT="27707" marB="27707">
                    <a:solidFill>
                      <a:schemeClr val="accent1">
                        <a:lumMod val="90000"/>
                      </a:schemeClr>
                    </a:solidFill>
                  </a:tcPr>
                </a:tc>
                <a:extLst>
                  <a:ext uri="{0D108BD9-81ED-4DB2-BD59-A6C34878D82A}">
                    <a16:rowId xmlns:a16="http://schemas.microsoft.com/office/drawing/2014/main" val="585158342"/>
                  </a:ext>
                </a:extLst>
              </a:tr>
              <a:tr h="224810">
                <a:tc>
                  <a:txBody>
                    <a:bodyPr/>
                    <a:lstStyle/>
                    <a:p>
                      <a:endParaRPr lang="zh-TW" altLang="en-US" sz="1100" dirty="0"/>
                    </a:p>
                  </a:txBody>
                  <a:tcPr marL="55414" marR="55414" marT="27707" marB="27707">
                    <a:solidFill>
                      <a:schemeClr val="accent1">
                        <a:lumMod val="90000"/>
                      </a:schemeClr>
                    </a:solidFill>
                  </a:tcPr>
                </a:tc>
                <a:extLst>
                  <a:ext uri="{0D108BD9-81ED-4DB2-BD59-A6C34878D82A}">
                    <a16:rowId xmlns:a16="http://schemas.microsoft.com/office/drawing/2014/main" val="4152527661"/>
                  </a:ext>
                </a:extLst>
              </a:tr>
              <a:tr h="224810">
                <a:tc>
                  <a:txBody>
                    <a:bodyPr/>
                    <a:lstStyle/>
                    <a:p>
                      <a:endParaRPr lang="zh-TW" altLang="en-US" sz="1100" dirty="0"/>
                    </a:p>
                  </a:txBody>
                  <a:tcPr marL="55414" marR="55414" marT="27707" marB="27707">
                    <a:solidFill>
                      <a:schemeClr val="accent1">
                        <a:lumMod val="90000"/>
                      </a:schemeClr>
                    </a:solidFill>
                  </a:tcPr>
                </a:tc>
                <a:extLst>
                  <a:ext uri="{0D108BD9-81ED-4DB2-BD59-A6C34878D82A}">
                    <a16:rowId xmlns:a16="http://schemas.microsoft.com/office/drawing/2014/main" val="1543470056"/>
                  </a:ext>
                </a:extLst>
              </a:tr>
              <a:tr h="224810">
                <a:tc>
                  <a:txBody>
                    <a:bodyPr/>
                    <a:lstStyle/>
                    <a:p>
                      <a:endParaRPr lang="zh-TW" altLang="en-US" sz="1100" dirty="0"/>
                    </a:p>
                  </a:txBody>
                  <a:tcPr marL="55414" marR="55414" marT="27707" marB="27707">
                    <a:solidFill>
                      <a:schemeClr val="accent1">
                        <a:lumMod val="90000"/>
                      </a:schemeClr>
                    </a:solidFill>
                  </a:tcPr>
                </a:tc>
                <a:extLst>
                  <a:ext uri="{0D108BD9-81ED-4DB2-BD59-A6C34878D82A}">
                    <a16:rowId xmlns:a16="http://schemas.microsoft.com/office/drawing/2014/main" val="3234378744"/>
                  </a:ext>
                </a:extLst>
              </a:tr>
            </a:tbl>
          </a:graphicData>
        </a:graphic>
      </p:graphicFrame>
      <p:sp>
        <p:nvSpPr>
          <p:cNvPr id="9" name="文字方塊 8">
            <a:extLst>
              <a:ext uri="{FF2B5EF4-FFF2-40B4-BE49-F238E27FC236}">
                <a16:creationId xmlns:a16="http://schemas.microsoft.com/office/drawing/2014/main" id="{70677862-010E-34E4-3130-00C7EC607845}"/>
              </a:ext>
            </a:extLst>
          </p:cNvPr>
          <p:cNvSpPr txBox="1"/>
          <p:nvPr/>
        </p:nvSpPr>
        <p:spPr>
          <a:xfrm>
            <a:off x="1488000" y="6570000"/>
            <a:ext cx="713657" cy="276999"/>
          </a:xfrm>
          <a:prstGeom prst="rect">
            <a:avLst/>
          </a:prstGeom>
          <a:noFill/>
        </p:spPr>
        <p:txBody>
          <a:bodyPr wrap="none" rtlCol="0">
            <a:spAutoFit/>
          </a:bodyPr>
          <a:lstStyle/>
          <a:p>
            <a:r>
              <a:rPr lang="en-US" altLang="zh-TW" sz="1200" dirty="0"/>
              <a:t>Score 1</a:t>
            </a:r>
            <a:endParaRPr lang="zh-TW" altLang="en-US" sz="1200" dirty="0"/>
          </a:p>
        </p:txBody>
      </p:sp>
      <p:cxnSp>
        <p:nvCxnSpPr>
          <p:cNvPr id="13" name="直線單箭頭接點 12">
            <a:extLst>
              <a:ext uri="{FF2B5EF4-FFF2-40B4-BE49-F238E27FC236}">
                <a16:creationId xmlns:a16="http://schemas.microsoft.com/office/drawing/2014/main" id="{3C287663-282E-4B54-3E29-25472D6A68C4}"/>
              </a:ext>
            </a:extLst>
          </p:cNvPr>
          <p:cNvCxnSpPr>
            <a:cxnSpLocks/>
            <a:stCxn id="5" idx="2"/>
            <a:endCxn id="9" idx="0"/>
          </p:cNvCxnSpPr>
          <p:nvPr/>
        </p:nvCxnSpPr>
        <p:spPr>
          <a:xfrm flipH="1">
            <a:off x="1844829" y="6298100"/>
            <a:ext cx="3171" cy="271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36" name="表格 6">
            <a:extLst>
              <a:ext uri="{FF2B5EF4-FFF2-40B4-BE49-F238E27FC236}">
                <a16:creationId xmlns:a16="http://schemas.microsoft.com/office/drawing/2014/main" id="{2C7580AA-E520-8BFA-FCEF-B250B82CF2ED}"/>
              </a:ext>
            </a:extLst>
          </p:cNvPr>
          <p:cNvGraphicFramePr>
            <a:graphicFrameLocks noGrp="1"/>
          </p:cNvGraphicFramePr>
          <p:nvPr>
            <p:extLst>
              <p:ext uri="{D42A27DB-BD31-4B8C-83A1-F6EECF244321}">
                <p14:modId xmlns:p14="http://schemas.microsoft.com/office/powerpoint/2010/main" val="2133222089"/>
              </p:ext>
            </p:extLst>
          </p:nvPr>
        </p:nvGraphicFramePr>
        <p:xfrm>
          <a:off x="2280000" y="4050000"/>
          <a:ext cx="432000" cy="2248100"/>
        </p:xfrm>
        <a:graphic>
          <a:graphicData uri="http://schemas.openxmlformats.org/drawingml/2006/table">
            <a:tbl>
              <a:tblPr firstRow="1" bandRow="1">
                <a:tableStyleId>{5940675A-B579-460E-94D1-54222C63F5DA}</a:tableStyleId>
              </a:tblPr>
              <a:tblGrid>
                <a:gridCol w="432000">
                  <a:extLst>
                    <a:ext uri="{9D8B030D-6E8A-4147-A177-3AD203B41FA5}">
                      <a16:colId xmlns:a16="http://schemas.microsoft.com/office/drawing/2014/main" val="331899958"/>
                    </a:ext>
                  </a:extLst>
                </a:gridCol>
              </a:tblGrid>
              <a:tr h="224810">
                <a:tc>
                  <a:txBody>
                    <a:bodyPr/>
                    <a:lstStyle/>
                    <a:p>
                      <a:endParaRPr lang="zh-TW" altLang="en-US" sz="1100" dirty="0"/>
                    </a:p>
                  </a:txBody>
                  <a:tcPr marL="55414" marR="55414" marT="27707" marB="27707">
                    <a:solidFill>
                      <a:schemeClr val="accent1">
                        <a:lumMod val="90000"/>
                      </a:schemeClr>
                    </a:solidFill>
                  </a:tcPr>
                </a:tc>
                <a:extLst>
                  <a:ext uri="{0D108BD9-81ED-4DB2-BD59-A6C34878D82A}">
                    <a16:rowId xmlns:a16="http://schemas.microsoft.com/office/drawing/2014/main" val="2204341190"/>
                  </a:ext>
                </a:extLst>
              </a:tr>
              <a:tr h="224810">
                <a:tc>
                  <a:txBody>
                    <a:bodyPr/>
                    <a:lstStyle/>
                    <a:p>
                      <a:endParaRPr lang="zh-TW" altLang="en-US" sz="1100" dirty="0"/>
                    </a:p>
                  </a:txBody>
                  <a:tcPr marL="55414" marR="55414" marT="27707" marB="27707">
                    <a:solidFill>
                      <a:srgbClr val="EA9999"/>
                    </a:solidFill>
                  </a:tcPr>
                </a:tc>
                <a:extLst>
                  <a:ext uri="{0D108BD9-81ED-4DB2-BD59-A6C34878D82A}">
                    <a16:rowId xmlns:a16="http://schemas.microsoft.com/office/drawing/2014/main" val="1246570062"/>
                  </a:ext>
                </a:extLst>
              </a:tr>
              <a:tr h="224810">
                <a:tc>
                  <a:txBody>
                    <a:bodyPr/>
                    <a:lstStyle/>
                    <a:p>
                      <a:endParaRPr lang="zh-TW" altLang="en-US" sz="1100" dirty="0"/>
                    </a:p>
                  </a:txBody>
                  <a:tcPr marL="55414" marR="55414" marT="27707" marB="27707">
                    <a:solidFill>
                      <a:schemeClr val="accent1">
                        <a:lumMod val="90000"/>
                      </a:schemeClr>
                    </a:solidFill>
                  </a:tcPr>
                </a:tc>
                <a:extLst>
                  <a:ext uri="{0D108BD9-81ED-4DB2-BD59-A6C34878D82A}">
                    <a16:rowId xmlns:a16="http://schemas.microsoft.com/office/drawing/2014/main" val="3656127028"/>
                  </a:ext>
                </a:extLst>
              </a:tr>
              <a:tr h="224810">
                <a:tc>
                  <a:txBody>
                    <a:bodyPr/>
                    <a:lstStyle/>
                    <a:p>
                      <a:endParaRPr lang="zh-TW" altLang="en-US" sz="1100" dirty="0"/>
                    </a:p>
                  </a:txBody>
                  <a:tcPr marL="55414" marR="55414" marT="27707" marB="27707">
                    <a:solidFill>
                      <a:schemeClr val="accent1">
                        <a:lumMod val="90000"/>
                      </a:schemeClr>
                    </a:solidFill>
                  </a:tcPr>
                </a:tc>
                <a:extLst>
                  <a:ext uri="{0D108BD9-81ED-4DB2-BD59-A6C34878D82A}">
                    <a16:rowId xmlns:a16="http://schemas.microsoft.com/office/drawing/2014/main" val="2620167793"/>
                  </a:ext>
                </a:extLst>
              </a:tr>
              <a:tr h="224810">
                <a:tc>
                  <a:txBody>
                    <a:bodyPr/>
                    <a:lstStyle/>
                    <a:p>
                      <a:endParaRPr lang="zh-TW" altLang="en-US" sz="1100" dirty="0"/>
                    </a:p>
                  </a:txBody>
                  <a:tcPr marL="55414" marR="55414" marT="27707" marB="27707">
                    <a:solidFill>
                      <a:schemeClr val="accent1">
                        <a:lumMod val="90000"/>
                      </a:schemeClr>
                    </a:solidFill>
                  </a:tcPr>
                </a:tc>
                <a:extLst>
                  <a:ext uri="{0D108BD9-81ED-4DB2-BD59-A6C34878D82A}">
                    <a16:rowId xmlns:a16="http://schemas.microsoft.com/office/drawing/2014/main" val="615383007"/>
                  </a:ext>
                </a:extLst>
              </a:tr>
              <a:tr h="224810">
                <a:tc>
                  <a:txBody>
                    <a:bodyPr/>
                    <a:lstStyle/>
                    <a:p>
                      <a:endParaRPr lang="zh-TW" altLang="en-US" sz="1100" dirty="0"/>
                    </a:p>
                  </a:txBody>
                  <a:tcPr marL="55414" marR="55414" marT="27707" marB="27707">
                    <a:solidFill>
                      <a:schemeClr val="accent1">
                        <a:lumMod val="90000"/>
                      </a:schemeClr>
                    </a:solidFill>
                  </a:tcPr>
                </a:tc>
                <a:extLst>
                  <a:ext uri="{0D108BD9-81ED-4DB2-BD59-A6C34878D82A}">
                    <a16:rowId xmlns:a16="http://schemas.microsoft.com/office/drawing/2014/main" val="657592368"/>
                  </a:ext>
                </a:extLst>
              </a:tr>
              <a:tr h="224810">
                <a:tc>
                  <a:txBody>
                    <a:bodyPr/>
                    <a:lstStyle/>
                    <a:p>
                      <a:endParaRPr lang="zh-TW" altLang="en-US" sz="1100" dirty="0"/>
                    </a:p>
                  </a:txBody>
                  <a:tcPr marL="55414" marR="55414" marT="27707" marB="27707">
                    <a:solidFill>
                      <a:schemeClr val="accent1">
                        <a:lumMod val="90000"/>
                      </a:schemeClr>
                    </a:solidFill>
                  </a:tcPr>
                </a:tc>
                <a:extLst>
                  <a:ext uri="{0D108BD9-81ED-4DB2-BD59-A6C34878D82A}">
                    <a16:rowId xmlns:a16="http://schemas.microsoft.com/office/drawing/2014/main" val="585158342"/>
                  </a:ext>
                </a:extLst>
              </a:tr>
              <a:tr h="224810">
                <a:tc>
                  <a:txBody>
                    <a:bodyPr/>
                    <a:lstStyle/>
                    <a:p>
                      <a:endParaRPr lang="zh-TW" altLang="en-US" sz="1100" dirty="0"/>
                    </a:p>
                  </a:txBody>
                  <a:tcPr marL="55414" marR="55414" marT="27707" marB="27707">
                    <a:solidFill>
                      <a:schemeClr val="accent1">
                        <a:lumMod val="90000"/>
                      </a:schemeClr>
                    </a:solidFill>
                  </a:tcPr>
                </a:tc>
                <a:extLst>
                  <a:ext uri="{0D108BD9-81ED-4DB2-BD59-A6C34878D82A}">
                    <a16:rowId xmlns:a16="http://schemas.microsoft.com/office/drawing/2014/main" val="4152527661"/>
                  </a:ext>
                </a:extLst>
              </a:tr>
              <a:tr h="224810">
                <a:tc>
                  <a:txBody>
                    <a:bodyPr/>
                    <a:lstStyle/>
                    <a:p>
                      <a:endParaRPr lang="zh-TW" altLang="en-US" sz="1100" dirty="0"/>
                    </a:p>
                  </a:txBody>
                  <a:tcPr marL="55414" marR="55414" marT="27707" marB="27707">
                    <a:solidFill>
                      <a:schemeClr val="accent1">
                        <a:lumMod val="90000"/>
                      </a:schemeClr>
                    </a:solidFill>
                  </a:tcPr>
                </a:tc>
                <a:extLst>
                  <a:ext uri="{0D108BD9-81ED-4DB2-BD59-A6C34878D82A}">
                    <a16:rowId xmlns:a16="http://schemas.microsoft.com/office/drawing/2014/main" val="1543470056"/>
                  </a:ext>
                </a:extLst>
              </a:tr>
              <a:tr h="224810">
                <a:tc>
                  <a:txBody>
                    <a:bodyPr/>
                    <a:lstStyle/>
                    <a:p>
                      <a:endParaRPr lang="zh-TW" altLang="en-US" sz="1100" dirty="0"/>
                    </a:p>
                  </a:txBody>
                  <a:tcPr marL="55414" marR="55414" marT="27707" marB="27707">
                    <a:solidFill>
                      <a:schemeClr val="accent1">
                        <a:lumMod val="90000"/>
                      </a:schemeClr>
                    </a:solidFill>
                  </a:tcPr>
                </a:tc>
                <a:extLst>
                  <a:ext uri="{0D108BD9-81ED-4DB2-BD59-A6C34878D82A}">
                    <a16:rowId xmlns:a16="http://schemas.microsoft.com/office/drawing/2014/main" val="3234378744"/>
                  </a:ext>
                </a:extLst>
              </a:tr>
            </a:tbl>
          </a:graphicData>
        </a:graphic>
      </p:graphicFrame>
      <p:sp>
        <p:nvSpPr>
          <p:cNvPr id="37" name="文字方塊 36">
            <a:extLst>
              <a:ext uri="{FF2B5EF4-FFF2-40B4-BE49-F238E27FC236}">
                <a16:creationId xmlns:a16="http://schemas.microsoft.com/office/drawing/2014/main" id="{7A3536B4-F839-A9D2-E41A-DB328C0E95D4}"/>
              </a:ext>
            </a:extLst>
          </p:cNvPr>
          <p:cNvSpPr txBox="1"/>
          <p:nvPr/>
        </p:nvSpPr>
        <p:spPr>
          <a:xfrm>
            <a:off x="2136000" y="6570000"/>
            <a:ext cx="713657" cy="276999"/>
          </a:xfrm>
          <a:prstGeom prst="rect">
            <a:avLst/>
          </a:prstGeom>
          <a:noFill/>
        </p:spPr>
        <p:txBody>
          <a:bodyPr wrap="none" rtlCol="0">
            <a:spAutoFit/>
          </a:bodyPr>
          <a:lstStyle/>
          <a:p>
            <a:r>
              <a:rPr lang="en-US" altLang="zh-TW" sz="1200" dirty="0"/>
              <a:t>Score 2</a:t>
            </a:r>
            <a:endParaRPr lang="zh-TW" altLang="en-US" sz="1200" dirty="0"/>
          </a:p>
        </p:txBody>
      </p:sp>
      <p:cxnSp>
        <p:nvCxnSpPr>
          <p:cNvPr id="38" name="直線單箭頭接點 37">
            <a:extLst>
              <a:ext uri="{FF2B5EF4-FFF2-40B4-BE49-F238E27FC236}">
                <a16:creationId xmlns:a16="http://schemas.microsoft.com/office/drawing/2014/main" id="{DB9DD634-9481-35A4-AB99-3996388E8275}"/>
              </a:ext>
            </a:extLst>
          </p:cNvPr>
          <p:cNvCxnSpPr>
            <a:cxnSpLocks/>
            <a:stCxn id="36" idx="2"/>
            <a:endCxn id="37" idx="0"/>
          </p:cNvCxnSpPr>
          <p:nvPr/>
        </p:nvCxnSpPr>
        <p:spPr>
          <a:xfrm flipH="1">
            <a:off x="2492829" y="6298100"/>
            <a:ext cx="3171" cy="271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39" name="表格 6">
            <a:extLst>
              <a:ext uri="{FF2B5EF4-FFF2-40B4-BE49-F238E27FC236}">
                <a16:creationId xmlns:a16="http://schemas.microsoft.com/office/drawing/2014/main" id="{DE23CB99-19F6-9410-B943-6AFB6FC1AB5C}"/>
              </a:ext>
            </a:extLst>
          </p:cNvPr>
          <p:cNvGraphicFramePr>
            <a:graphicFrameLocks noGrp="1"/>
          </p:cNvGraphicFramePr>
          <p:nvPr>
            <p:extLst>
              <p:ext uri="{D42A27DB-BD31-4B8C-83A1-F6EECF244321}">
                <p14:modId xmlns:p14="http://schemas.microsoft.com/office/powerpoint/2010/main" val="171691089"/>
              </p:ext>
            </p:extLst>
          </p:nvPr>
        </p:nvGraphicFramePr>
        <p:xfrm>
          <a:off x="3000000" y="4050000"/>
          <a:ext cx="432000" cy="2248100"/>
        </p:xfrm>
        <a:graphic>
          <a:graphicData uri="http://schemas.openxmlformats.org/drawingml/2006/table">
            <a:tbl>
              <a:tblPr firstRow="1" bandRow="1">
                <a:tableStyleId>{5940675A-B579-460E-94D1-54222C63F5DA}</a:tableStyleId>
              </a:tblPr>
              <a:tblGrid>
                <a:gridCol w="432000">
                  <a:extLst>
                    <a:ext uri="{9D8B030D-6E8A-4147-A177-3AD203B41FA5}">
                      <a16:colId xmlns:a16="http://schemas.microsoft.com/office/drawing/2014/main" val="331899958"/>
                    </a:ext>
                  </a:extLst>
                </a:gridCol>
              </a:tblGrid>
              <a:tr h="224810">
                <a:tc>
                  <a:txBody>
                    <a:bodyPr/>
                    <a:lstStyle/>
                    <a:p>
                      <a:endParaRPr lang="zh-TW" altLang="en-US" sz="1100" dirty="0"/>
                    </a:p>
                  </a:txBody>
                  <a:tcPr marL="55414" marR="55414" marT="27707" marB="27707">
                    <a:solidFill>
                      <a:schemeClr val="accent1">
                        <a:lumMod val="90000"/>
                      </a:schemeClr>
                    </a:solidFill>
                  </a:tcPr>
                </a:tc>
                <a:extLst>
                  <a:ext uri="{0D108BD9-81ED-4DB2-BD59-A6C34878D82A}">
                    <a16:rowId xmlns:a16="http://schemas.microsoft.com/office/drawing/2014/main" val="2204341190"/>
                  </a:ext>
                </a:extLst>
              </a:tr>
              <a:tr h="224810">
                <a:tc>
                  <a:txBody>
                    <a:bodyPr/>
                    <a:lstStyle/>
                    <a:p>
                      <a:endParaRPr lang="zh-TW" altLang="en-US" sz="1100" dirty="0"/>
                    </a:p>
                  </a:txBody>
                  <a:tcPr marL="55414" marR="55414" marT="27707" marB="27707">
                    <a:solidFill>
                      <a:schemeClr val="accent1">
                        <a:lumMod val="90000"/>
                      </a:schemeClr>
                    </a:solidFill>
                  </a:tcPr>
                </a:tc>
                <a:extLst>
                  <a:ext uri="{0D108BD9-81ED-4DB2-BD59-A6C34878D82A}">
                    <a16:rowId xmlns:a16="http://schemas.microsoft.com/office/drawing/2014/main" val="1246570062"/>
                  </a:ext>
                </a:extLst>
              </a:tr>
              <a:tr h="224810">
                <a:tc>
                  <a:txBody>
                    <a:bodyPr/>
                    <a:lstStyle/>
                    <a:p>
                      <a:endParaRPr lang="zh-TW" altLang="en-US" sz="1100" dirty="0"/>
                    </a:p>
                  </a:txBody>
                  <a:tcPr marL="55414" marR="55414" marT="27707" marB="27707">
                    <a:solidFill>
                      <a:srgbClr val="EA9999"/>
                    </a:solidFill>
                  </a:tcPr>
                </a:tc>
                <a:extLst>
                  <a:ext uri="{0D108BD9-81ED-4DB2-BD59-A6C34878D82A}">
                    <a16:rowId xmlns:a16="http://schemas.microsoft.com/office/drawing/2014/main" val="3656127028"/>
                  </a:ext>
                </a:extLst>
              </a:tr>
              <a:tr h="224810">
                <a:tc>
                  <a:txBody>
                    <a:bodyPr/>
                    <a:lstStyle/>
                    <a:p>
                      <a:endParaRPr lang="zh-TW" altLang="en-US" sz="1100" dirty="0"/>
                    </a:p>
                  </a:txBody>
                  <a:tcPr marL="55414" marR="55414" marT="27707" marB="27707">
                    <a:solidFill>
                      <a:schemeClr val="accent1">
                        <a:lumMod val="90000"/>
                      </a:schemeClr>
                    </a:solidFill>
                  </a:tcPr>
                </a:tc>
                <a:extLst>
                  <a:ext uri="{0D108BD9-81ED-4DB2-BD59-A6C34878D82A}">
                    <a16:rowId xmlns:a16="http://schemas.microsoft.com/office/drawing/2014/main" val="2620167793"/>
                  </a:ext>
                </a:extLst>
              </a:tr>
              <a:tr h="224810">
                <a:tc>
                  <a:txBody>
                    <a:bodyPr/>
                    <a:lstStyle/>
                    <a:p>
                      <a:endParaRPr lang="zh-TW" altLang="en-US" sz="1100" dirty="0"/>
                    </a:p>
                  </a:txBody>
                  <a:tcPr marL="55414" marR="55414" marT="27707" marB="27707">
                    <a:solidFill>
                      <a:schemeClr val="accent1">
                        <a:lumMod val="90000"/>
                      </a:schemeClr>
                    </a:solidFill>
                  </a:tcPr>
                </a:tc>
                <a:extLst>
                  <a:ext uri="{0D108BD9-81ED-4DB2-BD59-A6C34878D82A}">
                    <a16:rowId xmlns:a16="http://schemas.microsoft.com/office/drawing/2014/main" val="615383007"/>
                  </a:ext>
                </a:extLst>
              </a:tr>
              <a:tr h="224810">
                <a:tc>
                  <a:txBody>
                    <a:bodyPr/>
                    <a:lstStyle/>
                    <a:p>
                      <a:endParaRPr lang="zh-TW" altLang="en-US" sz="1100" dirty="0"/>
                    </a:p>
                  </a:txBody>
                  <a:tcPr marL="55414" marR="55414" marT="27707" marB="27707">
                    <a:solidFill>
                      <a:schemeClr val="accent1">
                        <a:lumMod val="90000"/>
                      </a:schemeClr>
                    </a:solidFill>
                  </a:tcPr>
                </a:tc>
                <a:extLst>
                  <a:ext uri="{0D108BD9-81ED-4DB2-BD59-A6C34878D82A}">
                    <a16:rowId xmlns:a16="http://schemas.microsoft.com/office/drawing/2014/main" val="657592368"/>
                  </a:ext>
                </a:extLst>
              </a:tr>
              <a:tr h="224810">
                <a:tc>
                  <a:txBody>
                    <a:bodyPr/>
                    <a:lstStyle/>
                    <a:p>
                      <a:endParaRPr lang="zh-TW" altLang="en-US" sz="1100" dirty="0"/>
                    </a:p>
                  </a:txBody>
                  <a:tcPr marL="55414" marR="55414" marT="27707" marB="27707">
                    <a:solidFill>
                      <a:schemeClr val="accent1">
                        <a:lumMod val="90000"/>
                      </a:schemeClr>
                    </a:solidFill>
                  </a:tcPr>
                </a:tc>
                <a:extLst>
                  <a:ext uri="{0D108BD9-81ED-4DB2-BD59-A6C34878D82A}">
                    <a16:rowId xmlns:a16="http://schemas.microsoft.com/office/drawing/2014/main" val="585158342"/>
                  </a:ext>
                </a:extLst>
              </a:tr>
              <a:tr h="224810">
                <a:tc>
                  <a:txBody>
                    <a:bodyPr/>
                    <a:lstStyle/>
                    <a:p>
                      <a:endParaRPr lang="zh-TW" altLang="en-US" sz="1100" dirty="0"/>
                    </a:p>
                  </a:txBody>
                  <a:tcPr marL="55414" marR="55414" marT="27707" marB="27707">
                    <a:solidFill>
                      <a:schemeClr val="accent1">
                        <a:lumMod val="90000"/>
                      </a:schemeClr>
                    </a:solidFill>
                  </a:tcPr>
                </a:tc>
                <a:extLst>
                  <a:ext uri="{0D108BD9-81ED-4DB2-BD59-A6C34878D82A}">
                    <a16:rowId xmlns:a16="http://schemas.microsoft.com/office/drawing/2014/main" val="4152527661"/>
                  </a:ext>
                </a:extLst>
              </a:tr>
              <a:tr h="224810">
                <a:tc>
                  <a:txBody>
                    <a:bodyPr/>
                    <a:lstStyle/>
                    <a:p>
                      <a:endParaRPr lang="zh-TW" altLang="en-US" sz="1100" dirty="0"/>
                    </a:p>
                  </a:txBody>
                  <a:tcPr marL="55414" marR="55414" marT="27707" marB="27707">
                    <a:solidFill>
                      <a:schemeClr val="accent1">
                        <a:lumMod val="90000"/>
                      </a:schemeClr>
                    </a:solidFill>
                  </a:tcPr>
                </a:tc>
                <a:extLst>
                  <a:ext uri="{0D108BD9-81ED-4DB2-BD59-A6C34878D82A}">
                    <a16:rowId xmlns:a16="http://schemas.microsoft.com/office/drawing/2014/main" val="1543470056"/>
                  </a:ext>
                </a:extLst>
              </a:tr>
              <a:tr h="224810">
                <a:tc>
                  <a:txBody>
                    <a:bodyPr/>
                    <a:lstStyle/>
                    <a:p>
                      <a:endParaRPr lang="zh-TW" altLang="en-US" sz="1100" dirty="0"/>
                    </a:p>
                  </a:txBody>
                  <a:tcPr marL="55414" marR="55414" marT="27707" marB="27707">
                    <a:solidFill>
                      <a:schemeClr val="accent1">
                        <a:lumMod val="90000"/>
                      </a:schemeClr>
                    </a:solidFill>
                  </a:tcPr>
                </a:tc>
                <a:extLst>
                  <a:ext uri="{0D108BD9-81ED-4DB2-BD59-A6C34878D82A}">
                    <a16:rowId xmlns:a16="http://schemas.microsoft.com/office/drawing/2014/main" val="3234378744"/>
                  </a:ext>
                </a:extLst>
              </a:tr>
            </a:tbl>
          </a:graphicData>
        </a:graphic>
      </p:graphicFrame>
      <p:sp>
        <p:nvSpPr>
          <p:cNvPr id="40" name="文字方塊 39">
            <a:extLst>
              <a:ext uri="{FF2B5EF4-FFF2-40B4-BE49-F238E27FC236}">
                <a16:creationId xmlns:a16="http://schemas.microsoft.com/office/drawing/2014/main" id="{E7F6FB51-B27B-A14A-9CE0-4A88AAABFFF7}"/>
              </a:ext>
            </a:extLst>
          </p:cNvPr>
          <p:cNvSpPr txBox="1"/>
          <p:nvPr/>
        </p:nvSpPr>
        <p:spPr>
          <a:xfrm>
            <a:off x="2856000" y="6570000"/>
            <a:ext cx="713657" cy="276999"/>
          </a:xfrm>
          <a:prstGeom prst="rect">
            <a:avLst/>
          </a:prstGeom>
          <a:noFill/>
        </p:spPr>
        <p:txBody>
          <a:bodyPr wrap="none" rtlCol="0">
            <a:spAutoFit/>
          </a:bodyPr>
          <a:lstStyle/>
          <a:p>
            <a:r>
              <a:rPr lang="en-US" altLang="zh-TW" sz="1200" dirty="0"/>
              <a:t>Score 3</a:t>
            </a:r>
            <a:endParaRPr lang="zh-TW" altLang="en-US" sz="1200" dirty="0"/>
          </a:p>
        </p:txBody>
      </p:sp>
      <p:cxnSp>
        <p:nvCxnSpPr>
          <p:cNvPr id="41" name="直線單箭頭接點 40">
            <a:extLst>
              <a:ext uri="{FF2B5EF4-FFF2-40B4-BE49-F238E27FC236}">
                <a16:creationId xmlns:a16="http://schemas.microsoft.com/office/drawing/2014/main" id="{744480B2-D257-2DC7-FAD2-A5B5A1197B3A}"/>
              </a:ext>
            </a:extLst>
          </p:cNvPr>
          <p:cNvCxnSpPr>
            <a:cxnSpLocks/>
            <a:stCxn id="39" idx="2"/>
            <a:endCxn id="40" idx="0"/>
          </p:cNvCxnSpPr>
          <p:nvPr/>
        </p:nvCxnSpPr>
        <p:spPr>
          <a:xfrm flipH="1">
            <a:off x="3212829" y="6298100"/>
            <a:ext cx="3171" cy="271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42" name="表格 6">
            <a:extLst>
              <a:ext uri="{FF2B5EF4-FFF2-40B4-BE49-F238E27FC236}">
                <a16:creationId xmlns:a16="http://schemas.microsoft.com/office/drawing/2014/main" id="{FDA35319-3449-4A22-3A04-F7F177A3ADD7}"/>
              </a:ext>
            </a:extLst>
          </p:cNvPr>
          <p:cNvGraphicFramePr>
            <a:graphicFrameLocks noGrp="1"/>
          </p:cNvGraphicFramePr>
          <p:nvPr>
            <p:extLst>
              <p:ext uri="{D42A27DB-BD31-4B8C-83A1-F6EECF244321}">
                <p14:modId xmlns:p14="http://schemas.microsoft.com/office/powerpoint/2010/main" val="416599726"/>
              </p:ext>
            </p:extLst>
          </p:nvPr>
        </p:nvGraphicFramePr>
        <p:xfrm>
          <a:off x="4512000" y="4050000"/>
          <a:ext cx="432000" cy="2248100"/>
        </p:xfrm>
        <a:graphic>
          <a:graphicData uri="http://schemas.openxmlformats.org/drawingml/2006/table">
            <a:tbl>
              <a:tblPr firstRow="1" bandRow="1">
                <a:tableStyleId>{5940675A-B579-460E-94D1-54222C63F5DA}</a:tableStyleId>
              </a:tblPr>
              <a:tblGrid>
                <a:gridCol w="432000">
                  <a:extLst>
                    <a:ext uri="{9D8B030D-6E8A-4147-A177-3AD203B41FA5}">
                      <a16:colId xmlns:a16="http://schemas.microsoft.com/office/drawing/2014/main" val="331899958"/>
                    </a:ext>
                  </a:extLst>
                </a:gridCol>
              </a:tblGrid>
              <a:tr h="224810">
                <a:tc>
                  <a:txBody>
                    <a:bodyPr/>
                    <a:lstStyle/>
                    <a:p>
                      <a:endParaRPr lang="zh-TW" altLang="en-US" sz="1100" dirty="0"/>
                    </a:p>
                  </a:txBody>
                  <a:tcPr marL="55414" marR="55414" marT="27707" marB="27707">
                    <a:solidFill>
                      <a:schemeClr val="accent1">
                        <a:lumMod val="90000"/>
                      </a:schemeClr>
                    </a:solidFill>
                  </a:tcPr>
                </a:tc>
                <a:extLst>
                  <a:ext uri="{0D108BD9-81ED-4DB2-BD59-A6C34878D82A}">
                    <a16:rowId xmlns:a16="http://schemas.microsoft.com/office/drawing/2014/main" val="2204341190"/>
                  </a:ext>
                </a:extLst>
              </a:tr>
              <a:tr h="224810">
                <a:tc>
                  <a:txBody>
                    <a:bodyPr/>
                    <a:lstStyle/>
                    <a:p>
                      <a:endParaRPr lang="zh-TW" altLang="en-US" sz="1100" dirty="0"/>
                    </a:p>
                  </a:txBody>
                  <a:tcPr marL="55414" marR="55414" marT="27707" marB="27707">
                    <a:solidFill>
                      <a:schemeClr val="accent1">
                        <a:lumMod val="90000"/>
                      </a:schemeClr>
                    </a:solidFill>
                  </a:tcPr>
                </a:tc>
                <a:extLst>
                  <a:ext uri="{0D108BD9-81ED-4DB2-BD59-A6C34878D82A}">
                    <a16:rowId xmlns:a16="http://schemas.microsoft.com/office/drawing/2014/main" val="1246570062"/>
                  </a:ext>
                </a:extLst>
              </a:tr>
              <a:tr h="224810">
                <a:tc>
                  <a:txBody>
                    <a:bodyPr/>
                    <a:lstStyle/>
                    <a:p>
                      <a:endParaRPr lang="zh-TW" altLang="en-US" sz="1100" dirty="0"/>
                    </a:p>
                  </a:txBody>
                  <a:tcPr marL="55414" marR="55414" marT="27707" marB="27707">
                    <a:solidFill>
                      <a:schemeClr val="accent1">
                        <a:lumMod val="90000"/>
                      </a:schemeClr>
                    </a:solidFill>
                  </a:tcPr>
                </a:tc>
                <a:extLst>
                  <a:ext uri="{0D108BD9-81ED-4DB2-BD59-A6C34878D82A}">
                    <a16:rowId xmlns:a16="http://schemas.microsoft.com/office/drawing/2014/main" val="3656127028"/>
                  </a:ext>
                </a:extLst>
              </a:tr>
              <a:tr h="224810">
                <a:tc>
                  <a:txBody>
                    <a:bodyPr/>
                    <a:lstStyle/>
                    <a:p>
                      <a:endParaRPr lang="zh-TW" altLang="en-US" sz="1100" dirty="0"/>
                    </a:p>
                  </a:txBody>
                  <a:tcPr marL="55414" marR="55414" marT="27707" marB="27707">
                    <a:solidFill>
                      <a:schemeClr val="accent1">
                        <a:lumMod val="90000"/>
                      </a:schemeClr>
                    </a:solidFill>
                  </a:tcPr>
                </a:tc>
                <a:extLst>
                  <a:ext uri="{0D108BD9-81ED-4DB2-BD59-A6C34878D82A}">
                    <a16:rowId xmlns:a16="http://schemas.microsoft.com/office/drawing/2014/main" val="2620167793"/>
                  </a:ext>
                </a:extLst>
              </a:tr>
              <a:tr h="224810">
                <a:tc>
                  <a:txBody>
                    <a:bodyPr/>
                    <a:lstStyle/>
                    <a:p>
                      <a:endParaRPr lang="zh-TW" altLang="en-US" sz="1100" dirty="0"/>
                    </a:p>
                  </a:txBody>
                  <a:tcPr marL="55414" marR="55414" marT="27707" marB="27707">
                    <a:solidFill>
                      <a:schemeClr val="accent1">
                        <a:lumMod val="90000"/>
                      </a:schemeClr>
                    </a:solidFill>
                  </a:tcPr>
                </a:tc>
                <a:extLst>
                  <a:ext uri="{0D108BD9-81ED-4DB2-BD59-A6C34878D82A}">
                    <a16:rowId xmlns:a16="http://schemas.microsoft.com/office/drawing/2014/main" val="615383007"/>
                  </a:ext>
                </a:extLst>
              </a:tr>
              <a:tr h="224810">
                <a:tc>
                  <a:txBody>
                    <a:bodyPr/>
                    <a:lstStyle/>
                    <a:p>
                      <a:endParaRPr lang="zh-TW" altLang="en-US" sz="1100" dirty="0"/>
                    </a:p>
                  </a:txBody>
                  <a:tcPr marL="55414" marR="55414" marT="27707" marB="27707">
                    <a:solidFill>
                      <a:schemeClr val="accent1">
                        <a:lumMod val="90000"/>
                      </a:schemeClr>
                    </a:solidFill>
                  </a:tcPr>
                </a:tc>
                <a:extLst>
                  <a:ext uri="{0D108BD9-81ED-4DB2-BD59-A6C34878D82A}">
                    <a16:rowId xmlns:a16="http://schemas.microsoft.com/office/drawing/2014/main" val="657592368"/>
                  </a:ext>
                </a:extLst>
              </a:tr>
              <a:tr h="224810">
                <a:tc>
                  <a:txBody>
                    <a:bodyPr/>
                    <a:lstStyle/>
                    <a:p>
                      <a:endParaRPr lang="zh-TW" altLang="en-US" sz="1100" dirty="0"/>
                    </a:p>
                  </a:txBody>
                  <a:tcPr marL="55414" marR="55414" marT="27707" marB="27707">
                    <a:solidFill>
                      <a:schemeClr val="accent1">
                        <a:lumMod val="90000"/>
                      </a:schemeClr>
                    </a:solidFill>
                  </a:tcPr>
                </a:tc>
                <a:extLst>
                  <a:ext uri="{0D108BD9-81ED-4DB2-BD59-A6C34878D82A}">
                    <a16:rowId xmlns:a16="http://schemas.microsoft.com/office/drawing/2014/main" val="585158342"/>
                  </a:ext>
                </a:extLst>
              </a:tr>
              <a:tr h="224810">
                <a:tc>
                  <a:txBody>
                    <a:bodyPr/>
                    <a:lstStyle/>
                    <a:p>
                      <a:endParaRPr lang="zh-TW" altLang="en-US" sz="1100" dirty="0"/>
                    </a:p>
                  </a:txBody>
                  <a:tcPr marL="55414" marR="55414" marT="27707" marB="27707">
                    <a:solidFill>
                      <a:schemeClr val="accent1">
                        <a:lumMod val="90000"/>
                      </a:schemeClr>
                    </a:solidFill>
                  </a:tcPr>
                </a:tc>
                <a:extLst>
                  <a:ext uri="{0D108BD9-81ED-4DB2-BD59-A6C34878D82A}">
                    <a16:rowId xmlns:a16="http://schemas.microsoft.com/office/drawing/2014/main" val="4152527661"/>
                  </a:ext>
                </a:extLst>
              </a:tr>
              <a:tr h="224810">
                <a:tc>
                  <a:txBody>
                    <a:bodyPr/>
                    <a:lstStyle/>
                    <a:p>
                      <a:endParaRPr lang="zh-TW" altLang="en-US" sz="1100" dirty="0"/>
                    </a:p>
                  </a:txBody>
                  <a:tcPr marL="55414" marR="55414" marT="27707" marB="27707">
                    <a:solidFill>
                      <a:schemeClr val="accent1">
                        <a:lumMod val="90000"/>
                      </a:schemeClr>
                    </a:solidFill>
                  </a:tcPr>
                </a:tc>
                <a:extLst>
                  <a:ext uri="{0D108BD9-81ED-4DB2-BD59-A6C34878D82A}">
                    <a16:rowId xmlns:a16="http://schemas.microsoft.com/office/drawing/2014/main" val="1543470056"/>
                  </a:ext>
                </a:extLst>
              </a:tr>
              <a:tr h="224810">
                <a:tc>
                  <a:txBody>
                    <a:bodyPr/>
                    <a:lstStyle/>
                    <a:p>
                      <a:endParaRPr lang="zh-TW" altLang="en-US" sz="1100" dirty="0"/>
                    </a:p>
                  </a:txBody>
                  <a:tcPr marL="55414" marR="55414" marT="27707" marB="27707">
                    <a:solidFill>
                      <a:srgbClr val="EA9999"/>
                    </a:solidFill>
                  </a:tcPr>
                </a:tc>
                <a:extLst>
                  <a:ext uri="{0D108BD9-81ED-4DB2-BD59-A6C34878D82A}">
                    <a16:rowId xmlns:a16="http://schemas.microsoft.com/office/drawing/2014/main" val="3234378744"/>
                  </a:ext>
                </a:extLst>
              </a:tr>
            </a:tbl>
          </a:graphicData>
        </a:graphic>
      </p:graphicFrame>
      <p:sp>
        <p:nvSpPr>
          <p:cNvPr id="43" name="文字方塊 42">
            <a:extLst>
              <a:ext uri="{FF2B5EF4-FFF2-40B4-BE49-F238E27FC236}">
                <a16:creationId xmlns:a16="http://schemas.microsoft.com/office/drawing/2014/main" id="{3E10E152-C303-A41A-42BD-4E0F43803ADD}"/>
              </a:ext>
            </a:extLst>
          </p:cNvPr>
          <p:cNvSpPr txBox="1"/>
          <p:nvPr/>
        </p:nvSpPr>
        <p:spPr>
          <a:xfrm>
            <a:off x="4296000" y="6570000"/>
            <a:ext cx="870617" cy="276999"/>
          </a:xfrm>
          <a:prstGeom prst="rect">
            <a:avLst/>
          </a:prstGeom>
          <a:noFill/>
        </p:spPr>
        <p:txBody>
          <a:bodyPr wrap="square" rtlCol="0">
            <a:spAutoFit/>
          </a:bodyPr>
          <a:lstStyle/>
          <a:p>
            <a:r>
              <a:rPr lang="en-US" altLang="zh-TW" sz="1200" dirty="0"/>
              <a:t>Score 10</a:t>
            </a:r>
            <a:endParaRPr lang="zh-TW" altLang="en-US" sz="1200" dirty="0"/>
          </a:p>
        </p:txBody>
      </p:sp>
      <p:cxnSp>
        <p:nvCxnSpPr>
          <p:cNvPr id="44" name="直線單箭頭接點 43">
            <a:extLst>
              <a:ext uri="{FF2B5EF4-FFF2-40B4-BE49-F238E27FC236}">
                <a16:creationId xmlns:a16="http://schemas.microsoft.com/office/drawing/2014/main" id="{92E24862-093F-519B-3168-2C948AB9BF78}"/>
              </a:ext>
            </a:extLst>
          </p:cNvPr>
          <p:cNvCxnSpPr>
            <a:cxnSpLocks/>
            <a:stCxn id="42" idx="2"/>
            <a:endCxn id="43" idx="0"/>
          </p:cNvCxnSpPr>
          <p:nvPr/>
        </p:nvCxnSpPr>
        <p:spPr>
          <a:xfrm>
            <a:off x="4728000" y="6298100"/>
            <a:ext cx="3309" cy="271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文字方塊 45">
            <a:extLst>
              <a:ext uri="{FF2B5EF4-FFF2-40B4-BE49-F238E27FC236}">
                <a16:creationId xmlns:a16="http://schemas.microsoft.com/office/drawing/2014/main" id="{F5F8E3D5-DA62-FA91-6276-3D8CE4E7A0AB}"/>
              </a:ext>
            </a:extLst>
          </p:cNvPr>
          <p:cNvSpPr txBox="1"/>
          <p:nvPr/>
        </p:nvSpPr>
        <p:spPr>
          <a:xfrm>
            <a:off x="3648000" y="4914000"/>
            <a:ext cx="720000" cy="369332"/>
          </a:xfrm>
          <a:prstGeom prst="rect">
            <a:avLst/>
          </a:prstGeom>
          <a:noFill/>
        </p:spPr>
        <p:txBody>
          <a:bodyPr wrap="square" rtlCol="0">
            <a:spAutoFit/>
          </a:bodyPr>
          <a:lstStyle/>
          <a:p>
            <a:r>
              <a:rPr lang="en-US" altLang="zh-TW" dirty="0"/>
              <a:t>……</a:t>
            </a:r>
            <a:endParaRPr lang="zh-TW" altLang="en-US" dirty="0"/>
          </a:p>
        </p:txBody>
      </p:sp>
      <p:cxnSp>
        <p:nvCxnSpPr>
          <p:cNvPr id="50" name="直線單箭頭接點 49">
            <a:extLst>
              <a:ext uri="{FF2B5EF4-FFF2-40B4-BE49-F238E27FC236}">
                <a16:creationId xmlns:a16="http://schemas.microsoft.com/office/drawing/2014/main" id="{10DBE35F-11D3-6163-CE04-8BA0877D211F}"/>
              </a:ext>
            </a:extLst>
          </p:cNvPr>
          <p:cNvCxnSpPr>
            <a:stCxn id="43" idx="3"/>
          </p:cNvCxnSpPr>
          <p:nvPr/>
        </p:nvCxnSpPr>
        <p:spPr>
          <a:xfrm>
            <a:off x="5166617" y="6708500"/>
            <a:ext cx="1217383" cy="55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文字方塊 50">
            <a:extLst>
              <a:ext uri="{FF2B5EF4-FFF2-40B4-BE49-F238E27FC236}">
                <a16:creationId xmlns:a16="http://schemas.microsoft.com/office/drawing/2014/main" id="{DF6B5B4E-FA61-8B1A-2168-B977DC6849F3}"/>
              </a:ext>
            </a:extLst>
          </p:cNvPr>
          <p:cNvSpPr txBox="1"/>
          <p:nvPr/>
        </p:nvSpPr>
        <p:spPr>
          <a:xfrm>
            <a:off x="6456000" y="6570000"/>
            <a:ext cx="1152000" cy="276999"/>
          </a:xfrm>
          <a:prstGeom prst="rect">
            <a:avLst/>
          </a:prstGeom>
          <a:noFill/>
        </p:spPr>
        <p:txBody>
          <a:bodyPr wrap="square" rtlCol="0">
            <a:spAutoFit/>
          </a:bodyPr>
          <a:lstStyle/>
          <a:p>
            <a:r>
              <a:rPr lang="en-US" altLang="zh-TW" sz="1200" dirty="0"/>
              <a:t>Avg. Score</a:t>
            </a:r>
            <a:endParaRPr lang="zh-TW" altLang="en-US" sz="1200" dirty="0"/>
          </a:p>
        </p:txBody>
      </p:sp>
      <p:sp>
        <p:nvSpPr>
          <p:cNvPr id="55" name="文字方塊 54">
            <a:extLst>
              <a:ext uri="{FF2B5EF4-FFF2-40B4-BE49-F238E27FC236}">
                <a16:creationId xmlns:a16="http://schemas.microsoft.com/office/drawing/2014/main" id="{6BF5D5E5-EE1F-7D63-1C75-49D7200B09FA}"/>
              </a:ext>
            </a:extLst>
          </p:cNvPr>
          <p:cNvSpPr txBox="1"/>
          <p:nvPr/>
        </p:nvSpPr>
        <p:spPr>
          <a:xfrm>
            <a:off x="3936000" y="3690000"/>
            <a:ext cx="1944000" cy="369332"/>
          </a:xfrm>
          <a:prstGeom prst="rect">
            <a:avLst/>
          </a:prstGeom>
          <a:noFill/>
        </p:spPr>
        <p:txBody>
          <a:bodyPr wrap="square">
            <a:spAutoFit/>
          </a:bodyPr>
          <a:lstStyle/>
          <a:p>
            <a:r>
              <a:rPr lang="en-US" altLang="zh-TW" dirty="0"/>
              <a:t>“server-to-client" </a:t>
            </a:r>
            <a:endParaRPr lang="zh-TW" altLang="en-US" dirty="0"/>
          </a:p>
        </p:txBody>
      </p:sp>
      <p:sp>
        <p:nvSpPr>
          <p:cNvPr id="56" name="矩形: 圓角 55">
            <a:extLst>
              <a:ext uri="{FF2B5EF4-FFF2-40B4-BE49-F238E27FC236}">
                <a16:creationId xmlns:a16="http://schemas.microsoft.com/office/drawing/2014/main" id="{CE1E70F1-991F-A808-01DF-E8FF11CBB948}"/>
              </a:ext>
            </a:extLst>
          </p:cNvPr>
          <p:cNvSpPr/>
          <p:nvPr/>
        </p:nvSpPr>
        <p:spPr>
          <a:xfrm>
            <a:off x="6945183" y="4266506"/>
            <a:ext cx="2520000" cy="720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1" name="文字方塊 60">
            <a:extLst>
              <a:ext uri="{FF2B5EF4-FFF2-40B4-BE49-F238E27FC236}">
                <a16:creationId xmlns:a16="http://schemas.microsoft.com/office/drawing/2014/main" id="{D1283D3A-57CB-767B-3EFD-7C90E34D446D}"/>
              </a:ext>
            </a:extLst>
          </p:cNvPr>
          <p:cNvSpPr txBox="1"/>
          <p:nvPr/>
        </p:nvSpPr>
        <p:spPr>
          <a:xfrm>
            <a:off x="6945183" y="4338506"/>
            <a:ext cx="2520000" cy="369332"/>
          </a:xfrm>
          <a:prstGeom prst="rect">
            <a:avLst/>
          </a:prstGeom>
          <a:noFill/>
        </p:spPr>
        <p:txBody>
          <a:bodyPr wrap="square">
            <a:spAutoFit/>
          </a:bodyPr>
          <a:lstStyle/>
          <a:p>
            <a:r>
              <a:rPr lang="en-US" altLang="zh-TW" dirty="0"/>
              <a:t>“client-to-server”</a:t>
            </a:r>
            <a:r>
              <a:rPr lang="zh-TW" altLang="en-US" dirty="0"/>
              <a:t> </a:t>
            </a:r>
          </a:p>
        </p:txBody>
      </p:sp>
      <p:cxnSp>
        <p:nvCxnSpPr>
          <p:cNvPr id="62" name="直線單箭頭接點 61">
            <a:extLst>
              <a:ext uri="{FF2B5EF4-FFF2-40B4-BE49-F238E27FC236}">
                <a16:creationId xmlns:a16="http://schemas.microsoft.com/office/drawing/2014/main" id="{9620EEFA-2B46-35F4-0934-4A7B7F50944C}"/>
              </a:ext>
            </a:extLst>
          </p:cNvPr>
          <p:cNvCxnSpPr/>
          <p:nvPr/>
        </p:nvCxnSpPr>
        <p:spPr>
          <a:xfrm>
            <a:off x="8755109" y="4920007"/>
            <a:ext cx="1217383" cy="55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文字方塊 62">
            <a:extLst>
              <a:ext uri="{FF2B5EF4-FFF2-40B4-BE49-F238E27FC236}">
                <a16:creationId xmlns:a16="http://schemas.microsoft.com/office/drawing/2014/main" id="{AC99CD2A-8395-7F31-620B-8FDA46E38392}"/>
              </a:ext>
            </a:extLst>
          </p:cNvPr>
          <p:cNvSpPr txBox="1"/>
          <p:nvPr/>
        </p:nvSpPr>
        <p:spPr>
          <a:xfrm>
            <a:off x="10044492" y="4781507"/>
            <a:ext cx="1152000" cy="276999"/>
          </a:xfrm>
          <a:prstGeom prst="rect">
            <a:avLst/>
          </a:prstGeom>
          <a:noFill/>
        </p:spPr>
        <p:txBody>
          <a:bodyPr wrap="square" rtlCol="0">
            <a:spAutoFit/>
          </a:bodyPr>
          <a:lstStyle/>
          <a:p>
            <a:r>
              <a:rPr lang="en-US" altLang="zh-TW" sz="1200" dirty="0"/>
              <a:t>Avg. Score</a:t>
            </a:r>
            <a:endParaRPr lang="zh-TW" altLang="en-US" sz="1200" dirty="0"/>
          </a:p>
        </p:txBody>
      </p:sp>
      <p:sp>
        <p:nvSpPr>
          <p:cNvPr id="64" name="矩形: 圓角 63">
            <a:extLst>
              <a:ext uri="{FF2B5EF4-FFF2-40B4-BE49-F238E27FC236}">
                <a16:creationId xmlns:a16="http://schemas.microsoft.com/office/drawing/2014/main" id="{7FCD57A5-5336-4D54-270A-5678101220AD}"/>
              </a:ext>
            </a:extLst>
          </p:cNvPr>
          <p:cNvSpPr/>
          <p:nvPr/>
        </p:nvSpPr>
        <p:spPr>
          <a:xfrm>
            <a:off x="6960000" y="5661000"/>
            <a:ext cx="2520000" cy="720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5" name="文字方塊 64">
            <a:extLst>
              <a:ext uri="{FF2B5EF4-FFF2-40B4-BE49-F238E27FC236}">
                <a16:creationId xmlns:a16="http://schemas.microsoft.com/office/drawing/2014/main" id="{AAED8710-9A5F-1E7F-8AE3-459925245055}"/>
              </a:ext>
            </a:extLst>
          </p:cNvPr>
          <p:cNvSpPr txBox="1"/>
          <p:nvPr/>
        </p:nvSpPr>
        <p:spPr>
          <a:xfrm>
            <a:off x="6960000" y="5733000"/>
            <a:ext cx="2520000" cy="369332"/>
          </a:xfrm>
          <a:prstGeom prst="rect">
            <a:avLst/>
          </a:prstGeom>
          <a:noFill/>
        </p:spPr>
        <p:txBody>
          <a:bodyPr wrap="square">
            <a:spAutoFit/>
          </a:bodyPr>
          <a:lstStyle/>
          <a:p>
            <a:r>
              <a:rPr lang="en-US" altLang="zh-TW" dirty="0"/>
              <a:t>“random directionality”</a:t>
            </a:r>
            <a:r>
              <a:rPr lang="zh-TW" altLang="en-US" dirty="0"/>
              <a:t> </a:t>
            </a:r>
          </a:p>
        </p:txBody>
      </p:sp>
      <p:cxnSp>
        <p:nvCxnSpPr>
          <p:cNvPr id="66" name="直線單箭頭接點 65">
            <a:extLst>
              <a:ext uri="{FF2B5EF4-FFF2-40B4-BE49-F238E27FC236}">
                <a16:creationId xmlns:a16="http://schemas.microsoft.com/office/drawing/2014/main" id="{C8B32160-F74B-D1A5-C47D-8F64DE30328C}"/>
              </a:ext>
            </a:extLst>
          </p:cNvPr>
          <p:cNvCxnSpPr/>
          <p:nvPr/>
        </p:nvCxnSpPr>
        <p:spPr>
          <a:xfrm>
            <a:off x="8910617" y="6231500"/>
            <a:ext cx="1217383" cy="55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文字方塊 66">
            <a:extLst>
              <a:ext uri="{FF2B5EF4-FFF2-40B4-BE49-F238E27FC236}">
                <a16:creationId xmlns:a16="http://schemas.microsoft.com/office/drawing/2014/main" id="{79932B29-EEDA-B5DC-E418-A20F116FD60D}"/>
              </a:ext>
            </a:extLst>
          </p:cNvPr>
          <p:cNvSpPr txBox="1"/>
          <p:nvPr/>
        </p:nvSpPr>
        <p:spPr>
          <a:xfrm>
            <a:off x="10200000" y="6093000"/>
            <a:ext cx="1152000" cy="276999"/>
          </a:xfrm>
          <a:prstGeom prst="rect">
            <a:avLst/>
          </a:prstGeom>
          <a:noFill/>
        </p:spPr>
        <p:txBody>
          <a:bodyPr wrap="square" rtlCol="0">
            <a:spAutoFit/>
          </a:bodyPr>
          <a:lstStyle/>
          <a:p>
            <a:r>
              <a:rPr lang="en-US" altLang="zh-TW" sz="1200" dirty="0"/>
              <a:t>Avg. Score</a:t>
            </a:r>
            <a:endParaRPr lang="zh-TW" altLang="en-US" sz="1200" dirty="0"/>
          </a:p>
        </p:txBody>
      </p:sp>
    </p:spTree>
    <p:extLst>
      <p:ext uri="{BB962C8B-B14F-4D97-AF65-F5344CB8AC3E}">
        <p14:creationId xmlns:p14="http://schemas.microsoft.com/office/powerpoint/2010/main" val="3589786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D7592E-7491-2078-D428-30DB680CD74E}"/>
              </a:ext>
            </a:extLst>
          </p:cNvPr>
          <p:cNvSpPr>
            <a:spLocks noGrp="1"/>
          </p:cNvSpPr>
          <p:nvPr>
            <p:ph type="title"/>
          </p:nvPr>
        </p:nvSpPr>
        <p:spPr/>
        <p:txBody>
          <a:bodyPr/>
          <a:lstStyle/>
          <a:p>
            <a:r>
              <a:rPr lang="en-US" altLang="zh-TW" dirty="0"/>
              <a:t>Result — Hyper-parameters</a:t>
            </a:r>
            <a:endParaRPr lang="zh-TW" altLang="en-US" dirty="0"/>
          </a:p>
        </p:txBody>
      </p:sp>
      <p:sp>
        <p:nvSpPr>
          <p:cNvPr id="3" name="內容版面配置區 2">
            <a:extLst>
              <a:ext uri="{FF2B5EF4-FFF2-40B4-BE49-F238E27FC236}">
                <a16:creationId xmlns:a16="http://schemas.microsoft.com/office/drawing/2014/main" id="{875F3CDC-9596-1368-D2B6-B797E929B88E}"/>
              </a:ext>
            </a:extLst>
          </p:cNvPr>
          <p:cNvSpPr>
            <a:spLocks noGrp="1"/>
          </p:cNvSpPr>
          <p:nvPr>
            <p:ph idx="1"/>
          </p:nvPr>
        </p:nvSpPr>
        <p:spPr>
          <a:xfrm>
            <a:off x="838200" y="1825625"/>
            <a:ext cx="11161800" cy="4411375"/>
          </a:xfrm>
        </p:spPr>
        <p:txBody>
          <a:bodyPr>
            <a:normAutofit/>
          </a:bodyPr>
          <a:lstStyle/>
          <a:p>
            <a:r>
              <a:rPr lang="en-US" altLang="zh-TW" dirty="0"/>
              <a:t>Increased k from 25 to 400:</a:t>
            </a:r>
          </a:p>
          <a:p>
            <a:pPr lvl="1"/>
            <a:r>
              <a:rPr lang="en-US" altLang="zh-TW" dirty="0"/>
              <a:t>Flow accuracy : improve of 5% to 8% for all three types of data sets</a:t>
            </a:r>
          </a:p>
          <a:p>
            <a:pPr lvl="1"/>
            <a:r>
              <a:rPr lang="en-US" altLang="zh-TW" dirty="0"/>
              <a:t>Byte accuracy:</a:t>
            </a:r>
          </a:p>
          <a:p>
            <a:pPr lvl="2"/>
            <a:r>
              <a:rPr lang="en-US" altLang="zh-TW" dirty="0"/>
              <a:t>server-to-client: </a:t>
            </a:r>
            <a:r>
              <a:rPr lang="en-US" altLang="zh-TW" dirty="0">
                <a:solidFill>
                  <a:srgbClr val="FF0000"/>
                </a:solidFill>
              </a:rPr>
              <a:t>greatest</a:t>
            </a:r>
            <a:r>
              <a:rPr lang="en-US" altLang="zh-TW" dirty="0"/>
              <a:t> improvement, from 59% accuracy to 80%</a:t>
            </a:r>
          </a:p>
          <a:p>
            <a:pPr lvl="3"/>
            <a:r>
              <a:rPr lang="en-US" altLang="zh-TW" dirty="0"/>
              <a:t>P2P traffic is being correctly identified</a:t>
            </a:r>
          </a:p>
          <a:p>
            <a:pPr lvl="2"/>
            <a:r>
              <a:rPr lang="en-US" altLang="zh-TW" dirty="0"/>
              <a:t>client-to-server: 10% improvements</a:t>
            </a:r>
          </a:p>
          <a:p>
            <a:pPr lvl="2"/>
            <a:r>
              <a:rPr lang="en-US" altLang="zh-TW" dirty="0"/>
              <a:t>Random: only 5 % improvements</a:t>
            </a:r>
            <a:endParaRPr lang="zh-TW" altLang="en-US" dirty="0"/>
          </a:p>
        </p:txBody>
      </p:sp>
      <p:sp>
        <p:nvSpPr>
          <p:cNvPr id="4" name="投影片編號版面配置區 3">
            <a:extLst>
              <a:ext uri="{FF2B5EF4-FFF2-40B4-BE49-F238E27FC236}">
                <a16:creationId xmlns:a16="http://schemas.microsoft.com/office/drawing/2014/main" id="{D0244A37-B477-60B8-70D0-A0AB4FCBB050}"/>
              </a:ext>
            </a:extLst>
          </p:cNvPr>
          <p:cNvSpPr>
            <a:spLocks noGrp="1"/>
          </p:cNvSpPr>
          <p:nvPr>
            <p:ph type="sldNum" sz="quarter" idx="12"/>
          </p:nvPr>
        </p:nvSpPr>
        <p:spPr/>
        <p:txBody>
          <a:bodyPr/>
          <a:lstStyle/>
          <a:p>
            <a:fld id="{1A4800EB-2EA5-46D2-A07A-510C9AA2772C}" type="slidenum">
              <a:rPr lang="en-US" altLang="zh-TW" smtClean="0"/>
              <a:pPr/>
              <a:t>17</a:t>
            </a:fld>
            <a:endParaRPr lang="en-US" altLang="zh-TW" dirty="0"/>
          </a:p>
        </p:txBody>
      </p:sp>
    </p:spTree>
    <p:extLst>
      <p:ext uri="{BB962C8B-B14F-4D97-AF65-F5344CB8AC3E}">
        <p14:creationId xmlns:p14="http://schemas.microsoft.com/office/powerpoint/2010/main" val="3605773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群組 10">
            <a:extLst>
              <a:ext uri="{FF2B5EF4-FFF2-40B4-BE49-F238E27FC236}">
                <a16:creationId xmlns:a16="http://schemas.microsoft.com/office/drawing/2014/main" id="{8AD012D3-4637-1FC8-A323-2CCC655F658D}"/>
              </a:ext>
            </a:extLst>
          </p:cNvPr>
          <p:cNvGrpSpPr/>
          <p:nvPr/>
        </p:nvGrpSpPr>
        <p:grpSpPr>
          <a:xfrm>
            <a:off x="778569" y="3789000"/>
            <a:ext cx="5625567" cy="2160000"/>
            <a:chOff x="1704000" y="3016426"/>
            <a:chExt cx="5625567" cy="2160000"/>
          </a:xfrm>
        </p:grpSpPr>
        <p:pic>
          <p:nvPicPr>
            <p:cNvPr id="7" name="圖片 6">
              <a:extLst>
                <a:ext uri="{FF2B5EF4-FFF2-40B4-BE49-F238E27FC236}">
                  <a16:creationId xmlns:a16="http://schemas.microsoft.com/office/drawing/2014/main" id="{DE6168DF-D65E-5A9B-01DB-39CC00881E4E}"/>
                </a:ext>
              </a:extLst>
            </p:cNvPr>
            <p:cNvPicPr>
              <a:picLocks noChangeAspect="1"/>
            </p:cNvPicPr>
            <p:nvPr/>
          </p:nvPicPr>
          <p:blipFill rotWithShape="1">
            <a:blip r:embed="rId3"/>
            <a:srcRect t="3990" r="2290"/>
            <a:stretch/>
          </p:blipFill>
          <p:spPr>
            <a:xfrm>
              <a:off x="1704000" y="3016426"/>
              <a:ext cx="2870318" cy="2160000"/>
            </a:xfrm>
            <a:prstGeom prst="rect">
              <a:avLst/>
            </a:prstGeom>
          </p:spPr>
        </p:pic>
        <p:pic>
          <p:nvPicPr>
            <p:cNvPr id="10" name="圖片 9">
              <a:extLst>
                <a:ext uri="{FF2B5EF4-FFF2-40B4-BE49-F238E27FC236}">
                  <a16:creationId xmlns:a16="http://schemas.microsoft.com/office/drawing/2014/main" id="{252213FD-7ECD-AD8E-4F89-92E7FFC7763E}"/>
                </a:ext>
              </a:extLst>
            </p:cNvPr>
            <p:cNvPicPr>
              <a:picLocks noChangeAspect="1"/>
            </p:cNvPicPr>
            <p:nvPr/>
          </p:nvPicPr>
          <p:blipFill rotWithShape="1">
            <a:blip r:embed="rId4"/>
            <a:srcRect t="4715" r="6416"/>
            <a:stretch/>
          </p:blipFill>
          <p:spPr>
            <a:xfrm>
              <a:off x="4551000" y="3016426"/>
              <a:ext cx="2778567" cy="2160000"/>
            </a:xfrm>
            <a:prstGeom prst="rect">
              <a:avLst/>
            </a:prstGeom>
          </p:spPr>
        </p:pic>
      </p:grpSp>
      <p:sp>
        <p:nvSpPr>
          <p:cNvPr id="2" name="標題 1">
            <a:extLst>
              <a:ext uri="{FF2B5EF4-FFF2-40B4-BE49-F238E27FC236}">
                <a16:creationId xmlns:a16="http://schemas.microsoft.com/office/drawing/2014/main" id="{98D7592E-7491-2078-D428-30DB680CD74E}"/>
              </a:ext>
            </a:extLst>
          </p:cNvPr>
          <p:cNvSpPr>
            <a:spLocks noGrp="1"/>
          </p:cNvSpPr>
          <p:nvPr>
            <p:ph type="title"/>
          </p:nvPr>
        </p:nvSpPr>
        <p:spPr/>
        <p:txBody>
          <a:bodyPr/>
          <a:lstStyle/>
          <a:p>
            <a:r>
              <a:rPr lang="en-US" altLang="zh-TW" dirty="0"/>
              <a:t>Result — Accuracy</a:t>
            </a:r>
            <a:endParaRPr lang="zh-TW" altLang="en-US" dirty="0"/>
          </a:p>
        </p:txBody>
      </p:sp>
      <p:sp>
        <p:nvSpPr>
          <p:cNvPr id="3" name="內容版面配置區 2">
            <a:extLst>
              <a:ext uri="{FF2B5EF4-FFF2-40B4-BE49-F238E27FC236}">
                <a16:creationId xmlns:a16="http://schemas.microsoft.com/office/drawing/2014/main" id="{875F3CDC-9596-1368-D2B6-B797E929B88E}"/>
              </a:ext>
            </a:extLst>
          </p:cNvPr>
          <p:cNvSpPr>
            <a:spLocks noGrp="1"/>
          </p:cNvSpPr>
          <p:nvPr>
            <p:ph idx="1"/>
          </p:nvPr>
        </p:nvSpPr>
        <p:spPr>
          <a:xfrm>
            <a:off x="838200" y="1825625"/>
            <a:ext cx="11161800" cy="4411375"/>
          </a:xfrm>
        </p:spPr>
        <p:txBody>
          <a:bodyPr>
            <a:normAutofit/>
          </a:bodyPr>
          <a:lstStyle/>
          <a:p>
            <a:r>
              <a:rPr lang="en-US" altLang="zh-TW" dirty="0"/>
              <a:t>“server-to-client” consistently give the </a:t>
            </a:r>
            <a:r>
              <a:rPr lang="en-US" altLang="zh-TW" dirty="0">
                <a:solidFill>
                  <a:srgbClr val="FF0000"/>
                </a:solidFill>
              </a:rPr>
              <a:t>best</a:t>
            </a:r>
            <a:r>
              <a:rPr lang="en-US" altLang="zh-TW" dirty="0"/>
              <a:t> classification accuracy</a:t>
            </a:r>
          </a:p>
          <a:p>
            <a:r>
              <a:rPr lang="en-US" altLang="zh-TW" dirty="0"/>
              <a:t>“client-to-server” resulted in the </a:t>
            </a:r>
            <a:r>
              <a:rPr lang="en-US" altLang="zh-TW" dirty="0">
                <a:solidFill>
                  <a:srgbClr val="FF0000"/>
                </a:solidFill>
              </a:rPr>
              <a:t>worst</a:t>
            </a:r>
            <a:r>
              <a:rPr lang="en-US" altLang="zh-TW" dirty="0"/>
              <a:t> byte accuracies in almost all traces</a:t>
            </a:r>
          </a:p>
          <a:p>
            <a:r>
              <a:rPr lang="en-US" altLang="zh-TW" dirty="0"/>
              <a:t>It is most difficult to classify </a:t>
            </a:r>
            <a:r>
              <a:rPr lang="en-US" altLang="zh-TW" dirty="0">
                <a:solidFill>
                  <a:srgbClr val="FF0000"/>
                </a:solidFill>
              </a:rPr>
              <a:t>P2P</a:t>
            </a:r>
            <a:r>
              <a:rPr lang="en-US" altLang="zh-TW" dirty="0"/>
              <a:t> type</a:t>
            </a:r>
            <a:endParaRPr lang="zh-TW" altLang="en-US" dirty="0"/>
          </a:p>
        </p:txBody>
      </p:sp>
      <p:sp>
        <p:nvSpPr>
          <p:cNvPr id="4" name="投影片編號版面配置區 3">
            <a:extLst>
              <a:ext uri="{FF2B5EF4-FFF2-40B4-BE49-F238E27FC236}">
                <a16:creationId xmlns:a16="http://schemas.microsoft.com/office/drawing/2014/main" id="{D0244A37-B477-60B8-70D0-A0AB4FCBB050}"/>
              </a:ext>
            </a:extLst>
          </p:cNvPr>
          <p:cNvSpPr>
            <a:spLocks noGrp="1"/>
          </p:cNvSpPr>
          <p:nvPr>
            <p:ph type="sldNum" sz="quarter" idx="12"/>
          </p:nvPr>
        </p:nvSpPr>
        <p:spPr/>
        <p:txBody>
          <a:bodyPr/>
          <a:lstStyle/>
          <a:p>
            <a:fld id="{1A4800EB-2EA5-46D2-A07A-510C9AA2772C}" type="slidenum">
              <a:rPr lang="en-US" altLang="zh-TW" smtClean="0"/>
              <a:pPr/>
              <a:t>18</a:t>
            </a:fld>
            <a:endParaRPr lang="en-US" altLang="zh-TW" dirty="0"/>
          </a:p>
        </p:txBody>
      </p:sp>
      <p:pic>
        <p:nvPicPr>
          <p:cNvPr id="14" name="圖片 13">
            <a:extLst>
              <a:ext uri="{FF2B5EF4-FFF2-40B4-BE49-F238E27FC236}">
                <a16:creationId xmlns:a16="http://schemas.microsoft.com/office/drawing/2014/main" id="{B1F2B015-EDFA-A643-764E-7689793BDCFD}"/>
              </a:ext>
            </a:extLst>
          </p:cNvPr>
          <p:cNvPicPr>
            <a:picLocks noChangeAspect="1"/>
          </p:cNvPicPr>
          <p:nvPr/>
        </p:nvPicPr>
        <p:blipFill rotWithShape="1">
          <a:blip r:embed="rId5"/>
          <a:srcRect l="3283"/>
          <a:stretch/>
        </p:blipFill>
        <p:spPr>
          <a:xfrm>
            <a:off x="9214424" y="3797242"/>
            <a:ext cx="2757787" cy="2160000"/>
          </a:xfrm>
          <a:prstGeom prst="rect">
            <a:avLst/>
          </a:prstGeom>
        </p:spPr>
      </p:pic>
      <p:pic>
        <p:nvPicPr>
          <p:cNvPr id="16" name="圖片 15">
            <a:extLst>
              <a:ext uri="{FF2B5EF4-FFF2-40B4-BE49-F238E27FC236}">
                <a16:creationId xmlns:a16="http://schemas.microsoft.com/office/drawing/2014/main" id="{3FF6CA6A-7EC4-3A74-B03A-C2B6E3553A94}"/>
              </a:ext>
            </a:extLst>
          </p:cNvPr>
          <p:cNvPicPr>
            <a:picLocks noChangeAspect="1"/>
          </p:cNvPicPr>
          <p:nvPr/>
        </p:nvPicPr>
        <p:blipFill rotWithShape="1">
          <a:blip r:embed="rId6"/>
          <a:srcRect t="705" b="-1"/>
          <a:stretch/>
        </p:blipFill>
        <p:spPr>
          <a:xfrm>
            <a:off x="6473789" y="3797242"/>
            <a:ext cx="2733789" cy="2160000"/>
          </a:xfrm>
          <a:prstGeom prst="rect">
            <a:avLst/>
          </a:prstGeom>
        </p:spPr>
      </p:pic>
    </p:spTree>
    <p:extLst>
      <p:ext uri="{BB962C8B-B14F-4D97-AF65-F5344CB8AC3E}">
        <p14:creationId xmlns:p14="http://schemas.microsoft.com/office/powerpoint/2010/main" val="702940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D7592E-7491-2078-D428-30DB680CD74E}"/>
              </a:ext>
            </a:extLst>
          </p:cNvPr>
          <p:cNvSpPr>
            <a:spLocks noGrp="1"/>
          </p:cNvSpPr>
          <p:nvPr>
            <p:ph type="title"/>
          </p:nvPr>
        </p:nvSpPr>
        <p:spPr/>
        <p:txBody>
          <a:bodyPr/>
          <a:lstStyle/>
          <a:p>
            <a:r>
              <a:rPr lang="en-US" altLang="zh-TW" dirty="0"/>
              <a:t>Result — Confusion matrix and other score</a:t>
            </a:r>
            <a:endParaRPr lang="zh-TW" altLang="en-US" dirty="0"/>
          </a:p>
        </p:txBody>
      </p:sp>
      <p:sp>
        <p:nvSpPr>
          <p:cNvPr id="3" name="內容版面配置區 2">
            <a:extLst>
              <a:ext uri="{FF2B5EF4-FFF2-40B4-BE49-F238E27FC236}">
                <a16:creationId xmlns:a16="http://schemas.microsoft.com/office/drawing/2014/main" id="{875F3CDC-9596-1368-D2B6-B797E929B88E}"/>
              </a:ext>
            </a:extLst>
          </p:cNvPr>
          <p:cNvSpPr>
            <a:spLocks noGrp="1"/>
          </p:cNvSpPr>
          <p:nvPr>
            <p:ph idx="1"/>
          </p:nvPr>
        </p:nvSpPr>
        <p:spPr>
          <a:xfrm>
            <a:off x="838200" y="1825625"/>
            <a:ext cx="11161800" cy="4411375"/>
          </a:xfrm>
        </p:spPr>
        <p:txBody>
          <a:bodyPr>
            <a:normAutofit/>
          </a:bodyPr>
          <a:lstStyle/>
          <a:p>
            <a:r>
              <a:rPr lang="en-US" altLang="zh-TW" dirty="0"/>
              <a:t>“server-to-client”</a:t>
            </a:r>
          </a:p>
          <a:p>
            <a:endParaRPr lang="en-US" altLang="zh-TW" dirty="0"/>
          </a:p>
          <a:p>
            <a:endParaRPr lang="en-US" altLang="zh-TW" dirty="0"/>
          </a:p>
          <a:p>
            <a:endParaRPr lang="en-US" altLang="zh-TW" dirty="0"/>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D0244A37-B477-60B8-70D0-A0AB4FCBB050}"/>
              </a:ext>
            </a:extLst>
          </p:cNvPr>
          <p:cNvSpPr>
            <a:spLocks noGrp="1"/>
          </p:cNvSpPr>
          <p:nvPr>
            <p:ph type="sldNum" sz="quarter" idx="12"/>
          </p:nvPr>
        </p:nvSpPr>
        <p:spPr/>
        <p:txBody>
          <a:bodyPr/>
          <a:lstStyle/>
          <a:p>
            <a:fld id="{1A4800EB-2EA5-46D2-A07A-510C9AA2772C}" type="slidenum">
              <a:rPr lang="en-US" altLang="zh-TW" smtClean="0"/>
              <a:pPr/>
              <a:t>19</a:t>
            </a:fld>
            <a:endParaRPr lang="en-US" altLang="zh-TW" dirty="0"/>
          </a:p>
        </p:txBody>
      </p:sp>
      <p:pic>
        <p:nvPicPr>
          <p:cNvPr id="6" name="圖片 5">
            <a:extLst>
              <a:ext uri="{FF2B5EF4-FFF2-40B4-BE49-F238E27FC236}">
                <a16:creationId xmlns:a16="http://schemas.microsoft.com/office/drawing/2014/main" id="{892A41E0-930A-F3C5-86E5-70009F375A34}"/>
              </a:ext>
            </a:extLst>
          </p:cNvPr>
          <p:cNvPicPr>
            <a:picLocks noChangeAspect="1"/>
          </p:cNvPicPr>
          <p:nvPr/>
        </p:nvPicPr>
        <p:blipFill rotWithShape="1">
          <a:blip r:embed="rId3"/>
          <a:srcRect t="4407"/>
          <a:stretch/>
        </p:blipFill>
        <p:spPr>
          <a:xfrm>
            <a:off x="1200000" y="2492999"/>
            <a:ext cx="7299560" cy="1853759"/>
          </a:xfrm>
          <a:prstGeom prst="rect">
            <a:avLst/>
          </a:prstGeom>
        </p:spPr>
      </p:pic>
      <p:graphicFrame>
        <p:nvGraphicFramePr>
          <p:cNvPr id="16" name="表格 16">
            <a:extLst>
              <a:ext uri="{FF2B5EF4-FFF2-40B4-BE49-F238E27FC236}">
                <a16:creationId xmlns:a16="http://schemas.microsoft.com/office/drawing/2014/main" id="{6ADED410-C036-7D10-C118-A621322EFD8B}"/>
              </a:ext>
            </a:extLst>
          </p:cNvPr>
          <p:cNvGraphicFramePr>
            <a:graphicFrameLocks noGrp="1"/>
          </p:cNvGraphicFramePr>
          <p:nvPr>
            <p:extLst>
              <p:ext uri="{D42A27DB-BD31-4B8C-83A1-F6EECF244321}">
                <p14:modId xmlns:p14="http://schemas.microsoft.com/office/powerpoint/2010/main" val="3298571140"/>
              </p:ext>
            </p:extLst>
          </p:nvPr>
        </p:nvGraphicFramePr>
        <p:xfrm>
          <a:off x="1344440" y="4586433"/>
          <a:ext cx="4376961" cy="1410892"/>
        </p:xfrm>
        <a:graphic>
          <a:graphicData uri="http://schemas.openxmlformats.org/drawingml/2006/table">
            <a:tbl>
              <a:tblPr firstRow="1" bandRow="1">
                <a:tableStyleId>{3B4B98B0-60AC-42C2-AFA5-B58CD77FA1E5}</a:tableStyleId>
              </a:tblPr>
              <a:tblGrid>
                <a:gridCol w="1458987">
                  <a:extLst>
                    <a:ext uri="{9D8B030D-6E8A-4147-A177-3AD203B41FA5}">
                      <a16:colId xmlns:a16="http://schemas.microsoft.com/office/drawing/2014/main" val="825259836"/>
                    </a:ext>
                  </a:extLst>
                </a:gridCol>
                <a:gridCol w="1458987">
                  <a:extLst>
                    <a:ext uri="{9D8B030D-6E8A-4147-A177-3AD203B41FA5}">
                      <a16:colId xmlns:a16="http://schemas.microsoft.com/office/drawing/2014/main" val="1596236488"/>
                    </a:ext>
                  </a:extLst>
                </a:gridCol>
                <a:gridCol w="1458987">
                  <a:extLst>
                    <a:ext uri="{9D8B030D-6E8A-4147-A177-3AD203B41FA5}">
                      <a16:colId xmlns:a16="http://schemas.microsoft.com/office/drawing/2014/main" val="684883049"/>
                    </a:ext>
                  </a:extLst>
                </a:gridCol>
              </a:tblGrid>
              <a:tr h="352723">
                <a:tc>
                  <a:txBody>
                    <a:bodyPr/>
                    <a:lstStyle/>
                    <a:p>
                      <a:endParaRPr lang="zh-TW" altLang="en-US" sz="1700"/>
                    </a:p>
                  </a:txBody>
                  <a:tcPr marL="86973" marR="86973" marT="43486" marB="43486"/>
                </a:tc>
                <a:tc>
                  <a:txBody>
                    <a:bodyPr/>
                    <a:lstStyle/>
                    <a:p>
                      <a:r>
                        <a:rPr lang="en-US" altLang="zh-TW" sz="1700" dirty="0"/>
                        <a:t>Precision</a:t>
                      </a:r>
                      <a:endParaRPr lang="zh-TW" altLang="en-US" sz="1700" dirty="0"/>
                    </a:p>
                  </a:txBody>
                  <a:tcPr marL="86973" marR="86973" marT="43486" marB="43486"/>
                </a:tc>
                <a:tc>
                  <a:txBody>
                    <a:bodyPr/>
                    <a:lstStyle/>
                    <a:p>
                      <a:r>
                        <a:rPr lang="en-US" altLang="zh-TW" sz="1700" dirty="0"/>
                        <a:t>Recall</a:t>
                      </a:r>
                      <a:endParaRPr lang="zh-TW" altLang="en-US" sz="1700" dirty="0"/>
                    </a:p>
                  </a:txBody>
                  <a:tcPr marL="86973" marR="86973" marT="43486" marB="43486"/>
                </a:tc>
                <a:extLst>
                  <a:ext uri="{0D108BD9-81ED-4DB2-BD59-A6C34878D82A}">
                    <a16:rowId xmlns:a16="http://schemas.microsoft.com/office/drawing/2014/main" val="3472464629"/>
                  </a:ext>
                </a:extLst>
              </a:tr>
              <a:tr h="352723">
                <a:tc>
                  <a:txBody>
                    <a:bodyPr/>
                    <a:lstStyle/>
                    <a:p>
                      <a:r>
                        <a:rPr lang="en-US" altLang="zh-TW" sz="1700" dirty="0"/>
                        <a:t>Web</a:t>
                      </a:r>
                      <a:endParaRPr lang="zh-TW" altLang="en-US" sz="1700" dirty="0"/>
                    </a:p>
                  </a:txBody>
                  <a:tcPr marL="86973" marR="86973" marT="43486" marB="43486"/>
                </a:tc>
                <a:tc>
                  <a:txBody>
                    <a:bodyPr/>
                    <a:lstStyle/>
                    <a:p>
                      <a:r>
                        <a:rPr lang="en-US" altLang="zh-TW" sz="1700" dirty="0"/>
                        <a:t>97%</a:t>
                      </a:r>
                      <a:endParaRPr lang="zh-TW" altLang="en-US" sz="1700" dirty="0"/>
                    </a:p>
                  </a:txBody>
                  <a:tcPr marL="86973" marR="86973" marT="43486" marB="43486"/>
                </a:tc>
                <a:tc>
                  <a:txBody>
                    <a:bodyPr/>
                    <a:lstStyle/>
                    <a:p>
                      <a:r>
                        <a:rPr lang="en-US" altLang="zh-TW" sz="1700" dirty="0"/>
                        <a:t>97%</a:t>
                      </a:r>
                      <a:endParaRPr lang="zh-TW" altLang="en-US" sz="1700" dirty="0"/>
                    </a:p>
                  </a:txBody>
                  <a:tcPr marL="86973" marR="86973" marT="43486" marB="43486"/>
                </a:tc>
                <a:extLst>
                  <a:ext uri="{0D108BD9-81ED-4DB2-BD59-A6C34878D82A}">
                    <a16:rowId xmlns:a16="http://schemas.microsoft.com/office/drawing/2014/main" val="2744256067"/>
                  </a:ext>
                </a:extLst>
              </a:tr>
              <a:tr h="352723">
                <a:tc>
                  <a:txBody>
                    <a:bodyPr/>
                    <a:lstStyle/>
                    <a:p>
                      <a:r>
                        <a:rPr lang="en-US" altLang="zh-TW" sz="1700" dirty="0"/>
                        <a:t>P2P</a:t>
                      </a:r>
                      <a:endParaRPr lang="zh-TW" altLang="en-US" sz="1700" dirty="0"/>
                    </a:p>
                  </a:txBody>
                  <a:tcPr marL="86973" marR="86973" marT="43486" marB="43486"/>
                </a:tc>
                <a:tc>
                  <a:txBody>
                    <a:bodyPr/>
                    <a:lstStyle/>
                    <a:p>
                      <a:r>
                        <a:rPr lang="en-US" altLang="zh-TW" sz="1700" dirty="0"/>
                        <a:t>82%</a:t>
                      </a:r>
                      <a:endParaRPr lang="zh-TW" altLang="en-US" sz="1700" dirty="0"/>
                    </a:p>
                  </a:txBody>
                  <a:tcPr marL="86973" marR="86973" marT="43486" marB="43486"/>
                </a:tc>
                <a:tc>
                  <a:txBody>
                    <a:bodyPr/>
                    <a:lstStyle/>
                    <a:p>
                      <a:r>
                        <a:rPr lang="en-US" altLang="zh-TW" sz="1700" dirty="0"/>
                        <a:t>77%</a:t>
                      </a:r>
                      <a:endParaRPr lang="zh-TW" altLang="en-US" sz="1700" dirty="0"/>
                    </a:p>
                  </a:txBody>
                  <a:tcPr marL="86973" marR="86973" marT="43486" marB="43486"/>
                </a:tc>
                <a:extLst>
                  <a:ext uri="{0D108BD9-81ED-4DB2-BD59-A6C34878D82A}">
                    <a16:rowId xmlns:a16="http://schemas.microsoft.com/office/drawing/2014/main" val="1799511594"/>
                  </a:ext>
                </a:extLst>
              </a:tr>
              <a:tr h="352723">
                <a:tc>
                  <a:txBody>
                    <a:bodyPr/>
                    <a:lstStyle/>
                    <a:p>
                      <a:r>
                        <a:rPr lang="en-US" altLang="zh-TW" sz="1700" dirty="0"/>
                        <a:t>DB</a:t>
                      </a:r>
                      <a:endParaRPr lang="zh-TW" altLang="en-US" sz="1700" dirty="0"/>
                    </a:p>
                  </a:txBody>
                  <a:tcPr marL="86973" marR="86973" marT="43486" marB="43486"/>
                </a:tc>
                <a:tc>
                  <a:txBody>
                    <a:bodyPr/>
                    <a:lstStyle/>
                    <a:p>
                      <a:r>
                        <a:rPr lang="en-US" altLang="zh-TW" sz="1700" dirty="0"/>
                        <a:t>98%</a:t>
                      </a:r>
                      <a:endParaRPr lang="zh-TW" altLang="en-US" sz="1700" dirty="0"/>
                    </a:p>
                  </a:txBody>
                  <a:tcPr marL="86973" marR="86973" marT="43486" marB="43486"/>
                </a:tc>
                <a:tc>
                  <a:txBody>
                    <a:bodyPr/>
                    <a:lstStyle/>
                    <a:p>
                      <a:r>
                        <a:rPr lang="en-US" altLang="zh-TW" sz="1700" dirty="0"/>
                        <a:t>94%</a:t>
                      </a:r>
                      <a:endParaRPr lang="zh-TW" altLang="en-US" sz="1700" dirty="0"/>
                    </a:p>
                  </a:txBody>
                  <a:tcPr marL="86973" marR="86973" marT="43486" marB="43486"/>
                </a:tc>
                <a:extLst>
                  <a:ext uri="{0D108BD9-81ED-4DB2-BD59-A6C34878D82A}">
                    <a16:rowId xmlns:a16="http://schemas.microsoft.com/office/drawing/2014/main" val="435244446"/>
                  </a:ext>
                </a:extLst>
              </a:tr>
            </a:tbl>
          </a:graphicData>
        </a:graphic>
      </p:graphicFrame>
    </p:spTree>
    <p:extLst>
      <p:ext uri="{BB962C8B-B14F-4D97-AF65-F5344CB8AC3E}">
        <p14:creationId xmlns:p14="http://schemas.microsoft.com/office/powerpoint/2010/main" val="2537572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28F4B5-8036-850B-5DD2-4F1213946BCC}"/>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8D24236-3E05-174A-A849-8BD01C6358E6}"/>
              </a:ext>
            </a:extLst>
          </p:cNvPr>
          <p:cNvSpPr>
            <a:spLocks noGrp="1"/>
          </p:cNvSpPr>
          <p:nvPr>
            <p:ph idx="1"/>
          </p:nvPr>
        </p:nvSpPr>
        <p:spPr>
          <a:xfrm>
            <a:off x="838200" y="1819804"/>
            <a:ext cx="3961800" cy="4351338"/>
          </a:xfrm>
        </p:spPr>
        <p:txBody>
          <a:bodyPr>
            <a:normAutofit/>
          </a:bodyPr>
          <a:lstStyle/>
          <a:p>
            <a:r>
              <a:rPr lang="en-US" altLang="zh-TW" dirty="0">
                <a:ea typeface="標楷體" panose="03000509000000000000" pitchFamily="65" charset="-120"/>
              </a:rPr>
              <a:t>Introduction</a:t>
            </a:r>
            <a:endParaRPr lang="en-US" altLang="zh-TW" dirty="0"/>
          </a:p>
          <a:p>
            <a:r>
              <a:rPr lang="en-US" altLang="zh-TW" dirty="0"/>
              <a:t>Traffic classification</a:t>
            </a:r>
          </a:p>
          <a:p>
            <a:r>
              <a:rPr lang="en-US" altLang="zh-TW" dirty="0"/>
              <a:t>Experiments</a:t>
            </a:r>
          </a:p>
          <a:p>
            <a:r>
              <a:rPr lang="en-US" altLang="zh-TW" sz="2800" dirty="0"/>
              <a:t>Flow statistic estimation </a:t>
            </a:r>
          </a:p>
          <a:p>
            <a:r>
              <a:rPr kumimoji="0" lang="en-US" altLang="zh-TW" sz="2800" dirty="0">
                <a:ea typeface="標楷體" panose="03000509000000000000" pitchFamily="65" charset="-120"/>
              </a:rPr>
              <a:t>Conclusion</a:t>
            </a:r>
          </a:p>
          <a:p>
            <a:endParaRPr lang="en-US" altLang="zh-TW" dirty="0"/>
          </a:p>
          <a:p>
            <a:pPr lvl="1"/>
            <a:endParaRPr lang="zh-TW" altLang="en-US" dirty="0"/>
          </a:p>
        </p:txBody>
      </p:sp>
      <p:sp>
        <p:nvSpPr>
          <p:cNvPr id="4" name="投影片編號版面配置區 3">
            <a:extLst>
              <a:ext uri="{FF2B5EF4-FFF2-40B4-BE49-F238E27FC236}">
                <a16:creationId xmlns:a16="http://schemas.microsoft.com/office/drawing/2014/main" id="{84CA6AB8-D793-04A4-FACC-5C50D4775FE6}"/>
              </a:ext>
            </a:extLst>
          </p:cNvPr>
          <p:cNvSpPr>
            <a:spLocks noGrp="1"/>
          </p:cNvSpPr>
          <p:nvPr>
            <p:ph type="sldNum" sz="quarter" idx="12"/>
          </p:nvPr>
        </p:nvSpPr>
        <p:spPr/>
        <p:txBody>
          <a:bodyPr/>
          <a:lstStyle/>
          <a:p>
            <a:fld id="{1A4800EB-2EA5-46D2-A07A-510C9AA2772C}" type="slidenum">
              <a:rPr lang="en-US" altLang="zh-TW" smtClean="0"/>
              <a:pPr/>
              <a:t>2</a:t>
            </a:fld>
            <a:endParaRPr lang="en-US" altLang="zh-TW"/>
          </a:p>
        </p:txBody>
      </p:sp>
    </p:spTree>
    <p:extLst>
      <p:ext uri="{BB962C8B-B14F-4D97-AF65-F5344CB8AC3E}">
        <p14:creationId xmlns:p14="http://schemas.microsoft.com/office/powerpoint/2010/main" val="33350443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D7592E-7491-2078-D428-30DB680CD74E}"/>
              </a:ext>
            </a:extLst>
          </p:cNvPr>
          <p:cNvSpPr>
            <a:spLocks noGrp="1"/>
          </p:cNvSpPr>
          <p:nvPr>
            <p:ph type="title"/>
          </p:nvPr>
        </p:nvSpPr>
        <p:spPr/>
        <p:txBody>
          <a:bodyPr/>
          <a:lstStyle/>
          <a:p>
            <a:r>
              <a:rPr lang="en-US" altLang="zh-TW" dirty="0"/>
              <a:t>Flow statistic estimation — Purpose</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875F3CDC-9596-1368-D2B6-B797E929B88E}"/>
                  </a:ext>
                </a:extLst>
              </p:cNvPr>
              <p:cNvSpPr>
                <a:spLocks noGrp="1"/>
              </p:cNvSpPr>
              <p:nvPr>
                <p:ph idx="1"/>
              </p:nvPr>
            </p:nvSpPr>
            <p:spPr>
              <a:xfrm>
                <a:off x="838200" y="1825625"/>
                <a:ext cx="11161800" cy="4411375"/>
              </a:xfrm>
            </p:spPr>
            <p:txBody>
              <a:bodyPr>
                <a:normAutofit/>
              </a:bodyPr>
              <a:lstStyle/>
              <a:p>
                <a:r>
                  <a:rPr lang="en-US" altLang="zh-TW" dirty="0"/>
                  <a:t>Based on the syntax and semantics of the TCP protocol</a:t>
                </a:r>
              </a:p>
              <a:p>
                <a:r>
                  <a:rPr lang="en-US" altLang="zh-TW" dirty="0"/>
                  <a:t>Use </a:t>
                </a:r>
                <a:r>
                  <a:rPr lang="en-US" altLang="zh-TW" dirty="0">
                    <a:solidFill>
                      <a:srgbClr val="FF0000"/>
                    </a:solidFill>
                  </a:rPr>
                  <a:t>duration</a:t>
                </a:r>
                <a:r>
                  <a:rPr lang="en-US" altLang="zh-TW" dirty="0"/>
                  <a:t>, </a:t>
                </a:r>
                <a:r>
                  <a:rPr lang="en-US" altLang="zh-TW" dirty="0">
                    <a:solidFill>
                      <a:srgbClr val="FF0000"/>
                    </a:solidFill>
                  </a:rPr>
                  <a:t># of bytes</a:t>
                </a:r>
                <a:r>
                  <a:rPr lang="en-US" altLang="zh-TW" dirty="0"/>
                  <a:t>, and </a:t>
                </a:r>
                <a:r>
                  <a:rPr lang="en-US" altLang="zh-TW" dirty="0">
                    <a:solidFill>
                      <a:srgbClr val="FF0000"/>
                    </a:solidFill>
                  </a:rPr>
                  <a:t># of packets</a:t>
                </a:r>
                <a:r>
                  <a:rPr lang="en-US" altLang="zh-TW" dirty="0"/>
                  <a:t> to calculate other statistics :</a:t>
                </a:r>
              </a:p>
              <a:p>
                <a:pPr lvl="1"/>
                <a:r>
                  <a:rPr lang="en-US" altLang="zh-TW" dirty="0"/>
                  <a:t>Average throughput</a:t>
                </a:r>
                <a:r>
                  <a:rPr lang="zh-TW" altLang="en-US" dirty="0"/>
                  <a:t> </a:t>
                </a:r>
                <a14:m>
                  <m:oMath xmlns:m="http://schemas.openxmlformats.org/officeDocument/2006/math">
                    <m:r>
                      <a:rPr lang="en-US" altLang="zh-TW" b="1" i="0" smtClean="0">
                        <a:latin typeface="Cambria Math" panose="02040503050406030204" pitchFamily="18" charset="0"/>
                      </a:rPr>
                      <m:t>=</m:t>
                    </m:r>
                    <m:box>
                      <m:boxPr>
                        <m:ctrlPr>
                          <a:rPr lang="zh-TW" altLang="en-US" i="1" smtClean="0">
                            <a:latin typeface="Cambria Math" panose="02040503050406030204" pitchFamily="18" charset="0"/>
                          </a:rPr>
                        </m:ctrlPr>
                      </m:boxPr>
                      <m:e>
                        <m:argPr>
                          <m:argSz m:val="-1"/>
                        </m:argPr>
                        <m:f>
                          <m:fPr>
                            <m:ctrlPr>
                              <a:rPr lang="en-US" altLang="zh-TW" i="1" smtClean="0">
                                <a:latin typeface="Cambria Math" panose="02040503050406030204" pitchFamily="18" charset="0"/>
                              </a:rPr>
                            </m:ctrlPr>
                          </m:fPr>
                          <m:num>
                            <m:r>
                              <a:rPr lang="en-US" altLang="zh-TW" i="1">
                                <a:latin typeface="Cambria Math" panose="02040503050406030204" pitchFamily="18" charset="0"/>
                              </a:rPr>
                              <m:t>#</m:t>
                            </m:r>
                            <m:r>
                              <a:rPr lang="zh-TW" altLang="en-US" i="1" smtClean="0">
                                <a:latin typeface="Cambria Math" panose="02040503050406030204" pitchFamily="18" charset="0"/>
                              </a:rPr>
                              <m:t> </m:t>
                            </m:r>
                            <m:r>
                              <a:rPr lang="en-US" altLang="zh-TW" b="1" i="1" smtClean="0">
                                <a:latin typeface="Cambria Math" panose="02040503050406030204" pitchFamily="18" charset="0"/>
                              </a:rPr>
                              <m:t>𝒐𝒇</m:t>
                            </m:r>
                            <m:r>
                              <a:rPr lang="en-US" altLang="zh-TW" b="1" i="1" smtClean="0">
                                <a:latin typeface="Cambria Math" panose="02040503050406030204" pitchFamily="18" charset="0"/>
                              </a:rPr>
                              <m:t> </m:t>
                            </m:r>
                            <m:r>
                              <a:rPr lang="en-US" altLang="zh-TW" b="1" i="1" smtClean="0">
                                <a:latin typeface="Cambria Math" panose="02040503050406030204" pitchFamily="18" charset="0"/>
                              </a:rPr>
                              <m:t>𝒃𝒚𝒕𝒆𝒔</m:t>
                            </m:r>
                          </m:num>
                          <m:den>
                            <m:r>
                              <a:rPr lang="en-US" altLang="zh-TW" b="1" i="1" smtClean="0">
                                <a:latin typeface="Cambria Math" panose="02040503050406030204" pitchFamily="18" charset="0"/>
                              </a:rPr>
                              <m:t>𝒅𝒖𝒓𝒂𝒕𝒊𝒐𝒏</m:t>
                            </m:r>
                          </m:den>
                        </m:f>
                      </m:e>
                    </m:box>
                  </m:oMath>
                </a14:m>
                <a:endParaRPr lang="en-US" altLang="zh-TW" dirty="0"/>
              </a:p>
              <a:p>
                <a:pPr lvl="1"/>
                <a:endParaRPr lang="en-US" altLang="zh-TW" dirty="0"/>
              </a:p>
              <a:p>
                <a:pPr lvl="1"/>
                <a:r>
                  <a:rPr lang="en-US" altLang="zh-TW" dirty="0"/>
                  <a:t>Mean packet interarrival time = </a:t>
                </a:r>
                <a14:m>
                  <m:oMath xmlns:m="http://schemas.openxmlformats.org/officeDocument/2006/math">
                    <m:r>
                      <a:rPr lang="en-US" altLang="zh-TW" b="1" i="0" smtClean="0">
                        <a:latin typeface="Cambria Math" panose="02040503050406030204" pitchFamily="18" charset="0"/>
                      </a:rPr>
                      <m:t>=</m:t>
                    </m:r>
                    <m:box>
                      <m:boxPr>
                        <m:ctrlPr>
                          <a:rPr lang="en-US" altLang="zh-TW" i="1" smtClean="0">
                            <a:latin typeface="Cambria Math" panose="02040503050406030204" pitchFamily="18" charset="0"/>
                          </a:rPr>
                        </m:ctrlPr>
                      </m:boxPr>
                      <m:e>
                        <m:argPr>
                          <m:argSz m:val="-1"/>
                        </m:argPr>
                        <m:f>
                          <m:fPr>
                            <m:ctrlPr>
                              <a:rPr lang="en-US" altLang="zh-TW" i="1" smtClean="0">
                                <a:latin typeface="Cambria Math" panose="02040503050406030204" pitchFamily="18" charset="0"/>
                              </a:rPr>
                            </m:ctrlPr>
                          </m:fPr>
                          <m:num>
                            <m:r>
                              <a:rPr lang="en-US" altLang="zh-TW" b="1" i="1" smtClean="0">
                                <a:latin typeface="Cambria Math" panose="02040503050406030204" pitchFamily="18" charset="0"/>
                              </a:rPr>
                              <m:t>𝒅𝒖𝒓𝒂𝒕𝒊𝒐𝒏</m:t>
                            </m:r>
                          </m:num>
                          <m:den>
                            <m:r>
                              <a:rPr lang="en-US" altLang="zh-TW" b="1" i="1" smtClean="0">
                                <a:latin typeface="Cambria Math" panose="02040503050406030204" pitchFamily="18" charset="0"/>
                              </a:rPr>
                              <m:t># </m:t>
                            </m:r>
                            <m:r>
                              <a:rPr lang="en-US" altLang="zh-TW" b="1" i="1" smtClean="0">
                                <a:latin typeface="Cambria Math" panose="02040503050406030204" pitchFamily="18" charset="0"/>
                              </a:rPr>
                              <m:t>𝒐𝒇</m:t>
                            </m:r>
                            <m:r>
                              <a:rPr lang="en-US" altLang="zh-TW" b="1" i="1" smtClean="0">
                                <a:latin typeface="Cambria Math" panose="02040503050406030204" pitchFamily="18" charset="0"/>
                              </a:rPr>
                              <m:t> </m:t>
                            </m:r>
                            <m:r>
                              <a:rPr lang="en-US" altLang="zh-TW" b="1" i="1" smtClean="0">
                                <a:latin typeface="Cambria Math" panose="02040503050406030204" pitchFamily="18" charset="0"/>
                              </a:rPr>
                              <m:t>𝒑𝒂𝒄𝒌𝒆𝒕𝒔</m:t>
                            </m:r>
                          </m:den>
                        </m:f>
                      </m:e>
                    </m:box>
                  </m:oMath>
                </a14:m>
                <a:endParaRPr lang="en-US" altLang="zh-TW" dirty="0"/>
              </a:p>
              <a:p>
                <a:pPr lvl="1"/>
                <a:endParaRPr lang="en-US" altLang="zh-TW" dirty="0"/>
              </a:p>
              <a:p>
                <a:pPr lvl="1"/>
                <a:r>
                  <a:rPr lang="en-US" altLang="zh-TW" dirty="0"/>
                  <a:t>packet average size  </a:t>
                </a:r>
                <a14:m>
                  <m:oMath xmlns:m="http://schemas.openxmlformats.org/officeDocument/2006/math">
                    <m:r>
                      <a:rPr lang="en-US" altLang="zh-TW" b="1" i="0" smtClean="0">
                        <a:latin typeface="Cambria Math" panose="02040503050406030204" pitchFamily="18" charset="0"/>
                      </a:rPr>
                      <m:t>=</m:t>
                    </m:r>
                    <m:f>
                      <m:fPr>
                        <m:ctrlPr>
                          <a:rPr lang="en-US" altLang="zh-TW" i="1" smtClean="0">
                            <a:latin typeface="Cambria Math" panose="02040503050406030204" pitchFamily="18" charset="0"/>
                          </a:rPr>
                        </m:ctrlPr>
                      </m:fPr>
                      <m:num>
                        <m:r>
                          <a:rPr lang="en-US" altLang="zh-TW" b="1" i="1" smtClean="0">
                            <a:latin typeface="Cambria Math" panose="02040503050406030204" pitchFamily="18" charset="0"/>
                          </a:rPr>
                          <m:t># </m:t>
                        </m:r>
                        <m:r>
                          <a:rPr lang="en-US" altLang="zh-TW" b="1" i="1" smtClean="0">
                            <a:latin typeface="Cambria Math" panose="02040503050406030204" pitchFamily="18" charset="0"/>
                          </a:rPr>
                          <m:t>𝒐𝒇</m:t>
                        </m:r>
                        <m:r>
                          <a:rPr lang="en-US" altLang="zh-TW" b="1" i="1" smtClean="0">
                            <a:latin typeface="Cambria Math" panose="02040503050406030204" pitchFamily="18" charset="0"/>
                          </a:rPr>
                          <m:t> </m:t>
                        </m:r>
                        <m:r>
                          <a:rPr lang="en-US" altLang="zh-TW" b="1" i="1" smtClean="0">
                            <a:latin typeface="Cambria Math" panose="02040503050406030204" pitchFamily="18" charset="0"/>
                          </a:rPr>
                          <m:t>𝒃𝒚𝒕𝒆𝒔</m:t>
                        </m:r>
                      </m:num>
                      <m:den>
                        <m:r>
                          <a:rPr lang="en-US" altLang="zh-TW" b="1" i="1" smtClean="0">
                            <a:latin typeface="Cambria Math" panose="02040503050406030204" pitchFamily="18" charset="0"/>
                          </a:rPr>
                          <m:t># </m:t>
                        </m:r>
                        <m:r>
                          <a:rPr lang="en-US" altLang="zh-TW" b="1" i="1" smtClean="0">
                            <a:latin typeface="Cambria Math" panose="02040503050406030204" pitchFamily="18" charset="0"/>
                          </a:rPr>
                          <m:t>𝒐𝒇</m:t>
                        </m:r>
                        <m:r>
                          <a:rPr lang="en-US" altLang="zh-TW" b="1" i="1" smtClean="0">
                            <a:latin typeface="Cambria Math" panose="02040503050406030204" pitchFamily="18" charset="0"/>
                          </a:rPr>
                          <m:t> </m:t>
                        </m:r>
                        <m:r>
                          <a:rPr lang="en-US" altLang="zh-TW" b="1" i="1" smtClean="0">
                            <a:latin typeface="Cambria Math" panose="02040503050406030204" pitchFamily="18" charset="0"/>
                          </a:rPr>
                          <m:t>𝒑𝒂𝒄𝒌𝒆𝒕𝒔</m:t>
                        </m:r>
                      </m:den>
                    </m:f>
                  </m:oMath>
                </a14:m>
                <a:endParaRPr lang="en-US" altLang="zh-TW" dirty="0">
                  <a:solidFill>
                    <a:srgbClr val="FF0000"/>
                  </a:solidFill>
                </a:endParaRPr>
              </a:p>
              <a:p>
                <a:endParaRPr lang="en-US" altLang="zh-TW" dirty="0"/>
              </a:p>
              <a:p>
                <a:endParaRPr lang="en-US" altLang="zh-TW" dirty="0"/>
              </a:p>
              <a:p>
                <a:endParaRPr lang="en-US" altLang="zh-TW" dirty="0"/>
              </a:p>
              <a:p>
                <a:endParaRPr lang="en-US" altLang="zh-TW" dirty="0"/>
              </a:p>
              <a:p>
                <a:endParaRPr lang="zh-TW" altLang="en-US" dirty="0"/>
              </a:p>
            </p:txBody>
          </p:sp>
        </mc:Choice>
        <mc:Fallback xmlns="">
          <p:sp>
            <p:nvSpPr>
              <p:cNvPr id="3" name="內容版面配置區 2">
                <a:extLst>
                  <a:ext uri="{FF2B5EF4-FFF2-40B4-BE49-F238E27FC236}">
                    <a16:creationId xmlns:a16="http://schemas.microsoft.com/office/drawing/2014/main" id="{875F3CDC-9596-1368-D2B6-B797E929B88E}"/>
                  </a:ext>
                </a:extLst>
              </p:cNvPr>
              <p:cNvSpPr>
                <a:spLocks noGrp="1" noRot="1" noChangeAspect="1" noMove="1" noResize="1" noEditPoints="1" noAdjustHandles="1" noChangeArrowheads="1" noChangeShapeType="1" noTextEdit="1"/>
              </p:cNvSpPr>
              <p:nvPr>
                <p:ph idx="1"/>
              </p:nvPr>
            </p:nvSpPr>
            <p:spPr>
              <a:xfrm>
                <a:off x="838200" y="1825625"/>
                <a:ext cx="11161800" cy="4411375"/>
              </a:xfrm>
              <a:blipFill>
                <a:blip r:embed="rId3"/>
                <a:stretch>
                  <a:fillRect l="-983" t="-1381"/>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D0244A37-B477-60B8-70D0-A0AB4FCBB050}"/>
              </a:ext>
            </a:extLst>
          </p:cNvPr>
          <p:cNvSpPr>
            <a:spLocks noGrp="1"/>
          </p:cNvSpPr>
          <p:nvPr>
            <p:ph type="sldNum" sz="quarter" idx="12"/>
          </p:nvPr>
        </p:nvSpPr>
        <p:spPr/>
        <p:txBody>
          <a:bodyPr/>
          <a:lstStyle/>
          <a:p>
            <a:fld id="{1A4800EB-2EA5-46D2-A07A-510C9AA2772C}" type="slidenum">
              <a:rPr lang="en-US" altLang="zh-TW" smtClean="0"/>
              <a:pPr/>
              <a:t>20</a:t>
            </a:fld>
            <a:endParaRPr lang="en-US" altLang="zh-TW" dirty="0"/>
          </a:p>
        </p:txBody>
      </p:sp>
      <p:pic>
        <p:nvPicPr>
          <p:cNvPr id="7" name="圖片 6">
            <a:extLst>
              <a:ext uri="{FF2B5EF4-FFF2-40B4-BE49-F238E27FC236}">
                <a16:creationId xmlns:a16="http://schemas.microsoft.com/office/drawing/2014/main" id="{07519F64-242F-E52D-FFB4-AE4AA060FB89}"/>
              </a:ext>
            </a:extLst>
          </p:cNvPr>
          <p:cNvPicPr>
            <a:picLocks noChangeAspect="1"/>
          </p:cNvPicPr>
          <p:nvPr/>
        </p:nvPicPr>
        <p:blipFill>
          <a:blip r:embed="rId4"/>
          <a:stretch>
            <a:fillRect/>
          </a:stretch>
        </p:blipFill>
        <p:spPr>
          <a:xfrm>
            <a:off x="7954842" y="3899609"/>
            <a:ext cx="4045158" cy="23750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61242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D7592E-7491-2078-D428-30DB680CD74E}"/>
              </a:ext>
            </a:extLst>
          </p:cNvPr>
          <p:cNvSpPr>
            <a:spLocks noGrp="1"/>
          </p:cNvSpPr>
          <p:nvPr>
            <p:ph type="title"/>
          </p:nvPr>
        </p:nvSpPr>
        <p:spPr>
          <a:xfrm>
            <a:off x="838200" y="404817"/>
            <a:ext cx="11353800" cy="1285871"/>
          </a:xfrm>
        </p:spPr>
        <p:txBody>
          <a:bodyPr/>
          <a:lstStyle/>
          <a:p>
            <a:r>
              <a:rPr lang="en-US" altLang="zh-TW" dirty="0"/>
              <a:t>Flow statistic estimation</a:t>
            </a:r>
            <a:r>
              <a:rPr lang="zh-TW" altLang="en-US" dirty="0"/>
              <a:t> </a:t>
            </a:r>
            <a:r>
              <a:rPr lang="en-US" altLang="zh-TW" dirty="0"/>
              <a:t>— Duration</a:t>
            </a:r>
            <a:endParaRPr lang="zh-TW" altLang="en-US" dirty="0"/>
          </a:p>
        </p:txBody>
      </p:sp>
      <p:sp>
        <p:nvSpPr>
          <p:cNvPr id="3" name="內容版面配置區 2">
            <a:extLst>
              <a:ext uri="{FF2B5EF4-FFF2-40B4-BE49-F238E27FC236}">
                <a16:creationId xmlns:a16="http://schemas.microsoft.com/office/drawing/2014/main" id="{875F3CDC-9596-1368-D2B6-B797E929B88E}"/>
              </a:ext>
            </a:extLst>
          </p:cNvPr>
          <p:cNvSpPr>
            <a:spLocks noGrp="1"/>
          </p:cNvSpPr>
          <p:nvPr>
            <p:ph idx="1"/>
          </p:nvPr>
        </p:nvSpPr>
        <p:spPr>
          <a:xfrm>
            <a:off x="838200" y="1825625"/>
            <a:ext cx="11161800" cy="4411375"/>
          </a:xfrm>
        </p:spPr>
        <p:txBody>
          <a:bodyPr>
            <a:normAutofit/>
          </a:bodyPr>
          <a:lstStyle/>
          <a:p>
            <a:r>
              <a:rPr lang="en-US" altLang="zh-TW" dirty="0"/>
              <a:t>The amount of time from when the first packet of a flow is sent until the last packet of the flow is sent</a:t>
            </a:r>
          </a:p>
          <a:p>
            <a:endParaRPr lang="en-US" altLang="zh-TW" dirty="0"/>
          </a:p>
          <a:p>
            <a:r>
              <a:rPr lang="en-US" altLang="zh-TW" dirty="0"/>
              <a:t>The packet exchanges occurring at the beginning and at the end of a flow have the </a:t>
            </a:r>
            <a:r>
              <a:rPr lang="en-US" altLang="zh-TW" dirty="0">
                <a:solidFill>
                  <a:srgbClr val="FF0000"/>
                </a:solidFill>
              </a:rPr>
              <a:t>SYN</a:t>
            </a:r>
            <a:r>
              <a:rPr lang="en-US" altLang="zh-TW" dirty="0"/>
              <a:t> and </a:t>
            </a:r>
            <a:r>
              <a:rPr lang="en-US" altLang="zh-TW" dirty="0">
                <a:solidFill>
                  <a:srgbClr val="FF0000"/>
                </a:solidFill>
              </a:rPr>
              <a:t>FIN</a:t>
            </a:r>
            <a:r>
              <a:rPr lang="en-US" altLang="zh-TW" dirty="0"/>
              <a:t> packets</a:t>
            </a:r>
          </a:p>
          <a:p>
            <a:endParaRPr lang="en-US" altLang="zh-TW" dirty="0"/>
          </a:p>
          <a:p>
            <a:r>
              <a:rPr lang="en-US" altLang="zh-TW" dirty="0"/>
              <a:t>In case of </a:t>
            </a:r>
            <a:r>
              <a:rPr lang="en-US" altLang="zh-TW" dirty="0">
                <a:solidFill>
                  <a:srgbClr val="FF0000"/>
                </a:solidFill>
              </a:rPr>
              <a:t>not</a:t>
            </a:r>
            <a:r>
              <a:rPr lang="en-US" altLang="zh-TW" dirty="0"/>
              <a:t> seeing the SYN and/or FIN exchange, calculate the duration with the </a:t>
            </a:r>
            <a:r>
              <a:rPr lang="en-US" altLang="zh-TW" u="sng" dirty="0"/>
              <a:t>first or last exchange of data packet </a:t>
            </a:r>
            <a:r>
              <a:rPr lang="en-US" altLang="zh-TW" dirty="0"/>
              <a:t>and </a:t>
            </a:r>
            <a:r>
              <a:rPr lang="en-US" altLang="zh-TW" u="sng" dirty="0"/>
              <a:t>acknowledgment packets</a:t>
            </a:r>
            <a:r>
              <a:rPr lang="en-US" altLang="zh-TW" dirty="0"/>
              <a:t>, which may result in a less accurate estimate.</a:t>
            </a:r>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D0244A37-B477-60B8-70D0-A0AB4FCBB050}"/>
              </a:ext>
            </a:extLst>
          </p:cNvPr>
          <p:cNvSpPr>
            <a:spLocks noGrp="1"/>
          </p:cNvSpPr>
          <p:nvPr>
            <p:ph type="sldNum" sz="quarter" idx="12"/>
          </p:nvPr>
        </p:nvSpPr>
        <p:spPr/>
        <p:txBody>
          <a:bodyPr/>
          <a:lstStyle/>
          <a:p>
            <a:fld id="{1A4800EB-2EA5-46D2-A07A-510C9AA2772C}" type="slidenum">
              <a:rPr lang="en-US" altLang="zh-TW" smtClean="0"/>
              <a:pPr/>
              <a:t>21</a:t>
            </a:fld>
            <a:endParaRPr lang="en-US" altLang="zh-TW" dirty="0"/>
          </a:p>
        </p:txBody>
      </p:sp>
    </p:spTree>
    <p:extLst>
      <p:ext uri="{BB962C8B-B14F-4D97-AF65-F5344CB8AC3E}">
        <p14:creationId xmlns:p14="http://schemas.microsoft.com/office/powerpoint/2010/main" val="1053552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D7592E-7491-2078-D428-30DB680CD74E}"/>
              </a:ext>
            </a:extLst>
          </p:cNvPr>
          <p:cNvSpPr>
            <a:spLocks noGrp="1"/>
          </p:cNvSpPr>
          <p:nvPr>
            <p:ph type="title"/>
          </p:nvPr>
        </p:nvSpPr>
        <p:spPr/>
        <p:txBody>
          <a:bodyPr/>
          <a:lstStyle/>
          <a:p>
            <a:r>
              <a:rPr lang="en-US" altLang="zh-TW" dirty="0"/>
              <a:t>Flow statistic estimation — # of bytes</a:t>
            </a:r>
            <a:endParaRPr lang="zh-TW" altLang="en-US" dirty="0"/>
          </a:p>
        </p:txBody>
      </p:sp>
      <p:sp>
        <p:nvSpPr>
          <p:cNvPr id="3" name="內容版面配置區 2">
            <a:extLst>
              <a:ext uri="{FF2B5EF4-FFF2-40B4-BE49-F238E27FC236}">
                <a16:creationId xmlns:a16="http://schemas.microsoft.com/office/drawing/2014/main" id="{875F3CDC-9596-1368-D2B6-B797E929B88E}"/>
              </a:ext>
            </a:extLst>
          </p:cNvPr>
          <p:cNvSpPr>
            <a:spLocks noGrp="1"/>
          </p:cNvSpPr>
          <p:nvPr>
            <p:ph idx="1"/>
          </p:nvPr>
        </p:nvSpPr>
        <p:spPr>
          <a:xfrm>
            <a:off x="838200" y="1825625"/>
            <a:ext cx="11161800" cy="4411375"/>
          </a:xfrm>
        </p:spPr>
        <p:txBody>
          <a:bodyPr>
            <a:normAutofit/>
          </a:bodyPr>
          <a:lstStyle/>
          <a:p>
            <a:r>
              <a:rPr lang="en-US" altLang="zh-TW" dirty="0"/>
              <a:t>For most TCP connections, calculate the offset between the highest ACK number and the lowest ACK number</a:t>
            </a:r>
          </a:p>
          <a:p>
            <a:pPr lvl="1"/>
            <a:r>
              <a:rPr lang="en-US" altLang="zh-TW" dirty="0"/>
              <a:t>ACK</a:t>
            </a:r>
            <a:r>
              <a:rPr lang="zh-TW" altLang="en-US" dirty="0"/>
              <a:t> </a:t>
            </a:r>
            <a:r>
              <a:rPr lang="en-US" altLang="zh-TW" dirty="0"/>
              <a:t>number: the next sequence number that the sender of the ACK is expecting</a:t>
            </a:r>
          </a:p>
          <a:p>
            <a:pPr lvl="1"/>
            <a:r>
              <a:rPr lang="en-US" altLang="zh-TW" dirty="0"/>
              <a:t>SEQ number: accumulated sequence number of the first data byte of this segment</a:t>
            </a:r>
          </a:p>
          <a:p>
            <a:endParaRPr lang="en-US" altLang="zh-TW" dirty="0"/>
          </a:p>
          <a:p>
            <a:r>
              <a:rPr lang="en-US" altLang="zh-TW" dirty="0"/>
              <a:t>For TCP RST packets, ACK number may not correspond to the in-order byte sequence received(some TCP implementations assign a random value).</a:t>
            </a:r>
          </a:p>
          <a:p>
            <a:pPr lvl="1"/>
            <a:r>
              <a:rPr lang="en-US" altLang="zh-TW" dirty="0"/>
              <a:t>Exclude the ACK numbers from RST packets</a:t>
            </a:r>
            <a:endParaRPr lang="zh-TW" altLang="en-US" dirty="0"/>
          </a:p>
        </p:txBody>
      </p:sp>
      <p:sp>
        <p:nvSpPr>
          <p:cNvPr id="4" name="投影片編號版面配置區 3">
            <a:extLst>
              <a:ext uri="{FF2B5EF4-FFF2-40B4-BE49-F238E27FC236}">
                <a16:creationId xmlns:a16="http://schemas.microsoft.com/office/drawing/2014/main" id="{D0244A37-B477-60B8-70D0-A0AB4FCBB050}"/>
              </a:ext>
            </a:extLst>
          </p:cNvPr>
          <p:cNvSpPr>
            <a:spLocks noGrp="1"/>
          </p:cNvSpPr>
          <p:nvPr>
            <p:ph type="sldNum" sz="quarter" idx="12"/>
          </p:nvPr>
        </p:nvSpPr>
        <p:spPr/>
        <p:txBody>
          <a:bodyPr/>
          <a:lstStyle/>
          <a:p>
            <a:fld id="{1A4800EB-2EA5-46D2-A07A-510C9AA2772C}" type="slidenum">
              <a:rPr lang="en-US" altLang="zh-TW" smtClean="0"/>
              <a:pPr/>
              <a:t>22</a:t>
            </a:fld>
            <a:endParaRPr lang="en-US" altLang="zh-TW" dirty="0"/>
          </a:p>
        </p:txBody>
      </p:sp>
    </p:spTree>
    <p:extLst>
      <p:ext uri="{BB962C8B-B14F-4D97-AF65-F5344CB8AC3E}">
        <p14:creationId xmlns:p14="http://schemas.microsoft.com/office/powerpoint/2010/main" val="4120295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D7592E-7491-2078-D428-30DB680CD74E}"/>
              </a:ext>
            </a:extLst>
          </p:cNvPr>
          <p:cNvSpPr>
            <a:spLocks noGrp="1"/>
          </p:cNvSpPr>
          <p:nvPr>
            <p:ph type="title"/>
          </p:nvPr>
        </p:nvSpPr>
        <p:spPr>
          <a:xfrm>
            <a:off x="838200" y="404817"/>
            <a:ext cx="11161800" cy="1285871"/>
          </a:xfrm>
        </p:spPr>
        <p:txBody>
          <a:bodyPr/>
          <a:lstStyle/>
          <a:p>
            <a:r>
              <a:rPr lang="en-US" altLang="zh-TW" dirty="0"/>
              <a:t>Flow statistic estimation — Packets</a:t>
            </a:r>
            <a:r>
              <a:rPr lang="zh-TW" altLang="en-US" dirty="0"/>
              <a:t> </a:t>
            </a:r>
            <a:r>
              <a:rPr lang="en-US" altLang="zh-TW" dirty="0"/>
              <a:t>estimation algorithm</a:t>
            </a:r>
            <a:endParaRPr lang="zh-TW" altLang="en-US" dirty="0"/>
          </a:p>
        </p:txBody>
      </p:sp>
      <p:sp>
        <p:nvSpPr>
          <p:cNvPr id="3" name="內容版面配置區 2">
            <a:extLst>
              <a:ext uri="{FF2B5EF4-FFF2-40B4-BE49-F238E27FC236}">
                <a16:creationId xmlns:a16="http://schemas.microsoft.com/office/drawing/2014/main" id="{875F3CDC-9596-1368-D2B6-B797E929B88E}"/>
              </a:ext>
            </a:extLst>
          </p:cNvPr>
          <p:cNvSpPr>
            <a:spLocks noGrp="1"/>
          </p:cNvSpPr>
          <p:nvPr>
            <p:ph idx="1"/>
          </p:nvPr>
        </p:nvSpPr>
        <p:spPr>
          <a:xfrm>
            <a:off x="838200" y="1825625"/>
            <a:ext cx="11161800" cy="4411375"/>
          </a:xfrm>
        </p:spPr>
        <p:txBody>
          <a:bodyPr>
            <a:normAutofit lnSpcReduction="10000"/>
          </a:bodyPr>
          <a:lstStyle/>
          <a:p>
            <a:r>
              <a:rPr lang="en-US" altLang="zh-TW" dirty="0"/>
              <a:t>Assumption:</a:t>
            </a:r>
          </a:p>
          <a:p>
            <a:pPr lvl="1"/>
            <a:r>
              <a:rPr lang="en-US" altLang="zh-TW" dirty="0"/>
              <a:t>Set MSS = 1460(95% MSS=1460, 5% MSS=1380)</a:t>
            </a:r>
          </a:p>
          <a:p>
            <a:pPr lvl="1"/>
            <a:r>
              <a:rPr lang="en-US" altLang="zh-TW" dirty="0"/>
              <a:t>No packet loss</a:t>
            </a:r>
          </a:p>
          <a:p>
            <a:pPr lvl="1"/>
            <a:endParaRPr lang="en-US" altLang="zh-TW" dirty="0"/>
          </a:p>
          <a:p>
            <a:r>
              <a:rPr lang="en-US" altLang="zh-TW" dirty="0"/>
              <a:t>Definition</a:t>
            </a:r>
          </a:p>
          <a:p>
            <a:pPr lvl="1"/>
            <a:r>
              <a:rPr lang="en-US" altLang="zh-TW" dirty="0" err="1"/>
              <a:t>PrevSeq</a:t>
            </a:r>
            <a:r>
              <a:rPr lang="en-US" altLang="zh-TW" dirty="0"/>
              <a:t>: the last SEQ# seen in the flow, initialized to 0</a:t>
            </a:r>
          </a:p>
          <a:p>
            <a:pPr lvl="1"/>
            <a:r>
              <a:rPr lang="en-US" altLang="zh-TW" dirty="0" err="1"/>
              <a:t>PrevAck</a:t>
            </a:r>
            <a:r>
              <a:rPr lang="en-US" altLang="zh-TW" dirty="0"/>
              <a:t>: the last ACK# seen in the flow initialized to 0</a:t>
            </a:r>
          </a:p>
          <a:p>
            <a:pPr lvl="1"/>
            <a:r>
              <a:rPr lang="en-US" altLang="zh-TW" dirty="0" err="1"/>
              <a:t>SeqChg</a:t>
            </a:r>
            <a:r>
              <a:rPr lang="en-US" altLang="zh-TW" dirty="0"/>
              <a:t>: the change in the SEQ# between the packets observed</a:t>
            </a:r>
          </a:p>
          <a:p>
            <a:pPr lvl="1"/>
            <a:r>
              <a:rPr lang="en-US" altLang="zh-TW" dirty="0" err="1"/>
              <a:t>AckChg</a:t>
            </a:r>
            <a:r>
              <a:rPr lang="en-US" altLang="zh-TW" dirty="0"/>
              <a:t>: the change in the ACK# between the packets observed</a:t>
            </a:r>
          </a:p>
          <a:p>
            <a:pPr lvl="1"/>
            <a:r>
              <a:rPr lang="en-US" altLang="zh-TW" dirty="0"/>
              <a:t>MSS: maximum segment size</a:t>
            </a:r>
          </a:p>
          <a:p>
            <a:endParaRPr lang="zh-TW" altLang="en-US" dirty="0"/>
          </a:p>
        </p:txBody>
      </p:sp>
      <p:sp>
        <p:nvSpPr>
          <p:cNvPr id="4" name="投影片編號版面配置區 3">
            <a:extLst>
              <a:ext uri="{FF2B5EF4-FFF2-40B4-BE49-F238E27FC236}">
                <a16:creationId xmlns:a16="http://schemas.microsoft.com/office/drawing/2014/main" id="{D0244A37-B477-60B8-70D0-A0AB4FCBB050}"/>
              </a:ext>
            </a:extLst>
          </p:cNvPr>
          <p:cNvSpPr>
            <a:spLocks noGrp="1"/>
          </p:cNvSpPr>
          <p:nvPr>
            <p:ph type="sldNum" sz="quarter" idx="12"/>
          </p:nvPr>
        </p:nvSpPr>
        <p:spPr/>
        <p:txBody>
          <a:bodyPr/>
          <a:lstStyle/>
          <a:p>
            <a:fld id="{1A4800EB-2EA5-46D2-A07A-510C9AA2772C}" type="slidenum">
              <a:rPr lang="en-US" altLang="zh-TW" smtClean="0"/>
              <a:pPr/>
              <a:t>23</a:t>
            </a:fld>
            <a:endParaRPr lang="en-US" altLang="zh-TW" dirty="0"/>
          </a:p>
        </p:txBody>
      </p:sp>
    </p:spTree>
    <p:extLst>
      <p:ext uri="{BB962C8B-B14F-4D97-AF65-F5344CB8AC3E}">
        <p14:creationId xmlns:p14="http://schemas.microsoft.com/office/powerpoint/2010/main" val="1472327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D7592E-7491-2078-D428-30DB680CD74E}"/>
              </a:ext>
            </a:extLst>
          </p:cNvPr>
          <p:cNvSpPr>
            <a:spLocks noGrp="1"/>
          </p:cNvSpPr>
          <p:nvPr>
            <p:ph type="title"/>
          </p:nvPr>
        </p:nvSpPr>
        <p:spPr/>
        <p:txBody>
          <a:bodyPr/>
          <a:lstStyle/>
          <a:p>
            <a:r>
              <a:rPr lang="en-US" altLang="zh-TW" dirty="0"/>
              <a:t>Flow statistic estimation — Packets</a:t>
            </a:r>
            <a:r>
              <a:rPr lang="zh-TW" altLang="en-US" dirty="0"/>
              <a:t> </a:t>
            </a:r>
            <a:r>
              <a:rPr lang="en-US" altLang="zh-TW" dirty="0"/>
              <a:t>estimation algorithm</a:t>
            </a:r>
            <a:endParaRPr lang="zh-TW" altLang="en-US" dirty="0"/>
          </a:p>
        </p:txBody>
      </p:sp>
      <p:sp>
        <p:nvSpPr>
          <p:cNvPr id="3" name="內容版面配置區 2">
            <a:extLst>
              <a:ext uri="{FF2B5EF4-FFF2-40B4-BE49-F238E27FC236}">
                <a16:creationId xmlns:a16="http://schemas.microsoft.com/office/drawing/2014/main" id="{875F3CDC-9596-1368-D2B6-B797E929B88E}"/>
              </a:ext>
            </a:extLst>
          </p:cNvPr>
          <p:cNvSpPr>
            <a:spLocks noGrp="1"/>
          </p:cNvSpPr>
          <p:nvPr>
            <p:ph idx="1"/>
          </p:nvPr>
        </p:nvSpPr>
        <p:spPr>
          <a:xfrm>
            <a:off x="838200" y="1825625"/>
            <a:ext cx="11161800" cy="4411375"/>
          </a:xfrm>
        </p:spPr>
        <p:txBody>
          <a:bodyPr>
            <a:normAutofit/>
          </a:bodyPr>
          <a:lstStyle/>
          <a:p>
            <a:r>
              <a:rPr lang="en-US" altLang="zh-TW" dirty="0"/>
              <a:t>SYN</a:t>
            </a:r>
            <a:r>
              <a:rPr lang="zh-TW" altLang="en-US" dirty="0"/>
              <a:t> </a:t>
            </a:r>
            <a:r>
              <a:rPr lang="en-US" altLang="zh-TW" dirty="0"/>
              <a:t>packet</a:t>
            </a:r>
            <a:endParaRPr lang="zh-TW" altLang="en-US" dirty="0"/>
          </a:p>
        </p:txBody>
      </p:sp>
      <p:sp>
        <p:nvSpPr>
          <p:cNvPr id="4" name="投影片編號版面配置區 3">
            <a:extLst>
              <a:ext uri="{FF2B5EF4-FFF2-40B4-BE49-F238E27FC236}">
                <a16:creationId xmlns:a16="http://schemas.microsoft.com/office/drawing/2014/main" id="{D0244A37-B477-60B8-70D0-A0AB4FCBB050}"/>
              </a:ext>
            </a:extLst>
          </p:cNvPr>
          <p:cNvSpPr>
            <a:spLocks noGrp="1"/>
          </p:cNvSpPr>
          <p:nvPr>
            <p:ph type="sldNum" sz="quarter" idx="12"/>
          </p:nvPr>
        </p:nvSpPr>
        <p:spPr/>
        <p:txBody>
          <a:bodyPr/>
          <a:lstStyle/>
          <a:p>
            <a:fld id="{1A4800EB-2EA5-46D2-A07A-510C9AA2772C}" type="slidenum">
              <a:rPr lang="en-US" altLang="zh-TW" smtClean="0"/>
              <a:pPr/>
              <a:t>24</a:t>
            </a:fld>
            <a:endParaRPr lang="en-US" altLang="zh-TW" dirty="0"/>
          </a:p>
        </p:txBody>
      </p:sp>
      <p:pic>
        <p:nvPicPr>
          <p:cNvPr id="5" name="圖片 4">
            <a:extLst>
              <a:ext uri="{FF2B5EF4-FFF2-40B4-BE49-F238E27FC236}">
                <a16:creationId xmlns:a16="http://schemas.microsoft.com/office/drawing/2014/main" id="{00E781CD-70E9-D054-6F1F-47F38E0E3ADE}"/>
              </a:ext>
            </a:extLst>
          </p:cNvPr>
          <p:cNvPicPr>
            <a:picLocks noChangeAspect="1"/>
          </p:cNvPicPr>
          <p:nvPr/>
        </p:nvPicPr>
        <p:blipFill>
          <a:blip r:embed="rId3"/>
          <a:stretch>
            <a:fillRect/>
          </a:stretch>
        </p:blipFill>
        <p:spPr>
          <a:xfrm>
            <a:off x="1344000" y="2421000"/>
            <a:ext cx="5443344" cy="4215462"/>
          </a:xfrm>
          <a:prstGeom prst="rect">
            <a:avLst/>
          </a:prstGeom>
        </p:spPr>
      </p:pic>
      <p:sp>
        <p:nvSpPr>
          <p:cNvPr id="6" name="矩形 5">
            <a:extLst>
              <a:ext uri="{FF2B5EF4-FFF2-40B4-BE49-F238E27FC236}">
                <a16:creationId xmlns:a16="http://schemas.microsoft.com/office/drawing/2014/main" id="{2DCF760B-10DE-4494-4F91-697C9FA5F822}"/>
              </a:ext>
            </a:extLst>
          </p:cNvPr>
          <p:cNvSpPr/>
          <p:nvPr/>
        </p:nvSpPr>
        <p:spPr>
          <a:xfrm>
            <a:off x="1920000" y="3501000"/>
            <a:ext cx="4867344" cy="360000"/>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mc:AlternateContent xmlns:mc="http://schemas.openxmlformats.org/markup-compatibility/2006">
        <mc:Choice xmlns:p14="http://schemas.microsoft.com/office/powerpoint/2010/main" Requires="p14">
          <p:contentPart p14:bwMode="auto" r:id="rId4">
            <p14:nvContentPartPr>
              <p14:cNvPr id="7" name="筆跡 6">
                <a:extLst>
                  <a:ext uri="{FF2B5EF4-FFF2-40B4-BE49-F238E27FC236}">
                    <a16:creationId xmlns:a16="http://schemas.microsoft.com/office/drawing/2014/main" id="{3B922672-432B-CEC4-0C68-B419026AD5ED}"/>
                  </a:ext>
                </a:extLst>
              </p14:cNvPr>
              <p14:cNvContentPartPr/>
              <p14:nvPr/>
            </p14:nvContentPartPr>
            <p14:xfrm>
              <a:off x="8160920" y="2578655"/>
              <a:ext cx="4680" cy="1080"/>
            </p14:xfrm>
          </p:contentPart>
        </mc:Choice>
        <mc:Fallback>
          <p:pic>
            <p:nvPicPr>
              <p:cNvPr id="7" name="筆跡 6">
                <a:extLst>
                  <a:ext uri="{FF2B5EF4-FFF2-40B4-BE49-F238E27FC236}">
                    <a16:creationId xmlns:a16="http://schemas.microsoft.com/office/drawing/2014/main" id="{3B922672-432B-CEC4-0C68-B419026AD5ED}"/>
                  </a:ext>
                </a:extLst>
              </p:cNvPr>
              <p:cNvPicPr/>
              <p:nvPr/>
            </p:nvPicPr>
            <p:blipFill>
              <a:blip r:embed="rId5"/>
              <a:stretch>
                <a:fillRect/>
              </a:stretch>
            </p:blipFill>
            <p:spPr>
              <a:xfrm>
                <a:off x="8152563" y="2565155"/>
                <a:ext cx="21060" cy="27540"/>
              </a:xfrm>
              <a:prstGeom prst="rect">
                <a:avLst/>
              </a:prstGeom>
            </p:spPr>
          </p:pic>
        </mc:Fallback>
      </mc:AlternateContent>
      <p:cxnSp>
        <p:nvCxnSpPr>
          <p:cNvPr id="8" name="直線接點 7">
            <a:extLst>
              <a:ext uri="{FF2B5EF4-FFF2-40B4-BE49-F238E27FC236}">
                <a16:creationId xmlns:a16="http://schemas.microsoft.com/office/drawing/2014/main" id="{4F8A2D8B-7A8B-6418-E271-D97121BB7559}"/>
              </a:ext>
            </a:extLst>
          </p:cNvPr>
          <p:cNvCxnSpPr/>
          <p:nvPr/>
        </p:nvCxnSpPr>
        <p:spPr>
          <a:xfrm>
            <a:off x="8112000" y="2421000"/>
            <a:ext cx="0" cy="35280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直線接點 8">
            <a:extLst>
              <a:ext uri="{FF2B5EF4-FFF2-40B4-BE49-F238E27FC236}">
                <a16:creationId xmlns:a16="http://schemas.microsoft.com/office/drawing/2014/main" id="{CC7A632F-953C-F2C4-F63C-787CF6172645}"/>
              </a:ext>
            </a:extLst>
          </p:cNvPr>
          <p:cNvCxnSpPr/>
          <p:nvPr/>
        </p:nvCxnSpPr>
        <p:spPr>
          <a:xfrm>
            <a:off x="10272000" y="2421000"/>
            <a:ext cx="0" cy="35280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CC7C0FB9-B951-A33D-588E-1D3FBBF03DCB}"/>
              </a:ext>
            </a:extLst>
          </p:cNvPr>
          <p:cNvCxnSpPr/>
          <p:nvPr/>
        </p:nvCxnSpPr>
        <p:spPr>
          <a:xfrm>
            <a:off x="8112000" y="2781000"/>
            <a:ext cx="2160000" cy="792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字方塊 12">
            <a:extLst>
              <a:ext uri="{FF2B5EF4-FFF2-40B4-BE49-F238E27FC236}">
                <a16:creationId xmlns:a16="http://schemas.microsoft.com/office/drawing/2014/main" id="{C7B2337B-2A26-0091-C062-B559B8152A0D}"/>
              </a:ext>
            </a:extLst>
          </p:cNvPr>
          <p:cNvSpPr txBox="1"/>
          <p:nvPr/>
        </p:nvSpPr>
        <p:spPr>
          <a:xfrm>
            <a:off x="7680000" y="2133000"/>
            <a:ext cx="792000" cy="369332"/>
          </a:xfrm>
          <a:prstGeom prst="rect">
            <a:avLst/>
          </a:prstGeom>
          <a:noFill/>
        </p:spPr>
        <p:txBody>
          <a:bodyPr wrap="square" rtlCol="0">
            <a:spAutoFit/>
          </a:bodyPr>
          <a:lstStyle/>
          <a:p>
            <a:r>
              <a:rPr lang="en-US" altLang="zh-TW" dirty="0"/>
              <a:t>Client</a:t>
            </a:r>
            <a:endParaRPr lang="zh-TW" altLang="en-US" dirty="0"/>
          </a:p>
        </p:txBody>
      </p:sp>
      <p:sp>
        <p:nvSpPr>
          <p:cNvPr id="14" name="文字方塊 13">
            <a:extLst>
              <a:ext uri="{FF2B5EF4-FFF2-40B4-BE49-F238E27FC236}">
                <a16:creationId xmlns:a16="http://schemas.microsoft.com/office/drawing/2014/main" id="{4BE46DAD-BC75-09EA-11ED-09D380BC9B41}"/>
              </a:ext>
            </a:extLst>
          </p:cNvPr>
          <p:cNvSpPr txBox="1"/>
          <p:nvPr/>
        </p:nvSpPr>
        <p:spPr>
          <a:xfrm>
            <a:off x="9821765" y="2132116"/>
            <a:ext cx="897036" cy="369332"/>
          </a:xfrm>
          <a:prstGeom prst="rect">
            <a:avLst/>
          </a:prstGeom>
          <a:noFill/>
        </p:spPr>
        <p:txBody>
          <a:bodyPr wrap="square" rtlCol="0">
            <a:spAutoFit/>
          </a:bodyPr>
          <a:lstStyle/>
          <a:p>
            <a:r>
              <a:rPr lang="en-US" altLang="zh-TW" dirty="0"/>
              <a:t>Server</a:t>
            </a:r>
            <a:endParaRPr lang="zh-TW" altLang="en-US" dirty="0"/>
          </a:p>
        </p:txBody>
      </p:sp>
      <p:sp>
        <p:nvSpPr>
          <p:cNvPr id="20" name="文字方塊 19">
            <a:extLst>
              <a:ext uri="{FF2B5EF4-FFF2-40B4-BE49-F238E27FC236}">
                <a16:creationId xmlns:a16="http://schemas.microsoft.com/office/drawing/2014/main" id="{D3E334A0-E5A0-2C06-8137-BF3DF3E82463}"/>
              </a:ext>
            </a:extLst>
          </p:cNvPr>
          <p:cNvSpPr txBox="1"/>
          <p:nvPr/>
        </p:nvSpPr>
        <p:spPr>
          <a:xfrm>
            <a:off x="8557743" y="2745688"/>
            <a:ext cx="1301401" cy="276999"/>
          </a:xfrm>
          <a:prstGeom prst="rect">
            <a:avLst/>
          </a:prstGeom>
          <a:noFill/>
        </p:spPr>
        <p:txBody>
          <a:bodyPr wrap="square" rtlCol="0">
            <a:spAutoFit/>
          </a:bodyPr>
          <a:lstStyle/>
          <a:p>
            <a:pPr algn="ctr"/>
            <a:r>
              <a:rPr lang="en-US" altLang="zh-TW" sz="1200" dirty="0"/>
              <a:t>Seq=100</a:t>
            </a:r>
          </a:p>
        </p:txBody>
      </p:sp>
      <p:sp>
        <p:nvSpPr>
          <p:cNvPr id="22" name="箭號: 向右 21">
            <a:extLst>
              <a:ext uri="{FF2B5EF4-FFF2-40B4-BE49-F238E27FC236}">
                <a16:creationId xmlns:a16="http://schemas.microsoft.com/office/drawing/2014/main" id="{90526B84-A766-D9CE-7732-10108A6D7AA0}"/>
              </a:ext>
            </a:extLst>
          </p:cNvPr>
          <p:cNvSpPr/>
          <p:nvPr/>
        </p:nvSpPr>
        <p:spPr>
          <a:xfrm>
            <a:off x="9873476" y="2922473"/>
            <a:ext cx="497986" cy="527018"/>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TW" altLang="en-US"/>
          </a:p>
        </p:txBody>
      </p:sp>
      <p:sp>
        <p:nvSpPr>
          <p:cNvPr id="23" name="文字方塊 22">
            <a:extLst>
              <a:ext uri="{FF2B5EF4-FFF2-40B4-BE49-F238E27FC236}">
                <a16:creationId xmlns:a16="http://schemas.microsoft.com/office/drawing/2014/main" id="{666D3E4D-E5B6-0D2A-D3B0-E3870A1CD459}"/>
              </a:ext>
            </a:extLst>
          </p:cNvPr>
          <p:cNvSpPr txBox="1"/>
          <p:nvPr/>
        </p:nvSpPr>
        <p:spPr>
          <a:xfrm>
            <a:off x="10439864" y="3064540"/>
            <a:ext cx="1301401" cy="276999"/>
          </a:xfrm>
          <a:prstGeom prst="rect">
            <a:avLst/>
          </a:prstGeom>
          <a:noFill/>
        </p:spPr>
        <p:txBody>
          <a:bodyPr wrap="square" rtlCol="0">
            <a:spAutoFit/>
          </a:bodyPr>
          <a:lstStyle/>
          <a:p>
            <a:pPr algn="ctr"/>
            <a:r>
              <a:rPr lang="en-US" altLang="zh-TW" sz="1200" dirty="0"/>
              <a:t>SYN</a:t>
            </a:r>
            <a:endParaRPr lang="zh-TW" altLang="en-US" sz="1200" dirty="0"/>
          </a:p>
        </p:txBody>
      </p:sp>
    </p:spTree>
    <p:extLst>
      <p:ext uri="{BB962C8B-B14F-4D97-AF65-F5344CB8AC3E}">
        <p14:creationId xmlns:p14="http://schemas.microsoft.com/office/powerpoint/2010/main" val="5395560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D7592E-7491-2078-D428-30DB680CD74E}"/>
              </a:ext>
            </a:extLst>
          </p:cNvPr>
          <p:cNvSpPr>
            <a:spLocks noGrp="1"/>
          </p:cNvSpPr>
          <p:nvPr>
            <p:ph type="title"/>
          </p:nvPr>
        </p:nvSpPr>
        <p:spPr/>
        <p:txBody>
          <a:bodyPr/>
          <a:lstStyle/>
          <a:p>
            <a:r>
              <a:rPr lang="en-US" altLang="zh-TW" dirty="0"/>
              <a:t>Flow statistic estimation — Packets</a:t>
            </a:r>
            <a:r>
              <a:rPr lang="zh-TW" altLang="en-US" dirty="0"/>
              <a:t> </a:t>
            </a:r>
            <a:r>
              <a:rPr lang="en-US" altLang="zh-TW" dirty="0"/>
              <a:t>estimation algorithm</a:t>
            </a:r>
            <a:endParaRPr lang="zh-TW" altLang="en-US" dirty="0"/>
          </a:p>
        </p:txBody>
      </p:sp>
      <p:sp>
        <p:nvSpPr>
          <p:cNvPr id="3" name="內容版面配置區 2">
            <a:extLst>
              <a:ext uri="{FF2B5EF4-FFF2-40B4-BE49-F238E27FC236}">
                <a16:creationId xmlns:a16="http://schemas.microsoft.com/office/drawing/2014/main" id="{875F3CDC-9596-1368-D2B6-B797E929B88E}"/>
              </a:ext>
            </a:extLst>
          </p:cNvPr>
          <p:cNvSpPr>
            <a:spLocks noGrp="1"/>
          </p:cNvSpPr>
          <p:nvPr>
            <p:ph idx="1"/>
          </p:nvPr>
        </p:nvSpPr>
        <p:spPr>
          <a:xfrm>
            <a:off x="838200" y="1825625"/>
            <a:ext cx="11161800" cy="4411375"/>
          </a:xfrm>
        </p:spPr>
        <p:txBody>
          <a:bodyPr>
            <a:normAutofit/>
          </a:bodyPr>
          <a:lstStyle/>
          <a:p>
            <a:r>
              <a:rPr lang="en-US" altLang="zh-TW" dirty="0"/>
              <a:t>SYNACK</a:t>
            </a:r>
            <a:r>
              <a:rPr lang="zh-TW" altLang="en-US" dirty="0"/>
              <a:t> </a:t>
            </a:r>
            <a:r>
              <a:rPr lang="en-US" altLang="zh-TW" dirty="0"/>
              <a:t>packet</a:t>
            </a:r>
            <a:endParaRPr lang="zh-TW" altLang="en-US" dirty="0"/>
          </a:p>
        </p:txBody>
      </p:sp>
      <p:sp>
        <p:nvSpPr>
          <p:cNvPr id="4" name="投影片編號版面配置區 3">
            <a:extLst>
              <a:ext uri="{FF2B5EF4-FFF2-40B4-BE49-F238E27FC236}">
                <a16:creationId xmlns:a16="http://schemas.microsoft.com/office/drawing/2014/main" id="{D0244A37-B477-60B8-70D0-A0AB4FCBB050}"/>
              </a:ext>
            </a:extLst>
          </p:cNvPr>
          <p:cNvSpPr>
            <a:spLocks noGrp="1"/>
          </p:cNvSpPr>
          <p:nvPr>
            <p:ph type="sldNum" sz="quarter" idx="12"/>
          </p:nvPr>
        </p:nvSpPr>
        <p:spPr/>
        <p:txBody>
          <a:bodyPr/>
          <a:lstStyle/>
          <a:p>
            <a:fld id="{1A4800EB-2EA5-46D2-A07A-510C9AA2772C}" type="slidenum">
              <a:rPr lang="en-US" altLang="zh-TW" smtClean="0"/>
              <a:pPr/>
              <a:t>25</a:t>
            </a:fld>
            <a:endParaRPr lang="en-US" altLang="zh-TW" dirty="0"/>
          </a:p>
        </p:txBody>
      </p:sp>
      <p:pic>
        <p:nvPicPr>
          <p:cNvPr id="5" name="圖片 4">
            <a:extLst>
              <a:ext uri="{FF2B5EF4-FFF2-40B4-BE49-F238E27FC236}">
                <a16:creationId xmlns:a16="http://schemas.microsoft.com/office/drawing/2014/main" id="{00E781CD-70E9-D054-6F1F-47F38E0E3ADE}"/>
              </a:ext>
            </a:extLst>
          </p:cNvPr>
          <p:cNvPicPr>
            <a:picLocks noChangeAspect="1"/>
          </p:cNvPicPr>
          <p:nvPr/>
        </p:nvPicPr>
        <p:blipFill>
          <a:blip r:embed="rId3"/>
          <a:stretch>
            <a:fillRect/>
          </a:stretch>
        </p:blipFill>
        <p:spPr>
          <a:xfrm>
            <a:off x="1344000" y="2421000"/>
            <a:ext cx="5443344" cy="4215462"/>
          </a:xfrm>
          <a:prstGeom prst="rect">
            <a:avLst/>
          </a:prstGeom>
        </p:spPr>
      </p:pic>
      <p:sp>
        <p:nvSpPr>
          <p:cNvPr id="6" name="矩形 5">
            <a:extLst>
              <a:ext uri="{FF2B5EF4-FFF2-40B4-BE49-F238E27FC236}">
                <a16:creationId xmlns:a16="http://schemas.microsoft.com/office/drawing/2014/main" id="{2DCF760B-10DE-4494-4F91-697C9FA5F822}"/>
              </a:ext>
            </a:extLst>
          </p:cNvPr>
          <p:cNvSpPr/>
          <p:nvPr/>
        </p:nvSpPr>
        <p:spPr>
          <a:xfrm>
            <a:off x="1704000" y="3861000"/>
            <a:ext cx="5095799" cy="720000"/>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mc:AlternateContent xmlns:mc="http://schemas.openxmlformats.org/markup-compatibility/2006" xmlns:p14="http://schemas.microsoft.com/office/powerpoint/2010/main">
        <mc:Choice Requires="p14">
          <p:contentPart p14:bwMode="auto" r:id="rId4">
            <p14:nvContentPartPr>
              <p14:cNvPr id="16" name="筆跡 15">
                <a:extLst>
                  <a:ext uri="{FF2B5EF4-FFF2-40B4-BE49-F238E27FC236}">
                    <a16:creationId xmlns:a16="http://schemas.microsoft.com/office/drawing/2014/main" id="{B9B96124-4E5F-DDF9-2FE5-20C0D148FDA1}"/>
                  </a:ext>
                </a:extLst>
              </p14:cNvPr>
              <p14:cNvContentPartPr/>
              <p14:nvPr/>
            </p14:nvContentPartPr>
            <p14:xfrm>
              <a:off x="8160920" y="2578655"/>
              <a:ext cx="4680" cy="1080"/>
            </p14:xfrm>
          </p:contentPart>
        </mc:Choice>
        <mc:Fallback xmlns="">
          <p:pic>
            <p:nvPicPr>
              <p:cNvPr id="16" name="筆跡 15">
                <a:extLst>
                  <a:ext uri="{FF2B5EF4-FFF2-40B4-BE49-F238E27FC236}">
                    <a16:creationId xmlns:a16="http://schemas.microsoft.com/office/drawing/2014/main" id="{B9B96124-4E5F-DDF9-2FE5-20C0D148FDA1}"/>
                  </a:ext>
                </a:extLst>
              </p:cNvPr>
              <p:cNvPicPr/>
              <p:nvPr/>
            </p:nvPicPr>
            <p:blipFill>
              <a:blip r:embed="rId6"/>
              <a:stretch>
                <a:fillRect/>
              </a:stretch>
            </p:blipFill>
            <p:spPr>
              <a:xfrm>
                <a:off x="8151920" y="2570015"/>
                <a:ext cx="22320" cy="187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筆跡 6">
                <a:extLst>
                  <a:ext uri="{FF2B5EF4-FFF2-40B4-BE49-F238E27FC236}">
                    <a16:creationId xmlns:a16="http://schemas.microsoft.com/office/drawing/2014/main" id="{2673F0F8-CA13-2CFB-EE31-D1E4DF84D8BA}"/>
                  </a:ext>
                </a:extLst>
              </p14:cNvPr>
              <p14:cNvContentPartPr/>
              <p14:nvPr/>
            </p14:nvContentPartPr>
            <p14:xfrm>
              <a:off x="8160920" y="2578655"/>
              <a:ext cx="4680" cy="1080"/>
            </p14:xfrm>
          </p:contentPart>
        </mc:Choice>
        <mc:Fallback>
          <p:pic>
            <p:nvPicPr>
              <p:cNvPr id="7" name="筆跡 6">
                <a:extLst>
                  <a:ext uri="{FF2B5EF4-FFF2-40B4-BE49-F238E27FC236}">
                    <a16:creationId xmlns:a16="http://schemas.microsoft.com/office/drawing/2014/main" id="{2673F0F8-CA13-2CFB-EE31-D1E4DF84D8BA}"/>
                  </a:ext>
                </a:extLst>
              </p:cNvPr>
              <p:cNvPicPr/>
              <p:nvPr/>
            </p:nvPicPr>
            <p:blipFill>
              <a:blip r:embed="rId8"/>
              <a:stretch>
                <a:fillRect/>
              </a:stretch>
            </p:blipFill>
            <p:spPr>
              <a:xfrm>
                <a:off x="8152563" y="2565155"/>
                <a:ext cx="21060" cy="27540"/>
              </a:xfrm>
              <a:prstGeom prst="rect">
                <a:avLst/>
              </a:prstGeom>
            </p:spPr>
          </p:pic>
        </mc:Fallback>
      </mc:AlternateContent>
      <p:cxnSp>
        <p:nvCxnSpPr>
          <p:cNvPr id="8" name="直線接點 7">
            <a:extLst>
              <a:ext uri="{FF2B5EF4-FFF2-40B4-BE49-F238E27FC236}">
                <a16:creationId xmlns:a16="http://schemas.microsoft.com/office/drawing/2014/main" id="{4109E254-67DA-1857-C089-17FD20DC740F}"/>
              </a:ext>
            </a:extLst>
          </p:cNvPr>
          <p:cNvCxnSpPr/>
          <p:nvPr/>
        </p:nvCxnSpPr>
        <p:spPr>
          <a:xfrm>
            <a:off x="8112000" y="2421000"/>
            <a:ext cx="0" cy="35280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直線接點 8">
            <a:extLst>
              <a:ext uri="{FF2B5EF4-FFF2-40B4-BE49-F238E27FC236}">
                <a16:creationId xmlns:a16="http://schemas.microsoft.com/office/drawing/2014/main" id="{8ECE09CA-20BD-09FE-FDFB-BCA40A4A9E11}"/>
              </a:ext>
            </a:extLst>
          </p:cNvPr>
          <p:cNvCxnSpPr/>
          <p:nvPr/>
        </p:nvCxnSpPr>
        <p:spPr>
          <a:xfrm>
            <a:off x="10272000" y="2421000"/>
            <a:ext cx="0" cy="35280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9A4E92F4-BA91-315A-AB8B-A12E8ADB0BA6}"/>
              </a:ext>
            </a:extLst>
          </p:cNvPr>
          <p:cNvCxnSpPr/>
          <p:nvPr/>
        </p:nvCxnSpPr>
        <p:spPr>
          <a:xfrm>
            <a:off x="8112000" y="2781000"/>
            <a:ext cx="2160000" cy="792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22956760-493D-F5DA-81F0-E5F5EE3DF6AF}"/>
              </a:ext>
            </a:extLst>
          </p:cNvPr>
          <p:cNvCxnSpPr>
            <a:cxnSpLocks/>
          </p:cNvCxnSpPr>
          <p:nvPr/>
        </p:nvCxnSpPr>
        <p:spPr>
          <a:xfrm flipH="1">
            <a:off x="8113718" y="3589731"/>
            <a:ext cx="2160000" cy="792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字方塊 12">
            <a:extLst>
              <a:ext uri="{FF2B5EF4-FFF2-40B4-BE49-F238E27FC236}">
                <a16:creationId xmlns:a16="http://schemas.microsoft.com/office/drawing/2014/main" id="{23D1C5A3-D566-E9D3-0CCE-9DAF41665642}"/>
              </a:ext>
            </a:extLst>
          </p:cNvPr>
          <p:cNvSpPr txBox="1"/>
          <p:nvPr/>
        </p:nvSpPr>
        <p:spPr>
          <a:xfrm>
            <a:off x="7680000" y="2133000"/>
            <a:ext cx="792000" cy="369332"/>
          </a:xfrm>
          <a:prstGeom prst="rect">
            <a:avLst/>
          </a:prstGeom>
          <a:noFill/>
        </p:spPr>
        <p:txBody>
          <a:bodyPr wrap="square" rtlCol="0">
            <a:spAutoFit/>
          </a:bodyPr>
          <a:lstStyle/>
          <a:p>
            <a:r>
              <a:rPr lang="en-US" altLang="zh-TW" dirty="0"/>
              <a:t>Client</a:t>
            </a:r>
            <a:endParaRPr lang="zh-TW" altLang="en-US" dirty="0"/>
          </a:p>
        </p:txBody>
      </p:sp>
      <p:sp>
        <p:nvSpPr>
          <p:cNvPr id="14" name="文字方塊 13">
            <a:extLst>
              <a:ext uri="{FF2B5EF4-FFF2-40B4-BE49-F238E27FC236}">
                <a16:creationId xmlns:a16="http://schemas.microsoft.com/office/drawing/2014/main" id="{5141B196-99B8-3CAE-1196-FED109AEEC2D}"/>
              </a:ext>
            </a:extLst>
          </p:cNvPr>
          <p:cNvSpPr txBox="1"/>
          <p:nvPr/>
        </p:nvSpPr>
        <p:spPr>
          <a:xfrm>
            <a:off x="9821765" y="2132116"/>
            <a:ext cx="897036" cy="369332"/>
          </a:xfrm>
          <a:prstGeom prst="rect">
            <a:avLst/>
          </a:prstGeom>
          <a:noFill/>
        </p:spPr>
        <p:txBody>
          <a:bodyPr wrap="square" rtlCol="0">
            <a:spAutoFit/>
          </a:bodyPr>
          <a:lstStyle/>
          <a:p>
            <a:r>
              <a:rPr lang="en-US" altLang="zh-TW" dirty="0"/>
              <a:t>Server</a:t>
            </a:r>
            <a:endParaRPr lang="zh-TW" altLang="en-US" dirty="0"/>
          </a:p>
        </p:txBody>
      </p:sp>
      <p:sp>
        <p:nvSpPr>
          <p:cNvPr id="15" name="文字方塊 14">
            <a:extLst>
              <a:ext uri="{FF2B5EF4-FFF2-40B4-BE49-F238E27FC236}">
                <a16:creationId xmlns:a16="http://schemas.microsoft.com/office/drawing/2014/main" id="{0D45AFB5-6017-769B-887C-23FACF8349F5}"/>
              </a:ext>
            </a:extLst>
          </p:cNvPr>
          <p:cNvSpPr txBox="1"/>
          <p:nvPr/>
        </p:nvSpPr>
        <p:spPr>
          <a:xfrm>
            <a:off x="9040268" y="3013248"/>
            <a:ext cx="300029" cy="369332"/>
          </a:xfrm>
          <a:prstGeom prst="rect">
            <a:avLst/>
          </a:prstGeom>
          <a:solidFill>
            <a:schemeClr val="bg1"/>
          </a:solidFill>
        </p:spPr>
        <p:txBody>
          <a:bodyPr wrap="square" rtlCol="0">
            <a:spAutoFit/>
          </a:bodyPr>
          <a:lstStyle/>
          <a:p>
            <a:r>
              <a:rPr lang="en-US" altLang="zh-TW" dirty="0"/>
              <a:t>?</a:t>
            </a:r>
            <a:endParaRPr lang="zh-TW" altLang="en-US" dirty="0"/>
          </a:p>
        </p:txBody>
      </p:sp>
      <p:sp>
        <p:nvSpPr>
          <p:cNvPr id="20" name="文字方塊 19">
            <a:extLst>
              <a:ext uri="{FF2B5EF4-FFF2-40B4-BE49-F238E27FC236}">
                <a16:creationId xmlns:a16="http://schemas.microsoft.com/office/drawing/2014/main" id="{52EB245C-1308-FFEE-F559-E8E4D5D021F8}"/>
              </a:ext>
            </a:extLst>
          </p:cNvPr>
          <p:cNvSpPr txBox="1"/>
          <p:nvPr/>
        </p:nvSpPr>
        <p:spPr>
          <a:xfrm>
            <a:off x="8587344" y="3449445"/>
            <a:ext cx="1301401" cy="461665"/>
          </a:xfrm>
          <a:prstGeom prst="rect">
            <a:avLst/>
          </a:prstGeom>
          <a:noFill/>
        </p:spPr>
        <p:txBody>
          <a:bodyPr wrap="square" rtlCol="0">
            <a:spAutoFit/>
          </a:bodyPr>
          <a:lstStyle/>
          <a:p>
            <a:pPr algn="ctr"/>
            <a:r>
              <a:rPr lang="en-US" altLang="zh-TW" sz="1200" dirty="0"/>
              <a:t>Seq=100</a:t>
            </a:r>
          </a:p>
          <a:p>
            <a:pPr algn="ctr"/>
            <a:r>
              <a:rPr lang="en-US" altLang="zh-TW" sz="1200" dirty="0"/>
              <a:t>Ack = 201</a:t>
            </a:r>
          </a:p>
        </p:txBody>
      </p:sp>
      <p:sp>
        <p:nvSpPr>
          <p:cNvPr id="22" name="箭號: 向右 21">
            <a:extLst>
              <a:ext uri="{FF2B5EF4-FFF2-40B4-BE49-F238E27FC236}">
                <a16:creationId xmlns:a16="http://schemas.microsoft.com/office/drawing/2014/main" id="{95EA2352-B562-62D0-43D9-61A3A396E716}"/>
              </a:ext>
            </a:extLst>
          </p:cNvPr>
          <p:cNvSpPr/>
          <p:nvPr/>
        </p:nvSpPr>
        <p:spPr>
          <a:xfrm>
            <a:off x="9918014" y="3816864"/>
            <a:ext cx="497986" cy="527018"/>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TW" altLang="en-US"/>
          </a:p>
        </p:txBody>
      </p:sp>
      <p:sp>
        <p:nvSpPr>
          <p:cNvPr id="23" name="文字方塊 22">
            <a:extLst>
              <a:ext uri="{FF2B5EF4-FFF2-40B4-BE49-F238E27FC236}">
                <a16:creationId xmlns:a16="http://schemas.microsoft.com/office/drawing/2014/main" id="{E29B04A0-812B-DD18-9F2A-B7232E5A1E72}"/>
              </a:ext>
            </a:extLst>
          </p:cNvPr>
          <p:cNvSpPr txBox="1"/>
          <p:nvPr/>
        </p:nvSpPr>
        <p:spPr>
          <a:xfrm>
            <a:off x="10484402" y="3958931"/>
            <a:ext cx="1301401" cy="276999"/>
          </a:xfrm>
          <a:prstGeom prst="rect">
            <a:avLst/>
          </a:prstGeom>
          <a:noFill/>
        </p:spPr>
        <p:txBody>
          <a:bodyPr wrap="square" rtlCol="0">
            <a:spAutoFit/>
          </a:bodyPr>
          <a:lstStyle/>
          <a:p>
            <a:pPr algn="ctr"/>
            <a:r>
              <a:rPr lang="en-US" altLang="zh-TW" sz="1200" dirty="0"/>
              <a:t>SYNACK</a:t>
            </a:r>
            <a:endParaRPr lang="zh-TW" altLang="en-US" sz="1200" dirty="0"/>
          </a:p>
        </p:txBody>
      </p:sp>
    </p:spTree>
    <p:extLst>
      <p:ext uri="{BB962C8B-B14F-4D97-AF65-F5344CB8AC3E}">
        <p14:creationId xmlns:p14="http://schemas.microsoft.com/office/powerpoint/2010/main" val="4175946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D7592E-7491-2078-D428-30DB680CD74E}"/>
              </a:ext>
            </a:extLst>
          </p:cNvPr>
          <p:cNvSpPr>
            <a:spLocks noGrp="1"/>
          </p:cNvSpPr>
          <p:nvPr>
            <p:ph type="title"/>
          </p:nvPr>
        </p:nvSpPr>
        <p:spPr/>
        <p:txBody>
          <a:bodyPr/>
          <a:lstStyle/>
          <a:p>
            <a:r>
              <a:rPr lang="en-US" altLang="zh-TW" dirty="0"/>
              <a:t>Flow statistic estimation — Packets</a:t>
            </a:r>
            <a:r>
              <a:rPr lang="zh-TW" altLang="en-US" dirty="0"/>
              <a:t> </a:t>
            </a:r>
            <a:r>
              <a:rPr lang="en-US" altLang="zh-TW" dirty="0"/>
              <a:t>estimation algorithm</a:t>
            </a:r>
            <a:endParaRPr lang="zh-TW" altLang="en-US" dirty="0"/>
          </a:p>
        </p:txBody>
      </p:sp>
      <p:sp>
        <p:nvSpPr>
          <p:cNvPr id="3" name="內容版面配置區 2">
            <a:extLst>
              <a:ext uri="{FF2B5EF4-FFF2-40B4-BE49-F238E27FC236}">
                <a16:creationId xmlns:a16="http://schemas.microsoft.com/office/drawing/2014/main" id="{875F3CDC-9596-1368-D2B6-B797E929B88E}"/>
              </a:ext>
            </a:extLst>
          </p:cNvPr>
          <p:cNvSpPr>
            <a:spLocks noGrp="1"/>
          </p:cNvSpPr>
          <p:nvPr>
            <p:ph idx="1"/>
          </p:nvPr>
        </p:nvSpPr>
        <p:spPr>
          <a:xfrm>
            <a:off x="838200" y="1825625"/>
            <a:ext cx="11161800" cy="4411375"/>
          </a:xfrm>
        </p:spPr>
        <p:txBody>
          <a:bodyPr>
            <a:normAutofit/>
          </a:bodyPr>
          <a:lstStyle/>
          <a:p>
            <a:r>
              <a:rPr lang="en-US" altLang="zh-TW" dirty="0"/>
              <a:t>No SYN/SYNACK</a:t>
            </a:r>
            <a:r>
              <a:rPr lang="zh-TW" altLang="en-US" dirty="0"/>
              <a:t> </a:t>
            </a:r>
            <a:r>
              <a:rPr lang="en-US" altLang="zh-TW" dirty="0"/>
              <a:t>packet</a:t>
            </a:r>
            <a:endParaRPr lang="zh-TW" altLang="en-US" dirty="0"/>
          </a:p>
        </p:txBody>
      </p:sp>
      <p:sp>
        <p:nvSpPr>
          <p:cNvPr id="4" name="投影片編號版面配置區 3">
            <a:extLst>
              <a:ext uri="{FF2B5EF4-FFF2-40B4-BE49-F238E27FC236}">
                <a16:creationId xmlns:a16="http://schemas.microsoft.com/office/drawing/2014/main" id="{D0244A37-B477-60B8-70D0-A0AB4FCBB050}"/>
              </a:ext>
            </a:extLst>
          </p:cNvPr>
          <p:cNvSpPr>
            <a:spLocks noGrp="1"/>
          </p:cNvSpPr>
          <p:nvPr>
            <p:ph type="sldNum" sz="quarter" idx="12"/>
          </p:nvPr>
        </p:nvSpPr>
        <p:spPr/>
        <p:txBody>
          <a:bodyPr/>
          <a:lstStyle/>
          <a:p>
            <a:fld id="{1A4800EB-2EA5-46D2-A07A-510C9AA2772C}" type="slidenum">
              <a:rPr lang="en-US" altLang="zh-TW" smtClean="0"/>
              <a:pPr/>
              <a:t>26</a:t>
            </a:fld>
            <a:endParaRPr lang="en-US" altLang="zh-TW" dirty="0"/>
          </a:p>
        </p:txBody>
      </p:sp>
      <p:pic>
        <p:nvPicPr>
          <p:cNvPr id="5" name="圖片 4">
            <a:extLst>
              <a:ext uri="{FF2B5EF4-FFF2-40B4-BE49-F238E27FC236}">
                <a16:creationId xmlns:a16="http://schemas.microsoft.com/office/drawing/2014/main" id="{00E781CD-70E9-D054-6F1F-47F38E0E3ADE}"/>
              </a:ext>
            </a:extLst>
          </p:cNvPr>
          <p:cNvPicPr>
            <a:picLocks noChangeAspect="1"/>
          </p:cNvPicPr>
          <p:nvPr/>
        </p:nvPicPr>
        <p:blipFill>
          <a:blip r:embed="rId3"/>
          <a:stretch>
            <a:fillRect/>
          </a:stretch>
        </p:blipFill>
        <p:spPr>
          <a:xfrm>
            <a:off x="1344000" y="2421000"/>
            <a:ext cx="5443344" cy="4215462"/>
          </a:xfrm>
          <a:prstGeom prst="rect">
            <a:avLst/>
          </a:prstGeom>
        </p:spPr>
      </p:pic>
      <p:sp>
        <p:nvSpPr>
          <p:cNvPr id="6" name="矩形 5">
            <a:extLst>
              <a:ext uri="{FF2B5EF4-FFF2-40B4-BE49-F238E27FC236}">
                <a16:creationId xmlns:a16="http://schemas.microsoft.com/office/drawing/2014/main" id="{2DCF760B-10DE-4494-4F91-697C9FA5F822}"/>
              </a:ext>
            </a:extLst>
          </p:cNvPr>
          <p:cNvSpPr/>
          <p:nvPr/>
        </p:nvSpPr>
        <p:spPr>
          <a:xfrm>
            <a:off x="1704000" y="3851312"/>
            <a:ext cx="5091406" cy="729688"/>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mc:AlternateContent xmlns:mc="http://schemas.openxmlformats.org/markup-compatibility/2006" xmlns:p14="http://schemas.microsoft.com/office/powerpoint/2010/main">
        <mc:Choice Requires="p14">
          <p:contentPart p14:bwMode="auto" r:id="rId4">
            <p14:nvContentPartPr>
              <p14:cNvPr id="16" name="筆跡 15">
                <a:extLst>
                  <a:ext uri="{FF2B5EF4-FFF2-40B4-BE49-F238E27FC236}">
                    <a16:creationId xmlns:a16="http://schemas.microsoft.com/office/drawing/2014/main" id="{B9B96124-4E5F-DDF9-2FE5-20C0D148FDA1}"/>
                  </a:ext>
                </a:extLst>
              </p14:cNvPr>
              <p14:cNvContentPartPr/>
              <p14:nvPr/>
            </p14:nvContentPartPr>
            <p14:xfrm>
              <a:off x="8160920" y="2578655"/>
              <a:ext cx="4680" cy="1080"/>
            </p14:xfrm>
          </p:contentPart>
        </mc:Choice>
        <mc:Fallback xmlns="">
          <p:pic>
            <p:nvPicPr>
              <p:cNvPr id="16" name="筆跡 15">
                <a:extLst>
                  <a:ext uri="{FF2B5EF4-FFF2-40B4-BE49-F238E27FC236}">
                    <a16:creationId xmlns:a16="http://schemas.microsoft.com/office/drawing/2014/main" id="{B9B96124-4E5F-DDF9-2FE5-20C0D148FDA1}"/>
                  </a:ext>
                </a:extLst>
              </p:cNvPr>
              <p:cNvPicPr/>
              <p:nvPr/>
            </p:nvPicPr>
            <p:blipFill>
              <a:blip r:embed="rId6"/>
              <a:stretch>
                <a:fillRect/>
              </a:stretch>
            </p:blipFill>
            <p:spPr>
              <a:xfrm>
                <a:off x="8152563" y="2565155"/>
                <a:ext cx="21060" cy="275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筆跡 6">
                <a:extLst>
                  <a:ext uri="{FF2B5EF4-FFF2-40B4-BE49-F238E27FC236}">
                    <a16:creationId xmlns:a16="http://schemas.microsoft.com/office/drawing/2014/main" id="{15998235-C5AE-D90D-7496-388CAD500ABB}"/>
                  </a:ext>
                </a:extLst>
              </p14:cNvPr>
              <p14:cNvContentPartPr/>
              <p14:nvPr/>
            </p14:nvContentPartPr>
            <p14:xfrm>
              <a:off x="8160920" y="2578655"/>
              <a:ext cx="4680" cy="1080"/>
            </p14:xfrm>
          </p:contentPart>
        </mc:Choice>
        <mc:Fallback>
          <p:pic>
            <p:nvPicPr>
              <p:cNvPr id="7" name="筆跡 6">
                <a:extLst>
                  <a:ext uri="{FF2B5EF4-FFF2-40B4-BE49-F238E27FC236}">
                    <a16:creationId xmlns:a16="http://schemas.microsoft.com/office/drawing/2014/main" id="{15998235-C5AE-D90D-7496-388CAD500ABB}"/>
                  </a:ext>
                </a:extLst>
              </p:cNvPr>
              <p:cNvPicPr/>
              <p:nvPr/>
            </p:nvPicPr>
            <p:blipFill>
              <a:blip r:embed="rId8"/>
              <a:stretch>
                <a:fillRect/>
              </a:stretch>
            </p:blipFill>
            <p:spPr>
              <a:xfrm>
                <a:off x="8152563" y="2565155"/>
                <a:ext cx="21060" cy="27540"/>
              </a:xfrm>
              <a:prstGeom prst="rect">
                <a:avLst/>
              </a:prstGeom>
            </p:spPr>
          </p:pic>
        </mc:Fallback>
      </mc:AlternateContent>
      <p:cxnSp>
        <p:nvCxnSpPr>
          <p:cNvPr id="9" name="直線接點 8">
            <a:extLst>
              <a:ext uri="{FF2B5EF4-FFF2-40B4-BE49-F238E27FC236}">
                <a16:creationId xmlns:a16="http://schemas.microsoft.com/office/drawing/2014/main" id="{CD1FD632-E62F-D2A9-B8A6-A76247BC285B}"/>
              </a:ext>
            </a:extLst>
          </p:cNvPr>
          <p:cNvCxnSpPr/>
          <p:nvPr/>
        </p:nvCxnSpPr>
        <p:spPr>
          <a:xfrm>
            <a:off x="8112000" y="2421000"/>
            <a:ext cx="0" cy="35280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91B0D894-D18B-C451-E5D5-36CA9522C9F4}"/>
              </a:ext>
            </a:extLst>
          </p:cNvPr>
          <p:cNvCxnSpPr/>
          <p:nvPr/>
        </p:nvCxnSpPr>
        <p:spPr>
          <a:xfrm>
            <a:off x="10272000" y="2421000"/>
            <a:ext cx="0" cy="35280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1EF29839-7D79-3C49-F9A0-A101003BF77A}"/>
              </a:ext>
            </a:extLst>
          </p:cNvPr>
          <p:cNvCxnSpPr/>
          <p:nvPr/>
        </p:nvCxnSpPr>
        <p:spPr>
          <a:xfrm>
            <a:off x="8112000" y="2781000"/>
            <a:ext cx="2160000" cy="792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7013D038-D650-D759-61E5-B2E9E3908728}"/>
              </a:ext>
            </a:extLst>
          </p:cNvPr>
          <p:cNvCxnSpPr/>
          <p:nvPr/>
        </p:nvCxnSpPr>
        <p:spPr>
          <a:xfrm>
            <a:off x="8110283" y="4373365"/>
            <a:ext cx="2160000" cy="792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9ECAECA9-9138-E864-2FE0-702796E6443D}"/>
              </a:ext>
            </a:extLst>
          </p:cNvPr>
          <p:cNvCxnSpPr>
            <a:cxnSpLocks/>
          </p:cNvCxnSpPr>
          <p:nvPr/>
        </p:nvCxnSpPr>
        <p:spPr>
          <a:xfrm flipH="1">
            <a:off x="8113718" y="3589731"/>
            <a:ext cx="2160000" cy="792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7FFC4D49-9A48-ABD4-A2D8-1BC4AAAB9AFD}"/>
              </a:ext>
            </a:extLst>
          </p:cNvPr>
          <p:cNvSpPr txBox="1"/>
          <p:nvPr/>
        </p:nvSpPr>
        <p:spPr>
          <a:xfrm>
            <a:off x="7680000" y="2133000"/>
            <a:ext cx="792000" cy="369332"/>
          </a:xfrm>
          <a:prstGeom prst="rect">
            <a:avLst/>
          </a:prstGeom>
          <a:noFill/>
        </p:spPr>
        <p:txBody>
          <a:bodyPr wrap="square" rtlCol="0">
            <a:spAutoFit/>
          </a:bodyPr>
          <a:lstStyle/>
          <a:p>
            <a:r>
              <a:rPr lang="en-US" altLang="zh-TW" dirty="0"/>
              <a:t>Client</a:t>
            </a:r>
            <a:endParaRPr lang="zh-TW" altLang="en-US" dirty="0"/>
          </a:p>
        </p:txBody>
      </p:sp>
      <p:sp>
        <p:nvSpPr>
          <p:cNvPr id="15" name="文字方塊 14">
            <a:extLst>
              <a:ext uri="{FF2B5EF4-FFF2-40B4-BE49-F238E27FC236}">
                <a16:creationId xmlns:a16="http://schemas.microsoft.com/office/drawing/2014/main" id="{525491B5-80A4-A240-C14D-DB14BEC49005}"/>
              </a:ext>
            </a:extLst>
          </p:cNvPr>
          <p:cNvSpPr txBox="1"/>
          <p:nvPr/>
        </p:nvSpPr>
        <p:spPr>
          <a:xfrm>
            <a:off x="9821765" y="2132116"/>
            <a:ext cx="897036" cy="369332"/>
          </a:xfrm>
          <a:prstGeom prst="rect">
            <a:avLst/>
          </a:prstGeom>
          <a:noFill/>
        </p:spPr>
        <p:txBody>
          <a:bodyPr wrap="square" rtlCol="0">
            <a:spAutoFit/>
          </a:bodyPr>
          <a:lstStyle/>
          <a:p>
            <a:r>
              <a:rPr lang="en-US" altLang="zh-TW" dirty="0"/>
              <a:t>Server</a:t>
            </a:r>
            <a:endParaRPr lang="zh-TW" altLang="en-US" dirty="0"/>
          </a:p>
        </p:txBody>
      </p:sp>
      <p:sp>
        <p:nvSpPr>
          <p:cNvPr id="20" name="文字方塊 19">
            <a:extLst>
              <a:ext uri="{FF2B5EF4-FFF2-40B4-BE49-F238E27FC236}">
                <a16:creationId xmlns:a16="http://schemas.microsoft.com/office/drawing/2014/main" id="{EEFA4E15-E338-4618-77B4-4CB9CEF7EF3F}"/>
              </a:ext>
            </a:extLst>
          </p:cNvPr>
          <p:cNvSpPr txBox="1"/>
          <p:nvPr/>
        </p:nvSpPr>
        <p:spPr>
          <a:xfrm>
            <a:off x="9040268" y="3774265"/>
            <a:ext cx="300029" cy="369332"/>
          </a:xfrm>
          <a:prstGeom prst="rect">
            <a:avLst/>
          </a:prstGeom>
          <a:solidFill>
            <a:schemeClr val="bg1"/>
          </a:solidFill>
        </p:spPr>
        <p:txBody>
          <a:bodyPr wrap="square" rtlCol="0">
            <a:spAutoFit/>
          </a:bodyPr>
          <a:lstStyle/>
          <a:p>
            <a:r>
              <a:rPr lang="en-US" altLang="zh-TW" dirty="0"/>
              <a:t>?</a:t>
            </a:r>
            <a:endParaRPr lang="zh-TW" altLang="en-US" dirty="0"/>
          </a:p>
        </p:txBody>
      </p:sp>
      <p:sp>
        <p:nvSpPr>
          <p:cNvPr id="23" name="箭號: 向右 22">
            <a:extLst>
              <a:ext uri="{FF2B5EF4-FFF2-40B4-BE49-F238E27FC236}">
                <a16:creationId xmlns:a16="http://schemas.microsoft.com/office/drawing/2014/main" id="{7C3C6F03-2B38-8D08-86D4-30EF5DB8DB80}"/>
              </a:ext>
            </a:extLst>
          </p:cNvPr>
          <p:cNvSpPr/>
          <p:nvPr/>
        </p:nvSpPr>
        <p:spPr>
          <a:xfrm>
            <a:off x="10072332" y="4663945"/>
            <a:ext cx="497986" cy="527018"/>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TW" altLang="en-US"/>
          </a:p>
        </p:txBody>
      </p:sp>
      <p:sp>
        <p:nvSpPr>
          <p:cNvPr id="24" name="文字方塊 23">
            <a:extLst>
              <a:ext uri="{FF2B5EF4-FFF2-40B4-BE49-F238E27FC236}">
                <a16:creationId xmlns:a16="http://schemas.microsoft.com/office/drawing/2014/main" id="{5B445245-FF33-3404-166A-C641C10ACE0A}"/>
              </a:ext>
            </a:extLst>
          </p:cNvPr>
          <p:cNvSpPr txBox="1"/>
          <p:nvPr/>
        </p:nvSpPr>
        <p:spPr>
          <a:xfrm>
            <a:off x="10638720" y="4806012"/>
            <a:ext cx="1301401" cy="276999"/>
          </a:xfrm>
          <a:prstGeom prst="rect">
            <a:avLst/>
          </a:prstGeom>
          <a:noFill/>
        </p:spPr>
        <p:txBody>
          <a:bodyPr wrap="square" rtlCol="0">
            <a:spAutoFit/>
          </a:bodyPr>
          <a:lstStyle/>
          <a:p>
            <a:pPr algn="ctr"/>
            <a:r>
              <a:rPr lang="en-US" altLang="zh-TW" sz="1200" dirty="0"/>
              <a:t>SYN Missed</a:t>
            </a:r>
            <a:endParaRPr lang="zh-TW" altLang="en-US" sz="1200" dirty="0"/>
          </a:p>
        </p:txBody>
      </p:sp>
      <p:sp>
        <p:nvSpPr>
          <p:cNvPr id="26" name="乘號 25">
            <a:extLst>
              <a:ext uri="{FF2B5EF4-FFF2-40B4-BE49-F238E27FC236}">
                <a16:creationId xmlns:a16="http://schemas.microsoft.com/office/drawing/2014/main" id="{32F7AA6E-E985-A21F-5358-2C82084B0D03}"/>
              </a:ext>
            </a:extLst>
          </p:cNvPr>
          <p:cNvSpPr/>
          <p:nvPr/>
        </p:nvSpPr>
        <p:spPr>
          <a:xfrm>
            <a:off x="8968598" y="2907197"/>
            <a:ext cx="452592" cy="521803"/>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文字方塊 26">
            <a:extLst>
              <a:ext uri="{FF2B5EF4-FFF2-40B4-BE49-F238E27FC236}">
                <a16:creationId xmlns:a16="http://schemas.microsoft.com/office/drawing/2014/main" id="{46C79682-13C7-09CA-FCA2-8146005A410F}"/>
              </a:ext>
            </a:extLst>
          </p:cNvPr>
          <p:cNvSpPr txBox="1"/>
          <p:nvPr/>
        </p:nvSpPr>
        <p:spPr>
          <a:xfrm>
            <a:off x="8547431" y="4903431"/>
            <a:ext cx="1301401" cy="461665"/>
          </a:xfrm>
          <a:prstGeom prst="rect">
            <a:avLst/>
          </a:prstGeom>
          <a:noFill/>
        </p:spPr>
        <p:txBody>
          <a:bodyPr wrap="square" rtlCol="0">
            <a:spAutoFit/>
          </a:bodyPr>
          <a:lstStyle/>
          <a:p>
            <a:pPr algn="ctr"/>
            <a:r>
              <a:rPr lang="en-US" altLang="zh-TW" sz="1200" dirty="0"/>
              <a:t>Seq=100</a:t>
            </a:r>
          </a:p>
          <a:p>
            <a:pPr algn="ctr"/>
            <a:r>
              <a:rPr lang="en-US" altLang="zh-TW" sz="1200" dirty="0"/>
              <a:t>Ack = 201</a:t>
            </a:r>
          </a:p>
        </p:txBody>
      </p:sp>
    </p:spTree>
    <p:extLst>
      <p:ext uri="{BB962C8B-B14F-4D97-AF65-F5344CB8AC3E}">
        <p14:creationId xmlns:p14="http://schemas.microsoft.com/office/powerpoint/2010/main" val="649809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D7592E-7491-2078-D428-30DB680CD74E}"/>
              </a:ext>
            </a:extLst>
          </p:cNvPr>
          <p:cNvSpPr>
            <a:spLocks noGrp="1"/>
          </p:cNvSpPr>
          <p:nvPr>
            <p:ph type="title"/>
          </p:nvPr>
        </p:nvSpPr>
        <p:spPr/>
        <p:txBody>
          <a:bodyPr/>
          <a:lstStyle/>
          <a:p>
            <a:r>
              <a:rPr lang="en-US" altLang="zh-TW" dirty="0"/>
              <a:t>Flow statistic estimation — Packets</a:t>
            </a:r>
            <a:r>
              <a:rPr lang="zh-TW" altLang="en-US" dirty="0"/>
              <a:t> </a:t>
            </a:r>
            <a:r>
              <a:rPr lang="en-US" altLang="zh-TW" dirty="0"/>
              <a:t>estimation algorithm</a:t>
            </a:r>
            <a:endParaRPr lang="zh-TW" altLang="en-US" dirty="0"/>
          </a:p>
        </p:txBody>
      </p:sp>
      <p:sp>
        <p:nvSpPr>
          <p:cNvPr id="3" name="內容版面配置區 2">
            <a:extLst>
              <a:ext uri="{FF2B5EF4-FFF2-40B4-BE49-F238E27FC236}">
                <a16:creationId xmlns:a16="http://schemas.microsoft.com/office/drawing/2014/main" id="{875F3CDC-9596-1368-D2B6-B797E929B88E}"/>
              </a:ext>
            </a:extLst>
          </p:cNvPr>
          <p:cNvSpPr>
            <a:spLocks noGrp="1"/>
          </p:cNvSpPr>
          <p:nvPr>
            <p:ph idx="1"/>
          </p:nvPr>
        </p:nvSpPr>
        <p:spPr>
          <a:xfrm>
            <a:off x="838200" y="1825625"/>
            <a:ext cx="11161800" cy="4411375"/>
          </a:xfrm>
        </p:spPr>
        <p:txBody>
          <a:bodyPr>
            <a:normAutofit/>
          </a:bodyPr>
          <a:lstStyle/>
          <a:p>
            <a:r>
              <a:rPr lang="en-US" altLang="zh-TW" dirty="0"/>
              <a:t>SEQ/ ACK</a:t>
            </a:r>
          </a:p>
          <a:p>
            <a:pPr lvl="1"/>
            <a:r>
              <a:rPr lang="en-US" altLang="zh-TW" dirty="0" err="1"/>
              <a:t>Ackchg</a:t>
            </a:r>
            <a:r>
              <a:rPr lang="en-US" altLang="zh-TW" dirty="0"/>
              <a:t>:</a:t>
            </a:r>
            <a:r>
              <a:rPr lang="zh-TW" altLang="en-US" dirty="0"/>
              <a:t> </a:t>
            </a:r>
            <a:r>
              <a:rPr lang="en-US" altLang="zh-TW" dirty="0"/>
              <a:t>Len of received packets</a:t>
            </a:r>
          </a:p>
          <a:p>
            <a:pPr lvl="1"/>
            <a:r>
              <a:rPr lang="en-US" altLang="zh-TW" dirty="0" err="1"/>
              <a:t>SeqChg</a:t>
            </a:r>
            <a:r>
              <a:rPr lang="en-US" altLang="zh-TW" dirty="0"/>
              <a:t>: Len</a:t>
            </a:r>
            <a:r>
              <a:rPr lang="zh-TW" altLang="en-US" dirty="0"/>
              <a:t> </a:t>
            </a:r>
            <a:r>
              <a:rPr lang="en-US" altLang="zh-TW" dirty="0"/>
              <a:t>of</a:t>
            </a:r>
            <a:r>
              <a:rPr lang="zh-TW" altLang="en-US" dirty="0"/>
              <a:t> </a:t>
            </a:r>
            <a:r>
              <a:rPr lang="en-US" altLang="zh-TW" dirty="0"/>
              <a:t>sent</a:t>
            </a:r>
            <a:r>
              <a:rPr lang="zh-TW" altLang="en-US" dirty="0"/>
              <a:t> </a:t>
            </a:r>
            <a:r>
              <a:rPr lang="en-US" altLang="zh-TW" dirty="0"/>
              <a:t>packets</a:t>
            </a:r>
            <a:endParaRPr lang="zh-TW" altLang="en-US" dirty="0"/>
          </a:p>
        </p:txBody>
      </p:sp>
      <p:sp>
        <p:nvSpPr>
          <p:cNvPr id="4" name="投影片編號版面配置區 3">
            <a:extLst>
              <a:ext uri="{FF2B5EF4-FFF2-40B4-BE49-F238E27FC236}">
                <a16:creationId xmlns:a16="http://schemas.microsoft.com/office/drawing/2014/main" id="{D0244A37-B477-60B8-70D0-A0AB4FCBB050}"/>
              </a:ext>
            </a:extLst>
          </p:cNvPr>
          <p:cNvSpPr>
            <a:spLocks noGrp="1"/>
          </p:cNvSpPr>
          <p:nvPr>
            <p:ph type="sldNum" sz="quarter" idx="12"/>
          </p:nvPr>
        </p:nvSpPr>
        <p:spPr/>
        <p:txBody>
          <a:bodyPr/>
          <a:lstStyle/>
          <a:p>
            <a:fld id="{1A4800EB-2EA5-46D2-A07A-510C9AA2772C}" type="slidenum">
              <a:rPr lang="en-US" altLang="zh-TW" smtClean="0"/>
              <a:pPr/>
              <a:t>27</a:t>
            </a:fld>
            <a:endParaRPr lang="en-US" altLang="zh-TW" dirty="0"/>
          </a:p>
        </p:txBody>
      </p:sp>
      <mc:AlternateContent xmlns:mc="http://schemas.openxmlformats.org/markup-compatibility/2006">
        <mc:Choice xmlns:p14="http://schemas.microsoft.com/office/powerpoint/2010/main" Requires="p14">
          <p:contentPart p14:bwMode="auto" r:id="rId3">
            <p14:nvContentPartPr>
              <p14:cNvPr id="16" name="筆跡 15">
                <a:extLst>
                  <a:ext uri="{FF2B5EF4-FFF2-40B4-BE49-F238E27FC236}">
                    <a16:creationId xmlns:a16="http://schemas.microsoft.com/office/drawing/2014/main" id="{B9B96124-4E5F-DDF9-2FE5-20C0D148FDA1}"/>
                  </a:ext>
                </a:extLst>
              </p14:cNvPr>
              <p14:cNvContentPartPr/>
              <p14:nvPr/>
            </p14:nvContentPartPr>
            <p14:xfrm>
              <a:off x="7080920" y="2434655"/>
              <a:ext cx="4680" cy="1080"/>
            </p14:xfrm>
          </p:contentPart>
        </mc:Choice>
        <mc:Fallback>
          <p:pic>
            <p:nvPicPr>
              <p:cNvPr id="16" name="筆跡 15">
                <a:extLst>
                  <a:ext uri="{FF2B5EF4-FFF2-40B4-BE49-F238E27FC236}">
                    <a16:creationId xmlns:a16="http://schemas.microsoft.com/office/drawing/2014/main" id="{B9B96124-4E5F-DDF9-2FE5-20C0D148FDA1}"/>
                  </a:ext>
                </a:extLst>
              </p:cNvPr>
              <p:cNvPicPr/>
              <p:nvPr/>
            </p:nvPicPr>
            <p:blipFill>
              <a:blip r:embed="rId4"/>
              <a:stretch>
                <a:fillRect/>
              </a:stretch>
            </p:blipFill>
            <p:spPr>
              <a:xfrm>
                <a:off x="7072563" y="2421155"/>
                <a:ext cx="21060" cy="275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筆跡 6">
                <a:extLst>
                  <a:ext uri="{FF2B5EF4-FFF2-40B4-BE49-F238E27FC236}">
                    <a16:creationId xmlns:a16="http://schemas.microsoft.com/office/drawing/2014/main" id="{15998235-C5AE-D90D-7496-388CAD500ABB}"/>
                  </a:ext>
                </a:extLst>
              </p14:cNvPr>
              <p14:cNvContentPartPr/>
              <p14:nvPr/>
            </p14:nvContentPartPr>
            <p14:xfrm>
              <a:off x="7080920" y="2434655"/>
              <a:ext cx="4680" cy="1080"/>
            </p14:xfrm>
          </p:contentPart>
        </mc:Choice>
        <mc:Fallback>
          <p:pic>
            <p:nvPicPr>
              <p:cNvPr id="7" name="筆跡 6">
                <a:extLst>
                  <a:ext uri="{FF2B5EF4-FFF2-40B4-BE49-F238E27FC236}">
                    <a16:creationId xmlns:a16="http://schemas.microsoft.com/office/drawing/2014/main" id="{15998235-C5AE-D90D-7496-388CAD500ABB}"/>
                  </a:ext>
                </a:extLst>
              </p:cNvPr>
              <p:cNvPicPr/>
              <p:nvPr/>
            </p:nvPicPr>
            <p:blipFill>
              <a:blip r:embed="rId4"/>
              <a:stretch>
                <a:fillRect/>
              </a:stretch>
            </p:blipFill>
            <p:spPr>
              <a:xfrm>
                <a:off x="7072563" y="2421155"/>
                <a:ext cx="21060" cy="27540"/>
              </a:xfrm>
              <a:prstGeom prst="rect">
                <a:avLst/>
              </a:prstGeom>
            </p:spPr>
          </p:pic>
        </mc:Fallback>
      </mc:AlternateContent>
      <p:cxnSp>
        <p:nvCxnSpPr>
          <p:cNvPr id="9" name="直線接點 8">
            <a:extLst>
              <a:ext uri="{FF2B5EF4-FFF2-40B4-BE49-F238E27FC236}">
                <a16:creationId xmlns:a16="http://schemas.microsoft.com/office/drawing/2014/main" id="{CD1FD632-E62F-D2A9-B8A6-A76247BC285B}"/>
              </a:ext>
            </a:extLst>
          </p:cNvPr>
          <p:cNvCxnSpPr/>
          <p:nvPr/>
        </p:nvCxnSpPr>
        <p:spPr>
          <a:xfrm>
            <a:off x="7032000" y="2277000"/>
            <a:ext cx="0" cy="35280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91B0D894-D18B-C451-E5D5-36CA9522C9F4}"/>
              </a:ext>
            </a:extLst>
          </p:cNvPr>
          <p:cNvCxnSpPr/>
          <p:nvPr/>
        </p:nvCxnSpPr>
        <p:spPr>
          <a:xfrm>
            <a:off x="9192000" y="2277000"/>
            <a:ext cx="0" cy="35280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1EF29839-7D79-3C49-F9A0-A101003BF77A}"/>
              </a:ext>
            </a:extLst>
          </p:cNvPr>
          <p:cNvCxnSpPr/>
          <p:nvPr/>
        </p:nvCxnSpPr>
        <p:spPr>
          <a:xfrm>
            <a:off x="7032000" y="2637000"/>
            <a:ext cx="2160000" cy="792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7013D038-D650-D759-61E5-B2E9E3908728}"/>
              </a:ext>
            </a:extLst>
          </p:cNvPr>
          <p:cNvCxnSpPr/>
          <p:nvPr/>
        </p:nvCxnSpPr>
        <p:spPr>
          <a:xfrm>
            <a:off x="7030283" y="4229365"/>
            <a:ext cx="2160000" cy="792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9ECAECA9-9138-E864-2FE0-702796E6443D}"/>
              </a:ext>
            </a:extLst>
          </p:cNvPr>
          <p:cNvCxnSpPr>
            <a:cxnSpLocks/>
          </p:cNvCxnSpPr>
          <p:nvPr/>
        </p:nvCxnSpPr>
        <p:spPr>
          <a:xfrm flipH="1">
            <a:off x="7033718" y="3445731"/>
            <a:ext cx="2160000" cy="792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7FFC4D49-9A48-ABD4-A2D8-1BC4AAAB9AFD}"/>
              </a:ext>
            </a:extLst>
          </p:cNvPr>
          <p:cNvSpPr txBox="1"/>
          <p:nvPr/>
        </p:nvSpPr>
        <p:spPr>
          <a:xfrm>
            <a:off x="6600000" y="1989000"/>
            <a:ext cx="792000" cy="369332"/>
          </a:xfrm>
          <a:prstGeom prst="rect">
            <a:avLst/>
          </a:prstGeom>
          <a:noFill/>
        </p:spPr>
        <p:txBody>
          <a:bodyPr wrap="square" rtlCol="0">
            <a:spAutoFit/>
          </a:bodyPr>
          <a:lstStyle/>
          <a:p>
            <a:r>
              <a:rPr lang="en-US" altLang="zh-TW" dirty="0"/>
              <a:t>Client</a:t>
            </a:r>
            <a:endParaRPr lang="zh-TW" altLang="en-US" dirty="0"/>
          </a:p>
        </p:txBody>
      </p:sp>
      <p:sp>
        <p:nvSpPr>
          <p:cNvPr id="15" name="文字方塊 14">
            <a:extLst>
              <a:ext uri="{FF2B5EF4-FFF2-40B4-BE49-F238E27FC236}">
                <a16:creationId xmlns:a16="http://schemas.microsoft.com/office/drawing/2014/main" id="{525491B5-80A4-A240-C14D-DB14BEC49005}"/>
              </a:ext>
            </a:extLst>
          </p:cNvPr>
          <p:cNvSpPr txBox="1"/>
          <p:nvPr/>
        </p:nvSpPr>
        <p:spPr>
          <a:xfrm>
            <a:off x="8741765" y="1988116"/>
            <a:ext cx="897036" cy="369332"/>
          </a:xfrm>
          <a:prstGeom prst="rect">
            <a:avLst/>
          </a:prstGeom>
          <a:noFill/>
        </p:spPr>
        <p:txBody>
          <a:bodyPr wrap="square" rtlCol="0">
            <a:spAutoFit/>
          </a:bodyPr>
          <a:lstStyle/>
          <a:p>
            <a:r>
              <a:rPr lang="en-US" altLang="zh-TW" dirty="0"/>
              <a:t>Server</a:t>
            </a:r>
            <a:endParaRPr lang="zh-TW" altLang="en-US" dirty="0"/>
          </a:p>
        </p:txBody>
      </p:sp>
      <p:sp>
        <p:nvSpPr>
          <p:cNvPr id="17" name="文字方塊 16">
            <a:extLst>
              <a:ext uri="{FF2B5EF4-FFF2-40B4-BE49-F238E27FC236}">
                <a16:creationId xmlns:a16="http://schemas.microsoft.com/office/drawing/2014/main" id="{32A5B91F-F4F4-C791-0133-9773BCF81715}"/>
              </a:ext>
            </a:extLst>
          </p:cNvPr>
          <p:cNvSpPr txBox="1"/>
          <p:nvPr/>
        </p:nvSpPr>
        <p:spPr>
          <a:xfrm>
            <a:off x="7499944" y="2357448"/>
            <a:ext cx="1301401" cy="646331"/>
          </a:xfrm>
          <a:prstGeom prst="rect">
            <a:avLst/>
          </a:prstGeom>
          <a:solidFill>
            <a:schemeClr val="bg1"/>
          </a:solidFill>
          <a:ln>
            <a:solidFill>
              <a:schemeClr val="accent6"/>
            </a:solidFill>
          </a:ln>
        </p:spPr>
        <p:txBody>
          <a:bodyPr wrap="square" rtlCol="0">
            <a:spAutoFit/>
          </a:bodyPr>
          <a:lstStyle/>
          <a:p>
            <a:pPr algn="ctr"/>
            <a:r>
              <a:rPr lang="en-US" altLang="zh-TW" sz="1200" dirty="0"/>
              <a:t>Seq=</a:t>
            </a:r>
            <a:r>
              <a:rPr lang="en-US" altLang="zh-TW" sz="1200" dirty="0">
                <a:solidFill>
                  <a:srgbClr val="FF0000"/>
                </a:solidFill>
              </a:rPr>
              <a:t>100</a:t>
            </a:r>
          </a:p>
          <a:p>
            <a:pPr algn="ctr"/>
            <a:r>
              <a:rPr lang="en-US" altLang="zh-TW" sz="1200" dirty="0"/>
              <a:t>Ack = </a:t>
            </a:r>
            <a:r>
              <a:rPr lang="en-US" altLang="zh-TW" sz="1200" dirty="0">
                <a:solidFill>
                  <a:schemeClr val="accent5"/>
                </a:solidFill>
              </a:rPr>
              <a:t>201</a:t>
            </a:r>
          </a:p>
          <a:p>
            <a:pPr algn="ctr"/>
            <a:r>
              <a:rPr lang="en-US" altLang="zh-TW" sz="1200" dirty="0"/>
              <a:t>Len = </a:t>
            </a:r>
            <a:r>
              <a:rPr lang="en-US" altLang="zh-TW" sz="1200" dirty="0">
                <a:solidFill>
                  <a:srgbClr val="FFC000"/>
                </a:solidFill>
              </a:rPr>
              <a:t>0</a:t>
            </a:r>
          </a:p>
        </p:txBody>
      </p:sp>
      <p:sp>
        <p:nvSpPr>
          <p:cNvPr id="18" name="文字方塊 17">
            <a:extLst>
              <a:ext uri="{FF2B5EF4-FFF2-40B4-BE49-F238E27FC236}">
                <a16:creationId xmlns:a16="http://schemas.microsoft.com/office/drawing/2014/main" id="{E2DD8D57-8DF0-CFFC-C882-75D0F42B899C}"/>
              </a:ext>
            </a:extLst>
          </p:cNvPr>
          <p:cNvSpPr txBox="1"/>
          <p:nvPr/>
        </p:nvSpPr>
        <p:spPr>
          <a:xfrm>
            <a:off x="7310883" y="3395765"/>
            <a:ext cx="1655999" cy="646331"/>
          </a:xfrm>
          <a:prstGeom prst="rect">
            <a:avLst/>
          </a:prstGeom>
          <a:solidFill>
            <a:schemeClr val="bg1"/>
          </a:solidFill>
          <a:ln>
            <a:solidFill>
              <a:schemeClr val="tx1"/>
            </a:solidFill>
          </a:ln>
        </p:spPr>
        <p:txBody>
          <a:bodyPr wrap="square" rtlCol="0">
            <a:spAutoFit/>
          </a:bodyPr>
          <a:lstStyle/>
          <a:p>
            <a:pPr algn="ctr"/>
            <a:r>
              <a:rPr lang="en-US" altLang="zh-TW" sz="1200" dirty="0"/>
              <a:t>Seq = </a:t>
            </a:r>
            <a:r>
              <a:rPr lang="en-US" altLang="zh-TW" sz="1200" dirty="0">
                <a:solidFill>
                  <a:schemeClr val="accent5"/>
                </a:solidFill>
              </a:rPr>
              <a:t>201</a:t>
            </a:r>
          </a:p>
          <a:p>
            <a:pPr algn="ctr"/>
            <a:r>
              <a:rPr lang="en-US" altLang="zh-TW" sz="1200" dirty="0"/>
              <a:t>Ack = </a:t>
            </a:r>
            <a:r>
              <a:rPr lang="en-US" altLang="zh-TW" sz="1200" dirty="0">
                <a:solidFill>
                  <a:srgbClr val="FF0000"/>
                </a:solidFill>
              </a:rPr>
              <a:t>100</a:t>
            </a:r>
            <a:r>
              <a:rPr lang="en-US" altLang="zh-TW" sz="1200" dirty="0"/>
              <a:t>+</a:t>
            </a:r>
            <a:r>
              <a:rPr lang="en-US" altLang="zh-TW" sz="1200" dirty="0">
                <a:solidFill>
                  <a:srgbClr val="FFC000"/>
                </a:solidFill>
              </a:rPr>
              <a:t>0</a:t>
            </a:r>
            <a:endParaRPr lang="en-US" altLang="zh-TW" sz="1200" dirty="0">
              <a:solidFill>
                <a:srgbClr val="FF0000"/>
              </a:solidFill>
            </a:endParaRPr>
          </a:p>
          <a:p>
            <a:pPr algn="ctr"/>
            <a:r>
              <a:rPr lang="en-US" altLang="zh-TW" sz="1200" dirty="0"/>
              <a:t>Len = </a:t>
            </a:r>
            <a:r>
              <a:rPr lang="en-US" altLang="zh-TW" sz="1200" dirty="0">
                <a:solidFill>
                  <a:schemeClr val="accent2"/>
                </a:solidFill>
              </a:rPr>
              <a:t>100</a:t>
            </a:r>
          </a:p>
        </p:txBody>
      </p:sp>
      <p:sp>
        <p:nvSpPr>
          <p:cNvPr id="19" name="文字方塊 18">
            <a:extLst>
              <a:ext uri="{FF2B5EF4-FFF2-40B4-BE49-F238E27FC236}">
                <a16:creationId xmlns:a16="http://schemas.microsoft.com/office/drawing/2014/main" id="{129CA4D9-343C-5716-7CDB-EFF8F49BE32B}"/>
              </a:ext>
            </a:extLst>
          </p:cNvPr>
          <p:cNvSpPr txBox="1"/>
          <p:nvPr/>
        </p:nvSpPr>
        <p:spPr>
          <a:xfrm>
            <a:off x="7310883" y="4528783"/>
            <a:ext cx="1655999" cy="646331"/>
          </a:xfrm>
          <a:prstGeom prst="rect">
            <a:avLst/>
          </a:prstGeom>
          <a:solidFill>
            <a:schemeClr val="bg1"/>
          </a:solidFill>
          <a:ln>
            <a:solidFill>
              <a:schemeClr val="tx1"/>
            </a:solidFill>
          </a:ln>
        </p:spPr>
        <p:txBody>
          <a:bodyPr wrap="square" rtlCol="0">
            <a:spAutoFit/>
          </a:bodyPr>
          <a:lstStyle/>
          <a:p>
            <a:pPr algn="ctr"/>
            <a:r>
              <a:rPr lang="en-US" altLang="zh-TW" sz="1200" dirty="0"/>
              <a:t>Seq = </a:t>
            </a:r>
            <a:r>
              <a:rPr lang="en-US" altLang="zh-TW" sz="1200" dirty="0">
                <a:solidFill>
                  <a:srgbClr val="FF0000"/>
                </a:solidFill>
              </a:rPr>
              <a:t>100</a:t>
            </a:r>
            <a:r>
              <a:rPr lang="en-US" altLang="zh-TW" sz="1200" dirty="0"/>
              <a:t>+</a:t>
            </a:r>
            <a:r>
              <a:rPr lang="en-US" altLang="zh-TW" sz="1200" dirty="0">
                <a:solidFill>
                  <a:srgbClr val="FFC000"/>
                </a:solidFill>
              </a:rPr>
              <a:t>0</a:t>
            </a:r>
          </a:p>
          <a:p>
            <a:pPr algn="ctr"/>
            <a:r>
              <a:rPr lang="en-US" altLang="zh-TW" sz="1200" dirty="0"/>
              <a:t>Ack = </a:t>
            </a:r>
            <a:r>
              <a:rPr lang="en-US" altLang="zh-TW" sz="1200" dirty="0">
                <a:solidFill>
                  <a:schemeClr val="accent5"/>
                </a:solidFill>
              </a:rPr>
              <a:t>201</a:t>
            </a:r>
            <a:r>
              <a:rPr lang="en-US" altLang="zh-TW" sz="1200" dirty="0"/>
              <a:t>+</a:t>
            </a:r>
            <a:r>
              <a:rPr lang="en-US" altLang="zh-TW" sz="1200" dirty="0">
                <a:solidFill>
                  <a:schemeClr val="accent2"/>
                </a:solidFill>
              </a:rPr>
              <a:t>100 </a:t>
            </a:r>
            <a:r>
              <a:rPr lang="en-US" altLang="zh-TW" sz="1200" dirty="0"/>
              <a:t>= 301</a:t>
            </a:r>
            <a:endParaRPr lang="en-US" altLang="zh-TW" sz="1200" dirty="0">
              <a:solidFill>
                <a:schemeClr val="accent5"/>
              </a:solidFill>
            </a:endParaRPr>
          </a:p>
          <a:p>
            <a:pPr algn="ctr"/>
            <a:r>
              <a:rPr lang="en-US" altLang="zh-TW" sz="1200" dirty="0"/>
              <a:t>Len = 0</a:t>
            </a:r>
          </a:p>
        </p:txBody>
      </p:sp>
    </p:spTree>
    <p:extLst>
      <p:ext uri="{BB962C8B-B14F-4D97-AF65-F5344CB8AC3E}">
        <p14:creationId xmlns:p14="http://schemas.microsoft.com/office/powerpoint/2010/main" val="1654196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D7592E-7491-2078-D428-30DB680CD74E}"/>
              </a:ext>
            </a:extLst>
          </p:cNvPr>
          <p:cNvSpPr>
            <a:spLocks noGrp="1"/>
          </p:cNvSpPr>
          <p:nvPr>
            <p:ph type="title"/>
          </p:nvPr>
        </p:nvSpPr>
        <p:spPr/>
        <p:txBody>
          <a:bodyPr/>
          <a:lstStyle/>
          <a:p>
            <a:r>
              <a:rPr lang="en-US" altLang="zh-TW" dirty="0"/>
              <a:t>Flow statistic estimation — Packets</a:t>
            </a:r>
            <a:r>
              <a:rPr lang="zh-TW" altLang="en-US" dirty="0"/>
              <a:t> </a:t>
            </a:r>
            <a:r>
              <a:rPr lang="en-US" altLang="zh-TW" dirty="0"/>
              <a:t>estimation algorithm</a:t>
            </a:r>
            <a:endParaRPr lang="zh-TW" altLang="en-US" dirty="0"/>
          </a:p>
        </p:txBody>
      </p:sp>
      <p:sp>
        <p:nvSpPr>
          <p:cNvPr id="3" name="內容版面配置區 2">
            <a:extLst>
              <a:ext uri="{FF2B5EF4-FFF2-40B4-BE49-F238E27FC236}">
                <a16:creationId xmlns:a16="http://schemas.microsoft.com/office/drawing/2014/main" id="{875F3CDC-9596-1368-D2B6-B797E929B88E}"/>
              </a:ext>
            </a:extLst>
          </p:cNvPr>
          <p:cNvSpPr>
            <a:spLocks noGrp="1"/>
          </p:cNvSpPr>
          <p:nvPr>
            <p:ph idx="1"/>
          </p:nvPr>
        </p:nvSpPr>
        <p:spPr>
          <a:xfrm>
            <a:off x="838200" y="1825625"/>
            <a:ext cx="11161800" cy="4411375"/>
          </a:xfrm>
        </p:spPr>
        <p:txBody>
          <a:bodyPr>
            <a:normAutofit/>
          </a:bodyPr>
          <a:lstStyle/>
          <a:p>
            <a:r>
              <a:rPr lang="en-US" altLang="zh-TW" dirty="0"/>
              <a:t>Unseen packet is ‘ACK’</a:t>
            </a:r>
            <a:endParaRPr lang="zh-TW" altLang="en-US" dirty="0"/>
          </a:p>
        </p:txBody>
      </p:sp>
      <p:sp>
        <p:nvSpPr>
          <p:cNvPr id="4" name="投影片編號版面配置區 3">
            <a:extLst>
              <a:ext uri="{FF2B5EF4-FFF2-40B4-BE49-F238E27FC236}">
                <a16:creationId xmlns:a16="http://schemas.microsoft.com/office/drawing/2014/main" id="{D0244A37-B477-60B8-70D0-A0AB4FCBB050}"/>
              </a:ext>
            </a:extLst>
          </p:cNvPr>
          <p:cNvSpPr>
            <a:spLocks noGrp="1"/>
          </p:cNvSpPr>
          <p:nvPr>
            <p:ph type="sldNum" sz="quarter" idx="12"/>
          </p:nvPr>
        </p:nvSpPr>
        <p:spPr/>
        <p:txBody>
          <a:bodyPr/>
          <a:lstStyle/>
          <a:p>
            <a:fld id="{1A4800EB-2EA5-46D2-A07A-510C9AA2772C}" type="slidenum">
              <a:rPr lang="en-US" altLang="zh-TW" smtClean="0"/>
              <a:pPr/>
              <a:t>28</a:t>
            </a:fld>
            <a:endParaRPr lang="en-US" altLang="zh-TW" dirty="0"/>
          </a:p>
        </p:txBody>
      </p:sp>
      <p:pic>
        <p:nvPicPr>
          <p:cNvPr id="5" name="圖片 4">
            <a:extLst>
              <a:ext uri="{FF2B5EF4-FFF2-40B4-BE49-F238E27FC236}">
                <a16:creationId xmlns:a16="http://schemas.microsoft.com/office/drawing/2014/main" id="{00E781CD-70E9-D054-6F1F-47F38E0E3ADE}"/>
              </a:ext>
            </a:extLst>
          </p:cNvPr>
          <p:cNvPicPr>
            <a:picLocks noChangeAspect="1"/>
          </p:cNvPicPr>
          <p:nvPr/>
        </p:nvPicPr>
        <p:blipFill>
          <a:blip r:embed="rId3"/>
          <a:stretch>
            <a:fillRect/>
          </a:stretch>
        </p:blipFill>
        <p:spPr>
          <a:xfrm>
            <a:off x="1344000" y="2421000"/>
            <a:ext cx="5443344" cy="4215462"/>
          </a:xfrm>
          <a:prstGeom prst="rect">
            <a:avLst/>
          </a:prstGeom>
        </p:spPr>
      </p:pic>
      <p:sp>
        <p:nvSpPr>
          <p:cNvPr id="6" name="矩形 5">
            <a:extLst>
              <a:ext uri="{FF2B5EF4-FFF2-40B4-BE49-F238E27FC236}">
                <a16:creationId xmlns:a16="http://schemas.microsoft.com/office/drawing/2014/main" id="{2DCF760B-10DE-4494-4F91-697C9FA5F822}"/>
              </a:ext>
            </a:extLst>
          </p:cNvPr>
          <p:cNvSpPr/>
          <p:nvPr/>
        </p:nvSpPr>
        <p:spPr>
          <a:xfrm>
            <a:off x="1695938" y="4581000"/>
            <a:ext cx="5091406" cy="432000"/>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mc:AlternateContent xmlns:mc="http://schemas.openxmlformats.org/markup-compatibility/2006" xmlns:p14="http://schemas.microsoft.com/office/powerpoint/2010/main">
        <mc:Choice Requires="p14">
          <p:contentPart p14:bwMode="auto" r:id="rId4">
            <p14:nvContentPartPr>
              <p14:cNvPr id="16" name="筆跡 15">
                <a:extLst>
                  <a:ext uri="{FF2B5EF4-FFF2-40B4-BE49-F238E27FC236}">
                    <a16:creationId xmlns:a16="http://schemas.microsoft.com/office/drawing/2014/main" id="{B9B96124-4E5F-DDF9-2FE5-20C0D148FDA1}"/>
                  </a:ext>
                </a:extLst>
              </p14:cNvPr>
              <p14:cNvContentPartPr/>
              <p14:nvPr/>
            </p14:nvContentPartPr>
            <p14:xfrm>
              <a:off x="8160920" y="2578655"/>
              <a:ext cx="4680" cy="1080"/>
            </p14:xfrm>
          </p:contentPart>
        </mc:Choice>
        <mc:Fallback xmlns="">
          <p:pic>
            <p:nvPicPr>
              <p:cNvPr id="16" name="筆跡 15">
                <a:extLst>
                  <a:ext uri="{FF2B5EF4-FFF2-40B4-BE49-F238E27FC236}">
                    <a16:creationId xmlns:a16="http://schemas.microsoft.com/office/drawing/2014/main" id="{B9B96124-4E5F-DDF9-2FE5-20C0D148FDA1}"/>
                  </a:ext>
                </a:extLst>
              </p:cNvPr>
              <p:cNvPicPr/>
              <p:nvPr/>
            </p:nvPicPr>
            <p:blipFill>
              <a:blip r:embed="rId5"/>
              <a:stretch>
                <a:fillRect/>
              </a:stretch>
            </p:blipFill>
            <p:spPr>
              <a:xfrm>
                <a:off x="8152563" y="2565155"/>
                <a:ext cx="21060" cy="27540"/>
              </a:xfrm>
              <a:prstGeom prst="rect">
                <a:avLst/>
              </a:prstGeom>
            </p:spPr>
          </p:pic>
        </mc:Fallback>
      </mc:AlternateContent>
      <p:cxnSp>
        <p:nvCxnSpPr>
          <p:cNvPr id="8" name="直線接點 7">
            <a:extLst>
              <a:ext uri="{FF2B5EF4-FFF2-40B4-BE49-F238E27FC236}">
                <a16:creationId xmlns:a16="http://schemas.microsoft.com/office/drawing/2014/main" id="{A26AEE21-0A7F-1A12-390D-41C3AF56C0FE}"/>
              </a:ext>
            </a:extLst>
          </p:cNvPr>
          <p:cNvCxnSpPr/>
          <p:nvPr/>
        </p:nvCxnSpPr>
        <p:spPr>
          <a:xfrm>
            <a:off x="8112000" y="2421000"/>
            <a:ext cx="0" cy="35280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直線接點 8">
            <a:extLst>
              <a:ext uri="{FF2B5EF4-FFF2-40B4-BE49-F238E27FC236}">
                <a16:creationId xmlns:a16="http://schemas.microsoft.com/office/drawing/2014/main" id="{BB17091D-423A-1760-2B51-41917FCC6F86}"/>
              </a:ext>
            </a:extLst>
          </p:cNvPr>
          <p:cNvCxnSpPr/>
          <p:nvPr/>
        </p:nvCxnSpPr>
        <p:spPr>
          <a:xfrm>
            <a:off x="10272000" y="2421000"/>
            <a:ext cx="0" cy="35280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5EC3FD63-4F88-4AE1-211C-5C78DBB6314B}"/>
              </a:ext>
            </a:extLst>
          </p:cNvPr>
          <p:cNvCxnSpPr/>
          <p:nvPr/>
        </p:nvCxnSpPr>
        <p:spPr>
          <a:xfrm>
            <a:off x="8112000" y="2781000"/>
            <a:ext cx="2160000" cy="792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D10A2B70-2F9E-6F96-D860-5DF4CC4D7D9C}"/>
              </a:ext>
            </a:extLst>
          </p:cNvPr>
          <p:cNvCxnSpPr/>
          <p:nvPr/>
        </p:nvCxnSpPr>
        <p:spPr>
          <a:xfrm>
            <a:off x="8110283" y="4373365"/>
            <a:ext cx="2160000" cy="792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C56D2B06-2F66-7493-1AC5-393FE18EAF20}"/>
              </a:ext>
            </a:extLst>
          </p:cNvPr>
          <p:cNvCxnSpPr>
            <a:cxnSpLocks/>
          </p:cNvCxnSpPr>
          <p:nvPr/>
        </p:nvCxnSpPr>
        <p:spPr>
          <a:xfrm flipH="1">
            <a:off x="8113718" y="3589731"/>
            <a:ext cx="2160000" cy="792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ADAFF76D-3613-8E3A-3EE2-1F5259E47FAA}"/>
              </a:ext>
            </a:extLst>
          </p:cNvPr>
          <p:cNvSpPr txBox="1"/>
          <p:nvPr/>
        </p:nvSpPr>
        <p:spPr>
          <a:xfrm>
            <a:off x="7680000" y="2133000"/>
            <a:ext cx="792000" cy="369332"/>
          </a:xfrm>
          <a:prstGeom prst="rect">
            <a:avLst/>
          </a:prstGeom>
          <a:noFill/>
        </p:spPr>
        <p:txBody>
          <a:bodyPr wrap="square" rtlCol="0">
            <a:spAutoFit/>
          </a:bodyPr>
          <a:lstStyle/>
          <a:p>
            <a:r>
              <a:rPr lang="en-US" altLang="zh-TW" dirty="0"/>
              <a:t>Client</a:t>
            </a:r>
            <a:endParaRPr lang="zh-TW" altLang="en-US" dirty="0"/>
          </a:p>
        </p:txBody>
      </p:sp>
      <p:sp>
        <p:nvSpPr>
          <p:cNvPr id="15" name="文字方塊 14">
            <a:extLst>
              <a:ext uri="{FF2B5EF4-FFF2-40B4-BE49-F238E27FC236}">
                <a16:creationId xmlns:a16="http://schemas.microsoft.com/office/drawing/2014/main" id="{C5E82F5D-5B8C-705D-D3EF-E2D7141D1388}"/>
              </a:ext>
            </a:extLst>
          </p:cNvPr>
          <p:cNvSpPr txBox="1"/>
          <p:nvPr/>
        </p:nvSpPr>
        <p:spPr>
          <a:xfrm>
            <a:off x="9821765" y="2132116"/>
            <a:ext cx="897036" cy="369332"/>
          </a:xfrm>
          <a:prstGeom prst="rect">
            <a:avLst/>
          </a:prstGeom>
          <a:noFill/>
        </p:spPr>
        <p:txBody>
          <a:bodyPr wrap="square" rtlCol="0">
            <a:spAutoFit/>
          </a:bodyPr>
          <a:lstStyle/>
          <a:p>
            <a:r>
              <a:rPr lang="en-US" altLang="zh-TW" dirty="0"/>
              <a:t>Server</a:t>
            </a:r>
            <a:endParaRPr lang="zh-TW" altLang="en-US" dirty="0"/>
          </a:p>
        </p:txBody>
      </p:sp>
      <p:sp>
        <p:nvSpPr>
          <p:cNvPr id="20" name="文字方塊 19">
            <a:extLst>
              <a:ext uri="{FF2B5EF4-FFF2-40B4-BE49-F238E27FC236}">
                <a16:creationId xmlns:a16="http://schemas.microsoft.com/office/drawing/2014/main" id="{76E52156-4E03-C0E0-E560-1F22501DC92C}"/>
              </a:ext>
            </a:extLst>
          </p:cNvPr>
          <p:cNvSpPr txBox="1"/>
          <p:nvPr/>
        </p:nvSpPr>
        <p:spPr>
          <a:xfrm>
            <a:off x="9040268" y="3774265"/>
            <a:ext cx="300029" cy="369332"/>
          </a:xfrm>
          <a:prstGeom prst="rect">
            <a:avLst/>
          </a:prstGeom>
          <a:solidFill>
            <a:schemeClr val="bg1"/>
          </a:solidFill>
        </p:spPr>
        <p:txBody>
          <a:bodyPr wrap="square" rtlCol="0">
            <a:spAutoFit/>
          </a:bodyPr>
          <a:lstStyle/>
          <a:p>
            <a:r>
              <a:rPr lang="en-US" altLang="zh-TW" dirty="0"/>
              <a:t>?</a:t>
            </a:r>
            <a:endParaRPr lang="zh-TW" altLang="en-US" dirty="0"/>
          </a:p>
        </p:txBody>
      </p:sp>
      <p:sp>
        <p:nvSpPr>
          <p:cNvPr id="21" name="文字方塊 20">
            <a:extLst>
              <a:ext uri="{FF2B5EF4-FFF2-40B4-BE49-F238E27FC236}">
                <a16:creationId xmlns:a16="http://schemas.microsoft.com/office/drawing/2014/main" id="{B77E8A89-775F-68AB-D235-4CB787B1D97A}"/>
              </a:ext>
            </a:extLst>
          </p:cNvPr>
          <p:cNvSpPr txBox="1"/>
          <p:nvPr/>
        </p:nvSpPr>
        <p:spPr>
          <a:xfrm>
            <a:off x="8534339" y="2629823"/>
            <a:ext cx="1301401" cy="461665"/>
          </a:xfrm>
          <a:prstGeom prst="rect">
            <a:avLst/>
          </a:prstGeom>
          <a:noFill/>
        </p:spPr>
        <p:txBody>
          <a:bodyPr wrap="square" rtlCol="0">
            <a:spAutoFit/>
          </a:bodyPr>
          <a:lstStyle/>
          <a:p>
            <a:pPr algn="ctr"/>
            <a:r>
              <a:rPr lang="en-US" altLang="zh-TW" sz="1200" dirty="0"/>
              <a:t>Seq=100</a:t>
            </a:r>
          </a:p>
          <a:p>
            <a:pPr algn="ctr"/>
            <a:r>
              <a:rPr lang="en-US" altLang="zh-TW" sz="1200" dirty="0">
                <a:solidFill>
                  <a:srgbClr val="FF0000"/>
                </a:solidFill>
              </a:rPr>
              <a:t>Ack=200</a:t>
            </a:r>
            <a:endParaRPr lang="zh-TW" altLang="en-US" sz="1200" dirty="0">
              <a:solidFill>
                <a:srgbClr val="FF0000"/>
              </a:solidFill>
            </a:endParaRPr>
          </a:p>
        </p:txBody>
      </p:sp>
      <p:sp>
        <p:nvSpPr>
          <p:cNvPr id="22" name="文字方塊 21">
            <a:extLst>
              <a:ext uri="{FF2B5EF4-FFF2-40B4-BE49-F238E27FC236}">
                <a16:creationId xmlns:a16="http://schemas.microsoft.com/office/drawing/2014/main" id="{6707FF74-ACD2-92EC-7ABF-5CABC9C2D39A}"/>
              </a:ext>
            </a:extLst>
          </p:cNvPr>
          <p:cNvSpPr txBox="1"/>
          <p:nvPr/>
        </p:nvSpPr>
        <p:spPr>
          <a:xfrm>
            <a:off x="8541582" y="4903431"/>
            <a:ext cx="1301401" cy="461665"/>
          </a:xfrm>
          <a:prstGeom prst="rect">
            <a:avLst/>
          </a:prstGeom>
          <a:noFill/>
        </p:spPr>
        <p:txBody>
          <a:bodyPr wrap="square" rtlCol="0">
            <a:spAutoFit/>
          </a:bodyPr>
          <a:lstStyle/>
          <a:p>
            <a:pPr algn="ctr"/>
            <a:r>
              <a:rPr lang="en-US" altLang="zh-TW" sz="1200" dirty="0"/>
              <a:t>Seq=1560</a:t>
            </a:r>
          </a:p>
          <a:p>
            <a:pPr algn="ctr"/>
            <a:r>
              <a:rPr lang="en-US" altLang="zh-TW" sz="1200" dirty="0">
                <a:solidFill>
                  <a:srgbClr val="FF0000"/>
                </a:solidFill>
              </a:rPr>
              <a:t>Ack=200</a:t>
            </a:r>
            <a:endParaRPr lang="zh-TW" altLang="en-US" sz="1200" dirty="0">
              <a:solidFill>
                <a:srgbClr val="FF0000"/>
              </a:solidFill>
            </a:endParaRPr>
          </a:p>
        </p:txBody>
      </p:sp>
      <p:sp>
        <p:nvSpPr>
          <p:cNvPr id="23" name="箭號: 向右 22">
            <a:extLst>
              <a:ext uri="{FF2B5EF4-FFF2-40B4-BE49-F238E27FC236}">
                <a16:creationId xmlns:a16="http://schemas.microsoft.com/office/drawing/2014/main" id="{7EB952BE-C909-DB92-46E9-BCC2836D27C2}"/>
              </a:ext>
            </a:extLst>
          </p:cNvPr>
          <p:cNvSpPr/>
          <p:nvPr/>
        </p:nvSpPr>
        <p:spPr>
          <a:xfrm>
            <a:off x="9918014" y="3816864"/>
            <a:ext cx="497986" cy="527018"/>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TW" altLang="en-US"/>
          </a:p>
        </p:txBody>
      </p:sp>
      <p:sp>
        <p:nvSpPr>
          <p:cNvPr id="24" name="文字方塊 23">
            <a:extLst>
              <a:ext uri="{FF2B5EF4-FFF2-40B4-BE49-F238E27FC236}">
                <a16:creationId xmlns:a16="http://schemas.microsoft.com/office/drawing/2014/main" id="{770CD825-92F8-51A0-F590-E0A6487DD5A0}"/>
              </a:ext>
            </a:extLst>
          </p:cNvPr>
          <p:cNvSpPr txBox="1"/>
          <p:nvPr/>
        </p:nvSpPr>
        <p:spPr>
          <a:xfrm>
            <a:off x="10484402" y="3958931"/>
            <a:ext cx="1301401" cy="276999"/>
          </a:xfrm>
          <a:prstGeom prst="rect">
            <a:avLst/>
          </a:prstGeom>
          <a:noFill/>
        </p:spPr>
        <p:txBody>
          <a:bodyPr wrap="square" rtlCol="0">
            <a:spAutoFit/>
          </a:bodyPr>
          <a:lstStyle/>
          <a:p>
            <a:pPr algn="ctr"/>
            <a:r>
              <a:rPr lang="en-US" altLang="zh-TW" sz="1200" dirty="0"/>
              <a:t>Len = 0 =&gt; ACK</a:t>
            </a:r>
            <a:endParaRPr lang="zh-TW" altLang="en-US" sz="1200" dirty="0"/>
          </a:p>
        </p:txBody>
      </p:sp>
      <p:pic>
        <p:nvPicPr>
          <p:cNvPr id="18" name="圖片 17">
            <a:extLst>
              <a:ext uri="{FF2B5EF4-FFF2-40B4-BE49-F238E27FC236}">
                <a16:creationId xmlns:a16="http://schemas.microsoft.com/office/drawing/2014/main" id="{F0D5A99D-2775-DA7A-EC93-3CD60493FD2F}"/>
              </a:ext>
            </a:extLst>
          </p:cNvPr>
          <p:cNvPicPr>
            <a:picLocks noChangeAspect="1"/>
          </p:cNvPicPr>
          <p:nvPr/>
        </p:nvPicPr>
        <p:blipFill>
          <a:blip r:embed="rId6"/>
          <a:stretch>
            <a:fillRect/>
          </a:stretch>
        </p:blipFill>
        <p:spPr>
          <a:xfrm>
            <a:off x="4944000" y="1825625"/>
            <a:ext cx="2637144" cy="5877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271548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D7592E-7491-2078-D428-30DB680CD74E}"/>
              </a:ext>
            </a:extLst>
          </p:cNvPr>
          <p:cNvSpPr>
            <a:spLocks noGrp="1"/>
          </p:cNvSpPr>
          <p:nvPr>
            <p:ph type="title"/>
          </p:nvPr>
        </p:nvSpPr>
        <p:spPr/>
        <p:txBody>
          <a:bodyPr/>
          <a:lstStyle/>
          <a:p>
            <a:r>
              <a:rPr lang="en-US" altLang="zh-TW" dirty="0"/>
              <a:t>Flow statistic estimation — Packets</a:t>
            </a:r>
            <a:r>
              <a:rPr lang="zh-TW" altLang="en-US" dirty="0"/>
              <a:t> </a:t>
            </a:r>
            <a:r>
              <a:rPr lang="en-US" altLang="zh-TW" dirty="0"/>
              <a:t>estimation algorithm</a:t>
            </a:r>
            <a:endParaRPr lang="zh-TW" altLang="en-US" dirty="0"/>
          </a:p>
        </p:txBody>
      </p:sp>
      <p:sp>
        <p:nvSpPr>
          <p:cNvPr id="3" name="內容版面配置區 2">
            <a:extLst>
              <a:ext uri="{FF2B5EF4-FFF2-40B4-BE49-F238E27FC236}">
                <a16:creationId xmlns:a16="http://schemas.microsoft.com/office/drawing/2014/main" id="{875F3CDC-9596-1368-D2B6-B797E929B88E}"/>
              </a:ext>
            </a:extLst>
          </p:cNvPr>
          <p:cNvSpPr>
            <a:spLocks noGrp="1"/>
          </p:cNvSpPr>
          <p:nvPr>
            <p:ph idx="1"/>
          </p:nvPr>
        </p:nvSpPr>
        <p:spPr>
          <a:xfrm>
            <a:off x="838200" y="1825626"/>
            <a:ext cx="11161800" cy="519052"/>
          </a:xfrm>
        </p:spPr>
        <p:txBody>
          <a:bodyPr>
            <a:normAutofit/>
          </a:bodyPr>
          <a:lstStyle/>
          <a:p>
            <a:r>
              <a:rPr lang="en-US" altLang="zh-TW" dirty="0"/>
              <a:t>Unseen packet is ‘Data’</a:t>
            </a:r>
            <a:endParaRPr lang="zh-TW" altLang="en-US" dirty="0"/>
          </a:p>
        </p:txBody>
      </p:sp>
      <p:sp>
        <p:nvSpPr>
          <p:cNvPr id="4" name="投影片編號版面配置區 3">
            <a:extLst>
              <a:ext uri="{FF2B5EF4-FFF2-40B4-BE49-F238E27FC236}">
                <a16:creationId xmlns:a16="http://schemas.microsoft.com/office/drawing/2014/main" id="{D0244A37-B477-60B8-70D0-A0AB4FCBB050}"/>
              </a:ext>
            </a:extLst>
          </p:cNvPr>
          <p:cNvSpPr>
            <a:spLocks noGrp="1"/>
          </p:cNvSpPr>
          <p:nvPr>
            <p:ph type="sldNum" sz="quarter" idx="12"/>
          </p:nvPr>
        </p:nvSpPr>
        <p:spPr/>
        <p:txBody>
          <a:bodyPr/>
          <a:lstStyle/>
          <a:p>
            <a:fld id="{1A4800EB-2EA5-46D2-A07A-510C9AA2772C}" type="slidenum">
              <a:rPr lang="en-US" altLang="zh-TW" smtClean="0"/>
              <a:pPr/>
              <a:t>29</a:t>
            </a:fld>
            <a:endParaRPr lang="en-US" altLang="zh-TW" dirty="0"/>
          </a:p>
        </p:txBody>
      </p:sp>
      <p:pic>
        <p:nvPicPr>
          <p:cNvPr id="5" name="圖片 4">
            <a:extLst>
              <a:ext uri="{FF2B5EF4-FFF2-40B4-BE49-F238E27FC236}">
                <a16:creationId xmlns:a16="http://schemas.microsoft.com/office/drawing/2014/main" id="{00E781CD-70E9-D054-6F1F-47F38E0E3ADE}"/>
              </a:ext>
            </a:extLst>
          </p:cNvPr>
          <p:cNvPicPr>
            <a:picLocks noChangeAspect="1"/>
          </p:cNvPicPr>
          <p:nvPr/>
        </p:nvPicPr>
        <p:blipFill>
          <a:blip r:embed="rId3"/>
          <a:stretch>
            <a:fillRect/>
          </a:stretch>
        </p:blipFill>
        <p:spPr>
          <a:xfrm>
            <a:off x="1344000" y="2421000"/>
            <a:ext cx="5443344" cy="4215462"/>
          </a:xfrm>
          <a:prstGeom prst="rect">
            <a:avLst/>
          </a:prstGeom>
        </p:spPr>
      </p:pic>
      <p:sp>
        <p:nvSpPr>
          <p:cNvPr id="6" name="矩形 5">
            <a:extLst>
              <a:ext uri="{FF2B5EF4-FFF2-40B4-BE49-F238E27FC236}">
                <a16:creationId xmlns:a16="http://schemas.microsoft.com/office/drawing/2014/main" id="{2DCF760B-10DE-4494-4F91-697C9FA5F822}"/>
              </a:ext>
            </a:extLst>
          </p:cNvPr>
          <p:cNvSpPr/>
          <p:nvPr/>
        </p:nvSpPr>
        <p:spPr>
          <a:xfrm>
            <a:off x="1695938" y="4949365"/>
            <a:ext cx="4976062" cy="711635"/>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mc:AlternateContent xmlns:mc="http://schemas.openxmlformats.org/markup-compatibility/2006" xmlns:p14="http://schemas.microsoft.com/office/powerpoint/2010/main">
        <mc:Choice Requires="p14">
          <p:contentPart p14:bwMode="auto" r:id="rId4">
            <p14:nvContentPartPr>
              <p14:cNvPr id="16" name="筆跡 15">
                <a:extLst>
                  <a:ext uri="{FF2B5EF4-FFF2-40B4-BE49-F238E27FC236}">
                    <a16:creationId xmlns:a16="http://schemas.microsoft.com/office/drawing/2014/main" id="{B9B96124-4E5F-DDF9-2FE5-20C0D148FDA1}"/>
                  </a:ext>
                </a:extLst>
              </p14:cNvPr>
              <p14:cNvContentPartPr/>
              <p14:nvPr/>
            </p14:nvContentPartPr>
            <p14:xfrm>
              <a:off x="8160920" y="2578655"/>
              <a:ext cx="4680" cy="1080"/>
            </p14:xfrm>
          </p:contentPart>
        </mc:Choice>
        <mc:Fallback xmlns="">
          <p:pic>
            <p:nvPicPr>
              <p:cNvPr id="16" name="筆跡 15">
                <a:extLst>
                  <a:ext uri="{FF2B5EF4-FFF2-40B4-BE49-F238E27FC236}">
                    <a16:creationId xmlns:a16="http://schemas.microsoft.com/office/drawing/2014/main" id="{B9B96124-4E5F-DDF9-2FE5-20C0D148FDA1}"/>
                  </a:ext>
                </a:extLst>
              </p:cNvPr>
              <p:cNvPicPr/>
              <p:nvPr/>
            </p:nvPicPr>
            <p:blipFill>
              <a:blip r:embed="rId5"/>
              <a:stretch>
                <a:fillRect/>
              </a:stretch>
            </p:blipFill>
            <p:spPr>
              <a:xfrm>
                <a:off x="8152563" y="2565155"/>
                <a:ext cx="21060" cy="27540"/>
              </a:xfrm>
              <a:prstGeom prst="rect">
                <a:avLst/>
              </a:prstGeom>
            </p:spPr>
          </p:pic>
        </mc:Fallback>
      </mc:AlternateContent>
      <p:cxnSp>
        <p:nvCxnSpPr>
          <p:cNvPr id="8" name="直線接點 7">
            <a:extLst>
              <a:ext uri="{FF2B5EF4-FFF2-40B4-BE49-F238E27FC236}">
                <a16:creationId xmlns:a16="http://schemas.microsoft.com/office/drawing/2014/main" id="{A26AEE21-0A7F-1A12-390D-41C3AF56C0FE}"/>
              </a:ext>
            </a:extLst>
          </p:cNvPr>
          <p:cNvCxnSpPr/>
          <p:nvPr/>
        </p:nvCxnSpPr>
        <p:spPr>
          <a:xfrm>
            <a:off x="8112000" y="2421000"/>
            <a:ext cx="0" cy="35280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直線接點 8">
            <a:extLst>
              <a:ext uri="{FF2B5EF4-FFF2-40B4-BE49-F238E27FC236}">
                <a16:creationId xmlns:a16="http://schemas.microsoft.com/office/drawing/2014/main" id="{BB17091D-423A-1760-2B51-41917FCC6F86}"/>
              </a:ext>
            </a:extLst>
          </p:cNvPr>
          <p:cNvCxnSpPr/>
          <p:nvPr/>
        </p:nvCxnSpPr>
        <p:spPr>
          <a:xfrm>
            <a:off x="10272000" y="2421000"/>
            <a:ext cx="0" cy="35280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5EC3FD63-4F88-4AE1-211C-5C78DBB6314B}"/>
              </a:ext>
            </a:extLst>
          </p:cNvPr>
          <p:cNvCxnSpPr/>
          <p:nvPr/>
        </p:nvCxnSpPr>
        <p:spPr>
          <a:xfrm>
            <a:off x="8112000" y="2781000"/>
            <a:ext cx="2160000" cy="792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D10A2B70-2F9E-6F96-D860-5DF4CC4D7D9C}"/>
              </a:ext>
            </a:extLst>
          </p:cNvPr>
          <p:cNvCxnSpPr/>
          <p:nvPr/>
        </p:nvCxnSpPr>
        <p:spPr>
          <a:xfrm>
            <a:off x="8110283" y="4373365"/>
            <a:ext cx="2160000" cy="792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C56D2B06-2F66-7493-1AC5-393FE18EAF20}"/>
              </a:ext>
            </a:extLst>
          </p:cNvPr>
          <p:cNvCxnSpPr>
            <a:cxnSpLocks/>
          </p:cNvCxnSpPr>
          <p:nvPr/>
        </p:nvCxnSpPr>
        <p:spPr>
          <a:xfrm flipH="1">
            <a:off x="8113718" y="3589731"/>
            <a:ext cx="2160000" cy="792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ADAFF76D-3613-8E3A-3EE2-1F5259E47FAA}"/>
              </a:ext>
            </a:extLst>
          </p:cNvPr>
          <p:cNvSpPr txBox="1"/>
          <p:nvPr/>
        </p:nvSpPr>
        <p:spPr>
          <a:xfrm>
            <a:off x="7680000" y="2133000"/>
            <a:ext cx="792000" cy="369332"/>
          </a:xfrm>
          <a:prstGeom prst="rect">
            <a:avLst/>
          </a:prstGeom>
          <a:noFill/>
        </p:spPr>
        <p:txBody>
          <a:bodyPr wrap="square" rtlCol="0">
            <a:spAutoFit/>
          </a:bodyPr>
          <a:lstStyle/>
          <a:p>
            <a:r>
              <a:rPr lang="en-US" altLang="zh-TW" dirty="0"/>
              <a:t>Client</a:t>
            </a:r>
            <a:endParaRPr lang="zh-TW" altLang="en-US" dirty="0"/>
          </a:p>
        </p:txBody>
      </p:sp>
      <p:sp>
        <p:nvSpPr>
          <p:cNvPr id="15" name="文字方塊 14">
            <a:extLst>
              <a:ext uri="{FF2B5EF4-FFF2-40B4-BE49-F238E27FC236}">
                <a16:creationId xmlns:a16="http://schemas.microsoft.com/office/drawing/2014/main" id="{C5E82F5D-5B8C-705D-D3EF-E2D7141D1388}"/>
              </a:ext>
            </a:extLst>
          </p:cNvPr>
          <p:cNvSpPr txBox="1"/>
          <p:nvPr/>
        </p:nvSpPr>
        <p:spPr>
          <a:xfrm>
            <a:off x="9821765" y="2132116"/>
            <a:ext cx="897036" cy="369332"/>
          </a:xfrm>
          <a:prstGeom prst="rect">
            <a:avLst/>
          </a:prstGeom>
          <a:noFill/>
        </p:spPr>
        <p:txBody>
          <a:bodyPr wrap="square" rtlCol="0">
            <a:spAutoFit/>
          </a:bodyPr>
          <a:lstStyle/>
          <a:p>
            <a:r>
              <a:rPr lang="en-US" altLang="zh-TW" dirty="0"/>
              <a:t>Server</a:t>
            </a:r>
            <a:endParaRPr lang="zh-TW" altLang="en-US" dirty="0"/>
          </a:p>
        </p:txBody>
      </p:sp>
      <p:sp>
        <p:nvSpPr>
          <p:cNvPr id="20" name="文字方塊 19">
            <a:extLst>
              <a:ext uri="{FF2B5EF4-FFF2-40B4-BE49-F238E27FC236}">
                <a16:creationId xmlns:a16="http://schemas.microsoft.com/office/drawing/2014/main" id="{76E52156-4E03-C0E0-E560-1F22501DC92C}"/>
              </a:ext>
            </a:extLst>
          </p:cNvPr>
          <p:cNvSpPr txBox="1"/>
          <p:nvPr/>
        </p:nvSpPr>
        <p:spPr>
          <a:xfrm>
            <a:off x="9040268" y="3774265"/>
            <a:ext cx="300029" cy="369332"/>
          </a:xfrm>
          <a:prstGeom prst="rect">
            <a:avLst/>
          </a:prstGeom>
          <a:solidFill>
            <a:schemeClr val="bg1"/>
          </a:solidFill>
        </p:spPr>
        <p:txBody>
          <a:bodyPr wrap="square" rtlCol="0">
            <a:spAutoFit/>
          </a:bodyPr>
          <a:lstStyle/>
          <a:p>
            <a:r>
              <a:rPr lang="en-US" altLang="zh-TW" dirty="0"/>
              <a:t>?</a:t>
            </a:r>
            <a:endParaRPr lang="zh-TW" altLang="en-US" dirty="0"/>
          </a:p>
        </p:txBody>
      </p:sp>
      <p:sp>
        <p:nvSpPr>
          <p:cNvPr id="21" name="文字方塊 20">
            <a:extLst>
              <a:ext uri="{FF2B5EF4-FFF2-40B4-BE49-F238E27FC236}">
                <a16:creationId xmlns:a16="http://schemas.microsoft.com/office/drawing/2014/main" id="{B77E8A89-775F-68AB-D235-4CB787B1D97A}"/>
              </a:ext>
            </a:extLst>
          </p:cNvPr>
          <p:cNvSpPr txBox="1"/>
          <p:nvPr/>
        </p:nvSpPr>
        <p:spPr>
          <a:xfrm>
            <a:off x="8534339" y="2629823"/>
            <a:ext cx="1301401" cy="461665"/>
          </a:xfrm>
          <a:prstGeom prst="rect">
            <a:avLst/>
          </a:prstGeom>
          <a:noFill/>
        </p:spPr>
        <p:txBody>
          <a:bodyPr wrap="square" rtlCol="0">
            <a:spAutoFit/>
          </a:bodyPr>
          <a:lstStyle/>
          <a:p>
            <a:pPr algn="ctr"/>
            <a:r>
              <a:rPr lang="en-US" altLang="zh-TW" sz="1200" dirty="0"/>
              <a:t>Seq=?</a:t>
            </a:r>
          </a:p>
          <a:p>
            <a:pPr algn="ctr"/>
            <a:r>
              <a:rPr lang="en-US" altLang="zh-TW" sz="1200" dirty="0"/>
              <a:t>Ack=200</a:t>
            </a:r>
            <a:endParaRPr lang="zh-TW" altLang="en-US" sz="1200" dirty="0"/>
          </a:p>
        </p:txBody>
      </p:sp>
      <p:sp>
        <p:nvSpPr>
          <p:cNvPr id="22" name="文字方塊 21">
            <a:extLst>
              <a:ext uri="{FF2B5EF4-FFF2-40B4-BE49-F238E27FC236}">
                <a16:creationId xmlns:a16="http://schemas.microsoft.com/office/drawing/2014/main" id="{6707FF74-ACD2-92EC-7ABF-5CABC9C2D39A}"/>
              </a:ext>
            </a:extLst>
          </p:cNvPr>
          <p:cNvSpPr txBox="1"/>
          <p:nvPr/>
        </p:nvSpPr>
        <p:spPr>
          <a:xfrm>
            <a:off x="8541582" y="4903431"/>
            <a:ext cx="1301401" cy="461665"/>
          </a:xfrm>
          <a:prstGeom prst="rect">
            <a:avLst/>
          </a:prstGeom>
          <a:noFill/>
        </p:spPr>
        <p:txBody>
          <a:bodyPr wrap="square" rtlCol="0">
            <a:spAutoFit/>
          </a:bodyPr>
          <a:lstStyle/>
          <a:p>
            <a:pPr algn="ctr"/>
            <a:r>
              <a:rPr lang="en-US" altLang="zh-TW" sz="1200" dirty="0"/>
              <a:t>Seq=?</a:t>
            </a:r>
          </a:p>
          <a:p>
            <a:pPr algn="ctr"/>
            <a:r>
              <a:rPr lang="en-US" altLang="zh-TW" sz="1200" dirty="0"/>
              <a:t>Ack=1560</a:t>
            </a:r>
            <a:endParaRPr lang="zh-TW" altLang="en-US" sz="1200" dirty="0"/>
          </a:p>
        </p:txBody>
      </p:sp>
      <p:sp>
        <p:nvSpPr>
          <p:cNvPr id="23" name="箭號: 向右 22">
            <a:extLst>
              <a:ext uri="{FF2B5EF4-FFF2-40B4-BE49-F238E27FC236}">
                <a16:creationId xmlns:a16="http://schemas.microsoft.com/office/drawing/2014/main" id="{7EB952BE-C909-DB92-46E9-BCC2836D27C2}"/>
              </a:ext>
            </a:extLst>
          </p:cNvPr>
          <p:cNvSpPr/>
          <p:nvPr/>
        </p:nvSpPr>
        <p:spPr>
          <a:xfrm>
            <a:off x="10114738" y="3802269"/>
            <a:ext cx="497986" cy="527018"/>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TW" altLang="en-US" dirty="0"/>
          </a:p>
        </p:txBody>
      </p:sp>
      <p:sp>
        <p:nvSpPr>
          <p:cNvPr id="24" name="文字方塊 23">
            <a:extLst>
              <a:ext uri="{FF2B5EF4-FFF2-40B4-BE49-F238E27FC236}">
                <a16:creationId xmlns:a16="http://schemas.microsoft.com/office/drawing/2014/main" id="{770CD825-92F8-51A0-F590-E0A6487DD5A0}"/>
              </a:ext>
            </a:extLst>
          </p:cNvPr>
          <p:cNvSpPr txBox="1"/>
          <p:nvPr/>
        </p:nvSpPr>
        <p:spPr>
          <a:xfrm>
            <a:off x="10698599" y="3943704"/>
            <a:ext cx="1301401" cy="276999"/>
          </a:xfrm>
          <a:prstGeom prst="rect">
            <a:avLst/>
          </a:prstGeom>
          <a:noFill/>
        </p:spPr>
        <p:txBody>
          <a:bodyPr wrap="square" rtlCol="0">
            <a:spAutoFit/>
          </a:bodyPr>
          <a:lstStyle/>
          <a:p>
            <a:pPr algn="ctr"/>
            <a:r>
              <a:rPr lang="en-US" altLang="zh-TW" sz="1200" dirty="0"/>
              <a:t>Len &gt; 0 =&gt; Data</a:t>
            </a:r>
            <a:endParaRPr lang="zh-TW" altLang="en-US" sz="1200" dirty="0"/>
          </a:p>
        </p:txBody>
      </p:sp>
      <p:pic>
        <p:nvPicPr>
          <p:cNvPr id="27" name="圖片 26">
            <a:extLst>
              <a:ext uri="{FF2B5EF4-FFF2-40B4-BE49-F238E27FC236}">
                <a16:creationId xmlns:a16="http://schemas.microsoft.com/office/drawing/2014/main" id="{8796BD06-BB67-1AA0-AD7B-406B1074E270}"/>
              </a:ext>
            </a:extLst>
          </p:cNvPr>
          <p:cNvPicPr>
            <a:picLocks noChangeAspect="1"/>
          </p:cNvPicPr>
          <p:nvPr/>
        </p:nvPicPr>
        <p:blipFill>
          <a:blip r:embed="rId6"/>
          <a:stretch>
            <a:fillRect/>
          </a:stretch>
        </p:blipFill>
        <p:spPr>
          <a:xfrm>
            <a:off x="4944000" y="1825625"/>
            <a:ext cx="2637144" cy="5877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84443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ea typeface="標楷體" panose="03000509000000000000" pitchFamily="65" charset="-120"/>
              </a:rPr>
              <a:t>Introduction — P2P application problem</a:t>
            </a:r>
            <a:endParaRPr lang="zh-TW" altLang="en-US" dirty="0">
              <a:ea typeface="標楷體" panose="03000509000000000000" pitchFamily="65" charset="-120"/>
            </a:endParaRPr>
          </a:p>
        </p:txBody>
      </p:sp>
      <p:sp>
        <p:nvSpPr>
          <p:cNvPr id="3" name="內容版面配置區 2"/>
          <p:cNvSpPr>
            <a:spLocks noGrp="1"/>
          </p:cNvSpPr>
          <p:nvPr>
            <p:ph idx="1"/>
          </p:nvPr>
        </p:nvSpPr>
        <p:spPr/>
        <p:txBody>
          <a:bodyPr/>
          <a:lstStyle/>
          <a:p>
            <a:r>
              <a:rPr lang="en-US" altLang="zh-TW" dirty="0">
                <a:ea typeface="標楷體" panose="03000509000000000000" pitchFamily="65" charset="-120"/>
              </a:rPr>
              <a:t>Cause </a:t>
            </a:r>
            <a:r>
              <a:rPr lang="en-US" altLang="zh-TW" dirty="0">
                <a:solidFill>
                  <a:srgbClr val="FF0000"/>
                </a:solidFill>
                <a:ea typeface="標楷體" panose="03000509000000000000" pitchFamily="65" charset="-120"/>
              </a:rPr>
              <a:t>network congestion </a:t>
            </a:r>
            <a:r>
              <a:rPr lang="en-US" altLang="zh-TW" dirty="0">
                <a:ea typeface="標楷體" panose="03000509000000000000" pitchFamily="65" charset="-120"/>
              </a:rPr>
              <a:t>and performance degradation of traditional client-server applications</a:t>
            </a:r>
          </a:p>
          <a:p>
            <a:pPr lvl="1"/>
            <a:r>
              <a:rPr lang="en-US" altLang="zh-TW" dirty="0">
                <a:ea typeface="標楷體" panose="03000509000000000000" pitchFamily="65" charset="-120"/>
              </a:rPr>
              <a:t>The volume of P2P traffic at 70% of the total broadband traffic (A. Madhukar et al., 2006)</a:t>
            </a:r>
          </a:p>
          <a:p>
            <a:r>
              <a:rPr lang="en-US" altLang="zh-TW" dirty="0">
                <a:ea typeface="標楷體" panose="03000509000000000000" pitchFamily="65" charset="-120"/>
              </a:rPr>
              <a:t>Often used for </a:t>
            </a:r>
            <a:r>
              <a:rPr lang="en-US" altLang="zh-TW" dirty="0">
                <a:solidFill>
                  <a:srgbClr val="FF0000"/>
                </a:solidFill>
                <a:ea typeface="標楷體" panose="03000509000000000000" pitchFamily="65" charset="-120"/>
              </a:rPr>
              <a:t>illegally</a:t>
            </a:r>
            <a:r>
              <a:rPr lang="en-US" altLang="zh-TW" dirty="0">
                <a:ea typeface="標楷體" panose="03000509000000000000" pitchFamily="65" charset="-120"/>
              </a:rPr>
              <a:t> sharing</a:t>
            </a:r>
          </a:p>
          <a:p>
            <a:pPr lvl="1"/>
            <a:endParaRPr lang="en-US" altLang="zh-TW" dirty="0">
              <a:ea typeface="標楷體" panose="03000509000000000000" pitchFamily="65" charset="-120"/>
            </a:endParaRPr>
          </a:p>
          <a:p>
            <a:r>
              <a:rPr lang="en-US" altLang="zh-TW" dirty="0">
                <a:ea typeface="標楷體" panose="03000509000000000000" pitchFamily="65" charset="-120"/>
              </a:rPr>
              <a:t>Solution:</a:t>
            </a:r>
          </a:p>
          <a:p>
            <a:pPr lvl="1"/>
            <a:r>
              <a:rPr lang="en-US" altLang="zh-TW" dirty="0">
                <a:ea typeface="標楷體" panose="03000509000000000000" pitchFamily="65" charset="-120"/>
              </a:rPr>
              <a:t>Identify the network traffic by application type</a:t>
            </a:r>
          </a:p>
        </p:txBody>
      </p:sp>
      <p:sp>
        <p:nvSpPr>
          <p:cNvPr id="4" name="投影片編號版面配置區 3"/>
          <p:cNvSpPr>
            <a:spLocks noGrp="1"/>
          </p:cNvSpPr>
          <p:nvPr>
            <p:ph type="sldNum" sz="quarter" idx="12"/>
          </p:nvPr>
        </p:nvSpPr>
        <p:spPr/>
        <p:txBody>
          <a:bodyPr/>
          <a:lstStyle/>
          <a:p>
            <a:fld id="{1A4800EB-2EA5-46D2-A07A-510C9AA2772C}" type="slidenum">
              <a:rPr lang="en-US" altLang="zh-TW" smtClean="0"/>
              <a:pPr/>
              <a:t>3</a:t>
            </a:fld>
            <a:endParaRPr lang="en-US" altLang="zh-TW"/>
          </a:p>
        </p:txBody>
      </p:sp>
    </p:spTree>
    <p:extLst>
      <p:ext uri="{BB962C8B-B14F-4D97-AF65-F5344CB8AC3E}">
        <p14:creationId xmlns:p14="http://schemas.microsoft.com/office/powerpoint/2010/main" val="2592356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D7592E-7491-2078-D428-30DB680CD74E}"/>
              </a:ext>
            </a:extLst>
          </p:cNvPr>
          <p:cNvSpPr>
            <a:spLocks noGrp="1"/>
          </p:cNvSpPr>
          <p:nvPr>
            <p:ph type="title"/>
          </p:nvPr>
        </p:nvSpPr>
        <p:spPr/>
        <p:txBody>
          <a:bodyPr/>
          <a:lstStyle/>
          <a:p>
            <a:r>
              <a:rPr lang="en-US" altLang="zh-TW" dirty="0"/>
              <a:t>Flow statistic estimation — Validation</a:t>
            </a:r>
            <a:endParaRPr lang="zh-TW" altLang="en-US" dirty="0"/>
          </a:p>
        </p:txBody>
      </p:sp>
      <p:sp>
        <p:nvSpPr>
          <p:cNvPr id="3" name="內容版面配置區 2">
            <a:extLst>
              <a:ext uri="{FF2B5EF4-FFF2-40B4-BE49-F238E27FC236}">
                <a16:creationId xmlns:a16="http://schemas.microsoft.com/office/drawing/2014/main" id="{875F3CDC-9596-1368-D2B6-B797E929B88E}"/>
              </a:ext>
            </a:extLst>
          </p:cNvPr>
          <p:cNvSpPr>
            <a:spLocks noGrp="1"/>
          </p:cNvSpPr>
          <p:nvPr>
            <p:ph idx="1"/>
          </p:nvPr>
        </p:nvSpPr>
        <p:spPr>
          <a:xfrm>
            <a:off x="838200" y="1825626"/>
            <a:ext cx="11161800" cy="4411374"/>
          </a:xfrm>
        </p:spPr>
        <p:txBody>
          <a:bodyPr>
            <a:normAutofit/>
          </a:bodyPr>
          <a:lstStyle/>
          <a:p>
            <a:r>
              <a:rPr lang="en-US" altLang="zh-TW" dirty="0"/>
              <a:t>Error of flow duration was caused by sending a RST or FIN packet</a:t>
            </a:r>
          </a:p>
          <a:p>
            <a:r>
              <a:rPr lang="en-US" altLang="zh-TW" dirty="0"/>
              <a:t>Average (bytes) error is 120 bytes, 92% of the flows are within 500 bytes of the actual number</a:t>
            </a:r>
          </a:p>
          <a:p>
            <a:r>
              <a:rPr lang="en-US" altLang="zh-TW" dirty="0"/>
              <a:t>Average (packet) error per flow is 2.4 packets, 87% of flows are within 5 packets of the actual number. </a:t>
            </a:r>
          </a:p>
        </p:txBody>
      </p:sp>
      <p:sp>
        <p:nvSpPr>
          <p:cNvPr id="4" name="投影片編號版面配置區 3">
            <a:extLst>
              <a:ext uri="{FF2B5EF4-FFF2-40B4-BE49-F238E27FC236}">
                <a16:creationId xmlns:a16="http://schemas.microsoft.com/office/drawing/2014/main" id="{D0244A37-B477-60B8-70D0-A0AB4FCBB050}"/>
              </a:ext>
            </a:extLst>
          </p:cNvPr>
          <p:cNvSpPr>
            <a:spLocks noGrp="1"/>
          </p:cNvSpPr>
          <p:nvPr>
            <p:ph type="sldNum" sz="quarter" idx="12"/>
          </p:nvPr>
        </p:nvSpPr>
        <p:spPr/>
        <p:txBody>
          <a:bodyPr/>
          <a:lstStyle/>
          <a:p>
            <a:fld id="{1A4800EB-2EA5-46D2-A07A-510C9AA2772C}" type="slidenum">
              <a:rPr lang="en-US" altLang="zh-TW" smtClean="0"/>
              <a:pPr/>
              <a:t>30</a:t>
            </a:fld>
            <a:endParaRPr lang="en-US" altLang="zh-TW" dirty="0"/>
          </a:p>
        </p:txBody>
      </p:sp>
      <p:pic>
        <p:nvPicPr>
          <p:cNvPr id="19" name="圖片 18">
            <a:extLst>
              <a:ext uri="{FF2B5EF4-FFF2-40B4-BE49-F238E27FC236}">
                <a16:creationId xmlns:a16="http://schemas.microsoft.com/office/drawing/2014/main" id="{A8CF90F1-20F8-B70E-DED4-86865C46BF28}"/>
              </a:ext>
            </a:extLst>
          </p:cNvPr>
          <p:cNvPicPr>
            <a:picLocks noChangeAspect="1"/>
          </p:cNvPicPr>
          <p:nvPr/>
        </p:nvPicPr>
        <p:blipFill>
          <a:blip r:embed="rId3"/>
          <a:stretch>
            <a:fillRect/>
          </a:stretch>
        </p:blipFill>
        <p:spPr>
          <a:xfrm>
            <a:off x="1560000" y="4220869"/>
            <a:ext cx="9072000" cy="2604198"/>
          </a:xfrm>
          <a:prstGeom prst="rect">
            <a:avLst/>
          </a:prstGeom>
        </p:spPr>
      </p:pic>
    </p:spTree>
    <p:extLst>
      <p:ext uri="{BB962C8B-B14F-4D97-AF65-F5344CB8AC3E}">
        <p14:creationId xmlns:p14="http://schemas.microsoft.com/office/powerpoint/2010/main" val="30758965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241228-D9B8-140D-BB69-E22EE61AD455}"/>
              </a:ext>
            </a:extLst>
          </p:cNvPr>
          <p:cNvSpPr>
            <a:spLocks noGrp="1"/>
          </p:cNvSpPr>
          <p:nvPr>
            <p:ph type="title"/>
          </p:nvPr>
        </p:nvSpPr>
        <p:spPr/>
        <p:txBody>
          <a:bodyPr/>
          <a:lstStyle/>
          <a:p>
            <a:r>
              <a:rPr lang="en-US" altLang="zh-TW" dirty="0"/>
              <a:t>Classification using estimated statistics — Result</a:t>
            </a:r>
            <a:endParaRPr lang="zh-TW" altLang="en-US" dirty="0"/>
          </a:p>
        </p:txBody>
      </p:sp>
      <p:sp>
        <p:nvSpPr>
          <p:cNvPr id="3" name="內容版面配置區 2">
            <a:extLst>
              <a:ext uri="{FF2B5EF4-FFF2-40B4-BE49-F238E27FC236}">
                <a16:creationId xmlns:a16="http://schemas.microsoft.com/office/drawing/2014/main" id="{9CE4674D-6CF4-5A4D-FDE7-3E72B1D52E38}"/>
              </a:ext>
            </a:extLst>
          </p:cNvPr>
          <p:cNvSpPr>
            <a:spLocks noGrp="1"/>
          </p:cNvSpPr>
          <p:nvPr>
            <p:ph idx="1"/>
          </p:nvPr>
        </p:nvSpPr>
        <p:spPr/>
        <p:txBody>
          <a:bodyPr/>
          <a:lstStyle/>
          <a:p>
            <a:r>
              <a:rPr lang="en-US" altLang="zh-TW" dirty="0"/>
              <a:t>Dataset: ‘client-to-server’ and ‘random’</a:t>
            </a:r>
          </a:p>
          <a:p>
            <a:r>
              <a:rPr lang="en-US" altLang="zh-TW" dirty="0"/>
              <a:t>Flow and byte accuracy is very close to the actual accuracy achieved when using the actual server-to-client statistics</a:t>
            </a:r>
          </a:p>
          <a:p>
            <a:pPr lvl="1"/>
            <a:endParaRPr lang="zh-TW" altLang="en-US" dirty="0"/>
          </a:p>
        </p:txBody>
      </p:sp>
      <p:sp>
        <p:nvSpPr>
          <p:cNvPr id="4" name="投影片編號版面配置區 3">
            <a:extLst>
              <a:ext uri="{FF2B5EF4-FFF2-40B4-BE49-F238E27FC236}">
                <a16:creationId xmlns:a16="http://schemas.microsoft.com/office/drawing/2014/main" id="{7A6B9272-892D-8F56-9ADE-254C9946B822}"/>
              </a:ext>
            </a:extLst>
          </p:cNvPr>
          <p:cNvSpPr>
            <a:spLocks noGrp="1"/>
          </p:cNvSpPr>
          <p:nvPr>
            <p:ph type="sldNum" sz="quarter" idx="12"/>
          </p:nvPr>
        </p:nvSpPr>
        <p:spPr/>
        <p:txBody>
          <a:bodyPr/>
          <a:lstStyle/>
          <a:p>
            <a:fld id="{1A4800EB-2EA5-46D2-A07A-510C9AA2772C}" type="slidenum">
              <a:rPr lang="en-US" altLang="zh-TW" smtClean="0"/>
              <a:pPr/>
              <a:t>31</a:t>
            </a:fld>
            <a:endParaRPr lang="en-US" altLang="zh-TW"/>
          </a:p>
        </p:txBody>
      </p:sp>
      <p:pic>
        <p:nvPicPr>
          <p:cNvPr id="7" name="圖片 6">
            <a:extLst>
              <a:ext uri="{FF2B5EF4-FFF2-40B4-BE49-F238E27FC236}">
                <a16:creationId xmlns:a16="http://schemas.microsoft.com/office/drawing/2014/main" id="{FD81BF02-070D-652B-3833-E6CFDBDD6B50}"/>
              </a:ext>
            </a:extLst>
          </p:cNvPr>
          <p:cNvPicPr>
            <a:picLocks noChangeAspect="1"/>
          </p:cNvPicPr>
          <p:nvPr/>
        </p:nvPicPr>
        <p:blipFill rotWithShape="1">
          <a:blip r:embed="rId3"/>
          <a:srcRect r="32899"/>
          <a:stretch/>
        </p:blipFill>
        <p:spPr>
          <a:xfrm>
            <a:off x="2847000" y="3507650"/>
            <a:ext cx="6498000" cy="2980571"/>
          </a:xfrm>
          <a:prstGeom prst="rect">
            <a:avLst/>
          </a:prstGeom>
        </p:spPr>
      </p:pic>
    </p:spTree>
    <p:extLst>
      <p:ext uri="{BB962C8B-B14F-4D97-AF65-F5344CB8AC3E}">
        <p14:creationId xmlns:p14="http://schemas.microsoft.com/office/powerpoint/2010/main" val="16277964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241228-D9B8-140D-BB69-E22EE61AD455}"/>
              </a:ext>
            </a:extLst>
          </p:cNvPr>
          <p:cNvSpPr>
            <a:spLocks noGrp="1"/>
          </p:cNvSpPr>
          <p:nvPr>
            <p:ph type="title"/>
          </p:nvPr>
        </p:nvSpPr>
        <p:spPr/>
        <p:txBody>
          <a:bodyPr/>
          <a:lstStyle/>
          <a:p>
            <a:r>
              <a:rPr lang="en-US" altLang="zh-TW" dirty="0"/>
              <a:t>Classification using estimated statistics — Result</a:t>
            </a:r>
            <a:endParaRPr lang="zh-TW" altLang="en-US" dirty="0"/>
          </a:p>
        </p:txBody>
      </p:sp>
      <p:sp>
        <p:nvSpPr>
          <p:cNvPr id="3" name="內容版面配置區 2">
            <a:extLst>
              <a:ext uri="{FF2B5EF4-FFF2-40B4-BE49-F238E27FC236}">
                <a16:creationId xmlns:a16="http://schemas.microsoft.com/office/drawing/2014/main" id="{9CE4674D-6CF4-5A4D-FDE7-3E72B1D52E38}"/>
              </a:ext>
            </a:extLst>
          </p:cNvPr>
          <p:cNvSpPr>
            <a:spLocks noGrp="1"/>
          </p:cNvSpPr>
          <p:nvPr>
            <p:ph idx="1"/>
          </p:nvPr>
        </p:nvSpPr>
        <p:spPr/>
        <p:txBody>
          <a:bodyPr/>
          <a:lstStyle/>
          <a:p>
            <a:r>
              <a:rPr lang="en-US" altLang="zh-TW" dirty="0"/>
              <a:t>Classification accuracies are largely </a:t>
            </a:r>
            <a:r>
              <a:rPr lang="en-US" altLang="zh-TW" dirty="0">
                <a:solidFill>
                  <a:srgbClr val="FF0000"/>
                </a:solidFill>
              </a:rPr>
              <a:t>unaffected</a:t>
            </a:r>
            <a:r>
              <a:rPr lang="en-US" altLang="zh-TW" dirty="0"/>
              <a:t> by the potential errors in estimated flow statistics</a:t>
            </a:r>
          </a:p>
        </p:txBody>
      </p:sp>
      <p:sp>
        <p:nvSpPr>
          <p:cNvPr id="4" name="投影片編號版面配置區 3">
            <a:extLst>
              <a:ext uri="{FF2B5EF4-FFF2-40B4-BE49-F238E27FC236}">
                <a16:creationId xmlns:a16="http://schemas.microsoft.com/office/drawing/2014/main" id="{7A6B9272-892D-8F56-9ADE-254C9946B822}"/>
              </a:ext>
            </a:extLst>
          </p:cNvPr>
          <p:cNvSpPr>
            <a:spLocks noGrp="1"/>
          </p:cNvSpPr>
          <p:nvPr>
            <p:ph type="sldNum" sz="quarter" idx="12"/>
          </p:nvPr>
        </p:nvSpPr>
        <p:spPr/>
        <p:txBody>
          <a:bodyPr/>
          <a:lstStyle/>
          <a:p>
            <a:fld id="{1A4800EB-2EA5-46D2-A07A-510C9AA2772C}" type="slidenum">
              <a:rPr lang="en-US" altLang="zh-TW" smtClean="0"/>
              <a:pPr/>
              <a:t>32</a:t>
            </a:fld>
            <a:endParaRPr lang="en-US" altLang="zh-TW"/>
          </a:p>
        </p:txBody>
      </p:sp>
      <p:pic>
        <p:nvPicPr>
          <p:cNvPr id="5" name="圖片 4">
            <a:extLst>
              <a:ext uri="{FF2B5EF4-FFF2-40B4-BE49-F238E27FC236}">
                <a16:creationId xmlns:a16="http://schemas.microsoft.com/office/drawing/2014/main" id="{E9568E2C-D9E9-1025-0BDA-59C1492EB4E5}"/>
              </a:ext>
            </a:extLst>
          </p:cNvPr>
          <p:cNvPicPr>
            <a:picLocks noChangeAspect="1"/>
          </p:cNvPicPr>
          <p:nvPr/>
        </p:nvPicPr>
        <p:blipFill rotWithShape="1">
          <a:blip r:embed="rId3"/>
          <a:srcRect l="66357"/>
          <a:stretch/>
        </p:blipFill>
        <p:spPr>
          <a:xfrm>
            <a:off x="7825499" y="3237779"/>
            <a:ext cx="3310802" cy="3028877"/>
          </a:xfrm>
          <a:prstGeom prst="rect">
            <a:avLst/>
          </a:prstGeom>
        </p:spPr>
      </p:pic>
      <p:sp>
        <p:nvSpPr>
          <p:cNvPr id="9" name="內容版面配置區 2">
            <a:extLst>
              <a:ext uri="{FF2B5EF4-FFF2-40B4-BE49-F238E27FC236}">
                <a16:creationId xmlns:a16="http://schemas.microsoft.com/office/drawing/2014/main" id="{9810A5ED-98A2-8F98-5AA2-2557F98C22E1}"/>
              </a:ext>
            </a:extLst>
          </p:cNvPr>
          <p:cNvSpPr txBox="1">
            <a:spLocks/>
          </p:cNvSpPr>
          <p:nvPr/>
        </p:nvSpPr>
        <p:spPr>
          <a:xfrm>
            <a:off x="696000" y="2709000"/>
            <a:ext cx="6912000" cy="4351338"/>
          </a:xfrm>
          <a:prstGeom prst="rect">
            <a:avLst/>
          </a:prstGeom>
        </p:spPr>
        <p:txBody>
          <a:bodyPr vert="horz" lIns="91440" tIns="45720" rIns="91440" bIns="45720" rtlCol="0">
            <a:normAutofit/>
          </a:bodyPr>
          <a:lstStyle>
            <a:lvl1pPr marL="342900" marR="0" indent="-342900" algn="l" defTabSz="914400" rtl="0" eaLnBrk="1" fontAlgn="base" latinLnBrk="0" hangingPunct="1">
              <a:lnSpc>
                <a:spcPct val="100000"/>
              </a:lnSpc>
              <a:spcBef>
                <a:spcPct val="20000"/>
              </a:spcBef>
              <a:spcAft>
                <a:spcPct val="0"/>
              </a:spcAft>
              <a:buClr>
                <a:srgbClr val="003399"/>
              </a:buClr>
              <a:buSzTx/>
              <a:buFont typeface="Wingdings" panose="05000000000000000000" pitchFamily="2" charset="2"/>
              <a:buChar char="n"/>
              <a:tabLst/>
              <a:defRPr sz="2800" b="1" kern="1200">
                <a:solidFill>
                  <a:schemeClr val="tx1"/>
                </a:solidFill>
                <a:latin typeface="+mn-lt"/>
                <a:ea typeface="+mn-ea"/>
                <a:cs typeface="+mn-cs"/>
              </a:defRPr>
            </a:lvl1pPr>
            <a:lvl2pPr marL="742950" marR="0" indent="-285750" algn="l" defTabSz="914400" rtl="0" eaLnBrk="1" fontAlgn="base" latinLnBrk="0" hangingPunct="1">
              <a:lnSpc>
                <a:spcPct val="100000"/>
              </a:lnSpc>
              <a:spcBef>
                <a:spcPct val="20000"/>
              </a:spcBef>
              <a:spcAft>
                <a:spcPct val="0"/>
              </a:spcAft>
              <a:buClr>
                <a:srgbClr val="003399"/>
              </a:buClr>
              <a:buSzTx/>
              <a:buFont typeface="Wingdings" panose="05000000000000000000" pitchFamily="2" charset="2"/>
              <a:buChar char="Ø"/>
              <a:tabLst/>
              <a:defRPr sz="2400" b="1" kern="1200">
                <a:solidFill>
                  <a:schemeClr val="tx1"/>
                </a:solidFill>
                <a:latin typeface="+mn-lt"/>
                <a:ea typeface="+mn-ea"/>
                <a:cs typeface="+mn-cs"/>
              </a:defRPr>
            </a:lvl2pPr>
            <a:lvl3pPr marL="1143000" marR="0" indent="-228600" algn="l" defTabSz="914400" rtl="0" eaLnBrk="1" fontAlgn="base" latinLnBrk="0" hangingPunct="1">
              <a:lnSpc>
                <a:spcPct val="100000"/>
              </a:lnSpc>
              <a:spcBef>
                <a:spcPct val="20000"/>
              </a:spcBef>
              <a:spcAft>
                <a:spcPct val="0"/>
              </a:spcAft>
              <a:buClr>
                <a:srgbClr val="003399"/>
              </a:buClr>
              <a:buSzTx/>
              <a:buFont typeface="Wingdings" panose="05000000000000000000" pitchFamily="2" charset="2"/>
              <a:buChar char="l"/>
              <a:tabLst/>
              <a:defRPr sz="2000" kern="1200">
                <a:solidFill>
                  <a:schemeClr val="tx1"/>
                </a:solidFill>
                <a:latin typeface="+mn-lt"/>
                <a:ea typeface="+mn-ea"/>
                <a:cs typeface="+mn-cs"/>
              </a:defRPr>
            </a:lvl3pPr>
            <a:lvl4pPr marL="1600200" marR="0" indent="-228600" algn="l" defTabSz="914400" rtl="0" eaLnBrk="1" fontAlgn="base" latinLnBrk="0" hangingPunct="1">
              <a:lnSpc>
                <a:spcPct val="100000"/>
              </a:lnSpc>
              <a:spcBef>
                <a:spcPct val="20000"/>
              </a:spcBef>
              <a:spcAft>
                <a:spcPct val="0"/>
              </a:spcAft>
              <a:buClr>
                <a:srgbClr val="003399"/>
              </a:buClr>
              <a:buSzTx/>
              <a:buFont typeface="Arial" panose="020B0604020202020204" pitchFamily="34" charset="0"/>
              <a:buChar char="»"/>
              <a:tabLst/>
              <a:defRPr sz="1800" b="1" kern="1200">
                <a:solidFill>
                  <a:schemeClr val="tx1"/>
                </a:solidFill>
                <a:latin typeface="+mn-lt"/>
                <a:ea typeface="+mn-ea"/>
                <a:cs typeface="+mn-cs"/>
              </a:defRPr>
            </a:lvl4pPr>
            <a:lvl5pPr marL="2057400" marR="0" indent="-228600" algn="l" defTabSz="914400" rtl="0" eaLnBrk="1" fontAlgn="base" latinLnBrk="0" hangingPunct="1">
              <a:lnSpc>
                <a:spcPct val="100000"/>
              </a:lnSpc>
              <a:spcBef>
                <a:spcPct val="20000"/>
              </a:spcBef>
              <a:spcAft>
                <a:spcPct val="0"/>
              </a:spcAft>
              <a:buClr>
                <a:srgbClr val="003399"/>
              </a:buClr>
              <a:buSzTx/>
              <a:buFont typeface="Wingdings" panose="05000000000000000000" pitchFamily="2" charset="2"/>
              <a:buChar char="u"/>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kumimoji="0" lang="en-US" altLang="zh-TW" dirty="0"/>
              <a:t>Due to using the logarithm transformation</a:t>
            </a:r>
          </a:p>
          <a:p>
            <a:pPr lvl="1"/>
            <a:r>
              <a:rPr kumimoji="0" lang="en-US" altLang="zh-TW" dirty="0"/>
              <a:t>The magnitude of difference of the flow statistics has a much greater impact than the small errors in the estimations.</a:t>
            </a:r>
            <a:endParaRPr kumimoji="0" lang="zh-TW" altLang="en-US" dirty="0"/>
          </a:p>
        </p:txBody>
      </p:sp>
    </p:spTree>
    <p:extLst>
      <p:ext uri="{BB962C8B-B14F-4D97-AF65-F5344CB8AC3E}">
        <p14:creationId xmlns:p14="http://schemas.microsoft.com/office/powerpoint/2010/main" val="38460266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標楷體" panose="03000509000000000000" pitchFamily="65" charset="-120"/>
              </a:rPr>
              <a:t>Conclusion</a:t>
            </a:r>
            <a:endParaRPr lang="zh-TW" altLang="en-US" dirty="0">
              <a:ea typeface="標楷體" panose="03000509000000000000" pitchFamily="65" charset="-120"/>
            </a:endParaRPr>
          </a:p>
        </p:txBody>
      </p:sp>
      <p:sp>
        <p:nvSpPr>
          <p:cNvPr id="3" name="內容版面配置區 2"/>
          <p:cNvSpPr>
            <a:spLocks noGrp="1"/>
          </p:cNvSpPr>
          <p:nvPr>
            <p:ph idx="1"/>
          </p:nvPr>
        </p:nvSpPr>
        <p:spPr/>
        <p:txBody>
          <a:bodyPr/>
          <a:lstStyle/>
          <a:p>
            <a:r>
              <a:rPr lang="en-US" altLang="zh-TW" dirty="0">
                <a:ea typeface="標楷體" panose="03000509000000000000" pitchFamily="65" charset="-120"/>
              </a:rPr>
              <a:t>Develop a clustering-based machine learning framework</a:t>
            </a:r>
          </a:p>
          <a:p>
            <a:pPr lvl="1"/>
            <a:r>
              <a:rPr lang="en-US" altLang="zh-TW" dirty="0">
                <a:ea typeface="標楷體" panose="03000509000000000000" pitchFamily="65" charset="-120"/>
              </a:rPr>
              <a:t>Classify a flow using </a:t>
            </a:r>
            <a:r>
              <a:rPr lang="en-US" altLang="zh-TW" dirty="0">
                <a:solidFill>
                  <a:srgbClr val="FF0000"/>
                </a:solidFill>
                <a:ea typeface="標楷體" panose="03000509000000000000" pitchFamily="65" charset="-120"/>
              </a:rPr>
              <a:t>unidirectional flow information</a:t>
            </a:r>
          </a:p>
          <a:p>
            <a:pPr lvl="1"/>
            <a:r>
              <a:rPr lang="en-US" altLang="zh-TW" dirty="0">
                <a:ea typeface="標楷體" panose="03000509000000000000" pitchFamily="65" charset="-120"/>
              </a:rPr>
              <a:t>Server-to-client direction of a TCP connection provide greater accuracy</a:t>
            </a:r>
          </a:p>
          <a:p>
            <a:r>
              <a:rPr lang="en-US" altLang="zh-TW" dirty="0">
                <a:ea typeface="標楷體" panose="03000509000000000000" pitchFamily="65" charset="-120"/>
              </a:rPr>
              <a:t>Develop an algorithm that can </a:t>
            </a:r>
            <a:r>
              <a:rPr lang="en-US" altLang="zh-TW" u="sng" dirty="0">
                <a:ea typeface="標楷體" panose="03000509000000000000" pitchFamily="65" charset="-120"/>
              </a:rPr>
              <a:t>estimate the </a:t>
            </a:r>
            <a:r>
              <a:rPr lang="en-US" altLang="zh-TW" u="sng" dirty="0">
                <a:solidFill>
                  <a:srgbClr val="FF0000"/>
                </a:solidFill>
                <a:ea typeface="標楷體" panose="03000509000000000000" pitchFamily="65" charset="-120"/>
              </a:rPr>
              <a:t>missing statistics </a:t>
            </a:r>
            <a:r>
              <a:rPr lang="en-US" altLang="zh-TW" u="sng" dirty="0">
                <a:ea typeface="標楷體" panose="03000509000000000000" pitchFamily="65" charset="-120"/>
              </a:rPr>
              <a:t>from a unidirectional packet trace.</a:t>
            </a:r>
            <a:r>
              <a:rPr lang="en-US" altLang="zh-TW" dirty="0">
                <a:ea typeface="標楷體" panose="03000509000000000000" pitchFamily="65" charset="-120"/>
              </a:rPr>
              <a:t> </a:t>
            </a:r>
          </a:p>
          <a:p>
            <a:r>
              <a:rPr lang="en-US" altLang="zh-TW" dirty="0">
                <a:ea typeface="標楷體" panose="03000509000000000000" pitchFamily="65" charset="-120"/>
              </a:rPr>
              <a:t>Accuracy: </a:t>
            </a:r>
          </a:p>
          <a:p>
            <a:pPr lvl="1"/>
            <a:r>
              <a:rPr lang="en-US" altLang="zh-TW" dirty="0">
                <a:ea typeface="標楷體" panose="03000509000000000000" pitchFamily="65" charset="-120"/>
              </a:rPr>
              <a:t>95% in terms of flows </a:t>
            </a:r>
          </a:p>
          <a:p>
            <a:pPr lvl="1"/>
            <a:r>
              <a:rPr lang="en-US" altLang="zh-TW" dirty="0">
                <a:ea typeface="標楷體" panose="03000509000000000000" pitchFamily="65" charset="-120"/>
              </a:rPr>
              <a:t>80% in terms of bytes. </a:t>
            </a:r>
            <a:endParaRPr lang="zh-TW" altLang="en-US" dirty="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1A4800EB-2EA5-46D2-A07A-510C9AA2772C}" type="slidenum">
              <a:rPr lang="en-US" altLang="zh-TW" smtClean="0">
                <a:latin typeface="+mj-lt"/>
              </a:rPr>
              <a:pPr/>
              <a:t>33</a:t>
            </a:fld>
            <a:endParaRPr lang="en-US" altLang="zh-TW">
              <a:latin typeface="+mj-lt"/>
            </a:endParaRPr>
          </a:p>
        </p:txBody>
      </p:sp>
    </p:spTree>
    <p:extLst>
      <p:ext uri="{BB962C8B-B14F-4D97-AF65-F5344CB8AC3E}">
        <p14:creationId xmlns:p14="http://schemas.microsoft.com/office/powerpoint/2010/main" val="35334269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9DC97F71-5D04-D0AF-5FF6-CE9383C711E2}"/>
              </a:ext>
            </a:extLst>
          </p:cNvPr>
          <p:cNvSpPr>
            <a:spLocks noGrp="1"/>
          </p:cNvSpPr>
          <p:nvPr>
            <p:ph type="ctrTitle"/>
          </p:nvPr>
        </p:nvSpPr>
        <p:spPr/>
        <p:txBody>
          <a:bodyPr>
            <a:normAutofit/>
          </a:bodyPr>
          <a:lstStyle/>
          <a:p>
            <a:r>
              <a:rPr lang="en-US" altLang="zh-TW" sz="5400" dirty="0"/>
              <a:t>Q</a:t>
            </a:r>
            <a:r>
              <a:rPr lang="zh-TW" altLang="en-US" sz="5400" dirty="0"/>
              <a:t> </a:t>
            </a:r>
            <a:r>
              <a:rPr lang="en-US" altLang="zh-TW" sz="5400" dirty="0"/>
              <a:t>&amp;</a:t>
            </a:r>
            <a:r>
              <a:rPr lang="zh-TW" altLang="en-US" sz="5400" dirty="0"/>
              <a:t> </a:t>
            </a:r>
            <a:r>
              <a:rPr lang="en-US" altLang="zh-TW" sz="5400" dirty="0"/>
              <a:t>A</a:t>
            </a:r>
            <a:endParaRPr lang="zh-TW" altLang="en-US" sz="5400" dirty="0"/>
          </a:p>
        </p:txBody>
      </p:sp>
      <p:sp>
        <p:nvSpPr>
          <p:cNvPr id="6" name="副標題 5">
            <a:extLst>
              <a:ext uri="{FF2B5EF4-FFF2-40B4-BE49-F238E27FC236}">
                <a16:creationId xmlns:a16="http://schemas.microsoft.com/office/drawing/2014/main" id="{E514E229-53B9-7ADC-5617-080A74E56A55}"/>
              </a:ext>
            </a:extLst>
          </p:cNvPr>
          <p:cNvSpPr>
            <a:spLocks noGrp="1"/>
          </p:cNvSpPr>
          <p:nvPr>
            <p:ph type="subTitle" idx="1"/>
          </p:nvPr>
        </p:nvSpPr>
        <p:spPr/>
        <p:txBody>
          <a:bodyPr>
            <a:normAutofit/>
          </a:bodyPr>
          <a:lstStyle/>
          <a:p>
            <a:r>
              <a:rPr lang="en-US" altLang="zh-TW" sz="3200" dirty="0"/>
              <a:t>Thanks for listening~</a:t>
            </a:r>
            <a:endParaRPr lang="zh-TW" altLang="en-US" sz="3200" dirty="0"/>
          </a:p>
        </p:txBody>
      </p:sp>
      <p:sp>
        <p:nvSpPr>
          <p:cNvPr id="4" name="投影片編號版面配置區 3">
            <a:extLst>
              <a:ext uri="{FF2B5EF4-FFF2-40B4-BE49-F238E27FC236}">
                <a16:creationId xmlns:a16="http://schemas.microsoft.com/office/drawing/2014/main" id="{024B4E8F-1A20-D4FD-BB3B-F54D6F894CB9}"/>
              </a:ext>
            </a:extLst>
          </p:cNvPr>
          <p:cNvSpPr>
            <a:spLocks noGrp="1"/>
          </p:cNvSpPr>
          <p:nvPr>
            <p:ph type="sldNum" sz="quarter" idx="4294967295"/>
          </p:nvPr>
        </p:nvSpPr>
        <p:spPr>
          <a:xfrm>
            <a:off x="9448800" y="6356350"/>
            <a:ext cx="2743200" cy="365125"/>
          </a:xfrm>
        </p:spPr>
        <p:txBody>
          <a:bodyPr/>
          <a:lstStyle/>
          <a:p>
            <a:fld id="{1A4800EB-2EA5-46D2-A07A-510C9AA2772C}" type="slidenum">
              <a:rPr lang="en-US" altLang="zh-TW" smtClean="0"/>
              <a:pPr/>
              <a:t>34</a:t>
            </a:fld>
            <a:endParaRPr lang="en-US" altLang="zh-TW"/>
          </a:p>
        </p:txBody>
      </p:sp>
    </p:spTree>
    <p:extLst>
      <p:ext uri="{BB962C8B-B14F-4D97-AF65-F5344CB8AC3E}">
        <p14:creationId xmlns:p14="http://schemas.microsoft.com/office/powerpoint/2010/main" val="3955366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標楷體" panose="03000509000000000000" pitchFamily="65" charset="-120"/>
              </a:rPr>
              <a:t>Introduction — Traditional approach</a:t>
            </a:r>
            <a:endParaRPr lang="zh-TW" altLang="en-US" dirty="0">
              <a:ea typeface="標楷體" panose="03000509000000000000" pitchFamily="65" charset="-120"/>
            </a:endParaRPr>
          </a:p>
        </p:txBody>
      </p:sp>
      <p:sp>
        <p:nvSpPr>
          <p:cNvPr id="3" name="內容版面配置區 2"/>
          <p:cNvSpPr>
            <a:spLocks noGrp="1"/>
          </p:cNvSpPr>
          <p:nvPr>
            <p:ph idx="1"/>
          </p:nvPr>
        </p:nvSpPr>
        <p:spPr>
          <a:xfrm>
            <a:off x="838200" y="1825624"/>
            <a:ext cx="10515600" cy="4843375"/>
          </a:xfrm>
        </p:spPr>
        <p:txBody>
          <a:bodyPr>
            <a:normAutofit/>
          </a:bodyPr>
          <a:lstStyle/>
          <a:p>
            <a:r>
              <a:rPr lang="en-US" altLang="zh-TW" dirty="0">
                <a:ea typeface="標楷體" panose="03000509000000000000" pitchFamily="65" charset="-120"/>
              </a:rPr>
              <a:t>Mapping traffic to applications based on </a:t>
            </a:r>
            <a:r>
              <a:rPr lang="en-US" altLang="zh-TW" dirty="0">
                <a:solidFill>
                  <a:srgbClr val="FF0000"/>
                </a:solidFill>
                <a:ea typeface="標楷體" panose="03000509000000000000" pitchFamily="65" charset="-120"/>
              </a:rPr>
              <a:t>port numbers</a:t>
            </a:r>
          </a:p>
          <a:p>
            <a:pPr lvl="1"/>
            <a:r>
              <a:rPr lang="en-US" altLang="zh-TW" dirty="0">
                <a:ea typeface="標楷體" panose="03000509000000000000" pitchFamily="65" charset="-120"/>
              </a:rPr>
              <a:t>Some applications use </a:t>
            </a:r>
            <a:r>
              <a:rPr lang="en-US" altLang="zh-TW" dirty="0">
                <a:solidFill>
                  <a:srgbClr val="FF0000"/>
                </a:solidFill>
                <a:ea typeface="標楷體" panose="03000509000000000000" pitchFamily="65" charset="-120"/>
              </a:rPr>
              <a:t>dynamic ports</a:t>
            </a:r>
            <a:r>
              <a:rPr lang="en-US" altLang="zh-TW" dirty="0">
                <a:ea typeface="標楷體" panose="03000509000000000000" pitchFamily="65" charset="-120"/>
              </a:rPr>
              <a:t> for communication</a:t>
            </a:r>
          </a:p>
          <a:p>
            <a:pPr lvl="1"/>
            <a:r>
              <a:rPr lang="en-US" altLang="zh-TW" dirty="0">
                <a:ea typeface="標楷體" panose="03000509000000000000" pitchFamily="65" charset="-120"/>
              </a:rPr>
              <a:t>Some P2P applications are also </a:t>
            </a:r>
            <a:r>
              <a:rPr lang="en-US" altLang="zh-TW" dirty="0">
                <a:solidFill>
                  <a:srgbClr val="FF0000"/>
                </a:solidFill>
                <a:ea typeface="標楷體" panose="03000509000000000000" pitchFamily="65" charset="-120"/>
              </a:rPr>
              <a:t>using port numbers reserved for other applications.</a:t>
            </a:r>
          </a:p>
          <a:p>
            <a:r>
              <a:rPr lang="en-US" altLang="zh-TW" dirty="0">
                <a:ea typeface="標楷體" panose="03000509000000000000" pitchFamily="65" charset="-120"/>
              </a:rPr>
              <a:t>Packet </a:t>
            </a:r>
            <a:r>
              <a:rPr lang="en-US" altLang="zh-TW" dirty="0">
                <a:solidFill>
                  <a:srgbClr val="FF0000"/>
                </a:solidFill>
                <a:ea typeface="標楷體" panose="03000509000000000000" pitchFamily="65" charset="-120"/>
              </a:rPr>
              <a:t>payloads</a:t>
            </a:r>
            <a:r>
              <a:rPr lang="en-US" altLang="zh-TW" dirty="0">
                <a:ea typeface="標楷體" panose="03000509000000000000" pitchFamily="65" charset="-120"/>
              </a:rPr>
              <a:t> are searched for characteristic signatures of known applications</a:t>
            </a:r>
          </a:p>
          <a:p>
            <a:pPr lvl="1"/>
            <a:r>
              <a:rPr lang="en-US" altLang="zh-TW" dirty="0">
                <a:ea typeface="標楷體" panose="03000509000000000000" pitchFamily="65" charset="-120"/>
              </a:rPr>
              <a:t>Only identify traffic for which signatures are available.</a:t>
            </a:r>
          </a:p>
          <a:p>
            <a:pPr lvl="1"/>
            <a:r>
              <a:rPr lang="en-US" altLang="zh-TW" dirty="0">
                <a:ea typeface="標楷體" panose="03000509000000000000" pitchFamily="65" charset="-120"/>
              </a:rPr>
              <a:t>Maintaining an up-to-date list of signatures is a daunting</a:t>
            </a:r>
            <a:r>
              <a:rPr lang="zh-TW" altLang="en-US" dirty="0">
                <a:ea typeface="標楷體" panose="03000509000000000000" pitchFamily="65" charset="-120"/>
              </a:rPr>
              <a:t> </a:t>
            </a:r>
            <a:r>
              <a:rPr lang="en-US" altLang="zh-TW" dirty="0">
                <a:ea typeface="標楷體" panose="03000509000000000000" pitchFamily="65" charset="-120"/>
              </a:rPr>
              <a:t>task.</a:t>
            </a:r>
          </a:p>
          <a:p>
            <a:pPr lvl="1"/>
            <a:r>
              <a:rPr lang="en-US" altLang="zh-TW" dirty="0">
                <a:ea typeface="標楷體" panose="03000509000000000000" pitchFamily="65" charset="-120"/>
              </a:rPr>
              <a:t>These techniques typically require increased processing and storage capacity.</a:t>
            </a:r>
          </a:p>
          <a:p>
            <a:pPr lvl="1"/>
            <a:r>
              <a:rPr lang="en-US" altLang="zh-TW" b="1" dirty="0">
                <a:solidFill>
                  <a:srgbClr val="FF0000"/>
                </a:solidFill>
                <a:ea typeface="標楷體" panose="03000509000000000000" pitchFamily="65" charset="-120"/>
              </a:rPr>
              <a:t>Fail to detect encrypted traffic</a:t>
            </a:r>
          </a:p>
          <a:p>
            <a:endParaRPr lang="en-US" altLang="zh-TW" dirty="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1A4800EB-2EA5-46D2-A07A-510C9AA2772C}" type="slidenum">
              <a:rPr lang="en-US" altLang="zh-TW" smtClean="0"/>
              <a:pPr/>
              <a:t>4</a:t>
            </a:fld>
            <a:endParaRPr lang="en-US" altLang="zh-TW"/>
          </a:p>
        </p:txBody>
      </p:sp>
    </p:spTree>
    <p:extLst>
      <p:ext uri="{BB962C8B-B14F-4D97-AF65-F5344CB8AC3E}">
        <p14:creationId xmlns:p14="http://schemas.microsoft.com/office/powerpoint/2010/main" val="2396787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7A75D48A-0B16-C4B4-F13B-5D4E82740020}"/>
              </a:ext>
            </a:extLst>
          </p:cNvPr>
          <p:cNvPicPr>
            <a:picLocks noChangeAspect="1"/>
          </p:cNvPicPr>
          <p:nvPr/>
        </p:nvPicPr>
        <p:blipFill rotWithShape="1">
          <a:blip r:embed="rId3"/>
          <a:srcRect l="2583" t="6521" r="3727"/>
          <a:stretch/>
        </p:blipFill>
        <p:spPr>
          <a:xfrm>
            <a:off x="4257574" y="3717000"/>
            <a:ext cx="3676851" cy="2778168"/>
          </a:xfrm>
          <a:prstGeom prst="rect">
            <a:avLst/>
          </a:prstGeom>
        </p:spPr>
      </p:pic>
      <p:sp>
        <p:nvSpPr>
          <p:cNvPr id="2" name="標題 1">
            <a:extLst>
              <a:ext uri="{FF2B5EF4-FFF2-40B4-BE49-F238E27FC236}">
                <a16:creationId xmlns:a16="http://schemas.microsoft.com/office/drawing/2014/main" id="{98D7592E-7491-2078-D428-30DB680CD74E}"/>
              </a:ext>
            </a:extLst>
          </p:cNvPr>
          <p:cNvSpPr>
            <a:spLocks noGrp="1"/>
          </p:cNvSpPr>
          <p:nvPr>
            <p:ph type="title"/>
          </p:nvPr>
        </p:nvSpPr>
        <p:spPr>
          <a:xfrm>
            <a:off x="838200" y="404817"/>
            <a:ext cx="11353800" cy="1285871"/>
          </a:xfrm>
        </p:spPr>
        <p:txBody>
          <a:bodyPr/>
          <a:lstStyle/>
          <a:p>
            <a:r>
              <a:rPr lang="en-US" altLang="zh-TW" dirty="0"/>
              <a:t>Introduction</a:t>
            </a:r>
            <a:r>
              <a:rPr lang="en-US" altLang="zh-TW" dirty="0">
                <a:ea typeface="標楷體" panose="03000509000000000000" pitchFamily="65" charset="-120"/>
              </a:rPr>
              <a:t> — Classification based on unidirectional flow statistics</a:t>
            </a:r>
            <a:endParaRPr lang="zh-TW" altLang="en-US" dirty="0"/>
          </a:p>
        </p:txBody>
      </p:sp>
      <p:sp>
        <p:nvSpPr>
          <p:cNvPr id="3" name="內容版面配置區 2">
            <a:extLst>
              <a:ext uri="{FF2B5EF4-FFF2-40B4-BE49-F238E27FC236}">
                <a16:creationId xmlns:a16="http://schemas.microsoft.com/office/drawing/2014/main" id="{875F3CDC-9596-1368-D2B6-B797E929B88E}"/>
              </a:ext>
            </a:extLst>
          </p:cNvPr>
          <p:cNvSpPr>
            <a:spLocks noGrp="1"/>
          </p:cNvSpPr>
          <p:nvPr>
            <p:ph idx="1"/>
          </p:nvPr>
        </p:nvSpPr>
        <p:spPr/>
        <p:txBody>
          <a:bodyPr/>
          <a:lstStyle/>
          <a:p>
            <a:r>
              <a:rPr lang="en-US" altLang="zh-TW" dirty="0"/>
              <a:t>Flow statistics vary depending on the applications due to their exhibit.</a:t>
            </a:r>
          </a:p>
          <a:p>
            <a:r>
              <a:rPr lang="en-US" altLang="zh-TW" dirty="0"/>
              <a:t>Obfuscation of flow statistics is much </a:t>
            </a:r>
            <a:r>
              <a:rPr lang="en-US" altLang="zh-TW" dirty="0">
                <a:solidFill>
                  <a:srgbClr val="FF0000"/>
                </a:solidFill>
              </a:rPr>
              <a:t>harder to implement.</a:t>
            </a:r>
          </a:p>
          <a:p>
            <a:r>
              <a:rPr lang="en-US" altLang="zh-TW" dirty="0"/>
              <a:t>At egress/ingress points of a network core, observing both directions of a flow may </a:t>
            </a:r>
            <a:r>
              <a:rPr lang="en-US" altLang="zh-TW" dirty="0">
                <a:solidFill>
                  <a:srgbClr val="FF0000"/>
                </a:solidFill>
              </a:rPr>
              <a:t>not be possible </a:t>
            </a:r>
            <a:r>
              <a:rPr lang="en-US" altLang="zh-TW" dirty="0"/>
              <a:t>because of routing asymmetries.</a:t>
            </a:r>
          </a:p>
        </p:txBody>
      </p:sp>
      <p:sp>
        <p:nvSpPr>
          <p:cNvPr id="4" name="投影片編號版面配置區 3">
            <a:extLst>
              <a:ext uri="{FF2B5EF4-FFF2-40B4-BE49-F238E27FC236}">
                <a16:creationId xmlns:a16="http://schemas.microsoft.com/office/drawing/2014/main" id="{D0244A37-B477-60B8-70D0-A0AB4FCBB050}"/>
              </a:ext>
            </a:extLst>
          </p:cNvPr>
          <p:cNvSpPr>
            <a:spLocks noGrp="1"/>
          </p:cNvSpPr>
          <p:nvPr>
            <p:ph type="sldNum" sz="quarter" idx="12"/>
          </p:nvPr>
        </p:nvSpPr>
        <p:spPr/>
        <p:txBody>
          <a:bodyPr/>
          <a:lstStyle/>
          <a:p>
            <a:fld id="{1A4800EB-2EA5-46D2-A07A-510C9AA2772C}" type="slidenum">
              <a:rPr lang="en-US" altLang="zh-TW" smtClean="0"/>
              <a:pPr/>
              <a:t>5</a:t>
            </a:fld>
            <a:endParaRPr lang="en-US" altLang="zh-TW"/>
          </a:p>
        </p:txBody>
      </p:sp>
      <p:sp>
        <p:nvSpPr>
          <p:cNvPr id="9" name="文字方塊 8">
            <a:extLst>
              <a:ext uri="{FF2B5EF4-FFF2-40B4-BE49-F238E27FC236}">
                <a16:creationId xmlns:a16="http://schemas.microsoft.com/office/drawing/2014/main" id="{7D6E8D4D-6998-BB4A-55F9-BC710CC73CF2}"/>
              </a:ext>
            </a:extLst>
          </p:cNvPr>
          <p:cNvSpPr txBox="1"/>
          <p:nvPr/>
        </p:nvSpPr>
        <p:spPr>
          <a:xfrm>
            <a:off x="1200000" y="6488668"/>
            <a:ext cx="8981946" cy="369332"/>
          </a:xfrm>
          <a:prstGeom prst="rect">
            <a:avLst/>
          </a:prstGeom>
          <a:noFill/>
        </p:spPr>
        <p:txBody>
          <a:bodyPr wrap="none" rtlCol="0">
            <a:spAutoFit/>
          </a:bodyPr>
          <a:lstStyle/>
          <a:p>
            <a:r>
              <a:rPr lang="en-US" altLang="zh-TW" dirty="0"/>
              <a:t>https://learn.microsoft.com/zh-tw/azure/expressroute/expressroute-asymmetric-routing</a:t>
            </a:r>
            <a:endParaRPr lang="zh-TW" altLang="en-US" dirty="0"/>
          </a:p>
        </p:txBody>
      </p:sp>
    </p:spTree>
    <p:extLst>
      <p:ext uri="{BB962C8B-B14F-4D97-AF65-F5344CB8AC3E}">
        <p14:creationId xmlns:p14="http://schemas.microsoft.com/office/powerpoint/2010/main" val="788658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D7592E-7491-2078-D428-30DB680CD74E}"/>
              </a:ext>
            </a:extLst>
          </p:cNvPr>
          <p:cNvSpPr>
            <a:spLocks noGrp="1"/>
          </p:cNvSpPr>
          <p:nvPr>
            <p:ph type="title"/>
          </p:nvPr>
        </p:nvSpPr>
        <p:spPr/>
        <p:txBody>
          <a:bodyPr/>
          <a:lstStyle/>
          <a:p>
            <a:r>
              <a:rPr lang="en-US" altLang="zh-TW" dirty="0"/>
              <a:t>Introduction</a:t>
            </a:r>
            <a:r>
              <a:rPr lang="en-US" altLang="zh-TW" dirty="0">
                <a:ea typeface="標楷體" panose="03000509000000000000" pitchFamily="65" charset="-120"/>
              </a:rPr>
              <a:t> — Machine learning approach </a:t>
            </a:r>
            <a:endParaRPr lang="zh-TW" altLang="en-US" dirty="0"/>
          </a:p>
        </p:txBody>
      </p:sp>
      <p:sp>
        <p:nvSpPr>
          <p:cNvPr id="3" name="內容版面配置區 2">
            <a:extLst>
              <a:ext uri="{FF2B5EF4-FFF2-40B4-BE49-F238E27FC236}">
                <a16:creationId xmlns:a16="http://schemas.microsoft.com/office/drawing/2014/main" id="{875F3CDC-9596-1368-D2B6-B797E929B88E}"/>
              </a:ext>
            </a:extLst>
          </p:cNvPr>
          <p:cNvSpPr>
            <a:spLocks noGrp="1"/>
          </p:cNvSpPr>
          <p:nvPr>
            <p:ph idx="1"/>
          </p:nvPr>
        </p:nvSpPr>
        <p:spPr/>
        <p:txBody>
          <a:bodyPr>
            <a:normAutofit/>
          </a:bodyPr>
          <a:lstStyle/>
          <a:p>
            <a:r>
              <a:rPr lang="en-US" altLang="zh-TW" dirty="0"/>
              <a:t>Identifying and grouping network traffic according to traffic classes at egress/ingress points of core networks</a:t>
            </a:r>
          </a:p>
          <a:p>
            <a:pPr lvl="1"/>
            <a:r>
              <a:rPr lang="en-US" altLang="zh-TW" dirty="0"/>
              <a:t>Traffic classes: Web, P2P, FTP, Others</a:t>
            </a:r>
          </a:p>
          <a:p>
            <a:endParaRPr lang="en-US" altLang="zh-TW" dirty="0"/>
          </a:p>
          <a:p>
            <a:r>
              <a:rPr lang="en-US" altLang="zh-TW" dirty="0"/>
              <a:t>Flow statistics for the </a:t>
            </a:r>
            <a:r>
              <a:rPr lang="en-US" altLang="zh-TW" dirty="0">
                <a:solidFill>
                  <a:srgbClr val="FF0000"/>
                </a:solidFill>
              </a:rPr>
              <a:t>server-to-client</a:t>
            </a:r>
            <a:r>
              <a:rPr lang="en-US" altLang="zh-TW" dirty="0"/>
              <a:t> direction of TCP connections can better discriminate.</a:t>
            </a:r>
          </a:p>
          <a:p>
            <a:pPr lvl="1"/>
            <a:r>
              <a:rPr lang="en-US" altLang="zh-TW" dirty="0"/>
              <a:t>Server-to-client flow statistics : accuracies of </a:t>
            </a:r>
            <a:r>
              <a:rPr lang="en-US" altLang="zh-TW" dirty="0">
                <a:solidFill>
                  <a:srgbClr val="FF0000"/>
                </a:solidFill>
              </a:rPr>
              <a:t>95%</a:t>
            </a:r>
            <a:r>
              <a:rPr lang="en-US" altLang="zh-TW" dirty="0"/>
              <a:t> for flows and </a:t>
            </a:r>
            <a:r>
              <a:rPr lang="en-US" altLang="zh-TW" dirty="0">
                <a:solidFill>
                  <a:srgbClr val="FF0000"/>
                </a:solidFill>
              </a:rPr>
              <a:t>80%</a:t>
            </a:r>
            <a:r>
              <a:rPr lang="en-US" altLang="zh-TW" dirty="0"/>
              <a:t> for bytes</a:t>
            </a:r>
          </a:p>
          <a:p>
            <a:pPr lvl="1"/>
            <a:r>
              <a:rPr lang="en-US" altLang="zh-TW" dirty="0"/>
              <a:t>Client-to-server flow statistics : accuracies of </a:t>
            </a:r>
            <a:r>
              <a:rPr lang="en-US" altLang="zh-TW" dirty="0">
                <a:solidFill>
                  <a:srgbClr val="FF0000"/>
                </a:solidFill>
              </a:rPr>
              <a:t>93%</a:t>
            </a:r>
            <a:r>
              <a:rPr lang="en-US" altLang="zh-TW" dirty="0"/>
              <a:t> for flows and </a:t>
            </a:r>
            <a:r>
              <a:rPr lang="en-US" altLang="zh-TW" dirty="0">
                <a:solidFill>
                  <a:srgbClr val="FF0000"/>
                </a:solidFill>
              </a:rPr>
              <a:t>60%</a:t>
            </a:r>
            <a:r>
              <a:rPr lang="en-US" altLang="zh-TW" dirty="0"/>
              <a:t> for bytes. </a:t>
            </a:r>
          </a:p>
          <a:p>
            <a:endParaRPr lang="zh-TW" altLang="en-US" dirty="0"/>
          </a:p>
        </p:txBody>
      </p:sp>
      <p:sp>
        <p:nvSpPr>
          <p:cNvPr id="4" name="投影片編號版面配置區 3">
            <a:extLst>
              <a:ext uri="{FF2B5EF4-FFF2-40B4-BE49-F238E27FC236}">
                <a16:creationId xmlns:a16="http://schemas.microsoft.com/office/drawing/2014/main" id="{D0244A37-B477-60B8-70D0-A0AB4FCBB050}"/>
              </a:ext>
            </a:extLst>
          </p:cNvPr>
          <p:cNvSpPr>
            <a:spLocks noGrp="1"/>
          </p:cNvSpPr>
          <p:nvPr>
            <p:ph type="sldNum" sz="quarter" idx="12"/>
          </p:nvPr>
        </p:nvSpPr>
        <p:spPr/>
        <p:txBody>
          <a:bodyPr/>
          <a:lstStyle/>
          <a:p>
            <a:fld id="{1A4800EB-2EA5-46D2-A07A-510C9AA2772C}" type="slidenum">
              <a:rPr lang="en-US" altLang="zh-TW" smtClean="0"/>
              <a:pPr/>
              <a:t>6</a:t>
            </a:fld>
            <a:endParaRPr lang="en-US" altLang="zh-TW"/>
          </a:p>
        </p:txBody>
      </p:sp>
    </p:spTree>
    <p:extLst>
      <p:ext uri="{BB962C8B-B14F-4D97-AF65-F5344CB8AC3E}">
        <p14:creationId xmlns:p14="http://schemas.microsoft.com/office/powerpoint/2010/main" val="3687096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D7592E-7491-2078-D428-30DB680CD74E}"/>
              </a:ext>
            </a:extLst>
          </p:cNvPr>
          <p:cNvSpPr>
            <a:spLocks noGrp="1"/>
          </p:cNvSpPr>
          <p:nvPr>
            <p:ph type="title"/>
          </p:nvPr>
        </p:nvSpPr>
        <p:spPr/>
        <p:txBody>
          <a:bodyPr/>
          <a:lstStyle/>
          <a:p>
            <a:r>
              <a:rPr lang="en-US" altLang="zh-TW" dirty="0"/>
              <a:t>Introduction</a:t>
            </a:r>
            <a:r>
              <a:rPr lang="en-US" altLang="zh-TW" dirty="0">
                <a:ea typeface="標楷體" panose="03000509000000000000" pitchFamily="65" charset="-120"/>
              </a:rPr>
              <a:t> — Proposed algorithm</a:t>
            </a:r>
            <a:endParaRPr lang="zh-TW" altLang="en-US" dirty="0"/>
          </a:p>
        </p:txBody>
      </p:sp>
      <p:sp>
        <p:nvSpPr>
          <p:cNvPr id="3" name="內容版面配置區 2">
            <a:extLst>
              <a:ext uri="{FF2B5EF4-FFF2-40B4-BE49-F238E27FC236}">
                <a16:creationId xmlns:a16="http://schemas.microsoft.com/office/drawing/2014/main" id="{875F3CDC-9596-1368-D2B6-B797E929B88E}"/>
              </a:ext>
            </a:extLst>
          </p:cNvPr>
          <p:cNvSpPr>
            <a:spLocks noGrp="1"/>
          </p:cNvSpPr>
          <p:nvPr>
            <p:ph idx="1"/>
          </p:nvPr>
        </p:nvSpPr>
        <p:spPr/>
        <p:txBody>
          <a:bodyPr>
            <a:normAutofit/>
          </a:bodyPr>
          <a:lstStyle/>
          <a:p>
            <a:r>
              <a:rPr lang="en-US" altLang="zh-TW" dirty="0"/>
              <a:t>The server-to-client statistics of a flow may </a:t>
            </a:r>
            <a:r>
              <a:rPr lang="en-US" altLang="zh-TW" dirty="0">
                <a:solidFill>
                  <a:srgbClr val="FF0000"/>
                </a:solidFill>
              </a:rPr>
              <a:t>not always be available </a:t>
            </a:r>
            <a:r>
              <a:rPr lang="en-US" altLang="zh-TW" dirty="0"/>
              <a:t>at the network core.</a:t>
            </a:r>
          </a:p>
          <a:p>
            <a:r>
              <a:rPr lang="en-US" altLang="zh-TW" dirty="0"/>
              <a:t>Develop an algorithm capable of </a:t>
            </a:r>
            <a:r>
              <a:rPr lang="en-US" altLang="zh-TW" dirty="0">
                <a:solidFill>
                  <a:srgbClr val="FF0000"/>
                </a:solidFill>
              </a:rPr>
              <a:t>estimating statistics from an unidirectional traces</a:t>
            </a:r>
            <a:endParaRPr lang="zh-TW" altLang="en-US" dirty="0">
              <a:solidFill>
                <a:srgbClr val="FF0000"/>
              </a:solidFill>
            </a:endParaRPr>
          </a:p>
        </p:txBody>
      </p:sp>
      <p:sp>
        <p:nvSpPr>
          <p:cNvPr id="4" name="投影片編號版面配置區 3">
            <a:extLst>
              <a:ext uri="{FF2B5EF4-FFF2-40B4-BE49-F238E27FC236}">
                <a16:creationId xmlns:a16="http://schemas.microsoft.com/office/drawing/2014/main" id="{D0244A37-B477-60B8-70D0-A0AB4FCBB050}"/>
              </a:ext>
            </a:extLst>
          </p:cNvPr>
          <p:cNvSpPr>
            <a:spLocks noGrp="1"/>
          </p:cNvSpPr>
          <p:nvPr>
            <p:ph type="sldNum" sz="quarter" idx="12"/>
          </p:nvPr>
        </p:nvSpPr>
        <p:spPr/>
        <p:txBody>
          <a:bodyPr/>
          <a:lstStyle/>
          <a:p>
            <a:fld id="{1A4800EB-2EA5-46D2-A07A-510C9AA2772C}" type="slidenum">
              <a:rPr lang="en-US" altLang="zh-TW" smtClean="0"/>
              <a:pPr/>
              <a:t>7</a:t>
            </a:fld>
            <a:endParaRPr lang="en-US" altLang="zh-TW"/>
          </a:p>
        </p:txBody>
      </p:sp>
    </p:spTree>
    <p:extLst>
      <p:ext uri="{BB962C8B-B14F-4D97-AF65-F5344CB8AC3E}">
        <p14:creationId xmlns:p14="http://schemas.microsoft.com/office/powerpoint/2010/main" val="1179772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0BF954DC-3048-48C4-5BC5-DD832FA7B8C8}"/>
              </a:ext>
            </a:extLst>
          </p:cNvPr>
          <p:cNvPicPr>
            <a:picLocks noChangeAspect="1"/>
          </p:cNvPicPr>
          <p:nvPr/>
        </p:nvPicPr>
        <p:blipFill rotWithShape="1">
          <a:blip r:embed="rId3"/>
          <a:srcRect l="1814" t="2638" r="2742" b="5590"/>
          <a:stretch/>
        </p:blipFill>
        <p:spPr>
          <a:xfrm>
            <a:off x="7681451" y="3429000"/>
            <a:ext cx="4510549" cy="3429000"/>
          </a:xfrm>
          <a:prstGeom prst="rect">
            <a:avLst/>
          </a:prstGeom>
        </p:spPr>
      </p:pic>
      <p:sp>
        <p:nvSpPr>
          <p:cNvPr id="2" name="標題 1">
            <a:extLst>
              <a:ext uri="{FF2B5EF4-FFF2-40B4-BE49-F238E27FC236}">
                <a16:creationId xmlns:a16="http://schemas.microsoft.com/office/drawing/2014/main" id="{98D7592E-7491-2078-D428-30DB680CD74E}"/>
              </a:ext>
            </a:extLst>
          </p:cNvPr>
          <p:cNvSpPr>
            <a:spLocks noGrp="1"/>
          </p:cNvSpPr>
          <p:nvPr>
            <p:ph type="title"/>
          </p:nvPr>
        </p:nvSpPr>
        <p:spPr/>
        <p:txBody>
          <a:bodyPr/>
          <a:lstStyle/>
          <a:p>
            <a:r>
              <a:rPr lang="en-US" altLang="zh-TW" dirty="0"/>
              <a:t>Traffic classification</a:t>
            </a:r>
            <a:r>
              <a:rPr lang="en-US" altLang="zh-TW" dirty="0">
                <a:ea typeface="標楷體" panose="03000509000000000000" pitchFamily="65" charset="-120"/>
              </a:rPr>
              <a:t> — Problem description</a:t>
            </a:r>
            <a:endParaRPr lang="zh-TW" altLang="en-US" dirty="0"/>
          </a:p>
        </p:txBody>
      </p:sp>
      <p:sp>
        <p:nvSpPr>
          <p:cNvPr id="3" name="內容版面配置區 2">
            <a:extLst>
              <a:ext uri="{FF2B5EF4-FFF2-40B4-BE49-F238E27FC236}">
                <a16:creationId xmlns:a16="http://schemas.microsoft.com/office/drawing/2014/main" id="{875F3CDC-9596-1368-D2B6-B797E929B88E}"/>
              </a:ext>
            </a:extLst>
          </p:cNvPr>
          <p:cNvSpPr>
            <a:spLocks noGrp="1"/>
          </p:cNvSpPr>
          <p:nvPr>
            <p:ph idx="1"/>
          </p:nvPr>
        </p:nvSpPr>
        <p:spPr>
          <a:xfrm>
            <a:off x="838200" y="1825625"/>
            <a:ext cx="11161800" cy="4351338"/>
          </a:xfrm>
        </p:spPr>
        <p:txBody>
          <a:bodyPr>
            <a:normAutofit/>
          </a:bodyPr>
          <a:lstStyle/>
          <a:p>
            <a:r>
              <a:rPr lang="en-US" altLang="zh-TW" dirty="0"/>
              <a:t>Given a set of flows X = { f</a:t>
            </a:r>
            <a:r>
              <a:rPr lang="en-US" altLang="zh-TW" baseline="-25000" dirty="0"/>
              <a:t>1</a:t>
            </a:r>
            <a:r>
              <a:rPr lang="en-US" altLang="zh-TW" dirty="0"/>
              <a:t>, f</a:t>
            </a:r>
            <a:r>
              <a:rPr lang="en-US" altLang="zh-TW" baseline="-25000" dirty="0"/>
              <a:t>2</a:t>
            </a:r>
            <a:r>
              <a:rPr lang="en-US" altLang="zh-TW" dirty="0"/>
              <a:t>, …, </a:t>
            </a:r>
            <a:r>
              <a:rPr lang="en-US" altLang="zh-TW" dirty="0" err="1"/>
              <a:t>f</a:t>
            </a:r>
            <a:r>
              <a:rPr lang="en-US" altLang="zh-TW" baseline="-25000" dirty="0" err="1"/>
              <a:t>N</a:t>
            </a:r>
            <a:r>
              <a:rPr lang="en-US" altLang="zh-TW" dirty="0"/>
              <a:t>}</a:t>
            </a:r>
          </a:p>
          <a:p>
            <a:r>
              <a:rPr lang="en-US" altLang="zh-TW" dirty="0"/>
              <a:t>Each flow vector f</a:t>
            </a:r>
            <a:r>
              <a:rPr lang="en-US" altLang="zh-TW" baseline="-25000" dirty="0"/>
              <a:t>i</a:t>
            </a:r>
            <a:r>
              <a:rPr lang="en-US" altLang="zh-TW" dirty="0"/>
              <a:t> is characterized by a set of p attributes { x</a:t>
            </a:r>
            <a:r>
              <a:rPr lang="en-US" altLang="zh-TW" baseline="-25000" dirty="0"/>
              <a:t>i1</a:t>
            </a:r>
            <a:r>
              <a:rPr lang="en-US" altLang="zh-TW" dirty="0"/>
              <a:t>, x</a:t>
            </a:r>
            <a:r>
              <a:rPr lang="en-US" altLang="zh-TW" baseline="-25000" dirty="0"/>
              <a:t>i2</a:t>
            </a:r>
            <a:r>
              <a:rPr lang="en-US" altLang="zh-TW" dirty="0"/>
              <a:t>, …, </a:t>
            </a:r>
            <a:r>
              <a:rPr lang="en-US" altLang="zh-TW" dirty="0" err="1"/>
              <a:t>x</a:t>
            </a:r>
            <a:r>
              <a:rPr lang="en-US" altLang="zh-TW" baseline="-25000" dirty="0" err="1"/>
              <a:t>ip</a:t>
            </a:r>
            <a:r>
              <a:rPr lang="en-US" altLang="zh-TW" dirty="0"/>
              <a:t>}</a:t>
            </a:r>
          </a:p>
          <a:p>
            <a:pPr lvl="1"/>
            <a:r>
              <a:rPr lang="en-US" altLang="zh-TW" dirty="0"/>
              <a:t>average packet size, average flow duration, flow size, ……</a:t>
            </a:r>
          </a:p>
          <a:p>
            <a:r>
              <a:rPr lang="en-US" altLang="zh-TW" dirty="0"/>
              <a:t>And a set of traffic classes C = { C</a:t>
            </a:r>
            <a:r>
              <a:rPr lang="en-US" altLang="zh-TW" baseline="-25000" dirty="0"/>
              <a:t>1</a:t>
            </a:r>
            <a:r>
              <a:rPr lang="en-US" altLang="zh-TW" dirty="0"/>
              <a:t>, C</a:t>
            </a:r>
            <a:r>
              <a:rPr lang="en-US" altLang="zh-TW" baseline="-25000" dirty="0"/>
              <a:t>2</a:t>
            </a:r>
            <a:r>
              <a:rPr lang="en-US" altLang="zh-TW" dirty="0"/>
              <a:t>, …, C</a:t>
            </a:r>
            <a:r>
              <a:rPr lang="en-US" altLang="zh-TW" baseline="-25000" dirty="0"/>
              <a:t>m</a:t>
            </a:r>
            <a:r>
              <a:rPr lang="en-US" altLang="zh-TW" dirty="0"/>
              <a:t>}</a:t>
            </a:r>
          </a:p>
          <a:p>
            <a:pPr lvl="1"/>
            <a:r>
              <a:rPr lang="en-US" altLang="zh-TW" dirty="0"/>
              <a:t>Web, Peer-to-Peer,  FTP, ……</a:t>
            </a:r>
          </a:p>
          <a:p>
            <a:endParaRPr lang="en-US" altLang="zh-TW" dirty="0"/>
          </a:p>
          <a:p>
            <a:r>
              <a:rPr lang="en-US" altLang="zh-TW" dirty="0"/>
              <a:t>Goal: define a mapping f: X</a:t>
            </a:r>
            <a:r>
              <a:rPr lang="zh-TW" altLang="en-US" dirty="0"/>
              <a:t>→</a:t>
            </a:r>
            <a:r>
              <a:rPr lang="en-US" altLang="zh-TW" dirty="0"/>
              <a:t>C</a:t>
            </a:r>
          </a:p>
          <a:p>
            <a:endParaRPr lang="en-US" altLang="zh-TW" dirty="0"/>
          </a:p>
          <a:p>
            <a:pPr marL="0" indent="0">
              <a:buNone/>
            </a:pPr>
            <a:endParaRPr lang="zh-TW" altLang="en-US" dirty="0"/>
          </a:p>
        </p:txBody>
      </p:sp>
      <p:sp>
        <p:nvSpPr>
          <p:cNvPr id="4" name="投影片編號版面配置區 3">
            <a:extLst>
              <a:ext uri="{FF2B5EF4-FFF2-40B4-BE49-F238E27FC236}">
                <a16:creationId xmlns:a16="http://schemas.microsoft.com/office/drawing/2014/main" id="{D0244A37-B477-60B8-70D0-A0AB4FCBB050}"/>
              </a:ext>
            </a:extLst>
          </p:cNvPr>
          <p:cNvSpPr>
            <a:spLocks noGrp="1"/>
          </p:cNvSpPr>
          <p:nvPr>
            <p:ph type="sldNum" sz="quarter" idx="12"/>
          </p:nvPr>
        </p:nvSpPr>
        <p:spPr/>
        <p:txBody>
          <a:bodyPr/>
          <a:lstStyle/>
          <a:p>
            <a:fld id="{1A4800EB-2EA5-46D2-A07A-510C9AA2772C}" type="slidenum">
              <a:rPr lang="en-US" altLang="zh-TW" smtClean="0"/>
              <a:pPr/>
              <a:t>8</a:t>
            </a:fld>
            <a:endParaRPr lang="en-US" altLang="zh-TW" dirty="0"/>
          </a:p>
        </p:txBody>
      </p:sp>
    </p:spTree>
    <p:extLst>
      <p:ext uri="{BB962C8B-B14F-4D97-AF65-F5344CB8AC3E}">
        <p14:creationId xmlns:p14="http://schemas.microsoft.com/office/powerpoint/2010/main" val="802167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D7592E-7491-2078-D428-30DB680CD74E}"/>
              </a:ext>
            </a:extLst>
          </p:cNvPr>
          <p:cNvSpPr>
            <a:spLocks noGrp="1"/>
          </p:cNvSpPr>
          <p:nvPr>
            <p:ph type="title"/>
          </p:nvPr>
        </p:nvSpPr>
        <p:spPr/>
        <p:txBody>
          <a:bodyPr/>
          <a:lstStyle/>
          <a:p>
            <a:r>
              <a:rPr lang="en-US" altLang="zh-TW" dirty="0"/>
              <a:t>Traffic classification </a:t>
            </a:r>
            <a:r>
              <a:rPr lang="en-US" altLang="zh-TW" dirty="0">
                <a:ea typeface="標楷體" panose="03000509000000000000" pitchFamily="65" charset="-120"/>
              </a:rPr>
              <a:t>— Data collecting</a:t>
            </a:r>
            <a:endParaRPr lang="zh-TW" altLang="en-US" dirty="0"/>
          </a:p>
        </p:txBody>
      </p:sp>
      <p:sp>
        <p:nvSpPr>
          <p:cNvPr id="3" name="內容版面配置區 2">
            <a:extLst>
              <a:ext uri="{FF2B5EF4-FFF2-40B4-BE49-F238E27FC236}">
                <a16:creationId xmlns:a16="http://schemas.microsoft.com/office/drawing/2014/main" id="{875F3CDC-9596-1368-D2B6-B797E929B88E}"/>
              </a:ext>
            </a:extLst>
          </p:cNvPr>
          <p:cNvSpPr>
            <a:spLocks noGrp="1"/>
          </p:cNvSpPr>
          <p:nvPr>
            <p:ph idx="1"/>
          </p:nvPr>
        </p:nvSpPr>
        <p:spPr>
          <a:xfrm>
            <a:off x="838200" y="1825625"/>
            <a:ext cx="11161800" cy="4351338"/>
          </a:xfrm>
        </p:spPr>
        <p:txBody>
          <a:bodyPr>
            <a:normAutofit/>
          </a:bodyPr>
          <a:lstStyle/>
          <a:p>
            <a:r>
              <a:rPr lang="en-US" altLang="zh-TW" dirty="0"/>
              <a:t>Collect full packet traces from a monitor attached to campus Internet link.</a:t>
            </a:r>
          </a:p>
          <a:p>
            <a:r>
              <a:rPr lang="en-US" altLang="zh-TW" dirty="0"/>
              <a:t>Capturing only </a:t>
            </a:r>
            <a:r>
              <a:rPr lang="en-US" altLang="zh-TW" dirty="0">
                <a:solidFill>
                  <a:srgbClr val="FF0000"/>
                </a:solidFill>
              </a:rPr>
              <a:t>one hour </a:t>
            </a:r>
            <a:r>
              <a:rPr lang="en-US" altLang="zh-TW" dirty="0"/>
              <a:t>of continuous full-packet traces owing to the disk capacity of our network monitor.</a:t>
            </a:r>
          </a:p>
          <a:p>
            <a:endParaRPr lang="en-US" altLang="zh-TW" dirty="0"/>
          </a:p>
          <a:p>
            <a:endParaRPr lang="en-US" altLang="zh-TW" dirty="0"/>
          </a:p>
          <a:p>
            <a:endParaRPr lang="en-US" altLang="zh-TW" dirty="0"/>
          </a:p>
          <a:p>
            <a:endParaRPr lang="en-US" altLang="zh-TW" dirty="0"/>
          </a:p>
          <a:p>
            <a:endParaRPr lang="en-US" altLang="zh-TW" dirty="0"/>
          </a:p>
          <a:p>
            <a:pPr lvl="1"/>
            <a:endParaRPr lang="zh-TW" altLang="en-US" dirty="0"/>
          </a:p>
        </p:txBody>
      </p:sp>
      <p:sp>
        <p:nvSpPr>
          <p:cNvPr id="4" name="投影片編號版面配置區 3">
            <a:extLst>
              <a:ext uri="{FF2B5EF4-FFF2-40B4-BE49-F238E27FC236}">
                <a16:creationId xmlns:a16="http://schemas.microsoft.com/office/drawing/2014/main" id="{D0244A37-B477-60B8-70D0-A0AB4FCBB050}"/>
              </a:ext>
            </a:extLst>
          </p:cNvPr>
          <p:cNvSpPr>
            <a:spLocks noGrp="1"/>
          </p:cNvSpPr>
          <p:nvPr>
            <p:ph type="sldNum" sz="quarter" idx="12"/>
          </p:nvPr>
        </p:nvSpPr>
        <p:spPr/>
        <p:txBody>
          <a:bodyPr/>
          <a:lstStyle/>
          <a:p>
            <a:fld id="{1A4800EB-2EA5-46D2-A07A-510C9AA2772C}" type="slidenum">
              <a:rPr lang="en-US" altLang="zh-TW" smtClean="0"/>
              <a:pPr/>
              <a:t>9</a:t>
            </a:fld>
            <a:endParaRPr lang="en-US" altLang="zh-TW" dirty="0"/>
          </a:p>
        </p:txBody>
      </p:sp>
      <p:graphicFrame>
        <p:nvGraphicFramePr>
          <p:cNvPr id="12" name="表格 12">
            <a:extLst>
              <a:ext uri="{FF2B5EF4-FFF2-40B4-BE49-F238E27FC236}">
                <a16:creationId xmlns:a16="http://schemas.microsoft.com/office/drawing/2014/main" id="{273FC2F7-91BF-1A64-1592-CAEE260C9BB7}"/>
              </a:ext>
            </a:extLst>
          </p:cNvPr>
          <p:cNvGraphicFramePr>
            <a:graphicFrameLocks noGrp="1"/>
          </p:cNvGraphicFramePr>
          <p:nvPr>
            <p:extLst>
              <p:ext uri="{D42A27DB-BD31-4B8C-83A1-F6EECF244321}">
                <p14:modId xmlns:p14="http://schemas.microsoft.com/office/powerpoint/2010/main" val="1853661631"/>
              </p:ext>
            </p:extLst>
          </p:nvPr>
        </p:nvGraphicFramePr>
        <p:xfrm>
          <a:off x="1344000" y="3429000"/>
          <a:ext cx="7258448" cy="2436469"/>
        </p:xfrm>
        <a:graphic>
          <a:graphicData uri="http://schemas.openxmlformats.org/drawingml/2006/table">
            <a:tbl>
              <a:tblPr firstRow="1" bandRow="1">
                <a:tableStyleId>{3B4B98B0-60AC-42C2-AFA5-B58CD77FA1E5}</a:tableStyleId>
              </a:tblPr>
              <a:tblGrid>
                <a:gridCol w="1429695">
                  <a:extLst>
                    <a:ext uri="{9D8B030D-6E8A-4147-A177-3AD203B41FA5}">
                      <a16:colId xmlns:a16="http://schemas.microsoft.com/office/drawing/2014/main" val="735800403"/>
                    </a:ext>
                  </a:extLst>
                </a:gridCol>
                <a:gridCol w="1246400">
                  <a:extLst>
                    <a:ext uri="{9D8B030D-6E8A-4147-A177-3AD203B41FA5}">
                      <a16:colId xmlns:a16="http://schemas.microsoft.com/office/drawing/2014/main" val="990525185"/>
                    </a:ext>
                  </a:extLst>
                </a:gridCol>
                <a:gridCol w="953129">
                  <a:extLst>
                    <a:ext uri="{9D8B030D-6E8A-4147-A177-3AD203B41FA5}">
                      <a16:colId xmlns:a16="http://schemas.microsoft.com/office/drawing/2014/main" val="379234082"/>
                    </a:ext>
                  </a:extLst>
                </a:gridCol>
                <a:gridCol w="1429695">
                  <a:extLst>
                    <a:ext uri="{9D8B030D-6E8A-4147-A177-3AD203B41FA5}">
                      <a16:colId xmlns:a16="http://schemas.microsoft.com/office/drawing/2014/main" val="248929931"/>
                    </a:ext>
                  </a:extLst>
                </a:gridCol>
                <a:gridCol w="1246400">
                  <a:extLst>
                    <a:ext uri="{9D8B030D-6E8A-4147-A177-3AD203B41FA5}">
                      <a16:colId xmlns:a16="http://schemas.microsoft.com/office/drawing/2014/main" val="1873520620"/>
                    </a:ext>
                  </a:extLst>
                </a:gridCol>
                <a:gridCol w="953129">
                  <a:extLst>
                    <a:ext uri="{9D8B030D-6E8A-4147-A177-3AD203B41FA5}">
                      <a16:colId xmlns:a16="http://schemas.microsoft.com/office/drawing/2014/main" val="1565436286"/>
                    </a:ext>
                  </a:extLst>
                </a:gridCol>
              </a:tblGrid>
              <a:tr h="651794">
                <a:tc>
                  <a:txBody>
                    <a:bodyPr/>
                    <a:lstStyle/>
                    <a:p>
                      <a:pPr algn="ctr"/>
                      <a:r>
                        <a:rPr lang="en-US" altLang="zh-TW" sz="1800" dirty="0"/>
                        <a:t>Date</a:t>
                      </a:r>
                    </a:p>
                    <a:p>
                      <a:pPr algn="ctr"/>
                      <a:r>
                        <a:rPr lang="en-US" altLang="zh-TW" sz="1800" dirty="0"/>
                        <a:t>( </a:t>
                      </a:r>
                      <a:r>
                        <a:rPr lang="en-US" altLang="zh-TW" sz="1800" dirty="0" err="1"/>
                        <a:t>yyyy</a:t>
                      </a:r>
                      <a:r>
                        <a:rPr lang="en-US" altLang="zh-TW" sz="1800" dirty="0"/>
                        <a:t>/mm/dd)</a:t>
                      </a:r>
                      <a:endParaRPr lang="zh-TW" altLang="en-US" sz="1800" dirty="0"/>
                    </a:p>
                  </a:txBody>
                  <a:tcPr marL="93113" marR="93113" marT="46557" marB="46557" anchor="ctr"/>
                </a:tc>
                <a:tc>
                  <a:txBody>
                    <a:bodyPr/>
                    <a:lstStyle/>
                    <a:p>
                      <a:pPr algn="ctr"/>
                      <a:r>
                        <a:rPr lang="en-US" altLang="zh-TW" sz="1800" dirty="0"/>
                        <a:t>Day </a:t>
                      </a:r>
                    </a:p>
                    <a:p>
                      <a:pPr algn="ctr"/>
                      <a:r>
                        <a:rPr lang="en-US" altLang="zh-TW" sz="1800" dirty="0"/>
                        <a:t>of the week</a:t>
                      </a:r>
                      <a:endParaRPr lang="zh-TW" altLang="en-US" sz="1800" dirty="0"/>
                    </a:p>
                  </a:txBody>
                  <a:tcPr marL="93113" marR="93113" marT="46557" marB="46557" anchor="ctr"/>
                </a:tc>
                <a:tc>
                  <a:txBody>
                    <a:bodyPr/>
                    <a:lstStyle/>
                    <a:p>
                      <a:pPr algn="ctr"/>
                      <a:r>
                        <a:rPr lang="en-US" altLang="zh-TW" sz="1800" dirty="0"/>
                        <a:t>time</a:t>
                      </a:r>
                      <a:endParaRPr lang="zh-TW" altLang="en-US" sz="1800" dirty="0"/>
                    </a:p>
                  </a:txBody>
                  <a:tcPr marL="93113" marR="93113" marT="46557" marB="46557" anchor="ctr">
                    <a:lnR w="12700" cap="flat" cmpd="sng" algn="ctr">
                      <a:solidFill>
                        <a:schemeClr val="accent1">
                          <a:lumMod val="50000"/>
                        </a:schemeClr>
                      </a:solidFill>
                      <a:prstDash val="solid"/>
                      <a:round/>
                      <a:headEnd type="none" w="med" len="med"/>
                      <a:tailEnd type="none" w="med" len="med"/>
                    </a:lnR>
                  </a:tcPr>
                </a:tc>
                <a:tc>
                  <a:txBody>
                    <a:bodyPr/>
                    <a:lstStyle/>
                    <a:p>
                      <a:pPr algn="ctr"/>
                      <a:r>
                        <a:rPr lang="en-US" altLang="zh-TW" sz="1800" dirty="0"/>
                        <a:t>Date</a:t>
                      </a:r>
                    </a:p>
                    <a:p>
                      <a:pPr algn="ctr"/>
                      <a:r>
                        <a:rPr lang="en-US" altLang="zh-TW" sz="1800" dirty="0"/>
                        <a:t>( </a:t>
                      </a:r>
                      <a:r>
                        <a:rPr lang="en-US" altLang="zh-TW" sz="1800" dirty="0" err="1"/>
                        <a:t>yyyy</a:t>
                      </a:r>
                      <a:r>
                        <a:rPr lang="en-US" altLang="zh-TW" sz="1800" dirty="0"/>
                        <a:t>/mm/dd)</a:t>
                      </a:r>
                      <a:endParaRPr lang="zh-TW" altLang="en-US" sz="1800" dirty="0"/>
                    </a:p>
                  </a:txBody>
                  <a:tcPr marL="93113" marR="93113" marT="46557" marB="46557" anchor="ctr">
                    <a:lnL w="12700" cap="flat" cmpd="sng" algn="ctr">
                      <a:solidFill>
                        <a:schemeClr val="accent1">
                          <a:lumMod val="50000"/>
                        </a:schemeClr>
                      </a:solidFill>
                      <a:prstDash val="solid"/>
                      <a:round/>
                      <a:headEnd type="none" w="med" len="med"/>
                      <a:tailEnd type="none" w="med" len="med"/>
                    </a:lnL>
                  </a:tcPr>
                </a:tc>
                <a:tc>
                  <a:txBody>
                    <a:bodyPr/>
                    <a:lstStyle/>
                    <a:p>
                      <a:pPr algn="ctr"/>
                      <a:r>
                        <a:rPr lang="en-US" altLang="zh-TW" sz="1800" dirty="0"/>
                        <a:t>Day </a:t>
                      </a:r>
                    </a:p>
                    <a:p>
                      <a:pPr algn="ctr"/>
                      <a:r>
                        <a:rPr lang="en-US" altLang="zh-TW" sz="1800" dirty="0"/>
                        <a:t>of the week</a:t>
                      </a:r>
                      <a:endParaRPr lang="zh-TW" altLang="en-US" sz="1800" dirty="0"/>
                    </a:p>
                  </a:txBody>
                  <a:tcPr marL="93113" marR="93113" marT="46557" marB="46557" anchor="ctr"/>
                </a:tc>
                <a:tc>
                  <a:txBody>
                    <a:bodyPr/>
                    <a:lstStyle/>
                    <a:p>
                      <a:pPr algn="ctr"/>
                      <a:r>
                        <a:rPr lang="en-US" altLang="zh-TW" sz="1800" dirty="0"/>
                        <a:t>time</a:t>
                      </a:r>
                      <a:endParaRPr lang="zh-TW" altLang="en-US" sz="1800" dirty="0"/>
                    </a:p>
                  </a:txBody>
                  <a:tcPr marL="93113" marR="93113" marT="46557" marB="46557" anchor="ctr"/>
                </a:tc>
                <a:extLst>
                  <a:ext uri="{0D108BD9-81ED-4DB2-BD59-A6C34878D82A}">
                    <a16:rowId xmlns:a16="http://schemas.microsoft.com/office/drawing/2014/main" val="2544166060"/>
                  </a:ext>
                </a:extLst>
              </a:tr>
              <a:tr h="377627">
                <a:tc>
                  <a:txBody>
                    <a:bodyPr/>
                    <a:lstStyle/>
                    <a:p>
                      <a:pPr algn="ctr"/>
                      <a:r>
                        <a:rPr lang="en-US" altLang="zh-TW" sz="1800" dirty="0"/>
                        <a:t>2006/ 4/ 6</a:t>
                      </a:r>
                      <a:endParaRPr lang="zh-TW" altLang="en-US" sz="1800" dirty="0"/>
                    </a:p>
                  </a:txBody>
                  <a:tcPr marL="93113" marR="93113" marT="46557" marB="46557" anchor="ctr"/>
                </a:tc>
                <a:tc>
                  <a:txBody>
                    <a:bodyPr/>
                    <a:lstStyle/>
                    <a:p>
                      <a:pPr algn="ctr"/>
                      <a:r>
                        <a:rPr lang="en-US" altLang="zh-TW" sz="1800" dirty="0"/>
                        <a:t>Thur.</a:t>
                      </a:r>
                      <a:endParaRPr lang="zh-TW" altLang="en-US" sz="1800" dirty="0"/>
                    </a:p>
                  </a:txBody>
                  <a:tcPr marL="93113" marR="93113" marT="46557" marB="46557" anchor="ctr"/>
                </a:tc>
                <a:tc>
                  <a:txBody>
                    <a:bodyPr/>
                    <a:lstStyle/>
                    <a:p>
                      <a:pPr algn="ctr"/>
                      <a:r>
                        <a:rPr lang="en-US" altLang="zh-TW" sz="1800" dirty="0"/>
                        <a:t>9-10 am</a:t>
                      </a:r>
                      <a:endParaRPr lang="zh-TW" altLang="en-US" sz="1800" dirty="0"/>
                    </a:p>
                  </a:txBody>
                  <a:tcPr marL="93113" marR="93113" marT="46557" marB="46557" anchor="ctr">
                    <a:lnR w="12700" cap="flat" cmpd="sng" algn="ctr">
                      <a:solidFill>
                        <a:schemeClr val="accent1">
                          <a:lumMod val="50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800" dirty="0"/>
                        <a:t>2006/ 4/ 8</a:t>
                      </a:r>
                      <a:endParaRPr lang="zh-TW" altLang="en-US" sz="1800" dirty="0"/>
                    </a:p>
                  </a:txBody>
                  <a:tcPr marL="93113" marR="93113" marT="46557" marB="46557" anchor="ctr">
                    <a:lnL w="12700" cap="flat" cmpd="sng" algn="ctr">
                      <a:solidFill>
                        <a:schemeClr val="accent1">
                          <a:lumMod val="50000"/>
                        </a:schemeClr>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800" dirty="0"/>
                        <a:t>Sat.</a:t>
                      </a:r>
                      <a:endParaRPr lang="zh-TW" altLang="en-US" sz="1800" dirty="0"/>
                    </a:p>
                  </a:txBody>
                  <a:tcPr marL="93113" marR="93113" marT="46557" marB="46557" anchor="ctr"/>
                </a:tc>
                <a:tc>
                  <a:txBody>
                    <a:bodyPr/>
                    <a:lstStyle/>
                    <a:p>
                      <a:pPr algn="ctr"/>
                      <a:r>
                        <a:rPr lang="en-US" altLang="zh-TW" sz="1800" dirty="0"/>
                        <a:t>9-10 am</a:t>
                      </a:r>
                      <a:endParaRPr lang="zh-TW" altLang="en-US" sz="1800" dirty="0"/>
                    </a:p>
                  </a:txBody>
                  <a:tcPr marL="93113" marR="93113" marT="46557" marB="46557" anchor="ctr"/>
                </a:tc>
                <a:extLst>
                  <a:ext uri="{0D108BD9-81ED-4DB2-BD59-A6C34878D82A}">
                    <a16:rowId xmlns:a16="http://schemas.microsoft.com/office/drawing/2014/main" val="1942758391"/>
                  </a:ext>
                </a:extLst>
              </a:tr>
              <a:tr h="3776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800" dirty="0"/>
                        <a:t>2006/ 4/ 6</a:t>
                      </a:r>
                      <a:endParaRPr lang="zh-TW" altLang="en-US" sz="1800" dirty="0"/>
                    </a:p>
                  </a:txBody>
                  <a:tcPr marL="93113" marR="93113" marT="46557" marB="46557"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800" dirty="0"/>
                        <a:t>Thur.</a:t>
                      </a:r>
                      <a:endParaRPr lang="zh-TW" altLang="en-US" sz="1800" dirty="0"/>
                    </a:p>
                  </a:txBody>
                  <a:tcPr marL="93113" marR="93113" marT="46557" marB="46557" anchor="ctr"/>
                </a:tc>
                <a:tc>
                  <a:txBody>
                    <a:bodyPr/>
                    <a:lstStyle/>
                    <a:p>
                      <a:pPr algn="ctr"/>
                      <a:r>
                        <a:rPr lang="en-US" altLang="zh-TW" sz="1800" dirty="0"/>
                        <a:t>9- 10 pm</a:t>
                      </a:r>
                      <a:endParaRPr lang="zh-TW" altLang="en-US" sz="1800" dirty="0"/>
                    </a:p>
                  </a:txBody>
                  <a:tcPr marL="93113" marR="93113" marT="46557" marB="46557" anchor="ctr">
                    <a:lnR w="12700" cap="flat" cmpd="sng" algn="ctr">
                      <a:solidFill>
                        <a:schemeClr val="accent1">
                          <a:lumMod val="50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800" dirty="0"/>
                        <a:t>2006/ 4/ 8</a:t>
                      </a:r>
                      <a:endParaRPr lang="zh-TW" altLang="en-US" sz="1800" dirty="0"/>
                    </a:p>
                  </a:txBody>
                  <a:tcPr marL="93113" marR="93113" marT="46557" marB="46557" anchor="ctr">
                    <a:lnL w="12700" cap="flat" cmpd="sng" algn="ctr">
                      <a:solidFill>
                        <a:schemeClr val="accent1">
                          <a:lumMod val="50000"/>
                        </a:schemeClr>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800" dirty="0"/>
                        <a:t>Sat.</a:t>
                      </a:r>
                      <a:endParaRPr lang="zh-TW" altLang="en-US" sz="1800" dirty="0"/>
                    </a:p>
                  </a:txBody>
                  <a:tcPr marL="93113" marR="93113" marT="46557" marB="46557" anchor="ctr"/>
                </a:tc>
                <a:tc>
                  <a:txBody>
                    <a:bodyPr/>
                    <a:lstStyle/>
                    <a:p>
                      <a:pPr algn="ctr"/>
                      <a:r>
                        <a:rPr lang="en-US" altLang="zh-TW" sz="1800" dirty="0"/>
                        <a:t>9- 10 pm</a:t>
                      </a:r>
                      <a:endParaRPr lang="zh-TW" altLang="en-US" sz="1800" dirty="0"/>
                    </a:p>
                  </a:txBody>
                  <a:tcPr marL="93113" marR="93113" marT="46557" marB="46557" anchor="ctr"/>
                </a:tc>
                <a:extLst>
                  <a:ext uri="{0D108BD9-81ED-4DB2-BD59-A6C34878D82A}">
                    <a16:rowId xmlns:a16="http://schemas.microsoft.com/office/drawing/2014/main" val="305338517"/>
                  </a:ext>
                </a:extLst>
              </a:tr>
              <a:tr h="6517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800" dirty="0"/>
                        <a:t>2006/ 4/ 7</a:t>
                      </a:r>
                      <a:endParaRPr lang="zh-TW" altLang="en-US" sz="1800" dirty="0"/>
                    </a:p>
                  </a:txBody>
                  <a:tcPr marL="93113" marR="93113" marT="46557" marB="46557"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800" dirty="0"/>
                        <a:t>Fri.</a:t>
                      </a:r>
                      <a:endParaRPr lang="zh-TW" altLang="en-US" sz="18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sz="1800" dirty="0"/>
                    </a:p>
                  </a:txBody>
                  <a:tcPr marL="93113" marR="93113" marT="46557" marB="46557" anchor="ctr"/>
                </a:tc>
                <a:tc>
                  <a:txBody>
                    <a:bodyPr/>
                    <a:lstStyle/>
                    <a:p>
                      <a:pPr algn="ctr"/>
                      <a:r>
                        <a:rPr lang="en-US" altLang="zh-TW" sz="1800" dirty="0"/>
                        <a:t>9-10 am</a:t>
                      </a:r>
                      <a:endParaRPr lang="zh-TW" altLang="en-US" sz="1800" dirty="0"/>
                    </a:p>
                  </a:txBody>
                  <a:tcPr marL="93113" marR="93113" marT="46557" marB="46557" anchor="ctr">
                    <a:lnR w="12700" cap="flat" cmpd="sng" algn="ctr">
                      <a:solidFill>
                        <a:schemeClr val="accent1">
                          <a:lumMod val="50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800" dirty="0"/>
                        <a:t>2006/ 4/ 9</a:t>
                      </a:r>
                      <a:endParaRPr lang="zh-TW" altLang="en-US" sz="1800" dirty="0"/>
                    </a:p>
                  </a:txBody>
                  <a:tcPr marL="93113" marR="93113" marT="46557" marB="46557" anchor="ctr">
                    <a:lnL w="12700" cap="flat" cmpd="sng" algn="ctr">
                      <a:solidFill>
                        <a:schemeClr val="accent1">
                          <a:lumMod val="50000"/>
                        </a:schemeClr>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800" dirty="0"/>
                        <a:t>Sun.</a:t>
                      </a:r>
                      <a:endParaRPr lang="zh-TW" altLang="en-US" sz="1800" dirty="0"/>
                    </a:p>
                  </a:txBody>
                  <a:tcPr marL="93113" marR="93113" marT="46557" marB="46557" anchor="ctr"/>
                </a:tc>
                <a:tc>
                  <a:txBody>
                    <a:bodyPr/>
                    <a:lstStyle/>
                    <a:p>
                      <a:pPr algn="ctr"/>
                      <a:r>
                        <a:rPr lang="en-US" altLang="zh-TW" sz="1800" dirty="0"/>
                        <a:t>9-10 am</a:t>
                      </a:r>
                      <a:endParaRPr lang="zh-TW" altLang="en-US" sz="1800" dirty="0"/>
                    </a:p>
                  </a:txBody>
                  <a:tcPr marL="93113" marR="93113" marT="46557" marB="46557" anchor="ctr"/>
                </a:tc>
                <a:extLst>
                  <a:ext uri="{0D108BD9-81ED-4DB2-BD59-A6C34878D82A}">
                    <a16:rowId xmlns:a16="http://schemas.microsoft.com/office/drawing/2014/main" val="2128732815"/>
                  </a:ext>
                </a:extLst>
              </a:tr>
              <a:tr h="3776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800" dirty="0"/>
                        <a:t>2006/ 4/ 7</a:t>
                      </a:r>
                      <a:endParaRPr lang="zh-TW" altLang="en-US" sz="1800" dirty="0"/>
                    </a:p>
                  </a:txBody>
                  <a:tcPr marL="93113" marR="93113" marT="46557" marB="46557"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800" dirty="0"/>
                        <a:t>Fri.</a:t>
                      </a:r>
                      <a:endParaRPr lang="zh-TW" altLang="en-US" sz="1800" dirty="0"/>
                    </a:p>
                  </a:txBody>
                  <a:tcPr marL="93113" marR="93113" marT="46557" marB="46557" anchor="ctr"/>
                </a:tc>
                <a:tc>
                  <a:txBody>
                    <a:bodyPr/>
                    <a:lstStyle/>
                    <a:p>
                      <a:pPr algn="ctr"/>
                      <a:r>
                        <a:rPr lang="en-US" altLang="zh-TW" sz="1800" dirty="0"/>
                        <a:t>9- 10 pm</a:t>
                      </a:r>
                      <a:endParaRPr lang="zh-TW" altLang="en-US" sz="1800" dirty="0"/>
                    </a:p>
                  </a:txBody>
                  <a:tcPr marL="93113" marR="93113" marT="46557" marB="46557" anchor="ctr">
                    <a:lnR w="12700" cap="flat" cmpd="sng" algn="ctr">
                      <a:solidFill>
                        <a:schemeClr val="accent1">
                          <a:lumMod val="50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800" dirty="0"/>
                        <a:t>2006/ 4/ 9</a:t>
                      </a:r>
                      <a:endParaRPr lang="zh-TW" altLang="en-US" sz="1800" dirty="0"/>
                    </a:p>
                  </a:txBody>
                  <a:tcPr marL="93113" marR="93113" marT="46557" marB="46557" anchor="ctr">
                    <a:lnL w="12700" cap="flat" cmpd="sng" algn="ctr">
                      <a:solidFill>
                        <a:schemeClr val="accent1">
                          <a:lumMod val="50000"/>
                        </a:schemeClr>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800" dirty="0"/>
                        <a:t>Sun,</a:t>
                      </a:r>
                      <a:endParaRPr lang="zh-TW" altLang="en-US" sz="1800" dirty="0"/>
                    </a:p>
                  </a:txBody>
                  <a:tcPr marL="93113" marR="93113" marT="46557" marB="46557" anchor="ctr"/>
                </a:tc>
                <a:tc>
                  <a:txBody>
                    <a:bodyPr/>
                    <a:lstStyle/>
                    <a:p>
                      <a:pPr algn="ctr"/>
                      <a:r>
                        <a:rPr lang="en-US" altLang="zh-TW" sz="1800" dirty="0"/>
                        <a:t>9- 10 pm</a:t>
                      </a:r>
                      <a:endParaRPr lang="zh-TW" altLang="en-US" sz="1800" dirty="0"/>
                    </a:p>
                  </a:txBody>
                  <a:tcPr marL="93113" marR="93113" marT="46557" marB="46557" anchor="ctr"/>
                </a:tc>
                <a:extLst>
                  <a:ext uri="{0D108BD9-81ED-4DB2-BD59-A6C34878D82A}">
                    <a16:rowId xmlns:a16="http://schemas.microsoft.com/office/drawing/2014/main" val="244562424"/>
                  </a:ext>
                </a:extLst>
              </a:tr>
            </a:tbl>
          </a:graphicData>
        </a:graphic>
      </p:graphicFrame>
    </p:spTree>
    <p:extLst>
      <p:ext uri="{BB962C8B-B14F-4D97-AF65-F5344CB8AC3E}">
        <p14:creationId xmlns:p14="http://schemas.microsoft.com/office/powerpoint/2010/main" val="4287313437"/>
      </p:ext>
    </p:extLst>
  </p:cSld>
  <p:clrMapOvr>
    <a:masterClrMapping/>
  </p:clrMapOvr>
</p:sld>
</file>

<file path=ppt/theme/theme1.xml><?xml version="1.0" encoding="utf-8"?>
<a:theme xmlns:a="http://schemas.openxmlformats.org/drawingml/2006/main" name="NYCU_GREAT">
  <a:themeElements>
    <a:clrScheme name="ENYAC_1_modified">
      <a:dk1>
        <a:srgbClr val="000000"/>
      </a:dk1>
      <a:lt1>
        <a:srgbClr val="FFFFFF"/>
      </a:lt1>
      <a:dk2>
        <a:srgbClr val="111111"/>
      </a:dk2>
      <a:lt2>
        <a:srgbClr val="EAEAEA"/>
      </a:lt2>
      <a:accent1>
        <a:srgbClr val="BBE0E3"/>
      </a:accent1>
      <a:accent2>
        <a:srgbClr val="333399"/>
      </a:accent2>
      <a:accent3>
        <a:srgbClr val="C0C0C0"/>
      </a:accent3>
      <a:accent4>
        <a:srgbClr val="292929"/>
      </a:accent4>
      <a:accent5>
        <a:srgbClr val="66CCFF"/>
      </a:accent5>
      <a:accent6>
        <a:srgbClr val="002060"/>
      </a:accent6>
      <a:hlink>
        <a:srgbClr val="009999"/>
      </a:hlink>
      <a:folHlink>
        <a:srgbClr val="99CC00"/>
      </a:folHlink>
    </a:clrScheme>
    <a:fontScheme name="NYCU_CADLAB">
      <a:majorFont>
        <a:latin typeface="Arial Narrow"/>
        <a:ea typeface="標楷體"/>
        <a:cs typeface=""/>
      </a:majorFont>
      <a:minorFont>
        <a:latin typeface="Arial Narrow"/>
        <a:ea typeface="標楷體"/>
        <a:cs typeface=""/>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YCU_GREAT" id="{3A1B73CD-2CEF-4316-A03C-B3DB9DBD3517}" vid="{18F38710-1EF4-40F1-818D-1CC75805FA61}"/>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NYCU_GREAT</Template>
  <TotalTime>16067</TotalTime>
  <Words>5284</Words>
  <Application>Microsoft Office PowerPoint</Application>
  <PresentationFormat>寬螢幕</PresentationFormat>
  <Paragraphs>476</Paragraphs>
  <Slides>34</Slides>
  <Notes>34</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34</vt:i4>
      </vt:variant>
    </vt:vector>
  </HeadingPairs>
  <TitlesOfParts>
    <vt:vector size="42" baseType="lpstr">
      <vt:lpstr>CMR9</vt:lpstr>
      <vt:lpstr>標楷體</vt:lpstr>
      <vt:lpstr>Arial</vt:lpstr>
      <vt:lpstr>Arial Narrow</vt:lpstr>
      <vt:lpstr>Calibri</vt:lpstr>
      <vt:lpstr>Cambria Math</vt:lpstr>
      <vt:lpstr>Wingdings</vt:lpstr>
      <vt:lpstr>NYCU_GREAT</vt:lpstr>
      <vt:lpstr>Identifying and Discriminating Between Web and Peer to Peer Traffic in the Network Core</vt:lpstr>
      <vt:lpstr>Outline</vt:lpstr>
      <vt:lpstr>Introduction — P2P application problem</vt:lpstr>
      <vt:lpstr>Introduction — Traditional approach</vt:lpstr>
      <vt:lpstr>Introduction — Classification based on unidirectional flow statistics</vt:lpstr>
      <vt:lpstr>Introduction — Machine learning approach </vt:lpstr>
      <vt:lpstr>Introduction — Proposed algorithm</vt:lpstr>
      <vt:lpstr>Traffic classification — Problem description</vt:lpstr>
      <vt:lpstr>Traffic classification — Data collecting</vt:lpstr>
      <vt:lpstr>Traffic classification — Base truth</vt:lpstr>
      <vt:lpstr>Traffic classification — Selected features</vt:lpstr>
      <vt:lpstr>Traffic classification — Feature transformation</vt:lpstr>
      <vt:lpstr>Traffic classification — Building model</vt:lpstr>
      <vt:lpstr>Experiments — Dataset</vt:lpstr>
      <vt:lpstr>Experiments — Performance matrics</vt:lpstr>
      <vt:lpstr>Result — Testing way</vt:lpstr>
      <vt:lpstr>Result — Hyper-parameters</vt:lpstr>
      <vt:lpstr>Result — Accuracy</vt:lpstr>
      <vt:lpstr>Result — Confusion matrix and other score</vt:lpstr>
      <vt:lpstr>Flow statistic estimation — Purpose</vt:lpstr>
      <vt:lpstr>Flow statistic estimation — Duration</vt:lpstr>
      <vt:lpstr>Flow statistic estimation — # of bytes</vt:lpstr>
      <vt:lpstr>Flow statistic estimation — Packets estimation algorithm</vt:lpstr>
      <vt:lpstr>Flow statistic estimation — Packets estimation algorithm</vt:lpstr>
      <vt:lpstr>Flow statistic estimation — Packets estimation algorithm</vt:lpstr>
      <vt:lpstr>Flow statistic estimation — Packets estimation algorithm</vt:lpstr>
      <vt:lpstr>Flow statistic estimation — Packets estimation algorithm</vt:lpstr>
      <vt:lpstr>Flow statistic estimation — Packets estimation algorithm</vt:lpstr>
      <vt:lpstr>Flow statistic estimation — Packets estimation algorithm</vt:lpstr>
      <vt:lpstr>Flow statistic estimation — Validation</vt:lpstr>
      <vt:lpstr>Classification using estimated statistics — Result</vt:lpstr>
      <vt:lpstr>Classification using estimated statistics — Result</vt:lpstr>
      <vt:lpstr>Conclusion</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Approximate Computing</dc:title>
  <dc:creator>Ning-Chi Huang</dc:creator>
  <cp:lastModifiedBy>ShuWen Li</cp:lastModifiedBy>
  <cp:revision>1473</cp:revision>
  <cp:lastPrinted>2022-12-01T15:05:40Z</cp:lastPrinted>
  <dcterms:created xsi:type="dcterms:W3CDTF">2018-06-27T07:04:53Z</dcterms:created>
  <dcterms:modified xsi:type="dcterms:W3CDTF">2022-12-01T16:02:43Z</dcterms:modified>
</cp:coreProperties>
</file>