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59" r:id="rId11"/>
    <p:sldId id="269" r:id="rId12"/>
    <p:sldId id="270" r:id="rId13"/>
    <p:sldId id="260" r:id="rId14"/>
    <p:sldId id="271" r:id="rId15"/>
    <p:sldId id="272" r:id="rId16"/>
    <p:sldId id="285" r:id="rId17"/>
    <p:sldId id="273" r:id="rId18"/>
    <p:sldId id="274" r:id="rId19"/>
    <p:sldId id="276" r:id="rId20"/>
    <p:sldId id="275" r:id="rId21"/>
    <p:sldId id="261" r:id="rId22"/>
    <p:sldId id="288" r:id="rId23"/>
    <p:sldId id="287" r:id="rId24"/>
    <p:sldId id="28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62" r:id="rId34"/>
    <p:sldId id="289" r:id="rId35"/>
    <p:sldId id="290" r:id="rId36"/>
  </p:sldIdLst>
  <p:sldSz cx="12192000" cy="6858000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orient="horz" pos="145" userDrawn="1">
          <p15:clr>
            <a:srgbClr val="A4A3A4"/>
          </p15:clr>
        </p15:guide>
        <p15:guide id="3" orient="horz" pos="797" userDrawn="1">
          <p15:clr>
            <a:srgbClr val="A4A3A4"/>
          </p15:clr>
        </p15:guide>
        <p15:guide id="4" orient="horz" pos="3744" userDrawn="1">
          <p15:clr>
            <a:srgbClr val="A4A3A4"/>
          </p15:clr>
        </p15:guide>
        <p15:guide id="5" orient="horz" pos="3888" userDrawn="1">
          <p15:clr>
            <a:srgbClr val="A4A3A4"/>
          </p15:clr>
        </p15:guide>
        <p15:guide id="6" orient="horz" pos="1873" userDrawn="1">
          <p15:clr>
            <a:srgbClr val="A4A3A4"/>
          </p15:clr>
        </p15:guide>
        <p15:guide id="7" pos="576" userDrawn="1">
          <p15:clr>
            <a:srgbClr val="A4A3A4"/>
          </p15:clr>
        </p15:guide>
        <p15:guide id="8" pos="7104" userDrawn="1">
          <p15:clr>
            <a:srgbClr val="A4A3A4"/>
          </p15:clr>
        </p15:guide>
        <p15:guide id="9" pos="7488" userDrawn="1">
          <p15:clr>
            <a:srgbClr val="A4A3A4"/>
          </p15:clr>
        </p15:guide>
        <p15:guide id="10" pos="1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凱文 陳" initials="凱文" lastIdx="1" clrIdx="0">
    <p:extLst>
      <p:ext uri="{19B8F6BF-5375-455C-9EA6-DF929625EA0E}">
        <p15:presenceInfo xmlns:p15="http://schemas.microsoft.com/office/powerpoint/2012/main" userId="6aecda06b0957f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CC3300"/>
    <a:srgbClr val="596F9F"/>
    <a:srgbClr val="0033CC"/>
    <a:srgbClr val="660033"/>
    <a:srgbClr val="0066CC"/>
    <a:srgbClr val="CC6600"/>
    <a:srgbClr val="9933FF"/>
    <a:srgbClr val="0066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5" autoAdjust="0"/>
    <p:restoredTop sz="91647" autoAdjust="0"/>
  </p:normalViewPr>
  <p:slideViewPr>
    <p:cSldViewPr snapToGrid="0">
      <p:cViewPr varScale="1">
        <p:scale>
          <a:sx n="104" d="100"/>
          <a:sy n="104" d="100"/>
        </p:scale>
        <p:origin x="1314" y="96"/>
      </p:cViewPr>
      <p:guideLst>
        <p:guide orient="horz" pos="1008"/>
        <p:guide orient="horz" pos="145"/>
        <p:guide orient="horz" pos="797"/>
        <p:guide orient="horz" pos="3744"/>
        <p:guide orient="horz" pos="3888"/>
        <p:guide orient="horz" pos="1873"/>
        <p:guide pos="576"/>
        <p:guide pos="7104"/>
        <p:guide pos="7488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32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05E85D13-7FEE-4A30-B43D-71D2B42775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NTPU Talk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2016/10/21</a:t>
            </a:r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5B8D8FCE-FEE4-42F2-859E-D3FE38494F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412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第一點，主要會用 </a:t>
            </a:r>
            <a:r>
              <a:rPr lang="en-US" altLang="zh-TW" dirty="0"/>
              <a:t>random forest </a:t>
            </a:r>
            <a:r>
              <a:rPr lang="zh-TW" altLang="en-US" dirty="0"/>
              <a:t>是因為他會因為生成很多 </a:t>
            </a:r>
            <a:r>
              <a:rPr lang="en-US" altLang="zh-TW" dirty="0"/>
              <a:t>classifier </a:t>
            </a:r>
            <a:r>
              <a:rPr lang="zh-TW" altLang="en-US" dirty="0"/>
              <a:t>來分散錯誤風險，所以有比較好的結果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第二點，如果兩個房子都是住兩個人的話，就把他的 </a:t>
            </a:r>
            <a:r>
              <a:rPr lang="en-US" altLang="zh-TW" dirty="0"/>
              <a:t>household characteristics </a:t>
            </a:r>
            <a:r>
              <a:rPr lang="zh-TW" altLang="en-US" dirty="0"/>
              <a:t>設為 </a:t>
            </a:r>
            <a:r>
              <a:rPr lang="en-US" altLang="zh-TW" dirty="0"/>
              <a:t>couple</a:t>
            </a:r>
          </a:p>
          <a:p>
            <a:pPr marL="228600" indent="-228600">
              <a:buAutoNum type="arabicPeriod"/>
            </a:pPr>
            <a:r>
              <a:rPr lang="zh-TW" altLang="en-US" dirty="0"/>
              <a:t>第三點，每個 </a:t>
            </a:r>
            <a:r>
              <a:rPr lang="en-US" altLang="zh-TW" dirty="0"/>
              <a:t>model </a:t>
            </a:r>
            <a:r>
              <a:rPr lang="zh-TW" altLang="en-US" dirty="0"/>
              <a:t>都只去預測其中一項 </a:t>
            </a:r>
            <a:r>
              <a:rPr lang="en-US" altLang="zh-TW" dirty="0"/>
              <a:t>query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01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6122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0085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387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Demographics</a:t>
            </a:r>
            <a:r>
              <a:rPr lang="zh-TW" altLang="en-US" dirty="0"/>
              <a:t> 人口統計學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946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Impute </a:t>
            </a:r>
            <a:r>
              <a:rPr lang="zh-TW" altLang="en-US" dirty="0"/>
              <a:t>估計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1699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/>
              <a:t>[4] </a:t>
            </a:r>
            <a:r>
              <a:rPr lang="zh-TW" altLang="en-US" dirty="0"/>
              <a:t>用多階層回歸 </a:t>
            </a:r>
            <a:r>
              <a:rPr lang="en-US" altLang="zh-TW" dirty="0"/>
              <a:t>(multi-level regression) </a:t>
            </a:r>
            <a:r>
              <a:rPr lang="zh-TW" altLang="en-US" dirty="0"/>
              <a:t>跟探索性因素分析 </a:t>
            </a:r>
            <a:r>
              <a:rPr lang="en-US" altLang="zh-TW" dirty="0"/>
              <a:t>(exploratory variable)</a:t>
            </a:r>
            <a:r>
              <a:rPr lang="zh-TW" altLang="en-US" dirty="0"/>
              <a:t> 來找到 </a:t>
            </a:r>
            <a:r>
              <a:rPr lang="en-US" altLang="zh-TW" dirty="0"/>
              <a:t>household characteristics</a:t>
            </a:r>
            <a:r>
              <a:rPr lang="zh-TW" altLang="en-US" dirty="0"/>
              <a:t> 跟 </a:t>
            </a:r>
            <a:r>
              <a:rPr lang="en-US" altLang="zh-TW" dirty="0"/>
              <a:t>electricity consumption </a:t>
            </a:r>
            <a:r>
              <a:rPr lang="zh-TW" altLang="en-US" dirty="0"/>
              <a:t>的關係。</a:t>
            </a:r>
            <a:endParaRPr lang="en-US" altLang="zh-TW" dirty="0"/>
          </a:p>
          <a:p>
            <a:pPr marL="685800" lvl="1" indent="-228600">
              <a:buAutoNum type="arabicPeriod"/>
            </a:pPr>
            <a:r>
              <a:rPr lang="zh-TW" altLang="en-US" dirty="0"/>
              <a:t>費時費力，而且需要探索性因素分析的專業知識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[15]</a:t>
            </a:r>
            <a:r>
              <a:rPr lang="zh-TW" altLang="en-US" dirty="0"/>
              <a:t> 用了 </a:t>
            </a:r>
            <a:r>
              <a:rPr lang="en-US" altLang="zh-TW" dirty="0"/>
              <a:t>random forest </a:t>
            </a:r>
            <a:r>
              <a:rPr lang="zh-TW" altLang="en-US" dirty="0"/>
              <a:t>來預測，他們的主要貢獻在於分析蒐集到的資料並找出重要的 </a:t>
            </a:r>
            <a:r>
              <a:rPr lang="en-US" altLang="zh-TW" dirty="0"/>
              <a:t>feature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2913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/>
              <a:t>[16]</a:t>
            </a:r>
            <a:r>
              <a:rPr lang="zh-TW" altLang="en-US" dirty="0"/>
              <a:t> 主要適用 </a:t>
            </a:r>
            <a:r>
              <a:rPr lang="en-US" altLang="zh-TW" dirty="0"/>
              <a:t>decision tree </a:t>
            </a:r>
            <a:r>
              <a:rPr lang="zh-TW" altLang="en-US" dirty="0"/>
              <a:t>來預測新的顧客屬於哪一種種類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[17]</a:t>
            </a:r>
            <a:r>
              <a:rPr lang="zh-TW" altLang="en-US" dirty="0"/>
              <a:t> </a:t>
            </a:r>
            <a:r>
              <a:rPr lang="en-US" altLang="zh-TW" dirty="0"/>
              <a:t>focused on clustering and self-organizing maps (SOM)</a:t>
            </a:r>
          </a:p>
          <a:p>
            <a:pPr marL="685800" lvl="1" indent="-228600">
              <a:buAutoNum type="arabicPeriod"/>
            </a:pPr>
            <a:r>
              <a:rPr lang="en-US" altLang="zh-TW" dirty="0"/>
              <a:t>The drawback of this methodology is the need of user-defined thresholds for the</a:t>
            </a:r>
          </a:p>
          <a:p>
            <a:pPr marL="685800" lvl="1" indent="-228600">
              <a:buAutoNum type="arabicPeriod"/>
            </a:pPr>
            <a:r>
              <a:rPr lang="en-US" altLang="zh-TW" dirty="0"/>
              <a:t>identification of clusters and required post-processing of the results to form the clusters.</a:t>
            </a:r>
          </a:p>
          <a:p>
            <a:pPr marL="228600" indent="-228600">
              <a:buAutoNum type="arabicPeriod"/>
            </a:pPr>
            <a:r>
              <a:rPr lang="en-US" altLang="zh-TW" dirty="0"/>
              <a:t>[12]</a:t>
            </a:r>
            <a:r>
              <a:rPr lang="zh-TW" altLang="en-US" dirty="0"/>
              <a:t> </a:t>
            </a:r>
            <a:r>
              <a:rPr lang="en-US" altLang="zh-TW" dirty="0"/>
              <a:t>their study also concludes that such characteristics are</a:t>
            </a:r>
            <a:r>
              <a:rPr lang="zh-TW" altLang="en-US" dirty="0"/>
              <a:t> </a:t>
            </a:r>
            <a:r>
              <a:rPr lang="en-US" altLang="zh-TW" dirty="0"/>
              <a:t>important to support better methods for demand-side management.</a:t>
            </a:r>
          </a:p>
          <a:p>
            <a:pPr marL="228600" indent="-228600">
              <a:buAutoNum type="arabicPeriod"/>
            </a:pPr>
            <a:r>
              <a:rPr lang="en-US" altLang="zh-TW" dirty="0"/>
              <a:t>[10]</a:t>
            </a:r>
            <a:r>
              <a:rPr lang="zh-TW" altLang="en-US" dirty="0"/>
              <a:t> </a:t>
            </a:r>
            <a:r>
              <a:rPr lang="en-US" altLang="zh-TW" dirty="0"/>
              <a:t>they defined</a:t>
            </a:r>
            <a:r>
              <a:rPr lang="zh-TW" altLang="en-US" dirty="0"/>
              <a:t> </a:t>
            </a:r>
            <a:r>
              <a:rPr lang="en-US" altLang="zh-TW" dirty="0"/>
              <a:t>comprehensive feature set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/>
              <a:t>consumption, </a:t>
            </a:r>
            <a:r>
              <a:rPr lang="en-US" altLang="zh-TW" sz="1200" b="0" i="0" u="none" strike="noStrike" baseline="0" dirty="0">
                <a:latin typeface="URWPalladioL-Roma"/>
              </a:rPr>
              <a:t>ratios of consumption, features related to</a:t>
            </a:r>
            <a:r>
              <a:rPr lang="zh-TW" altLang="en-US" sz="1200" b="0" i="0" u="none" strike="noStrike" baseline="0" dirty="0">
                <a:latin typeface="URWPalladioL-Roma"/>
              </a:rPr>
              <a:t> </a:t>
            </a:r>
            <a:r>
              <a:rPr lang="en-US" altLang="zh-TW" sz="1200" b="0" i="0" u="none" strike="noStrike" baseline="0" dirty="0">
                <a:latin typeface="URWPalladioL-Roma"/>
              </a:rPr>
              <a:t>temporal dynamics(</a:t>
            </a:r>
            <a:r>
              <a:rPr lang="zh-TW" altLang="en-US" sz="1200" b="0" i="0" u="none" strike="noStrike" baseline="0" dirty="0">
                <a:latin typeface="URWPalladioL-Roma"/>
              </a:rPr>
              <a:t>時間動態</a:t>
            </a:r>
            <a:r>
              <a:rPr lang="en-US" altLang="zh-TW" sz="1200" b="0" i="0" u="none" strike="noStrike" baseline="0" dirty="0">
                <a:latin typeface="URWPalladioL-Roma"/>
              </a:rPr>
              <a:t>), statistical properties,</a:t>
            </a:r>
            <a:r>
              <a:rPr lang="zh-TW" altLang="en-US" sz="1200" b="0" i="0" u="none" strike="noStrike" baseline="0" dirty="0">
                <a:latin typeface="URWPalladioL-Roma"/>
              </a:rPr>
              <a:t> </a:t>
            </a:r>
            <a:r>
              <a:rPr lang="en-US" altLang="zh-TW" dirty="0"/>
              <a:t>first ten principal components PCA</a:t>
            </a:r>
          </a:p>
          <a:p>
            <a:pPr marL="228600" indent="-228600">
              <a:buAutoNum type="arabicPeriod"/>
            </a:pPr>
            <a:r>
              <a:rPr lang="en-US" altLang="zh-TW" dirty="0"/>
              <a:t>[10] they also used four different types of classifiers</a:t>
            </a:r>
          </a:p>
          <a:p>
            <a:pPr marL="685800" lvl="1" indent="-228600">
              <a:buAutoNum type="arabicPeriod"/>
            </a:pPr>
            <a:r>
              <a:rPr lang="en-US" altLang="zh-TW" dirty="0" err="1"/>
              <a:t>kNN</a:t>
            </a:r>
            <a:r>
              <a:rPr lang="en-US" altLang="zh-TW" dirty="0"/>
              <a:t>, LDA, </a:t>
            </a:r>
            <a:r>
              <a:rPr lang="en-US" altLang="zh-TW" dirty="0" err="1"/>
              <a:t>Mahalanobis</a:t>
            </a:r>
            <a:r>
              <a:rPr lang="en-US" altLang="zh-TW" dirty="0"/>
              <a:t>, SVM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9997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1835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9328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1259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527300"/>
            <a:ext cx="10363200" cy="1143000"/>
          </a:xfrm>
        </p:spPr>
        <p:txBody>
          <a:bodyPr lIns="91440" tIns="45720" rIns="91440" bIns="45720" anchor="ctr"/>
          <a:lstStyle>
            <a:lvl1pPr>
              <a:defRPr sz="48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9BF25D-8552-4C42-8F5C-36E233E5737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8DC95-6EC9-4694-A2E6-304A50131A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467" y="658070"/>
            <a:ext cx="655656" cy="6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8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4A9BC1-DD0B-45CE-A842-4B6BDEE4A5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49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11186009" y="1143000"/>
            <a:ext cx="184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2C18B7-9795-4970-A3B3-E148A262CA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24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8932A9-4F2C-4B8C-943C-E935BDDAD6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63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2291" y="1649506"/>
            <a:ext cx="10325101" cy="430679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800">
                <a:solidFill>
                  <a:srgbClr val="596F9F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600" baseline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4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>
              <a:defRPr sz="22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>
              <a:defRPr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sz="1600"/>
            </a:lvl1pPr>
          </a:lstStyle>
          <a:p>
            <a:fld id="{8D3C0205-A4ED-49FA-A528-855184B0DC6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407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/>
          </p:nvPr>
        </p:nvSpPr>
        <p:spPr>
          <a:xfrm>
            <a:off x="6276624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EAC65-6E48-47F9-A508-3B23ADB9FD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01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1"/>
          </p:nvPr>
        </p:nvSpPr>
        <p:spPr>
          <a:xfrm>
            <a:off x="903118" y="1498600"/>
            <a:ext cx="5040489" cy="44577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244167" y="1497013"/>
            <a:ext cx="5077884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07F57-CBA6-4CDE-88DD-8693E0CC35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04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1519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2676A3-2B97-41A6-9128-8DA59EA958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89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89517" y="596900"/>
            <a:ext cx="5057423" cy="787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389512" y="1497013"/>
            <a:ext cx="5053189" cy="4459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89C69E-C818-431A-9DBE-1782311EBB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2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 IN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8691" y="1625604"/>
            <a:ext cx="5178909" cy="3810219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311D3F-1939-4C5B-805B-EA1AFBE2E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37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00"/>
            <a:ext cx="12192000" cy="5486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F5D7BD-7131-45BE-98F1-674413530B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50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91" y="5486400"/>
            <a:ext cx="10358967" cy="342900"/>
          </a:xfrm>
        </p:spPr>
        <p:txBody>
          <a:bodyPr/>
          <a:lstStyle>
            <a:lvl1pPr algn="r">
              <a:defRPr sz="1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11"/>
            <a:ext cx="12192000" cy="485563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BEB3B3-9096-4A4D-ADD8-1718D5615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9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2291" y="596900"/>
            <a:ext cx="10358967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8425" y="1497013"/>
            <a:ext cx="10358967" cy="445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96967" y="6550036"/>
            <a:ext cx="24384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5D177D2-638F-4B51-B1FF-7398CBFDD6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6007100"/>
            <a:ext cx="12192000" cy="587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449263"/>
            <a:ext cx="12192000" cy="587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  </a:t>
            </a:r>
          </a:p>
        </p:txBody>
      </p:sp>
      <p:sp>
        <p:nvSpPr>
          <p:cNvPr id="7" name="Text Placeholder 8"/>
          <p:cNvSpPr txBox="1">
            <a:spLocks/>
          </p:cNvSpPr>
          <p:nvPr userDrawn="1"/>
        </p:nvSpPr>
        <p:spPr>
          <a:xfrm>
            <a:off x="-78657" y="81820"/>
            <a:ext cx="5545395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/>
            <a:r>
              <a:rPr lang="en-US" altLang="zh-TW" kern="0" dirty="0"/>
              <a:t>NEMS </a:t>
            </a:r>
            <a:r>
              <a:rPr lang="en-US" altLang="zh-TW" kern="0" baseline="0" dirty="0"/>
              <a:t>Lab, CSD</a:t>
            </a:r>
            <a:endParaRPr lang="en-US" altLang="zh-TW" kern="0" dirty="0"/>
          </a:p>
        </p:txBody>
      </p:sp>
      <p:sp>
        <p:nvSpPr>
          <p:cNvPr id="8" name="Text Placeholder 8"/>
          <p:cNvSpPr txBox="1">
            <a:spLocks/>
          </p:cNvSpPr>
          <p:nvPr userDrawn="1"/>
        </p:nvSpPr>
        <p:spPr>
          <a:xfrm>
            <a:off x="9384890" y="81820"/>
            <a:ext cx="2650478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 algn="r"/>
            <a:r>
              <a:rPr lang="en-US" altLang="zh-TW" kern="0" dirty="0"/>
              <a:t>NCTU, Taiwan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21" r:id="rId3"/>
    <p:sldLayoutId id="2147484222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3" r:id="rId11"/>
    <p:sldLayoutId id="21474842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ts val="2800"/>
        </a:lnSpc>
        <a:spcBef>
          <a:spcPct val="0"/>
        </a:spcBef>
        <a:spcAft>
          <a:spcPct val="30000"/>
        </a:spcAft>
        <a:buFont typeface="Wingdings" panose="05000000000000000000" pitchFamily="2" charset="2"/>
        <a:buChar char="l"/>
        <a:defRPr sz="28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14350" indent="-114300" algn="l" rtl="0" eaLnBrk="0" fontAlgn="base" hangingPunct="0">
        <a:lnSpc>
          <a:spcPts val="2400"/>
        </a:lnSpc>
        <a:spcBef>
          <a:spcPct val="10000"/>
        </a:spcBef>
        <a:spcAft>
          <a:spcPct val="30000"/>
        </a:spcAft>
        <a:buSzPct val="80000"/>
        <a:buFont typeface="Courier New" panose="02070309020205020404" pitchFamily="49" charset="0"/>
        <a:buChar char="o"/>
        <a:defRPr sz="26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23938" indent="-285750" algn="l" rtl="0" eaLnBrk="0" fontAlgn="base" hangingPunct="0">
        <a:lnSpc>
          <a:spcPts val="2000"/>
        </a:lnSpc>
        <a:spcBef>
          <a:spcPct val="10000"/>
        </a:spcBef>
        <a:spcAft>
          <a:spcPct val="30000"/>
        </a:spcAft>
        <a:buSzPct val="80000"/>
        <a:buFont typeface="Wingdings" panose="05000000000000000000" pitchFamily="2" charset="2"/>
        <a:buChar char="n"/>
        <a:defRPr sz="24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00150" indent="-114300" algn="l" rtl="0" eaLnBrk="0" fontAlgn="base" hangingPunct="0">
        <a:lnSpc>
          <a:spcPts val="1800"/>
        </a:lnSpc>
        <a:spcBef>
          <a:spcPct val="10000"/>
        </a:spcBef>
        <a:spcAft>
          <a:spcPct val="30000"/>
        </a:spcAft>
        <a:buSzPct val="80000"/>
        <a:buChar char="•"/>
        <a:defRPr sz="22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543050" indent="-114300" algn="l" rtl="0" eaLnBrk="0" fontAlgn="base" hangingPunct="0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20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0002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6pPr>
      <a:lvl7pPr marL="24574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7pPr>
      <a:lvl8pPr marL="29146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8pPr>
      <a:lvl9pPr marL="33718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1D9F26-4B2B-4A09-96E5-D984FDB62FEE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652462" y="2527300"/>
            <a:ext cx="10887077" cy="1143000"/>
          </a:xfrm>
        </p:spPr>
        <p:txBody>
          <a:bodyPr/>
          <a:lstStyle/>
          <a:p>
            <a:pPr algn="ctr"/>
            <a:r>
              <a:rPr lang="en-US" sz="4000" dirty="0"/>
              <a:t>Analyzing Load Profiles of Energy Consumption to</a:t>
            </a:r>
            <a:r>
              <a:rPr lang="zh-TW" altLang="en-US" sz="4000" dirty="0"/>
              <a:t> </a:t>
            </a:r>
            <a:r>
              <a:rPr lang="en-US" sz="4000" dirty="0"/>
              <a:t>Infer Household Characteristics Using Smart Meters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3F3C27-840F-4BE7-B316-D07183607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BF25D-8552-4C42-8F5C-36E233E5737C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428163" y="4062845"/>
            <a:ext cx="73356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Muhammad Fahim, Alberto </a:t>
            </a:r>
            <a:r>
              <a:rPr lang="en-US" altLang="zh-TW" dirty="0" err="1"/>
              <a:t>Sillitti</a:t>
            </a:r>
            <a:endParaRPr lang="en-US" altLang="zh-TW" dirty="0"/>
          </a:p>
          <a:p>
            <a:pPr algn="ctr"/>
            <a:r>
              <a:rPr lang="en-US" altLang="zh-TW" dirty="0"/>
              <a:t>Institute of Information Systems, </a:t>
            </a:r>
            <a:r>
              <a:rPr lang="en-US" altLang="zh-TW" dirty="0" err="1"/>
              <a:t>Innopolis</a:t>
            </a:r>
            <a:r>
              <a:rPr lang="en-US" altLang="zh-TW" dirty="0"/>
              <a:t> University</a:t>
            </a:r>
          </a:p>
          <a:p>
            <a:pPr algn="ctr"/>
            <a:r>
              <a:rPr lang="en-US" altLang="zh-TW" dirty="0"/>
              <a:t>MDPI</a:t>
            </a:r>
            <a:r>
              <a:rPr lang="zh-TW" altLang="en-US" dirty="0"/>
              <a:t> </a:t>
            </a:r>
            <a:r>
              <a:rPr lang="en-US" altLang="zh-TW" dirty="0"/>
              <a:t>Energies 2019</a:t>
            </a:r>
            <a:endParaRPr lang="fr-FR" altLang="zh-TW" dirty="0"/>
          </a:p>
          <a:p>
            <a:pPr algn="ctr"/>
            <a:endParaRPr lang="fr-FR" altLang="zh-TW" dirty="0"/>
          </a:p>
          <a:p>
            <a:pPr algn="ctr"/>
            <a:r>
              <a:rPr lang="en-US" altLang="zh-TW" dirty="0"/>
              <a:t>311551045 </a:t>
            </a:r>
            <a:r>
              <a:rPr lang="zh-TW" altLang="en-US" dirty="0"/>
              <a:t>劉耀文</a:t>
            </a:r>
          </a:p>
        </p:txBody>
      </p:sp>
    </p:spTree>
    <p:extLst>
      <p:ext uri="{BB962C8B-B14F-4D97-AF65-F5344CB8AC3E}">
        <p14:creationId xmlns:p14="http://schemas.microsoft.com/office/powerpoint/2010/main" val="513744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E3C0EA8-F550-46CA-A703-D1584161F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research community has already recognized a strong relationship between the household characteristics and household energy consumption.</a:t>
            </a:r>
          </a:p>
          <a:p>
            <a:pPr lvl="1"/>
            <a:r>
              <a:rPr lang="en-US" altLang="zh-TW" dirty="0"/>
              <a:t> [4] assessed the viability of determining household characteristics based on electricity consumption using smart meters.</a:t>
            </a:r>
          </a:p>
          <a:p>
            <a:pPr lvl="2"/>
            <a:r>
              <a:rPr lang="en-US" altLang="zh-TW" dirty="0"/>
              <a:t>help to summarize the key feature of household load profiles</a:t>
            </a:r>
          </a:p>
          <a:p>
            <a:pPr lvl="1"/>
            <a:r>
              <a:rPr lang="zh-TW" altLang="en-US" dirty="0"/>
              <a:t> </a:t>
            </a:r>
            <a:r>
              <a:rPr lang="en-US" altLang="zh-TW" dirty="0"/>
              <a:t>[15] addressed the importance of household characteristics for predicting the energy consumption.</a:t>
            </a:r>
          </a:p>
          <a:p>
            <a:pPr lvl="2"/>
            <a:r>
              <a:rPr lang="en-US" altLang="zh-TW" dirty="0"/>
              <a:t>the analysis of the collected dataset to determine the important features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B76DA75-E81A-4CE7-B5CE-3098A5ECF7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B5E4123-2182-48D5-A3F4-A4E0725D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Related</a:t>
            </a:r>
            <a:r>
              <a:rPr lang="zh-TW" altLang="en-US" dirty="0"/>
              <a:t> </a:t>
            </a:r>
            <a:r>
              <a:rPr lang="en-US" altLang="zh-TW" dirty="0"/>
              <a:t>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92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E3C0EA8-F550-46CA-A703-D1584161F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(cont.)</a:t>
            </a:r>
          </a:p>
          <a:p>
            <a:pPr lvl="1"/>
            <a:r>
              <a:rPr lang="en-US" altLang="zh-TW" dirty="0"/>
              <a:t> [16] extracted the features from the survey data as well as processed the smart meter data for working days only.</a:t>
            </a:r>
          </a:p>
          <a:p>
            <a:pPr lvl="1"/>
            <a:r>
              <a:rPr lang="en-US" altLang="zh-TW" dirty="0"/>
              <a:t> [17] and [12] used clustering to classify the electricity customers.</a:t>
            </a:r>
          </a:p>
          <a:p>
            <a:pPr lvl="1"/>
            <a:r>
              <a:rPr lang="en-US" altLang="zh-TW" dirty="0"/>
              <a:t> [10] introduced a framework to automatically classify the socio-economic household’s characteristics using electricity consumption data.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B76DA75-E81A-4CE7-B5CE-3098A5ECF7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B5E4123-2182-48D5-A3F4-A4E0725D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Related</a:t>
            </a:r>
            <a:r>
              <a:rPr lang="zh-TW" altLang="en-US" dirty="0"/>
              <a:t> </a:t>
            </a:r>
            <a:r>
              <a:rPr lang="en-US" altLang="zh-TW" dirty="0"/>
              <a:t>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6522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E3C0EA8-F550-46CA-A703-D1584161F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authors’ proposed architecture extends the current state of the art to infer household characteristics.</a:t>
            </a:r>
          </a:p>
          <a:p>
            <a:pPr lvl="1"/>
            <a:r>
              <a:rPr lang="en-US" altLang="zh-TW" dirty="0"/>
              <a:t> helpful for forecasting energy consumption loads</a:t>
            </a:r>
          </a:p>
          <a:p>
            <a:pPr lvl="1"/>
            <a:r>
              <a:rPr lang="en-US" altLang="zh-TW" dirty="0"/>
              <a:t> developing of strategies to reduce energy consumption</a:t>
            </a:r>
          </a:p>
          <a:p>
            <a:pPr lvl="1"/>
            <a:r>
              <a:rPr lang="en-US" altLang="zh-TW" dirty="0"/>
              <a:t> extracting features automatically without involving domain expertise or any knowledge about the domain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B76DA75-E81A-4CE7-B5CE-3098A5ECF7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B5E4123-2182-48D5-A3F4-A4E0725D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Related</a:t>
            </a:r>
            <a:r>
              <a:rPr lang="zh-TW" altLang="en-US" dirty="0"/>
              <a:t> </a:t>
            </a:r>
            <a:r>
              <a:rPr lang="en-US" altLang="zh-TW" dirty="0"/>
              <a:t>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772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AC845AE-29CD-4D37-B86B-A0524652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proposed architecture includes four major components</a:t>
            </a:r>
          </a:p>
          <a:p>
            <a:pPr lvl="1"/>
            <a:r>
              <a:rPr lang="en-US" altLang="zh-TW" dirty="0"/>
              <a:t> Data Representation and Segmentation</a:t>
            </a:r>
          </a:p>
          <a:p>
            <a:pPr lvl="1"/>
            <a:r>
              <a:rPr lang="en-US" altLang="zh-TW" dirty="0"/>
              <a:t> Features Engineering</a:t>
            </a:r>
          </a:p>
          <a:p>
            <a:pPr lvl="1"/>
            <a:r>
              <a:rPr lang="en-US" altLang="zh-TW" dirty="0"/>
              <a:t> Analysis Query</a:t>
            </a:r>
          </a:p>
          <a:p>
            <a:pPr lvl="1"/>
            <a:r>
              <a:rPr lang="en-US" altLang="zh-TW" dirty="0"/>
              <a:t> Machine Learning Model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695F93A-8F99-4B30-AFAF-AFA8FCE21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6778557-EF7C-4E00-97D4-D839A477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C7C5D9E-0E53-4B8C-843E-C066477AC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730" y="4086687"/>
            <a:ext cx="8320088" cy="246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92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F02935C-0519-4801-AA06-316F0334D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data representation window (also known as a segmentation window) is defined as 30 min.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F5F16B9-0C1E-4891-BBEF-6A20FF892C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E5EC593-348E-4518-BACB-FE319D91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Representation and Segmentation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04B584E-84F0-4157-938F-492335F19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761" y="2551765"/>
            <a:ext cx="9344025" cy="25812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254BD00-8DA9-41A4-882F-D39E35722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3" y="5174326"/>
            <a:ext cx="103155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67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D515E01-ABC6-4FA8-962F-5787B4B9E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292" y="1649506"/>
            <a:ext cx="5631384" cy="4306794"/>
          </a:xfrm>
        </p:spPr>
        <p:txBody>
          <a:bodyPr>
            <a:normAutofit/>
          </a:bodyPr>
          <a:lstStyle/>
          <a:p>
            <a:r>
              <a:rPr lang="en-US" altLang="zh-TW" dirty="0"/>
              <a:t>The paper used</a:t>
            </a:r>
            <a:r>
              <a:rPr lang="zh-TW" altLang="en-US" dirty="0"/>
              <a:t> </a:t>
            </a:r>
            <a:r>
              <a:rPr lang="en-US" altLang="zh-TW" dirty="0"/>
              <a:t>a time-series feature extraction library based on scalable hypothesis tests (also known as TSFRESH).</a:t>
            </a:r>
          </a:p>
          <a:p>
            <a:pPr lvl="1"/>
            <a:r>
              <a:rPr lang="en-US" altLang="zh-TW" dirty="0"/>
              <a:t> Find the quantitative characteristics of time-series data and </a:t>
            </a:r>
            <a:r>
              <a:rPr lang="en-US" altLang="zh-TW" dirty="0">
                <a:solidFill>
                  <a:srgbClr val="FF0000"/>
                </a:solidFill>
              </a:rPr>
              <a:t>indicates the dynamics of energy usage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 Extracted features assist the machine learning model to predict the inhabitant’s characteristics.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250ECE6-B47D-4E36-B929-6B1E86DEE0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9D495C4-3901-4900-9715-EDAEB2DE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Engineering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B147BCF-75EA-4939-B594-7D3C255B6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833609"/>
            <a:ext cx="5158503" cy="393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60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D515E01-ABC6-4FA8-962F-5787B4B9E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291" y="1649506"/>
            <a:ext cx="5717109" cy="4306794"/>
          </a:xfrm>
        </p:spPr>
        <p:txBody>
          <a:bodyPr>
            <a:normAutofit/>
          </a:bodyPr>
          <a:lstStyle/>
          <a:p>
            <a:r>
              <a:rPr lang="en-US" altLang="zh-TW" dirty="0"/>
              <a:t>The paper also performed feature selection on the basis of automatically configured statistical hypothesis tests.</a:t>
            </a:r>
          </a:p>
          <a:p>
            <a:pPr lvl="1"/>
            <a:r>
              <a:rPr lang="en-US" altLang="zh-TW" dirty="0"/>
              <a:t> allows the model to learn more efficiently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250ECE6-B47D-4E36-B929-6B1E86DEE0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9D495C4-3901-4900-9715-EDAEB2DE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Engineering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B147BCF-75EA-4939-B594-7D3C255B6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833609"/>
            <a:ext cx="5158503" cy="393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92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C9E9154-902B-4A79-8FED-803EAA999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292" y="1649506"/>
            <a:ext cx="5898864" cy="4306794"/>
          </a:xfrm>
        </p:spPr>
        <p:txBody>
          <a:bodyPr/>
          <a:lstStyle/>
          <a:p>
            <a:r>
              <a:rPr lang="en-US" altLang="zh-TW" dirty="0"/>
              <a:t>For the purpose of analyzing the energy consumption data for extracting information, analysts pose </a:t>
            </a:r>
            <a:r>
              <a:rPr lang="en-US" altLang="zh-TW" dirty="0">
                <a:solidFill>
                  <a:srgbClr val="FF0000"/>
                </a:solidFill>
              </a:rPr>
              <a:t>high-level queries</a:t>
            </a:r>
            <a:r>
              <a:rPr lang="en-US" altLang="zh-TW" dirty="0"/>
              <a:t> to understand the consumption patterns in different houses.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0A15BCA-3CA7-4448-93D0-94D8458A5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CAF87DE-F20B-434E-B880-0590DFCA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Analysis Query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B4C122B-69E1-41D6-BBD0-C54A20182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155" y="2197804"/>
            <a:ext cx="4946129" cy="321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0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61F47D2-427C-4DDC-A4E7-47935D3A5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Different supervised learning classifiers have been evaluated.</a:t>
            </a:r>
          </a:p>
          <a:p>
            <a:pPr lvl="1"/>
            <a:r>
              <a:rPr lang="en-US" altLang="zh-TW" dirty="0"/>
              <a:t> Decision Tree, SVM, Random Forest, K-NN</a:t>
            </a:r>
          </a:p>
          <a:p>
            <a:pPr lvl="1"/>
            <a:r>
              <a:rPr lang="en-US" altLang="zh-TW" dirty="0"/>
              <a:t> highly competitive in many application domains and used in many real-life applications</a:t>
            </a:r>
          </a:p>
          <a:p>
            <a:r>
              <a:rPr lang="en-US" altLang="zh-TW" dirty="0"/>
              <a:t>To learn a generalized model, we combine the different residential buildings data which shared the same household characteristics.</a:t>
            </a:r>
          </a:p>
          <a:p>
            <a:r>
              <a:rPr lang="en-US" altLang="zh-TW" dirty="0"/>
              <a:t>Each model is trained on a single query under investigation.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8A257AB-F103-44E8-B352-86A94D7EA3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D3BE2C3-85E5-4E33-93FC-ECE05990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Learning 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0386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8326F5C-883F-4972-84BD-DBF44E11C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dataset has been split and the model has been trained on 70% of the dataset and tested over the remaining 30% of data.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981F9DD-3636-4FE4-B12C-916BBF330C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21A99F1-CFA1-4B63-ACE5-3792D25FA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Phase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583EACD-BD5A-4F47-9403-67C21C58B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174" y="2695575"/>
            <a:ext cx="80772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2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2B176E1-10AF-4682-A207-80A93B2A8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291" y="1556134"/>
            <a:ext cx="10325101" cy="449353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Related</a:t>
            </a:r>
            <a:r>
              <a:rPr lang="zh-TW" altLang="en-US" dirty="0"/>
              <a:t> </a:t>
            </a:r>
            <a:r>
              <a:rPr lang="en-US" dirty="0"/>
              <a:t>Work</a:t>
            </a:r>
          </a:p>
          <a:p>
            <a:r>
              <a:rPr lang="en-US" altLang="zh-TW" dirty="0"/>
              <a:t>Method</a:t>
            </a:r>
          </a:p>
          <a:p>
            <a:r>
              <a:rPr lang="en-US" dirty="0"/>
              <a:t>Result and Discussion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023A83E-C959-429A-8249-FB90F5A6A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1B32E08-2BF4-46EF-807C-5B854089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0623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DECA57B-6977-41D8-A202-A000BAA44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prediction module, the selection mechanism has been performed on the trained models according to the analyst query and predicted the household characteristics.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77AE7ED-6E38-4A74-AF50-74A27379C2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DEE1871-855F-4ECC-978D-C256671D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 Phase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29E8F3C-9208-4709-9F99-1D0B1B97D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324" y="3186112"/>
            <a:ext cx="79629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7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6F4DC5D-D702-4E82-A089-1FC487FDF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</a:p>
          <a:p>
            <a:pPr lvl="1"/>
            <a:r>
              <a:rPr lang="en-US" altLang="zh-TW" dirty="0"/>
              <a:t> The experiments are performed on an electrical load measurements dataset.</a:t>
            </a:r>
          </a:p>
          <a:p>
            <a:pPr lvl="2"/>
            <a:r>
              <a:rPr lang="en-US" altLang="zh-TW" dirty="0"/>
              <a:t>the aggregate loads and individual appliance measurements over the interval of 8 s</a:t>
            </a:r>
          </a:p>
          <a:p>
            <a:pPr lvl="2"/>
            <a:r>
              <a:rPr lang="en-US" altLang="zh-TW" dirty="0"/>
              <a:t>collected over a period of two years from 20 houses in the United Kingdom</a:t>
            </a:r>
          </a:p>
          <a:p>
            <a:pPr lvl="2"/>
            <a:r>
              <a:rPr lang="en-US" altLang="zh-TW" dirty="0"/>
              <a:t>occupied by single people, couples, couples with children and families with grandparents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FAACD68-B698-4F11-AA2F-741CFF8F96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17CF71B-1BA5-4DC7-8B73-809AB8CA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and Discussion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0021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6F4DC5D-D702-4E82-A089-1FC487FDF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FAACD68-B698-4F11-AA2F-741CFF8F96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17CF71B-1BA5-4DC7-8B73-809AB8CA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and Discussion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4584D01-649C-4BB9-B68F-20C404140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862" y="1786550"/>
            <a:ext cx="6187958" cy="476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81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6F4DC5D-D702-4E82-A089-1FC487FDF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</a:p>
          <a:p>
            <a:pPr lvl="1"/>
            <a:r>
              <a:rPr lang="en-US" altLang="zh-TW" dirty="0"/>
              <a:t> They selected one month of smart meter data (i.e., January 2015) of five houses that contain the information about our analysis queries.</a:t>
            </a:r>
          </a:p>
          <a:p>
            <a:pPr lvl="2"/>
            <a:r>
              <a:rPr lang="en-US" altLang="zh-TW" dirty="0"/>
              <a:t>house one, two, 11, 12, and 16 according to the dataset files</a:t>
            </a:r>
          </a:p>
          <a:p>
            <a:pPr lvl="2"/>
            <a:r>
              <a:rPr lang="en-US" altLang="zh-TW" dirty="0"/>
              <a:t>dataset is imbalanced since there are many houses with only couples or families with kids</a:t>
            </a:r>
          </a:p>
          <a:p>
            <a:pPr lvl="2"/>
            <a:r>
              <a:rPr lang="en-US" altLang="zh-TW" dirty="0"/>
              <a:t>use an under sampling technique to deal with the class-imbalance problem</a:t>
            </a:r>
          </a:p>
          <a:p>
            <a:pPr lvl="2"/>
            <a:r>
              <a:rPr lang="en-US" altLang="zh-TW" dirty="0"/>
              <a:t>five selected houses covered all the variations in the dataset to predict the inhabitant behavior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FAACD68-B698-4F11-AA2F-741CFF8F96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17CF71B-1BA5-4DC7-8B73-809AB8CA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and Discussion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432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F4F1C96-E965-4ED6-A52B-10AE73772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Performance Measures</a:t>
            </a:r>
          </a:p>
          <a:p>
            <a:pPr lvl="1"/>
            <a:r>
              <a:rPr lang="en-US" altLang="zh-TW" dirty="0"/>
              <a:t> Evaluating the framework has entailed using five standard metrics</a:t>
            </a:r>
          </a:p>
          <a:p>
            <a:pPr lvl="2"/>
            <a:r>
              <a:rPr lang="en-US" altLang="zh-TW" dirty="0"/>
              <a:t>Confusion matrix, precision, recall, F1-score and class-accuracy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0F4B2-53FE-49DB-8715-F1738F94F6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7BA4B86-F2B4-4517-9BC2-1748D8EB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and Discussion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988AEC9-E77A-4522-BD82-307B79EF7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928" y="3429000"/>
            <a:ext cx="39338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07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2F43D85-07DE-402B-BE0A-2D1BA9A38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Results and Analysis of Query 1</a:t>
            </a:r>
          </a:p>
          <a:p>
            <a:pPr lvl="1"/>
            <a:r>
              <a:rPr lang="en-US" altLang="zh-TW" dirty="0"/>
              <a:t> number of inhabitant(s)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E2A3BC9-C9C4-44B0-BDDC-6410A615FD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C18D08E-4C39-4C77-AC84-28B7D9F6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Experiments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5647DA8-B95A-4B06-B0BD-5E1E8AFAD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541" y="2638425"/>
            <a:ext cx="4202050" cy="290036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B92BCF4-A26A-4C3B-8880-508BC7A3E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841" y="3286708"/>
            <a:ext cx="5545950" cy="160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8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2F43D85-07DE-402B-BE0A-2D1BA9A38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Results and Analysis of Query 2</a:t>
            </a:r>
          </a:p>
          <a:p>
            <a:pPr lvl="1"/>
            <a:r>
              <a:rPr lang="en-US" altLang="zh-TW" dirty="0"/>
              <a:t> The number of instances for retired is small as compared to full-time.</a:t>
            </a:r>
          </a:p>
          <a:p>
            <a:pPr lvl="2"/>
            <a:r>
              <a:rPr lang="en-US" altLang="zh-TW" dirty="0"/>
              <a:t>The learner has insufficient amount of information to learn more accurately.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E2A3BC9-C9C4-44B0-BDDC-6410A615FD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C18D08E-4C39-4C77-AC84-28B7D9F6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Experiments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A90EB05-0965-4E75-A0CD-02476B3F6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913" y="3054700"/>
            <a:ext cx="4390747" cy="29016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62AEB84-AFE0-43D3-9C33-1A485FB88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281" y="3702700"/>
            <a:ext cx="5005111" cy="16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07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2F43D85-07DE-402B-BE0A-2D1BA9A38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Results and Analysis of Query 3</a:t>
            </a:r>
          </a:p>
          <a:p>
            <a:pPr lvl="1"/>
            <a:r>
              <a:rPr lang="en-US" altLang="zh-TW" dirty="0"/>
              <a:t> number of electrical appliances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E2A3BC9-C9C4-44B0-BDDC-6410A615FD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C18D08E-4C39-4C77-AC84-28B7D9F6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Experiments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31155C9-38FF-4885-A755-73EC857E8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2640193"/>
            <a:ext cx="4332435" cy="29016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3FBB9C1-5265-42E4-93F0-205039BE6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450" y="3259618"/>
            <a:ext cx="4417438" cy="16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87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2F43D85-07DE-402B-BE0A-2D1BA9A38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Results and Analysis of Query 4</a:t>
            </a:r>
          </a:p>
          <a:p>
            <a:pPr lvl="1"/>
            <a:r>
              <a:rPr lang="en-US" altLang="zh-TW" dirty="0"/>
              <a:t> number of bedrooms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E2A3BC9-C9C4-44B0-BDDC-6410A615FD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C18D08E-4C39-4C77-AC84-28B7D9F6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Experiments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00DDFD-231F-4245-93FB-4EFA2152C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793" y="2657475"/>
            <a:ext cx="4319125" cy="29016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84DCEA1-44D4-44CC-9161-B595226E4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012" y="3305475"/>
            <a:ext cx="5851882" cy="16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41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E49900-BDDF-4785-9C01-E5BCC8063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Q1—Precision, Recall, and F1-Score to predict the number of inhabitants.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5409BA5-2446-41F2-A370-94F43D47AD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4265707-2F66-40A0-BC28-EF1D31B2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8B1B6EB-9997-4898-AB9D-3C01CD22F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802" y="2505292"/>
            <a:ext cx="5954078" cy="398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2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significant</a:t>
            </a:r>
            <a:r>
              <a:rPr lang="zh-TW" altLang="en-US" dirty="0"/>
              <a:t> </a:t>
            </a:r>
            <a:r>
              <a:rPr lang="en-US" altLang="zh-TW" dirty="0"/>
              <a:t>portion of CO2 emissions comes from the energy consumption of buildings.</a:t>
            </a:r>
          </a:p>
          <a:p>
            <a:pPr lvl="1"/>
            <a:r>
              <a:rPr lang="zh-TW" altLang="en-US" dirty="0"/>
              <a:t> </a:t>
            </a:r>
            <a:r>
              <a:rPr lang="en-US" altLang="zh-TW" dirty="0"/>
              <a:t>50 ~ 65% of energy consumption is in the form of electricity</a:t>
            </a:r>
          </a:p>
          <a:p>
            <a:pPr lvl="2"/>
            <a:r>
              <a:rPr lang="en-US" altLang="zh-TW" dirty="0"/>
              <a:t>electrical appliances, lightning, heating, and cooling systems</a:t>
            </a:r>
          </a:p>
          <a:p>
            <a:pPr lvl="1"/>
            <a:r>
              <a:rPr lang="en-US" altLang="zh-TW" dirty="0"/>
              <a:t> large amount of energy is </a:t>
            </a:r>
            <a:r>
              <a:rPr lang="en-US" altLang="zh-TW" dirty="0">
                <a:solidFill>
                  <a:srgbClr val="FF0000"/>
                </a:solidFill>
              </a:rPr>
              <a:t>wasted</a:t>
            </a:r>
            <a:r>
              <a:rPr lang="en-US" altLang="zh-TW" dirty="0"/>
              <a:t> in both residential and commercial buildings</a:t>
            </a:r>
          </a:p>
          <a:p>
            <a:pPr lvl="2"/>
            <a:r>
              <a:rPr lang="en-US" altLang="zh-TW" dirty="0"/>
              <a:t>possible to optimize the electricity usage if we know detailed household information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5494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E49900-BDDF-4785-9C01-E5BCC8063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Q2—Precision, Recall, and F1-Score to predict the employment status.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5409BA5-2446-41F2-A370-94F43D47AD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4265707-2F66-40A0-BC28-EF1D31B2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8A5A7ED-8541-46EC-A14D-3815C4A2D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600" y="2465550"/>
            <a:ext cx="5962964" cy="39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61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E49900-BDDF-4785-9C01-E5BCC8063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Q3—Precision, Recall, and F1-Score to predict the number of electrical appliances.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5409BA5-2446-41F2-A370-94F43D47AD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4265707-2F66-40A0-BC28-EF1D31B2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042FDB8-7652-4C4D-B379-F82561CA5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600" y="2466000"/>
            <a:ext cx="5953619" cy="39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20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E49900-BDDF-4785-9C01-E5BCC8063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Q4—Precision, Recall, and F1-Score to predict the number of bedrooms.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5409BA5-2446-41F2-A370-94F43D47AD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4265707-2F66-40A0-BC28-EF1D31B2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4E7D953-F44E-4FA9-BCCF-2916396E0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600" y="2446950"/>
            <a:ext cx="6000093" cy="39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33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12DBD94-37C5-4C1E-B237-9B68C4160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developed framework</a:t>
            </a:r>
            <a:r>
              <a:rPr lang="zh-TW" altLang="en-US" dirty="0"/>
              <a:t> </a:t>
            </a:r>
            <a:r>
              <a:rPr lang="en-US" altLang="zh-TW" dirty="0"/>
              <a:t>is able to infer the household characteristics by analyzing the energy consumption profiles.</a:t>
            </a:r>
          </a:p>
          <a:p>
            <a:pPr lvl="1"/>
            <a:r>
              <a:rPr lang="en-US" altLang="zh-TW" dirty="0"/>
              <a:t> number of inhabitants, employment status, electrical appliances, and number of bedrooms</a:t>
            </a:r>
          </a:p>
          <a:p>
            <a:r>
              <a:rPr lang="en-US" altLang="zh-TW" dirty="0"/>
              <a:t>The knowledge of household characteristics is extremely important to introduce energy-saving strategies in residential buildings.</a:t>
            </a:r>
          </a:p>
          <a:p>
            <a:r>
              <a:rPr lang="en-US" altLang="zh-TW" dirty="0"/>
              <a:t>The obtained results are better compared to the state-of-the-art in some specific areas.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FCC093F-D5D6-4FEE-B5FB-2707744990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9F79E0-625D-4501-B2FE-5C33A2DA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5551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50F2C33-78DF-41D7-9CE8-948D8404D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next step in this work is to process high-resolution smart metering data for detecting the most energy hungry devices inside the residential buildings.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570D19A-34FF-44FF-B5AE-6AD6DBFFDC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F07C435-FB2A-41AD-9D18-759A8F12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0801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DA00E9-16FD-4B31-ACE2-15FD1AF4F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Pros</a:t>
            </a:r>
          </a:p>
          <a:p>
            <a:pPr lvl="1"/>
            <a:r>
              <a:rPr lang="en-US" altLang="zh-TW" dirty="0"/>
              <a:t> Develop a framework that can infer the household characteristic and maybe can develop a house-specific energy strategy.</a:t>
            </a:r>
          </a:p>
          <a:p>
            <a:pPr lvl="1"/>
            <a:r>
              <a:rPr lang="en-US" altLang="zh-TW" dirty="0"/>
              <a:t> Compare with different kinds of models that used in </a:t>
            </a:r>
            <a:r>
              <a:rPr lang="en-US" altLang="zh-TW"/>
              <a:t>previous researches.</a:t>
            </a:r>
            <a:endParaRPr lang="en-US" altLang="zh-TW" dirty="0"/>
          </a:p>
          <a:p>
            <a:r>
              <a:rPr lang="en-US" altLang="zh-TW" dirty="0"/>
              <a:t>Cons</a:t>
            </a:r>
          </a:p>
          <a:p>
            <a:pPr lvl="1"/>
            <a:r>
              <a:rPr lang="en-US" altLang="zh-TW" dirty="0"/>
              <a:t> The model might be overfitting while the training data is from small number of house.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031D73F-B380-4D3E-9802-770ABB9794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50D31C6-CFF1-4425-8C57-4ECC647C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Pros &amp; Cons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666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09F0450-BF76-4E28-B594-FE92116F9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provide household characteristics, a relevant amount of effort and money is required to perform surveys.</a:t>
            </a:r>
          </a:p>
          <a:p>
            <a:pPr lvl="1"/>
            <a:r>
              <a:rPr lang="en-US" altLang="zh-TW" dirty="0"/>
              <a:t> very difficult to keep the information up-to-date</a:t>
            </a:r>
          </a:p>
          <a:p>
            <a:pPr lvl="1"/>
            <a:r>
              <a:rPr lang="en-US" altLang="zh-TW" dirty="0"/>
              <a:t> infer household characteristics automatically by </a:t>
            </a:r>
            <a:r>
              <a:rPr lang="en-US" altLang="zh-TW" dirty="0">
                <a:solidFill>
                  <a:srgbClr val="FF0000"/>
                </a:solidFill>
              </a:rPr>
              <a:t>analyzing the smart meter</a:t>
            </a:r>
            <a:r>
              <a:rPr lang="en-US" altLang="zh-TW" dirty="0"/>
              <a:t> energy consumption logs</a:t>
            </a:r>
          </a:p>
          <a:p>
            <a:pPr lvl="2"/>
            <a:r>
              <a:rPr lang="en-US" altLang="zh-TW" dirty="0"/>
              <a:t>provide </a:t>
            </a:r>
            <a:r>
              <a:rPr lang="en-US" altLang="zh-TW" dirty="0">
                <a:solidFill>
                  <a:srgbClr val="FF0000"/>
                </a:solidFill>
              </a:rPr>
              <a:t>univariate time-series data streams</a:t>
            </a:r>
            <a:r>
              <a:rPr lang="en-US" altLang="zh-TW" dirty="0"/>
              <a:t> about the energy consumption inside buildings</a:t>
            </a:r>
          </a:p>
          <a:p>
            <a:pPr lvl="3"/>
            <a:r>
              <a:rPr lang="en-US" altLang="zh-TW" dirty="0"/>
              <a:t> no additional information to train machine learning models</a:t>
            </a:r>
          </a:p>
          <a:p>
            <a:pPr lvl="2"/>
            <a:r>
              <a:rPr lang="en-US" altLang="zh-TW" dirty="0"/>
              <a:t>a huge amount of data is generated</a:t>
            </a:r>
          </a:p>
          <a:p>
            <a:pPr lvl="3"/>
            <a:r>
              <a:rPr lang="en-US" altLang="zh-TW" dirty="0"/>
              <a:t> measure the energy consumption for every 6 ~ 8 seconds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09132DD-20D0-45E8-BD58-6038CC48EE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6BDCAFE-3C9A-4F4E-9612-6645774B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412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FC61E6E-08EF-424E-9C8E-B0A467CD6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Log analysis has four different levels</a:t>
            </a:r>
          </a:p>
          <a:p>
            <a:pPr lvl="1"/>
            <a:r>
              <a:rPr lang="en-US" altLang="zh-TW" dirty="0"/>
              <a:t> long-term analysis (with a timeframe of years)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medium-term analysis (timeframe of months)</a:t>
            </a:r>
          </a:p>
          <a:p>
            <a:pPr lvl="2"/>
            <a:r>
              <a:rPr lang="en-US" altLang="zh-TW" dirty="0"/>
              <a:t>Choose this to reduce the computation cost of data processing</a:t>
            </a:r>
          </a:p>
          <a:p>
            <a:pPr lvl="1"/>
            <a:r>
              <a:rPr lang="en-US" altLang="zh-TW" dirty="0"/>
              <a:t> short-term analysis (timeframe of weeks)</a:t>
            </a:r>
          </a:p>
          <a:p>
            <a:pPr lvl="1"/>
            <a:r>
              <a:rPr lang="en-US" altLang="zh-TW" dirty="0"/>
              <a:t> very short-term analysis (timeframe of days or hours)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AB98EA-6889-4F4E-9B93-FAAC4EA7A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9227904-5279-4FA1-83E3-9CF435F29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454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1CE0EAE-D8BE-4FB9-ADA1-8345E0FCB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framework provide </a:t>
            </a:r>
            <a:r>
              <a:rPr lang="en-US" altLang="zh-TW" dirty="0">
                <a:solidFill>
                  <a:srgbClr val="FF0000"/>
                </a:solidFill>
              </a:rPr>
              <a:t>unique insights of electricity consumption</a:t>
            </a:r>
            <a:r>
              <a:rPr lang="en-US" altLang="zh-TW" dirty="0"/>
              <a:t> by revealing the information about household characteristics.</a:t>
            </a:r>
          </a:p>
          <a:p>
            <a:pPr lvl="1"/>
            <a:r>
              <a:rPr lang="en-US" altLang="zh-TW" dirty="0"/>
              <a:t> The characteristics are related to a </a:t>
            </a:r>
            <a:r>
              <a:rPr lang="en-US" altLang="zh-TW" dirty="0">
                <a:solidFill>
                  <a:srgbClr val="FF0000"/>
                </a:solidFill>
              </a:rPr>
              <a:t>household’s socio-economic status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home appliances, number of inhabitants, employment status</a:t>
            </a:r>
          </a:p>
          <a:p>
            <a:pPr lvl="1"/>
            <a:r>
              <a:rPr lang="en-US" altLang="zh-TW" dirty="0"/>
              <a:t> identify the relationship between energy consumption and household characteristics</a:t>
            </a:r>
          </a:p>
          <a:p>
            <a:pPr lvl="1"/>
            <a:r>
              <a:rPr lang="en-US" altLang="zh-TW" dirty="0"/>
              <a:t> predict future energy demands</a:t>
            </a:r>
          </a:p>
          <a:p>
            <a:pPr lvl="1"/>
            <a:r>
              <a:rPr lang="en-US" altLang="zh-TW" dirty="0"/>
              <a:t> demographics and population statistics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F0FEC6D-CBE6-471F-859F-B0A1C51BC5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B2E5964-11ED-4DEB-A8DB-FA1336F6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327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4CED12A-D091-4A24-9E4A-0BDD91F9A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authors processed and analyzed the energy consumption data to answer the following questions.</a:t>
            </a:r>
          </a:p>
          <a:p>
            <a:pPr lvl="1"/>
            <a:r>
              <a:rPr lang="en-US" altLang="zh-TW" dirty="0"/>
              <a:t> How many inhabitants are there in the building?</a:t>
            </a:r>
          </a:p>
          <a:p>
            <a:pPr lvl="1"/>
            <a:r>
              <a:rPr lang="en-US" altLang="zh-TW" dirty="0"/>
              <a:t> What is the employment status of the inhabitant(s)?</a:t>
            </a:r>
          </a:p>
          <a:p>
            <a:pPr lvl="1"/>
            <a:r>
              <a:rPr lang="en-US" altLang="zh-TW" dirty="0"/>
              <a:t> How many electrical appliances are in the building?</a:t>
            </a:r>
          </a:p>
          <a:p>
            <a:pPr lvl="1"/>
            <a:r>
              <a:rPr lang="en-US" altLang="zh-TW" dirty="0"/>
              <a:t> How many bedrooms are in the building?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5F0D2D8-BFC6-45DB-8288-C859F5DCC2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9611E3C-5DF8-47DE-9534-D02D8A93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110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B953B14-1F74-4D61-918C-1830515D0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This paper developed an open-source framework to impute the household characteristics to determine the energy consumption patterns at residential levels.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5891EC6-0202-4B70-ACEC-A70A95F0D2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4B6F81E-5C46-4772-AE3D-5D5411E8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Contribution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375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0A2F0EB5-63A2-4BC9-84C1-8BD59B4873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2291" y="1649506"/>
                <a:ext cx="10441509" cy="461159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 residential houses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m-household characteristics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energy consumption for each house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energy consumption logged by smart meter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d dimension features over a period of time t</a:t>
                </a:r>
              </a:p>
              <a:p>
                <a:r>
                  <a:rPr lang="en-US" altLang="zh-TW" dirty="0"/>
                  <a:t>learning model is formulated as: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⟼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 build a random forest based predictor to predict c from F</a:t>
                </a:r>
              </a:p>
              <a:p>
                <a:pPr lvl="1"/>
                <a:r>
                  <a:rPr lang="en-US" altLang="zh-TW" dirty="0"/>
                  <a:t> evaluate different techniques</a:t>
                </a:r>
              </a:p>
              <a:p>
                <a:pPr lvl="2"/>
                <a:r>
                  <a:rPr lang="en-US" altLang="zh-TW" dirty="0"/>
                  <a:t>support vector machine, k nearest </a:t>
                </a:r>
                <a:r>
                  <a:rPr lang="en-US" altLang="zh-TW" dirty="0" err="1"/>
                  <a:t>neighbours</a:t>
                </a:r>
                <a:r>
                  <a:rPr lang="en-US" altLang="zh-TW" dirty="0"/>
                  <a:t>, and simple decision tree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0A2F0EB5-63A2-4BC9-84C1-8BD59B4873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2291" y="1649506"/>
                <a:ext cx="10441509" cy="4611594"/>
              </a:xfrm>
              <a:blipFill>
                <a:blip r:embed="rId2"/>
                <a:stretch>
                  <a:fillRect l="-1926" t="-2381" r="-15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C9E018C-140B-4BB5-830A-0E3C483B10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1BF64E7-3EDA-47C2-9881-D095C9FA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Formulation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113610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自訂 2">
      <a:dk1>
        <a:srgbClr val="000000"/>
      </a:dk1>
      <a:lt1>
        <a:srgbClr val="FFFFFF"/>
      </a:lt1>
      <a:dk2>
        <a:srgbClr val="000000"/>
      </a:dk2>
      <a:lt2>
        <a:srgbClr val="8B8D8E"/>
      </a:lt2>
      <a:accent1>
        <a:srgbClr val="536895"/>
      </a:accent1>
      <a:accent2>
        <a:srgbClr val="616365"/>
      </a:accent2>
      <a:accent3>
        <a:srgbClr val="FFFFFF"/>
      </a:accent3>
      <a:accent4>
        <a:srgbClr val="000000"/>
      </a:accent4>
      <a:accent5>
        <a:srgbClr val="B3B9C8"/>
      </a:accent5>
      <a:accent6>
        <a:srgbClr val="57595B"/>
      </a:accent6>
      <a:hlink>
        <a:srgbClr val="0070C0"/>
      </a:hlink>
      <a:folHlink>
        <a:srgbClr val="FFB612"/>
      </a:folHlink>
    </a:clrScheme>
    <a:fontScheme name="Defaul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Times" panose="02020603050405020304" pitchFamily="18" charset="0"/>
            <a:ea typeface="ＭＳ Ｐゴシック" charset="0"/>
            <a:cs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B8D8E"/>
        </a:lt2>
        <a:accent1>
          <a:srgbClr val="536895"/>
        </a:accent1>
        <a:accent2>
          <a:srgbClr val="616365"/>
        </a:accent2>
        <a:accent3>
          <a:srgbClr val="FFFFFF"/>
        </a:accent3>
        <a:accent4>
          <a:srgbClr val="000000"/>
        </a:accent4>
        <a:accent5>
          <a:srgbClr val="B3B9C8"/>
        </a:accent5>
        <a:accent6>
          <a:srgbClr val="57595B"/>
        </a:accent6>
        <a:hlink>
          <a:srgbClr val="F1E3BB"/>
        </a:hlink>
        <a:folHlink>
          <a:srgbClr val="FFB6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74252</TotalTime>
  <Words>1680</Words>
  <Application>Microsoft Office PowerPoint</Application>
  <PresentationFormat>寬螢幕</PresentationFormat>
  <Paragraphs>218</Paragraphs>
  <Slides>35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3" baseType="lpstr">
      <vt:lpstr>URWPalladioL-Roma</vt:lpstr>
      <vt:lpstr>Arial</vt:lpstr>
      <vt:lpstr>Calibri</vt:lpstr>
      <vt:lpstr>Cambria Math</vt:lpstr>
      <vt:lpstr>Courier New</vt:lpstr>
      <vt:lpstr>Times</vt:lpstr>
      <vt:lpstr>Wingdings</vt:lpstr>
      <vt:lpstr>Default</vt:lpstr>
      <vt:lpstr>Analyzing Load Profiles of Energy Consumption to Infer Household Characteristics Using Smart Meters</vt:lpstr>
      <vt:lpstr>Outline</vt:lpstr>
      <vt:lpstr>Introduction</vt:lpstr>
      <vt:lpstr>Introduction</vt:lpstr>
      <vt:lpstr>Introduction</vt:lpstr>
      <vt:lpstr>Introduction</vt:lpstr>
      <vt:lpstr>Introduction</vt:lpstr>
      <vt:lpstr>Contribution</vt:lpstr>
      <vt:lpstr>Problem Formulation</vt:lpstr>
      <vt:lpstr>Related Work</vt:lpstr>
      <vt:lpstr>Related Work</vt:lpstr>
      <vt:lpstr>Related Work</vt:lpstr>
      <vt:lpstr>Method</vt:lpstr>
      <vt:lpstr>Data Representation and Segmentation</vt:lpstr>
      <vt:lpstr>Feature Engineering</vt:lpstr>
      <vt:lpstr>Feature Engineering</vt:lpstr>
      <vt:lpstr>Analysis Query</vt:lpstr>
      <vt:lpstr>Machine Learning Model</vt:lpstr>
      <vt:lpstr>Training Phase</vt:lpstr>
      <vt:lpstr>Prediction Phase</vt:lpstr>
      <vt:lpstr>Result and Discussion</vt:lpstr>
      <vt:lpstr>Result and Discussion</vt:lpstr>
      <vt:lpstr>Result and Discussion</vt:lpstr>
      <vt:lpstr>Result and Discussion</vt:lpstr>
      <vt:lpstr>Experiments</vt:lpstr>
      <vt:lpstr>Experiments</vt:lpstr>
      <vt:lpstr>Experiments</vt:lpstr>
      <vt:lpstr>Experiments</vt:lpstr>
      <vt:lpstr>Comparison</vt:lpstr>
      <vt:lpstr>Comparison</vt:lpstr>
      <vt:lpstr>Comparison</vt:lpstr>
      <vt:lpstr>Comparison</vt:lpstr>
      <vt:lpstr>Conclusion</vt:lpstr>
      <vt:lpstr>Conclusion</vt:lpstr>
      <vt:lpstr>Pros &amp; 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06_EnergiesProfile</dc:title>
  <dc:creator>劉耀文</dc:creator>
  <cp:lastModifiedBy>耀文 劉</cp:lastModifiedBy>
  <cp:revision>1676</cp:revision>
  <cp:lastPrinted>2016-10-16T18:03:02Z</cp:lastPrinted>
  <dcterms:created xsi:type="dcterms:W3CDTF">2009-05-04T15:50:16Z</dcterms:created>
  <dcterms:modified xsi:type="dcterms:W3CDTF">2022-12-01T12:39:12Z</dcterms:modified>
</cp:coreProperties>
</file>