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72" r:id="rId4"/>
    <p:sldId id="258" r:id="rId5"/>
    <p:sldId id="273" r:id="rId6"/>
    <p:sldId id="259" r:id="rId7"/>
    <p:sldId id="274" r:id="rId8"/>
    <p:sldId id="260" r:id="rId9"/>
    <p:sldId id="261" r:id="rId10"/>
    <p:sldId id="275" r:id="rId11"/>
    <p:sldId id="262" r:id="rId12"/>
    <p:sldId id="264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63" r:id="rId21"/>
    <p:sldId id="265" r:id="rId22"/>
    <p:sldId id="266" r:id="rId23"/>
    <p:sldId id="282" r:id="rId24"/>
    <p:sldId id="268" r:id="rId25"/>
    <p:sldId id="269" r:id="rId26"/>
    <p:sldId id="267" r:id="rId27"/>
    <p:sldId id="27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23678-56CB-46A5-9521-92E93DCCC011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76E3A-3CCD-4F39-BBB0-BABCAD686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99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0E44-14C8-47D9-BFE2-CD4BDC06548B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0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D1EC-F923-4627-97DC-8B7D7C6C6348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2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F7A5-4CFD-4E74-A276-692F34DA5153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35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1731-62BF-4258-B36B-926FB2970642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32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1620-B950-4708-9512-CADFD0362902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9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E090-99CF-4A73-B014-FBB63C334AD7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9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3B1F-4787-41D9-9F58-0BC007D40053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28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D207-4E93-4D1F-B548-6F1898B4AFF6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06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1E87-DCB3-4944-9348-A06D816DC5D1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20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11ACCA-B7CB-412F-8244-B33542F5CB43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161AC2-9A12-4327-81A1-7D9DE288C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84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6123-A8CA-4F63-BC47-4924F3E2C2F8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70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CE807C-FB75-4E73-99CD-1F10EE8EE4A7}" type="datetime1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161AC2-9A12-4327-81A1-7D9DE288C7A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abstract/document/806580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1850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Support Vector </a:t>
            </a:r>
            <a:r>
              <a:rPr lang="en-US" altLang="zh-TW" sz="4000" dirty="0" smtClean="0"/>
              <a:t>Machine meets</a:t>
            </a:r>
            <a:br>
              <a:rPr lang="en-US" altLang="zh-TW" sz="4000" dirty="0" smtClean="0"/>
            </a:br>
            <a:r>
              <a:rPr lang="en-US" altLang="zh-TW" sz="4000" dirty="0" smtClean="0"/>
              <a:t>Software Defined Networking</a:t>
            </a:r>
            <a:br>
              <a:rPr lang="en-US" altLang="zh-TW" sz="4000" dirty="0" smtClean="0"/>
            </a:br>
            <a:r>
              <a:rPr lang="en-US" altLang="zh-TW" sz="4000" dirty="0" smtClean="0"/>
              <a:t> </a:t>
            </a:r>
            <a:r>
              <a:rPr lang="en-US" altLang="zh-TW" sz="4000" dirty="0"/>
              <a:t>in IDS domain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151724"/>
            <a:ext cx="9144000" cy="1204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altLang="zh-TW" sz="2000" spc="0" dirty="0"/>
              <a:t>Luca Boero, Mario Marchese, and Sandro Zappatore</a:t>
            </a:r>
          </a:p>
          <a:p>
            <a:pPr>
              <a:lnSpc>
                <a:spcPct val="100000"/>
              </a:lnSpc>
            </a:pPr>
            <a:r>
              <a:rPr lang="en-US" altLang="zh-TW" sz="2000" spc="0" dirty="0"/>
              <a:t>Department of Electrical, Electronic and Telecommunications Engineering, and Naval Architecture (</a:t>
            </a:r>
            <a:r>
              <a:rPr lang="en-US" altLang="zh-TW" sz="2000" spc="0" dirty="0" smtClean="0"/>
              <a:t>DITEN), University </a:t>
            </a:r>
            <a:r>
              <a:rPr lang="en-US" altLang="zh-TW" sz="2000" spc="0" dirty="0"/>
              <a:t>of </a:t>
            </a:r>
            <a:r>
              <a:rPr lang="en-US" altLang="zh-TW" sz="2000" spc="0" dirty="0" smtClean="0"/>
              <a:t>Genoa, Italy</a:t>
            </a:r>
            <a:endParaRPr lang="zh-TW" altLang="en-US" sz="2000" spc="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38565" y="4967489"/>
            <a:ext cx="631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hlinkClick r:id="rId2"/>
              </a:rPr>
              <a:t>Published in: </a:t>
            </a:r>
            <a:r>
              <a:rPr lang="en-US" altLang="zh-TW" dirty="0">
                <a:hlinkClick r:id="rId2"/>
              </a:rPr>
              <a:t>2017 29th International </a:t>
            </a:r>
            <a:r>
              <a:rPr lang="en-US" altLang="zh-TW" dirty="0" err="1">
                <a:hlinkClick r:id="rId2"/>
              </a:rPr>
              <a:t>Teletraffic</a:t>
            </a:r>
            <a:r>
              <a:rPr lang="en-US" altLang="zh-TW" dirty="0">
                <a:hlinkClick r:id="rId2"/>
              </a:rPr>
              <a:t> Congress (ITC 29)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34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Software Defined Network (SDN)</a:t>
            </a:r>
          </a:p>
          <a:p>
            <a:pPr lvl="1"/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</a:rPr>
              <a:t>Separates data and control actions operated by networking devices such as switches and routers</a:t>
            </a:r>
          </a:p>
          <a:p>
            <a:pPr lvl="1"/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</a:rPr>
              <a:t>Data functions are located within devices, while control functions are concentrated in SDN </a:t>
            </a:r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controllers</a:t>
            </a:r>
          </a:p>
          <a:p>
            <a:pPr lvl="1"/>
            <a:r>
              <a:rPr lang="en-US" altLang="zh-TW" sz="2000" dirty="0" smtClean="0"/>
              <a:t>Easy to embed IDS model into centralized controller as one of services</a:t>
            </a:r>
          </a:p>
          <a:p>
            <a:pPr lvl="1"/>
            <a:r>
              <a:rPr lang="en-US" altLang="zh-TW" sz="2000" dirty="0" smtClean="0"/>
              <a:t>Feature extraction is limited, since only the first packet of the flow is received by controller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73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831" y="1846263"/>
            <a:ext cx="5474664" cy="40227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36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325" y="1921078"/>
            <a:ext cx="5474664" cy="40227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12618" y="2371060"/>
            <a:ext cx="980902" cy="1995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00150" y="2588158"/>
            <a:ext cx="1246914" cy="1995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12619" y="2811735"/>
            <a:ext cx="1234444" cy="1995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12618" y="3020809"/>
            <a:ext cx="914401" cy="1995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12619" y="3244386"/>
            <a:ext cx="980901" cy="1995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12619" y="4749597"/>
            <a:ext cx="856213" cy="1995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12618" y="5429379"/>
            <a:ext cx="914401" cy="19950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579622" y="4726150"/>
            <a:ext cx="329740" cy="35190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914344" y="4708723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Used for SDN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1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Support Vector Machine (SVM)</a:t>
            </a:r>
          </a:p>
          <a:p>
            <a:pPr lvl="1"/>
            <a:r>
              <a:rPr lang="en-US" altLang="zh-TW" sz="2000" dirty="0" smtClean="0"/>
              <a:t>Find a hyperplane to classify data by mapping features to higher dimension</a:t>
            </a:r>
          </a:p>
        </p:txBody>
      </p:sp>
      <p:pic>
        <p:nvPicPr>
          <p:cNvPr id="2050" name="Picture 2" descr="https://ithelp.ithome.com.tw/upload/images/20210923/20107247rJUDvApGW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4" r="15371" b="10759"/>
          <a:stretch/>
        </p:blipFill>
        <p:spPr bwMode="auto">
          <a:xfrm>
            <a:off x="5877099" y="3048649"/>
            <a:ext cx="4771505" cy="292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93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Support Vector Machine (SVM)</a:t>
            </a:r>
          </a:p>
          <a:p>
            <a:pPr lvl="1"/>
            <a:r>
              <a:rPr lang="en-US" altLang="zh-TW" sz="2000" dirty="0"/>
              <a:t>Use kernel function to represent the scalar product of some feature mapping space, which reduce a lot of computation </a:t>
            </a:r>
            <a:r>
              <a:rPr lang="en-US" altLang="zh-TW" sz="2000" dirty="0" smtClean="0"/>
              <a:t>complexity</a:t>
            </a:r>
          </a:p>
          <a:p>
            <a:pPr lvl="1"/>
            <a:r>
              <a:rPr lang="en-US" altLang="zh-TW" sz="2000" dirty="0" smtClean="0"/>
              <a:t>Popular kernel functions include linear, polynomial, RBF and sigmoid kernels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8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Support Vector Machine (SVM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/>
              <a:t> Linear kernel is mostly preferred for text-classification problems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8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Support Vector Machine (SVM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Linear kernel is mostly preferred for text-classification problems</a:t>
            </a:r>
          </a:p>
          <a:p>
            <a:pPr lvl="1"/>
            <a:r>
              <a:rPr lang="en-US" altLang="zh-TW" sz="2000" dirty="0" smtClean="0"/>
              <a:t>Polynomial kernel gives good results with normalized data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Support Vector Machine (SVM)</a:t>
            </a:r>
          </a:p>
          <a:p>
            <a:pPr lvl="1"/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Linear kernel is mostly preferred for text-classification problems</a:t>
            </a:r>
          </a:p>
          <a:p>
            <a:pPr lvl="1"/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Polynomial kernel is a generalized representation of linear kernel</a:t>
            </a:r>
          </a:p>
          <a:p>
            <a:pPr lvl="1"/>
            <a:r>
              <a:rPr lang="en-US" altLang="zh-TW" sz="2000" dirty="0" smtClean="0"/>
              <a:t>Radial Basis Function (RBF) kernel helps when no prior assumptions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427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Support Vector Machine (SVM)</a:t>
            </a:r>
          </a:p>
          <a:p>
            <a:pPr lvl="1"/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Linear kernel is mostly preferred for text-classification problems</a:t>
            </a:r>
          </a:p>
          <a:p>
            <a:pPr lvl="1"/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Polynomial kernel is a generalized representation of linear kernel</a:t>
            </a:r>
          </a:p>
          <a:p>
            <a:pPr lvl="1"/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Radial Basis Function (RBF) kernel helps when no prior assumptions</a:t>
            </a:r>
          </a:p>
          <a:p>
            <a:pPr lvl="1"/>
            <a:r>
              <a:rPr lang="en-US" altLang="zh-TW" sz="2000" dirty="0" smtClean="0"/>
              <a:t>Sigmoid kernel usually used for neural networks, since it’s similar to </a:t>
            </a:r>
            <a:r>
              <a:rPr lang="en-US" altLang="zh-TW" sz="2000" smtClean="0"/>
              <a:t>a </a:t>
            </a:r>
            <a:r>
              <a:rPr lang="en-US" altLang="zh-TW" sz="2000" smtClean="0"/>
              <a:t>two-layer </a:t>
            </a:r>
            <a:r>
              <a:rPr lang="en-US" altLang="zh-TW" sz="2000" dirty="0" smtClean="0"/>
              <a:t>perceptron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81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Support Vector Machine (SVM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pic>
        <p:nvPicPr>
          <p:cNvPr id="5122" name="Picture 2" descr="Kernels and support vector machine regularization | Kagg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5141355" y="2186556"/>
            <a:ext cx="5654605" cy="40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3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Malware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oftware </a:t>
            </a:r>
            <a:r>
              <a:rPr lang="en-US" altLang="zh-TW" dirty="0"/>
              <a:t>specifically designed </a:t>
            </a:r>
            <a:r>
              <a:rPr lang="en-US" altLang="zh-TW" dirty="0" smtClean="0"/>
              <a:t>to insert </a:t>
            </a:r>
            <a:r>
              <a:rPr lang="en-US" altLang="zh-TW" dirty="0"/>
              <a:t>itself in a computer system without the approval of </a:t>
            </a:r>
            <a:r>
              <a:rPr lang="en-US" altLang="zh-TW" dirty="0" smtClean="0"/>
              <a:t>the owner </a:t>
            </a:r>
            <a:r>
              <a:rPr lang="en-US" altLang="zh-TW" dirty="0"/>
              <a:t>using techniques such as </a:t>
            </a:r>
            <a:r>
              <a:rPr lang="en-US" altLang="zh-TW" dirty="0" err="1"/>
              <a:t>trojans</a:t>
            </a:r>
            <a:r>
              <a:rPr lang="en-US" altLang="zh-TW" dirty="0"/>
              <a:t>, backdoors, </a:t>
            </a:r>
            <a:r>
              <a:rPr lang="en-US" altLang="zh-TW" dirty="0" err="1" smtClean="0"/>
              <a:t>keylogger</a:t>
            </a:r>
            <a:r>
              <a:rPr lang="en-US" altLang="zh-TW" dirty="0" smtClean="0"/>
              <a:t>, and worms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17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of Proposed Solution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785" y="1846263"/>
            <a:ext cx="6234756" cy="40227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22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A flow is defined by a vector</a:t>
                </a:r>
              </a:p>
              <a:p>
                <a:pPr lvl="1"/>
                <a:r>
                  <a:rPr lang="en-US" altLang="zh-TW" sz="2000" dirty="0" smtClean="0"/>
                  <a:t>{Source IP, Destination IP, Source Port, Destination Port, Protocol}</a:t>
                </a:r>
              </a:p>
              <a:p>
                <a:r>
                  <a:rPr lang="en-US" altLang="zh-TW" sz="2400" dirty="0" smtClean="0"/>
                  <a:t>Controller requests for flow statistics after a time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</m:sSub>
                  </m:oMath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Malware traffic data collected from public </a:t>
                </a:r>
                <a:r>
                  <a:rPr lang="en-US" altLang="zh-TW" sz="2400" dirty="0" err="1" smtClean="0"/>
                  <a:t>pcap</a:t>
                </a:r>
                <a:r>
                  <a:rPr lang="en-US" altLang="zh-TW" sz="2400" dirty="0" smtClean="0"/>
                  <a:t> files</a:t>
                </a:r>
              </a:p>
              <a:p>
                <a:r>
                  <a:rPr lang="en-US" altLang="zh-TW" sz="2400" dirty="0" smtClean="0"/>
                  <a:t>Normal traffic data collected from simulated environment</a:t>
                </a:r>
              </a:p>
              <a:p>
                <a:r>
                  <a:rPr lang="en-US" altLang="zh-TW" sz="2400" dirty="0" smtClean="0"/>
                  <a:t>Use RBF-SVM as classifier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51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830" y="1935448"/>
            <a:ext cx="4714339" cy="391671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059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Evaluation Metrics</a:t>
                </a:r>
              </a:p>
              <a:p>
                <a:pPr lvl="1"/>
                <a:r>
                  <a:rPr lang="en-US" altLang="zh-TW" sz="2000" dirty="0" smtClean="0"/>
                  <a:t>True positive rate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TW" sz="1600" dirty="0" smtClean="0"/>
              </a:p>
              <a:p>
                <a:pPr lvl="1"/>
                <a:r>
                  <a:rPr lang="en-US" altLang="zh-TW" sz="2000" dirty="0" smtClean="0"/>
                  <a:t>False positive rate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25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830" y="1935448"/>
            <a:ext cx="4714339" cy="39167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56858" y="2435628"/>
            <a:ext cx="1371600" cy="236912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579622" y="4726150"/>
            <a:ext cx="329740" cy="35190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914344" y="4708723"/>
            <a:ext cx="289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Used for Training and Testing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377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626" y="1952440"/>
            <a:ext cx="8280748" cy="350070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27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Settings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830" y="1935448"/>
            <a:ext cx="4714339" cy="39167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48545" y="4862944"/>
            <a:ext cx="997528" cy="8146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48544" y="2438399"/>
            <a:ext cx="1379913" cy="2341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088580" y="4603865"/>
            <a:ext cx="329740" cy="35190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9423302" y="4586438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Training set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088580" y="5097086"/>
            <a:ext cx="329740" cy="35190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423302" y="5079659"/>
            <a:ext cx="117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Testing set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20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626" y="1947946"/>
            <a:ext cx="8280748" cy="350520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662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Proposes a Statistical Analysis SDN-based IDS</a:t>
            </a:r>
          </a:p>
          <a:p>
            <a:r>
              <a:rPr lang="en-US" altLang="zh-TW" sz="2400" dirty="0" smtClean="0"/>
              <a:t>Easy to implement, apply in real world</a:t>
            </a:r>
          </a:p>
          <a:p>
            <a:r>
              <a:rPr lang="en-US" altLang="zh-TW" sz="2400" dirty="0" smtClean="0"/>
              <a:t>Performance </a:t>
            </a:r>
            <a:r>
              <a:rPr lang="en-US" altLang="zh-TW" sz="2400" dirty="0"/>
              <a:t>u</a:t>
            </a:r>
            <a:r>
              <a:rPr lang="en-US" altLang="zh-TW" sz="2400" dirty="0" smtClean="0"/>
              <a:t>sing limited set of features is still satisfying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5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chemeClr val="bg2">
                    <a:lumMod val="90000"/>
                  </a:schemeClr>
                </a:solidFill>
              </a:rPr>
              <a:t>Malware</a:t>
            </a:r>
          </a:p>
          <a:p>
            <a:pPr lvl="1"/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oftware </a:t>
            </a:r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</a:rPr>
              <a:t>specifically designed </a:t>
            </a:r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to insert </a:t>
            </a:r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</a:rPr>
              <a:t>itself in a computer system without the approval of </a:t>
            </a:r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the owner </a:t>
            </a:r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</a:rPr>
              <a:t>using techniques such as </a:t>
            </a:r>
            <a:r>
              <a:rPr lang="en-US" altLang="zh-TW" sz="2000" dirty="0" err="1">
                <a:solidFill>
                  <a:schemeClr val="bg2">
                    <a:lumMod val="90000"/>
                  </a:schemeClr>
                </a:solidFill>
              </a:rPr>
              <a:t>trojans</a:t>
            </a:r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</a:rPr>
              <a:t>, backdoors, </a:t>
            </a:r>
            <a:r>
              <a:rPr lang="en-US" altLang="zh-TW" sz="2000" dirty="0" err="1" smtClean="0">
                <a:solidFill>
                  <a:schemeClr val="bg2">
                    <a:lumMod val="90000"/>
                  </a:schemeClr>
                </a:solidFill>
              </a:rPr>
              <a:t>keylogger</a:t>
            </a:r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, and </a:t>
            </a:r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</a:rPr>
              <a:t>worms</a:t>
            </a:r>
            <a:endParaRPr lang="en-US" altLang="zh-TW" sz="20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zh-TW" sz="2400" dirty="0" smtClean="0"/>
              <a:t>Intrusion Detection System (IDS)</a:t>
            </a:r>
          </a:p>
          <a:p>
            <a:pPr lvl="1"/>
            <a:r>
              <a:rPr lang="en-US" altLang="zh-TW" sz="2000" dirty="0" smtClean="0"/>
              <a:t>A piece of hardware/software designed to alert when someone or something is trying or has tried to compromise systems.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93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Misuse Detection</a:t>
            </a:r>
          </a:p>
          <a:p>
            <a:pPr lvl="1"/>
            <a:r>
              <a:rPr lang="en-US" altLang="zh-TW" sz="2000" dirty="0" smtClean="0"/>
              <a:t>Fix a specific </a:t>
            </a:r>
            <a:r>
              <a:rPr lang="en-US" altLang="zh-TW" sz="2000" dirty="0"/>
              <a:t>abnormal behavior and considers the </a:t>
            </a:r>
            <a:r>
              <a:rPr lang="en-US" altLang="zh-TW" sz="2000" dirty="0" smtClean="0"/>
              <a:t>rest as normal</a:t>
            </a:r>
          </a:p>
          <a:p>
            <a:pPr lvl="1"/>
            <a:r>
              <a:rPr lang="en-US" altLang="zh-TW" sz="2000" dirty="0" smtClean="0"/>
              <a:t>Consists of signature based, rule based, state transition algorithms, and data mining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36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chemeClr val="bg2">
                    <a:lumMod val="90000"/>
                  </a:schemeClr>
                </a:solidFill>
              </a:rPr>
              <a:t>Misuse Detection</a:t>
            </a:r>
          </a:p>
          <a:p>
            <a:pPr lvl="1"/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Fix a specific </a:t>
            </a:r>
            <a:r>
              <a:rPr lang="en-US" altLang="zh-TW" sz="2000" dirty="0">
                <a:solidFill>
                  <a:schemeClr val="bg2">
                    <a:lumMod val="90000"/>
                  </a:schemeClr>
                </a:solidFill>
              </a:rPr>
              <a:t>abnormal behavior and considers the </a:t>
            </a:r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rest as normal</a:t>
            </a:r>
          </a:p>
          <a:p>
            <a:pPr lvl="1"/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Consists of signature based, rule based, state transition algorithms, and data mining</a:t>
            </a:r>
          </a:p>
          <a:p>
            <a:r>
              <a:rPr lang="en-US" altLang="zh-TW" sz="2400" dirty="0" smtClean="0"/>
              <a:t>Anomaly Detection</a:t>
            </a:r>
          </a:p>
          <a:p>
            <a:pPr lvl="1"/>
            <a:r>
              <a:rPr lang="en-US" altLang="zh-TW" sz="2000" dirty="0" smtClean="0"/>
              <a:t>Describes </a:t>
            </a:r>
            <a:r>
              <a:rPr lang="en-US" altLang="zh-TW" sz="2000" dirty="0"/>
              <a:t>the normal behavior and </a:t>
            </a:r>
            <a:r>
              <a:rPr lang="en-US" altLang="zh-TW" sz="2000" dirty="0" smtClean="0"/>
              <a:t>marks as </a:t>
            </a:r>
            <a:r>
              <a:rPr lang="en-US" altLang="zh-TW" sz="2000" dirty="0"/>
              <a:t>abnormal what is not considered </a:t>
            </a:r>
            <a:r>
              <a:rPr lang="en-US" altLang="zh-TW" sz="2000" dirty="0" smtClean="0"/>
              <a:t>normal</a:t>
            </a:r>
          </a:p>
          <a:p>
            <a:pPr lvl="1"/>
            <a:r>
              <a:rPr lang="en-US" altLang="zh-TW" sz="2000" dirty="0" smtClean="0"/>
              <a:t>Consists of statistical, distance, profile, and model-based schemes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28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Intrusion detection methods collect signature and information of the flow under analysis</a:t>
            </a:r>
          </a:p>
          <a:p>
            <a:pPr lvl="1"/>
            <a:r>
              <a:rPr lang="en-US" altLang="zh-TW" sz="2000" dirty="0" smtClean="0"/>
              <a:t>Need to open each packet of the flow up to application layer</a:t>
            </a:r>
          </a:p>
          <a:p>
            <a:pPr lvl="1"/>
            <a:r>
              <a:rPr lang="en-US" altLang="zh-TW" sz="2000" dirty="0" smtClean="0"/>
              <a:t>Usually results in good performance</a:t>
            </a:r>
          </a:p>
          <a:p>
            <a:pPr lvl="1"/>
            <a:r>
              <a:rPr lang="en-US" altLang="zh-TW" sz="2000" dirty="0" smtClean="0"/>
              <a:t>High complexity of time and resources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0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chemeClr val="bg2">
                    <a:lumMod val="90000"/>
                  </a:schemeClr>
                </a:solidFill>
              </a:rPr>
              <a:t>Intrusion detection methods collect signature and information of the flow under analysis</a:t>
            </a:r>
          </a:p>
          <a:p>
            <a:pPr lvl="1"/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Need to open each packet of the flow up to application layer</a:t>
            </a:r>
          </a:p>
          <a:p>
            <a:pPr lvl="1"/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Usually results in good performance</a:t>
            </a:r>
          </a:p>
          <a:p>
            <a:pPr lvl="1"/>
            <a:r>
              <a:rPr lang="en-US" altLang="zh-TW" sz="2000" dirty="0" smtClean="0">
                <a:solidFill>
                  <a:schemeClr val="bg2">
                    <a:lumMod val="90000"/>
                  </a:schemeClr>
                </a:solidFill>
              </a:rPr>
              <a:t>High complexity of time and resources</a:t>
            </a:r>
          </a:p>
          <a:p>
            <a:r>
              <a:rPr lang="en-US" altLang="zh-TW" sz="2400" dirty="0" smtClean="0"/>
              <a:t>Statistical-based anomaly detection methods</a:t>
            </a:r>
          </a:p>
          <a:p>
            <a:pPr lvl="1"/>
            <a:r>
              <a:rPr lang="en-US" altLang="zh-TW" sz="2000" dirty="0" smtClean="0"/>
              <a:t>In order to reduce the costs, measures only the temporal statistics to detect anomalies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47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349" y="1895302"/>
            <a:ext cx="8251301" cy="358697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28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Software Defined Network (SDN)</a:t>
            </a:r>
          </a:p>
          <a:p>
            <a:pPr lvl="1"/>
            <a:r>
              <a:rPr lang="en-US" altLang="zh-TW" sz="2000" dirty="0"/>
              <a:t>S</a:t>
            </a:r>
            <a:r>
              <a:rPr lang="en-US" altLang="zh-TW" sz="2000" dirty="0" smtClean="0"/>
              <a:t>eparates data and control actions operated by networking devices such as switches and routers</a:t>
            </a:r>
          </a:p>
          <a:p>
            <a:pPr lvl="1"/>
            <a:r>
              <a:rPr lang="en-US" altLang="zh-TW" sz="2000" dirty="0" smtClean="0"/>
              <a:t>Data functions are located within devices, while control functions are concentrated in SDN controllers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11" y="3832167"/>
            <a:ext cx="4916508" cy="234479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1AC2-9A12-4327-81A1-7D9DE288C7A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57172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714</Words>
  <Application>Microsoft Office PowerPoint</Application>
  <PresentationFormat>寬螢幕</PresentationFormat>
  <Paragraphs>130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Calibri</vt:lpstr>
      <vt:lpstr>Calibri Light</vt:lpstr>
      <vt:lpstr>Cambria Math</vt:lpstr>
      <vt:lpstr>回顧</vt:lpstr>
      <vt:lpstr>Support Vector Machine meets Software Defined Networking  in IDS domain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Architecture of Proposed Solution</vt:lpstr>
      <vt:lpstr>Experiment</vt:lpstr>
      <vt:lpstr>Experiment</vt:lpstr>
      <vt:lpstr>Experiment</vt:lpstr>
      <vt:lpstr>Experiment</vt:lpstr>
      <vt:lpstr>Experiment</vt:lpstr>
      <vt:lpstr>Experiment Settings</vt:lpstr>
      <vt:lpstr>Experiment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meets Software Defined Networking  in IDS domain</dc:title>
  <dc:creator>黃弈翔</dc:creator>
  <cp:lastModifiedBy>黃弈翔</cp:lastModifiedBy>
  <cp:revision>25</cp:revision>
  <dcterms:created xsi:type="dcterms:W3CDTF">2022-12-05T08:31:30Z</dcterms:created>
  <dcterms:modified xsi:type="dcterms:W3CDTF">2022-12-15T12:00:43Z</dcterms:modified>
</cp:coreProperties>
</file>