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9" r:id="rId9"/>
    <p:sldId id="261" r:id="rId10"/>
    <p:sldId id="268" r:id="rId11"/>
    <p:sldId id="270" r:id="rId12"/>
    <p:sldId id="262" r:id="rId13"/>
    <p:sldId id="273" r:id="rId14"/>
    <p:sldId id="265" r:id="rId15"/>
    <p:sldId id="271" r:id="rId16"/>
    <p:sldId id="274" r:id="rId17"/>
    <p:sldId id="272" r:id="rId18"/>
    <p:sldId id="279" r:id="rId19"/>
    <p:sldId id="263" r:id="rId20"/>
    <p:sldId id="278" r:id="rId21"/>
    <p:sldId id="275" r:id="rId22"/>
    <p:sldId id="276" r:id="rId23"/>
    <p:sldId id="264" r:id="rId24"/>
    <p:sldId id="27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7761"/>
  </p:normalViewPr>
  <p:slideViewPr>
    <p:cSldViewPr snapToGrid="0">
      <p:cViewPr varScale="1">
        <p:scale>
          <a:sx n="76" d="100"/>
          <a:sy n="76" d="100"/>
        </p:scale>
        <p:origin x="94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879EA-C8A6-FB42-BAAE-B3AC1FEC8CF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FFC78-E679-A445-9434-DAC580AF44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369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12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4264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223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846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19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33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2154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57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207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2720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664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474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9877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326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438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46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91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37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3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188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1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84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739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FFC78-E679-A445-9434-DAC580AF44C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59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32D89-DFF0-51D9-B972-C4E5AC94D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D10993-F011-5CAE-569C-CE4137C0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BB1FD2-E571-D0FC-C7D4-2962202F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30B51-EE76-D069-10FB-5D56BDBB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FF0AF-C532-8CEC-C150-D985E9DA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2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55770-B165-CE2F-3FAE-D5FCCD87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E902F9-67D2-4FAF-AA93-D69E4E41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699027-9965-F381-5C53-966C1CE5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73B1A-8866-DE1C-767F-03A5E639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7BB7A-1F0F-EACC-5D49-9C6D387E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36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A16C95-7864-E52A-99B6-AFFE9E65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0E581F-4A09-5181-7D15-A4D537D7A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A1B2A-A1F1-3A22-4FAD-806D5624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7B075-21E1-B3F0-6DEC-81E48E77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1EA74-8B26-0E60-FBCB-9576F71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30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BA1C2-B41D-D537-B8A5-4170936A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C4703C-62F1-61B5-B150-D30BCAE4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ED2AC-71C2-3B8F-C656-A1C88A56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B24CE-712D-A3F8-2D47-9E8561AA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6C709-12AE-A5EB-502C-8E70E32E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7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32AE9-8DC3-242D-56F0-3F96273A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939A5F-E9AE-5740-308F-1E8E4A09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750C5-5FA2-AC02-B140-16CD842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A391D-8CE3-94D0-15DE-93694BC2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E60DA-14C3-31CA-F87F-38D9A0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611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8AD9D-2A94-C3FE-BC8C-F3201659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5D1FD-AE68-AF22-2406-9A2354AF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03F7A8-42CA-B215-FAF7-D6150010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5AAFBE-1853-7DE0-C4DD-E5189B73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5A24A7-8BCA-052D-4054-09B58444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51233B-33AE-9645-6FDD-840BE32C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85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0228A-722A-B152-208F-BD8C4400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065AA3-CEEE-3138-E0FB-A02084FB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EEFAB1-82BB-4D89-8D8B-A677D5C8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10F2EC-D585-06A4-6C8E-6136AB2A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4F7283-CD77-88D6-418B-C22423FC8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525195-BF8F-A5A8-CC5C-003967F2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2611F-659D-2B88-350A-2F1E322F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D0784-C09A-79A4-31EA-9320942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17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A243F-2E0C-DB6E-30D4-1C11FE9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F48DD3-9F15-3CB7-7441-738E311A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7315C2-8638-727F-B417-2B46A4BD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8A0468-D948-7DF0-82EC-05143C9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282EDA-A623-8D40-DCB6-C32A661B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52CB96-2103-26CB-B2AE-D4CB4ED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9025A6-8403-43D2-7415-41CBB1A2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747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246E0-F554-5124-875A-90DBE2C7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E36A6-CBD9-44E1-2CA6-4A3E5D48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C5EB56-A5E3-4062-1799-4659F91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59189D-0045-6F83-7BCF-0241A888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ECBB03-A1BD-3966-C966-17EC57C4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BC64E0-7DF6-702F-EE61-6C92186E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466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15617-C645-0372-56A3-F8F87370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5772FD-262B-AA98-618D-32B3FF394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9AE25A-D6BF-2BA5-F730-DE7FED48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B7A27-D84D-5E8F-050F-255134BB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84DD65-34C5-E5E2-619C-3D4F573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EA630A-BD95-51E7-41BF-B372A76B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7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E60C09-EF45-3871-C1A2-90DCB1F3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CB5F1-CC2B-082D-FEAE-D01A0FB8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0943A-0949-CEC0-54A2-1E36FE675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9137-8B3F-6D4E-8412-6DB4F4A8438A}" type="datetimeFigureOut">
              <a:rPr kumimoji="1" lang="zh-TW" altLang="en-US" smtClean="0"/>
              <a:t>2022/12/14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589CB-98B5-F3E4-C314-4EDDC5FE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38D84-0DA2-2CAA-A44F-13A54D09D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B19C-A6DB-E644-AC2B-6E64C084AB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8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criteo-engineering/tile-coding-an-efficient-sparse-coding-method-for-real-valued-data-e787eddf630a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bs.twimg.com/media/Dj1X28-V4AEtyIg.jpg:lar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ng.com/images/search?view=detailV2&amp;ccid=367rIBMq&amp;id=673C227021C464FAB8FB51743555CD85018A9175&amp;thid=OIP.367rIBMqqdlRhuVJtduX1gHaFF&amp;mediaurl=https://www.researchgate.net/profile/Luigi_Vanfretti/publication/256197047/figure/fig6/AS:614067353956354@1523416474316/Slow-Start-and-Congestion-Avoidance-in-TCP.png&amp;cdnurl=https://th.bing.com/th/id/R.dfaeeb20132aa9d95186e549b5db97d6?rik%3ddZGKAYXNVTV0UQ%26pid%3dImgRaw%26r%3d0%26sres%3d1%26sresct%3d1%26srh%3d799%26srw%3d1163&amp;exph=442&amp;expw=643&amp;q=tcp+new+reno+congestion+avoidance&amp;simid=608032292763166099&amp;FORM=IRPRST&amp;ck=65A252A1F9CB1F430A73533375DEE5F0&amp;selectedIndex=6&amp;ajaxhist=0&amp;ajaxserp=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Example-of-reinforcement-learning-Q-learning_fig3_32655784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15BF0-934C-1653-5657-6F791C269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Learning-based and data-driven TCP Design for Memory-constrained IoT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18DF3E-8DBB-51C3-E0FA-4B0B54A7B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Wei Li, Fan Zhou, Waleed </a:t>
            </a:r>
            <a:r>
              <a:rPr kumimoji="1" lang="en-US" altLang="zh-TW" dirty="0" err="1"/>
              <a:t>Meleis</a:t>
            </a:r>
            <a:r>
              <a:rPr kumimoji="1" lang="en-US" altLang="zh-TW" dirty="0"/>
              <a:t> and Kaushik Chowdhury</a:t>
            </a:r>
          </a:p>
          <a:p>
            <a:r>
              <a:rPr kumimoji="1" lang="en-US" altLang="zh-TW" dirty="0"/>
              <a:t>Dept. of Electrical and Computer Engineering</a:t>
            </a:r>
          </a:p>
          <a:p>
            <a:r>
              <a:rPr kumimoji="1" lang="en-US" altLang="zh-TW" dirty="0"/>
              <a:t>Northeastern University</a:t>
            </a:r>
          </a:p>
          <a:p>
            <a:r>
              <a:rPr kumimoji="1" lang="en-US" altLang="zh-TW" dirty="0"/>
              <a:t>Boston, USA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54721" y="5516545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311552001 </a:t>
            </a:r>
            <a:r>
              <a:rPr lang="zh-TW" altLang="en-US" dirty="0" smtClean="0"/>
              <a:t>林湘羚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9295" y="753031"/>
            <a:ext cx="777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2016 IEEE - International Conference on Distributed Computing in Sensor Systems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4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Q-Learning-based TCP / </a:t>
            </a:r>
            <a:r>
              <a:rPr kumimoji="1" lang="en-US" altLang="zh-TW" dirty="0" err="1"/>
              <a:t>TCPLearning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 b="11560"/>
          <a:stretch/>
        </p:blipFill>
        <p:spPr>
          <a:xfrm>
            <a:off x="1286394" y="2142801"/>
            <a:ext cx="4546334" cy="3014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11" y="2896365"/>
            <a:ext cx="6309325" cy="97727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8747" y="168440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Utility function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8747" y="2640632"/>
            <a:ext cx="224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Action-value function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38200" y="4558512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Four state variables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77108" y="5184948"/>
            <a:ext cx="10543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 moving average of the inter-arrival time between </a:t>
            </a:r>
            <a:r>
              <a:rPr lang="en-US" altLang="zh-TW" b="1" dirty="0" smtClean="0"/>
              <a:t>newly received ACKs</a:t>
            </a:r>
            <a:r>
              <a:rPr lang="en-US" altLang="zh-TW" dirty="0" smtClean="0"/>
              <a:t>, discretized into 10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 moving average of the inter-arrival time between </a:t>
            </a:r>
            <a:r>
              <a:rPr lang="en-US" altLang="zh-TW" b="1" dirty="0" smtClean="0"/>
              <a:t>packets sent by the sender</a:t>
            </a:r>
            <a:r>
              <a:rPr lang="en-US" altLang="zh-TW" dirty="0" smtClean="0"/>
              <a:t>, </a:t>
            </a:r>
            <a:r>
              <a:rPr lang="en-US" altLang="zh-TW" dirty="0"/>
              <a:t>discretized into 10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b="1" dirty="0" smtClean="0"/>
              <a:t>ratio between current RTT and the best RTT</a:t>
            </a:r>
            <a:r>
              <a:rPr lang="en-US" altLang="zh-TW" dirty="0" smtClean="0"/>
              <a:t> found so far, </a:t>
            </a:r>
            <a:r>
              <a:rPr lang="en-US" altLang="zh-TW" dirty="0"/>
              <a:t>discretized into 10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b="1" dirty="0" smtClean="0"/>
              <a:t>slow start threshold</a:t>
            </a:r>
            <a:r>
              <a:rPr lang="en-US" altLang="zh-TW" dirty="0" smtClean="0"/>
              <a:t>, </a:t>
            </a:r>
            <a:r>
              <a:rPr lang="en-US" altLang="zh-TW" dirty="0"/>
              <a:t>discretized into 10 </a:t>
            </a:r>
            <a:r>
              <a:rPr lang="en-US" altLang="zh-TW" dirty="0" smtClean="0"/>
              <a:t>intervals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04513" y="4054661"/>
            <a:ext cx="536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&lt;-(1-</a:t>
            </a:r>
            <a:r>
              <a:rPr lang="el-GR" altLang="zh-TW" dirty="0"/>
              <a:t> </a:t>
            </a:r>
            <a:r>
              <a:rPr lang="el-GR" altLang="zh-TW" dirty="0" smtClean="0"/>
              <a:t>α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t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)) Q(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t</a:t>
            </a:r>
            <a:r>
              <a:rPr lang="en-US" altLang="zh-TW" baseline="-25000" dirty="0"/>
              <a:t> 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) + </a:t>
            </a:r>
            <a:r>
              <a:rPr lang="el-GR" altLang="zh-TW" dirty="0" smtClean="0"/>
              <a:t>α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t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) [r</a:t>
            </a:r>
            <a:r>
              <a:rPr lang="en-US" altLang="zh-TW" baseline="-25000" dirty="0" smtClean="0"/>
              <a:t>t+1</a:t>
            </a:r>
            <a:r>
              <a:rPr lang="en-US" altLang="zh-TW" dirty="0" smtClean="0"/>
              <a:t> + </a:t>
            </a:r>
            <a:r>
              <a:rPr lang="el-GR" altLang="zh-TW" dirty="0" smtClean="0"/>
              <a:t>γ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max</a:t>
            </a:r>
            <a:r>
              <a:rPr lang="en-US" altLang="zh-TW" baseline="-25000" dirty="0" err="1" smtClean="0"/>
              <a:t>a</a:t>
            </a:r>
            <a:r>
              <a:rPr lang="en-US" altLang="zh-TW" dirty="0" smtClean="0"/>
              <a:t> Q(s</a:t>
            </a:r>
            <a:r>
              <a:rPr lang="en-US" altLang="zh-TW" baseline="-25000" dirty="0" smtClean="0"/>
              <a:t>t+1</a:t>
            </a:r>
            <a:r>
              <a:rPr lang="en-US" altLang="zh-TW" dirty="0" smtClean="0"/>
              <a:t>, a)]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8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Q-Learning-based TCP / </a:t>
            </a:r>
            <a:r>
              <a:rPr kumimoji="1" lang="en-US" altLang="zh-TW" dirty="0" err="1"/>
              <a:t>TCPLearning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4" y="1695667"/>
            <a:ext cx="4908835" cy="274943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747" y="1684401"/>
            <a:ext cx="17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Available actions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78747" y="4132850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Reward function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33564" y="4546507"/>
            <a:ext cx="282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+2, if the utility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-2, if the utility decreases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6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BEF51-F550-7F0F-4897-34AF414E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Fuzzy </a:t>
            </a:r>
            <a:r>
              <a:rPr kumimoji="1" lang="en-US" altLang="zh-TW" dirty="0" err="1"/>
              <a:t>Kanerva</a:t>
            </a:r>
            <a:r>
              <a:rPr kumimoji="1" lang="en-US" altLang="zh-TW" dirty="0"/>
              <a:t>-based TCP Q-Learning</a:t>
            </a:r>
            <a:endParaRPr kumimoji="1"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Q-table is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typically large</a:t>
            </a:r>
          </a:p>
          <a:p>
            <a:r>
              <a:rPr lang="en-US" altLang="zh-TW" dirty="0" smtClean="0"/>
              <a:t>Limit the size and complexity of the learning problems</a:t>
            </a:r>
          </a:p>
          <a:p>
            <a:r>
              <a:rPr lang="en-US" altLang="zh-TW" dirty="0" smtClean="0"/>
              <a:t>Function approximation may be needed to store an approximation of the entire discretized table to further reduce the memory cost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CMAC / Tile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Cerebellar Model Articulation Controller</a:t>
            </a:r>
          </a:p>
          <a:p>
            <a:r>
              <a:rPr lang="en-US" altLang="zh-TW" dirty="0" smtClean="0"/>
              <a:t>Using small tiles (finer grain) can improve precision but increases learning time</a:t>
            </a:r>
          </a:p>
          <a:p>
            <a:r>
              <a:rPr lang="en-US" altLang="zh-TW" dirty="0" smtClean="0"/>
              <a:t>Using large tiles (coarse grain) with a number of </a:t>
            </a:r>
            <a:r>
              <a:rPr lang="en-US" altLang="zh-TW" dirty="0" err="1" smtClean="0"/>
              <a:t>tilings</a:t>
            </a:r>
            <a:r>
              <a:rPr lang="en-US" altLang="zh-TW" dirty="0" smtClean="0"/>
              <a:t> can provide fine grain generalization</a:t>
            </a:r>
          </a:p>
          <a:p>
            <a:r>
              <a:rPr lang="en-US" altLang="zh-TW" dirty="0" smtClean="0"/>
              <a:t>Consume less memory while maintaining comparable performance than </a:t>
            </a:r>
            <a:r>
              <a:rPr lang="en-US" altLang="zh-TW" dirty="0" err="1" smtClean="0"/>
              <a:t>TCPLearning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90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CMAC / Tile coding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5"/>
          <a:stretch/>
        </p:blipFill>
        <p:spPr>
          <a:xfrm>
            <a:off x="4958057" y="1298805"/>
            <a:ext cx="6763336" cy="23587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1" y="3590644"/>
            <a:ext cx="7106266" cy="320829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58057" y="6506871"/>
            <a:ext cx="7344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5"/>
              </a:rPr>
              <a:t>Tile-Coding: An Efficient Sparse-Coding Method for Real-Valued Data | by Hamid </a:t>
            </a:r>
            <a:r>
              <a:rPr lang="en-US" altLang="zh-TW" sz="1200" dirty="0" err="1">
                <a:hlinkClick r:id="rId5"/>
              </a:rPr>
              <a:t>Maei</a:t>
            </a:r>
            <a:r>
              <a:rPr lang="en-US" altLang="zh-TW" sz="1200" dirty="0">
                <a:hlinkClick r:id="rId5"/>
              </a:rPr>
              <a:t> | </a:t>
            </a:r>
            <a:r>
              <a:rPr lang="en-US" altLang="zh-TW" sz="1200" dirty="0" err="1">
                <a:hlinkClick r:id="rId5"/>
              </a:rPr>
              <a:t>Criteo</a:t>
            </a:r>
            <a:r>
              <a:rPr lang="en-US" altLang="zh-TW" sz="1200" dirty="0">
                <a:hlinkClick r:id="rId5"/>
              </a:rPr>
              <a:t> R&amp;D Blog | Medium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47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</a:t>
            </a:r>
            <a:r>
              <a:rPr lang="en-US" altLang="zh-TW" dirty="0" err="1" smtClean="0"/>
              <a:t>Kanerva</a:t>
            </a:r>
            <a:r>
              <a:rPr lang="en-US" altLang="zh-TW" dirty="0" smtClean="0"/>
              <a:t>-based TCP Q-learning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8747" y="1684401"/>
            <a:ext cx="65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state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51727" y="2104777"/>
            <a:ext cx="431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sequence of state-variables of the domain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8747" y="2703532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prototypes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51727" y="3085093"/>
            <a:ext cx="53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collection of k prototype state-action pairs is selected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51726" y="3543492"/>
            <a:ext cx="9848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: a state-action pair</a:t>
            </a:r>
          </a:p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: a prototype</a:t>
            </a:r>
          </a:p>
          <a:p>
            <a:endParaRPr lang="en-US" altLang="zh-TW" dirty="0"/>
          </a:p>
          <a:p>
            <a:r>
              <a:rPr lang="en-US" altLang="zh-TW" dirty="0" smtClean="0"/>
              <a:t>||s-p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||: number of state-variables whose values differ between them, plus 1 if the action values differ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38200" y="5295112"/>
            <a:ext cx="21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Membership grade </a:t>
            </a:r>
            <a:r>
              <a:rPr lang="el-GR" altLang="zh-TW" b="1" dirty="0"/>
              <a:t>μ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051726" y="5677800"/>
                <a:ext cx="8356968" cy="1039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 and p</a:t>
                </a:r>
                <a:r>
                  <a:rPr lang="en-US" altLang="zh-TW" baseline="-25000" dirty="0" smtClean="0"/>
                  <a:t>i 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are said to </a:t>
                </a:r>
                <a:r>
                  <a:rPr lang="en-US" altLang="zh-TW" b="1" dirty="0" smtClean="0"/>
                  <a:t>adjacent</a:t>
                </a:r>
                <a:r>
                  <a:rPr lang="en-US" altLang="zh-TW" dirty="0" smtClean="0"/>
                  <a:t> if ||s-p</a:t>
                </a:r>
                <a:r>
                  <a:rPr lang="en-US" altLang="zh-TW" baseline="-25000" dirty="0" smtClean="0"/>
                  <a:t>i</a:t>
                </a:r>
                <a:r>
                  <a:rPr lang="en-US" altLang="zh-TW" dirty="0" smtClean="0"/>
                  <a:t>||&lt;=1</a:t>
                </a:r>
              </a:p>
              <a:p>
                <a:r>
                  <a:rPr lang="en-US" altLang="zh-TW" dirty="0" smtClean="0"/>
                  <a:t> </a:t>
                </a:r>
                <a:r>
                  <a:rPr lang="el-GR" altLang="zh-TW" b="1" dirty="0" smtClean="0"/>
                  <a:t>μ</a:t>
                </a:r>
                <a:r>
                  <a:rPr lang="en-US" altLang="zh-TW" b="1" baseline="-25000" dirty="0" err="1" smtClean="0"/>
                  <a:t>i</a:t>
                </a:r>
                <a:r>
                  <a:rPr lang="en-US" altLang="zh-TW" b="1" baseline="-25000" dirty="0" smtClean="0"/>
                  <a:t> </a:t>
                </a:r>
                <a:r>
                  <a:rPr lang="en-US" altLang="zh-TW" b="1" dirty="0" smtClean="0"/>
                  <a:t>(s) = 1, if s is adjacent to p</a:t>
                </a:r>
                <a:r>
                  <a:rPr lang="en-US" altLang="zh-TW" b="1" baseline="-25000" dirty="0" smtClean="0"/>
                  <a:t>i</a:t>
                </a:r>
                <a:r>
                  <a:rPr lang="en-US" altLang="zh-TW" b="1" dirty="0"/>
                  <a:t> </a:t>
                </a:r>
                <a:r>
                  <a:rPr lang="en-US" altLang="zh-TW" b="1" dirty="0" smtClean="0"/>
                  <a:t>, 0 otherwise</a:t>
                </a:r>
                <a:endParaRPr lang="en-US" altLang="zh-TW" dirty="0" smtClean="0"/>
              </a:p>
              <a:p>
                <a:r>
                  <a:rPr lang="en-US" altLang="zh-TW" dirty="0" smtClean="0"/>
                  <a:t>Membership vector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l-GR" altLang="zh-TW" b="1" dirty="0"/>
                          <m:t>μ</m:t>
                        </m:r>
                      </m:e>
                    </m:groupCh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 consists of its membership grades with respect to all prototypes</a:t>
                </a: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26" y="5677800"/>
                <a:ext cx="8356968" cy="1039580"/>
              </a:xfrm>
              <a:prstGeom prst="rect">
                <a:avLst/>
              </a:prstGeom>
              <a:blipFill>
                <a:blip r:embed="rId3"/>
                <a:stretch>
                  <a:fillRect l="-657" t="-2924" b="-46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051726" y="4848830"/>
            <a:ext cx="458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value </a:t>
            </a:r>
            <a:r>
              <a:rPr lang="el-GR" altLang="zh-TW" dirty="0" smtClean="0"/>
              <a:t>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is maintained for the </a:t>
            </a:r>
            <a:r>
              <a:rPr lang="en-US" altLang="zh-TW" dirty="0" err="1" smtClean="0"/>
              <a:t>ith</a:t>
            </a:r>
            <a:r>
              <a:rPr lang="en-US" altLang="zh-TW" dirty="0" smtClean="0"/>
              <a:t> prototype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86246" y="1603679"/>
            <a:ext cx="439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Approximation value of state-action value Q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790821" y="2018558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Q(s) = </a:t>
            </a:r>
            <a:r>
              <a:rPr lang="el-GR" altLang="zh-TW" dirty="0" smtClean="0"/>
              <a:t>Σ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</a:t>
            </a:r>
            <a:r>
              <a:rPr lang="el-GR" altLang="zh-TW" dirty="0"/>
              <a:t>θ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el-GR" altLang="zh-TW" dirty="0"/>
              <a:t>μ</a:t>
            </a:r>
            <a:r>
              <a:rPr lang="en-US" altLang="zh-TW" baseline="-25000" dirty="0" err="1"/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(s)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4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Fuzzy </a:t>
            </a:r>
            <a:r>
              <a:rPr lang="en-US" altLang="zh-TW" dirty="0" err="1"/>
              <a:t>Kanerva</a:t>
            </a:r>
            <a:r>
              <a:rPr lang="en-US" altLang="zh-TW" dirty="0"/>
              <a:t>-based TCP Q-learning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8747" y="1684401"/>
            <a:ext cx="28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prototype </a:t>
            </a:r>
            <a:r>
              <a:rPr lang="en-US" altLang="zh-TW" b="1" dirty="0" smtClean="0"/>
              <a:t>collision problem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51727" y="2104777"/>
            <a:ext cx="101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two state-action pairs have the same membership vector, a prototype </a:t>
            </a:r>
            <a:r>
              <a:rPr lang="en-US" altLang="zh-TW" b="1" dirty="0" smtClean="0"/>
              <a:t>collision</a:t>
            </a:r>
            <a:r>
              <a:rPr lang="en-US" altLang="zh-TW" dirty="0" smtClean="0"/>
              <a:t> is said to have taken place</a:t>
            </a:r>
          </a:p>
          <a:p>
            <a:r>
              <a:rPr lang="en-US" altLang="zh-TW" dirty="0"/>
              <a:t>Allow a state-action pair to update </a:t>
            </a:r>
            <a:r>
              <a:rPr lang="el-GR" altLang="zh-TW" dirty="0"/>
              <a:t>θ</a:t>
            </a:r>
            <a:r>
              <a:rPr lang="en-US" altLang="zh-TW" dirty="0"/>
              <a:t>-values of all prototypes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>
          <a:xfrm>
            <a:off x="1051727" y="3054699"/>
            <a:ext cx="2785351" cy="7731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" y="4367034"/>
            <a:ext cx="7835194" cy="8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87" y="-97109"/>
            <a:ext cx="5908430" cy="71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and Space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O(|A||S||P|)</a:t>
            </a:r>
          </a:p>
          <a:p>
            <a:r>
              <a:rPr lang="en-US" altLang="zh-TW" dirty="0" smtClean="0"/>
              <a:t>Space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(|P|)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21040" y="4295934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 all possible action number</a:t>
            </a:r>
          </a:p>
          <a:p>
            <a:r>
              <a:rPr lang="en-US" altLang="zh-TW" dirty="0" smtClean="0"/>
              <a:t>S: all state variable number</a:t>
            </a:r>
          </a:p>
          <a:p>
            <a:r>
              <a:rPr lang="en-US" altLang="zh-TW" dirty="0" smtClean="0"/>
              <a:t>P: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prototype number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3890B-24FB-025D-8D14-DBF8B20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evaluation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8" y="2010142"/>
            <a:ext cx="4770533" cy="2636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6" y="1346130"/>
            <a:ext cx="5906012" cy="348645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8264" y="5164853"/>
            <a:ext cx="73178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Controlled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ns-3 based packet level simulation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Bottleneck bandwidth switch between 7.5Mbps and 2.5	Mbps every 800s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RTT -&gt; 100ms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Buffer size -&gt; 50 packets (BDP)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06155" y="5444255"/>
            <a:ext cx="3011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TCPLearning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Exploration rate Ɛ -&gt;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Initial learning rate </a:t>
            </a:r>
            <a:r>
              <a:rPr lang="el-GR" altLang="zh-TW" dirty="0" smtClean="0"/>
              <a:t>α</a:t>
            </a:r>
            <a:r>
              <a:rPr lang="en-US" altLang="zh-TW" dirty="0" smtClean="0"/>
              <a:t> -&gt; 0.3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00646" y="318365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5 </a:t>
            </a:r>
            <a:r>
              <a:rPr lang="en-US" altLang="zh-TW" dirty="0" err="1" smtClean="0"/>
              <a:t>tilings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3,125 tiles per tiling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244553" y="324416"/>
            <a:ext cx="283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Fuzzy </a:t>
            </a:r>
            <a:r>
              <a:rPr lang="en-US" altLang="zh-TW" dirty="0" err="1" smtClean="0"/>
              <a:t>TCPLearning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100 prototypes (random)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AA82B-DEF5-CE85-440A-3DDD70C0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Abstract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E9E439-FAC5-6EC4-F698-92A4442D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Pervasive deployment of </a:t>
            </a:r>
            <a:r>
              <a:rPr kumimoji="1" lang="en-US" altLang="zh-TW" b="1" dirty="0" err="1" smtClean="0"/>
              <a:t>IoT</a:t>
            </a:r>
            <a:r>
              <a:rPr kumimoji="1" lang="en-US" altLang="zh-TW" dirty="0" smtClean="0"/>
              <a:t> devices</a:t>
            </a:r>
          </a:p>
          <a:p>
            <a:r>
              <a:rPr kumimoji="1" lang="en-US" altLang="zh-TW" dirty="0" smtClean="0"/>
              <a:t>The need for </a:t>
            </a:r>
            <a:r>
              <a:rPr kumimoji="1" lang="en-US" altLang="zh-TW" b="1" dirty="0" smtClean="0"/>
              <a:t>continuous connections with high reliability</a:t>
            </a:r>
            <a:r>
              <a:rPr kumimoji="1" lang="zh-TW" altLang="en-US" b="1" dirty="0" smtClean="0"/>
              <a:t> </a:t>
            </a:r>
            <a:r>
              <a:rPr kumimoji="1" lang="en-US" altLang="zh-TW" dirty="0" smtClean="0"/>
              <a:t>necessitate re-thinking of conventional design of the transport layer protocol.</a:t>
            </a:r>
          </a:p>
          <a:p>
            <a:r>
              <a:rPr kumimoji="1" lang="en-US" altLang="zh-TW" b="1" dirty="0" smtClean="0"/>
              <a:t>Using Q-learning in TCP </a:t>
            </a:r>
            <a:r>
              <a:rPr kumimoji="1" lang="en-US" altLang="zh-TW" b="1" dirty="0" err="1" smtClean="0"/>
              <a:t>cwnd</a:t>
            </a:r>
            <a:r>
              <a:rPr kumimoji="1" lang="en-US" altLang="zh-TW" b="1" dirty="0" smtClean="0"/>
              <a:t> adaptation</a:t>
            </a:r>
            <a:r>
              <a:rPr kumimoji="1" lang="en-US" altLang="zh-TW" dirty="0" smtClean="0"/>
              <a:t>, allowing the protocol to immediately respond to previously seen network conditions.</a:t>
            </a:r>
          </a:p>
          <a:p>
            <a:r>
              <a:rPr kumimoji="1" lang="en-US" altLang="zh-TW" dirty="0" smtClean="0"/>
              <a:t>Propose ways to </a:t>
            </a:r>
            <a:r>
              <a:rPr kumimoji="1" lang="en-US" altLang="zh-TW" b="1" dirty="0" smtClean="0"/>
              <a:t>reduce memory overhead through function approximation </a:t>
            </a:r>
            <a:r>
              <a:rPr kumimoji="1" lang="en-US" altLang="zh-TW" dirty="0" smtClean="0"/>
              <a:t>while maintaining the same throughput and delay.</a:t>
            </a:r>
          </a:p>
          <a:p>
            <a:r>
              <a:rPr kumimoji="1" lang="en-US" altLang="zh-TW" b="1" dirty="0" smtClean="0"/>
              <a:t>33.8% and 12.1% improvement in throughput and delay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B19C-A6DB-E644-AC2B-6E64C084AB0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</a:t>
            </a:r>
            <a:r>
              <a:rPr kumimoji="1" lang="en-US" altLang="zh-TW" dirty="0" smtClean="0"/>
              <a:t>evaluation - </a:t>
            </a:r>
            <a:r>
              <a:rPr kumimoji="1" lang="en-US" altLang="zh-TW" dirty="0"/>
              <a:t>Impact of Reduced Memory </a:t>
            </a:r>
            <a:r>
              <a:rPr kumimoji="1" lang="en-US" altLang="zh-TW" dirty="0" smtClean="0"/>
              <a:t>Use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8747" y="2232035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TCPLearning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7495" y="2929093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50,000 * 4 = 200KB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0426" y="3441485"/>
            <a:ext cx="7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CMAC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57494" y="392064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15,625 * 4 = 62.5KB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8747" y="4538430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Fuzzy </a:t>
            </a:r>
            <a:r>
              <a:rPr lang="en-US" altLang="zh-TW" b="1" dirty="0" err="1" smtClean="0"/>
              <a:t>TCPLearning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57494" y="515621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 * 20 + 100 * 4 = 2.4KB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0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evaluation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7" y="1690688"/>
            <a:ext cx="3539797" cy="32959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63" y="1538531"/>
            <a:ext cx="5970787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evaluation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93" y="2126037"/>
            <a:ext cx="3888298" cy="30644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6037"/>
            <a:ext cx="4846740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novel Q-learning based TCP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TCPLearning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Achieve better throughput and delay performance than TCP New Reno</a:t>
            </a:r>
          </a:p>
          <a:p>
            <a:r>
              <a:rPr lang="en-US" altLang="zh-TW" dirty="0" smtClean="0"/>
              <a:t>Introduce function approximation techniques to reduce the memory usage</a:t>
            </a:r>
          </a:p>
          <a:p>
            <a:pPr lvl="1"/>
            <a:r>
              <a:rPr lang="en-US" altLang="zh-TW" dirty="0" smtClean="0"/>
              <a:t>CMAC uses less than 1/3 of memory than </a:t>
            </a:r>
            <a:r>
              <a:rPr lang="en-US" altLang="zh-TW" dirty="0" err="1" smtClean="0"/>
              <a:t>TCPLearning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Fuzzy </a:t>
            </a:r>
            <a:r>
              <a:rPr lang="en-US" altLang="zh-TW" dirty="0" err="1" smtClean="0"/>
              <a:t>TCPLearning</a:t>
            </a:r>
            <a:r>
              <a:rPr lang="en-US" altLang="zh-TW" dirty="0" smtClean="0"/>
              <a:t> uses 1.2% of the memory needed by </a:t>
            </a:r>
            <a:r>
              <a:rPr lang="en-US" altLang="zh-TW" dirty="0" err="1" smtClean="0"/>
              <a:t>TCPLearning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8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1545" y="2641076"/>
            <a:ext cx="4748684" cy="1325563"/>
          </a:xfrm>
        </p:spPr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5F6E8-3900-5287-8C71-1D95513A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2" y="1455082"/>
            <a:ext cx="6694450" cy="50110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2777" y="6405824"/>
            <a:ext cx="375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4"/>
              </a:rPr>
              <a:t>https://pbs.twimg.com/media/Dj1X28-V4AEtyIg.jpg:large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72884" y="943314"/>
            <a:ext cx="3993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Need </a:t>
            </a:r>
            <a:r>
              <a:rPr lang="en-US" altLang="zh-TW" b="1" dirty="0" smtClean="0"/>
              <a:t>high throughput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low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Choosing TCP for reliable end to end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Propose a new technique for TCP </a:t>
            </a:r>
            <a:r>
              <a:rPr lang="en-US" altLang="zh-TW" dirty="0" err="1" smtClean="0"/>
              <a:t>cwnd</a:t>
            </a:r>
            <a:r>
              <a:rPr lang="en-US" altLang="zh-TW" dirty="0" smtClean="0"/>
              <a:t> adaptation based on Q-learning, called </a:t>
            </a:r>
            <a:r>
              <a:rPr lang="en-US" altLang="zh-TW" b="1" dirty="0" err="1" smtClean="0"/>
              <a:t>TCPLearning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CMAC and fuzzy </a:t>
            </a:r>
            <a:r>
              <a:rPr lang="en-US" altLang="zh-TW" b="1" dirty="0" err="1" smtClean="0"/>
              <a:t>Kanerva</a:t>
            </a:r>
            <a:r>
              <a:rPr lang="en-US" altLang="zh-TW" b="1" dirty="0" smtClean="0"/>
              <a:t>-based function approximation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208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 </a:t>
            </a:r>
            <a:r>
              <a:rPr lang="en-US" altLang="zh-TW" dirty="0"/>
              <a:t>N</a:t>
            </a:r>
            <a:r>
              <a:rPr lang="en-US" altLang="zh-TW" dirty="0" smtClean="0"/>
              <a:t>ew Reno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6" y="1690688"/>
            <a:ext cx="5805728" cy="39908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6179736"/>
            <a:ext cx="3256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hlinkClick r:id="rId4"/>
              </a:rPr>
              <a:t>tcp</a:t>
            </a:r>
            <a:r>
              <a:rPr lang="en-US" altLang="zh-TW" sz="1200" dirty="0">
                <a:hlinkClick r:id="rId4"/>
              </a:rPr>
              <a:t> new </a:t>
            </a:r>
            <a:r>
              <a:rPr lang="en-US" altLang="zh-TW" sz="1200" dirty="0" err="1">
                <a:hlinkClick r:id="rId4"/>
              </a:rPr>
              <a:t>reno</a:t>
            </a:r>
            <a:r>
              <a:rPr lang="en-US" altLang="zh-TW" sz="1200" dirty="0">
                <a:hlinkClick r:id="rId4"/>
              </a:rPr>
              <a:t> congestion avoidance - Bing images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2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Propose a self-learning and unsupervised TCP </a:t>
            </a:r>
            <a:r>
              <a:rPr lang="en-US" altLang="zh-TW" dirty="0" err="1" smtClean="0"/>
              <a:t>cwnd</a:t>
            </a:r>
            <a:r>
              <a:rPr lang="en-US" altLang="zh-TW" dirty="0" smtClean="0"/>
              <a:t> adaptation technique based on Q-learning</a:t>
            </a:r>
          </a:p>
          <a:p>
            <a:r>
              <a:rPr lang="en-US" altLang="zh-TW" dirty="0" smtClean="0"/>
              <a:t>Using function approximation technique to reduce memory requirement</a:t>
            </a:r>
          </a:p>
          <a:p>
            <a:pPr lvl="1"/>
            <a:r>
              <a:rPr lang="en-US" altLang="zh-TW" dirty="0" smtClean="0"/>
              <a:t>CMAC</a:t>
            </a:r>
          </a:p>
          <a:p>
            <a:pPr lvl="1"/>
            <a:r>
              <a:rPr lang="en-US" altLang="zh-TW" dirty="0" smtClean="0"/>
              <a:t>Fuzzy </a:t>
            </a:r>
            <a:r>
              <a:rPr lang="en-US" altLang="zh-TW" dirty="0" err="1" smtClean="0"/>
              <a:t>Kanerva</a:t>
            </a:r>
            <a:endParaRPr lang="en-US" altLang="zh-TW" dirty="0" smtClean="0"/>
          </a:p>
          <a:p>
            <a:r>
              <a:rPr lang="en-US" altLang="zh-TW" dirty="0" smtClean="0"/>
              <a:t>Packet level simulations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3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C4B08-4909-C472-5A3B-6E30FF57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Motivation and practical relevance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" y="1948444"/>
            <a:ext cx="9036279" cy="25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57EAD-7A2E-55CC-7F72-6B3D260A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Related work</a:t>
            </a:r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80823"/>
              </p:ext>
            </p:extLst>
          </p:nvPr>
        </p:nvGraphicFramePr>
        <p:xfrm>
          <a:off x="1007068" y="1862614"/>
          <a:ext cx="1050331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106">
                  <a:extLst>
                    <a:ext uri="{9D8B030D-6E8A-4147-A177-3AD203B41FA5}">
                      <a16:colId xmlns:a16="http://schemas.microsoft.com/office/drawing/2014/main" val="1332336950"/>
                    </a:ext>
                  </a:extLst>
                </a:gridCol>
                <a:gridCol w="2420164">
                  <a:extLst>
                    <a:ext uri="{9D8B030D-6E8A-4147-A177-3AD203B41FA5}">
                      <a16:colId xmlns:a16="http://schemas.microsoft.com/office/drawing/2014/main" val="906864349"/>
                    </a:ext>
                  </a:extLst>
                </a:gridCol>
                <a:gridCol w="4582048">
                  <a:extLst>
                    <a:ext uri="{9D8B030D-6E8A-4147-A177-3AD203B41FA5}">
                      <a16:colId xmlns:a16="http://schemas.microsoft.com/office/drawing/2014/main" val="165412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Algorithm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Approach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Disadvantage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Cubic</a:t>
                      </a:r>
                      <a:endParaRPr lang="zh-TW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 smtClean="0"/>
                        <a:t>Using fixed function</a:t>
                      </a:r>
                      <a:endParaRPr lang="zh-TW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 smtClean="0"/>
                        <a:t>Cannot adapt to the complexity</a:t>
                      </a:r>
                      <a:r>
                        <a:rPr lang="en-US" altLang="zh-TW" baseline="0" dirty="0" smtClean="0"/>
                        <a:t> and rapid evolution of modern data networks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Vegas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1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Westwood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8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Fast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3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Off-line 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Cannot adapt to continuously</a:t>
                      </a:r>
                      <a:r>
                        <a:rPr lang="en-US" altLang="zh-TW" baseline="0" dirty="0" smtClean="0"/>
                        <a:t> varying network environment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7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Online</a:t>
                      </a:r>
                      <a:r>
                        <a:rPr lang="en-US" altLang="zh-TW" baseline="0" dirty="0" smtClean="0"/>
                        <a:t>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Dose not exploit memory of previous experiences and their outcomes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Q-Learning-based </a:t>
            </a:r>
            <a:r>
              <a:rPr kumimoji="1" lang="en-US" altLang="zh-TW" dirty="0" smtClean="0"/>
              <a:t>TCP / </a:t>
            </a:r>
            <a:r>
              <a:rPr kumimoji="1" lang="en-US" altLang="zh-TW" dirty="0" err="1" smtClean="0"/>
              <a:t>TCPLearning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2" y="1586861"/>
            <a:ext cx="6694191" cy="452054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4304" y="6456067"/>
            <a:ext cx="626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4"/>
              </a:rPr>
              <a:t>Example of reinforcement learning: Q-learning.  | Download Scientific Diagram (researchgate.net)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55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8D57-3F82-5B1A-7EC5-B27C885B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Q-Learning-based TCP / </a:t>
            </a:r>
            <a:r>
              <a:rPr kumimoji="1" lang="en-US" altLang="zh-TW" dirty="0" err="1"/>
              <a:t>TCPLearning</a:t>
            </a:r>
            <a:endParaRPr kumimoji="1"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720802" y="2127548"/>
            <a:ext cx="1517301" cy="855475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TCPLearning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041679" y="3672298"/>
            <a:ext cx="1517301" cy="8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Slow start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720802" y="5383246"/>
            <a:ext cx="1765598" cy="8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TCP New Reno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7" idx="3"/>
            <a:endCxn id="3" idx="1"/>
          </p:cNvCxnSpPr>
          <p:nvPr/>
        </p:nvCxnSpPr>
        <p:spPr>
          <a:xfrm flipV="1">
            <a:off x="2558980" y="2555286"/>
            <a:ext cx="1161822" cy="154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8" idx="1"/>
          </p:cNvCxnSpPr>
          <p:nvPr/>
        </p:nvCxnSpPr>
        <p:spPr>
          <a:xfrm>
            <a:off x="2558980" y="4100036"/>
            <a:ext cx="1161822" cy="17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161217" y="3180663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wnd</a:t>
            </a:r>
            <a:r>
              <a:rPr lang="en-US" altLang="zh-TW" dirty="0" smtClean="0"/>
              <a:t>&gt;threshold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61217" y="4830747"/>
            <a:ext cx="21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ongestion observed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9963309" y="2120690"/>
            <a:ext cx="1765598" cy="8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Fast recovery / retransmission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7899535" y="2120691"/>
            <a:ext cx="1765598" cy="8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TCP New Reno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5835761" y="2124846"/>
            <a:ext cx="1765598" cy="8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Packet loss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3" idx="3"/>
            <a:endCxn id="22" idx="1"/>
          </p:cNvCxnSpPr>
          <p:nvPr/>
        </p:nvCxnSpPr>
        <p:spPr>
          <a:xfrm flipV="1">
            <a:off x="5238103" y="2552584"/>
            <a:ext cx="597658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2" idx="3"/>
            <a:endCxn id="21" idx="1"/>
          </p:cNvCxnSpPr>
          <p:nvPr/>
        </p:nvCxnSpPr>
        <p:spPr>
          <a:xfrm flipV="1">
            <a:off x="7601359" y="2548429"/>
            <a:ext cx="298176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1" idx="3"/>
            <a:endCxn id="20" idx="1"/>
          </p:cNvCxnSpPr>
          <p:nvPr/>
        </p:nvCxnSpPr>
        <p:spPr>
          <a:xfrm flipV="1">
            <a:off x="9665133" y="2548428"/>
            <a:ext cx="298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244770" y="1726311"/>
            <a:ext cx="28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ongestion avoidance phase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5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850</Words>
  <Application>Microsoft Office PowerPoint</Application>
  <PresentationFormat>寬螢幕</PresentationFormat>
  <Paragraphs>164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Cambria Math</vt:lpstr>
      <vt:lpstr>Office 佈景主題</vt:lpstr>
      <vt:lpstr>Learning-based and data-driven TCP Design for Memory-constrained IoT</vt:lpstr>
      <vt:lpstr>Abstract</vt:lpstr>
      <vt:lpstr>Introduction</vt:lpstr>
      <vt:lpstr>TCP New Reno</vt:lpstr>
      <vt:lpstr>Contribution</vt:lpstr>
      <vt:lpstr>Motivation and practical relevance</vt:lpstr>
      <vt:lpstr>Related work</vt:lpstr>
      <vt:lpstr>Q-Learning-based TCP / TCPLearning</vt:lpstr>
      <vt:lpstr>Q-Learning-based TCP / TCPLearning</vt:lpstr>
      <vt:lpstr>Q-Learning-based TCP / TCPLearning</vt:lpstr>
      <vt:lpstr>Q-Learning-based TCP / TCPLearning</vt:lpstr>
      <vt:lpstr>Fuzzy Kanerva-based TCP Q-Learning</vt:lpstr>
      <vt:lpstr>CMAC / Tile coding</vt:lpstr>
      <vt:lpstr>CMAC / Tile coding</vt:lpstr>
      <vt:lpstr>Fuzzy Kanerva-based TCP Q-learning</vt:lpstr>
      <vt:lpstr>Fuzzy Kanerva-based TCP Q-learning</vt:lpstr>
      <vt:lpstr>PowerPoint 簡報</vt:lpstr>
      <vt:lpstr>Time and Space complexity</vt:lpstr>
      <vt:lpstr>Performance evaluation</vt:lpstr>
      <vt:lpstr>Performance evaluation - Impact of Reduced Memory Use</vt:lpstr>
      <vt:lpstr>Performance evaluation</vt:lpstr>
      <vt:lpstr>Performance evaluation</vt:lpstr>
      <vt:lpstr>Conclusion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Learning-based and data-driven TCP Design for Memory-constrained IoT</dc:title>
  <dc:creator>林 湘羚</dc:creator>
  <cp:lastModifiedBy>user</cp:lastModifiedBy>
  <cp:revision>212</cp:revision>
  <dcterms:created xsi:type="dcterms:W3CDTF">2022-12-04T00:35:15Z</dcterms:created>
  <dcterms:modified xsi:type="dcterms:W3CDTF">2022-12-13T17:06:47Z</dcterms:modified>
</cp:coreProperties>
</file>