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80" r:id="rId13"/>
    <p:sldId id="276" r:id="rId14"/>
    <p:sldId id="277" r:id="rId15"/>
    <p:sldId id="266" r:id="rId16"/>
    <p:sldId id="281" r:id="rId17"/>
    <p:sldId id="282" r:id="rId18"/>
    <p:sldId id="283" r:id="rId19"/>
    <p:sldId id="269" r:id="rId20"/>
    <p:sldId id="270" r:id="rId21"/>
    <p:sldId id="285" r:id="rId22"/>
    <p:sldId id="271" r:id="rId23"/>
    <p:sldId id="272" r:id="rId24"/>
    <p:sldId id="273" r:id="rId25"/>
    <p:sldId id="284" r:id="rId26"/>
    <p:sldId id="274" r:id="rId27"/>
    <p:sldId id="286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73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400A6-98A4-4F7F-92B4-FC6E8674D3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85D3C-4C72-4483-B1B9-9EAF8673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UAV -&gt; unmanned aerial vehicle (</a:t>
            </a:r>
            <a:r>
              <a:rPr lang="zh-TW" altLang="en-US" dirty="0"/>
              <a:t>無人機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Shadowing map</a:t>
            </a:r>
            <a:r>
              <a:rPr lang="zh-TW" altLang="en-US" dirty="0"/>
              <a:t>用來模擬環境</a:t>
            </a:r>
            <a:endParaRPr lang="en-US" altLang="zh-TW" dirty="0"/>
          </a:p>
          <a:p>
            <a:r>
              <a:rPr lang="zh-TW" altLang="en-US" dirty="0"/>
              <a:t>解釋了在</a:t>
            </a:r>
            <a:r>
              <a:rPr lang="en-US" altLang="zh-TW" dirty="0"/>
              <a:t>map</a:t>
            </a:r>
            <a:r>
              <a:rPr lang="zh-TW" altLang="en-US" dirty="0"/>
              <a:t>的最中間的無人機與在網格角落沒有被阻擋的</a:t>
            </a:r>
            <a:r>
              <a:rPr lang="en-US" altLang="zh-TW" dirty="0"/>
              <a:t>device</a:t>
            </a:r>
            <a:r>
              <a:rPr lang="zh-TW" altLang="en-US" dirty="0"/>
              <a:t>的</a:t>
            </a:r>
            <a:r>
              <a:rPr lang="en-US" altLang="zh-TW" dirty="0"/>
              <a:t>SNR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5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 ratio = ratio of collected data and total initially available device data</a:t>
            </a:r>
          </a:p>
          <a:p>
            <a:endParaRPr lang="en-US" dirty="0"/>
          </a:p>
          <a:p>
            <a:r>
              <a:rPr lang="en-US" dirty="0"/>
              <a:t>Monte Carlo analysis</a:t>
            </a:r>
            <a:r>
              <a:rPr lang="zh-TW" altLang="en-US" dirty="0"/>
              <a:t>是一個統計模擬方法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選到的參數與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原始数据的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尽可能的小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0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整個網格內佔用單元格的編碼</a:t>
            </a:r>
            <a:endParaRPr lang="en-US" dirty="0"/>
          </a:p>
          <a:p>
            <a:r>
              <a:rPr lang="en-US" dirty="0"/>
              <a:t>With the position encoded in this way, it can be stacked with the three-channel map and the coverage grid to form the five-channel input of the network’s convolutional layers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當資料量一樣</a:t>
            </a:r>
            <a:r>
              <a:rPr lang="en-US" altLang="zh-TW" dirty="0"/>
              <a:t>,</a:t>
            </a:r>
            <a:r>
              <a:rPr lang="zh-TW" altLang="en-US" dirty="0"/>
              <a:t> 先收集橙色的</a:t>
            </a:r>
            <a:r>
              <a:rPr lang="en-US" altLang="zh-TW" dirty="0"/>
              <a:t>data</a:t>
            </a:r>
            <a:r>
              <a:rPr lang="zh-TW" altLang="en-US" dirty="0"/>
              <a:t>再收集綠色的</a:t>
            </a:r>
            <a:endParaRPr lang="en-US" altLang="zh-TW" dirty="0"/>
          </a:p>
          <a:p>
            <a:r>
              <a:rPr lang="zh-TW" altLang="en-US" dirty="0"/>
              <a:t>當綠色的資料量比橙色的多</a:t>
            </a:r>
            <a:r>
              <a:rPr lang="en-US" altLang="zh-TW" dirty="0"/>
              <a:t>,</a:t>
            </a:r>
            <a:r>
              <a:rPr lang="zh-TW" altLang="en-US" dirty="0"/>
              <a:t> 先收集綠色的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5.A : </a:t>
            </a:r>
            <a:r>
              <a:rPr lang="zh-TW" altLang="en-US" dirty="0"/>
              <a:t>因為</a:t>
            </a:r>
            <a:r>
              <a:rPr lang="en-US" altLang="zh-TW" dirty="0"/>
              <a:t>shadowing effect</a:t>
            </a:r>
            <a:r>
              <a:rPr lang="zh-TW" altLang="en-US" dirty="0"/>
              <a:t>還有</a:t>
            </a:r>
            <a:r>
              <a:rPr lang="en-US" altLang="zh-TW" dirty="0"/>
              <a:t>NFZ,</a:t>
            </a:r>
            <a:r>
              <a:rPr lang="zh-TW" altLang="en-US" dirty="0"/>
              <a:t> 無人機再規劃到藍色</a:t>
            </a:r>
            <a:r>
              <a:rPr lang="en-US" altLang="zh-TW" dirty="0"/>
              <a:t>IoT</a:t>
            </a:r>
            <a:r>
              <a:rPr lang="zh-TW" altLang="en-US" dirty="0"/>
              <a:t>的路線時就比較複雜</a:t>
            </a:r>
            <a:endParaRPr lang="en-US" altLang="zh-TW" dirty="0"/>
          </a:p>
          <a:p>
            <a:r>
              <a:rPr lang="en-US" altLang="zh-TW" dirty="0"/>
              <a:t>5.B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紅色比較遠</a:t>
            </a:r>
            <a:endParaRPr lang="en-US" altLang="zh-TW" dirty="0"/>
          </a:p>
          <a:p>
            <a:r>
              <a:rPr lang="en-US" altLang="zh-TW" dirty="0"/>
              <a:t>5.C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藍色很遠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flying time 35</a:t>
            </a:r>
            <a:r>
              <a:rPr lang="zh-TW" altLang="en-US" dirty="0"/>
              <a:t>沒有辦法收集全部就先回來</a:t>
            </a:r>
            <a:endParaRPr lang="en-US" altLang="zh-TW" dirty="0"/>
          </a:p>
          <a:p>
            <a:r>
              <a:rPr lang="en-US" altLang="zh-TW" dirty="0"/>
              <a:t>5.D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規劃了一個在最短時間內收集全部資料的路線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deep Q-network -&gt; </a:t>
            </a:r>
            <a:r>
              <a:rPr lang="en-US" altLang="zh-TW" dirty="0"/>
              <a:t>RL</a:t>
            </a:r>
            <a:r>
              <a:rPr lang="zh-TW" altLang="en-US" dirty="0"/>
              <a:t>的一種變形</a:t>
            </a:r>
            <a:endParaRPr lang="en-US" altLang="zh-TW" dirty="0"/>
          </a:p>
          <a:p>
            <a:r>
              <a:rPr lang="zh-TW" altLang="en-US" dirty="0"/>
              <a:t>在這篇論文前</a:t>
            </a:r>
            <a:r>
              <a:rPr lang="en-US" altLang="zh-TW" dirty="0"/>
              <a:t>,</a:t>
            </a:r>
            <a:r>
              <a:rPr lang="zh-TW" altLang="en-US" dirty="0"/>
              <a:t>當</a:t>
            </a:r>
            <a:r>
              <a:rPr lang="en-US" altLang="zh-TW" dirty="0"/>
              <a:t>parameter</a:t>
            </a:r>
            <a:r>
              <a:rPr lang="zh-TW" altLang="en-US" dirty="0"/>
              <a:t>改變的時候</a:t>
            </a:r>
            <a:r>
              <a:rPr lang="en-US" altLang="zh-TW" dirty="0"/>
              <a:t>,</a:t>
            </a:r>
            <a:r>
              <a:rPr lang="zh-TW" altLang="en-US" dirty="0"/>
              <a:t> 那些用於</a:t>
            </a:r>
            <a:r>
              <a:rPr lang="en-US" altLang="zh-TW" dirty="0"/>
              <a:t>UAV</a:t>
            </a:r>
            <a:r>
              <a:rPr lang="zh-TW" altLang="en-US" dirty="0"/>
              <a:t>的路徑規劃的方法都需要重新計算</a:t>
            </a:r>
            <a:endParaRPr lang="en-US" altLang="zh-TW" dirty="0"/>
          </a:p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希望</a:t>
            </a:r>
            <a:r>
              <a:rPr lang="en-US" altLang="zh-TW" dirty="0"/>
              <a:t>agent</a:t>
            </a:r>
            <a:r>
              <a:rPr lang="zh-TW" altLang="en-US" dirty="0"/>
              <a:t>在不同的</a:t>
            </a:r>
            <a:r>
              <a:rPr lang="en-US" altLang="zh-TW" dirty="0"/>
              <a:t>scenario parameter</a:t>
            </a:r>
            <a:r>
              <a:rPr lang="zh-TW" altLang="en-US" dirty="0"/>
              <a:t>下都可以選擇一個好的決定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Cellular-connected UAVs attached to mobile network links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無人機基站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幫助原本的基站提供網路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UAVs provide communication service themselves</a:t>
            </a:r>
          </a:p>
          <a:p>
            <a:r>
              <a:rPr lang="zh-TW" altLang="en-US" dirty="0"/>
              <a:t>從</a:t>
            </a:r>
            <a:r>
              <a:rPr lang="en-US" altLang="zh-TW" dirty="0" err="1"/>
              <a:t>iot</a:t>
            </a:r>
            <a:r>
              <a:rPr lang="en-US" altLang="zh-TW" dirty="0"/>
              <a:t> sensor</a:t>
            </a:r>
            <a:r>
              <a:rPr lang="zh-TW" altLang="en-US" dirty="0"/>
              <a:t>收集資料然後上傳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小知識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日立已經有一個半自動化的</a:t>
            </a:r>
            <a:r>
              <a:rPr lang="en-US" altLang="zh-TW" dirty="0"/>
              <a:t>UAV</a:t>
            </a:r>
            <a:r>
              <a:rPr lang="zh-TW" altLang="en-US" dirty="0"/>
              <a:t>在一些大型設施建築物幫忙收集</a:t>
            </a:r>
            <a:r>
              <a:rPr lang="en-US" altLang="zh-TW" dirty="0"/>
              <a:t>IoT sensor</a:t>
            </a:r>
            <a:r>
              <a:rPr lang="zh-TW" altLang="en-US" dirty="0"/>
              <a:t>的資料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line-of-sight(LoS)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視距條件下，無線信號無遮擋地在發信端與接收端之間”直線“傳播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non-line-of-sight(</a:t>
            </a:r>
            <a:r>
              <a:rPr lang="en-US" dirty="0" err="1"/>
              <a:t>NLoS</a:t>
            </a:r>
            <a:r>
              <a:rPr lang="en-US" dirty="0"/>
              <a:t>)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非視距通信 有障礙物的情況下，無線信號只能通過反射，散射和衍射方式到達接收端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無線信號通過多種途徑被接收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Log-distance path loss -&gt;</a:t>
            </a:r>
            <a:r>
              <a:rPr lang="zh-TW" altLang="en-US" dirty="0"/>
              <a:t>預測環境的傳播損耗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Shadow fading -&gt; </a:t>
            </a:r>
            <a:r>
              <a:rPr lang="zh-TW" altLang="en-US" dirty="0"/>
              <a:t>傳播路徑上會有遮蔽物</a:t>
            </a:r>
            <a:r>
              <a:rPr lang="en-US" altLang="zh-TW" dirty="0"/>
              <a:t>,</a:t>
            </a:r>
            <a:r>
              <a:rPr lang="zh-TW" altLang="en-US" dirty="0"/>
              <a:t> 訊號就會有不同程度的衰減</a:t>
            </a:r>
            <a:r>
              <a:rPr lang="en-US" altLang="zh-TW" dirty="0"/>
              <a:t>,</a:t>
            </a:r>
            <a:r>
              <a:rPr lang="zh-TW" altLang="en-US" dirty="0"/>
              <a:t> 當使用者在移動的時候</a:t>
            </a:r>
            <a:r>
              <a:rPr lang="en-US" altLang="zh-TW" dirty="0"/>
              <a:t>,</a:t>
            </a:r>
            <a:r>
              <a:rPr lang="zh-TW" altLang="en-US" dirty="0"/>
              <a:t> 環境也會不一樣</a:t>
            </a:r>
            <a:r>
              <a:rPr lang="en-US" altLang="zh-TW" dirty="0"/>
              <a:t>,</a:t>
            </a:r>
            <a:r>
              <a:rPr lang="zh-TW" altLang="en-US" dirty="0"/>
              <a:t> 所以</a:t>
            </a:r>
            <a:r>
              <a:rPr lang="en-US" altLang="zh-TW" dirty="0"/>
              <a:t>shadow fading</a:t>
            </a:r>
            <a:r>
              <a:rPr lang="zh-TW" altLang="en-US" dirty="0"/>
              <a:t>也會不一樣</a:t>
            </a:r>
            <a:endParaRPr lang="en-US" altLang="zh-TW" dirty="0"/>
          </a:p>
          <a:p>
            <a:endParaRPr lang="en-US" dirty="0"/>
          </a:p>
          <a:p>
            <a:r>
              <a:rPr lang="en-US" altLang="zh-TW" dirty="0"/>
              <a:t>SNR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對比</a:t>
            </a:r>
            <a:r>
              <a:rPr lang="en-US" altLang="zh-TW" dirty="0"/>
              <a:t>signal</a:t>
            </a:r>
            <a:r>
              <a:rPr lang="zh-TW" altLang="en-US" dirty="0"/>
              <a:t>和</a:t>
            </a:r>
            <a:r>
              <a:rPr lang="en-US" altLang="zh-TW" dirty="0"/>
              <a:t>noise -&gt; ratio </a:t>
            </a:r>
            <a:r>
              <a:rPr lang="zh-TW" altLang="en-US" dirty="0"/>
              <a:t>越高</a:t>
            </a:r>
            <a:r>
              <a:rPr lang="en-US" altLang="zh-TW" dirty="0"/>
              <a:t>,</a:t>
            </a:r>
            <a:r>
              <a:rPr lang="zh-TW" altLang="en-US" dirty="0"/>
              <a:t> 訊號品質越好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transmit power </a:t>
            </a:r>
            <a:r>
              <a:rPr lang="en-US" dirty="0" err="1"/>
              <a:t>Pk</a:t>
            </a:r>
            <a:r>
              <a:rPr lang="en-US" dirty="0"/>
              <a:t>, white Gaussian noise power at the receiver </a:t>
            </a:r>
            <a:r>
              <a:rPr lang="el-GR" dirty="0"/>
              <a:t>σ 2 , </a:t>
            </a:r>
            <a:r>
              <a:rPr lang="en-US" dirty="0"/>
              <a:t>UAV-device distance dk(n), path loss exponent </a:t>
            </a:r>
            <a:r>
              <a:rPr lang="el-GR" dirty="0"/>
              <a:t>α</a:t>
            </a:r>
            <a:r>
              <a:rPr lang="en-US" dirty="0"/>
              <a:t>l and </a:t>
            </a:r>
            <a:r>
              <a:rPr lang="el-GR" dirty="0"/>
              <a:t>η</a:t>
            </a:r>
            <a:r>
              <a:rPr lang="en-US" dirty="0"/>
              <a:t>l ∼ N (0, </a:t>
            </a:r>
            <a:r>
              <a:rPr lang="el-GR" dirty="0"/>
              <a:t>σ2 </a:t>
            </a:r>
            <a:r>
              <a:rPr lang="en-US" dirty="0"/>
              <a:t>l ) modeled as a Gaussian random variable</a:t>
            </a:r>
          </a:p>
          <a:p>
            <a:endParaRPr lang="en-US" dirty="0"/>
          </a:p>
          <a:p>
            <a:r>
              <a:rPr lang="en-US" altLang="zh-TW" dirty="0"/>
              <a:t>TDMA(Time Division Multiple Access)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把訊號切成不同的</a:t>
            </a:r>
            <a:r>
              <a:rPr lang="en-US" altLang="zh-TW" dirty="0"/>
              <a:t>time slot</a:t>
            </a:r>
            <a:r>
              <a:rPr lang="zh-TW" altLang="en-US" dirty="0"/>
              <a:t>讓多個使用者分享這個</a:t>
            </a:r>
            <a:r>
              <a:rPr lang="en-US" altLang="zh-TW" dirty="0"/>
              <a:t>channel, </a:t>
            </a:r>
            <a:r>
              <a:rPr lang="zh-TW" altLang="en-US" dirty="0"/>
              <a:t>每個使用者給一個</a:t>
            </a:r>
            <a:r>
              <a:rPr lang="en-US" altLang="zh-TW" dirty="0"/>
              <a:t>time slot</a:t>
            </a:r>
            <a:r>
              <a:rPr lang="zh-TW" altLang="en-US" dirty="0"/>
              <a:t>讓他在那個</a:t>
            </a:r>
            <a:r>
              <a:rPr lang="en-US" altLang="zh-TW" dirty="0"/>
              <a:t>time slot</a:t>
            </a:r>
            <a:r>
              <a:rPr lang="zh-TW" altLang="en-US" dirty="0"/>
              <a:t>裡去使用這整個</a:t>
            </a:r>
            <a:r>
              <a:rPr lang="en-US" altLang="zh-TW" dirty="0"/>
              <a:t>channel</a:t>
            </a:r>
            <a:r>
              <a:rPr lang="zh-TW" altLang="en-US" dirty="0"/>
              <a:t>的資源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1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Constraint:</a:t>
            </a:r>
          </a:p>
          <a:p>
            <a:pPr marL="228600" indent="-228600">
              <a:buAutoNum type="arabicPeriod"/>
            </a:pPr>
            <a:r>
              <a:rPr lang="en-US" dirty="0"/>
              <a:t>Mission time slots are chosen sufficiently small so that the UAV’s velocity v(t) can be considered to remain constant in one time slot.</a:t>
            </a:r>
            <a:r>
              <a:rPr lang="zh-TW" altLang="en-US" dirty="0"/>
              <a:t> </a:t>
            </a:r>
            <a:r>
              <a:rPr lang="en-US" altLang="zh-TW" dirty="0"/>
              <a:t>Velocity = displacement / change in time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number of communication time slots per mission time slot δ is chosen sufficiently large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</a:t>
            </a:r>
            <a:r>
              <a:rPr lang="zh-TW" altLang="en-US" dirty="0"/>
              <a:t>會</a:t>
            </a:r>
            <a:r>
              <a:rPr lang="en-US" altLang="zh-TW" dirty="0"/>
              <a:t>expand</a:t>
            </a:r>
            <a:r>
              <a:rPr lang="zh-TW" altLang="en-US" dirty="0"/>
              <a:t>成</a:t>
            </a:r>
            <a:r>
              <a:rPr lang="en-US" altLang="zh-TW" dirty="0"/>
              <a:t>2M-1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Centered map</a:t>
            </a:r>
            <a:r>
              <a:rPr lang="zh-TW" altLang="en-US" dirty="0"/>
              <a:t>餵進使用了</a:t>
            </a:r>
            <a:r>
              <a:rPr lang="en-US" altLang="zh-TW" dirty="0" err="1"/>
              <a:t>ReLU</a:t>
            </a:r>
            <a:r>
              <a:rPr lang="en-US" altLang="zh-TW" dirty="0"/>
              <a:t> activation </a:t>
            </a:r>
            <a:r>
              <a:rPr lang="zh-TW" altLang="en-US" dirty="0"/>
              <a:t>的 </a:t>
            </a:r>
            <a:r>
              <a:rPr lang="en-US" altLang="zh-TW" dirty="0"/>
              <a:t>convolution layers,</a:t>
            </a:r>
            <a:r>
              <a:rPr lang="zh-TW" altLang="en-US" dirty="0"/>
              <a:t> 然後經過</a:t>
            </a:r>
            <a:r>
              <a:rPr lang="en-US" altLang="zh-TW" dirty="0"/>
              <a:t>flatten.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跟剩餘的</a:t>
            </a:r>
            <a:r>
              <a:rPr lang="en-US" altLang="zh-TW" dirty="0"/>
              <a:t>flying time concatenate </a:t>
            </a:r>
            <a:r>
              <a:rPr lang="zh-TW" altLang="en-US" dirty="0"/>
              <a:t>起來</a:t>
            </a:r>
            <a:endParaRPr lang="en-US" altLang="zh-TW" dirty="0"/>
          </a:p>
          <a:p>
            <a:r>
              <a:rPr lang="zh-TW" altLang="en-US" dirty="0"/>
              <a:t>經過使用了</a:t>
            </a:r>
            <a:r>
              <a:rPr lang="en-US" altLang="zh-TW" dirty="0" err="1"/>
              <a:t>ReLU</a:t>
            </a:r>
            <a:r>
              <a:rPr lang="en-US" altLang="zh-TW" dirty="0"/>
              <a:t> activation</a:t>
            </a:r>
            <a:r>
              <a:rPr lang="zh-TW" altLang="en-US" dirty="0"/>
              <a:t>的</a:t>
            </a:r>
            <a:r>
              <a:rPr lang="en-US" altLang="zh-TW" dirty="0"/>
              <a:t>fully connected layer</a:t>
            </a:r>
          </a:p>
          <a:p>
            <a:r>
              <a:rPr lang="zh-TW" altLang="en-US" dirty="0"/>
              <a:t>最後一個</a:t>
            </a:r>
            <a:r>
              <a:rPr lang="en-US" altLang="zh-TW" dirty="0"/>
              <a:t>fully connected layer</a:t>
            </a:r>
            <a:r>
              <a:rPr lang="zh-TW" altLang="en-US" dirty="0"/>
              <a:t>並沒有</a:t>
            </a:r>
            <a:r>
              <a:rPr lang="en-US" altLang="zh-TW" dirty="0"/>
              <a:t>activation function</a:t>
            </a:r>
            <a:r>
              <a:rPr lang="zh-TW" altLang="en-US" dirty="0"/>
              <a:t>而且</a:t>
            </a:r>
            <a:r>
              <a:rPr lang="en-US" altLang="zh-TW" dirty="0"/>
              <a:t>size = action space</a:t>
            </a:r>
          </a:p>
          <a:p>
            <a:r>
              <a:rPr lang="en-US" dirty="0"/>
              <a:t>Output </a:t>
            </a:r>
            <a:r>
              <a:rPr lang="zh-TW" altLang="en-US" dirty="0"/>
              <a:t>每個</a:t>
            </a:r>
            <a:r>
              <a:rPr lang="en-US" altLang="zh-TW" dirty="0"/>
              <a:t>action</a:t>
            </a:r>
            <a:r>
              <a:rPr lang="zh-TW" altLang="en-US" dirty="0"/>
              <a:t>的</a:t>
            </a:r>
            <a:r>
              <a:rPr lang="en-US" dirty="0"/>
              <a:t>Q value</a:t>
            </a:r>
          </a:p>
          <a:p>
            <a:r>
              <a:rPr lang="en-US" dirty="0" err="1"/>
              <a:t>Softmax</a:t>
            </a:r>
            <a:r>
              <a:rPr lang="en-US" dirty="0"/>
              <a:t> policy</a:t>
            </a:r>
            <a:r>
              <a:rPr lang="zh-TW" altLang="en-US" dirty="0"/>
              <a:t>含有一個</a:t>
            </a:r>
            <a:r>
              <a:rPr lang="en-US" altLang="zh-TW" dirty="0" err="1"/>
              <a:t>softmax</a:t>
            </a:r>
            <a:r>
              <a:rPr lang="en-US" altLang="zh-TW" dirty="0"/>
              <a:t> function,</a:t>
            </a:r>
            <a:r>
              <a:rPr lang="zh-TW" altLang="en-US" dirty="0"/>
              <a:t> </a:t>
            </a:r>
            <a:r>
              <a:rPr lang="en-US" altLang="zh-TW" dirty="0" err="1"/>
              <a:t>softmax</a:t>
            </a:r>
            <a:r>
              <a:rPr lang="en-US" altLang="zh-TW" dirty="0"/>
              <a:t> function</a:t>
            </a:r>
            <a:r>
              <a:rPr lang="zh-TW" altLang="en-US" dirty="0"/>
              <a:t>把</a:t>
            </a:r>
            <a:r>
              <a:rPr lang="en-US" altLang="zh-TW" dirty="0"/>
              <a:t>output</a:t>
            </a:r>
            <a:r>
              <a:rPr lang="zh-TW" altLang="en-US" dirty="0"/>
              <a:t>轉換成機率分布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5D3C-4C72-4483-B1B9-9EAF8673B9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BCF9-FF22-4365-B640-F651C33222A9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F8D6-0AA3-4260-A9A2-62734F53568B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B5BA-16C2-469B-89ED-45D90B8091D9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86-F9C1-4370-9CF5-0F67BBC41C9A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DFD0-71B6-4421-9F19-974F5AAF5EBD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A431-6E6E-45BA-A711-8BD7CC177A88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968-775C-468A-89D2-B302C76187EC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FE7B-5DBB-4F3A-BA65-86A559137B90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9F15-7A7A-4869-86E1-20439C099E66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4ED8-8370-41E0-95EE-94134184BF1A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604-9456-4311-904E-19EBE92FB40D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A629-85B3-4308-8B23-B4F6D6981F81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0F07-58B0-4CA9-8DA8-D1E7413529DC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11D-D3EF-45BA-897B-6E103796EF41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EC4B-296A-40AE-9016-6FECE32EE54D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281C-0117-4DA4-BBDC-7D99AFA4737E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8731-FB14-4995-B443-8DBCF13B4162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bayerlein/uav_data_harvest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Double-Deep-Q-Network-DDQN-approach-for-the-AV_fig3_35199043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BED-53EC-4034-A4C6-5D400393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98987"/>
            <a:ext cx="7766936" cy="3251846"/>
          </a:xfrm>
        </p:spPr>
        <p:txBody>
          <a:bodyPr/>
          <a:lstStyle/>
          <a:p>
            <a:r>
              <a:rPr lang="en-US" sz="4800" dirty="0"/>
              <a:t>UAV Path Planning for Wireless Data Harvesting: A Deep Reinforcement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0F31F-ACD3-4678-919C-AFD8BFA3F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Harald Bayerlein</a:t>
            </a:r>
            <a:r>
              <a:rPr lang="en-US" baseline="30000" dirty="0"/>
              <a:t>1</a:t>
            </a:r>
            <a:r>
              <a:rPr lang="en-US" dirty="0"/>
              <a:t> , </a:t>
            </a:r>
            <a:r>
              <a:rPr lang="en-US" dirty="0" err="1"/>
              <a:t>Mirco</a:t>
            </a:r>
            <a:r>
              <a:rPr lang="en-US" dirty="0"/>
              <a:t> Theile</a:t>
            </a:r>
            <a:r>
              <a:rPr lang="en-US" baseline="30000" dirty="0"/>
              <a:t>2</a:t>
            </a:r>
            <a:r>
              <a:rPr lang="en-US" dirty="0"/>
              <a:t> , Marco Caccamo</a:t>
            </a:r>
            <a:r>
              <a:rPr lang="en-US" baseline="30000" dirty="0"/>
              <a:t>2</a:t>
            </a:r>
            <a:r>
              <a:rPr lang="en-US" dirty="0"/>
              <a:t> , and David </a:t>
            </a:r>
            <a:r>
              <a:rPr lang="en-US" dirty="0" err="1"/>
              <a:t>Gesbert</a:t>
            </a:r>
            <a:r>
              <a:rPr lang="en-US" dirty="0"/>
              <a:t> </a:t>
            </a:r>
            <a:r>
              <a:rPr lang="en-US" baseline="30000" dirty="0"/>
              <a:t>1</a:t>
            </a:r>
          </a:p>
          <a:p>
            <a:r>
              <a:rPr lang="en-US" dirty="0"/>
              <a:t>Communication Systems Department, EURECOM, Sophia Antipolis, France</a:t>
            </a:r>
          </a:p>
          <a:p>
            <a:r>
              <a:rPr lang="en-US" dirty="0"/>
              <a:t>TUM Department of Mechanical Engineering, Technical University of Munich, Germany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5CC9F-464A-4648-B139-156C51C1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43" y="157872"/>
            <a:ext cx="1721877" cy="17947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4905970-FCAA-42BC-AA57-C12008135CE5}"/>
              </a:ext>
            </a:extLst>
          </p:cNvPr>
          <p:cNvSpPr txBox="1">
            <a:spLocks/>
          </p:cNvSpPr>
          <p:nvPr/>
        </p:nvSpPr>
        <p:spPr>
          <a:xfrm>
            <a:off x="1507067" y="5286309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IEEE Global Communications Conference (GLOBECOM) 2020</a:t>
            </a:r>
          </a:p>
          <a:p>
            <a:r>
              <a:rPr lang="en-US" dirty="0"/>
              <a:t>Code available: </a:t>
            </a:r>
            <a:r>
              <a:rPr lang="en-US" dirty="0" err="1">
                <a:hlinkClick r:id="rId4"/>
              </a:rPr>
              <a:t>hbayerlein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uav_data_harvesting</a:t>
            </a:r>
            <a:r>
              <a:rPr lang="en-US" dirty="0">
                <a:hlinkClick r:id="rId4"/>
              </a:rPr>
              <a:t>: Python implementation of DDQN multi-UAV data harvesting (github.com)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AA4FC-59D9-4554-A28B-777EB6D9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2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and Problem Formulation (Markov Decision Process, 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3347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size of state space: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 space for UAV, A = {north, east, south, west, hover, land}</a:t>
            </a:r>
          </a:p>
          <a:p>
            <a:r>
              <a:rPr lang="en-US" dirty="0"/>
              <a:t>Reward function maps state-action pairs to a real-valued reward and has 4 components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data</a:t>
            </a:r>
            <a:r>
              <a:rPr lang="en-US" dirty="0"/>
              <a:t> (positive) : data collection reward given by achieved throughput in current time slot</a:t>
            </a:r>
          </a:p>
          <a:p>
            <a:pPr lvl="1"/>
            <a:r>
              <a:rPr lang="en-US" dirty="0" err="1"/>
              <a:t>r</a:t>
            </a:r>
            <a:r>
              <a:rPr lang="en-US" baseline="-25000" dirty="0" err="1"/>
              <a:t>sc</a:t>
            </a:r>
            <a:r>
              <a:rPr lang="en-US" dirty="0"/>
              <a:t> (negative) : safety controller (</a:t>
            </a:r>
            <a:r>
              <a:rPr lang="en-US" dirty="0" err="1"/>
              <a:t>sc</a:t>
            </a:r>
            <a:r>
              <a:rPr lang="en-US" dirty="0"/>
              <a:t>) penalty if drone enter NFZs or need to prevent drone from colliding with building</a:t>
            </a:r>
          </a:p>
          <a:p>
            <a:pPr lvl="1"/>
            <a:r>
              <a:rPr lang="en-US" dirty="0" err="1"/>
              <a:t>r</a:t>
            </a:r>
            <a:r>
              <a:rPr lang="en-US" baseline="-25000" dirty="0" err="1"/>
              <a:t>mov</a:t>
            </a:r>
            <a:r>
              <a:rPr lang="en-US" dirty="0"/>
              <a:t> (negative) : constant movement penalty is applied for every action the UAV takes without completing the mission</a:t>
            </a:r>
          </a:p>
          <a:p>
            <a:pPr lvl="1"/>
            <a:r>
              <a:rPr lang="en-US" dirty="0" err="1"/>
              <a:t>r</a:t>
            </a:r>
            <a:r>
              <a:rPr lang="en-US" baseline="-25000" dirty="0" err="1"/>
              <a:t>crash</a:t>
            </a:r>
            <a:r>
              <a:rPr lang="en-US" dirty="0"/>
              <a:t> (negative) : penalty if drone reach its flying time and did not landed safety in landing zone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1EC31-622E-46CF-960B-C3FFBE20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30" y="2125108"/>
            <a:ext cx="3835896" cy="734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6B0AA-0397-4E8B-9DEA-D5A2C3DB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Methodology (Q-learning)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40BF1-27BC-407C-B3E9-4606F2A9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249599-C807-4583-8AE9-8EA43A708ED4}"/>
              </a:ext>
            </a:extLst>
          </p:cNvPr>
          <p:cNvSpPr/>
          <p:nvPr/>
        </p:nvSpPr>
        <p:spPr>
          <a:xfrm>
            <a:off x="3666931" y="2307738"/>
            <a:ext cx="2323322" cy="10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B5D2B2-897A-4E82-AD7A-0445460880BE}"/>
              </a:ext>
            </a:extLst>
          </p:cNvPr>
          <p:cNvSpPr/>
          <p:nvPr/>
        </p:nvSpPr>
        <p:spPr>
          <a:xfrm>
            <a:off x="3666931" y="4395756"/>
            <a:ext cx="2323322" cy="1063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51B4C-B20A-4F10-AA03-4DCD105E8074}"/>
              </a:ext>
            </a:extLst>
          </p:cNvPr>
          <p:cNvCxnSpPr/>
          <p:nvPr/>
        </p:nvCxnSpPr>
        <p:spPr>
          <a:xfrm>
            <a:off x="4777274" y="3526971"/>
            <a:ext cx="0" cy="68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2C54381B-65B8-4129-BC30-EE59AC933E18}"/>
              </a:ext>
            </a:extLst>
          </p:cNvPr>
          <p:cNvSpPr/>
          <p:nvPr/>
        </p:nvSpPr>
        <p:spPr>
          <a:xfrm>
            <a:off x="2631244" y="2839582"/>
            <a:ext cx="765094" cy="20880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0A80D2-CFFF-4EFF-8134-7C269B893C09}"/>
              </a:ext>
            </a:extLst>
          </p:cNvPr>
          <p:cNvSpPr/>
          <p:nvPr/>
        </p:nvSpPr>
        <p:spPr>
          <a:xfrm rot="10800000">
            <a:off x="6260846" y="2720892"/>
            <a:ext cx="765094" cy="20880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B6F579-FCE3-4D59-AA8A-9A40115A0254}"/>
              </a:ext>
            </a:extLst>
          </p:cNvPr>
          <p:cNvSpPr txBox="1"/>
          <p:nvPr/>
        </p:nvSpPr>
        <p:spPr>
          <a:xfrm>
            <a:off x="4879908" y="3698925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9F01E-A150-4DC6-97BD-4B2AF13D8495}"/>
              </a:ext>
            </a:extLst>
          </p:cNvPr>
          <p:cNvSpPr txBox="1"/>
          <p:nvPr/>
        </p:nvSpPr>
        <p:spPr>
          <a:xfrm>
            <a:off x="7296532" y="368287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9256B-3A7C-4E52-9103-D055635B082F}"/>
              </a:ext>
            </a:extLst>
          </p:cNvPr>
          <p:cNvSpPr txBox="1"/>
          <p:nvPr/>
        </p:nvSpPr>
        <p:spPr>
          <a:xfrm>
            <a:off x="1397816" y="368287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71298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6304-AA9F-4AF1-AD91-CEFA7E3D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(Q-learning)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F218-6409-4E06-9D43-26B0C9AA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Q-function: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-25000" dirty="0"/>
              <a:t>t</a:t>
            </a:r>
            <a:r>
              <a:rPr lang="en-US" dirty="0"/>
              <a:t> = discounted cumulative return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Discount factor, </a:t>
            </a:r>
            <a:r>
              <a:rPr lang="el-GR" dirty="0"/>
              <a:t>γ</a:t>
            </a:r>
            <a:r>
              <a:rPr lang="en-US" dirty="0"/>
              <a:t>, balancing the importance of immediate and future reward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A848-7C34-4685-BE93-813348AB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F6A2C-4E0B-4265-A585-D79E2C08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421069"/>
            <a:ext cx="3314700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B292F-0AC0-4332-9083-21098661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98" y="3429000"/>
            <a:ext cx="2781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8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(Double Deep Q-learning and Combined Experience Replay)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3565A-BD78-4EF9-A4BE-E1E1F202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5AE2E-9CD5-43E0-AC17-7670D8C5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3" y="1797285"/>
            <a:ext cx="7724970" cy="4151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D32A5-258D-4869-850C-F3AFFDBFC4CA}"/>
              </a:ext>
            </a:extLst>
          </p:cNvPr>
          <p:cNvSpPr txBox="1"/>
          <p:nvPr/>
        </p:nvSpPr>
        <p:spPr>
          <a:xfrm>
            <a:off x="846658" y="6223924"/>
            <a:ext cx="1134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Double Deep Q-Network (DDQN) approach for the AV. | Download Scientific Diagram (researchgate.net)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74ADB-22AE-4494-BC6D-A13CA0024F7D}"/>
              </a:ext>
            </a:extLst>
          </p:cNvPr>
          <p:cNvSpPr txBox="1"/>
          <p:nvPr/>
        </p:nvSpPr>
        <p:spPr>
          <a:xfrm>
            <a:off x="1324947" y="3244334"/>
            <a:ext cx="88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s,a,r,s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98143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(Double Deep Q-learning and Combined Experience Replay)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network with parameters </a:t>
            </a:r>
            <a:r>
              <a:rPr lang="el-GR" dirty="0"/>
              <a:t>θ</a:t>
            </a:r>
            <a:r>
              <a:rPr lang="en-US" dirty="0"/>
              <a:t> to minimize loss function</a:t>
            </a:r>
          </a:p>
          <a:p>
            <a:r>
              <a:rPr lang="en-US" dirty="0"/>
              <a:t>Loss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 = s(t), a = a(t), s’ = s(t+1), a’ = a(t+1)</a:t>
            </a:r>
          </a:p>
          <a:p>
            <a:r>
              <a:rPr lang="en-US" dirty="0"/>
              <a:t>Target value, Y(s, a, s’)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4C7D8-1CEE-4C48-8C51-68F84574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E9114-E694-485B-AA07-DAB2A464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96" y="3000375"/>
            <a:ext cx="410527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FB980-E5B2-4046-909A-78913A31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311" y="4617487"/>
            <a:ext cx="4848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0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(Centered Global 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map = static environmental map + dynamic device data map</a:t>
            </a:r>
          </a:p>
          <a:p>
            <a:r>
              <a:rPr lang="en-US" dirty="0"/>
              <a:t>Global map formatted as 2 real-valued map layers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= data available for collection from each device at its respective position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= data that has already collected throughout the mission</a:t>
            </a:r>
          </a:p>
          <a:p>
            <a:r>
              <a:rPr lang="en-US" dirty="0"/>
              <a:t>Input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paper states that centered map layer can benefits its ability to generalize over varying scenario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988C6-D0C4-4708-9037-444AF3F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F470A-214A-4AAC-9BF2-BF9696FF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4100975"/>
            <a:ext cx="41719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5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4326-2C59-4F55-9867-DAD2E4A9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(Centered Global Map)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7A88C-E8EF-4600-8571-685119934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774" y="2029424"/>
            <a:ext cx="5734050" cy="3248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0DD9F-FDBA-401F-9CA6-41816437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2B26E-C464-4967-B11C-99B8EEABE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78" y="2077049"/>
            <a:ext cx="58769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5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3271-202A-4DEB-80D8-DED894D8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(Centered Global Map)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3484B-F31F-4543-9E4F-1F83340B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00F1B-C4D4-441D-914E-654972522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34"/>
          <a:stretch/>
        </p:blipFill>
        <p:spPr>
          <a:xfrm>
            <a:off x="446703" y="1751134"/>
            <a:ext cx="6733415" cy="276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0D4F9-D49A-4029-864E-C4C46293A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61" y="4988920"/>
            <a:ext cx="5133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7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BDB-2F37-4EF1-8758-CB0C62D4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(Centered Global 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BF61-669C-4421-947D-52AFBFF0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27809"/>
            <a:ext cx="8596668" cy="1999584"/>
          </a:xfrm>
        </p:spPr>
        <p:txBody>
          <a:bodyPr/>
          <a:lstStyle/>
          <a:p>
            <a:r>
              <a:rPr lang="en-US" dirty="0"/>
              <a:t>Since agent’s action based on its relative position to feature</a:t>
            </a:r>
          </a:p>
          <a:p>
            <a:pPr lvl="1"/>
            <a:r>
              <a:rPr lang="en-US" dirty="0"/>
              <a:t>Its learning efficiency increase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3B8D7-1C65-4274-85C0-61A46653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CBDEEA-F9F7-4966-A6E7-EA467C2D0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41498"/>
              </p:ext>
            </p:extLst>
          </p:nvPr>
        </p:nvGraphicFramePr>
        <p:xfrm>
          <a:off x="911668" y="1778000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262264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796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Neurons in Flatten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5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Non-centered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 to features at absolute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Correspond to features at relative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32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(Neural Network Model)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DFDF4-42EB-4518-8F9D-8AB9EA14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81331"/>
            <a:ext cx="8596668" cy="19221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Argmax of Q-value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Soft-max policy</a:t>
            </a:r>
          </a:p>
          <a:p>
            <a:endParaRPr lang="en-US" dirty="0"/>
          </a:p>
          <a:p>
            <a:r>
              <a:rPr lang="en-US" dirty="0"/>
              <a:t>Temperature parameter, </a:t>
            </a:r>
            <a:r>
              <a:rPr lang="el-GR" dirty="0"/>
              <a:t>β</a:t>
            </a:r>
            <a:r>
              <a:rPr lang="en-US" dirty="0"/>
              <a:t>, scales the balance of exploration and exploitation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F4635-BFD5-4662-AEC3-28DFA114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D5BD5-F1D3-4253-AAA7-1AC5B857C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6" y="1430030"/>
            <a:ext cx="10477500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309F7-820A-4F1B-99EC-FAB49F423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157" y="4621521"/>
            <a:ext cx="241935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DF8C20-082C-4955-A7BF-8B1AA8050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99" y="5269837"/>
            <a:ext cx="3124200" cy="771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A21584-804D-4B9A-8003-E86AB7AFCD94}"/>
              </a:ext>
            </a:extLst>
          </p:cNvPr>
          <p:cNvSpPr txBox="1"/>
          <p:nvPr/>
        </p:nvSpPr>
        <p:spPr>
          <a:xfrm>
            <a:off x="5247409" y="4098579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(concatenate)</a:t>
            </a:r>
          </a:p>
        </p:txBody>
      </p:sp>
    </p:spTree>
    <p:extLst>
      <p:ext uri="{BB962C8B-B14F-4D97-AF65-F5344CB8AC3E}">
        <p14:creationId xmlns:p14="http://schemas.microsoft.com/office/powerpoint/2010/main" val="143096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System Model and Problem Formulation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Stimulation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344CB-968E-431E-8344-4F31EE1A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Stimulations (Stimulation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UAV works in 16 x 16 cells where each cell has size 10m x 10m</a:t>
            </a:r>
          </a:p>
          <a:p>
            <a:r>
              <a:rPr lang="en-US" dirty="0"/>
              <a:t>UAV has remaining flying time of T steps, and T decreasing by 1 after every action agent takes</a:t>
            </a:r>
          </a:p>
          <a:p>
            <a:r>
              <a:rPr lang="en-US" dirty="0"/>
              <a:t>UAV flies at constant altitude, h=10m</a:t>
            </a:r>
          </a:p>
          <a:p>
            <a:r>
              <a:rPr lang="en-US" dirty="0"/>
              <a:t>Each mission time slot has </a:t>
            </a:r>
            <a:r>
              <a:rPr lang="el-GR" dirty="0"/>
              <a:t>δ</a:t>
            </a:r>
            <a:r>
              <a:rPr lang="en-US" dirty="0"/>
              <a:t> = 4 communication time slots</a:t>
            </a:r>
          </a:p>
          <a:p>
            <a:r>
              <a:rPr lang="en-US" dirty="0"/>
              <a:t>α</a:t>
            </a:r>
            <a:r>
              <a:rPr lang="en-US" baseline="-25000" dirty="0"/>
              <a:t>LoS</a:t>
            </a:r>
            <a:r>
              <a:rPr lang="en-US" dirty="0"/>
              <a:t> = 2.27, α</a:t>
            </a:r>
            <a:r>
              <a:rPr lang="en-US" baseline="-25000" dirty="0" err="1"/>
              <a:t>NLoS</a:t>
            </a:r>
            <a:r>
              <a:rPr lang="en-US" dirty="0"/>
              <a:t> = 3.64,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LoS</a:t>
            </a:r>
            <a:r>
              <a:rPr lang="en-US" dirty="0"/>
              <a:t> = 2,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NLoS</a:t>
            </a:r>
            <a:r>
              <a:rPr lang="en-US" dirty="0"/>
              <a:t> = 5 </a:t>
            </a:r>
          </a:p>
          <a:p>
            <a:r>
              <a:rPr lang="en-US" dirty="0"/>
              <a:t>Shadowing map</a:t>
            </a:r>
            <a:r>
              <a:rPr lang="zh-TW" altLang="en-US" dirty="0"/>
              <a:t> </a:t>
            </a:r>
            <a:r>
              <a:rPr lang="en-US" dirty="0"/>
              <a:t>were computed using ray tracing from and to the center points of cell</a:t>
            </a:r>
          </a:p>
          <a:p>
            <a:r>
              <a:rPr lang="en-US" dirty="0"/>
              <a:t>Transmission and noise powers are normalized through cell-edge SNR = -15dB</a:t>
            </a:r>
          </a:p>
          <a:p>
            <a:r>
              <a:rPr lang="en-US" dirty="0"/>
              <a:t>Agent has no prior knowledge about shadowing map or wireless channel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AA5EC-BC1D-4A69-98E8-16009C79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79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Stimulations (Stimulation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agent’s performance per episode:</a:t>
            </a:r>
          </a:p>
          <a:p>
            <a:pPr lvl="1"/>
            <a:r>
              <a:rPr lang="en-US" dirty="0"/>
              <a:t>Cumulative reward</a:t>
            </a:r>
          </a:p>
          <a:p>
            <a:pPr lvl="1"/>
            <a:r>
              <a:rPr lang="en-US" dirty="0"/>
              <a:t>Has landed</a:t>
            </a:r>
          </a:p>
          <a:p>
            <a:pPr lvl="1"/>
            <a:r>
              <a:rPr lang="en-US" dirty="0"/>
              <a:t>Collection ratio</a:t>
            </a:r>
          </a:p>
          <a:p>
            <a:pPr lvl="1"/>
            <a:r>
              <a:rPr lang="en-US" dirty="0"/>
              <a:t>Collection ratio and landed</a:t>
            </a:r>
          </a:p>
          <a:p>
            <a:pPr lvl="2"/>
            <a:r>
              <a:rPr lang="en-US" dirty="0"/>
              <a:t>Has landed x collection ratio</a:t>
            </a:r>
          </a:p>
          <a:p>
            <a:r>
              <a:rPr lang="en-US" dirty="0"/>
              <a:t>During training, agent’s training progress is evaluated in randomly selected scenario every ten episode and average all those evaluation</a:t>
            </a:r>
          </a:p>
          <a:p>
            <a:r>
              <a:rPr lang="en-US" dirty="0"/>
              <a:t>Impossible to try all possible scenario variation, so use Monte Carlo analysis to randomly select scenario parameter combination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AA5EC-BC1D-4A69-98E8-16009C79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Stimulations (Centered vs Non-Centered 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5371"/>
            <a:ext cx="8596668" cy="3885991"/>
          </a:xfrm>
        </p:spPr>
        <p:txBody>
          <a:bodyPr/>
          <a:lstStyle/>
          <a:p>
            <a:r>
              <a:rPr lang="en-US" dirty="0"/>
              <a:t>Input of non-centered agent has same shape as centered agent</a:t>
            </a:r>
          </a:p>
          <a:p>
            <a:r>
              <a:rPr lang="en-US" dirty="0"/>
              <a:t>Difference between these 2 agents:</a:t>
            </a:r>
          </a:p>
          <a:p>
            <a:pPr lvl="1"/>
            <a:r>
              <a:rPr lang="en-US" dirty="0"/>
              <a:t>Non-centered agent receive position as 2D-hot encoded map layer</a:t>
            </a:r>
          </a:p>
          <a:p>
            <a:pPr lvl="1"/>
            <a:r>
              <a:rPr lang="en-US" dirty="0"/>
              <a:t>2D hot encoded map layer: encoding of occupied cell inside whole grid</a:t>
            </a:r>
          </a:p>
          <a:p>
            <a:r>
              <a:rPr lang="en-US" dirty="0"/>
              <a:t>Each graph is averaged over 3 training runs to account for possible random variations in training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8865E-4E99-4B87-9666-50EDFA68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EC94A-E49A-495E-9629-64BD0BC7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88" y="4402475"/>
            <a:ext cx="56769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Stimulations (Collectible Data and Device Accessibility)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204"/>
            <a:ext cx="5305177" cy="4273158"/>
          </a:xfrm>
        </p:spPr>
        <p:txBody>
          <a:bodyPr/>
          <a:lstStyle/>
          <a:p>
            <a:r>
              <a:rPr lang="en-US" dirty="0"/>
              <a:t>Fixed number of IoT device, K=2</a:t>
            </a:r>
          </a:p>
          <a:p>
            <a:r>
              <a:rPr lang="en-US" dirty="0"/>
              <a:t>Randomized</a:t>
            </a:r>
          </a:p>
          <a:p>
            <a:pPr lvl="1"/>
            <a:r>
              <a:rPr lang="en-US" dirty="0"/>
              <a:t>Device position in unoccupied map space</a:t>
            </a:r>
          </a:p>
          <a:p>
            <a:pPr lvl="1"/>
            <a:r>
              <a:rPr lang="en-US" dirty="0"/>
              <a:t>Collectible data for each device (D</a:t>
            </a:r>
            <a:r>
              <a:rPr lang="en-US" baseline="-25000" dirty="0"/>
              <a:t>0</a:t>
            </a:r>
            <a:r>
              <a:rPr lang="en-US" dirty="0"/>
              <a:t> ∈ [1.0, 25.0] data units)</a:t>
            </a:r>
          </a:p>
          <a:p>
            <a:pPr lvl="1"/>
            <a:r>
              <a:rPr lang="en-US" dirty="0"/>
              <a:t>Flying time limits (b0 ∈ [35, 70] steps)</a:t>
            </a:r>
          </a:p>
          <a:p>
            <a:r>
              <a:rPr lang="en-US" dirty="0"/>
              <a:t>8 possible start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9E9D2-076E-4B8A-9D4A-7C27798B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7A52F-6BFF-4A99-A723-AAB76434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48" y="1661200"/>
            <a:ext cx="5772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7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Stimulations (Manhattan</a:t>
            </a:r>
            <a:r>
              <a:rPr lang="en-US" altLang="zh-TW" dirty="0"/>
              <a:t>-like city</a:t>
            </a:r>
            <a:r>
              <a:rPr lang="en-US" dirty="0"/>
              <a:t> Scenario)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Stimulate its distributed city blocks with street and NFZ district</a:t>
            </a:r>
          </a:p>
          <a:p>
            <a:r>
              <a:rPr lang="en-US" dirty="0"/>
              <a:t>To demonstrate agent’s ability to generalize over significant variations in scenario parameters with randomly changing device count, device data, maximum flying time and 8 possible starting position</a:t>
            </a:r>
          </a:p>
          <a:p>
            <a:r>
              <a:rPr lang="en-US" dirty="0"/>
              <a:t>Evaluated using Monte Carlo stimulations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9BC8C-C9D7-4295-8B26-90094791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3EC90-8186-452A-817C-1D3030B7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23" y="4100975"/>
            <a:ext cx="58483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4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E85-AC25-4450-B957-93DA7E6B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Stimulations </a:t>
            </a:r>
            <a:br>
              <a:rPr lang="en-US" dirty="0"/>
            </a:br>
            <a:r>
              <a:rPr lang="en-US" dirty="0"/>
              <a:t>(Manhattan Scenario)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37BC6-8162-4228-BB3F-87FF2936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D9B14-0115-43B2-BA0C-552D863E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89" y="0"/>
            <a:ext cx="5414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50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neural network that exploit information about environment from </a:t>
            </a:r>
            <a:r>
              <a:rPr lang="en-US" b="1" dirty="0"/>
              <a:t>centered map layers </a:t>
            </a:r>
            <a:r>
              <a:rPr lang="en-US" dirty="0"/>
              <a:t>through convolutional processing, agent can learn to effectively adapt to significant variation in the scenario </a:t>
            </a:r>
            <a:r>
              <a:rPr lang="en-US" b="1" dirty="0"/>
              <a:t>without retrain or recollect training data</a:t>
            </a:r>
          </a:p>
          <a:p>
            <a:r>
              <a:rPr lang="en-US" dirty="0"/>
              <a:t>UAV can also </a:t>
            </a:r>
            <a:r>
              <a:rPr lang="en-US" b="1" dirty="0"/>
              <a:t>balancing</a:t>
            </a:r>
            <a:r>
              <a:rPr lang="en-US" dirty="0"/>
              <a:t> goal of </a:t>
            </a:r>
            <a:r>
              <a:rPr lang="en-US" b="1" dirty="0"/>
              <a:t>data collection</a:t>
            </a:r>
            <a:r>
              <a:rPr lang="en-US" dirty="0"/>
              <a:t>, </a:t>
            </a:r>
            <a:r>
              <a:rPr lang="en-US" b="1" dirty="0"/>
              <a:t>obstacle avoidance </a:t>
            </a:r>
            <a:r>
              <a:rPr lang="en-US" dirty="0"/>
              <a:t>and </a:t>
            </a:r>
            <a:r>
              <a:rPr lang="en-US" b="1" dirty="0"/>
              <a:t>minimize mission time</a:t>
            </a:r>
            <a:r>
              <a:rPr lang="en-US" dirty="0"/>
              <a:t> without any prior information about wireless channel characteristic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Tackle issue of scalability to larger map</a:t>
            </a:r>
          </a:p>
          <a:p>
            <a:pPr lvl="1"/>
            <a:r>
              <a:rPr lang="en-US" dirty="0"/>
              <a:t>Combine with multi-task reinforcement learning or transfer learning</a:t>
            </a:r>
          </a:p>
          <a:p>
            <a:pPr lvl="1"/>
            <a:r>
              <a:rPr lang="en-US" dirty="0"/>
              <a:t>Extend UAV’s action space to altitude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83F51-EB5B-4A30-85E8-BA741FC5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0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many factors that will appear in real world</a:t>
            </a:r>
          </a:p>
          <a:p>
            <a:pPr lvl="1"/>
            <a:r>
              <a:rPr lang="en-US" dirty="0"/>
              <a:t>Signal attenuation</a:t>
            </a:r>
          </a:p>
          <a:p>
            <a:pPr lvl="1"/>
            <a:r>
              <a:rPr lang="en-US" dirty="0"/>
              <a:t>NFZs</a:t>
            </a:r>
          </a:p>
          <a:p>
            <a:r>
              <a:rPr lang="en-US" dirty="0"/>
              <a:t>Apply DDQN to UAV path finding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83F51-EB5B-4A30-85E8-BA741FC5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1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64" y="285827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31A8-DD8A-47EE-93D8-E5C9B27D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5484"/>
          </a:xfrm>
        </p:spPr>
        <p:txBody>
          <a:bodyPr>
            <a:normAutofit/>
          </a:bodyPr>
          <a:lstStyle/>
          <a:p>
            <a:r>
              <a:rPr lang="en-US" dirty="0"/>
              <a:t>Use double deep Q-network(DDQN) with experience replay for UAV to collect data from IoT devices in urban environment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drone when collect data from sensor nodes</a:t>
            </a:r>
          </a:p>
          <a:p>
            <a:pPr lvl="2"/>
            <a:r>
              <a:rPr lang="en-US" dirty="0"/>
              <a:t>Limited flying time</a:t>
            </a:r>
          </a:p>
          <a:p>
            <a:pPr lvl="2"/>
            <a:r>
              <a:rPr lang="en-US" dirty="0"/>
              <a:t>Obstacle avoidance</a:t>
            </a:r>
          </a:p>
          <a:p>
            <a:pPr lvl="1"/>
            <a:r>
              <a:rPr lang="en-US" dirty="0"/>
              <a:t>Expensive re-computation or relearn when important scenario parameter change</a:t>
            </a:r>
          </a:p>
          <a:p>
            <a:pPr lvl="2"/>
            <a:r>
              <a:rPr lang="en-US" dirty="0"/>
              <a:t>Number of sensor, sensor position, maximum flying time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Enable agent to make movement decision for variety scenario parameter that balance the data collection with flight time efficiency and safety constraint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242D-4A78-475A-8C4F-BA72EC37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3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UAV application in telecommunication:</a:t>
            </a:r>
          </a:p>
          <a:p>
            <a:pPr lvl="1"/>
            <a:r>
              <a:rPr lang="en-US" dirty="0"/>
              <a:t>Cellular-connected UAVs attached to mobile network links</a:t>
            </a:r>
          </a:p>
          <a:p>
            <a:pPr lvl="1"/>
            <a:r>
              <a:rPr lang="en-US" dirty="0"/>
              <a:t>UAVs provide communication service themselves</a:t>
            </a:r>
          </a:p>
          <a:p>
            <a:r>
              <a:rPr lang="en-US" dirty="0"/>
              <a:t>Challenges in collecting data in urban area:</a:t>
            </a:r>
          </a:p>
          <a:p>
            <a:pPr lvl="1"/>
            <a:r>
              <a:rPr lang="en-US" dirty="0"/>
              <a:t>Battery life</a:t>
            </a:r>
          </a:p>
          <a:p>
            <a:pPr lvl="1"/>
            <a:r>
              <a:rPr lang="en-US" dirty="0"/>
              <a:t>Obstacle avoidance</a:t>
            </a:r>
          </a:p>
          <a:p>
            <a:pPr lvl="1"/>
            <a:r>
              <a:rPr lang="en-US" dirty="0"/>
              <a:t>Regulatory no-fly zone (NFZs)</a:t>
            </a:r>
          </a:p>
          <a:p>
            <a:pPr lvl="1"/>
            <a:r>
              <a:rPr lang="en-US" dirty="0"/>
              <a:t>Wireless communication channel</a:t>
            </a:r>
            <a:r>
              <a:rPr lang="zh-TW" altLang="en-US" dirty="0"/>
              <a:t> </a:t>
            </a:r>
            <a:r>
              <a:rPr lang="en-US" altLang="zh-TW" dirty="0"/>
              <a:t>characteristics</a:t>
            </a:r>
            <a:r>
              <a:rPr lang="en-US" dirty="0"/>
              <a:t> can be affected by attenuation of line-of-sight(LoS) and non-line-of-sight(</a:t>
            </a:r>
            <a:r>
              <a:rPr lang="en-US" dirty="0" err="1"/>
              <a:t>NLoS</a:t>
            </a:r>
            <a:r>
              <a:rPr lang="en-US" dirty="0"/>
              <a:t>) [between UAV and IoT device]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6BB6E-2D59-433D-83DB-2468FC33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contribution of this paper:</a:t>
            </a:r>
          </a:p>
          <a:p>
            <a:pPr lvl="1"/>
            <a:r>
              <a:rPr lang="en-US" dirty="0"/>
              <a:t>Introduce new DDQN-based method to maximized collected data under flying time and navigation constraint without prior information about the wireless channel characteristics</a:t>
            </a:r>
          </a:p>
          <a:p>
            <a:pPr lvl="1"/>
            <a:r>
              <a:rPr lang="en-US" dirty="0"/>
              <a:t>Show an increase in learning efficiency when exploiting a centered multi-layer map of environment</a:t>
            </a:r>
          </a:p>
          <a:p>
            <a:pPr lvl="1"/>
            <a:r>
              <a:rPr lang="en-US" dirty="0"/>
              <a:t>Learning to effectively adapt to variation in environment and scenario parameter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05D91-B6A4-4619-841E-70A1D229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0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and Problem Formulation (System Model)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946"/>
            <a:ext cx="8596668" cy="4904604"/>
          </a:xfrm>
        </p:spPr>
        <p:txBody>
          <a:bodyPr>
            <a:normAutofit/>
          </a:bodyPr>
          <a:lstStyle/>
          <a:p>
            <a:r>
              <a:rPr lang="en-US" dirty="0"/>
              <a:t>Environment:</a:t>
            </a:r>
          </a:p>
          <a:p>
            <a:pPr lvl="1"/>
            <a:r>
              <a:rPr lang="en-US" dirty="0"/>
              <a:t>Square grid world of size M x M</a:t>
            </a:r>
          </a:p>
          <a:p>
            <a:pPr lvl="1"/>
            <a:r>
              <a:rPr lang="en-US" dirty="0"/>
              <a:t>UAV collect data from K static IoT device</a:t>
            </a:r>
          </a:p>
          <a:p>
            <a:pPr lvl="1"/>
            <a:r>
              <a:rPr lang="en-US" dirty="0"/>
              <a:t>These device located on ground level at u</a:t>
            </a:r>
            <a:r>
              <a:rPr lang="en-US" baseline="-25000" dirty="0"/>
              <a:t>k</a:t>
            </a:r>
            <a:r>
              <a:rPr lang="en-US" dirty="0"/>
              <a:t> = [x</a:t>
            </a:r>
            <a:r>
              <a:rPr lang="en-US" baseline="-25000" dirty="0"/>
              <a:t>k</a:t>
            </a:r>
            <a:r>
              <a:rPr lang="en-US" dirty="0"/>
              <a:t>, y</a:t>
            </a:r>
            <a:r>
              <a:rPr lang="en-US" baseline="-25000" dirty="0"/>
              <a:t>k</a:t>
            </a:r>
            <a:r>
              <a:rPr lang="en-US" dirty="0"/>
              <a:t>, 0]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Collection mission end at time T and time horizon is discretized into equal mission time slots t</a:t>
            </a:r>
          </a:p>
          <a:p>
            <a:pPr lvl="1"/>
            <a:r>
              <a:rPr lang="en-US" dirty="0"/>
              <a:t>UAV’s position = [x(t), y(t), h]</a:t>
            </a:r>
            <a:r>
              <a:rPr lang="en-US" baseline="30000" dirty="0"/>
              <a:t>T</a:t>
            </a:r>
            <a:r>
              <a:rPr lang="en-US" dirty="0"/>
              <a:t> where h = constant altitude</a:t>
            </a:r>
          </a:p>
          <a:p>
            <a:pPr lvl="1"/>
            <a:r>
              <a:rPr lang="en-US" dirty="0"/>
              <a:t>UAV’s 2d projection on ground, p(t) = [x(t), y(t)]</a:t>
            </a:r>
            <a:r>
              <a:rPr lang="en-US" baseline="30000" dirty="0"/>
              <a:t>T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Partition each t into δ communication time slot</a:t>
            </a:r>
          </a:p>
          <a:p>
            <a:pPr lvl="1"/>
            <a:r>
              <a:rPr lang="en-US" dirty="0"/>
              <a:t>Communication time index = n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824E1B-28C1-4A1F-9F47-FCEC2E40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655F1-6CEA-4324-9903-503D7DA6C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86275"/>
              </p:ext>
            </p:extLst>
          </p:nvPr>
        </p:nvGraphicFramePr>
        <p:xfrm>
          <a:off x="9118600" y="1381760"/>
          <a:ext cx="1064490" cy="1097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4830">
                  <a:extLst>
                    <a:ext uri="{9D8B030D-6E8A-4147-A177-3AD203B41FA5}">
                      <a16:colId xmlns:a16="http://schemas.microsoft.com/office/drawing/2014/main" val="391071219"/>
                    </a:ext>
                  </a:extLst>
                </a:gridCol>
                <a:gridCol w="354830">
                  <a:extLst>
                    <a:ext uri="{9D8B030D-6E8A-4147-A177-3AD203B41FA5}">
                      <a16:colId xmlns:a16="http://schemas.microsoft.com/office/drawing/2014/main" val="2653923454"/>
                    </a:ext>
                  </a:extLst>
                </a:gridCol>
                <a:gridCol w="354830">
                  <a:extLst>
                    <a:ext uri="{9D8B030D-6E8A-4147-A177-3AD203B41FA5}">
                      <a16:colId xmlns:a16="http://schemas.microsoft.com/office/drawing/2014/main" val="3531816718"/>
                    </a:ext>
                  </a:extLst>
                </a:gridCol>
              </a:tblGrid>
              <a:tr h="354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74206"/>
                  </a:ext>
                </a:extLst>
              </a:tr>
              <a:tr h="354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75328"/>
                  </a:ext>
                </a:extLst>
              </a:tr>
              <a:tr h="354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0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and Problem Formulation (System Model)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Communication link between UAV and IoT devices</a:t>
            </a:r>
          </a:p>
          <a:p>
            <a:pPr lvl="2"/>
            <a:r>
              <a:rPr lang="en-US" dirty="0"/>
              <a:t>LoS/</a:t>
            </a:r>
            <a:r>
              <a:rPr lang="en-US" dirty="0" err="1"/>
              <a:t>NLoS</a:t>
            </a:r>
            <a:r>
              <a:rPr lang="en-US" dirty="0"/>
              <a:t> point-to-point channel with log-distance path loss and shadow fading</a:t>
            </a:r>
          </a:p>
          <a:p>
            <a:pPr marL="3200400" lvl="7" indent="0">
              <a:buNone/>
            </a:pPr>
            <a:r>
              <a:rPr lang="en-US" dirty="0"/>
              <a:t> , information rate at time n for k-</a:t>
            </a:r>
            <a:r>
              <a:rPr lang="en-US" dirty="0" err="1"/>
              <a:t>th</a:t>
            </a:r>
            <a:r>
              <a:rPr lang="en-US" dirty="0"/>
              <a:t> device</a:t>
            </a:r>
          </a:p>
          <a:p>
            <a:pPr lvl="2"/>
            <a:r>
              <a:rPr lang="en-US" dirty="0"/>
              <a:t>SNR</a:t>
            </a:r>
            <a:r>
              <a:rPr lang="en-US" baseline="-25000" dirty="0"/>
              <a:t>k</a:t>
            </a:r>
            <a:r>
              <a:rPr lang="en-US" dirty="0"/>
              <a:t>(n)  = signal-to-noise ratio = </a:t>
            </a:r>
          </a:p>
          <a:p>
            <a:pPr lvl="1"/>
            <a:r>
              <a:rPr lang="en-US" dirty="0"/>
              <a:t>Sensor node served by UAV in TDMA method</a:t>
            </a:r>
          </a:p>
          <a:p>
            <a:pPr lvl="2"/>
            <a:r>
              <a:rPr lang="en-US" dirty="0"/>
              <a:t>In each communication time slot n, sensor node k with highest SNR with remaining data to be uploaded will be pick up by scheduling algorithm</a:t>
            </a:r>
          </a:p>
          <a:p>
            <a:pPr lvl="2"/>
            <a:r>
              <a:rPr lang="en-US" dirty="0"/>
              <a:t>TDMA constraint for scheduling variable  q</a:t>
            </a:r>
            <a:r>
              <a:rPr lang="en-US" baseline="-25000" dirty="0"/>
              <a:t>k</a:t>
            </a:r>
            <a:r>
              <a:rPr lang="en-US" dirty="0"/>
              <a:t>(n)   =</a:t>
            </a:r>
          </a:p>
          <a:p>
            <a:pPr lvl="1"/>
            <a:r>
              <a:rPr lang="en-US" dirty="0"/>
              <a:t>Achievable throughput for 1 mission time slot t = sum of achieved rates of corresponding communication time slot n over K sensor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5F46A-763A-4B2E-ACD2-C4FB3A3D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98" y="2848947"/>
            <a:ext cx="19812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86221C-0D14-4DF5-BFB6-E94B5408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858" y="3102525"/>
            <a:ext cx="159067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1F210-AA66-493F-B443-79569F5EC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07909"/>
            <a:ext cx="1000125" cy="56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35D0C5-63E1-48E6-A095-7AD8F6311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31" y="5412712"/>
            <a:ext cx="2352675" cy="6286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B1DF5F-ADF7-433D-AAD5-88907BAB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and Problem Formulation (System Model)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r>
              <a:rPr lang="en-US" dirty="0"/>
              <a:t>Constraint:</a:t>
            </a:r>
          </a:p>
          <a:p>
            <a:pPr lvl="1"/>
            <a:r>
              <a:rPr lang="en-US" dirty="0"/>
              <a:t>UAV limited to move with constant velocity or hovering</a:t>
            </a:r>
          </a:p>
          <a:p>
            <a:pPr lvl="1"/>
            <a:r>
              <a:rPr lang="en-US" dirty="0"/>
              <a:t>UAV’s position need to interpolated linearly between p(t) and p(t+1) so that channel gain is constant within 1 communication time slot</a:t>
            </a:r>
          </a:p>
          <a:p>
            <a:r>
              <a:rPr lang="en-US" dirty="0"/>
              <a:t>Goal of this trajectory optimization problem:</a:t>
            </a:r>
          </a:p>
          <a:p>
            <a:pPr lvl="1"/>
            <a:r>
              <a:rPr lang="en-US" dirty="0"/>
              <a:t>Maximize throughput over whole data collection mission</a:t>
            </a:r>
          </a:p>
          <a:p>
            <a:pPr lvl="1"/>
            <a:r>
              <a:rPr lang="en-US" dirty="0"/>
              <a:t>Minimize flight duration, subject to the constraint of maximum flight time, adherence to NFZs, obstacle avoidance and safe landing in designated landing area</a:t>
            </a:r>
          </a:p>
          <a:p>
            <a:r>
              <a:rPr lang="en-US" dirty="0"/>
              <a:t>Translate this optimization problem into reward function in Markov decision process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C3348-FA94-46FE-A6EF-30509ED3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C4F797-410F-4FBC-B745-E0712E124F5A}"/>
              </a:ext>
            </a:extLst>
          </p:cNvPr>
          <p:cNvCxnSpPr>
            <a:cxnSpLocks/>
          </p:cNvCxnSpPr>
          <p:nvPr/>
        </p:nvCxnSpPr>
        <p:spPr>
          <a:xfrm flipV="1">
            <a:off x="8146473" y="1361209"/>
            <a:ext cx="0" cy="139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0EC0F9-E58F-49EC-84A5-C0D974F95163}"/>
              </a:ext>
            </a:extLst>
          </p:cNvPr>
          <p:cNvCxnSpPr>
            <a:cxnSpLocks/>
          </p:cNvCxnSpPr>
          <p:nvPr/>
        </p:nvCxnSpPr>
        <p:spPr>
          <a:xfrm>
            <a:off x="8146473" y="2753591"/>
            <a:ext cx="1551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6A9284-F80A-4196-BBE3-BAA325D15446}"/>
              </a:ext>
            </a:extLst>
          </p:cNvPr>
          <p:cNvCxnSpPr/>
          <p:nvPr/>
        </p:nvCxnSpPr>
        <p:spPr>
          <a:xfrm flipV="1">
            <a:off x="8333509" y="1704109"/>
            <a:ext cx="1070264" cy="904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88A7A4-E4D0-4AE9-B3C2-6F66099512B3}"/>
              </a:ext>
            </a:extLst>
          </p:cNvPr>
          <p:cNvSpPr txBox="1"/>
          <p:nvPr/>
        </p:nvSpPr>
        <p:spPr>
          <a:xfrm>
            <a:off x="8333509" y="2485007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p(t)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7D579-8B5B-48BB-A1B8-929AA79981A3}"/>
              </a:ext>
            </a:extLst>
          </p:cNvPr>
          <p:cNvSpPr txBox="1"/>
          <p:nvPr/>
        </p:nvSpPr>
        <p:spPr>
          <a:xfrm>
            <a:off x="9297110" y="172719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p(t+1)</a:t>
            </a:r>
          </a:p>
        </p:txBody>
      </p:sp>
    </p:spTree>
    <p:extLst>
      <p:ext uri="{BB962C8B-B14F-4D97-AF65-F5344CB8AC3E}">
        <p14:creationId xmlns:p14="http://schemas.microsoft.com/office/powerpoint/2010/main" val="410562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E466-CC8D-4D82-BD6E-1045A0B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and Problem Formulation (Markov Decision Process, MDP)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5B3E-4AA7-466D-816A-B0021A6E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1509"/>
          </a:xfrm>
        </p:spPr>
        <p:txBody>
          <a:bodyPr>
            <a:normAutofit/>
          </a:bodyPr>
          <a:lstStyle/>
          <a:p>
            <a:r>
              <a:rPr lang="en-US" dirty="0"/>
              <a:t>MDP is defined by tuple (S,A,R,P)</a:t>
            </a:r>
          </a:p>
          <a:p>
            <a:pPr lvl="1"/>
            <a:r>
              <a:rPr lang="en-US" dirty="0"/>
              <a:t>S = state space</a:t>
            </a:r>
          </a:p>
          <a:p>
            <a:pPr lvl="1"/>
            <a:r>
              <a:rPr lang="en-US" dirty="0"/>
              <a:t>A = action space</a:t>
            </a:r>
          </a:p>
          <a:p>
            <a:pPr lvl="1"/>
            <a:r>
              <a:rPr lang="en-US" dirty="0"/>
              <a:t>R = reward space</a:t>
            </a:r>
          </a:p>
          <a:p>
            <a:pPr lvl="1"/>
            <a:r>
              <a:rPr lang="en-US" dirty="0"/>
              <a:t>P = probabilistic state transition function, P : S x A x S</a:t>
            </a:r>
          </a:p>
          <a:p>
            <a:r>
              <a:rPr lang="en-US" dirty="0"/>
              <a:t>State at mission time t in grid world of size M x M , s</a:t>
            </a:r>
            <a:r>
              <a:rPr lang="en-US" baseline="-25000" dirty="0"/>
              <a:t>t</a:t>
            </a:r>
            <a:r>
              <a:rPr lang="en-US" dirty="0"/>
              <a:t> = (D</a:t>
            </a:r>
            <a:r>
              <a:rPr lang="en-US" baseline="-25000" dirty="0"/>
              <a:t>t</a:t>
            </a:r>
            <a:r>
              <a:rPr lang="en-US" dirty="0"/>
              <a:t>, p</a:t>
            </a:r>
            <a:r>
              <a:rPr lang="en-US" baseline="-25000" dirty="0"/>
              <a:t>t</a:t>
            </a:r>
            <a:r>
              <a:rPr lang="en-US" dirty="0"/>
              <a:t>, b</a:t>
            </a:r>
            <a:r>
              <a:rPr lang="en-US" baseline="-25000" dirty="0"/>
              <a:t>t</a:t>
            </a:r>
            <a:r>
              <a:rPr lang="en-US" dirty="0"/>
              <a:t>, M, U)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t</a:t>
            </a:r>
            <a:r>
              <a:rPr lang="en-US" dirty="0"/>
              <a:t> = initially available and already collected data for each device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t</a:t>
            </a:r>
            <a:r>
              <a:rPr lang="en-US" dirty="0"/>
              <a:t> = UAV position projected on ground</a:t>
            </a:r>
          </a:p>
          <a:p>
            <a:pPr lvl="1"/>
            <a:r>
              <a:rPr lang="en-US" dirty="0"/>
              <a:t>b</a:t>
            </a:r>
            <a:r>
              <a:rPr lang="en-US" baseline="-25000" dirty="0"/>
              <a:t>t</a:t>
            </a:r>
            <a:r>
              <a:rPr lang="en-US" dirty="0"/>
              <a:t> = UAV’s remaining flying time</a:t>
            </a:r>
          </a:p>
          <a:p>
            <a:pPr lvl="1"/>
            <a:r>
              <a:rPr lang="en-US" dirty="0"/>
              <a:t>M = map of physical environment in Boolean domain, encoded with 3 map layers (start/landing position, NFZs, buildings)</a:t>
            </a:r>
          </a:p>
          <a:p>
            <a:pPr lvl="1"/>
            <a:r>
              <a:rPr lang="en-US" dirty="0"/>
              <a:t>U = 2D coordinate of K IoT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E89E7-58EF-46C2-B919-C45D0BD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94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898</TotalTime>
  <Words>2498</Words>
  <Application>Microsoft Office PowerPoint</Application>
  <PresentationFormat>Widescreen</PresentationFormat>
  <Paragraphs>285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等线</vt:lpstr>
      <vt:lpstr>微軟正黑體</vt:lpstr>
      <vt:lpstr>新細明體</vt:lpstr>
      <vt:lpstr>Arial</vt:lpstr>
      <vt:lpstr>Calibri</vt:lpstr>
      <vt:lpstr>Trebuchet MS</vt:lpstr>
      <vt:lpstr>Wingdings 3</vt:lpstr>
      <vt:lpstr>Facet</vt:lpstr>
      <vt:lpstr>UAV Path Planning for Wireless Data Harvesting: A Deep Reinforcement Learning Approach</vt:lpstr>
      <vt:lpstr>Outline</vt:lpstr>
      <vt:lpstr>Abstract</vt:lpstr>
      <vt:lpstr>Introduction</vt:lpstr>
      <vt:lpstr>Introduction</vt:lpstr>
      <vt:lpstr>System Model and Problem Formulation (System Model) </vt:lpstr>
      <vt:lpstr>System Model and Problem Formulation (System Model) </vt:lpstr>
      <vt:lpstr>System Model and Problem Formulation (System Model) </vt:lpstr>
      <vt:lpstr>System Model and Problem Formulation (Markov Decision Process, MDP) </vt:lpstr>
      <vt:lpstr>System Model and Problem Formulation (Markov Decision Process, MDP)</vt:lpstr>
      <vt:lpstr>Methodology (Q-learning)</vt:lpstr>
      <vt:lpstr>Methodology (Q-learning)</vt:lpstr>
      <vt:lpstr>Methodology (Double Deep Q-learning and Combined Experience Replay)</vt:lpstr>
      <vt:lpstr>Methodology (Double Deep Q-learning and Combined Experience Replay)</vt:lpstr>
      <vt:lpstr>Methodology (Centered Global Map)</vt:lpstr>
      <vt:lpstr>Methodology (Centered Global Map)</vt:lpstr>
      <vt:lpstr>Methodology (Centered Global Map)</vt:lpstr>
      <vt:lpstr>Methodology (Centered Global Map)</vt:lpstr>
      <vt:lpstr>Methodology (Neural Network Model)</vt:lpstr>
      <vt:lpstr>Stimulations (Stimulation Setup)</vt:lpstr>
      <vt:lpstr>Stimulations (Stimulation Setup)</vt:lpstr>
      <vt:lpstr>Stimulations (Centered vs Non-Centered Map)</vt:lpstr>
      <vt:lpstr>Stimulations (Collectible Data and Device Accessibility)</vt:lpstr>
      <vt:lpstr>Stimulations (Manhattan-like city Scenario)</vt:lpstr>
      <vt:lpstr>Stimulations  (Manhattan Scenario)</vt:lpstr>
      <vt:lpstr>Conclusion</vt:lpstr>
      <vt:lpstr>Opinion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Path Planning for Wireless Data Harvesting: A Deep Reinforcement Learning Approach</dc:title>
  <dc:creator>張惠恩</dc:creator>
  <cp:lastModifiedBy>張惠恩</cp:lastModifiedBy>
  <cp:revision>101</cp:revision>
  <dcterms:created xsi:type="dcterms:W3CDTF">2022-12-14T05:50:33Z</dcterms:created>
  <dcterms:modified xsi:type="dcterms:W3CDTF">2022-12-18T15:36:10Z</dcterms:modified>
</cp:coreProperties>
</file>