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260" r:id="rId3"/>
    <p:sldId id="262" r:id="rId4"/>
    <p:sldId id="263" r:id="rId5"/>
    <p:sldId id="264" r:id="rId6"/>
    <p:sldId id="267" r:id="rId7"/>
    <p:sldId id="268" r:id="rId8"/>
    <p:sldId id="271" r:id="rId9"/>
    <p:sldId id="282" r:id="rId10"/>
    <p:sldId id="269" r:id="rId11"/>
    <p:sldId id="270" r:id="rId12"/>
    <p:sldId id="272" r:id="rId13"/>
    <p:sldId id="273" r:id="rId14"/>
    <p:sldId id="275" r:id="rId15"/>
    <p:sldId id="291" r:id="rId16"/>
    <p:sldId id="278" r:id="rId17"/>
    <p:sldId id="277" r:id="rId18"/>
    <p:sldId id="289" r:id="rId19"/>
    <p:sldId id="279" r:id="rId20"/>
    <p:sldId id="280" r:id="rId21"/>
    <p:sldId id="281" r:id="rId22"/>
    <p:sldId id="283" r:id="rId23"/>
    <p:sldId id="284" r:id="rId24"/>
    <p:sldId id="285" r:id="rId25"/>
    <p:sldId id="286" r:id="rId26"/>
    <p:sldId id="290" r:id="rId27"/>
    <p:sldId id="265" r:id="rId28"/>
    <p:sldId id="287" r:id="rId29"/>
    <p:sldId id="2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80B92-D985-42A9-B7A6-A46AB3705166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6BFC4-05ED-4829-8D9B-0BCE52925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879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CCE7-83AF-47F6-B83F-95CF51D8EFB6}" type="datetime1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79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1612-A81A-43E3-918F-E632FDCB0B5D}" type="datetime1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81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B979-E122-4D7C-B8BB-9AC0709A8510}" type="datetime1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21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0B0D-B44F-4814-BB64-1B3D76C8D725}" type="datetime1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26B40EE2-8841-4559-9992-A0D85516D55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37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59DC-CC4B-442E-9410-3040B5F13727}" type="datetime1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07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CFC3-0F7B-48E7-A4B5-D04246296191}" type="datetime1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83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0A0D-95F1-46CE-9B76-7C5083D60216}" type="datetime1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8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925C-B14B-4604-BA9F-FDB004D5BBD7}" type="datetime1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5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A4A6-B34A-4496-AC9C-84527DB2C5F3}" type="datetime1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13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FB46-FD21-42C8-82A7-49A472B138F2}" type="datetime1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53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7B3D-1F0C-4422-95FB-81ADFF2C7F07}" type="datetime1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83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DB3CB6-6876-4012-9A92-1B0001C9523E}" type="datetime1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40EE2-8841-4559-9992-A0D85516D5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16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FDA253-A94E-46F3-B359-7BF8E89AE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1896"/>
            <a:ext cx="9144000" cy="2387600"/>
          </a:xfrm>
        </p:spPr>
        <p:txBody>
          <a:bodyPr anchor="ctr">
            <a:normAutofit/>
          </a:bodyPr>
          <a:lstStyle/>
          <a:p>
            <a:r>
              <a:rPr kumimoji="1" lang="en-US" altLang="ja-JP" sz="4000" dirty="0">
                <a:latin typeface="Times" panose="02020603050405020304" pitchFamily="18" charset="0"/>
                <a:cs typeface="Times" panose="02020603050405020304" pitchFamily="18" charset="0"/>
              </a:rPr>
              <a:t>An intelligent intrusion detection system (IDS) for anomaly and misuse detection in computer networks</a:t>
            </a:r>
            <a:endParaRPr kumimoji="1" lang="ja-JP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39D8BE5-F30B-4BA9-8B0E-585B41034E40}"/>
              </a:ext>
            </a:extLst>
          </p:cNvPr>
          <p:cNvSpPr txBox="1"/>
          <p:nvPr/>
        </p:nvSpPr>
        <p:spPr>
          <a:xfrm>
            <a:off x="2402264" y="4281103"/>
            <a:ext cx="7387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Bogazici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University, Electrical and Electronics Engineering Department</a:t>
            </a:r>
          </a:p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Information and Communications Security (BUICS) Lab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A0DB55E-1282-4764-A5CB-B23096149103}"/>
              </a:ext>
            </a:extLst>
          </p:cNvPr>
          <p:cNvSpPr txBox="1"/>
          <p:nvPr/>
        </p:nvSpPr>
        <p:spPr>
          <a:xfrm>
            <a:off x="3192670" y="3552711"/>
            <a:ext cx="633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Ozgur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Depren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, Murat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Topallar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Emin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Anarim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, M. Kemal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Ciliz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D59E4A6-24EA-4F22-ABCD-4C07525A3E39}"/>
              </a:ext>
            </a:extLst>
          </p:cNvPr>
          <p:cNvSpPr txBox="1"/>
          <p:nvPr/>
        </p:nvSpPr>
        <p:spPr>
          <a:xfrm>
            <a:off x="3376599" y="5280649"/>
            <a:ext cx="596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Expert Systems with Applications 29 (2005) p713 – p722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E1F63D-396A-432A-8364-64F50CE82E11}"/>
              </a:ext>
            </a:extLst>
          </p:cNvPr>
          <p:cNvSpPr txBox="1"/>
          <p:nvPr/>
        </p:nvSpPr>
        <p:spPr>
          <a:xfrm>
            <a:off x="5056837" y="6356411"/>
            <a:ext cx="20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311552052 </a:t>
            </a:r>
            <a:r>
              <a:rPr kumimoji="1"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Arial" panose="020B0604020202020204" pitchFamily="34" charset="0"/>
              </a:rPr>
              <a:t>張壬豪</a:t>
            </a:r>
            <a:endParaRPr kumimoji="1" lang="ja-JP" altLang="en-US" dirty="0">
              <a:latin typeface="Adobe 黑体 Std R" panose="020B0400000000000000" pitchFamily="34" charset="-128"/>
              <a:ea typeface="Adobe 黑体 Std R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49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04CDC-8893-4F56-8918-2E8C4DE7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52696"/>
            <a:ext cx="10515600" cy="1325562"/>
          </a:xfrm>
        </p:spPr>
        <p:txBody>
          <a:bodyPr/>
          <a:lstStyle/>
          <a:p>
            <a:r>
              <a:rPr kumimoji="1" lang="en-US" altLang="ja-JP" sz="4000" dirty="0">
                <a:latin typeface="Times" panose="02020603050405020304" pitchFamily="18" charset="0"/>
                <a:cs typeface="Times" panose="02020603050405020304" pitchFamily="18" charset="0"/>
              </a:rPr>
              <a:t>Preprocessing</a:t>
            </a:r>
            <a:endParaRPr kumimoji="1" lang="ja-JP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D959CB-C44C-47A5-B3F0-037A64BD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06471"/>
            <a:ext cx="10515600" cy="43513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41 features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chemeClr val="accent5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6 basic features are used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Duration of the connection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Protocol type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Service type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Connection status flag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Total bytes sent to destination host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Total bytes sent to source host</a:t>
            </a:r>
          </a:p>
          <a:p>
            <a:endParaRPr kumimoji="1" lang="ja-JP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4738AE-FD65-4918-8FCC-32DC96D1C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941" y="1506471"/>
            <a:ext cx="4945809" cy="4389500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095A5F69-B8DC-4901-8AF6-55A4252AA203}"/>
              </a:ext>
            </a:extLst>
          </p:cNvPr>
          <p:cNvSpPr/>
          <p:nvPr/>
        </p:nvSpPr>
        <p:spPr>
          <a:xfrm>
            <a:off x="7128769" y="2148396"/>
            <a:ext cx="4129328" cy="9055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A4F6075-C8FF-42AF-ACBE-28D2B088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251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04CDC-8893-4F56-8918-2E8C4DE7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52696"/>
            <a:ext cx="10515600" cy="1325562"/>
          </a:xfrm>
        </p:spPr>
        <p:txBody>
          <a:bodyPr/>
          <a:lstStyle/>
          <a:p>
            <a:r>
              <a:rPr kumimoji="1" lang="en-US" altLang="ja-JP" sz="4000" dirty="0">
                <a:latin typeface="Times" panose="02020603050405020304" pitchFamily="18" charset="0"/>
                <a:cs typeface="Times" panose="02020603050405020304" pitchFamily="18" charset="0"/>
              </a:rPr>
              <a:t>Preprocessing</a:t>
            </a:r>
            <a:endParaRPr kumimoji="1" lang="ja-JP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D959CB-C44C-47A5-B3F0-037A64BD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06471"/>
            <a:ext cx="10515600" cy="43513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SOM usually work on normalized numeric data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Alphanumeric features need to do </a:t>
            </a:r>
            <a:r>
              <a:rPr lang="en-US" altLang="ja-JP" dirty="0">
                <a:solidFill>
                  <a:schemeClr val="accent5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label encoding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Protocol type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Service type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Connection status flag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[0, 1] normalization</a:t>
            </a:r>
          </a:p>
          <a:p>
            <a:endParaRPr kumimoji="1" lang="ja-JP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7725A9D-6DC4-4664-8FE6-54656D36C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01434"/>
              </p:ext>
            </p:extLst>
          </p:nvPr>
        </p:nvGraphicFramePr>
        <p:xfrm>
          <a:off x="6978071" y="3544410"/>
          <a:ext cx="4368802" cy="2044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1">
                  <a:extLst>
                    <a:ext uri="{9D8B030D-6E8A-4147-A177-3AD203B41FA5}">
                      <a16:colId xmlns:a16="http://schemas.microsoft.com/office/drawing/2014/main" val="757436622"/>
                    </a:ext>
                  </a:extLst>
                </a:gridCol>
                <a:gridCol w="2184401">
                  <a:extLst>
                    <a:ext uri="{9D8B030D-6E8A-4147-A177-3AD203B41FA5}">
                      <a16:colId xmlns:a16="http://schemas.microsoft.com/office/drawing/2014/main" val="555705270"/>
                    </a:ext>
                  </a:extLst>
                </a:gridCol>
              </a:tblGrid>
              <a:tr h="5112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Protocol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Label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541501"/>
                  </a:ext>
                </a:extLst>
              </a:tr>
              <a:tr h="5112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TCP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771470"/>
                  </a:ext>
                </a:extLst>
              </a:tr>
              <a:tr h="5112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UDP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555661"/>
                  </a:ext>
                </a:extLst>
              </a:tr>
              <a:tr h="5112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ICMP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874033"/>
                  </a:ext>
                </a:extLst>
              </a:tr>
            </a:tbl>
          </a:graphicData>
        </a:graphic>
      </p:graphicFrame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CEFA6E03-90AC-488A-B5F2-ADC1F20A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969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04CDC-8893-4F56-8918-2E8C4DE7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52696"/>
            <a:ext cx="10515600" cy="1325562"/>
          </a:xfrm>
        </p:spPr>
        <p:txBody>
          <a:bodyPr/>
          <a:lstStyle/>
          <a:p>
            <a:r>
              <a:rPr kumimoji="1" lang="en-US" altLang="ja-JP" sz="4000" dirty="0">
                <a:latin typeface="Times" panose="02020603050405020304" pitchFamily="18" charset="0"/>
                <a:cs typeface="Times" panose="02020603050405020304" pitchFamily="18" charset="0"/>
              </a:rPr>
              <a:t>Preprocessing</a:t>
            </a:r>
            <a:endParaRPr kumimoji="1" lang="ja-JP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D959CB-C44C-47A5-B3F0-037A64BD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06471"/>
            <a:ext cx="10515600" cy="43513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sz="2400" dirty="0">
                <a:latin typeface="Times" panose="02020603050405020304" pitchFamily="18" charset="0"/>
                <a:cs typeface="Times" panose="02020603050405020304" pitchFamily="18" charset="0"/>
              </a:rPr>
              <a:t>Pre-simulation results of SOM did not give acceptable results</a:t>
            </a:r>
          </a:p>
          <a:p>
            <a:pPr>
              <a:lnSpc>
                <a:spcPct val="150000"/>
              </a:lnSpc>
            </a:pPr>
            <a:r>
              <a:rPr lang="en-US" altLang="ja-JP" sz="2400" dirty="0">
                <a:latin typeface="Times" panose="02020603050405020304" pitchFamily="18" charset="0"/>
                <a:cs typeface="Times" panose="02020603050405020304" pitchFamily="18" charset="0"/>
              </a:rPr>
              <a:t>After normalization, </a:t>
            </a:r>
            <a:r>
              <a:rPr lang="en-US" altLang="ja-JP" sz="2400" dirty="0">
                <a:solidFill>
                  <a:schemeClr val="accent5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source/destination bytes </a:t>
            </a:r>
            <a:r>
              <a:rPr lang="en-US" altLang="ja-JP" sz="2400" dirty="0">
                <a:latin typeface="Times" panose="02020603050405020304" pitchFamily="18" charset="0"/>
                <a:cs typeface="Times" panose="02020603050405020304" pitchFamily="18" charset="0"/>
              </a:rPr>
              <a:t>become closer and cannot be detected by the SOM</a:t>
            </a:r>
          </a:p>
          <a:p>
            <a:endParaRPr kumimoji="1" lang="ja-JP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F1DEB17-4B1A-4FE9-866A-602DCA2D3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963185"/>
              </p:ext>
            </p:extLst>
          </p:nvPr>
        </p:nvGraphicFramePr>
        <p:xfrm>
          <a:off x="2656059" y="4239009"/>
          <a:ext cx="68937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309055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01600726"/>
                    </a:ext>
                  </a:extLst>
                </a:gridCol>
                <a:gridCol w="2829735">
                  <a:extLst>
                    <a:ext uri="{9D8B030D-6E8A-4147-A177-3AD203B41FA5}">
                      <a16:colId xmlns:a16="http://schemas.microsoft.com/office/drawing/2014/main" val="1429395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Destination bytes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After [0, 1] normalization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48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DoS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14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normal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40 - 50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1e-5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17825"/>
                  </a:ext>
                </a:extLst>
              </a:tr>
            </a:tbl>
          </a:graphicData>
        </a:graphic>
      </p:graphicFrame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7D97FE9F-D70A-47CA-9745-43CB1E4B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840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04CDC-8893-4F56-8918-2E8C4DE7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52696"/>
            <a:ext cx="10515600" cy="1325562"/>
          </a:xfrm>
        </p:spPr>
        <p:txBody>
          <a:bodyPr/>
          <a:lstStyle/>
          <a:p>
            <a:r>
              <a:rPr kumimoji="1" lang="en-US" altLang="ja-JP" sz="4000" dirty="0">
                <a:latin typeface="Times" panose="02020603050405020304" pitchFamily="18" charset="0"/>
                <a:cs typeface="Times" panose="02020603050405020304" pitchFamily="18" charset="0"/>
              </a:rPr>
              <a:t>Preprocessing</a:t>
            </a:r>
            <a:endParaRPr kumimoji="1" lang="ja-JP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DD959CB-C44C-47A5-B3F0-037A64BDF7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5127" y="1506471"/>
                <a:ext cx="10515600" cy="435133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ja-JP" sz="2400" dirty="0">
                    <a:solidFill>
                      <a:schemeClr val="accent5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K-means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ja-JP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Each source (destination) bytes is represented as Gaussian function output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ja-JP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ja-JP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Gaussian </a:t>
                </a:r>
                <a:r>
                  <a:rPr lang="en-US" altLang="ja-JP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function outputs represent the probability of belonging to each cluster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ja-JP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Using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𝑘</m:t>
                    </m:r>
                    <m:r>
                      <a:rPr kumimoji="1" lang="en-US" altLang="ja-JP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=6</m:t>
                    </m:r>
                  </m:oMath>
                </a14:m>
                <a:r>
                  <a:rPr kumimoji="1" lang="en-US" altLang="ja-JP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, so </a:t>
                </a:r>
                <a:r>
                  <a:rPr kumimoji="1" lang="en-US" altLang="ja-JP" sz="2400" dirty="0">
                    <a:solidFill>
                      <a:schemeClr val="accent5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one feature become six features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ja-JP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Now have 16 input</a:t>
                </a:r>
                <a:endParaRPr kumimoji="1" lang="ja-JP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DD959CB-C44C-47A5-B3F0-037A64BDF7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127" y="1506471"/>
                <a:ext cx="10515600" cy="4351337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B1E3BAE-15B2-43B3-8CC2-79E841CC0DFA}"/>
                  </a:ext>
                </a:extLst>
              </p:cNvPr>
              <p:cNvSpPr txBox="1"/>
              <p:nvPr/>
            </p:nvSpPr>
            <p:spPr>
              <a:xfrm>
                <a:off x="2350361" y="3015963"/>
                <a:ext cx="7505131" cy="448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𝑆𝑜𝑢𝑟𝑐𝑒</m:t>
                          </m:r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𝑏𝑦𝑡𝑒</m:t>
                          </m:r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𝑣𝑎𝑙𝑢𝑒𝑠</m:t>
                          </m:r>
                        </m:e>
                      </m:d>
                      <m:groupChr>
                        <m:groupChrPr>
                          <m:chr m:val="→"/>
                          <m:pos m:val="top"/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𝑚𝑒𝑎𝑛𝑠</m:t>
                          </m:r>
                        </m:e>
                      </m:groupChr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ja-JP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1" lang="en-US" altLang="ja-JP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ja-JP" alt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ja-JP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ja-JP" alt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22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B1E3BAE-15B2-43B3-8CC2-79E841CC0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361" y="3015963"/>
                <a:ext cx="7505131" cy="448136"/>
              </a:xfrm>
              <a:prstGeom prst="rect">
                <a:avLst/>
              </a:prstGeom>
              <a:blipFill>
                <a:blip r:embed="rId3"/>
                <a:stretch>
                  <a:fillRect r="-975" b="-164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>
            <a:extLst>
              <a:ext uri="{FF2B5EF4-FFF2-40B4-BE49-F238E27FC236}">
                <a16:creationId xmlns:a16="http://schemas.microsoft.com/office/drawing/2014/main" id="{C54B2489-89C9-453D-949D-C30E14B8360C}"/>
              </a:ext>
            </a:extLst>
          </p:cNvPr>
          <p:cNvGrpSpPr/>
          <p:nvPr/>
        </p:nvGrpSpPr>
        <p:grpSpPr>
          <a:xfrm>
            <a:off x="6162461" y="5120696"/>
            <a:ext cx="3203121" cy="461665"/>
            <a:chOff x="6197972" y="5218364"/>
            <a:chExt cx="3203121" cy="461665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3A947F7-7AEF-4C8B-A497-3E0288A1812A}"/>
                </a:ext>
              </a:extLst>
            </p:cNvPr>
            <p:cNvSpPr txBox="1"/>
            <p:nvPr/>
          </p:nvSpPr>
          <p:spPr>
            <a:xfrm>
              <a:off x="6197972" y="5218364"/>
              <a:ext cx="32031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Times" panose="02020603050405020304" pitchFamily="18" charset="0"/>
                  <a:cs typeface="Times" panose="02020603050405020304" pitchFamily="18" charset="0"/>
                </a:rPr>
                <a:t>Source bytes = 47 bytes</a:t>
              </a:r>
              <a:endParaRPr kumimoji="1" lang="ja-JP" altLang="en-US" sz="24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B551D29D-14B0-4FA8-BCD7-E2A00BEF0E2D}"/>
                </a:ext>
              </a:extLst>
            </p:cNvPr>
            <p:cNvSpPr/>
            <p:nvPr/>
          </p:nvSpPr>
          <p:spPr>
            <a:xfrm>
              <a:off x="6242002" y="5218364"/>
              <a:ext cx="3115062" cy="46166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9FDAE2A7-03A0-40D1-873E-322127DC04B3}"/>
              </a:ext>
            </a:extLst>
          </p:cNvPr>
          <p:cNvSpPr txBox="1"/>
          <p:nvPr/>
        </p:nvSpPr>
        <p:spPr>
          <a:xfrm>
            <a:off x="9961103" y="4287900"/>
            <a:ext cx="727300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24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0.23</a:t>
            </a:r>
          </a:p>
          <a:p>
            <a:r>
              <a:rPr kumimoji="1" lang="en-US" altLang="ja-JP" sz="2400" b="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0.6</a:t>
            </a:r>
            <a:r>
              <a:rPr kumimoji="1" lang="en-US" altLang="ja-JP" sz="24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7</a:t>
            </a:r>
            <a:br>
              <a:rPr kumimoji="1" lang="en-US" altLang="ja-JP" sz="2400" b="0" dirty="0">
                <a:ea typeface="Cambria Math" panose="02040503050406030204" pitchFamily="18" charset="0"/>
              </a:rPr>
            </a:br>
            <a:r>
              <a:rPr kumimoji="1" lang="en-US" altLang="ja-JP" sz="2400" b="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0.34</a:t>
            </a:r>
          </a:p>
          <a:p>
            <a:r>
              <a:rPr kumimoji="1" lang="en-US" altLang="ja-JP" sz="24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0.15</a:t>
            </a:r>
          </a:p>
          <a:p>
            <a:r>
              <a:rPr kumimoji="1" lang="en-US" altLang="ja-JP" sz="24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0.49</a:t>
            </a:r>
          </a:p>
          <a:p>
            <a:r>
              <a:rPr kumimoji="1" lang="en-US" altLang="ja-JP" sz="2400" dirty="0">
                <a:latin typeface="Times" panose="02020603050405020304" pitchFamily="18" charset="0"/>
                <a:ea typeface="Cambria Math" panose="02040503050406030204" pitchFamily="18" charset="0"/>
                <a:cs typeface="Times" panose="02020603050405020304" pitchFamily="18" charset="0"/>
              </a:rPr>
              <a:t>0.26</a:t>
            </a:r>
            <a:endParaRPr kumimoji="1" lang="ja-JP" altLang="en-US" sz="2400" dirty="0"/>
          </a:p>
        </p:txBody>
      </p:sp>
      <p:sp>
        <p:nvSpPr>
          <p:cNvPr id="13" name="左大括弧 12">
            <a:extLst>
              <a:ext uri="{FF2B5EF4-FFF2-40B4-BE49-F238E27FC236}">
                <a16:creationId xmlns:a16="http://schemas.microsoft.com/office/drawing/2014/main" id="{3F34AE59-49F3-460D-8218-5F149B7B9AFD}"/>
              </a:ext>
            </a:extLst>
          </p:cNvPr>
          <p:cNvSpPr/>
          <p:nvPr/>
        </p:nvSpPr>
        <p:spPr>
          <a:xfrm>
            <a:off x="9409612" y="4419352"/>
            <a:ext cx="363985" cy="1953088"/>
          </a:xfrm>
          <a:prstGeom prst="leftBrac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5C7609E5-A9A4-4125-AC13-2EFE02B1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25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04CDC-8893-4F56-8918-2E8C4DE7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52696"/>
            <a:ext cx="10515600" cy="1325562"/>
          </a:xfrm>
        </p:spPr>
        <p:txBody>
          <a:bodyPr/>
          <a:lstStyle/>
          <a:p>
            <a:r>
              <a:rPr kumimoji="1" lang="en-US" altLang="ja-JP" sz="4000" dirty="0">
                <a:latin typeface="Times" panose="02020603050405020304" pitchFamily="18" charset="0"/>
                <a:cs typeface="Times" panose="02020603050405020304" pitchFamily="18" charset="0"/>
              </a:rPr>
              <a:t>Anomaly Analyzer</a:t>
            </a:r>
            <a:endParaRPr kumimoji="1" lang="ja-JP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D959CB-C44C-47A5-B3F0-037A64BD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06471"/>
            <a:ext cx="10515600" cy="4351337"/>
          </a:xfrm>
        </p:spPr>
        <p:txBody>
          <a:bodyPr/>
          <a:lstStyle/>
          <a:p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Train SOM model with the corresponding</a:t>
            </a:r>
            <a:b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normal traffic data</a:t>
            </a:r>
          </a:p>
          <a:p>
            <a:endParaRPr lang="en-US" altLang="ja-JP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kumimoji="1" lang="ja-JP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458305-30FD-4A1E-82B3-562C3C7DC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660" y="1506471"/>
            <a:ext cx="4945809" cy="4389500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EB214F0D-C74C-4289-A152-602526150BF1}"/>
              </a:ext>
            </a:extLst>
          </p:cNvPr>
          <p:cNvSpPr/>
          <p:nvPr/>
        </p:nvSpPr>
        <p:spPr>
          <a:xfrm>
            <a:off x="7315201" y="2947386"/>
            <a:ext cx="4342391" cy="134052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3EC044F-093A-4C7F-93C6-6CDDEE0B9818}"/>
              </a:ext>
            </a:extLst>
          </p:cNvPr>
          <p:cNvSpPr txBox="1"/>
          <p:nvPr/>
        </p:nvSpPr>
        <p:spPr>
          <a:xfrm>
            <a:off x="2649769" y="5166862"/>
            <a:ext cx="3827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inside but with high quantization error</a:t>
            </a:r>
            <a:endParaRPr kumimoji="1" lang="ja-JP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FBED457-0D65-4EBC-9972-8509467958CF}"/>
              </a:ext>
            </a:extLst>
          </p:cNvPr>
          <p:cNvSpPr/>
          <p:nvPr/>
        </p:nvSpPr>
        <p:spPr>
          <a:xfrm>
            <a:off x="930115" y="2821145"/>
            <a:ext cx="1116490" cy="50093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46BB225-23D1-47A9-ACF7-DD2CF3F25A06}"/>
              </a:ext>
            </a:extLst>
          </p:cNvPr>
          <p:cNvSpPr txBox="1"/>
          <p:nvPr/>
        </p:nvSpPr>
        <p:spPr>
          <a:xfrm>
            <a:off x="1046572" y="288694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Normal</a:t>
            </a:r>
            <a:endParaRPr kumimoji="1" lang="ja-JP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762FD45-ADEC-46BD-93BF-E249562ACDB3}"/>
              </a:ext>
            </a:extLst>
          </p:cNvPr>
          <p:cNvSpPr txBox="1"/>
          <p:nvPr/>
        </p:nvSpPr>
        <p:spPr>
          <a:xfrm>
            <a:off x="936352" y="466593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Abnormal</a:t>
            </a:r>
            <a:endParaRPr kumimoji="1" lang="ja-JP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9307FF98-19B0-4A95-8EE7-45F9D6B778F9}"/>
              </a:ext>
            </a:extLst>
          </p:cNvPr>
          <p:cNvSpPr/>
          <p:nvPr/>
        </p:nvSpPr>
        <p:spPr>
          <a:xfrm>
            <a:off x="2649769" y="2824909"/>
            <a:ext cx="3765148" cy="50093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F8820F5-572D-4D95-A282-3F8C7E302115}"/>
              </a:ext>
            </a:extLst>
          </p:cNvPr>
          <p:cNvSpPr txBox="1"/>
          <p:nvPr/>
        </p:nvSpPr>
        <p:spPr>
          <a:xfrm>
            <a:off x="2812806" y="2886945"/>
            <a:ext cx="350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around one or more cluster centers</a:t>
            </a:r>
            <a:endParaRPr kumimoji="1" lang="ja-JP" altLang="en-US" dirty="0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B668B0BD-73A0-49A5-91F5-015B3E3C836A}"/>
              </a:ext>
            </a:extLst>
          </p:cNvPr>
          <p:cNvSpPr/>
          <p:nvPr/>
        </p:nvSpPr>
        <p:spPr>
          <a:xfrm>
            <a:off x="2199187" y="2969517"/>
            <a:ext cx="362811" cy="20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EE3B402-0104-411F-A425-56812EB8AD92}"/>
              </a:ext>
            </a:extLst>
          </p:cNvPr>
          <p:cNvSpPr/>
          <p:nvPr/>
        </p:nvSpPr>
        <p:spPr>
          <a:xfrm>
            <a:off x="936352" y="4600130"/>
            <a:ext cx="1116490" cy="50093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5AF6D2B-9FC4-4374-9A40-183B357D9B9D}"/>
              </a:ext>
            </a:extLst>
          </p:cNvPr>
          <p:cNvSpPr/>
          <p:nvPr/>
        </p:nvSpPr>
        <p:spPr>
          <a:xfrm>
            <a:off x="2649769" y="4149616"/>
            <a:ext cx="3765149" cy="50093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86219A6-B28B-4A74-A9D0-AA2C7946793F}"/>
              </a:ext>
            </a:extLst>
          </p:cNvPr>
          <p:cNvSpPr txBox="1"/>
          <p:nvPr/>
        </p:nvSpPr>
        <p:spPr>
          <a:xfrm>
            <a:off x="2975286" y="4211652"/>
            <a:ext cx="318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outside of the normal clustering</a:t>
            </a:r>
            <a:endParaRPr kumimoji="1" lang="ja-JP" alt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5EE2C82-FEC5-4CEF-AC7B-0A0CFF7A46C4}"/>
              </a:ext>
            </a:extLst>
          </p:cNvPr>
          <p:cNvSpPr/>
          <p:nvPr/>
        </p:nvSpPr>
        <p:spPr>
          <a:xfrm>
            <a:off x="2649769" y="5101062"/>
            <a:ext cx="3765149" cy="50093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左大括弧 19">
            <a:extLst>
              <a:ext uri="{FF2B5EF4-FFF2-40B4-BE49-F238E27FC236}">
                <a16:creationId xmlns:a16="http://schemas.microsoft.com/office/drawing/2014/main" id="{7D2A4B64-5226-4799-A574-EF5C81F86B53}"/>
              </a:ext>
            </a:extLst>
          </p:cNvPr>
          <p:cNvSpPr/>
          <p:nvPr/>
        </p:nvSpPr>
        <p:spPr>
          <a:xfrm>
            <a:off x="2185587" y="4400083"/>
            <a:ext cx="352587" cy="914400"/>
          </a:xfrm>
          <a:prstGeom prst="leftBrac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5"/>
              </a:solidFill>
            </a:endParaRPr>
          </a:p>
        </p:txBody>
      </p: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217C1CEC-79F0-44F3-A8A8-5A8B21BA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761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852CDC-B543-462F-8928-3F455FB4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E2EBDEB-1AF3-4E67-8D0D-28251D376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40" y="914400"/>
            <a:ext cx="5934580" cy="5029200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8EE36EBF-F7AE-49A3-A480-6D09B9E8A24E}"/>
              </a:ext>
            </a:extLst>
          </p:cNvPr>
          <p:cNvSpPr/>
          <p:nvPr/>
        </p:nvSpPr>
        <p:spPr>
          <a:xfrm>
            <a:off x="5628444" y="1376040"/>
            <a:ext cx="381740" cy="4083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79D0DAC-48A8-4291-BF0F-E9D57F8E0177}"/>
              </a:ext>
            </a:extLst>
          </p:cNvPr>
          <p:cNvSpPr/>
          <p:nvPr/>
        </p:nvSpPr>
        <p:spPr>
          <a:xfrm>
            <a:off x="2806825" y="2105488"/>
            <a:ext cx="381740" cy="4083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43C76BFA-F8CA-44BA-BF88-C316A3AD60DD}"/>
              </a:ext>
            </a:extLst>
          </p:cNvPr>
          <p:cNvSpPr/>
          <p:nvPr/>
        </p:nvSpPr>
        <p:spPr>
          <a:xfrm>
            <a:off x="7647751" y="2224005"/>
            <a:ext cx="381740" cy="4083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9E147F3-3D9B-42BE-BB23-FA1AE421027A}"/>
              </a:ext>
            </a:extLst>
          </p:cNvPr>
          <p:cNvSpPr/>
          <p:nvPr/>
        </p:nvSpPr>
        <p:spPr>
          <a:xfrm>
            <a:off x="7649233" y="3020628"/>
            <a:ext cx="381740" cy="4083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C80413E-8410-41C6-8EAB-9B955A2E8F1F}"/>
              </a:ext>
            </a:extLst>
          </p:cNvPr>
          <p:cNvSpPr txBox="1"/>
          <p:nvPr/>
        </p:nvSpPr>
        <p:spPr>
          <a:xfrm>
            <a:off x="8177813" y="2224005"/>
            <a:ext cx="1898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Times" panose="02020603050405020304" pitchFamily="18" charset="0"/>
                <a:cs typeface="Times" panose="02020603050405020304" pitchFamily="18" charset="0"/>
              </a:rPr>
              <a:t>Outside normal</a:t>
            </a:r>
            <a:endParaRPr kumimoji="1" lang="ja-JP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AE4307C-D7D2-4FEA-961D-F90A00E5B91A}"/>
              </a:ext>
            </a:extLst>
          </p:cNvPr>
          <p:cNvSpPr txBox="1"/>
          <p:nvPr/>
        </p:nvSpPr>
        <p:spPr>
          <a:xfrm>
            <a:off x="8177812" y="3020628"/>
            <a:ext cx="2183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Times" panose="02020603050405020304" pitchFamily="18" charset="0"/>
                <a:cs typeface="Times" panose="02020603050405020304" pitchFamily="18" charset="0"/>
              </a:rPr>
              <a:t>Normal cluster</a:t>
            </a:r>
            <a:endParaRPr kumimoji="1" lang="ja-JP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8028F43C-D7CD-44BE-96F3-1F980E2CBD01}"/>
              </a:ext>
            </a:extLst>
          </p:cNvPr>
          <p:cNvSpPr/>
          <p:nvPr/>
        </p:nvSpPr>
        <p:spPr>
          <a:xfrm>
            <a:off x="3544815" y="2105488"/>
            <a:ext cx="381740" cy="4083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A1BBAD3C-C76A-4F6F-8DB0-86E6A4407D43}"/>
              </a:ext>
            </a:extLst>
          </p:cNvPr>
          <p:cNvSpPr/>
          <p:nvPr/>
        </p:nvSpPr>
        <p:spPr>
          <a:xfrm>
            <a:off x="2073299" y="2105488"/>
            <a:ext cx="381740" cy="4083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5C7E6641-8621-418B-BD0D-D18F665D2394}"/>
              </a:ext>
            </a:extLst>
          </p:cNvPr>
          <p:cNvSpPr/>
          <p:nvPr/>
        </p:nvSpPr>
        <p:spPr>
          <a:xfrm>
            <a:off x="3423351" y="1376040"/>
            <a:ext cx="381740" cy="4083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F2E60389-D928-4442-8CFB-F18B5D4C5F21}"/>
              </a:ext>
            </a:extLst>
          </p:cNvPr>
          <p:cNvSpPr/>
          <p:nvPr/>
        </p:nvSpPr>
        <p:spPr>
          <a:xfrm>
            <a:off x="4161341" y="1376040"/>
            <a:ext cx="381740" cy="4083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F43C6F0E-8AAF-4644-A631-B9CD14285B8C}"/>
              </a:ext>
            </a:extLst>
          </p:cNvPr>
          <p:cNvSpPr/>
          <p:nvPr/>
        </p:nvSpPr>
        <p:spPr>
          <a:xfrm>
            <a:off x="2698703" y="1376040"/>
            <a:ext cx="381740" cy="4083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671D719A-758B-4A2F-9F15-10EC12060479}"/>
              </a:ext>
            </a:extLst>
          </p:cNvPr>
          <p:cNvSpPr/>
          <p:nvPr/>
        </p:nvSpPr>
        <p:spPr>
          <a:xfrm>
            <a:off x="2187095" y="2834198"/>
            <a:ext cx="381740" cy="4083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04139D16-333F-42E6-830A-475A637214AC}"/>
              </a:ext>
            </a:extLst>
          </p:cNvPr>
          <p:cNvSpPr/>
          <p:nvPr/>
        </p:nvSpPr>
        <p:spPr>
          <a:xfrm>
            <a:off x="2925085" y="2834198"/>
            <a:ext cx="381740" cy="4083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37BD4B6E-8FD1-4141-A65C-FE58E7D7FDDF}"/>
              </a:ext>
            </a:extLst>
          </p:cNvPr>
          <p:cNvSpPr/>
          <p:nvPr/>
        </p:nvSpPr>
        <p:spPr>
          <a:xfrm>
            <a:off x="1444691" y="2834198"/>
            <a:ext cx="381740" cy="4083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9EB5A0A0-7F34-410C-B859-A32340A8392F}"/>
              </a:ext>
            </a:extLst>
          </p:cNvPr>
          <p:cNvSpPr/>
          <p:nvPr/>
        </p:nvSpPr>
        <p:spPr>
          <a:xfrm>
            <a:off x="4890453" y="1376040"/>
            <a:ext cx="381740" cy="4083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AE66B2EA-53AF-49AF-8076-8A714BA321DE}"/>
              </a:ext>
            </a:extLst>
          </p:cNvPr>
          <p:cNvSpPr/>
          <p:nvPr/>
        </p:nvSpPr>
        <p:spPr>
          <a:xfrm>
            <a:off x="5008933" y="2105488"/>
            <a:ext cx="381740" cy="4083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83C7642A-DCFC-4B27-BC36-178C661985A4}"/>
              </a:ext>
            </a:extLst>
          </p:cNvPr>
          <p:cNvSpPr/>
          <p:nvPr/>
        </p:nvSpPr>
        <p:spPr>
          <a:xfrm>
            <a:off x="4275407" y="2105488"/>
            <a:ext cx="381740" cy="4083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1DE79154-DF31-4ABA-A842-7D0616517515}"/>
              </a:ext>
            </a:extLst>
          </p:cNvPr>
          <p:cNvSpPr/>
          <p:nvPr/>
        </p:nvSpPr>
        <p:spPr>
          <a:xfrm>
            <a:off x="4387723" y="2834198"/>
            <a:ext cx="381740" cy="4083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E97EAE3D-02DB-4453-9AF9-C495B9BF5764}"/>
              </a:ext>
            </a:extLst>
          </p:cNvPr>
          <p:cNvSpPr/>
          <p:nvPr/>
        </p:nvSpPr>
        <p:spPr>
          <a:xfrm>
            <a:off x="3649732" y="2834198"/>
            <a:ext cx="381740" cy="4083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555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04CDC-8893-4F56-8918-2E8C4DE7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52696"/>
            <a:ext cx="10515600" cy="1325562"/>
          </a:xfrm>
        </p:spPr>
        <p:txBody>
          <a:bodyPr/>
          <a:lstStyle/>
          <a:p>
            <a:r>
              <a:rPr kumimoji="1" lang="en-US" altLang="ja-JP" sz="4000" dirty="0">
                <a:latin typeface="Times" panose="02020603050405020304" pitchFamily="18" charset="0"/>
                <a:cs typeface="Times" panose="02020603050405020304" pitchFamily="18" charset="0"/>
              </a:rPr>
              <a:t>Anomaly Analyzer</a:t>
            </a:r>
            <a:endParaRPr kumimoji="1" lang="ja-JP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D959CB-C44C-47A5-B3F0-037A64BD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06471"/>
            <a:ext cx="10515600" cy="4351337"/>
          </a:xfrm>
        </p:spPr>
        <p:txBody>
          <a:bodyPr/>
          <a:lstStyle/>
          <a:p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SOM training</a:t>
            </a:r>
          </a:p>
          <a:p>
            <a:endParaRPr lang="en-US" altLang="ja-JP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ja-JP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altLang="ja-JP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altLang="ja-JP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SOM classification</a:t>
            </a:r>
          </a:p>
          <a:p>
            <a:endParaRPr kumimoji="1" lang="ja-JP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377931B-2F3D-4313-A968-6D4AFCC7CBC4}"/>
              </a:ext>
            </a:extLst>
          </p:cNvPr>
          <p:cNvSpPr/>
          <p:nvPr/>
        </p:nvSpPr>
        <p:spPr>
          <a:xfrm>
            <a:off x="1931831" y="4930217"/>
            <a:ext cx="2849732" cy="92759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88AB4FD-5704-45E2-87C1-632143F89D65}"/>
              </a:ext>
            </a:extLst>
          </p:cNvPr>
          <p:cNvSpPr txBox="1"/>
          <p:nvPr/>
        </p:nvSpPr>
        <p:spPr>
          <a:xfrm>
            <a:off x="2286532" y="5098559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Classifier parameters</a:t>
            </a:r>
            <a:br>
              <a:rPr kumimoji="1" lang="en-US" altLang="ja-JP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kumimoji="1"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calculation</a:t>
            </a:r>
            <a:endParaRPr kumimoji="1" lang="ja-JP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BD39005-315C-4A69-B8A6-2238205ED855}"/>
              </a:ext>
            </a:extLst>
          </p:cNvPr>
          <p:cNvSpPr/>
          <p:nvPr/>
        </p:nvSpPr>
        <p:spPr>
          <a:xfrm>
            <a:off x="7019141" y="4930217"/>
            <a:ext cx="2849732" cy="92759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458B4D-9ADC-4DA3-8AF4-3A5A2C1825DF}"/>
              </a:ext>
            </a:extLst>
          </p:cNvPr>
          <p:cNvSpPr txBox="1"/>
          <p:nvPr/>
        </p:nvSpPr>
        <p:spPr>
          <a:xfrm>
            <a:off x="7940544" y="520934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Classify</a:t>
            </a:r>
            <a:endParaRPr kumimoji="1" lang="ja-JP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1956680-5C8C-4468-A301-3234AAD36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789" y="1986614"/>
            <a:ext cx="6518545" cy="1767895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869C19B1-2F73-42B3-BAAF-ACDFA7B41626}"/>
              </a:ext>
            </a:extLst>
          </p:cNvPr>
          <p:cNvSpPr/>
          <p:nvPr/>
        </p:nvSpPr>
        <p:spPr>
          <a:xfrm>
            <a:off x="5611827" y="5256408"/>
            <a:ext cx="577049" cy="275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EBEC3F81-805F-48B6-8767-F66D93FB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978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04CDC-8893-4F56-8918-2E8C4DE7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52696"/>
            <a:ext cx="10515600" cy="1325562"/>
          </a:xfrm>
        </p:spPr>
        <p:txBody>
          <a:bodyPr/>
          <a:lstStyle/>
          <a:p>
            <a:r>
              <a:rPr kumimoji="1" lang="en-US" altLang="ja-JP" sz="4000" dirty="0">
                <a:latin typeface="Times" panose="02020603050405020304" pitchFamily="18" charset="0"/>
                <a:cs typeface="Times" panose="02020603050405020304" pitchFamily="18" charset="0"/>
              </a:rPr>
              <a:t>SOM classification</a:t>
            </a:r>
            <a:endParaRPr kumimoji="1" lang="ja-JP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DD959CB-C44C-47A5-B3F0-037A64BDF7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5127" y="1506471"/>
                <a:ext cx="10515600" cy="435133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ja-JP" dirty="0">
                    <a:latin typeface="Times" panose="02020603050405020304" pitchFamily="18" charset="0"/>
                    <a:cs typeface="Times" panose="02020603050405020304" pitchFamily="18" charset="0"/>
                  </a:rPr>
                  <a:t>Calculate [</a:t>
                </a:r>
                <a:r>
                  <a:rPr lang="en-US" altLang="ja-JP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bmu</a:t>
                </a:r>
                <a:r>
                  <a:rPr lang="en-US" altLang="ja-JP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ja-JP" dirty="0">
                    <a:latin typeface="Times" panose="02020603050405020304" pitchFamily="18" charset="0"/>
                    <a:cs typeface="Times" panose="02020603050405020304" pitchFamily="18" charset="0"/>
                  </a:rPr>
                  <a:t>] pair for each training data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ja-JP" dirty="0">
                    <a:latin typeface="Times" panose="02020603050405020304" pitchFamily="18" charset="0"/>
                    <a:cs typeface="Times" panose="02020603050405020304" pitchFamily="18" charset="0"/>
                  </a:rPr>
                  <a:t>Calculate 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kumimoji="1" lang="en-US" altLang="ja-JP" dirty="0">
                    <a:latin typeface="Times" panose="02020603050405020304" pitchFamily="18" charset="0"/>
                    <a:cs typeface="Times" panose="02020603050405020304" pitchFamily="18" charset="0"/>
                  </a:rPr>
                  <a:t> for each node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ja-JP" dirty="0">
                    <a:latin typeface="Times" panose="02020603050405020304" pitchFamily="18" charset="0"/>
                    <a:cs typeface="Times" panose="02020603050405020304" pitchFamily="18" charset="0"/>
                  </a:rPr>
                  <a:t>Build up the </a:t>
                </a:r>
                <a:r>
                  <a:rPr lang="en-US" altLang="ja-JP" dirty="0">
                    <a:solidFill>
                      <a:schemeClr val="accent5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Quantization Vector (QV) </a:t>
                </a:r>
                <a:r>
                  <a:rPr lang="en-US" altLang="ja-JP" dirty="0">
                    <a:latin typeface="Times" panose="02020603050405020304" pitchFamily="18" charset="0"/>
                    <a:cs typeface="Times" panose="02020603050405020304" pitchFamily="18" charset="0"/>
                  </a:rPr>
                  <a:t>such that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ja-JP" dirty="0">
                    <a:latin typeface="Times" panose="02020603050405020304" pitchFamily="18" charset="0"/>
                    <a:cs typeface="Times" panose="02020603050405020304" pitchFamily="18" charset="0"/>
                  </a:rPr>
                  <a:t>Node has no hit → 0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ja-JP" dirty="0">
                    <a:latin typeface="Times" panose="02020603050405020304" pitchFamily="18" charset="0"/>
                    <a:cs typeface="Times" panose="02020603050405020304" pitchFamily="18" charset="0"/>
                  </a:rPr>
                  <a:t>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ja-JP" dirty="0">
                    <a:latin typeface="Times" panose="02020603050405020304" pitchFamily="18" charset="0"/>
                    <a:cs typeface="Times" panose="02020603050405020304" pitchFamily="18" charset="0"/>
                  </a:rPr>
                  <a:t> &lt; global threshold → 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altLang="ja-JP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ja-JP" dirty="0">
                    <a:latin typeface="Times" panose="02020603050405020304" pitchFamily="18" charset="0"/>
                    <a:cs typeface="Times" panose="02020603050405020304" pitchFamily="18" charset="0"/>
                  </a:rPr>
                  <a:t>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ja-JP" dirty="0">
                    <a:latin typeface="Times" panose="02020603050405020304" pitchFamily="18" charset="0"/>
                    <a:cs typeface="Times" panose="02020603050405020304" pitchFamily="18" charset="0"/>
                  </a:rPr>
                  <a:t> &gt; global threshold → global threshold</a:t>
                </a:r>
              </a:p>
              <a:p>
                <a:pPr lvl="1"/>
                <a:endParaRPr kumimoji="1" lang="ja-JP" alt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DD959CB-C44C-47A5-B3F0-037A64BDF7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127" y="1506471"/>
                <a:ext cx="10515600" cy="4351337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1C64582D-0476-4DA0-9AE6-B0C90E47A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4644" y="2166151"/>
            <a:ext cx="4843814" cy="3608773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9DC25E8C-5A9F-4E7B-B399-F0E6C90B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15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68C91E-8061-4003-A599-758BDBA3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72E126C-D3B8-4526-9321-318E7A041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40" y="914400"/>
            <a:ext cx="5934580" cy="5029200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3C69B4D0-A62B-4CCC-8CF9-79AA51E5E084}"/>
              </a:ext>
            </a:extLst>
          </p:cNvPr>
          <p:cNvSpPr/>
          <p:nvPr/>
        </p:nvSpPr>
        <p:spPr>
          <a:xfrm>
            <a:off x="5628444" y="1376040"/>
            <a:ext cx="381740" cy="4083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F2EC74B1-F942-4815-9367-444BE3AE1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548662"/>
              </p:ext>
            </p:extLst>
          </p:nvPr>
        </p:nvGraphicFramePr>
        <p:xfrm>
          <a:off x="7717203" y="1149017"/>
          <a:ext cx="34748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424">
                  <a:extLst>
                    <a:ext uri="{9D8B030D-6E8A-4147-A177-3AD203B41FA5}">
                      <a16:colId xmlns:a16="http://schemas.microsoft.com/office/drawing/2014/main" val="569988393"/>
                    </a:ext>
                  </a:extLst>
                </a:gridCol>
                <a:gridCol w="1737424">
                  <a:extLst>
                    <a:ext uri="{9D8B030D-6E8A-4147-A177-3AD203B41FA5}">
                      <a16:colId xmlns:a16="http://schemas.microsoft.com/office/drawing/2014/main" val="3638712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Protocol type</a:t>
                      </a:r>
                      <a:endParaRPr kumimoji="1" lang="ja-JP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Map size</a:t>
                      </a:r>
                      <a:endParaRPr kumimoji="1" lang="ja-JP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3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TCP</a:t>
                      </a:r>
                      <a:endParaRPr kumimoji="1" lang="ja-JP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(15, 15)</a:t>
                      </a:r>
                      <a:endParaRPr kumimoji="1" lang="ja-JP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31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UDP</a:t>
                      </a:r>
                      <a:endParaRPr kumimoji="1" lang="ja-JP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(8, 8)</a:t>
                      </a:r>
                      <a:endParaRPr kumimoji="1" lang="ja-JP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36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ICMP</a:t>
                      </a:r>
                      <a:endParaRPr kumimoji="1" lang="ja-JP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(6, 6)</a:t>
                      </a:r>
                      <a:endParaRPr kumimoji="1" lang="ja-JP" alt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82289"/>
                  </a:ext>
                </a:extLst>
              </a:tr>
            </a:tbl>
          </a:graphicData>
        </a:graphic>
      </p:graphicFrame>
      <p:sp>
        <p:nvSpPr>
          <p:cNvPr id="8" name="橢圓 7">
            <a:extLst>
              <a:ext uri="{FF2B5EF4-FFF2-40B4-BE49-F238E27FC236}">
                <a16:creationId xmlns:a16="http://schemas.microsoft.com/office/drawing/2014/main" id="{585B6E10-96E8-4E79-A488-5AA614D556E8}"/>
              </a:ext>
            </a:extLst>
          </p:cNvPr>
          <p:cNvSpPr/>
          <p:nvPr/>
        </p:nvSpPr>
        <p:spPr>
          <a:xfrm>
            <a:off x="2806825" y="2105488"/>
            <a:ext cx="381740" cy="4083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BC03B7C-CD82-4504-8B80-E594E424F586}"/>
              </a:ext>
            </a:extLst>
          </p:cNvPr>
          <p:cNvSpPr/>
          <p:nvPr/>
        </p:nvSpPr>
        <p:spPr>
          <a:xfrm>
            <a:off x="7717203" y="3766352"/>
            <a:ext cx="381740" cy="4083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D558A08-9221-4955-8622-6B4D09001CD5}"/>
              </a:ext>
            </a:extLst>
          </p:cNvPr>
          <p:cNvSpPr/>
          <p:nvPr/>
        </p:nvSpPr>
        <p:spPr>
          <a:xfrm>
            <a:off x="7718685" y="4562975"/>
            <a:ext cx="381740" cy="4083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8A33B06-99C0-44D0-A585-22DE188AED0E}"/>
              </a:ext>
            </a:extLst>
          </p:cNvPr>
          <p:cNvSpPr txBox="1"/>
          <p:nvPr/>
        </p:nvSpPr>
        <p:spPr>
          <a:xfrm>
            <a:off x="8247265" y="3766352"/>
            <a:ext cx="120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Times" panose="02020603050405020304" pitchFamily="18" charset="0"/>
                <a:cs typeface="Times" panose="02020603050405020304" pitchFamily="18" charset="0"/>
              </a:rPr>
              <a:t>Never hit</a:t>
            </a:r>
            <a:endParaRPr kumimoji="1" lang="ja-JP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07D736E-FD57-48F2-ADFE-3CA014E1F7FD}"/>
              </a:ext>
            </a:extLst>
          </p:cNvPr>
          <p:cNvSpPr txBox="1"/>
          <p:nvPr/>
        </p:nvSpPr>
        <p:spPr>
          <a:xfrm>
            <a:off x="8247264" y="4562975"/>
            <a:ext cx="2183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Times" panose="02020603050405020304" pitchFamily="18" charset="0"/>
                <a:cs typeface="Times" panose="02020603050405020304" pitchFamily="18" charset="0"/>
              </a:rPr>
              <a:t>Some data’s BMU</a:t>
            </a:r>
            <a:endParaRPr kumimoji="1" lang="ja-JP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273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EB1FC7D-8910-46C7-B2D8-194B92D4B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623" y="2601157"/>
            <a:ext cx="7261655" cy="39365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E304CDC-8893-4F56-8918-2E8C4DE7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52696"/>
            <a:ext cx="10515600" cy="1325562"/>
          </a:xfrm>
        </p:spPr>
        <p:txBody>
          <a:bodyPr/>
          <a:lstStyle/>
          <a:p>
            <a:r>
              <a:rPr kumimoji="1" lang="en-US" altLang="ja-JP" sz="4000" dirty="0">
                <a:latin typeface="Times" panose="02020603050405020304" pitchFamily="18" charset="0"/>
                <a:cs typeface="Times" panose="02020603050405020304" pitchFamily="18" charset="0"/>
              </a:rPr>
              <a:t>SOM classification</a:t>
            </a:r>
            <a:endParaRPr kumimoji="1" lang="ja-JP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DD959CB-C44C-47A5-B3F0-037A64BDF7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5127" y="1506471"/>
                <a:ext cx="10515600" cy="435133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ja-JP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Calculate [</a:t>
                </a:r>
                <a:r>
                  <a:rPr lang="en-US" altLang="ja-JP" sz="2400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bmu</a:t>
                </a:r>
                <a:r>
                  <a:rPr lang="en-US" altLang="ja-JP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ja-JP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] pair for test data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ja-JP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Get the threshold (Th) by checking QV</a:t>
                </a:r>
              </a:p>
              <a:p>
                <a:pPr>
                  <a:lnSpc>
                    <a:spcPct val="150000"/>
                  </a:lnSpc>
                </a:pPr>
                <a:endParaRPr kumimoji="1" lang="en-US" altLang="ja-JP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ja-JP" altLang="en-US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DD959CB-C44C-47A5-B3F0-037A64BDF7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127" y="1506471"/>
                <a:ext cx="10515600" cy="4351337"/>
              </a:xfrm>
              <a:blipFill>
                <a:blip r:embed="rId4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3DDDC67-593E-454A-B52B-BB863BFEC7D5}"/>
                  </a:ext>
                </a:extLst>
              </p:cNvPr>
              <p:cNvSpPr txBox="1"/>
              <p:nvPr/>
            </p:nvSpPr>
            <p:spPr>
              <a:xfrm>
                <a:off x="2464801" y="3059668"/>
                <a:ext cx="20628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𝑇h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𝑄𝑉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𝑏𝑚𝑢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3DDDC67-593E-454A-B52B-BB863BFEC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801" y="3059668"/>
                <a:ext cx="2062872" cy="369332"/>
              </a:xfrm>
              <a:prstGeom prst="rect">
                <a:avLst/>
              </a:prstGeom>
              <a:blipFill>
                <a:blip r:embed="rId5"/>
                <a:stretch>
                  <a:fillRect l="-3245" r="-5015" b="-327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573EDBD-04F0-4E5F-8543-CDB0652D8FD1}"/>
                  </a:ext>
                </a:extLst>
              </p:cNvPr>
              <p:cNvSpPr txBox="1"/>
              <p:nvPr/>
            </p:nvSpPr>
            <p:spPr>
              <a:xfrm>
                <a:off x="871755" y="4252297"/>
                <a:ext cx="26511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&gt;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cs typeface="Times" panose="02020603050405020304" pitchFamily="18" charset="0"/>
                        </a:rPr>
                        <m:t>𝑇h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 panose="02020603050405020304" pitchFamily="18" charset="0"/>
                        </a:rPr>
                        <m:t>𝑎𝑡𝑡𝑎𝑐𝑘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573EDBD-04F0-4E5F-8543-CDB0652D8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55" y="4252297"/>
                <a:ext cx="2651110" cy="461665"/>
              </a:xfrm>
              <a:prstGeom prst="rect">
                <a:avLst/>
              </a:prstGeom>
              <a:blipFill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1FF008C-30FA-483D-B817-C00321FFAB1A}"/>
                  </a:ext>
                </a:extLst>
              </p:cNvPr>
              <p:cNvSpPr txBox="1"/>
              <p:nvPr/>
            </p:nvSpPr>
            <p:spPr>
              <a:xfrm>
                <a:off x="956040" y="4869233"/>
                <a:ext cx="24825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𝑇h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𝑛𝑜𝑟𝑚𝑎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1FF008C-30FA-483D-B817-C00321FFA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040" y="4869233"/>
                <a:ext cx="2482539" cy="369332"/>
              </a:xfrm>
              <a:prstGeom prst="rect">
                <a:avLst/>
              </a:prstGeom>
              <a:blipFill>
                <a:blip r:embed="rId7"/>
                <a:stretch>
                  <a:fillRect l="-2703" r="-98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中括弧 8">
            <a:extLst>
              <a:ext uri="{FF2B5EF4-FFF2-40B4-BE49-F238E27FC236}">
                <a16:creationId xmlns:a16="http://schemas.microsoft.com/office/drawing/2014/main" id="{B9A9F39F-7254-4C3F-AD74-705C1EF63AB0}"/>
              </a:ext>
            </a:extLst>
          </p:cNvPr>
          <p:cNvSpPr/>
          <p:nvPr/>
        </p:nvSpPr>
        <p:spPr>
          <a:xfrm>
            <a:off x="845127" y="4507276"/>
            <a:ext cx="79899" cy="632896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29188C1D-1826-4A4B-8B53-E8DBF288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29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04CDC-8893-4F56-8918-2E8C4DE7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52696"/>
            <a:ext cx="10515600" cy="1325562"/>
          </a:xfrm>
        </p:spPr>
        <p:txBody>
          <a:bodyPr/>
          <a:lstStyle/>
          <a:p>
            <a:r>
              <a:rPr kumimoji="1" lang="en-US" altLang="ja-JP" sz="4000" dirty="0">
                <a:latin typeface="Times" panose="02020603050405020304" pitchFamily="18" charset="0"/>
                <a:cs typeface="Times" panose="02020603050405020304" pitchFamily="18" charset="0"/>
              </a:rPr>
              <a:t>Outline</a:t>
            </a:r>
            <a:endParaRPr kumimoji="1" lang="ja-JP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D959CB-C44C-47A5-B3F0-037A64BD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06471"/>
            <a:ext cx="10515600" cy="43513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System architecture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Method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Simulation result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Conclusion</a:t>
            </a:r>
          </a:p>
          <a:p>
            <a:endParaRPr lang="en-US" altLang="ja-JP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kumimoji="1" lang="ja-JP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151437-5812-415D-A476-271A7C23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275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04CDC-8893-4F56-8918-2E8C4DE7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52696"/>
            <a:ext cx="10515600" cy="1325562"/>
          </a:xfrm>
        </p:spPr>
        <p:txBody>
          <a:bodyPr/>
          <a:lstStyle/>
          <a:p>
            <a:r>
              <a:rPr kumimoji="1" lang="en-US" altLang="ja-JP" sz="4000" dirty="0">
                <a:latin typeface="Times" panose="02020603050405020304" pitchFamily="18" charset="0"/>
                <a:cs typeface="Times" panose="02020603050405020304" pitchFamily="18" charset="0"/>
              </a:rPr>
              <a:t>Misuse detection</a:t>
            </a:r>
            <a:endParaRPr kumimoji="1" lang="ja-JP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D959CB-C44C-47A5-B3F0-037A64BD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06471"/>
            <a:ext cx="10515600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sz="2600" dirty="0">
                <a:latin typeface="Times" panose="02020603050405020304" pitchFamily="18" charset="0"/>
                <a:cs typeface="Times" panose="02020603050405020304" pitchFamily="18" charset="0"/>
              </a:rPr>
              <a:t>U</a:t>
            </a:r>
            <a:r>
              <a:rPr kumimoji="1" lang="en-US" altLang="ja-JP" sz="2600" dirty="0">
                <a:latin typeface="Times" panose="02020603050405020304" pitchFamily="18" charset="0"/>
                <a:cs typeface="Times" panose="02020603050405020304" pitchFamily="18" charset="0"/>
              </a:rPr>
              <a:t>sually use rule-base approach </a:t>
            </a:r>
            <a:r>
              <a:rPr kumimoji="1" lang="en-US" altLang="ja-JP" sz="2600" b="1" dirty="0">
                <a:latin typeface="Times" panose="02020603050405020304" pitchFamily="18" charset="0"/>
                <a:cs typeface="Times" panose="02020603050405020304" pitchFamily="18" charset="0"/>
              </a:rPr>
              <a:t>[14]</a:t>
            </a:r>
          </a:p>
          <a:p>
            <a:pPr lvl="1">
              <a:lnSpc>
                <a:spcPct val="150000"/>
              </a:lnSpc>
            </a:pPr>
            <a:r>
              <a:rPr lang="en-US" altLang="ja-JP" sz="2600" dirty="0">
                <a:latin typeface="Times" panose="02020603050405020304" pitchFamily="18" charset="0"/>
                <a:cs typeface="Times" panose="02020603050405020304" pitchFamily="18" charset="0"/>
              </a:rPr>
              <a:t>Requires signature of an attack</a:t>
            </a:r>
            <a:br>
              <a:rPr lang="en-US" altLang="ja-JP" sz="26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altLang="ja-JP" sz="2600" dirty="0">
                <a:latin typeface="Times" panose="02020603050405020304" pitchFamily="18" charset="0"/>
                <a:cs typeface="Times" panose="02020603050405020304" pitchFamily="18" charset="0"/>
              </a:rPr>
              <a:t>to be </a:t>
            </a:r>
            <a:r>
              <a:rPr lang="en-US" altLang="ja-JP" sz="2600" dirty="0">
                <a:solidFill>
                  <a:schemeClr val="accent5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studied before</a:t>
            </a:r>
          </a:p>
          <a:p>
            <a:pPr>
              <a:lnSpc>
                <a:spcPct val="150000"/>
              </a:lnSpc>
            </a:pPr>
            <a:r>
              <a:rPr kumimoji="1" lang="en-US" altLang="ja-JP" sz="2600" dirty="0">
                <a:latin typeface="Times" panose="02020603050405020304" pitchFamily="18" charset="0"/>
                <a:cs typeface="Times" panose="02020603050405020304" pitchFamily="18" charset="0"/>
              </a:rPr>
              <a:t>The rules are generated from </a:t>
            </a:r>
            <a:r>
              <a:rPr kumimoji="1" lang="en-US" altLang="ja-JP" sz="2600" dirty="0">
                <a:solidFill>
                  <a:schemeClr val="accent5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decision tree</a:t>
            </a:r>
          </a:p>
          <a:p>
            <a:pPr>
              <a:lnSpc>
                <a:spcPct val="150000"/>
              </a:lnSpc>
            </a:pPr>
            <a:r>
              <a:rPr lang="en-US" altLang="ja-JP" sz="2600" dirty="0">
                <a:latin typeface="Times" panose="02020603050405020304" pitchFamily="18" charset="0"/>
                <a:cs typeface="Times" panose="02020603050405020304" pitchFamily="18" charset="0"/>
              </a:rPr>
              <a:t>Classify the attacks</a:t>
            </a:r>
            <a:endParaRPr kumimoji="1" lang="en-US" altLang="ja-JP" sz="2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A1F592-36C5-41C9-802E-F59AE0BEA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353" y="1245681"/>
            <a:ext cx="4930567" cy="4366638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225C841D-DFD5-4D3A-9769-FB8D30F94E99}"/>
              </a:ext>
            </a:extLst>
          </p:cNvPr>
          <p:cNvSpPr/>
          <p:nvPr/>
        </p:nvSpPr>
        <p:spPr>
          <a:xfrm>
            <a:off x="9361762" y="2769833"/>
            <a:ext cx="2281561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34A4930D-A5B8-4AA4-B692-3948B9C5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899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790EE3A-44F7-46DF-A5D7-876709476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864" y="1652443"/>
            <a:ext cx="4959245" cy="43513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E304CDC-8893-4F56-8918-2E8C4DE7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52696"/>
            <a:ext cx="10515600" cy="1325562"/>
          </a:xfrm>
        </p:spPr>
        <p:txBody>
          <a:bodyPr/>
          <a:lstStyle/>
          <a:p>
            <a:r>
              <a:rPr kumimoji="1" lang="en-US" altLang="ja-JP" sz="4000" dirty="0">
                <a:latin typeface="Times" panose="02020603050405020304" pitchFamily="18" charset="0"/>
                <a:cs typeface="Times" panose="02020603050405020304" pitchFamily="18" charset="0"/>
              </a:rPr>
              <a:t>Decision tree</a:t>
            </a:r>
            <a:endParaRPr kumimoji="1" lang="ja-JP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D959CB-C44C-47A5-B3F0-037A64BD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06471"/>
            <a:ext cx="10515600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>
                <a:latin typeface="Times" panose="02020603050405020304" pitchFamily="18" charset="0"/>
                <a:cs typeface="Times" panose="02020603050405020304" pitchFamily="18" charset="0"/>
              </a:rPr>
              <a:t>Using package WEKA to implement,</a:t>
            </a:r>
            <a:br>
              <a:rPr lang="en-US" altLang="ja-JP" sz="24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altLang="ja-JP" sz="2400" dirty="0">
                <a:latin typeface="Times" panose="02020603050405020304" pitchFamily="18" charset="0"/>
                <a:cs typeface="Times" panose="02020603050405020304" pitchFamily="18" charset="0"/>
              </a:rPr>
              <a:t>called J48 decision tree </a:t>
            </a:r>
            <a:r>
              <a:rPr lang="en-US" altLang="ja-JP" sz="2400" b="1" dirty="0">
                <a:latin typeface="Times" panose="02020603050405020304" pitchFamily="18" charset="0"/>
                <a:cs typeface="Times" panose="02020603050405020304" pitchFamily="18" charset="0"/>
              </a:rPr>
              <a:t>[15] [16]</a:t>
            </a:r>
          </a:p>
          <a:p>
            <a:pPr>
              <a:lnSpc>
                <a:spcPct val="150000"/>
              </a:lnSpc>
            </a:pPr>
            <a:r>
              <a:rPr lang="en-US" altLang="ja-JP" sz="2400" dirty="0">
                <a:solidFill>
                  <a:schemeClr val="accent5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All the features are used</a:t>
            </a:r>
            <a:r>
              <a:rPr lang="en-US" altLang="ja-JP" sz="2400" dirty="0">
                <a:latin typeface="Times" panose="02020603050405020304" pitchFamily="18" charset="0"/>
                <a:cs typeface="Times" panose="02020603050405020304" pitchFamily="18" charset="0"/>
              </a:rPr>
              <a:t> to generate rules</a:t>
            </a:r>
          </a:p>
          <a:p>
            <a:pPr>
              <a:lnSpc>
                <a:spcPct val="150000"/>
              </a:lnSpc>
            </a:pPr>
            <a:r>
              <a:rPr kumimoji="1" lang="en-US" altLang="ja-JP" sz="2400" dirty="0">
                <a:latin typeface="Times" panose="02020603050405020304" pitchFamily="18" charset="0"/>
                <a:cs typeface="Times" panose="02020603050405020304" pitchFamily="18" charset="0"/>
              </a:rPr>
              <a:t>Using </a:t>
            </a:r>
            <a:r>
              <a:rPr kumimoji="1" lang="en-US" altLang="ja-JP" sz="2400" dirty="0">
                <a:solidFill>
                  <a:schemeClr val="accent5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10-fold cross</a:t>
            </a:r>
            <a:r>
              <a:rPr lang="en-US" altLang="ja-JP" sz="2400" dirty="0">
                <a:solidFill>
                  <a:schemeClr val="accent5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-</a:t>
            </a:r>
            <a:r>
              <a:rPr kumimoji="1" lang="en-US" altLang="ja-JP" sz="2400" dirty="0">
                <a:solidFill>
                  <a:schemeClr val="accent5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validation </a:t>
            </a:r>
            <a:r>
              <a:rPr kumimoji="1" lang="en-US" altLang="ja-JP" sz="2400" b="1" dirty="0">
                <a:latin typeface="Times" panose="02020603050405020304" pitchFamily="18" charset="0"/>
                <a:cs typeface="Times" panose="02020603050405020304" pitchFamily="18" charset="0"/>
              </a:rPr>
              <a:t>[17] [18]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kumimoji="1"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ost accurate error estimate</a:t>
            </a:r>
            <a:endParaRPr kumimoji="1" lang="ja-JP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F430D38-BA9E-4C1A-99DE-82036D3B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712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49AAB4B-6254-403B-BBFA-B3D6A276C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352" y="2222225"/>
            <a:ext cx="4930567" cy="43666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E304CDC-8893-4F56-8918-2E8C4DE7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52696"/>
            <a:ext cx="10515600" cy="1325562"/>
          </a:xfrm>
        </p:spPr>
        <p:txBody>
          <a:bodyPr/>
          <a:lstStyle/>
          <a:p>
            <a:r>
              <a:rPr kumimoji="1" lang="en-US" altLang="ja-JP" sz="4000" dirty="0">
                <a:latin typeface="Times" panose="02020603050405020304" pitchFamily="18" charset="0"/>
                <a:cs typeface="Times" panose="02020603050405020304" pitchFamily="18" charset="0"/>
              </a:rPr>
              <a:t>Decision support system</a:t>
            </a:r>
            <a:endParaRPr kumimoji="1" lang="ja-JP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D959CB-C44C-47A5-B3F0-037A64BD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06471"/>
            <a:ext cx="10515600" cy="43513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Interpreting the results of both anomaly and misuse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Rule-based DSS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Simple user-define rules</a:t>
            </a:r>
          </a:p>
          <a:p>
            <a:pPr lvl="1"/>
            <a:endParaRPr kumimoji="1" lang="ja-JP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774F54C-F3F6-4C07-A98F-39D73165B913}"/>
              </a:ext>
            </a:extLst>
          </p:cNvPr>
          <p:cNvSpPr/>
          <p:nvPr/>
        </p:nvSpPr>
        <p:spPr>
          <a:xfrm>
            <a:off x="7716173" y="4680138"/>
            <a:ext cx="3488924" cy="87889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3BC98EA-BA0B-465F-ACB0-17888D35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196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04CDC-8893-4F56-8918-2E8C4DE7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52696"/>
            <a:ext cx="10515600" cy="1325562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Times" panose="02020603050405020304" pitchFamily="18" charset="0"/>
                <a:cs typeface="Times" panose="02020603050405020304" pitchFamily="18" charset="0"/>
              </a:rPr>
              <a:t>Decision support system</a:t>
            </a:r>
            <a:endParaRPr kumimoji="1" lang="ja-JP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D959CB-C44C-47A5-B3F0-037A64BD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06471"/>
            <a:ext cx="10515600" cy="4351337"/>
          </a:xfrm>
        </p:spPr>
        <p:txBody>
          <a:bodyPr/>
          <a:lstStyle/>
          <a:p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3 main rules</a:t>
            </a:r>
            <a:endParaRPr kumimoji="1" lang="ja-JP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075D24-CA03-4767-9769-517B05C46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24" y="2569932"/>
            <a:ext cx="11591005" cy="1718136"/>
          </a:xfrm>
          <a:prstGeom prst="rect">
            <a:avLst/>
          </a:prstGeom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9BA9A6F-9B31-4500-B966-4E2504D7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589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04CDC-8893-4F56-8918-2E8C4DE7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52696"/>
            <a:ext cx="10515600" cy="1325562"/>
          </a:xfrm>
        </p:spPr>
        <p:txBody>
          <a:bodyPr/>
          <a:lstStyle/>
          <a:p>
            <a:r>
              <a:rPr kumimoji="1" lang="en-US" altLang="ja-JP" sz="4000" dirty="0">
                <a:latin typeface="Times" panose="02020603050405020304" pitchFamily="18" charset="0"/>
                <a:cs typeface="Times" panose="02020603050405020304" pitchFamily="18" charset="0"/>
              </a:rPr>
              <a:t>Simulation results</a:t>
            </a:r>
            <a:endParaRPr kumimoji="1" lang="ja-JP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D959CB-C44C-47A5-B3F0-037A64BD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06471"/>
            <a:ext cx="10515600" cy="43513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Anomaly model have higher FP rate than misuse model </a:t>
            </a:r>
            <a:br>
              <a:rPr kumimoji="1" lang="en-US" altLang="ja-JP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kumimoji="1"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but can detect some type of attack that misuse model misses</a:t>
            </a:r>
            <a:br>
              <a:rPr kumimoji="1" lang="en-US" altLang="ja-JP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kumimoji="1"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such as ‘ftp write’</a:t>
            </a:r>
            <a:endParaRPr kumimoji="1" lang="ja-JP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796EFA-1B62-4E55-8BF0-43290F95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183DA90-8889-47D7-93AB-A09F5C44C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7" y="4198425"/>
            <a:ext cx="11796045" cy="16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50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04CDC-8893-4F56-8918-2E8C4DE7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52696"/>
            <a:ext cx="10515600" cy="1325562"/>
          </a:xfrm>
        </p:spPr>
        <p:txBody>
          <a:bodyPr/>
          <a:lstStyle/>
          <a:p>
            <a:r>
              <a:rPr kumimoji="1" lang="en-US" altLang="ja-JP" sz="4000" dirty="0">
                <a:latin typeface="Times" panose="02020603050405020304" pitchFamily="18" charset="0"/>
                <a:cs typeface="Times" panose="02020603050405020304" pitchFamily="18" charset="0"/>
              </a:rPr>
              <a:t>Simulation results</a:t>
            </a:r>
            <a:endParaRPr kumimoji="1" lang="ja-JP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83339F-A37A-4863-B85F-48973715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CC1BBE6-CAEE-40BD-B5C9-4DFC07489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292" y="1163521"/>
            <a:ext cx="8549416" cy="5405954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ED1666BC-9BF2-4B85-83D3-1CE82F90A40D}"/>
              </a:ext>
            </a:extLst>
          </p:cNvPr>
          <p:cNvSpPr/>
          <p:nvPr/>
        </p:nvSpPr>
        <p:spPr>
          <a:xfrm>
            <a:off x="1821292" y="2175029"/>
            <a:ext cx="8015166" cy="1953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443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158B82-2F81-40EA-8AE3-1879FB8A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2F3D02-DED3-477B-8BE8-C3048A51CD1C}"/>
              </a:ext>
            </a:extLst>
          </p:cNvPr>
          <p:cNvSpPr txBox="1"/>
          <p:nvPr/>
        </p:nvSpPr>
        <p:spPr>
          <a:xfrm>
            <a:off x="4251585" y="2921168"/>
            <a:ext cx="3688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latin typeface="Times" panose="02020603050405020304" pitchFamily="18" charset="0"/>
                <a:cs typeface="Times" panose="02020603050405020304" pitchFamily="18" charset="0"/>
              </a:rPr>
              <a:t>Conclusion</a:t>
            </a:r>
            <a:endParaRPr kumimoji="1" lang="ja-JP" altLang="en-US" sz="6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302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04CDC-8893-4F56-8918-2E8C4DE7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52696"/>
            <a:ext cx="10515600" cy="1325562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Times" panose="02020603050405020304" pitchFamily="18" charset="0"/>
                <a:cs typeface="Times" panose="02020603050405020304" pitchFamily="18" charset="0"/>
              </a:rPr>
              <a:t>Reference</a:t>
            </a:r>
            <a:endParaRPr kumimoji="1" lang="ja-JP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D959CB-C44C-47A5-B3F0-037A64BD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06471"/>
            <a:ext cx="10515600" cy="43513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ja-JP" sz="1900" b="1" dirty="0">
                <a:latin typeface="Times" panose="02020603050405020304" pitchFamily="18" charset="0"/>
                <a:cs typeface="Times" panose="02020603050405020304" pitchFamily="18" charset="0"/>
              </a:rPr>
              <a:t>[1] </a:t>
            </a:r>
            <a:r>
              <a:rPr lang="en-US" altLang="ja-JP" sz="1900" dirty="0">
                <a:latin typeface="Times" panose="02020603050405020304" pitchFamily="18" charset="0"/>
                <a:cs typeface="Times" panose="02020603050405020304" pitchFamily="18" charset="0"/>
              </a:rPr>
              <a:t>Anderson, J. (1995). An introduction to neural networks. Cambridge: MIT Press.</a:t>
            </a:r>
          </a:p>
          <a:p>
            <a:pPr>
              <a:lnSpc>
                <a:spcPct val="100000"/>
              </a:lnSpc>
            </a:pPr>
            <a:r>
              <a:rPr lang="en-US" altLang="ja-JP" sz="1900" b="1" dirty="0">
                <a:latin typeface="Times" panose="02020603050405020304" pitchFamily="18" charset="0"/>
                <a:cs typeface="Times" panose="02020603050405020304" pitchFamily="18" charset="0"/>
              </a:rPr>
              <a:t>[2] </a:t>
            </a:r>
            <a:r>
              <a:rPr lang="en-US" altLang="ja-JP" sz="1900" dirty="0">
                <a:latin typeface="Times" panose="02020603050405020304" pitchFamily="18" charset="0"/>
                <a:cs typeface="Times" panose="02020603050405020304" pitchFamily="18" charset="0"/>
              </a:rPr>
              <a:t>Tiwari, P. (2002). Intrusion detection Technical report, department of electrical engineering </a:t>
            </a:r>
            <a:r>
              <a:rPr lang="en-US" altLang="ja-JP" sz="1900" dirty="0" err="1">
                <a:latin typeface="Times" panose="02020603050405020304" pitchFamily="18" charset="0"/>
                <a:cs typeface="Times" panose="02020603050405020304" pitchFamily="18" charset="0"/>
              </a:rPr>
              <a:t>indian</a:t>
            </a:r>
            <a:r>
              <a:rPr lang="en-US" altLang="ja-JP" sz="1900" dirty="0">
                <a:latin typeface="Times" panose="02020603050405020304" pitchFamily="18" charset="0"/>
                <a:cs typeface="Times" panose="02020603050405020304" pitchFamily="18" charset="0"/>
              </a:rPr>
              <a:t> institute of technology, Delhi.</a:t>
            </a:r>
          </a:p>
          <a:p>
            <a:pPr>
              <a:lnSpc>
                <a:spcPct val="100000"/>
              </a:lnSpc>
            </a:pPr>
            <a:r>
              <a:rPr lang="en-US" altLang="ja-JP" sz="1900" b="1" dirty="0">
                <a:latin typeface="Times" panose="02020603050405020304" pitchFamily="18" charset="0"/>
                <a:cs typeface="Times" panose="02020603050405020304" pitchFamily="18" charset="0"/>
              </a:rPr>
              <a:t>[3] </a:t>
            </a:r>
            <a:r>
              <a:rPr lang="en-US" altLang="ja-JP" sz="1900" dirty="0" err="1">
                <a:latin typeface="Times" panose="02020603050405020304" pitchFamily="18" charset="0"/>
                <a:cs typeface="Times" panose="02020603050405020304" pitchFamily="18" charset="0"/>
              </a:rPr>
              <a:t>Lichodzijewski</a:t>
            </a:r>
            <a:r>
              <a:rPr lang="en-US" altLang="ja-JP" sz="1900" dirty="0">
                <a:latin typeface="Times" panose="02020603050405020304" pitchFamily="18" charset="0"/>
                <a:cs typeface="Times" panose="02020603050405020304" pitchFamily="18" charset="0"/>
              </a:rPr>
              <a:t>, P., </a:t>
            </a:r>
            <a:r>
              <a:rPr lang="en-US" altLang="ja-JP" sz="1900" dirty="0" err="1">
                <a:latin typeface="Times" panose="02020603050405020304" pitchFamily="18" charset="0"/>
                <a:cs typeface="Times" panose="02020603050405020304" pitchFamily="18" charset="0"/>
              </a:rPr>
              <a:t>Zincir</a:t>
            </a:r>
            <a:r>
              <a:rPr lang="en-US" altLang="ja-JP" sz="1900" dirty="0">
                <a:latin typeface="Times" panose="02020603050405020304" pitchFamily="18" charset="0"/>
                <a:cs typeface="Times" panose="02020603050405020304" pitchFamily="18" charset="0"/>
              </a:rPr>
              <a:t>-Heywood, A., &amp; Heywood, M. (2002). </a:t>
            </a:r>
            <a:r>
              <a:rPr lang="en-US" altLang="ja-JP" sz="1900" dirty="0" err="1">
                <a:latin typeface="Times" panose="02020603050405020304" pitchFamily="18" charset="0"/>
                <a:cs typeface="Times" panose="02020603050405020304" pitchFamily="18" charset="0"/>
              </a:rPr>
              <a:t>Hostbased</a:t>
            </a:r>
            <a:r>
              <a:rPr lang="en-US" altLang="ja-JP" sz="1900" dirty="0">
                <a:latin typeface="Times" panose="02020603050405020304" pitchFamily="18" charset="0"/>
                <a:cs typeface="Times" panose="02020603050405020304" pitchFamily="18" charset="0"/>
              </a:rPr>
              <a:t> intrusion detection using self-organizing maps Proceedings of the 2002 IEEE IJCNN, Hawaii, USA.</a:t>
            </a:r>
          </a:p>
          <a:p>
            <a:pPr>
              <a:lnSpc>
                <a:spcPct val="100000"/>
              </a:lnSpc>
            </a:pPr>
            <a:r>
              <a:rPr lang="en-US" altLang="ja-JP" sz="1900" b="1" dirty="0">
                <a:latin typeface="Times" panose="02020603050405020304" pitchFamily="18" charset="0"/>
                <a:cs typeface="Times" panose="02020603050405020304" pitchFamily="18" charset="0"/>
              </a:rPr>
              <a:t>[4] </a:t>
            </a:r>
            <a:r>
              <a:rPr lang="en-US" altLang="ja-JP" sz="1900" dirty="0">
                <a:latin typeface="Times" panose="02020603050405020304" pitchFamily="18" charset="0"/>
                <a:cs typeface="Times" panose="02020603050405020304" pitchFamily="18" charset="0"/>
              </a:rPr>
              <a:t>Ingham K. (2003). Protecting network </a:t>
            </a:r>
            <a:r>
              <a:rPr lang="en-US" altLang="ja-JP" sz="1900" dirty="0" err="1">
                <a:latin typeface="Times" panose="02020603050405020304" pitchFamily="18" charset="0"/>
                <a:cs typeface="Times" panose="02020603050405020304" pitchFamily="18" charset="0"/>
              </a:rPr>
              <a:t>servers.Technical</a:t>
            </a:r>
            <a:r>
              <a:rPr lang="en-US" altLang="ja-JP" sz="1900" dirty="0">
                <a:latin typeface="Times" panose="02020603050405020304" pitchFamily="18" charset="0"/>
                <a:cs typeface="Times" panose="02020603050405020304" pitchFamily="18" charset="0"/>
              </a:rPr>
              <a:t> Report, Department of Computer Science, University of New Mexico.</a:t>
            </a:r>
          </a:p>
          <a:p>
            <a:pPr>
              <a:lnSpc>
                <a:spcPct val="100000"/>
              </a:lnSpc>
            </a:pPr>
            <a:r>
              <a:rPr kumimoji="1" lang="en-US" altLang="ja-JP" sz="1900" b="1" dirty="0">
                <a:latin typeface="Times" panose="02020603050405020304" pitchFamily="18" charset="0"/>
                <a:cs typeface="Times" panose="02020603050405020304" pitchFamily="18" charset="0"/>
              </a:rPr>
              <a:t>[5] </a:t>
            </a:r>
            <a:r>
              <a:rPr lang="en-US" altLang="ja-JP" sz="1900" dirty="0" err="1">
                <a:latin typeface="Times" panose="02020603050405020304" pitchFamily="18" charset="0"/>
                <a:cs typeface="Times" panose="02020603050405020304" pitchFamily="18" charset="0"/>
              </a:rPr>
              <a:t>Lichodzijewski</a:t>
            </a:r>
            <a:r>
              <a:rPr lang="en-US" altLang="ja-JP" sz="1900" dirty="0">
                <a:latin typeface="Times" panose="02020603050405020304" pitchFamily="18" charset="0"/>
                <a:cs typeface="Times" panose="02020603050405020304" pitchFamily="18" charset="0"/>
              </a:rPr>
              <a:t> P. (2002). Network based anomaly detection using self organizing maps, Technical Report, Nova Scotia: Dalhousie University Halifax</a:t>
            </a:r>
          </a:p>
          <a:p>
            <a:pPr>
              <a:lnSpc>
                <a:spcPct val="100000"/>
              </a:lnSpc>
            </a:pPr>
            <a:r>
              <a:rPr lang="en-US" altLang="ja-JP" sz="1900" b="1" dirty="0">
                <a:latin typeface="Times" panose="02020603050405020304" pitchFamily="18" charset="0"/>
                <a:cs typeface="Times" panose="02020603050405020304" pitchFamily="18" charset="0"/>
              </a:rPr>
              <a:t>[6] </a:t>
            </a:r>
            <a:r>
              <a:rPr lang="en-US" altLang="ja-JP" sz="1900" dirty="0">
                <a:latin typeface="Times" panose="02020603050405020304" pitchFamily="18" charset="0"/>
                <a:cs typeface="Times" panose="02020603050405020304" pitchFamily="18" charset="0"/>
              </a:rPr>
              <a:t>Rhodes, B., Mahaffey, J., &amp; Cannady, J. (2000). Multiple self-organizing maps for intrusion detection Proceedings of the 23rd national information systems security conference, Baltimore, MD.</a:t>
            </a:r>
          </a:p>
          <a:p>
            <a:pPr>
              <a:lnSpc>
                <a:spcPct val="100000"/>
              </a:lnSpc>
            </a:pPr>
            <a:r>
              <a:rPr kumimoji="1" lang="en-US" altLang="ja-JP" sz="1900" b="1" dirty="0">
                <a:latin typeface="Times" panose="02020603050405020304" pitchFamily="18" charset="0"/>
                <a:cs typeface="Times" panose="02020603050405020304" pitchFamily="18" charset="0"/>
              </a:rPr>
              <a:t>[7] </a:t>
            </a:r>
            <a:r>
              <a:rPr lang="en-US" altLang="ja-JP" sz="1900" dirty="0">
                <a:latin typeface="Times" panose="02020603050405020304" pitchFamily="18" charset="0"/>
                <a:cs typeface="Times" panose="02020603050405020304" pitchFamily="18" charset="0"/>
              </a:rPr>
              <a:t>Kemmerer, R. A., &amp; Vigna, G. (2002). Intrusion detection: A brief history and overview. IEEE Security and Privacy Magazine .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C7CB79-0F62-4917-9063-CCFE6FEC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786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04CDC-8893-4F56-8918-2E8C4DE7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52696"/>
            <a:ext cx="10515600" cy="1325562"/>
          </a:xfrm>
        </p:spPr>
        <p:txBody>
          <a:bodyPr/>
          <a:lstStyle/>
          <a:p>
            <a:r>
              <a:rPr kumimoji="1" lang="en-US" altLang="ja-JP" sz="4000" dirty="0">
                <a:latin typeface="Times" panose="02020603050405020304" pitchFamily="18" charset="0"/>
                <a:cs typeface="Times" panose="02020603050405020304" pitchFamily="18" charset="0"/>
              </a:rPr>
              <a:t>Reference</a:t>
            </a:r>
            <a:endParaRPr kumimoji="1" lang="ja-JP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D959CB-C44C-47A5-B3F0-037A64BD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06471"/>
            <a:ext cx="10515600" cy="43513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sz="2000" b="1" dirty="0">
                <a:latin typeface="Times" panose="02020603050405020304" pitchFamily="18" charset="0"/>
                <a:cs typeface="Times" panose="02020603050405020304" pitchFamily="18" charset="0"/>
              </a:rPr>
              <a:t>[8] </a:t>
            </a:r>
            <a:r>
              <a:rPr lang="en-US" altLang="ja-JP" sz="2000" dirty="0">
                <a:latin typeface="Times" panose="02020603050405020304" pitchFamily="18" charset="0"/>
                <a:cs typeface="Times" panose="02020603050405020304" pitchFamily="18" charset="0"/>
              </a:rPr>
              <a:t>Kumar, S., &amp; Spafford, E. (1994). A pattern matching model for misuse intrusion detection Proceedings of the 17th national computer security conference pp. 11–21.</a:t>
            </a:r>
          </a:p>
          <a:p>
            <a:pPr>
              <a:lnSpc>
                <a:spcPct val="100000"/>
              </a:lnSpc>
            </a:pPr>
            <a:r>
              <a:rPr kumimoji="1" lang="en-US" altLang="ja-JP" sz="2000" b="1" dirty="0">
                <a:latin typeface="Times" panose="02020603050405020304" pitchFamily="18" charset="0"/>
                <a:cs typeface="Times" panose="02020603050405020304" pitchFamily="18" charset="0"/>
              </a:rPr>
              <a:t>[9] </a:t>
            </a:r>
            <a:r>
              <a:rPr lang="en-US" altLang="ja-JP" sz="2000" dirty="0">
                <a:latin typeface="Times" panose="02020603050405020304" pitchFamily="18" charset="0"/>
                <a:cs typeface="Times" panose="02020603050405020304" pitchFamily="18" charset="0"/>
              </a:rPr>
              <a:t>Kumar, S., &amp; Spafford, E., (1995). A software architecture to support misuse intrusion detection, Technical report, Department of computer Sciences, Purdue University, (CSD-TR-95-009).</a:t>
            </a:r>
          </a:p>
          <a:p>
            <a:pPr>
              <a:lnSpc>
                <a:spcPct val="100000"/>
              </a:lnSpc>
            </a:pPr>
            <a:r>
              <a:rPr lang="en-US" altLang="ja-JP" sz="2000" b="1" dirty="0">
                <a:latin typeface="Times" panose="02020603050405020304" pitchFamily="18" charset="0"/>
                <a:cs typeface="Times" panose="02020603050405020304" pitchFamily="18" charset="0"/>
              </a:rPr>
              <a:t>[10] </a:t>
            </a:r>
            <a:r>
              <a:rPr lang="en-US" altLang="ja-JP" sz="2000" dirty="0">
                <a:latin typeface="Times" panose="02020603050405020304" pitchFamily="18" charset="0"/>
                <a:cs typeface="Times" panose="02020603050405020304" pitchFamily="18" charset="0"/>
              </a:rPr>
              <a:t>DARPA Intrusion Detection Evaluation, MIT Lincoln Laboratory</a:t>
            </a:r>
          </a:p>
          <a:p>
            <a:pPr>
              <a:lnSpc>
                <a:spcPct val="100000"/>
              </a:lnSpc>
            </a:pPr>
            <a:r>
              <a:rPr kumimoji="1" lang="en-US" altLang="ja-JP" sz="2000" b="1" dirty="0">
                <a:latin typeface="Times" panose="02020603050405020304" pitchFamily="18" charset="0"/>
                <a:cs typeface="Times" panose="02020603050405020304" pitchFamily="18" charset="0"/>
              </a:rPr>
              <a:t>[11] </a:t>
            </a:r>
            <a:r>
              <a:rPr lang="en-US" altLang="ja-JP" sz="2000" dirty="0" err="1">
                <a:latin typeface="Times" panose="02020603050405020304" pitchFamily="18" charset="0"/>
                <a:cs typeface="Times" panose="02020603050405020304" pitchFamily="18" charset="0"/>
              </a:rPr>
              <a:t>Stolfo</a:t>
            </a:r>
            <a:r>
              <a:rPr lang="en-US" altLang="ja-JP" sz="2000" dirty="0">
                <a:latin typeface="Times" panose="02020603050405020304" pitchFamily="18" charset="0"/>
                <a:cs typeface="Times" panose="02020603050405020304" pitchFamily="18" charset="0"/>
              </a:rPr>
              <a:t> SJ, et al., KDD cup 1999 data set, Irvine: University of California. KDD repository</a:t>
            </a:r>
          </a:p>
          <a:p>
            <a:pPr>
              <a:lnSpc>
                <a:spcPct val="100000"/>
              </a:lnSpc>
            </a:pPr>
            <a:r>
              <a:rPr lang="en-US" altLang="ja-JP" sz="2000" b="1" dirty="0">
                <a:latin typeface="Times" panose="02020603050405020304" pitchFamily="18" charset="0"/>
                <a:cs typeface="Times" panose="02020603050405020304" pitchFamily="18" charset="0"/>
              </a:rPr>
              <a:t>[12]</a:t>
            </a:r>
            <a:r>
              <a:rPr lang="en-US" altLang="ja-JP" sz="2000" b="1" dirty="0"/>
              <a:t> </a:t>
            </a:r>
            <a:r>
              <a:rPr lang="en-US" altLang="ja-JP" sz="2000" dirty="0" err="1">
                <a:latin typeface="Times" panose="02020603050405020304" pitchFamily="18" charset="0"/>
                <a:cs typeface="Times" panose="02020603050405020304" pitchFamily="18" charset="0"/>
              </a:rPr>
              <a:t>Kohonen</a:t>
            </a:r>
            <a:r>
              <a:rPr lang="en-US" altLang="ja-JP" sz="2000" dirty="0">
                <a:latin typeface="Times" panose="02020603050405020304" pitchFamily="18" charset="0"/>
                <a:cs typeface="Times" panose="02020603050405020304" pitchFamily="18" charset="0"/>
              </a:rPr>
              <a:t>, T. (2001). Self-organizing map (3rd ed.). Berlin: Springer-Verlag. </a:t>
            </a:r>
          </a:p>
          <a:p>
            <a:pPr>
              <a:lnSpc>
                <a:spcPct val="100000"/>
              </a:lnSpc>
            </a:pPr>
            <a:r>
              <a:rPr kumimoji="1" lang="en-US" altLang="ja-JP" sz="2000" b="1" dirty="0">
                <a:latin typeface="Times" panose="02020603050405020304" pitchFamily="18" charset="0"/>
                <a:cs typeface="Times" panose="02020603050405020304" pitchFamily="18" charset="0"/>
              </a:rPr>
              <a:t>[13] </a:t>
            </a:r>
            <a:r>
              <a:rPr lang="en-US" altLang="ja-JP" sz="2000" dirty="0" err="1">
                <a:latin typeface="Times" panose="02020603050405020304" pitchFamily="18" charset="0"/>
                <a:cs typeface="Times" panose="02020603050405020304" pitchFamily="18" charset="0"/>
              </a:rPr>
              <a:t>Kayacik</a:t>
            </a:r>
            <a:r>
              <a:rPr lang="en-US" altLang="ja-JP" sz="2000" dirty="0">
                <a:latin typeface="Times" panose="02020603050405020304" pitchFamily="18" charset="0"/>
                <a:cs typeface="Times" panose="02020603050405020304" pitchFamily="18" charset="0"/>
              </a:rPr>
              <a:t> H.G. (2003). Hierarchical self organizing map based IDS on KDD benchmark, MS Thesis, Middle East Technical University.</a:t>
            </a:r>
          </a:p>
          <a:p>
            <a:pPr>
              <a:lnSpc>
                <a:spcPct val="100000"/>
              </a:lnSpc>
            </a:pPr>
            <a:r>
              <a:rPr lang="en-US" altLang="ja-JP" sz="2000" b="1" dirty="0">
                <a:latin typeface="Times" panose="02020603050405020304" pitchFamily="18" charset="0"/>
                <a:cs typeface="Times" panose="02020603050405020304" pitchFamily="18" charset="0"/>
              </a:rPr>
              <a:t>[14]</a:t>
            </a:r>
            <a:r>
              <a:rPr lang="en-US" altLang="ja-JP" sz="2000" dirty="0">
                <a:latin typeface="Times" panose="02020603050405020304" pitchFamily="18" charset="0"/>
                <a:cs typeface="Times" panose="02020603050405020304" pitchFamily="18" charset="0"/>
              </a:rPr>
              <a:t> Cannady J. (1998). Artificial neural networks for misuse detection, Proceedings of the 1998 National Information Systems Security Conference (NISSC’98), (pp. 443–456). Arlington, VA.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83339F-A37A-4863-B85F-48973715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94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04CDC-8893-4F56-8918-2E8C4DE7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52696"/>
            <a:ext cx="10515600" cy="1325562"/>
          </a:xfrm>
        </p:spPr>
        <p:txBody>
          <a:bodyPr/>
          <a:lstStyle/>
          <a:p>
            <a:r>
              <a:rPr kumimoji="1" lang="en-US" altLang="ja-JP" sz="4000" dirty="0">
                <a:latin typeface="Times" panose="02020603050405020304" pitchFamily="18" charset="0"/>
                <a:cs typeface="Times" panose="02020603050405020304" pitchFamily="18" charset="0"/>
              </a:rPr>
              <a:t>Reference</a:t>
            </a:r>
            <a:endParaRPr kumimoji="1" lang="ja-JP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D959CB-C44C-47A5-B3F0-037A64BD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06471"/>
            <a:ext cx="10515600" cy="43513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sz="2000" b="1" dirty="0">
                <a:latin typeface="Times" panose="02020603050405020304" pitchFamily="18" charset="0"/>
                <a:cs typeface="Times" panose="02020603050405020304" pitchFamily="18" charset="0"/>
              </a:rPr>
              <a:t>[15]</a:t>
            </a:r>
            <a:r>
              <a:rPr kumimoji="1" lang="en-US" altLang="ja-JP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ja-JP" sz="2000" dirty="0">
                <a:latin typeface="Times" panose="02020603050405020304" pitchFamily="18" charset="0"/>
                <a:cs typeface="Times" panose="02020603050405020304" pitchFamily="18" charset="0"/>
              </a:rPr>
              <a:t>Quinlan, J. R. (1993). C 4.5: programs for machine learning. San Mateo: Morgan Kaufmann Publishers.</a:t>
            </a:r>
          </a:p>
          <a:p>
            <a:pPr>
              <a:lnSpc>
                <a:spcPct val="100000"/>
              </a:lnSpc>
            </a:pPr>
            <a:r>
              <a:rPr kumimoji="1" lang="en-US" altLang="ja-JP" sz="2000" b="1" dirty="0">
                <a:latin typeface="Times" panose="02020603050405020304" pitchFamily="18" charset="0"/>
                <a:cs typeface="Times" panose="02020603050405020304" pitchFamily="18" charset="0"/>
              </a:rPr>
              <a:t>[16]</a:t>
            </a:r>
            <a:r>
              <a:rPr kumimoji="1" lang="en-US" altLang="ja-JP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ja-JP" sz="2000" dirty="0">
                <a:latin typeface="Times" panose="02020603050405020304" pitchFamily="18" charset="0"/>
                <a:cs typeface="Times" panose="02020603050405020304" pitchFamily="18" charset="0"/>
              </a:rPr>
              <a:t>Witten, I. H., &amp; Frank, E. (1999). Data mining: practical machine learning tools with Java implementations. San Francisco: Morgan Kaufmann Publishers.</a:t>
            </a:r>
          </a:p>
          <a:p>
            <a:pPr>
              <a:lnSpc>
                <a:spcPct val="100000"/>
              </a:lnSpc>
            </a:pPr>
            <a:r>
              <a:rPr lang="en-US" altLang="ja-JP" sz="2000" b="1" dirty="0">
                <a:latin typeface="Times" panose="02020603050405020304" pitchFamily="18" charset="0"/>
                <a:cs typeface="Times" panose="02020603050405020304" pitchFamily="18" charset="0"/>
              </a:rPr>
              <a:t>[17]</a:t>
            </a:r>
            <a:r>
              <a:rPr lang="en-US" altLang="ja-JP" sz="2000" dirty="0">
                <a:latin typeface="Times" panose="02020603050405020304" pitchFamily="18" charset="0"/>
                <a:cs typeface="Times" panose="02020603050405020304" pitchFamily="18" charset="0"/>
              </a:rPr>
              <a:t> Clare A. (2003). Machine learning and data mining for yeast functional genomics, PhD Thesis, Department of Computer Science University of Wales, Aberystwyth.</a:t>
            </a:r>
          </a:p>
          <a:p>
            <a:pPr>
              <a:lnSpc>
                <a:spcPct val="100000"/>
              </a:lnSpc>
            </a:pPr>
            <a:r>
              <a:rPr kumimoji="1" lang="en-US" altLang="ja-JP" sz="2000" b="1" dirty="0">
                <a:latin typeface="Times" panose="02020603050405020304" pitchFamily="18" charset="0"/>
                <a:cs typeface="Times" panose="02020603050405020304" pitchFamily="18" charset="0"/>
              </a:rPr>
              <a:t>[18] </a:t>
            </a:r>
            <a:r>
              <a:rPr lang="en-US" altLang="ja-JP" sz="2000" dirty="0" err="1">
                <a:latin typeface="Times" panose="02020603050405020304" pitchFamily="18" charset="0"/>
                <a:cs typeface="Times" panose="02020603050405020304" pitchFamily="18" charset="0"/>
              </a:rPr>
              <a:t>Kohavi</a:t>
            </a:r>
            <a:r>
              <a:rPr lang="en-US" altLang="ja-JP" sz="2000" dirty="0">
                <a:latin typeface="Times" panose="02020603050405020304" pitchFamily="18" charset="0"/>
                <a:cs typeface="Times" panose="02020603050405020304" pitchFamily="18" charset="0"/>
              </a:rPr>
              <a:t>, R. (1995). A study of cross-validation and bootstrap for accuracy estimation and model selection. Proceedings international joint conference on artificial intelligence pp. 1137–1143.</a:t>
            </a:r>
            <a:endParaRPr kumimoji="1" lang="ja-JP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83339F-A37A-4863-B85F-48973715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93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04CDC-8893-4F56-8918-2E8C4DE7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52696"/>
            <a:ext cx="10515600" cy="1325562"/>
          </a:xfrm>
        </p:spPr>
        <p:txBody>
          <a:bodyPr/>
          <a:lstStyle/>
          <a:p>
            <a:r>
              <a:rPr kumimoji="1" lang="en-US" altLang="ja-JP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kumimoji="1" lang="ja-JP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D959CB-C44C-47A5-B3F0-037A64BD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06471"/>
            <a:ext cx="10515600" cy="43513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Interconnection among computer system growing rapidly</a:t>
            </a:r>
          </a:p>
          <a:p>
            <a:pPr>
              <a:lnSpc>
                <a:spcPct val="20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Unauthorized disclosure of information and destruction of data have to be protected</a:t>
            </a:r>
          </a:p>
          <a:p>
            <a:pPr>
              <a:lnSpc>
                <a:spcPct val="20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Intrusion detection system (IDS)</a:t>
            </a:r>
          </a:p>
          <a:p>
            <a:endParaRPr lang="en-US" altLang="ja-JP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ja-JP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kumimoji="1" lang="ja-JP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FA8DA5-CCBC-4C62-9A74-72D2C5A7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00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04CDC-8893-4F56-8918-2E8C4DE7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52696"/>
            <a:ext cx="10515600" cy="1325562"/>
          </a:xfrm>
        </p:spPr>
        <p:txBody>
          <a:bodyPr/>
          <a:lstStyle/>
          <a:p>
            <a:r>
              <a:rPr kumimoji="1" lang="en-US" altLang="ja-JP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kumimoji="1" lang="ja-JP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D959CB-C44C-47A5-B3F0-037A64BD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506471"/>
            <a:ext cx="11086461" cy="468126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IDS systems are divided into two categories </a:t>
            </a:r>
            <a:r>
              <a:rPr lang="en-US" altLang="ja-JP" b="1" dirty="0">
                <a:latin typeface="Times" panose="02020603050405020304" pitchFamily="18" charset="0"/>
                <a:cs typeface="Times" panose="02020603050405020304" pitchFamily="18" charset="0"/>
              </a:rPr>
              <a:t>[1] [2]</a:t>
            </a:r>
            <a:endParaRPr lang="en-US" altLang="ja-JP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altLang="ja-JP" sz="2600" dirty="0">
                <a:latin typeface="Times" panose="02020603050405020304" pitchFamily="18" charset="0"/>
                <a:cs typeface="Times" panose="02020603050405020304" pitchFamily="18" charset="0"/>
              </a:rPr>
              <a:t>Host based IDS </a:t>
            </a:r>
            <a:r>
              <a:rPr lang="en-US" altLang="ja-JP" sz="2600" b="1" dirty="0">
                <a:latin typeface="Times" panose="02020603050405020304" pitchFamily="18" charset="0"/>
                <a:cs typeface="Times" panose="02020603050405020304" pitchFamily="18" charset="0"/>
              </a:rPr>
              <a:t>[3]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altLang="ja-JP" sz="2600" dirty="0">
                <a:latin typeface="Times" panose="02020603050405020304" pitchFamily="18" charset="0"/>
                <a:cs typeface="Times" panose="02020603050405020304" pitchFamily="18" charset="0"/>
              </a:rPr>
              <a:t>Network based IDS </a:t>
            </a:r>
            <a:r>
              <a:rPr lang="en-US" altLang="ja-JP" sz="2600" b="1" dirty="0">
                <a:latin typeface="Times" panose="02020603050405020304" pitchFamily="18" charset="0"/>
                <a:cs typeface="Times" panose="02020603050405020304" pitchFamily="18" charset="0"/>
              </a:rPr>
              <a:t>[4] [5]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IDS systems can be divided into two parts according to the detection approach</a:t>
            </a:r>
            <a:r>
              <a:rPr lang="en-US" altLang="ja-JP" b="1" dirty="0">
                <a:latin typeface="Times" panose="02020603050405020304" pitchFamily="18" charset="0"/>
                <a:cs typeface="Times" panose="02020603050405020304" pitchFamily="18" charset="0"/>
              </a:rPr>
              <a:t> [6]</a:t>
            </a:r>
            <a:endParaRPr lang="en-US" altLang="ja-JP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altLang="ja-JP" sz="2600" dirty="0">
                <a:latin typeface="Times" panose="02020603050405020304" pitchFamily="18" charset="0"/>
                <a:cs typeface="Times" panose="02020603050405020304" pitchFamily="18" charset="0"/>
              </a:rPr>
              <a:t>Anomaly detection </a:t>
            </a:r>
            <a:r>
              <a:rPr lang="en-US" altLang="ja-JP" sz="2600" b="1" dirty="0">
                <a:latin typeface="Times" panose="02020603050405020304" pitchFamily="18" charset="0"/>
                <a:cs typeface="Times" panose="02020603050405020304" pitchFamily="18" charset="0"/>
              </a:rPr>
              <a:t>[7]</a:t>
            </a:r>
          </a:p>
          <a:p>
            <a:pPr lvl="2">
              <a:lnSpc>
                <a:spcPct val="170000"/>
              </a:lnSpc>
              <a:spcBef>
                <a:spcPts val="0"/>
              </a:spcBef>
            </a:pPr>
            <a:r>
              <a:rPr lang="en-US" altLang="ja-JP" sz="2300" dirty="0">
                <a:latin typeface="Times" panose="02020603050405020304" pitchFamily="18" charset="0"/>
                <a:cs typeface="Times" panose="02020603050405020304" pitchFamily="18" charset="0"/>
              </a:rPr>
              <a:t>Detect anything that deviates from normal activity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altLang="ja-JP" sz="2600" dirty="0">
                <a:latin typeface="Times" panose="02020603050405020304" pitchFamily="18" charset="0"/>
                <a:cs typeface="Times" panose="02020603050405020304" pitchFamily="18" charset="0"/>
              </a:rPr>
              <a:t>Misuse detection </a:t>
            </a:r>
            <a:r>
              <a:rPr lang="en-US" altLang="ja-JP" sz="2600" b="1" dirty="0">
                <a:latin typeface="Times" panose="02020603050405020304" pitchFamily="18" charset="0"/>
                <a:cs typeface="Times" panose="02020603050405020304" pitchFamily="18" charset="0"/>
              </a:rPr>
              <a:t>[8] [9]</a:t>
            </a:r>
          </a:p>
          <a:p>
            <a:pPr lvl="2">
              <a:lnSpc>
                <a:spcPct val="170000"/>
              </a:lnSpc>
              <a:spcBef>
                <a:spcPts val="0"/>
              </a:spcBef>
            </a:pPr>
            <a:r>
              <a:rPr lang="en-US" altLang="ja-JP" sz="2300" dirty="0">
                <a:latin typeface="Times" panose="02020603050405020304" pitchFamily="18" charset="0"/>
                <a:cs typeface="Times" panose="02020603050405020304" pitchFamily="18" charset="0"/>
              </a:rPr>
              <a:t>Use prior knowledge</a:t>
            </a:r>
            <a:endParaRPr lang="en-US" altLang="ja-JP" sz="21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70000"/>
              </a:lnSpc>
            </a:pPr>
            <a:endParaRPr lang="en-US" altLang="ja-JP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70000"/>
              </a:lnSpc>
            </a:pPr>
            <a:endParaRPr kumimoji="1" lang="ja-JP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F4A514-D033-48CA-9667-59AC4027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87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28DAA18-6A11-4BFC-9DF1-F9D332D61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496" y="1669420"/>
            <a:ext cx="4930567" cy="43666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E304CDC-8893-4F56-8918-2E8C4DE7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52696"/>
            <a:ext cx="10515600" cy="1325562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Times" panose="02020603050405020304" pitchFamily="18" charset="0"/>
                <a:cs typeface="Times" panose="02020603050405020304" pitchFamily="18" charset="0"/>
              </a:rPr>
              <a:t>System architecture</a:t>
            </a:r>
            <a:endParaRPr kumimoji="1" lang="ja-JP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D959CB-C44C-47A5-B3F0-037A64BD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06471"/>
            <a:ext cx="10515600" cy="43513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KDD Cup 99 intrusion detection dataset </a:t>
            </a:r>
            <a:r>
              <a:rPr lang="en-US" altLang="ja-JP" b="1" dirty="0">
                <a:latin typeface="Times" panose="02020603050405020304" pitchFamily="18" charset="0"/>
                <a:cs typeface="Times" panose="02020603050405020304" pitchFamily="18" charset="0"/>
              </a:rPr>
              <a:t>[10] [11]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Anomaly detection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Self-organizing map (SOM)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Misuse detection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J.48 decision tree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Decision Support System (DSS)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Rule-based DSS</a:t>
            </a:r>
          </a:p>
          <a:p>
            <a:endParaRPr kumimoji="1" lang="ja-JP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FA3D8BFA-96CA-4B1F-B619-8B88D810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64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04CDC-8893-4F56-8918-2E8C4DE7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52696"/>
            <a:ext cx="10515600" cy="1325562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Times" panose="02020603050405020304" pitchFamily="18" charset="0"/>
                <a:cs typeface="Times" panose="02020603050405020304" pitchFamily="18" charset="0"/>
              </a:rPr>
              <a:t>Anomaly detection</a:t>
            </a:r>
            <a:endParaRPr kumimoji="1" lang="ja-JP" altLang="en-US" sz="4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D959CB-C44C-47A5-B3F0-037A64BD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06471"/>
            <a:ext cx="10515600" cy="43513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Determine whether the test data belong to normal or abnormal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chemeClr val="accent5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Binary output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Preprocessing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Anomaly analyzer</a:t>
            </a:r>
          </a:p>
          <a:p>
            <a:pPr lvl="1"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Self-organizing map (SOM)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Communication module</a:t>
            </a:r>
          </a:p>
          <a:p>
            <a:endParaRPr lang="en-US" altLang="ja-JP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kumimoji="1" lang="ja-JP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3ACD3CD-F916-47FC-8986-CCB455132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329" y="2149412"/>
            <a:ext cx="4945809" cy="4389500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535E14-2997-475E-90A9-E92954C9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39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04CDC-8893-4F56-8918-2E8C4DE7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52696"/>
            <a:ext cx="10515600" cy="1325562"/>
          </a:xfrm>
        </p:spPr>
        <p:txBody>
          <a:bodyPr/>
          <a:lstStyle/>
          <a:p>
            <a:r>
              <a:rPr kumimoji="1" lang="en-US" altLang="ja-JP" sz="4000" dirty="0">
                <a:latin typeface="Times" panose="02020603050405020304" pitchFamily="18" charset="0"/>
                <a:cs typeface="Times" panose="02020603050405020304" pitchFamily="18" charset="0"/>
              </a:rPr>
              <a:t>SOM</a:t>
            </a:r>
            <a:endParaRPr kumimoji="1" lang="ja-JP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D959CB-C44C-47A5-B3F0-037A64BD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06471"/>
            <a:ext cx="10515600" cy="43513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Analyzing and visualizing high dimensional data </a:t>
            </a:r>
            <a:r>
              <a:rPr lang="en-US" altLang="ja-JP" b="1" dirty="0">
                <a:latin typeface="Times" panose="02020603050405020304" pitchFamily="18" charset="0"/>
                <a:cs typeface="Times" panose="02020603050405020304" pitchFamily="18" charset="0"/>
              </a:rPr>
              <a:t>[12]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Cluster algorithm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Unsupervised learning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chemeClr val="accent5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Competitive learning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Map nonlinear relationships between </a:t>
            </a:r>
            <a:b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high-dimensional to usually </a:t>
            </a:r>
            <a:b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two-dimensional grid of nodes </a:t>
            </a:r>
            <a:r>
              <a:rPr lang="en-US" altLang="ja-JP" b="1" dirty="0">
                <a:latin typeface="Times" panose="02020603050405020304" pitchFamily="18" charset="0"/>
                <a:cs typeface="Times" panose="02020603050405020304" pitchFamily="18" charset="0"/>
              </a:rPr>
              <a:t>[13]</a:t>
            </a:r>
          </a:p>
          <a:p>
            <a:endParaRPr lang="en-US" altLang="ja-JP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ja-JP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kumimoji="1" lang="ja-JP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4CA233-1285-4152-8115-328E94CEA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154" y="2222402"/>
            <a:ext cx="4614621" cy="3910614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59F0B3D0-856C-4569-A3AA-1D53BE8D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60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04CDC-8893-4F56-8918-2E8C4DE7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52696"/>
            <a:ext cx="10515600" cy="1325562"/>
          </a:xfrm>
        </p:spPr>
        <p:txBody>
          <a:bodyPr/>
          <a:lstStyle/>
          <a:p>
            <a:r>
              <a:rPr kumimoji="1" lang="en-US" altLang="ja-JP" sz="4000" dirty="0">
                <a:latin typeface="Times" panose="02020603050405020304" pitchFamily="18" charset="0"/>
                <a:cs typeface="Times" panose="02020603050405020304" pitchFamily="18" charset="0"/>
              </a:rPr>
              <a:t>SOM</a:t>
            </a:r>
            <a:endParaRPr kumimoji="1" lang="ja-JP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D959CB-C44C-47A5-B3F0-037A64BD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06471"/>
            <a:ext cx="10515600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Find the closest node in the map</a:t>
            </a:r>
            <a:b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called Best Matching Unit (BMU)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Distance defined by</a:t>
            </a:r>
          </a:p>
          <a:p>
            <a:pPr>
              <a:lnSpc>
                <a:spcPct val="150000"/>
              </a:lnSpc>
            </a:pPr>
            <a:endParaRPr kumimoji="1" lang="ja-JP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2F2640F-A929-4FAE-876E-C820F0982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154" y="2222402"/>
            <a:ext cx="4614621" cy="3910614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83F0F085-A074-436C-A3CC-9116BDFEC4DE}"/>
              </a:ext>
            </a:extLst>
          </p:cNvPr>
          <p:cNvSpPr/>
          <p:nvPr/>
        </p:nvSpPr>
        <p:spPr>
          <a:xfrm>
            <a:off x="8708995" y="3160451"/>
            <a:ext cx="284085" cy="2863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087F45-2EA7-4299-AB9F-D2FD33E92737}"/>
              </a:ext>
            </a:extLst>
          </p:cNvPr>
          <p:cNvSpPr/>
          <p:nvPr/>
        </p:nvSpPr>
        <p:spPr>
          <a:xfrm>
            <a:off x="8096435" y="5078027"/>
            <a:ext cx="1793289" cy="41725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27B3356-C982-44B8-8E29-2E8792EBB421}"/>
                  </a:ext>
                </a:extLst>
              </p:cNvPr>
              <p:cNvSpPr txBox="1"/>
              <p:nvPr/>
            </p:nvSpPr>
            <p:spPr>
              <a:xfrm>
                <a:off x="4011570" y="3088159"/>
                <a:ext cx="156967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27B3356-C982-44B8-8E29-2E8792EBB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570" y="3088159"/>
                <a:ext cx="1569671" cy="430887"/>
              </a:xfrm>
              <a:prstGeom prst="rect">
                <a:avLst/>
              </a:prstGeom>
              <a:blipFill>
                <a:blip r:embed="rId3"/>
                <a:stretch>
                  <a:fillRect r="-58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圖片 11">
            <a:extLst>
              <a:ext uri="{FF2B5EF4-FFF2-40B4-BE49-F238E27FC236}">
                <a16:creationId xmlns:a16="http://schemas.microsoft.com/office/drawing/2014/main" id="{04B1A2A6-24C3-44DB-9F47-735CF9A55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4885" y="3800447"/>
            <a:ext cx="4810888" cy="1694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81EBEDDE-E19D-4E31-9F0F-4ACDC7D7AC12}"/>
                  </a:ext>
                </a:extLst>
              </p:cNvPr>
              <p:cNvSpPr txBox="1"/>
              <p:nvPr/>
            </p:nvSpPr>
            <p:spPr>
              <a:xfrm>
                <a:off x="934705" y="5776679"/>
                <a:ext cx="4794711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0.4−0.2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0.3−0.6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=0.36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81EBEDDE-E19D-4E31-9F0F-4ACDC7D7A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05" y="5776679"/>
                <a:ext cx="4794711" cy="335413"/>
              </a:xfrm>
              <a:prstGeom prst="rect">
                <a:avLst/>
              </a:prstGeom>
              <a:blipFill>
                <a:blip r:embed="rId5"/>
                <a:stretch>
                  <a:fillRect l="-762" r="-762" b="-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EB050F31-C373-4F1B-A960-18369EF7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07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04CDC-8893-4F56-8918-2E8C4DE7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52696"/>
            <a:ext cx="10515600" cy="1325562"/>
          </a:xfrm>
        </p:spPr>
        <p:txBody>
          <a:bodyPr/>
          <a:lstStyle/>
          <a:p>
            <a:r>
              <a:rPr kumimoji="1" lang="en-US" altLang="ja-JP" sz="4000" dirty="0">
                <a:latin typeface="Times" panose="02020603050405020304" pitchFamily="18" charset="0"/>
                <a:cs typeface="Times" panose="02020603050405020304" pitchFamily="18" charset="0"/>
              </a:rPr>
              <a:t>SOM</a:t>
            </a:r>
            <a:endParaRPr kumimoji="1" lang="ja-JP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D959CB-C44C-47A5-B3F0-037A64BD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06471"/>
            <a:ext cx="10515600" cy="4351337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Times" panose="02020603050405020304" pitchFamily="18" charset="0"/>
                <a:cs typeface="Times" panose="02020603050405020304" pitchFamily="18" charset="0"/>
              </a:rPr>
              <a:t>Update node’s weights within the radius</a:t>
            </a:r>
          </a:p>
          <a:p>
            <a:endParaRPr kumimoji="1" lang="ja-JP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2F2640F-A929-4FAE-876E-C820F0982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154" y="2222402"/>
            <a:ext cx="4614621" cy="3910614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83F0F085-A074-436C-A3CC-9116BDFEC4DE}"/>
              </a:ext>
            </a:extLst>
          </p:cNvPr>
          <p:cNvSpPr/>
          <p:nvPr/>
        </p:nvSpPr>
        <p:spPr>
          <a:xfrm>
            <a:off x="8708995" y="3160451"/>
            <a:ext cx="284085" cy="2863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EEF97FA-E30C-4A9C-A1BE-4C2655E3FAB3}"/>
              </a:ext>
            </a:extLst>
          </p:cNvPr>
          <p:cNvCxnSpPr>
            <a:cxnSpLocks/>
          </p:cNvCxnSpPr>
          <p:nvPr/>
        </p:nvCxnSpPr>
        <p:spPr>
          <a:xfrm flipH="1">
            <a:off x="7295893" y="2547891"/>
            <a:ext cx="1315448" cy="1533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CD3342E-3905-4580-9337-1CADE83FBADF}"/>
              </a:ext>
            </a:extLst>
          </p:cNvPr>
          <p:cNvCxnSpPr>
            <a:cxnSpLocks/>
          </p:cNvCxnSpPr>
          <p:nvPr/>
        </p:nvCxnSpPr>
        <p:spPr>
          <a:xfrm flipV="1">
            <a:off x="7295893" y="4081701"/>
            <a:ext cx="177708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E3DC2B6-F3D6-49DA-8544-0316776DD42A}"/>
              </a:ext>
            </a:extLst>
          </p:cNvPr>
          <p:cNvCxnSpPr>
            <a:cxnSpLocks/>
          </p:cNvCxnSpPr>
          <p:nvPr/>
        </p:nvCxnSpPr>
        <p:spPr>
          <a:xfrm flipV="1">
            <a:off x="9072979" y="2547892"/>
            <a:ext cx="1228211" cy="15338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26C2B39-355A-4A34-906B-306788F757C3}"/>
              </a:ext>
            </a:extLst>
          </p:cNvPr>
          <p:cNvCxnSpPr>
            <a:cxnSpLocks/>
          </p:cNvCxnSpPr>
          <p:nvPr/>
        </p:nvCxnSpPr>
        <p:spPr>
          <a:xfrm flipH="1">
            <a:off x="8611341" y="2547891"/>
            <a:ext cx="168984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C8AC6661-E363-4ADA-BD02-E915BA00D51D}"/>
              </a:ext>
            </a:extLst>
          </p:cNvPr>
          <p:cNvSpPr/>
          <p:nvPr/>
        </p:nvSpPr>
        <p:spPr>
          <a:xfrm>
            <a:off x="8096435" y="5078027"/>
            <a:ext cx="1793289" cy="41725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C8452434-E234-4D16-B01E-0973B9B5ED62}"/>
                  </a:ext>
                </a:extLst>
              </p:cNvPr>
              <p:cNvSpPr txBox="1"/>
              <p:nvPr/>
            </p:nvSpPr>
            <p:spPr>
              <a:xfrm>
                <a:off x="845127" y="2222402"/>
                <a:ext cx="546059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ja-JP" altLang="en-US" sz="22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kumimoji="1" lang="ja-JP" altLang="en-US" sz="22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C8452434-E234-4D16-B01E-0973B9B5E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" y="2222402"/>
                <a:ext cx="5460597" cy="338554"/>
              </a:xfrm>
              <a:prstGeom prst="rect">
                <a:avLst/>
              </a:prstGeom>
              <a:blipFill>
                <a:blip r:embed="rId3"/>
                <a:stretch>
                  <a:fillRect l="-335" t="-3636" r="-1453" b="-36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4AF3116C-BD0B-413F-AFA3-066EE3B6F2FD}"/>
                  </a:ext>
                </a:extLst>
              </p:cNvPr>
              <p:cNvSpPr txBox="1"/>
              <p:nvPr/>
            </p:nvSpPr>
            <p:spPr>
              <a:xfrm>
                <a:off x="847043" y="2771039"/>
                <a:ext cx="312059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𝑙𝑒𝑎𝑟𝑛𝑖𝑛𝑔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𝑛𝑒𝑖𝑔h𝑏𝑜𝑟h𝑜𝑜𝑑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𝑘𝑒𝑟𝑛𝑒𝑙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4AF3116C-BD0B-413F-AFA3-066EE3B6F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3" y="2771039"/>
                <a:ext cx="3120598" cy="553998"/>
              </a:xfrm>
              <a:prstGeom prst="rect">
                <a:avLst/>
              </a:prstGeom>
              <a:blipFill>
                <a:blip r:embed="rId4"/>
                <a:stretch>
                  <a:fillRect l="-1367" t="-1111" r="-1367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76B9D125-0D08-447F-AB2C-61D6F6E5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0EE2-8841-4559-9992-A0D85516D55E}" type="slidenum">
              <a:rPr kumimoji="1" lang="ja-JP" altLang="en-US" smtClean="0"/>
              <a:t>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10B5250-3F00-420B-9CB3-BAA552D9EDEA}"/>
                  </a:ext>
                </a:extLst>
              </p:cNvPr>
              <p:cNvSpPr txBox="1"/>
              <p:nvPr/>
            </p:nvSpPr>
            <p:spPr>
              <a:xfrm>
                <a:off x="831273" y="3682139"/>
                <a:ext cx="6638750" cy="2385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kumimoji="1" lang="en-US" altLang="ja-JP" sz="24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More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𝑐𝑖</m:t>
                        </m:r>
                      </m:sub>
                    </m:sSub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 </a:t>
                </a:r>
                <a:endParaRPr kumimoji="1" lang="en-US" altLang="ja-JP" sz="2400" dirty="0"/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kumimoji="1" lang="en-US" altLang="ja-JP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Decay function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kumimoji="1" lang="en-US" altLang="ja-JP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Gaussian</a:t>
                </a:r>
              </a:p>
              <a:p>
                <a:pPr marL="742950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kumimoji="1" lang="en-US" altLang="ja-JP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Follow Gaussian distribution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kumimoji="1" lang="en-US" altLang="ja-JP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Bubble</a:t>
                </a:r>
              </a:p>
              <a:p>
                <a:pPr marL="742950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kumimoji="1" lang="en-US" altLang="ja-JP" sz="2000" dirty="0">
                    <a:latin typeface="Times" panose="02020603050405020304" pitchFamily="18" charset="0"/>
                    <a:cs typeface="Times" panose="02020603050405020304" pitchFamily="18" charset="0"/>
                  </a:rPr>
                  <a:t>Every node in the region have the same learning rate</a:t>
                </a:r>
                <a:endParaRPr kumimoji="1" lang="ja-JP" altLang="en-US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10B5250-3F00-420B-9CB3-BAA552D9E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3" y="3682139"/>
                <a:ext cx="6638750" cy="2385268"/>
              </a:xfrm>
              <a:prstGeom prst="rect">
                <a:avLst/>
              </a:prstGeom>
              <a:blipFill>
                <a:blip r:embed="rId5"/>
                <a:stretch>
                  <a:fillRect l="-1377" t="-2302" b="-3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24633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2163</TotalTime>
  <Words>1366</Words>
  <Application>Microsoft Office PowerPoint</Application>
  <PresentationFormat>寬螢幕</PresentationFormat>
  <Paragraphs>222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Adobe 黑体 Std R</vt:lpstr>
      <vt:lpstr>游ゴシック</vt:lpstr>
      <vt:lpstr>Arial</vt:lpstr>
      <vt:lpstr>Calibri</vt:lpstr>
      <vt:lpstr>Calibri Light</vt:lpstr>
      <vt:lpstr>Cambria Math</vt:lpstr>
      <vt:lpstr>Times</vt:lpstr>
      <vt:lpstr>Wingdings 2</vt:lpstr>
      <vt:lpstr>HDOfficeLightV0</vt:lpstr>
      <vt:lpstr>An intelligent intrusion detection system (IDS) for anomaly and misuse detection in computer networks</vt:lpstr>
      <vt:lpstr>Outline</vt:lpstr>
      <vt:lpstr>Introduction</vt:lpstr>
      <vt:lpstr>Introduction</vt:lpstr>
      <vt:lpstr>System architecture</vt:lpstr>
      <vt:lpstr>Anomaly detection</vt:lpstr>
      <vt:lpstr>SOM</vt:lpstr>
      <vt:lpstr>SOM</vt:lpstr>
      <vt:lpstr>SOM</vt:lpstr>
      <vt:lpstr>Preprocessing</vt:lpstr>
      <vt:lpstr>Preprocessing</vt:lpstr>
      <vt:lpstr>Preprocessing</vt:lpstr>
      <vt:lpstr>Preprocessing</vt:lpstr>
      <vt:lpstr>Anomaly Analyzer</vt:lpstr>
      <vt:lpstr>PowerPoint 簡報</vt:lpstr>
      <vt:lpstr>Anomaly Analyzer</vt:lpstr>
      <vt:lpstr>SOM classification</vt:lpstr>
      <vt:lpstr>PowerPoint 簡報</vt:lpstr>
      <vt:lpstr>SOM classification</vt:lpstr>
      <vt:lpstr>Misuse detection</vt:lpstr>
      <vt:lpstr>Decision tree</vt:lpstr>
      <vt:lpstr>Decision support system</vt:lpstr>
      <vt:lpstr>Decision support system</vt:lpstr>
      <vt:lpstr>Simulation results</vt:lpstr>
      <vt:lpstr>Simulation results</vt:lpstr>
      <vt:lpstr>PowerPoint 簡報</vt:lpstr>
      <vt:lpstr>Reference</vt:lpstr>
      <vt:lpstr>Reference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Jerry</dc:creator>
  <cp:lastModifiedBy>Jerry</cp:lastModifiedBy>
  <cp:revision>234</cp:revision>
  <dcterms:created xsi:type="dcterms:W3CDTF">2022-11-24T03:07:26Z</dcterms:created>
  <dcterms:modified xsi:type="dcterms:W3CDTF">2022-12-22T16:08:55Z</dcterms:modified>
</cp:coreProperties>
</file>