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DE48-722F-4398-ADB9-D4D4CC3E7AF3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37B7-02A8-4A2F-90DC-440EDFBD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46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DE48-722F-4398-ADB9-D4D4CC3E7AF3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37B7-02A8-4A2F-90DC-440EDFBD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77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DE48-722F-4398-ADB9-D4D4CC3E7AF3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37B7-02A8-4A2F-90DC-440EDFBD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572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DE48-722F-4398-ADB9-D4D4CC3E7AF3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37B7-02A8-4A2F-90DC-440EDFBD4EF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473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DE48-722F-4398-ADB9-D4D4CC3E7AF3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37B7-02A8-4A2F-90DC-440EDFBD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12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DE48-722F-4398-ADB9-D4D4CC3E7AF3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37B7-02A8-4A2F-90DC-440EDFBD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451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DE48-722F-4398-ADB9-D4D4CC3E7AF3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37B7-02A8-4A2F-90DC-440EDFBD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998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DE48-722F-4398-ADB9-D4D4CC3E7AF3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37B7-02A8-4A2F-90DC-440EDFBD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649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DE48-722F-4398-ADB9-D4D4CC3E7AF3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37B7-02A8-4A2F-90DC-440EDFBD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DE48-722F-4398-ADB9-D4D4CC3E7AF3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37B7-02A8-4A2F-90DC-440EDFBD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72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DE48-722F-4398-ADB9-D4D4CC3E7AF3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37B7-02A8-4A2F-90DC-440EDFBD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3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DE48-722F-4398-ADB9-D4D4CC3E7AF3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37B7-02A8-4A2F-90DC-440EDFBD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4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DE48-722F-4398-ADB9-D4D4CC3E7AF3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37B7-02A8-4A2F-90DC-440EDFBD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87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DE48-722F-4398-ADB9-D4D4CC3E7AF3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37B7-02A8-4A2F-90DC-440EDFBD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9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DE48-722F-4398-ADB9-D4D4CC3E7AF3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37B7-02A8-4A2F-90DC-440EDFBD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60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DE48-722F-4398-ADB9-D4D4CC3E7AF3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37B7-02A8-4A2F-90DC-440EDFBD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09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DE48-722F-4398-ADB9-D4D4CC3E7AF3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37B7-02A8-4A2F-90DC-440EDFBD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4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8DE48-722F-4398-ADB9-D4D4CC3E7AF3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737B7-02A8-4A2F-90DC-440EDFBD4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624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堆栈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45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什么是堆栈</a:t>
            </a:r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堆栈是一种用于存储数据的结构</a:t>
            </a:r>
            <a:endParaRPr lang="en-US" altLang="zh-CN" dirty="0" smtClean="0"/>
          </a:p>
          <a:p>
            <a:r>
              <a:rPr lang="zh-CN" altLang="en-US" dirty="0" smtClean="0"/>
              <a:t>堆栈是一种单向进出的存储结构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封闭的一端称为栈底，数据进出的一端称为栈顶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存入数据称为压栈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，取出数据称为弹栈</a:t>
            </a:r>
            <a:r>
              <a:rPr lang="en-US" altLang="zh-CN" dirty="0" smtClean="0"/>
              <a:t>pop</a:t>
            </a:r>
          </a:p>
          <a:p>
            <a:pPr lvl="1"/>
            <a:r>
              <a:rPr lang="zh-CN" altLang="en-US" dirty="0"/>
              <a:t>栈</a:t>
            </a:r>
            <a:r>
              <a:rPr lang="zh-CN" altLang="en-US" dirty="0" smtClean="0"/>
              <a:t>顶用一个“指针”标记，称为栈顶指针</a:t>
            </a:r>
            <a:endParaRPr lang="en-US" altLang="zh-CN" dirty="0" smtClean="0"/>
          </a:p>
          <a:p>
            <a:pPr lvl="1"/>
            <a:r>
              <a:rPr lang="zh-CN" altLang="en-US" dirty="0"/>
              <a:t>压</a:t>
            </a:r>
            <a:r>
              <a:rPr lang="zh-CN" altLang="en-US" dirty="0" smtClean="0"/>
              <a:t>栈和弹栈都在栈顶指针的位置进行。因此，堆栈是一种先进后出</a:t>
            </a:r>
            <a:r>
              <a:rPr lang="en-US" altLang="zh-CN" dirty="0" smtClean="0"/>
              <a:t>(FILO)</a:t>
            </a:r>
            <a:r>
              <a:rPr lang="zh-CN" altLang="en-US" smtClean="0"/>
              <a:t>的结构</a:t>
            </a:r>
            <a:endParaRPr lang="en-US" altLang="zh-CN" dirty="0" smtClean="0"/>
          </a:p>
          <a:p>
            <a:pPr lvl="1"/>
            <a:r>
              <a:rPr lang="zh-CN" altLang="en-US" dirty="0"/>
              <a:t>栈</a:t>
            </a:r>
            <a:r>
              <a:rPr lang="zh-CN" altLang="en-US" dirty="0" smtClean="0"/>
              <a:t>顶指针是浮动的。压栈使指针上移，弹栈使指针下移</a:t>
            </a:r>
            <a:endParaRPr lang="en-US" altLang="zh-CN" dirty="0" smtClean="0"/>
          </a:p>
          <a:p>
            <a:r>
              <a:rPr lang="zh-CN" altLang="en-US" dirty="0" smtClean="0"/>
              <a:t>堆栈有固定容量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没有数据时，栈为空。此时弹栈导致的错误称为堆栈下溢</a:t>
            </a:r>
            <a:r>
              <a:rPr lang="en-US" altLang="zh-CN" dirty="0" smtClean="0"/>
              <a:t>underflow</a:t>
            </a:r>
          </a:p>
          <a:p>
            <a:pPr lvl="1"/>
            <a:r>
              <a:rPr lang="zh-CN" altLang="en-US" dirty="0" smtClean="0"/>
              <a:t>堆栈存储的数据达到最大容量时称为栈满。此时压栈导致的错误称为堆栈上溢</a:t>
            </a:r>
            <a:r>
              <a:rPr lang="en-US" altLang="zh-CN" dirty="0" smtClean="0"/>
              <a:t>overflow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62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堆栈的结构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164783" y="5190008"/>
            <a:ext cx="1992762" cy="422516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64783" y="4767492"/>
            <a:ext cx="1992762" cy="422516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64783" y="4344976"/>
            <a:ext cx="1992762" cy="422516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64783" y="3922460"/>
            <a:ext cx="1992762" cy="422516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64783" y="3499944"/>
            <a:ext cx="1992762" cy="422516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164783" y="3077428"/>
            <a:ext cx="1992762" cy="4225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64783" y="2642300"/>
            <a:ext cx="1992762" cy="422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5146255" y="2219784"/>
            <a:ext cx="1992762" cy="3405352"/>
            <a:chOff x="5146255" y="2219784"/>
            <a:chExt cx="1992762" cy="3405352"/>
          </a:xfrm>
        </p:grpSpPr>
        <p:grpSp>
          <p:nvGrpSpPr>
            <p:cNvPr id="16" name="组合 15"/>
            <p:cNvGrpSpPr/>
            <p:nvPr/>
          </p:nvGrpSpPr>
          <p:grpSpPr>
            <a:xfrm>
              <a:off x="5146255" y="2219784"/>
              <a:ext cx="1992762" cy="3405352"/>
              <a:chOff x="5164783" y="2207172"/>
              <a:chExt cx="1992762" cy="3405352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5164783" y="2207172"/>
                <a:ext cx="0" cy="3405352"/>
              </a:xfrm>
              <a:prstGeom prst="line">
                <a:avLst/>
              </a:prstGeom>
              <a:ln w="635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7157545" y="2207172"/>
                <a:ext cx="0" cy="3405352"/>
              </a:xfrm>
              <a:prstGeom prst="line">
                <a:avLst/>
              </a:prstGeom>
              <a:ln w="635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5164783" y="5612524"/>
                <a:ext cx="1992762" cy="0"/>
              </a:xfrm>
              <a:prstGeom prst="line">
                <a:avLst/>
              </a:prstGeom>
              <a:ln w="635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接连接符 17"/>
            <p:cNvCxnSpPr/>
            <p:nvPr/>
          </p:nvCxnSpPr>
          <p:spPr>
            <a:xfrm>
              <a:off x="5146255" y="2219784"/>
              <a:ext cx="1992762" cy="0"/>
            </a:xfrm>
            <a:prstGeom prst="line">
              <a:avLst/>
            </a:prstGeom>
            <a:ln w="635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728483" y="3499944"/>
            <a:ext cx="1436300" cy="422516"/>
            <a:chOff x="3728483" y="3499944"/>
            <a:chExt cx="1436300" cy="422516"/>
          </a:xfrm>
        </p:grpSpPr>
        <p:sp>
          <p:nvSpPr>
            <p:cNvPr id="20" name="矩形 19"/>
            <p:cNvSpPr/>
            <p:nvPr/>
          </p:nvSpPr>
          <p:spPr>
            <a:xfrm>
              <a:off x="3728483" y="3499944"/>
              <a:ext cx="875963" cy="422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top</a:t>
              </a:r>
              <a:endParaRPr lang="zh-CN" altLang="en-US" dirty="0"/>
            </a:p>
          </p:txBody>
        </p:sp>
        <p:cxnSp>
          <p:nvCxnSpPr>
            <p:cNvPr id="22" name="直接箭头连接符 21"/>
            <p:cNvCxnSpPr>
              <a:stCxn id="20" idx="3"/>
              <a:endCxn id="8" idx="1"/>
            </p:cNvCxnSpPr>
            <p:nvPr/>
          </p:nvCxnSpPr>
          <p:spPr>
            <a:xfrm>
              <a:off x="4604446" y="3711202"/>
              <a:ext cx="560337" cy="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7176073" y="5239381"/>
            <a:ext cx="1322886" cy="422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栈底</a:t>
            </a:r>
          </a:p>
        </p:txBody>
      </p:sp>
      <p:sp>
        <p:nvSpPr>
          <p:cNvPr id="26" name="矩形 25"/>
          <p:cNvSpPr/>
          <p:nvPr/>
        </p:nvSpPr>
        <p:spPr>
          <a:xfrm>
            <a:off x="7139017" y="2259113"/>
            <a:ext cx="1322886" cy="422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最大容量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139017" y="3487331"/>
            <a:ext cx="1322886" cy="422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36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堆栈的操作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89956" y="5218362"/>
            <a:ext cx="1992762" cy="422516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89956" y="4795846"/>
            <a:ext cx="1992762" cy="422516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89956" y="4373330"/>
            <a:ext cx="1992762" cy="422516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889956" y="3950814"/>
            <a:ext cx="1992762" cy="422516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89956" y="3528298"/>
            <a:ext cx="1992762" cy="422516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89956" y="3105782"/>
            <a:ext cx="1992762" cy="4225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889956" y="2670654"/>
            <a:ext cx="1992762" cy="422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1871428" y="2248138"/>
            <a:ext cx="1992762" cy="3405352"/>
            <a:chOff x="5146255" y="2219784"/>
            <a:chExt cx="1992762" cy="3405352"/>
          </a:xfrm>
        </p:grpSpPr>
        <p:grpSp>
          <p:nvGrpSpPr>
            <p:cNvPr id="16" name="组合 15"/>
            <p:cNvGrpSpPr/>
            <p:nvPr/>
          </p:nvGrpSpPr>
          <p:grpSpPr>
            <a:xfrm>
              <a:off x="5146255" y="2219784"/>
              <a:ext cx="1992762" cy="3405352"/>
              <a:chOff x="5164783" y="2207172"/>
              <a:chExt cx="1992762" cy="3405352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5164783" y="2207172"/>
                <a:ext cx="0" cy="3405352"/>
              </a:xfrm>
              <a:prstGeom prst="line">
                <a:avLst/>
              </a:prstGeom>
              <a:ln w="635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7157545" y="2207172"/>
                <a:ext cx="0" cy="3405352"/>
              </a:xfrm>
              <a:prstGeom prst="line">
                <a:avLst/>
              </a:prstGeom>
              <a:ln w="635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5164783" y="5612524"/>
                <a:ext cx="1992762" cy="0"/>
              </a:xfrm>
              <a:prstGeom prst="line">
                <a:avLst/>
              </a:prstGeom>
              <a:ln w="635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接连接符 17"/>
            <p:cNvCxnSpPr/>
            <p:nvPr/>
          </p:nvCxnSpPr>
          <p:spPr>
            <a:xfrm>
              <a:off x="5146255" y="2219784"/>
              <a:ext cx="1992762" cy="0"/>
            </a:xfrm>
            <a:prstGeom prst="line">
              <a:avLst/>
            </a:prstGeom>
            <a:ln w="635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453656" y="3528298"/>
            <a:ext cx="1436300" cy="422516"/>
            <a:chOff x="3728483" y="3499944"/>
            <a:chExt cx="1436300" cy="422516"/>
          </a:xfrm>
        </p:grpSpPr>
        <p:sp>
          <p:nvSpPr>
            <p:cNvPr id="20" name="矩形 19"/>
            <p:cNvSpPr/>
            <p:nvPr/>
          </p:nvSpPr>
          <p:spPr>
            <a:xfrm>
              <a:off x="3728483" y="3499944"/>
              <a:ext cx="875963" cy="422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top</a:t>
              </a:r>
              <a:endParaRPr lang="zh-CN" altLang="en-US" dirty="0"/>
            </a:p>
          </p:txBody>
        </p:sp>
        <p:cxnSp>
          <p:nvCxnSpPr>
            <p:cNvPr id="22" name="直接箭头连接符 21"/>
            <p:cNvCxnSpPr>
              <a:stCxn id="20" idx="3"/>
              <a:endCxn id="8" idx="1"/>
            </p:cNvCxnSpPr>
            <p:nvPr/>
          </p:nvCxnSpPr>
          <p:spPr>
            <a:xfrm>
              <a:off x="4604446" y="3711202"/>
              <a:ext cx="560337" cy="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2224894" y="5877361"/>
            <a:ext cx="1322886" cy="422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目前状态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540541" y="5218362"/>
            <a:ext cx="1992762" cy="422516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540541" y="4795846"/>
            <a:ext cx="1992762" cy="422516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5540541" y="4373330"/>
            <a:ext cx="1992762" cy="422516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5540541" y="3950814"/>
            <a:ext cx="1992762" cy="422516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540541" y="3528298"/>
            <a:ext cx="1992762" cy="422516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540541" y="3105782"/>
            <a:ext cx="1992762" cy="422516"/>
          </a:xfrm>
          <a:prstGeom prst="rect">
            <a:avLst/>
          </a:prstGeom>
          <a:solidFill>
            <a:schemeClr val="accent1">
              <a:lumMod val="60000"/>
              <a:lumOff val="40000"/>
              <a:alpha val="6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540541" y="2670654"/>
            <a:ext cx="1992762" cy="422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grpSp>
        <p:nvGrpSpPr>
          <p:cNvPr id="48" name="组合 47"/>
          <p:cNvGrpSpPr/>
          <p:nvPr/>
        </p:nvGrpSpPr>
        <p:grpSpPr>
          <a:xfrm>
            <a:off x="5522013" y="2248138"/>
            <a:ext cx="1992762" cy="3405352"/>
            <a:chOff x="5146255" y="2219784"/>
            <a:chExt cx="1992762" cy="3405352"/>
          </a:xfrm>
        </p:grpSpPr>
        <p:grpSp>
          <p:nvGrpSpPr>
            <p:cNvPr id="49" name="组合 48"/>
            <p:cNvGrpSpPr/>
            <p:nvPr/>
          </p:nvGrpSpPr>
          <p:grpSpPr>
            <a:xfrm>
              <a:off x="5146255" y="2219784"/>
              <a:ext cx="1992762" cy="3405352"/>
              <a:chOff x="5164783" y="2207172"/>
              <a:chExt cx="1992762" cy="3405352"/>
            </a:xfrm>
          </p:grpSpPr>
          <p:cxnSp>
            <p:nvCxnSpPr>
              <p:cNvPr id="51" name="直接连接符 50"/>
              <p:cNvCxnSpPr/>
              <p:nvPr/>
            </p:nvCxnSpPr>
            <p:spPr>
              <a:xfrm>
                <a:off x="5164783" y="2207172"/>
                <a:ext cx="0" cy="3405352"/>
              </a:xfrm>
              <a:prstGeom prst="line">
                <a:avLst/>
              </a:prstGeom>
              <a:ln w="635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7157545" y="2207172"/>
                <a:ext cx="0" cy="3405352"/>
              </a:xfrm>
              <a:prstGeom prst="line">
                <a:avLst/>
              </a:prstGeom>
              <a:ln w="635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5164783" y="5612524"/>
                <a:ext cx="1992762" cy="0"/>
              </a:xfrm>
              <a:prstGeom prst="line">
                <a:avLst/>
              </a:prstGeom>
              <a:ln w="635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接连接符 49"/>
            <p:cNvCxnSpPr/>
            <p:nvPr/>
          </p:nvCxnSpPr>
          <p:spPr>
            <a:xfrm>
              <a:off x="5146255" y="2219784"/>
              <a:ext cx="1992762" cy="0"/>
            </a:xfrm>
            <a:prstGeom prst="line">
              <a:avLst/>
            </a:prstGeom>
            <a:ln w="635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4136626" y="3093170"/>
            <a:ext cx="1376123" cy="422516"/>
            <a:chOff x="3728483" y="3499944"/>
            <a:chExt cx="1376123" cy="422516"/>
          </a:xfrm>
        </p:grpSpPr>
        <p:sp>
          <p:nvSpPr>
            <p:cNvPr id="55" name="矩形 54"/>
            <p:cNvSpPr/>
            <p:nvPr/>
          </p:nvSpPr>
          <p:spPr>
            <a:xfrm>
              <a:off x="3728483" y="3499944"/>
              <a:ext cx="875963" cy="4225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top</a:t>
              </a:r>
              <a:endParaRPr lang="zh-CN" altLang="en-US" dirty="0"/>
            </a:p>
          </p:txBody>
        </p:sp>
        <p:cxnSp>
          <p:nvCxnSpPr>
            <p:cNvPr id="56" name="直接箭头连接符 55"/>
            <p:cNvCxnSpPr>
              <a:stCxn id="55" idx="3"/>
              <a:endCxn id="45" idx="1"/>
            </p:cNvCxnSpPr>
            <p:nvPr/>
          </p:nvCxnSpPr>
          <p:spPr>
            <a:xfrm>
              <a:off x="4604446" y="3711202"/>
              <a:ext cx="500160" cy="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 56"/>
          <p:cNvSpPr/>
          <p:nvPr/>
        </p:nvSpPr>
        <p:spPr>
          <a:xfrm>
            <a:off x="5522013" y="5877361"/>
            <a:ext cx="1992762" cy="422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压</a:t>
            </a:r>
            <a:r>
              <a:rPr lang="zh-CN" altLang="en-US" dirty="0" smtClean="0"/>
              <a:t>栈：</a:t>
            </a:r>
            <a:r>
              <a:rPr lang="en-US" altLang="zh-CN" dirty="0" smtClean="0"/>
              <a:t>push(6)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9330452" y="5218362"/>
            <a:ext cx="1992762" cy="422516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9330452" y="4795846"/>
            <a:ext cx="1992762" cy="422516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9330452" y="4373330"/>
            <a:ext cx="1992762" cy="422516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9330452" y="3950814"/>
            <a:ext cx="1992762" cy="422516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9330452" y="3528298"/>
            <a:ext cx="1992762" cy="422516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9330452" y="3105782"/>
            <a:ext cx="1992762" cy="4225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9330452" y="2670654"/>
            <a:ext cx="1992762" cy="422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9311924" y="2248138"/>
            <a:ext cx="1992762" cy="3405352"/>
            <a:chOff x="5146255" y="2219784"/>
            <a:chExt cx="1992762" cy="3405352"/>
          </a:xfrm>
        </p:grpSpPr>
        <p:grpSp>
          <p:nvGrpSpPr>
            <p:cNvPr id="66" name="组合 65"/>
            <p:cNvGrpSpPr/>
            <p:nvPr/>
          </p:nvGrpSpPr>
          <p:grpSpPr>
            <a:xfrm>
              <a:off x="5146255" y="2219784"/>
              <a:ext cx="1992762" cy="3405352"/>
              <a:chOff x="5164783" y="2207172"/>
              <a:chExt cx="1992762" cy="3405352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5164783" y="2207172"/>
                <a:ext cx="0" cy="3405352"/>
              </a:xfrm>
              <a:prstGeom prst="line">
                <a:avLst/>
              </a:prstGeom>
              <a:ln w="635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>
                <a:off x="7157545" y="2207172"/>
                <a:ext cx="0" cy="3405352"/>
              </a:xfrm>
              <a:prstGeom prst="line">
                <a:avLst/>
              </a:prstGeom>
              <a:ln w="635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5164783" y="5612524"/>
                <a:ext cx="1992762" cy="0"/>
              </a:xfrm>
              <a:prstGeom prst="line">
                <a:avLst/>
              </a:prstGeom>
              <a:ln w="635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直接连接符 66"/>
            <p:cNvCxnSpPr/>
            <p:nvPr/>
          </p:nvCxnSpPr>
          <p:spPr>
            <a:xfrm>
              <a:off x="5146255" y="2219784"/>
              <a:ext cx="1992762" cy="0"/>
            </a:xfrm>
            <a:prstGeom prst="line">
              <a:avLst/>
            </a:prstGeom>
            <a:ln w="635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矩形 71"/>
          <p:cNvSpPr/>
          <p:nvPr/>
        </p:nvSpPr>
        <p:spPr>
          <a:xfrm>
            <a:off x="7894152" y="3528298"/>
            <a:ext cx="875963" cy="422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top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72" idx="3"/>
            <a:endCxn id="62" idx="1"/>
          </p:cNvCxnSpPr>
          <p:nvPr/>
        </p:nvCxnSpPr>
        <p:spPr>
          <a:xfrm>
            <a:off x="8770115" y="3739556"/>
            <a:ext cx="560337" cy="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385005" y="5877361"/>
            <a:ext cx="1882551" cy="422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弹</a:t>
            </a:r>
            <a:r>
              <a:rPr lang="zh-CN" altLang="en-US" dirty="0" smtClean="0"/>
              <a:t>栈：</a:t>
            </a:r>
            <a:r>
              <a:rPr lang="en-US" altLang="zh-CN" dirty="0" smtClean="0"/>
              <a:t>pop()</a:t>
            </a:r>
            <a:endParaRPr lang="zh-CN" altLang="en-US" dirty="0"/>
          </a:p>
        </p:txBody>
      </p:sp>
      <p:sp>
        <p:nvSpPr>
          <p:cNvPr id="75" name="圆角矩形标注 74"/>
          <p:cNvSpPr/>
          <p:nvPr/>
        </p:nvSpPr>
        <p:spPr>
          <a:xfrm>
            <a:off x="7962218" y="1114871"/>
            <a:ext cx="3342468" cy="830135"/>
          </a:xfrm>
          <a:prstGeom prst="wedgeRoundRectCallout">
            <a:avLst>
              <a:gd name="adj1" fmla="val 16108"/>
              <a:gd name="adj2" fmla="val 77870"/>
              <a:gd name="adj3" fmla="val 16667"/>
            </a:avLst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dirty="0"/>
              <a:t>弹</a:t>
            </a:r>
            <a:r>
              <a:rPr lang="zh-CN" altLang="en-US" dirty="0" smtClean="0"/>
              <a:t>栈后，数据依然保留在栈上，但原则上不能访问。下次压栈后，这个数据将被覆盖。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0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堆栈的实现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堆栈的最简单实现是使用数组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#define </a:t>
            </a:r>
            <a:r>
              <a:rPr lang="en-US" altLang="zh-CN" dirty="0" smtClean="0"/>
              <a:t>MAX_DEPTH  1024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value_type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value_type</a:t>
            </a:r>
            <a:r>
              <a:rPr lang="en-US" altLang="zh-CN" dirty="0" smtClean="0"/>
              <a:t> </a:t>
            </a:r>
            <a:r>
              <a:rPr lang="en-US" altLang="zh-CN" dirty="0"/>
              <a:t>stack[MAX_DEPTH];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top = </a:t>
            </a:r>
            <a:r>
              <a:rPr lang="en-US" altLang="zh-CN" dirty="0"/>
              <a:t>0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zh-CN" altLang="en-US" dirty="0" smtClean="0"/>
              <a:t>为了能在程序范围内访问堆栈，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top</a:t>
            </a:r>
            <a:r>
              <a:rPr lang="zh-CN" altLang="en-US" dirty="0" smtClean="0"/>
              <a:t>都应该是全局变量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93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Push</a:t>
            </a:r>
          </a:p>
          <a:p>
            <a:pPr marL="457200" lvl="1" indent="0">
              <a:buNone/>
            </a:pPr>
            <a:r>
              <a:rPr lang="en-US" altLang="zh-CN" dirty="0" smtClean="0"/>
              <a:t>void </a:t>
            </a:r>
            <a:r>
              <a:rPr lang="en-US" altLang="zh-CN" dirty="0" smtClean="0"/>
              <a:t>push(</a:t>
            </a:r>
            <a:r>
              <a:rPr lang="en-US" altLang="zh-CN" dirty="0" err="1" smtClean="0"/>
              <a:t>value_type</a:t>
            </a:r>
            <a:r>
              <a:rPr lang="en-US" altLang="zh-CN" dirty="0" smtClean="0"/>
              <a:t> </a:t>
            </a:r>
            <a:r>
              <a:rPr lang="en-US" altLang="zh-CN" dirty="0" smtClean="0"/>
              <a:t>e)</a:t>
            </a:r>
          </a:p>
          <a:p>
            <a:pPr marL="457200" lvl="1" indent="0">
              <a:buNone/>
            </a:pP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if (</a:t>
            </a:r>
            <a:r>
              <a:rPr lang="en-US" altLang="zh-CN" dirty="0" err="1" smtClean="0"/>
              <a:t>is_full</a:t>
            </a:r>
            <a:r>
              <a:rPr lang="en-US" altLang="zh-CN" dirty="0" smtClean="0"/>
              <a:t>())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overflow();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else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smtClean="0"/>
              <a:t>stack[top++] </a:t>
            </a:r>
            <a:r>
              <a:rPr lang="en-US" altLang="zh-CN" dirty="0" smtClean="0"/>
              <a:t>= e;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41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Pop</a:t>
            </a:r>
          </a:p>
          <a:p>
            <a:pPr marL="457200" lvl="1" indent="0">
              <a:buNone/>
            </a:pPr>
            <a:r>
              <a:rPr lang="en-US" altLang="zh-CN" dirty="0" err="1" smtClean="0"/>
              <a:t>value_type</a:t>
            </a:r>
            <a:r>
              <a:rPr lang="en-US" altLang="zh-CN" dirty="0" smtClean="0"/>
              <a:t> </a:t>
            </a:r>
            <a:r>
              <a:rPr lang="en-US" altLang="zh-CN" dirty="0" smtClean="0"/>
              <a:t>pop()</a:t>
            </a:r>
          </a:p>
          <a:p>
            <a:pPr marL="457200" lvl="1" indent="0">
              <a:buNone/>
            </a:pPr>
            <a:r>
              <a:rPr lang="en-US" altLang="zh-CN" dirty="0" smtClean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if (</a:t>
            </a:r>
            <a:r>
              <a:rPr lang="en-US" altLang="zh-CN" dirty="0" err="1" smtClean="0"/>
              <a:t>is_empty</a:t>
            </a:r>
            <a:r>
              <a:rPr lang="en-US" altLang="zh-CN" dirty="0" smtClean="0"/>
              <a:t>())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underflow();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else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return stack</a:t>
            </a:r>
            <a:r>
              <a:rPr lang="en-US" altLang="zh-CN" dirty="0" smtClean="0"/>
              <a:t>[--top];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98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Is_full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is_empty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is_full</a:t>
            </a:r>
            <a:r>
              <a:rPr lang="en-US" altLang="zh-CN" dirty="0" smtClean="0"/>
              <a:t>() { return top == </a:t>
            </a:r>
            <a:r>
              <a:rPr lang="en-US" altLang="zh-CN" dirty="0" smtClean="0"/>
              <a:t>MAX_DEPTH; 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is_empty</a:t>
            </a:r>
            <a:r>
              <a:rPr lang="en-US" altLang="zh-CN" dirty="0" smtClean="0"/>
              <a:t>() { return top </a:t>
            </a:r>
            <a:r>
              <a:rPr lang="en-US" altLang="zh-CN" dirty="0" smtClean="0"/>
              <a:t>== 0</a:t>
            </a:r>
            <a:r>
              <a:rPr lang="en-US" altLang="zh-CN" dirty="0" smtClean="0"/>
              <a:t>; </a:t>
            </a:r>
            <a:r>
              <a:rPr lang="en-US" altLang="zh-CN" dirty="0" smtClean="0"/>
              <a:t>}</a:t>
            </a:r>
          </a:p>
          <a:p>
            <a:r>
              <a:rPr lang="en-US" altLang="zh-CN" dirty="0"/>
              <a:t>Underflow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overflow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void overflow() {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(“stack is full\n”); </a:t>
            </a:r>
            <a:r>
              <a:rPr lang="en-US" altLang="zh-CN" dirty="0"/>
              <a:t>exit(EXIT_FAILURE); 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void underflow() { </a:t>
            </a:r>
            <a:r>
              <a:rPr lang="en-US" altLang="zh-CN" dirty="0" err="1" smtClean="0"/>
              <a:t>printf</a:t>
            </a:r>
            <a:r>
              <a:rPr lang="en-US" altLang="zh-CN" dirty="0"/>
              <a:t>(“stack is empty\n</a:t>
            </a:r>
            <a:r>
              <a:rPr lang="en-US" altLang="zh-CN" dirty="0" smtClean="0"/>
              <a:t>”); </a:t>
            </a:r>
            <a:r>
              <a:rPr lang="en-US" altLang="zh-CN" dirty="0"/>
              <a:t>exit(EXIT_FAILURE); </a:t>
            </a: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995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使用堆栈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for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5; ++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</a:t>
            </a:r>
            <a:r>
              <a:rPr lang="en-US" altLang="zh-CN" dirty="0" smtClean="0"/>
              <a:t>push(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value_type</a:t>
            </a:r>
            <a:r>
              <a:rPr lang="en-US" altLang="zh-CN" dirty="0" smtClean="0"/>
              <a:t> </a:t>
            </a:r>
            <a:r>
              <a:rPr lang="en-US" altLang="zh-CN" dirty="0" smtClean="0"/>
              <a:t>v;</a:t>
            </a:r>
          </a:p>
          <a:p>
            <a:pPr marL="0" indent="0">
              <a:buNone/>
            </a:pPr>
            <a:r>
              <a:rPr lang="en-US" altLang="zh-CN" dirty="0" smtClean="0"/>
              <a:t>v = pop();</a:t>
            </a:r>
          </a:p>
          <a:p>
            <a:pPr marL="0" indent="0">
              <a:buNone/>
            </a:pPr>
            <a:r>
              <a:rPr lang="en-US" altLang="zh-CN" dirty="0" err="1"/>
              <a:t>p</a:t>
            </a:r>
            <a:r>
              <a:rPr lang="en-US" altLang="zh-CN" dirty="0" err="1" smtClean="0"/>
              <a:t>rintf</a:t>
            </a:r>
            <a:r>
              <a:rPr lang="en-US" altLang="zh-CN" dirty="0" smtClean="0"/>
              <a:t>(“%</a:t>
            </a:r>
            <a:r>
              <a:rPr lang="en-US" altLang="zh-CN" dirty="0" err="1" smtClean="0"/>
              <a:t>d,%d</a:t>
            </a:r>
            <a:r>
              <a:rPr lang="en-US" altLang="zh-CN" dirty="0" smtClean="0"/>
              <a:t>”, v, pop()); //output </a:t>
            </a:r>
            <a:r>
              <a:rPr lang="en-US" altLang="zh-CN" dirty="0" smtClean="0"/>
              <a:t>4,3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392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69</TotalTime>
  <Words>301</Words>
  <Application>Microsoft Office PowerPoint</Application>
  <PresentationFormat>宽屏</PresentationFormat>
  <Paragraphs>88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Rockwell</vt:lpstr>
      <vt:lpstr>宋体</vt:lpstr>
      <vt:lpstr>Arial</vt:lpstr>
      <vt:lpstr>Bookman Old Style</vt:lpstr>
      <vt:lpstr>Damask</vt:lpstr>
      <vt:lpstr>堆栈</vt:lpstr>
      <vt:lpstr>什么是堆栈Stack</vt:lpstr>
      <vt:lpstr>堆栈的结构</vt:lpstr>
      <vt:lpstr>堆栈的操作</vt:lpstr>
      <vt:lpstr>堆栈的实现</vt:lpstr>
      <vt:lpstr>编码实现</vt:lpstr>
      <vt:lpstr>编码实现</vt:lpstr>
      <vt:lpstr>编码实现</vt:lpstr>
      <vt:lpstr>使用堆栈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堆栈</dc:title>
  <dc:creator>Bai Zhongjian</dc:creator>
  <cp:lastModifiedBy>Bai Zhongjian</cp:lastModifiedBy>
  <cp:revision>28</cp:revision>
  <dcterms:created xsi:type="dcterms:W3CDTF">2018-12-06T00:49:23Z</dcterms:created>
  <dcterms:modified xsi:type="dcterms:W3CDTF">2018-12-06T08:42:56Z</dcterms:modified>
</cp:coreProperties>
</file>