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1180" r:id="rId2"/>
    <p:sldId id="1177" r:id="rId3"/>
    <p:sldId id="1178" r:id="rId4"/>
    <p:sldId id="1191" r:id="rId5"/>
    <p:sldId id="1196" r:id="rId6"/>
    <p:sldId id="1198" r:id="rId7"/>
    <p:sldId id="1193" r:id="rId8"/>
    <p:sldId id="1197" r:id="rId9"/>
    <p:sldId id="1195" r:id="rId10"/>
    <p:sldId id="1188" r:id="rId11"/>
    <p:sldId id="353" r:id="rId12"/>
    <p:sldId id="1184" r:id="rId13"/>
    <p:sldId id="354" r:id="rId14"/>
    <p:sldId id="1189" r:id="rId15"/>
    <p:sldId id="355" r:id="rId16"/>
    <p:sldId id="358" r:id="rId17"/>
    <p:sldId id="1190" r:id="rId18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336600"/>
    <a:srgbClr val="FFFFCC"/>
    <a:srgbClr val="FF0000"/>
    <a:srgbClr val="003300"/>
    <a:srgbClr val="0000CC"/>
    <a:srgbClr val="FF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2" autoAdjust="0"/>
    <p:restoredTop sz="54454" autoAdjust="0"/>
  </p:normalViewPr>
  <p:slideViewPr>
    <p:cSldViewPr snapToObjects="1">
      <p:cViewPr varScale="1">
        <p:scale>
          <a:sx n="101" d="100"/>
          <a:sy n="101" d="100"/>
        </p:scale>
        <p:origin x="12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338" y="-102"/>
      </p:cViewPr>
      <p:guideLst>
        <p:guide orient="horz" pos="3093"/>
        <p:guide pos="21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FF23484-B2C7-497D-82AF-F4A40C66D6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200">
                <a:latin typeface="Times New Roman" panose="02020603050405020304" pitchFamily="18" charset="0"/>
              </a:rPr>
              <a:t>清华大学</a:t>
            </a:r>
            <a:r>
              <a:rPr kumimoji="1" lang="en-US" altLang="zh-CN" sz="1200">
                <a:latin typeface="Times New Roman" panose="02020603050405020304" pitchFamily="18" charset="0"/>
              </a:rPr>
              <a:t>《</a:t>
            </a:r>
            <a:r>
              <a:rPr kumimoji="1" lang="zh-CN" altLang="en-US" sz="1200">
                <a:latin typeface="Times New Roman" panose="02020603050405020304" pitchFamily="18" charset="0"/>
              </a:rPr>
              <a:t>计算机文化基础</a:t>
            </a:r>
            <a:r>
              <a:rPr kumimoji="1" lang="en-US" altLang="zh-CN" sz="1200">
                <a:latin typeface="Times New Roman" panose="02020603050405020304" pitchFamily="18" charset="0"/>
              </a:rPr>
              <a:t>》</a:t>
            </a:r>
            <a:r>
              <a:rPr kumimoji="1" lang="zh-CN" altLang="en-US" sz="1200">
                <a:latin typeface="Times New Roman" panose="02020603050405020304" pitchFamily="18" charset="0"/>
              </a:rPr>
              <a:t>电子教案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1200">
                <a:latin typeface="Times New Roman" panose="02020603050405020304" pitchFamily="18" charset="0"/>
              </a:rPr>
              <a:t>2003</a:t>
            </a:r>
            <a:r>
              <a:rPr kumimoji="1" lang="zh-CN" altLang="en-US" sz="1200">
                <a:latin typeface="Times New Roman" panose="02020603050405020304" pitchFamily="18" charset="0"/>
              </a:rPr>
              <a:t>年</a:t>
            </a:r>
            <a:r>
              <a:rPr kumimoji="1" lang="en-US" altLang="zh-CN" sz="1200">
                <a:latin typeface="Times New Roman" panose="02020603050405020304" pitchFamily="18" charset="0"/>
              </a:rPr>
              <a:t>3</a:t>
            </a:r>
            <a:r>
              <a:rPr kumimoji="1" lang="zh-CN" altLang="en-US" sz="1200">
                <a:latin typeface="Times New Roman" panose="02020603050405020304" pitchFamily="18" charset="0"/>
              </a:rPr>
              <a:t>月</a:t>
            </a: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5BFDDF4-9101-4D87-9B7A-0D74911189CB}" type="slidenum">
              <a:rPr kumimoji="1" lang="en-US" altLang="zh-CN" sz="1200">
                <a:latin typeface="Times New Roman" panose="02020603050405020304" pitchFamily="18" charset="0"/>
              </a:rPr>
              <a:pPr algn="ctr" eaLnBrk="1" hangingPunct="1"/>
              <a:t>‹#›</a:t>
            </a:fld>
            <a:r>
              <a:rPr kumimoji="1" lang="en-US" altLang="zh-CN" sz="1200">
                <a:latin typeface="Times New Roman" panose="02020603050405020304" pitchFamily="18" charset="0"/>
              </a:rPr>
              <a:t> </a:t>
            </a:r>
            <a:r>
              <a:rPr kumimoji="1" lang="zh-CN" altLang="en-US" sz="1200">
                <a:latin typeface="Times New Roman" panose="02020603050405020304" pitchFamily="18" charset="0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16E193E-F219-4C3D-8114-258E35996EA5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96593D-B3C1-4A19-BFBB-27D41A7DD5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2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615B34B-248E-456E-92BE-35778690A16B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3713FC-327A-4EFB-A91C-31ACB988C1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6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780081C-9C7E-4B15-BB88-47A80BE7BC13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39EEAD-AEC6-44FA-B19B-D164DA86A4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22F56A1-BCE5-4C18-83D7-38F7B5B8992F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2262CB-8648-4085-90AC-BD57354649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FC3A73C-E48A-4A30-8947-07DCA96D15F1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A5D0E6-CB9F-40A4-99E0-883755C05E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7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7C42916-5F7F-40E2-8226-BF0B4673FF83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55CDB0-645F-4229-89E1-36FA374C1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71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A12A64D-BAEE-4FF4-BDAA-E8A05B76F53B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A18313-A6F6-4729-83CC-0FFE4B62BB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EFDF7D-3630-445F-B4F4-44C28F7EA8FD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5495C1-3149-4A64-BCD5-6F749752CB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1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6B3A1CE-EE1C-4911-9268-AB1209723088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E52417-CD97-4F96-84A5-290185E1BB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92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8C73AAD-9604-4556-BAF7-22982FBCD9F4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33C8E3-1F17-458A-AE41-FCE57A7069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0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812B20-F999-4EFF-BB49-81E728D5ABD0}" type="datetimeFigureOut">
              <a:rPr lang="zh-CN" altLang="en-US"/>
              <a:pPr>
                <a:defRPr/>
              </a:pPr>
              <a:t>2018/9/17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E1E227-12D1-47FA-9B95-70ABF16657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6035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700213"/>
            <a:ext cx="8537575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808413" y="1066800"/>
            <a:ext cx="4867275" cy="1981200"/>
          </a:xfrm>
        </p:spPr>
        <p:txBody>
          <a:bodyPr/>
          <a:lstStyle/>
          <a:p>
            <a:pPr eaLnBrk="1" hangingPunct="1"/>
            <a:r>
              <a:rPr lang="en-US" altLang="zh-CN" sz="5400" smtClean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5400" smtClean="0">
                <a:latin typeface="仿宋_GB2312" pitchFamily="49" charset="-122"/>
                <a:ea typeface="仿宋_GB2312" pitchFamily="49" charset="-122"/>
              </a:rPr>
              <a:t>语言程序设计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6600" smtClean="0">
                <a:ea typeface="华文新魏" panose="02010800040101010101" pitchFamily="2" charset="-122"/>
              </a:rPr>
              <a:t>吴  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63600" y="5965825"/>
            <a:ext cx="339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Brian W.Kernighan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1008063" y="92075"/>
            <a:ext cx="4356100" cy="1584325"/>
          </a:xfrm>
          <a:prstGeom prst="cloudCallout">
            <a:avLst>
              <a:gd name="adj1" fmla="val -40144"/>
              <a:gd name="adj2" fmla="val 59778"/>
            </a:avLst>
          </a:prstGeom>
          <a:gradFill rotWithShape="0">
            <a:gsLst>
              <a:gs pos="0">
                <a:srgbClr val="F961A9"/>
              </a:gs>
              <a:gs pos="100000">
                <a:srgbClr val="FBEAC7"/>
              </a:gs>
            </a:gsLst>
            <a:lin ang="5400000" scaled="1"/>
          </a:gradFill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我参加了</a:t>
            </a:r>
            <a:r>
              <a:rPr lang="en-US" altLang="zh-CN" sz="1800">
                <a:solidFill>
                  <a:srgbClr val="0000CC"/>
                </a:solidFill>
              </a:rPr>
              <a:t>UNIX</a:t>
            </a:r>
            <a:r>
              <a:rPr lang="zh-CN" altLang="en-US" sz="1800">
                <a:solidFill>
                  <a:srgbClr val="0000CC"/>
                </a:solidFill>
              </a:rPr>
              <a:t>、</a:t>
            </a:r>
            <a:r>
              <a:rPr lang="en-US" altLang="zh-CN" sz="1800">
                <a:solidFill>
                  <a:srgbClr val="0000CC"/>
                </a:solidFill>
              </a:rPr>
              <a:t>C</a:t>
            </a:r>
            <a:r>
              <a:rPr lang="zh-CN" altLang="en-US" sz="1800">
                <a:solidFill>
                  <a:srgbClr val="0000CC"/>
                </a:solidFill>
              </a:rPr>
              <a:t>语言开发，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也写书，厉害吧，呵呵！</a:t>
            </a:r>
          </a:p>
        </p:txBody>
      </p:sp>
      <p:sp>
        <p:nvSpPr>
          <p:cNvPr id="22532" name="AutoShape 10" descr="u=1904863347,2706605679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pic>
        <p:nvPicPr>
          <p:cNvPr id="22533" name="Picture 12" descr="124490~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43100"/>
            <a:ext cx="59055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56325" y="342900"/>
            <a:ext cx="27463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The C Programming Language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7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§1.1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395288" y="1304925"/>
            <a:ext cx="8497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1983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美国国家标准化协会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(ANSI)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语言各种版本对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的发展和扩充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制定了新的标准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ANSI C 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，比标准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有了更大的发展。</a:t>
            </a: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1988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 b="1" dirty="0" err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KernighanK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Ritchie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按照 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ANSI C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修改了他们的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《The C Programming Language》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1989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,ANSI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公布了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ANSI X3.159-1989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。（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C89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1990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年，国际标准化组织接受了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ANSI C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ISO C 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的标准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ISO9899:1990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1994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ISO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又修订了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语言标准。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§1.1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395288" y="1233488"/>
            <a:ext cx="849788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语言编译系统大多是以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ANSI C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为基础进行开发的。</a:t>
            </a:r>
            <a:endParaRPr kumimoji="1" lang="en-US" altLang="zh-CN" sz="2400" b="1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ISO/IEC 9899:1999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，是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1999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年出台的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语言标准。</a:t>
            </a:r>
            <a:endParaRPr kumimoji="1"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再加上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2001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年和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2004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年经过两次技术修正 </a:t>
            </a:r>
            <a:r>
              <a:rPr kumimoji="1"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ISO/IEC 9899:1999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与两次技术修正被统称为 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C99 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标准。</a:t>
            </a:r>
            <a:endParaRPr kumimoji="1" lang="en-US" altLang="zh-CN" sz="24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2011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日，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ISO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正式发布了新的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语言的新标准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C11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，之前被称为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C1X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，官方名称为</a:t>
            </a:r>
            <a:r>
              <a:rPr kumimoji="1"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ISO/IEC 9899:2011</a:t>
            </a:r>
            <a:r>
              <a:rPr lang="zh-CN" altLang="en-US" sz="2400" dirty="0">
                <a:latin typeface="Arial" charset="0"/>
                <a:ea typeface="宋体" charset="-122"/>
              </a:rPr>
              <a:t>。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342900" indent="-342900" defTabSz="762000" eaLnBrk="0" hangingPunct="0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目前大多数的编译系统并没有完全的实现 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C11 </a:t>
            </a:r>
            <a:r>
              <a:rPr kumimoji="1"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kumimoji="1" lang="zh-CN" altLang="en-US" sz="2400" b="1" dirty="0">
              <a:solidFill>
                <a:srgbClr val="66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8313" y="908050"/>
            <a:ext cx="8099425" cy="4608513"/>
          </a:xfrm>
          <a:prstGeom prst="rect">
            <a:avLst/>
          </a:prstGeom>
          <a:gradFill rotWithShape="0">
            <a:gsLst>
              <a:gs pos="0">
                <a:srgbClr val="F961A9"/>
              </a:gs>
              <a:gs pos="100000">
                <a:srgbClr val="FBEAC7"/>
              </a:gs>
            </a:gsLst>
            <a:lin ang="5400000" scaled="1"/>
          </a:gradFill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</a:rPr>
              <a:t>说明：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</a:rPr>
              <a:t>     不同版本的</a:t>
            </a:r>
            <a:r>
              <a:rPr lang="en-US" altLang="zh-CN" sz="2800">
                <a:solidFill>
                  <a:srgbClr val="0000CC"/>
                </a:solidFill>
              </a:rPr>
              <a:t>C</a:t>
            </a:r>
            <a:r>
              <a:rPr lang="zh-CN" altLang="en-US" sz="2800">
                <a:solidFill>
                  <a:srgbClr val="0000CC"/>
                </a:solidFill>
              </a:rPr>
              <a:t>编译系统所实现的语言功能和语法</a:t>
            </a:r>
            <a:endParaRPr lang="en-US" altLang="zh-CN" sz="2800">
              <a:solidFill>
                <a:srgbClr val="0000CC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</a:rPr>
              <a:t>规则略有差别，因此读者应了解所用的</a:t>
            </a:r>
            <a:r>
              <a:rPr lang="en-US" altLang="zh-CN" sz="2800">
                <a:solidFill>
                  <a:srgbClr val="0000CC"/>
                </a:solidFill>
              </a:rPr>
              <a:t>C</a:t>
            </a:r>
            <a:r>
              <a:rPr lang="zh-CN" altLang="en-US" sz="2800">
                <a:solidFill>
                  <a:srgbClr val="0000CC"/>
                </a:solidFill>
              </a:rPr>
              <a:t>语言编译</a:t>
            </a:r>
            <a:endParaRPr lang="en-US" altLang="zh-CN" sz="2800">
              <a:solidFill>
                <a:srgbClr val="0000CC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</a:rPr>
              <a:t>系统的特点（可以参阅相关手册）。</a:t>
            </a:r>
            <a:endParaRPr lang="en-US" altLang="zh-CN" sz="2800">
              <a:solidFill>
                <a:srgbClr val="0000CC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</a:t>
            </a:r>
            <a:r>
              <a:rPr lang="zh-CN" altLang="en-US" sz="2800">
                <a:solidFill>
                  <a:srgbClr val="0000CC"/>
                </a:solidFill>
              </a:rPr>
              <a:t>本课程以</a:t>
            </a:r>
            <a:r>
              <a:rPr lang="en-US" altLang="zh-CN" sz="2800">
                <a:solidFill>
                  <a:srgbClr val="0000CC"/>
                </a:solidFill>
              </a:rPr>
              <a:t>ANSI C</a:t>
            </a:r>
            <a:r>
              <a:rPr lang="zh-CN" altLang="en-US" sz="2800">
                <a:solidFill>
                  <a:srgbClr val="0000CC"/>
                </a:solidFill>
              </a:rPr>
              <a:t>为基础。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1625" y="361950"/>
            <a:ext cx="85407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基于Ｃ的语言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304800" y="1700213"/>
            <a:ext cx="8537575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C++</a:t>
            </a:r>
            <a:r>
              <a:rPr lang="zh-CN" altLang="en-US" sz="2800" b="1" kern="0" dirty="0">
                <a:latin typeface="+mn-lt"/>
                <a:ea typeface="+mn-ea"/>
              </a:rPr>
              <a:t>：包含了</a:t>
            </a:r>
            <a:r>
              <a:rPr lang="en-US" altLang="zh-CN" sz="2800" b="1" kern="0" dirty="0">
                <a:latin typeface="+mn-lt"/>
                <a:ea typeface="+mn-ea"/>
              </a:rPr>
              <a:t>C</a:t>
            </a:r>
            <a:r>
              <a:rPr lang="zh-CN" altLang="en-US" sz="2800" b="1" kern="0" dirty="0">
                <a:latin typeface="+mn-lt"/>
                <a:ea typeface="+mn-ea"/>
              </a:rPr>
              <a:t>的所有特性，增加了类和其他特性支持面向对象编程。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+mn-lt"/>
                <a:ea typeface="+mn-ea"/>
              </a:rPr>
              <a:t>Java</a:t>
            </a:r>
            <a:r>
              <a:rPr lang="zh-CN" altLang="en-US" sz="2800" b="1" kern="0" dirty="0">
                <a:solidFill>
                  <a:srgbClr val="C00000"/>
                </a:solidFill>
                <a:latin typeface="+mn-lt"/>
                <a:ea typeface="+mn-ea"/>
              </a:rPr>
              <a:t>：基于</a:t>
            </a:r>
            <a:r>
              <a:rPr lang="en-US" altLang="zh-CN" sz="2800" b="1" kern="0" dirty="0">
                <a:solidFill>
                  <a:srgbClr val="C00000"/>
                </a:solidFill>
                <a:latin typeface="Arial" charset="0"/>
                <a:ea typeface="宋体" charset="-122"/>
              </a:rPr>
              <a:t>C++ </a:t>
            </a:r>
            <a:r>
              <a:rPr lang="zh-CN" altLang="en-US" sz="2800" b="1" kern="0" dirty="0">
                <a:solidFill>
                  <a:srgbClr val="C00000"/>
                </a:solidFill>
                <a:latin typeface="Arial" charset="0"/>
                <a:ea typeface="宋体" charset="-122"/>
              </a:rPr>
              <a:t>，但抛弃了其复杂和奇异性，增加了接口技术，纯面向对象编程语言。</a:t>
            </a:r>
            <a:endParaRPr lang="en-US" altLang="zh-CN" sz="2800" b="1" kern="0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C#</a:t>
            </a:r>
            <a:r>
              <a:rPr lang="zh-CN" altLang="en-US" sz="2800" b="1" kern="0" dirty="0">
                <a:latin typeface="+mn-lt"/>
                <a:ea typeface="+mn-ea"/>
              </a:rPr>
              <a:t>：基于</a:t>
            </a:r>
            <a:r>
              <a:rPr lang="en-US" altLang="zh-CN" sz="2800" b="1" kern="0" dirty="0">
                <a:latin typeface="Arial" charset="0"/>
                <a:ea typeface="宋体" charset="-122"/>
              </a:rPr>
              <a:t>C++ </a:t>
            </a:r>
            <a:r>
              <a:rPr lang="zh-CN" altLang="en-US" sz="2800" b="1" kern="0" dirty="0">
                <a:latin typeface="Arial" charset="0"/>
                <a:ea typeface="宋体" charset="-122"/>
              </a:rPr>
              <a:t>和</a:t>
            </a:r>
            <a:r>
              <a:rPr lang="en-US" altLang="zh-CN" sz="2800" b="1" kern="0" dirty="0">
                <a:latin typeface="Arial" charset="0"/>
                <a:ea typeface="宋体" charset="-122"/>
              </a:rPr>
              <a:t>Java</a:t>
            </a:r>
            <a:r>
              <a:rPr lang="zh-CN" altLang="en-US" sz="2800" b="1" kern="0" dirty="0">
                <a:latin typeface="Arial" charset="0"/>
                <a:ea typeface="宋体" charset="-122"/>
              </a:rPr>
              <a:t>发展起来的新语言。</a:t>
            </a:r>
            <a:endParaRPr lang="en-US" altLang="zh-CN" sz="2800" b="1" kern="0" dirty="0">
              <a:latin typeface="Arial" charset="0"/>
              <a:ea typeface="宋体" charset="-122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+mn-lt"/>
                <a:ea typeface="+mn-ea"/>
              </a:rPr>
              <a:t>Perl</a:t>
            </a:r>
            <a:r>
              <a:rPr lang="zh-CN" altLang="en-US" sz="2800" b="1" kern="0" dirty="0">
                <a:solidFill>
                  <a:srgbClr val="C00000"/>
                </a:solidFill>
                <a:latin typeface="+mn-lt"/>
                <a:ea typeface="+mn-ea"/>
              </a:rPr>
              <a:t>：脚本语言，采用了</a:t>
            </a:r>
            <a:r>
              <a:rPr lang="en-US" altLang="zh-CN" sz="2800" b="1" kern="0" dirty="0">
                <a:solidFill>
                  <a:srgbClr val="C00000"/>
                </a:solidFill>
                <a:latin typeface="+mn-lt"/>
                <a:ea typeface="+mn-ea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+mn-lt"/>
                <a:ea typeface="+mn-ea"/>
              </a:rPr>
              <a:t>的许多特性，具有了</a:t>
            </a:r>
            <a:r>
              <a:rPr lang="en-US" altLang="zh-CN" sz="2800" b="1" kern="0" dirty="0">
                <a:solidFill>
                  <a:srgbClr val="C00000"/>
                </a:solidFill>
                <a:latin typeface="Arial" charset="0"/>
                <a:ea typeface="宋体" charset="-122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Arial" charset="0"/>
                <a:ea typeface="宋体" charset="-122"/>
              </a:rPr>
              <a:t>的强大能力和灵活性。</a:t>
            </a:r>
            <a:endParaRPr lang="en-US" altLang="zh-CN" sz="2800" b="1" kern="0" dirty="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10509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Ｃ语言的特点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395288" y="1603375"/>
            <a:ext cx="835342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语言简洁、紧凑，使用方便、灵活。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个关键字、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种控制语句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程序形式自由。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运算符丰富。</a:t>
            </a:r>
            <a:r>
              <a:rPr kumimoji="1"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34</a:t>
            </a: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种运算符 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数据类型丰富，具有现代语言的各种数据结构。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具有结构化的控制语句，是完全模块化和结构化的语言。 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语法限制不太严格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程序设计自由度大。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600" y="201613"/>
            <a:ext cx="8924925" cy="107315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Ｃ语言的特点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323850" y="1493838"/>
            <a:ext cx="846137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允许直接访问物理地址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能进行位操作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能实现汇编语言的大部分功能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可直接对硬件进行操作。兼有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高级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低级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语言的特点 。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目标代码质量高</a:t>
            </a:r>
            <a:r>
              <a:rPr kumimoji="1"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程序执行效率高。只比汇编程序生成的目标代码效率低</a:t>
            </a:r>
            <a:r>
              <a:rPr kumimoji="1"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％</a:t>
            </a:r>
            <a:r>
              <a:rPr kumimoji="1"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-20%</a:t>
            </a: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程序可移植性好（与汇编语言比）。基本上不做修改就能用于各种型号的计算机和各种操作系统。   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600" y="201613"/>
            <a:ext cx="8924925" cy="107315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语言的缺点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323850" y="1603375"/>
            <a:ext cx="84613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程序更容易隐藏错误。与汇编语言相似，很多错误要运行时才能检测出来。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程序可能会难于理解，其灵活性带来的副作用。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程序可能会难于修改。用</a:t>
            </a:r>
            <a:r>
              <a:rPr kumimoji="1"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语言编写大型程序会难于修改，它缺乏现代编程语言提供的“类”和“包”之类的，把大型程序分解成模块的机制。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4" name="Rectangle 4"/>
          <p:cNvSpPr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 eaLnBrk="0" hangingPunct="0">
              <a:defRPr/>
            </a:pPr>
            <a:r>
              <a:rPr kumimoji="1" lang="zh-CN" altLang="en-US" sz="8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方正舒体" pitchFamily="2" charset="-122"/>
              </a:rPr>
              <a:t>第一章</a:t>
            </a:r>
          </a:p>
        </p:txBody>
      </p:sp>
      <p:sp>
        <p:nvSpPr>
          <p:cNvPr id="1592325" name="WordArt 5"/>
          <p:cNvSpPr>
            <a:spLocks noChangeArrowheads="1" noChangeShapeType="1" noTextEdit="1"/>
          </p:cNvSpPr>
          <p:nvPr/>
        </p:nvSpPr>
        <p:spPr bwMode="auto">
          <a:xfrm>
            <a:off x="2195513" y="3068638"/>
            <a:ext cx="52578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44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C</a:t>
            </a:r>
            <a:r>
              <a:rPr lang="zh-CN" altLang="en-US" sz="44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语言概述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 eaLnBrk="0" hangingPunct="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1331913" y="3100388"/>
            <a:ext cx="6400800" cy="2665412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C</a:t>
            </a:r>
            <a:r>
              <a:rPr kumimoji="1" lang="zh-CN" altLang="en-US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语言的历史</a:t>
            </a:r>
          </a:p>
          <a:p>
            <a:pPr marL="742950" lvl="1" indent="-285750" defTabSz="7620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C</a:t>
            </a:r>
            <a:r>
              <a:rPr kumimoji="1" lang="zh-CN" altLang="en-US" sz="36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语言的特点</a:t>
            </a:r>
            <a:endParaRPr kumimoji="1" lang="zh-CN" altLang="en-US" sz="3600">
              <a:solidFill>
                <a:srgbClr val="990099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§1.1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395288" y="1304925"/>
            <a:ext cx="83899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C语言是国际上广泛流行的高级语言。</a:t>
            </a:r>
            <a:endParaRPr kumimoji="1" lang="en-US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C语言是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 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操作系统的副产品。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贝尔实验室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AT&amp;T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）加入一项与通用电气（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General Electric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）和麻省理工学院（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MIT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）合作的计划；该计划要建立一套多用户、多任务、多层次（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multi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user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multi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processor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multi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level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）的 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MULTICS 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操作系统。</a:t>
            </a:r>
            <a:endParaRPr kumimoji="1" lang="zh-CN" altLang="en-US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288" y="4508500"/>
            <a:ext cx="838993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1969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年，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Kenneth L.Thompson 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在 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PDP-7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计算机（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16K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内存）上用汇编语言编写了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的最初版本。</a:t>
            </a:r>
            <a:endParaRPr kumimoji="1" lang="en-US" altLang="zh-CN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汇编语言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编写的程序难以调试和改进，需要高级语言完成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以后的开发。</a:t>
            </a:r>
            <a:endParaRPr kumimoji="1" lang="zh-CN" altLang="en-US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1727200" y="47625"/>
            <a:ext cx="6481763" cy="2051050"/>
          </a:xfrm>
          <a:prstGeom prst="cloudCallout">
            <a:avLst>
              <a:gd name="adj1" fmla="val -50565"/>
              <a:gd name="adj2" fmla="val 66593"/>
            </a:avLst>
          </a:prstGeom>
          <a:gradFill rotWithShape="0">
            <a:gsLst>
              <a:gs pos="0">
                <a:srgbClr val="F961A9"/>
              </a:gs>
              <a:gs pos="100000">
                <a:srgbClr val="FBEAC7"/>
              </a:gs>
            </a:gsLst>
            <a:lin ang="5400000" scaled="1"/>
          </a:gradFill>
          <a:ln w="28575" algn="ctr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是晶体管、激光器、太阳能电池、发光二极管、</a:t>
            </a:r>
            <a:endParaRPr lang="en-US" altLang="zh-CN" sz="180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数字交换机、通信卫星、电子数字计算机、</a:t>
            </a:r>
            <a:endParaRPr lang="en-US" altLang="zh-CN" sz="180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蜂窝移动通信设备、长途电视传送、</a:t>
            </a:r>
            <a:endParaRPr lang="en-US" altLang="zh-CN" sz="180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仿真语言、有声电影、立体声录音，</a:t>
            </a:r>
            <a:endParaRPr lang="en-US" altLang="zh-CN" sz="1800">
              <a:solidFill>
                <a:srgbClr val="0000CC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以及通信网等许多</a:t>
            </a:r>
            <a:r>
              <a:rPr lang="zh-CN" altLang="en-US" sz="1800">
                <a:solidFill>
                  <a:srgbClr val="FF0066"/>
                </a:solidFill>
              </a:rPr>
              <a:t>重大发明</a:t>
            </a:r>
            <a:r>
              <a:rPr lang="zh-CN" altLang="en-US" sz="1800">
                <a:solidFill>
                  <a:srgbClr val="0000CC"/>
                </a:solidFill>
              </a:rPr>
              <a:t>的诞生地。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  <p:bldP spid="6" grpId="0" build="p" autoUpdateAnimBg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rgbClr val="800000"/>
                </a:solidFill>
              </a:rPr>
              <a:t>PDP-7</a:t>
            </a:r>
            <a:r>
              <a:rPr kumimoji="1" lang="zh-CN" altLang="en-US" smtClean="0">
                <a:solidFill>
                  <a:srgbClr val="800000"/>
                </a:solidFill>
              </a:rPr>
              <a:t>计算机（</a:t>
            </a:r>
            <a:r>
              <a:rPr kumimoji="1" lang="en-US" altLang="zh-CN" smtClean="0">
                <a:solidFill>
                  <a:srgbClr val="800000"/>
                </a:solidFill>
              </a:rPr>
              <a:t>16K</a:t>
            </a:r>
            <a:r>
              <a:rPr kumimoji="1" lang="zh-CN" altLang="en-US" smtClean="0">
                <a:solidFill>
                  <a:srgbClr val="800000"/>
                </a:solidFill>
              </a:rPr>
              <a:t>内存）</a:t>
            </a:r>
          </a:p>
        </p:txBody>
      </p:sp>
      <p:pic>
        <p:nvPicPr>
          <p:cNvPr id="17411" name="Picture 4" descr="PDP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46225"/>
            <a:ext cx="6350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88913"/>
            <a:ext cx="885825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汇编语言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395288" y="1125538"/>
            <a:ext cx="83899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汇编语言是直接面向处理器（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Processor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）的、面向机器的程序设计语言，属于低级语言。</a:t>
            </a:r>
            <a:endParaRPr kumimoji="1" lang="en-US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不同的处理器有不同的汇编语言语法和编译器，编译的程序无法在不同的处理器上执行，缺乏可移植性。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5288" y="3213100"/>
            <a:ext cx="838993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下面这些数字就是存放在内存中的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8086</a:t>
            </a:r>
            <a:r>
              <a:rPr lang="zh-CN" altLang="en-US" b="1" dirty="0">
                <a:solidFill>
                  <a:srgbClr val="33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指令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B8 3F 00 01 C3 01 C1</a:t>
            </a: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他们的含义：                                                                                          </a:t>
            </a:r>
            <a:r>
              <a:rPr lang="zh-CN" altLang="en-US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汇编语言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表示：</a:t>
            </a:r>
            <a:endParaRPr lang="en-US" altLang="zh-CN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将立即数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003FH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传送到寄存器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；                                                 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ax,3FH</a:t>
            </a: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将寄存器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BX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的内容和寄存器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的内容相加，结果在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BX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中；     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add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bx,ax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将寄存器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CX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的内容和寄存器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的内容相加，结果在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CX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中。    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add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cx,ax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33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机器码：</a:t>
            </a:r>
            <a:endParaRPr lang="en-US" altLang="zh-CN" b="1" dirty="0">
              <a:solidFill>
                <a:srgbClr val="3366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defTabSz="762000" eaLnBrk="0" hangingPunct="0">
              <a:lnSpc>
                <a:spcPct val="114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1011 1000 0011 1111 0000 0000 0000 0001 1100 0011 0000 0001 1100 0001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§1.1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395288" y="1146175"/>
            <a:ext cx="8389937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Thompson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BCPL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kumimoji="1" lang="zh-CN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Basic Combined Programming Language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）为基础，又作了进一步简化，它使得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BCPL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能挤压在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8K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内存中运行，这个很简单的而且很接近硬件的语言就是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语言（取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BCPL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的第一个字母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，并用它完成了第一个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操作系统。</a:t>
            </a:r>
            <a:endParaRPr kumimoji="1" lang="en-US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Dennis M. Ritchie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加入后，在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PDP-11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上开发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，觉得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语言还是不能满足要求。优点：精练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接近硬件，缺点：过于简单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数据无类型。</a:t>
            </a:r>
            <a:endParaRPr kumimoji="1" lang="en-US" altLang="zh-CN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1971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年贝尔实验室的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Dennis Ritchie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开始改良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语言，新开发的语言一开始叫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NB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New B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），但后来越来越偏离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语言，因此改名为</a:t>
            </a:r>
            <a:r>
              <a:rPr kumimoji="1"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，成就了今天大名鼎鼎的</a:t>
            </a:r>
            <a:r>
              <a:rPr kumimoji="1"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3" y="2312988"/>
            <a:ext cx="7812087" cy="968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Kenneth L.Thompson</a:t>
            </a:r>
            <a:r>
              <a:rPr kumimoji="1" lang="en-US" altLang="zh-CN" sz="2400" smtClean="0"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Dennis M.Ritchie</a:t>
            </a:r>
            <a:r>
              <a:rPr kumimoji="1" lang="zh-CN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br>
              <a:rPr kumimoji="1" lang="zh-CN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UNIX</a:t>
            </a:r>
            <a:r>
              <a:rPr kumimoji="1" lang="zh-CN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之父                                             </a:t>
            </a:r>
            <a:r>
              <a:rPr kumimoji="1" lang="en-US" altLang="zh-CN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smtClean="0">
                <a:solidFill>
                  <a:srgbClr val="800000"/>
                </a:solidFill>
                <a:latin typeface="Times New Roman" panose="02020603050405020304" pitchFamily="18" charset="0"/>
              </a:rPr>
              <a:t>语言之父</a:t>
            </a:r>
          </a:p>
        </p:txBody>
      </p:sp>
      <p:pic>
        <p:nvPicPr>
          <p:cNvPr id="20483" name="Picture 4" descr="201208~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3429000"/>
            <a:ext cx="261778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29000"/>
            <a:ext cx="22177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 descr="C_KT_D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52400"/>
            <a:ext cx="29622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AutoShape 3"/>
          <p:cNvSpPr>
            <a:spLocks noChangeArrowheads="1"/>
          </p:cNvSpPr>
          <p:nvPr/>
        </p:nvSpPr>
        <p:spPr bwMode="auto">
          <a:xfrm>
            <a:off x="5219700" y="260350"/>
            <a:ext cx="3060700" cy="1223963"/>
          </a:xfrm>
          <a:prstGeom prst="cloudCallout">
            <a:avLst>
              <a:gd name="adj1" fmla="val -83352"/>
              <a:gd name="adj2" fmla="val 39884"/>
            </a:avLst>
          </a:prstGeom>
          <a:gradFill rotWithShape="0">
            <a:gsLst>
              <a:gs pos="0">
                <a:srgbClr val="F961A9"/>
              </a:gs>
              <a:gs pos="100000">
                <a:srgbClr val="FBEAC7"/>
              </a:gs>
            </a:gsLst>
            <a:lin ang="5400000" scaled="1"/>
          </a:gradFill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</a:rPr>
              <a:t>UNIX</a:t>
            </a:r>
            <a:r>
              <a:rPr lang="zh-CN" altLang="en-US" sz="1800">
                <a:solidFill>
                  <a:srgbClr val="0000CC"/>
                </a:solidFill>
              </a:rPr>
              <a:t>是我们的杰作，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呵呵 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9144000" cy="73977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§1.1 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287338" y="1073150"/>
            <a:ext cx="8532812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Kenneth Thompson 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Dennis Ritchie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成功地用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语言重写了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的第三版内核。</a:t>
            </a:r>
            <a:endParaRPr kumimoji="1" lang="en-US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至此，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这个操作系统的修改、移植相当便利，为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日后的普及打下了坚实的基础。</a:t>
            </a:r>
            <a:endParaRPr kumimoji="1" lang="en-US" altLang="zh-CN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的完美结合，使之很快成为了世界的主导。</a:t>
            </a:r>
            <a:endParaRPr kumimoji="1" lang="en-US" altLang="zh-CN" sz="24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1975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版发布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,C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的优点引起了广泛的关注。</a:t>
            </a:r>
          </a:p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1978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Brian W.Kernighan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Dennis M.Ritchie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合著了影响深远的名著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《The C Programming Language》,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被称为标准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（经典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语言圣经）。</a:t>
            </a:r>
          </a:p>
          <a:p>
            <a:pPr>
              <a:lnSpc>
                <a:spcPct val="115000"/>
              </a:lnSpc>
              <a:spcBef>
                <a:spcPts val="8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之后，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语言先后移植到大、中、小、微型计算机上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独立于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PDP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，风靡世界</a:t>
            </a:r>
            <a:r>
              <a:rPr kumimoji="1" lang="en-US" altLang="zh-CN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成为应用最广泛的几种计算机语言之一。</a:t>
            </a:r>
            <a:endParaRPr kumimoji="1" lang="en-US" altLang="zh-CN" sz="240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1866</TotalTime>
  <Words>1236</Words>
  <Application>Microsoft Office PowerPoint</Application>
  <PresentationFormat>全屏显示(4:3)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仿宋_GB2312</vt:lpstr>
      <vt:lpstr>华文新魏</vt:lpstr>
      <vt:lpstr>Arial Black</vt:lpstr>
      <vt:lpstr>方正舒体</vt:lpstr>
      <vt:lpstr>黑体</vt:lpstr>
      <vt:lpstr>方正姚体</vt:lpstr>
      <vt:lpstr>楷体_GB2312</vt:lpstr>
      <vt:lpstr>古瓶荷花</vt:lpstr>
      <vt:lpstr>C语言程序设计</vt:lpstr>
      <vt:lpstr>PowerPoint 演示文稿</vt:lpstr>
      <vt:lpstr>PowerPoint 演示文稿</vt:lpstr>
      <vt:lpstr> §1.1 Ｃ语言出现的历史背景</vt:lpstr>
      <vt:lpstr>PDP-7计算机（16K内存）</vt:lpstr>
      <vt:lpstr>汇编语言</vt:lpstr>
      <vt:lpstr> §1.1 Ｃ语言出现的历史背景</vt:lpstr>
      <vt:lpstr>Kenneth L.Thompson                          Dennis M.Ritchie   UNIX之父                                             C语言之父</vt:lpstr>
      <vt:lpstr> §1.1 Ｃ语言出现的历史背景</vt:lpstr>
      <vt:lpstr>PowerPoint 演示文稿</vt:lpstr>
      <vt:lpstr> §1.1Ｃ语言出现的历史背景</vt:lpstr>
      <vt:lpstr> §1.1Ｃ语言出现的历史背景</vt:lpstr>
      <vt:lpstr>PowerPoint 演示文稿</vt:lpstr>
      <vt:lpstr>PowerPoint 演示文稿</vt:lpstr>
      <vt:lpstr> §1.2 Ｃ语言的特点</vt:lpstr>
      <vt:lpstr> §1.2 Ｃ语言的特点</vt:lpstr>
      <vt:lpstr> C语言的缺点</vt:lpstr>
    </vt:vector>
  </TitlesOfParts>
  <Company>李胜军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方弘</dc:creator>
  <cp:keywords>C语言</cp:keywords>
  <cp:lastModifiedBy>Bai Zhongjian</cp:lastModifiedBy>
  <cp:revision>197</cp:revision>
  <dcterms:created xsi:type="dcterms:W3CDTF">2007-03-19T00:20:42Z</dcterms:created>
  <dcterms:modified xsi:type="dcterms:W3CDTF">2018-09-17T11:05:47Z</dcterms:modified>
</cp:coreProperties>
</file>