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26"/>
  </p:notesMasterIdLst>
  <p:handoutMasterIdLst>
    <p:handoutMasterId r:id="rId27"/>
  </p:handoutMasterIdLst>
  <p:sldIdLst>
    <p:sldId id="1177" r:id="rId2"/>
    <p:sldId id="1178" r:id="rId3"/>
    <p:sldId id="1188" r:id="rId4"/>
    <p:sldId id="1192" r:id="rId5"/>
    <p:sldId id="1195" r:id="rId6"/>
    <p:sldId id="1197" r:id="rId7"/>
    <p:sldId id="1198" r:id="rId8"/>
    <p:sldId id="1199" r:id="rId9"/>
    <p:sldId id="1196" r:id="rId10"/>
    <p:sldId id="1201" r:id="rId11"/>
    <p:sldId id="1202" r:id="rId12"/>
    <p:sldId id="1203" r:id="rId13"/>
    <p:sldId id="1204" r:id="rId14"/>
    <p:sldId id="1193" r:id="rId15"/>
    <p:sldId id="1205" r:id="rId16"/>
    <p:sldId id="1206" r:id="rId17"/>
    <p:sldId id="1207" r:id="rId18"/>
    <p:sldId id="364" r:id="rId19"/>
    <p:sldId id="1194" r:id="rId20"/>
    <p:sldId id="368" r:id="rId21"/>
    <p:sldId id="370" r:id="rId22"/>
    <p:sldId id="1181" r:id="rId23"/>
    <p:sldId id="1182" r:id="rId24"/>
    <p:sldId id="1183" r:id="rId25"/>
  </p:sldIdLst>
  <p:sldSz cx="9144000" cy="6858000" type="screen4x3"/>
  <p:notesSz cx="6669088" cy="9820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FF0000"/>
    <a:srgbClr val="336600"/>
    <a:srgbClr val="7DB8E9"/>
    <a:srgbClr val="90BBD6"/>
    <a:srgbClr val="FFCCFF"/>
    <a:srgbClr val="F35BDD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2" autoAdjust="0"/>
    <p:restoredTop sz="54454" autoAdjust="0"/>
  </p:normalViewPr>
  <p:slideViewPr>
    <p:cSldViewPr snapToObjects="1">
      <p:cViewPr varScale="1">
        <p:scale>
          <a:sx n="101" d="100"/>
          <a:sy n="101" d="100"/>
        </p:scale>
        <p:origin x="12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338" y="-102"/>
      </p:cViewPr>
      <p:guideLst>
        <p:guide orient="horz" pos="3093"/>
        <p:guide pos="210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B6DB7D4-D2BA-4EC3-9F33-DA55CC0B40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kumimoji="1" lang="zh-CN" altLang="en-US" sz="1200">
                <a:latin typeface="Times New Roman" pitchFamily="18" charset="0"/>
              </a:rPr>
              <a:t>清华大学</a:t>
            </a:r>
            <a:r>
              <a:rPr kumimoji="1" lang="en-US" altLang="zh-CN" sz="1200">
                <a:latin typeface="Times New Roman" pitchFamily="18" charset="0"/>
              </a:rPr>
              <a:t>《</a:t>
            </a:r>
            <a:r>
              <a:rPr kumimoji="1" lang="zh-CN" altLang="en-US" sz="1200">
                <a:latin typeface="Times New Roman" pitchFamily="18" charset="0"/>
              </a:rPr>
              <a:t>计算机文化基础</a:t>
            </a:r>
            <a:r>
              <a:rPr kumimoji="1" lang="en-US" altLang="zh-CN" sz="1200">
                <a:latin typeface="Times New Roman" pitchFamily="18" charset="0"/>
              </a:rPr>
              <a:t>》</a:t>
            </a:r>
            <a:r>
              <a:rPr kumimoji="1" lang="zh-CN" altLang="en-US" sz="1200">
                <a:latin typeface="Times New Roman" pitchFamily="18" charset="0"/>
              </a:rPr>
              <a:t>电子教案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>
              <a:defRPr/>
            </a:pPr>
            <a:r>
              <a:rPr kumimoji="1" lang="en-US" altLang="zh-CN" sz="1200">
                <a:latin typeface="Times New Roman" pitchFamily="18" charset="0"/>
              </a:rPr>
              <a:t>2003</a:t>
            </a:r>
            <a:r>
              <a:rPr kumimoji="1" lang="zh-CN" altLang="en-US" sz="1200">
                <a:latin typeface="Times New Roman" pitchFamily="18" charset="0"/>
              </a:rPr>
              <a:t>年</a:t>
            </a:r>
            <a:r>
              <a:rPr kumimoji="1" lang="en-US" altLang="zh-CN" sz="1200">
                <a:latin typeface="Times New Roman" pitchFamily="18" charset="0"/>
              </a:rPr>
              <a:t>3</a:t>
            </a:r>
            <a:r>
              <a:rPr kumimoji="1" lang="zh-CN" altLang="en-US" sz="1200">
                <a:latin typeface="Times New Roman" pitchFamily="18" charset="0"/>
              </a:rPr>
              <a:t>月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8ED4F640-C3DE-44D3-B056-0A841EEF6A08}" type="slidenum">
              <a:rPr kumimoji="1" lang="en-US" altLang="zh-CN" sz="1200">
                <a:latin typeface="Times New Roman" panose="02020603050405020304" pitchFamily="18" charset="0"/>
              </a:rPr>
              <a:pPr algn="ctr" eaLnBrk="1" hangingPunct="1"/>
              <a:t>‹#›</a:t>
            </a:fld>
            <a:r>
              <a:rPr kumimoji="1" lang="en-US" altLang="zh-CN" sz="1200">
                <a:latin typeface="Times New Roman" panose="02020603050405020304" pitchFamily="18" charset="0"/>
              </a:rPr>
              <a:t> </a:t>
            </a:r>
            <a:r>
              <a:rPr kumimoji="1" lang="zh-CN" altLang="en-US" sz="1200">
                <a:latin typeface="Times New Roman" panose="02020603050405020304" pitchFamily="18" charset="0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427881D-1345-401F-8B6F-554A8B95ACEA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AE10390-7D73-41FD-B089-190ACE02D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57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D0ABC-6F3F-481E-9979-5C4032738C19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C7FE5-1A9A-4C8C-AEDD-30F403B6F3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54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1FF21-58FF-4AE4-B93A-95EEFA0CBDD0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26F01-80AC-4D97-827A-F3F91C8A95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61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253E4-7D3F-4CCB-9FB1-9FD223F25E76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37153-C819-4B34-B66D-BDC27D599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2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44FD2-C3B5-482F-B32A-7DC1BF09B76D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732E-C585-41A6-ADC1-10CA7600A5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9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3E63-0927-405A-B5D9-E3A42B171EA4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11A45-71ED-4ED0-A973-21A1EE58C2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5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0269-CD1A-418F-912C-D7F6B84F051A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EC652-041A-4D1F-8355-7133AA875C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99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9334E-7D08-4A0D-BA72-055ACA922C19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F6B60-379B-4717-AF72-2058112240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96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4C4DC-0B7D-4B98-B677-5040048AF549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D3EB3-F8EA-4806-AE54-EDE86E9787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25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8DD64-58F6-44D7-8C9F-858A8F1555FA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63ED8-CE14-4112-B5F4-075755375F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6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E1D9E-7263-4121-9EED-CF518EB9E281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602EA-0957-4B5D-B15A-5B876FF5EB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9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6035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700213"/>
            <a:ext cx="8537575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5A83A4A-A879-425E-B44E-0AD95A6A5963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802E7E-03DC-499D-8EA3-E3EA06FEA8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1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4" name="Rectangle 4"/>
          <p:cNvSpPr>
            <a:spLocks noChangeArrowheads="1"/>
          </p:cNvSpPr>
          <p:nvPr/>
        </p:nvSpPr>
        <p:spPr bwMode="auto">
          <a:xfrm>
            <a:off x="827088" y="1125538"/>
            <a:ext cx="78486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 eaLnBrk="0" hangingPunct="0">
              <a:defRPr/>
            </a:pPr>
            <a:r>
              <a:rPr kumimoji="1" lang="zh-CN" altLang="en-US" sz="8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方正舒体" pitchFamily="2" charset="-122"/>
              </a:rPr>
              <a:t>第二章</a:t>
            </a:r>
          </a:p>
        </p:txBody>
      </p:sp>
      <p:sp>
        <p:nvSpPr>
          <p:cNvPr id="1592325" name="WordArt 5"/>
          <p:cNvSpPr>
            <a:spLocks noChangeArrowheads="1" noChangeShapeType="1" noTextEdit="1"/>
          </p:cNvSpPr>
          <p:nvPr/>
        </p:nvSpPr>
        <p:spPr bwMode="auto">
          <a:xfrm>
            <a:off x="2146329" y="3068638"/>
            <a:ext cx="5926687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44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44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语言的基本概念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dweight2.c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38288"/>
            <a:ext cx="8407400" cy="49514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dweight.c</a:t>
            </a:r>
            <a:r>
              <a:rPr lang="zh-CN" altLang="en-US" sz="2100" smtClean="0">
                <a:ea typeface="宋体" panose="02010600030101010101" pitchFamily="2" charset="-122"/>
              </a:rPr>
              <a:t>只能计算特定箱子的空间重量，改进它，用户可以自行录入尺寸。</a:t>
            </a:r>
          </a:p>
          <a:p>
            <a:pPr>
              <a:lnSpc>
                <a:spcPct val="120000"/>
              </a:lnSpc>
            </a:pPr>
            <a:r>
              <a:rPr lang="zh-CN" altLang="en-US" sz="2100" smtClean="0">
                <a:ea typeface="宋体" panose="02010600030101010101" pitchFamily="2" charset="-122"/>
              </a:rPr>
              <a:t>为了获取输入需要用到</a:t>
            </a:r>
            <a:r>
              <a:rPr lang="en-US" altLang="zh-CN" sz="2100" smtClean="0">
                <a:ea typeface="宋体" panose="02010600030101010101" pitchFamily="2" charset="-122"/>
              </a:rPr>
              <a:t>scanf</a:t>
            </a:r>
            <a:r>
              <a:rPr lang="zh-CN" altLang="en-US" sz="2100" smtClean="0">
                <a:ea typeface="宋体" panose="02010600030101010101" pitchFamily="2" charset="-122"/>
              </a:rPr>
              <a:t>函数，和</a:t>
            </a:r>
            <a:r>
              <a:rPr lang="en-US" altLang="zh-CN" sz="2100" smtClean="0">
                <a:ea typeface="宋体" panose="02010600030101010101" pitchFamily="2" charset="-122"/>
              </a:rPr>
              <a:t>printf</a:t>
            </a:r>
            <a:r>
              <a:rPr lang="zh-CN" altLang="en-US" sz="2100" smtClean="0">
                <a:ea typeface="宋体" panose="02010600030101010101" pitchFamily="2" charset="-122"/>
              </a:rPr>
              <a:t>中的</a:t>
            </a:r>
            <a:r>
              <a:rPr lang="en-US" altLang="zh-CN" sz="2100" smtClean="0">
                <a:ea typeface="宋体" panose="02010600030101010101" pitchFamily="2" charset="-122"/>
              </a:rPr>
              <a:t>f</a:t>
            </a:r>
            <a:r>
              <a:rPr lang="zh-CN" altLang="en-US" sz="2100" smtClean="0">
                <a:ea typeface="宋体" panose="02010600030101010101" pitchFamily="2" charset="-122"/>
              </a:rPr>
              <a:t>含义相同，表示</a:t>
            </a:r>
            <a:r>
              <a:rPr lang="en-US" altLang="zh-CN" sz="2100" smtClean="0">
                <a:ea typeface="宋体" panose="02010600030101010101" pitchFamily="2" charset="-122"/>
              </a:rPr>
              <a:t>format</a:t>
            </a:r>
            <a:r>
              <a:rPr lang="zh-CN" altLang="en-US" sz="2100" smtClean="0">
                <a:ea typeface="宋体" panose="02010600030101010101" pitchFamily="2" charset="-122"/>
              </a:rPr>
              <a:t>格式化的意思。</a:t>
            </a:r>
          </a:p>
          <a:p>
            <a:pPr>
              <a:lnSpc>
                <a:spcPct val="120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scanf("%d", &amp;height);</a:t>
            </a:r>
          </a:p>
          <a:p>
            <a:pPr lvl="1">
              <a:lnSpc>
                <a:spcPct val="12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%d</a:t>
            </a:r>
            <a:r>
              <a:rPr lang="zh-CN" altLang="en-US" sz="1900" smtClean="0">
                <a:ea typeface="宋体" panose="02010600030101010101" pitchFamily="2" charset="-122"/>
              </a:rPr>
              <a:t>表明读入一个</a:t>
            </a:r>
            <a:r>
              <a:rPr lang="en-US" altLang="zh-CN" sz="1900" smtClean="0">
                <a:ea typeface="宋体" panose="02010600030101010101" pitchFamily="2" charset="-122"/>
              </a:rPr>
              <a:t>int</a:t>
            </a:r>
            <a:r>
              <a:rPr lang="zh-CN" altLang="en-US" sz="1900" smtClean="0">
                <a:ea typeface="宋体" panose="02010600030101010101" pitchFamily="2" charset="-122"/>
              </a:rPr>
              <a:t>型（整数）的值，放到变量</a:t>
            </a:r>
            <a:r>
              <a:rPr lang="en-US" altLang="zh-CN" sz="1900" smtClean="0">
                <a:ea typeface="宋体" panose="02010600030101010101" pitchFamily="2" charset="-122"/>
              </a:rPr>
              <a:t>height</a:t>
            </a:r>
            <a:r>
              <a:rPr lang="zh-CN" altLang="en-US" sz="1900" smtClean="0">
                <a:ea typeface="宋体" panose="02010600030101010101" pitchFamily="2" charset="-122"/>
              </a:rPr>
              <a:t>中去。</a:t>
            </a:r>
          </a:p>
          <a:p>
            <a:pPr lvl="1">
              <a:lnSpc>
                <a:spcPct val="12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&amp;</a:t>
            </a:r>
            <a:r>
              <a:rPr lang="zh-CN" altLang="en-US" sz="1900" smtClean="0">
                <a:ea typeface="宋体" panose="02010600030101010101" pitchFamily="2" charset="-122"/>
              </a:rPr>
              <a:t>运算符是取地址的意思，我们</a:t>
            </a:r>
            <a:r>
              <a:rPr lang="en-US" altLang="zh-CN" sz="1900" smtClean="0">
                <a:ea typeface="宋体" panose="02010600030101010101" pitchFamily="2" charset="-122"/>
              </a:rPr>
              <a:t>11.2</a:t>
            </a:r>
            <a:r>
              <a:rPr lang="zh-CN" altLang="en-US" sz="1900" smtClean="0">
                <a:ea typeface="宋体" panose="02010600030101010101" pitchFamily="2" charset="-122"/>
              </a:rPr>
              <a:t>节会介绍。</a:t>
            </a:r>
          </a:p>
          <a:p>
            <a:pPr>
              <a:lnSpc>
                <a:spcPct val="120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scanf("%f", &amp;x);</a:t>
            </a:r>
          </a:p>
          <a:p>
            <a:pPr lvl="1">
              <a:lnSpc>
                <a:spcPct val="120000"/>
              </a:lnSpc>
            </a:pPr>
            <a:r>
              <a:rPr lang="en-US" altLang="zh-CN" sz="1900" smtClean="0">
                <a:ea typeface="宋体" panose="02010600030101010101" pitchFamily="2" charset="-122"/>
              </a:rPr>
              <a:t>%d</a:t>
            </a:r>
            <a:r>
              <a:rPr lang="zh-CN" altLang="en-US" sz="1900" smtClean="0">
                <a:ea typeface="宋体" panose="02010600030101010101" pitchFamily="2" charset="-122"/>
              </a:rPr>
              <a:t>表明读入一个</a:t>
            </a:r>
            <a:r>
              <a:rPr lang="en-US" altLang="zh-CN" sz="1900" smtClean="0">
                <a:ea typeface="宋体" panose="02010600030101010101" pitchFamily="2" charset="-122"/>
              </a:rPr>
              <a:t>float</a:t>
            </a:r>
            <a:r>
              <a:rPr lang="zh-CN" altLang="en-US" sz="1900" smtClean="0">
                <a:ea typeface="宋体" panose="02010600030101010101" pitchFamily="2" charset="-122"/>
              </a:rPr>
              <a:t>型（浮点数）的值，放到变量</a:t>
            </a:r>
            <a:r>
              <a:rPr lang="en-US" altLang="zh-CN" sz="1900" smtClean="0">
                <a:ea typeface="宋体" panose="02010600030101010101" pitchFamily="2" charset="-122"/>
              </a:rPr>
              <a:t>x</a:t>
            </a:r>
            <a:r>
              <a:rPr lang="zh-CN" altLang="en-US" sz="1900" smtClean="0">
                <a:ea typeface="宋体" panose="02010600030101010101" pitchFamily="2" charset="-122"/>
              </a:rPr>
              <a:t>中去。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188913"/>
            <a:ext cx="7920037" cy="6435725"/>
          </a:xfrm>
          <a:solidFill>
            <a:srgbClr val="336699"/>
          </a:solidFill>
        </p:spPr>
        <p:txBody>
          <a:bodyPr lIns="92075" tIns="46038" rIns="92075" bIns="46038"/>
          <a:lstStyle/>
          <a:p>
            <a:pPr algn="l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#include &lt;stdio.h&gt;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int main(void)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int height, length, width, volume, weight;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printf("Enter height of box: ");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scanf("%d", &amp;height);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printf("Enter length of box: ");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scanf("%d", &amp;length);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printf("Enter width of box: ");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scanf("%d", &amp;width);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volume = height * length * width;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weight = (volume + 165) / 166;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printf("Volume (cubic inches): %d\n", volume);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printf("Dimensional weight (pounds): %d\n", weight);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system("pause");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return 0;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定义常量的名字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03350"/>
            <a:ext cx="8537575" cy="5086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当程序含有常量时，建议给这些常量命名，程序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dweight.c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和程序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dweight2.c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都用到了常量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166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，在阅读程序会让人不明白这个常量的含义，所以可用宏定义（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macro definition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）给常量命名。</a:t>
            </a:r>
            <a:endParaRPr lang="en-US" altLang="zh-CN" sz="20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#define INCHES_PER_POUND 166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</a:rPr>
              <a:t>define</a:t>
            </a:r>
            <a:r>
              <a:rPr lang="zh-CN" altLang="en-US" sz="1800" smtClean="0">
                <a:latin typeface="Times New Roman" panose="02020603050405020304" pitchFamily="18" charset="0"/>
                <a:ea typeface="宋体" panose="02010600030101010101" pitchFamily="2" charset="-122"/>
              </a:rPr>
              <a:t>是预处理指令，类似于前面所讲的＃</a:t>
            </a: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</a:rPr>
              <a:t>include</a:t>
            </a:r>
            <a:r>
              <a:rPr lang="zh-CN" altLang="en-US" sz="1800" smtClean="0">
                <a:latin typeface="Times New Roman" panose="02020603050405020304" pitchFamily="18" charset="0"/>
                <a:ea typeface="宋体" panose="02010600030101010101" pitchFamily="2" charset="-122"/>
              </a:rPr>
              <a:t>， 因而在此行的结尾也没有分号。</a:t>
            </a: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当对程序进行编译时，预处理器会把每一个宏替换为其表示的值，例如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</a:rPr>
              <a:t>weight = (volume + INCHES_PER_POUND - 1 ) /INCHES_PER_POUNO;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将变为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</a:rPr>
              <a:t>weight = (volume + 166 - 1)/166;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效果就如同在前一个地方写的是后一条语句。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此外，还可以利用宏来定义表达式：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</a:rPr>
              <a:t>#define RECIPROCAL/OF_PI  (1.0f / 3.14159f)</a:t>
            </a:r>
            <a:endParaRPr lang="zh-CN" altLang="en-US" sz="18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188913"/>
            <a:ext cx="7920037" cy="6435725"/>
          </a:xfrm>
          <a:solidFill>
            <a:srgbClr val="336699"/>
          </a:solidFill>
        </p:spPr>
        <p:txBody>
          <a:bodyPr lIns="92075" tIns="46038" rIns="92075" bIns="46038"/>
          <a:lstStyle/>
          <a:p>
            <a:pPr algn="l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#include &lt;stdio.h&gt;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#define FREEZING_PT 32.0f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#define SCALE_FACTOR (5.0f / 9.0f)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int main(void)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float fahrenheit, celsius;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printf("Enter Fahrenheit temperature: ");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scanf("%f", &amp;fahrenheit);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celsius = (fahrenheit - FREEZING_PT) * SCALE_FACTOR;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printf("Celsius equivalent: %.1f\n", celsius);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return 0;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800" smtClean="0">
                <a:solidFill>
                  <a:srgbClr val="CC0000"/>
                </a:solidFill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程序总是从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函数开始执行的，与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函数的位置无关。</a:t>
            </a: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程序书写格式自由</a:t>
            </a:r>
            <a:r>
              <a:rPr kumimoji="1" lang="en-US" altLang="zh-CN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一行内可以写几个语句</a:t>
            </a:r>
            <a:r>
              <a:rPr kumimoji="1" lang="en-US" altLang="zh-CN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一个语句可以分写在多行上，</a:t>
            </a:r>
            <a:r>
              <a:rPr kumimoji="1" lang="en-US" altLang="zh-CN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程序没有行号。</a:t>
            </a: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每个语句和数据声明的最后必须有一个分号。</a:t>
            </a: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语言本身没有输入输出语句。输入和输出的操作是由库函数</a:t>
            </a:r>
            <a:r>
              <a:rPr kumimoji="1" lang="en-US" altLang="zh-CN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scanf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等函数来完成的。</a:t>
            </a:r>
            <a:r>
              <a:rPr kumimoji="1" lang="en-US" altLang="zh-CN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对输入输出实行</a:t>
            </a:r>
            <a:r>
              <a:rPr kumimoji="1" lang="zh-CN" altLang="en-US" sz="2600" smtClean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6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函数化</a:t>
            </a:r>
            <a:r>
              <a:rPr kumimoji="1" lang="zh-CN" altLang="en-US" sz="2600" smtClean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60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6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2.7 </a:t>
            </a:r>
            <a:r>
              <a:rPr lang="zh-CN" altLang="en-US" smtClean="0">
                <a:ea typeface="宋体" panose="02010600030101010101" pitchFamily="2" charset="-122"/>
              </a:rPr>
              <a:t>标识符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68413"/>
            <a:ext cx="8537575" cy="52212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在编写程序时，需要对变量、函数、宏和其他实体进行命名。这些名字称为</a:t>
            </a:r>
            <a:r>
              <a:rPr lang="zh-CN" altLang="en-US" sz="240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标识符（</a:t>
            </a:r>
            <a:r>
              <a:rPr lang="en-US" altLang="zh-CN" sz="240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identifier </a:t>
            </a:r>
            <a:r>
              <a:rPr lang="zh-CN" altLang="en-US" sz="240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语言中，标识符可以含有字母、数字和下划线， 但是必须以字母或者下划线开头。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下面是合法标识符的一些示例：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times10  get_next_char    _done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接下来这些则是不合法的标识符：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10times   get-next-char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语言是</a:t>
            </a:r>
            <a:r>
              <a:rPr lang="zh-CN" altLang="en-US" sz="240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区分大小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写的，例如，下列标识符全是不同的：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job  joB  jOb  jOB  Job  JoB JOb  JOB</a:t>
            </a:r>
            <a:endParaRPr lang="zh-CN" altLang="en-US" sz="20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2.7 </a:t>
            </a:r>
            <a:r>
              <a:rPr lang="zh-CN" altLang="en-US" smtClean="0">
                <a:ea typeface="宋体" panose="02010600030101010101" pitchFamily="2" charset="-122"/>
              </a:rPr>
              <a:t>标识符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68413"/>
            <a:ext cx="8537575" cy="52212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语言是区分大小写的， 许多程序员都会遵循在标识符中只使用小写字母的规范（宏命名除外）。为了使名字清晰，必要时还会插入下划线：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Symbol_table   current_page   name_and_address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而另外一些程序员则避免使用下划线，他们的方法是把标识符中的每个单词用大写字母开头：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symbolTable    currentPage    narneAndAddress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前一种风格在传统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中很常见，但现在后面的风格更流行一些，这主要归功于它在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C# 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以及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＋＋中的广泛使用。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对标识符的最大长度没有限制，所以不用担心使用较长的描述性名字。诸如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current_page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这样的名字比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之类的名字更容易理解。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关键字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47825"/>
            <a:ext cx="8782050" cy="37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585788"/>
            <a:ext cx="3806825" cy="647700"/>
          </a:xfrm>
        </p:spPr>
        <p:txBody>
          <a:bodyPr lIns="92075" tIns="46038" rIns="92075" bIns="46038"/>
          <a:lstStyle/>
          <a:p>
            <a:pPr algn="l"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运行Ｃ程序的步骤</a:t>
            </a:r>
            <a:endParaRPr lang="zh-CN" altLang="zh-CN" sz="280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219" name="Picture 10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144463"/>
            <a:ext cx="4451350" cy="663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60" name="Oval 24"/>
          <p:cNvSpPr>
            <a:spLocks noChangeArrowheads="1"/>
          </p:cNvSpPr>
          <p:nvPr/>
        </p:nvSpPr>
        <p:spPr bwMode="auto">
          <a:xfrm>
            <a:off x="4716463" y="3825875"/>
            <a:ext cx="1008062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628761" name="Oval 25"/>
          <p:cNvSpPr>
            <a:spLocks noChangeArrowheads="1"/>
          </p:cNvSpPr>
          <p:nvPr/>
        </p:nvSpPr>
        <p:spPr bwMode="auto">
          <a:xfrm>
            <a:off x="7848600" y="1233488"/>
            <a:ext cx="1008063" cy="9350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628762" name="Oval 26"/>
          <p:cNvSpPr>
            <a:spLocks noChangeArrowheads="1"/>
          </p:cNvSpPr>
          <p:nvPr/>
        </p:nvSpPr>
        <p:spPr bwMode="auto">
          <a:xfrm>
            <a:off x="7848600" y="2384425"/>
            <a:ext cx="1044575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24585" name="Rectangle 9"/>
          <p:cNvSpPr>
            <a:spLocks noRot="1" noChangeArrowheads="1"/>
          </p:cNvSpPr>
          <p:nvPr/>
        </p:nvSpPr>
        <p:spPr bwMode="auto">
          <a:xfrm>
            <a:off x="304800" y="1449388"/>
            <a:ext cx="3862388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5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上机输入与编辑源程序</a:t>
            </a:r>
            <a:endParaRPr kumimoji="1" lang="en-US" altLang="zh-CN" sz="24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预处理器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Preprocessor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：执行以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开头的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，类似于编辑器，可以添加和修改源程序。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对源程序进行编译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与库函数链接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运行目标程序</a:t>
            </a:r>
            <a:endParaRPr kumimoji="1" lang="zh-CN" altLang="zh-CN" sz="24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Oval 24"/>
          <p:cNvSpPr>
            <a:spLocks noChangeArrowheads="1"/>
          </p:cNvSpPr>
          <p:nvPr/>
        </p:nvSpPr>
        <p:spPr bwMode="auto">
          <a:xfrm>
            <a:off x="7885113" y="3825875"/>
            <a:ext cx="1008062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60" grpId="0" animBg="1"/>
      <p:bldP spid="628761" grpId="0" animBg="1"/>
      <p:bldP spid="628762" grpId="0" animBg="1"/>
      <p:bldP spid="24585" grpId="0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53975"/>
            <a:ext cx="8540750" cy="944563"/>
          </a:xfrm>
        </p:spPr>
        <p:txBody>
          <a:bodyPr/>
          <a:lstStyle/>
          <a:p>
            <a:pPr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程序的开发与运行环境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4800" y="998538"/>
            <a:ext cx="8537575" cy="55800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可使用集成开发环境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(IDE)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程序进行编辑、编译、链接、执行甚至调试。</a:t>
            </a:r>
            <a:endParaRPr lang="en-US" altLang="zh-CN" sz="23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可采用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Visual Studio 2010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的集成开发环境。</a:t>
            </a:r>
            <a:endParaRPr lang="en-US" altLang="zh-CN" sz="23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轻量级的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IED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C-Free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altLang="zh-CN" sz="2100" smtClean="0">
                <a:latin typeface="楷体_GB2312" pitchFamily="49" charset="-122"/>
                <a:ea typeface="楷体_GB2312" pitchFamily="49" charset="-122"/>
              </a:rPr>
              <a:t>http://www.programarts.com/cfree_ch/index.htm</a:t>
            </a:r>
            <a:r>
              <a:rPr lang="zh-CN" altLang="en-US" sz="210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1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GCC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GNU Compiler Collection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）是最流行的编译器。</a:t>
            </a:r>
            <a:endParaRPr lang="en-US" altLang="zh-CN" sz="23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GCC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环境下的编译器。</a:t>
            </a:r>
            <a:endParaRPr lang="en-US" altLang="zh-CN" sz="23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Cygwin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是一个在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平台上运行的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模拟环境。</a:t>
            </a:r>
            <a:endParaRPr lang="en-US" altLang="zh-CN" sz="23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MinGW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是指只用自由软件来生成纯粹的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Win32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可执行文件的编译环境，它是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Minimalist GNU on Windows</a:t>
            </a:r>
            <a:r>
              <a:rPr lang="zh-CN" altLang="en-US" sz="2300" smtClean="0">
                <a:latin typeface="楷体_GB2312" pitchFamily="49" charset="-122"/>
                <a:ea typeface="楷体_GB2312" pitchFamily="49" charset="-122"/>
              </a:rPr>
              <a:t>的略称。</a:t>
            </a:r>
            <a:endParaRPr lang="en-US" altLang="zh-CN" sz="23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CN" sz="2400" b="0" smtClean="0">
                <a:ea typeface="宋体" panose="02010600030101010101" pitchFamily="2" charset="-122"/>
              </a:rPr>
              <a:t> </a:t>
            </a:r>
            <a:r>
              <a:rPr lang="en-US" altLang="zh-CN" sz="2300" smtClean="0">
                <a:latin typeface="楷体_GB2312" pitchFamily="49" charset="-122"/>
                <a:ea typeface="楷体_GB2312" pitchFamily="49" charset="-122"/>
              </a:rPr>
              <a:t>Eclipse IDE for C/C++ Developers</a:t>
            </a:r>
            <a:endParaRPr lang="zh-CN" altLang="en-US" sz="23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827088" y="1125538"/>
            <a:ext cx="78486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 eaLnBrk="0" hangingPunct="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827088" y="2954338"/>
            <a:ext cx="7177087" cy="2665412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742950" lvl="1" indent="-285750" defTabSz="762000" eaLnBrk="0" hangingPunct="0">
              <a:lnSpc>
                <a:spcPct val="150000"/>
              </a:lnSpc>
              <a:spcBef>
                <a:spcPts val="18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3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C</a:t>
            </a:r>
            <a:r>
              <a:rPr kumimoji="1" lang="zh-CN" altLang="en-US" sz="3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程序的基本结构</a:t>
            </a:r>
          </a:p>
          <a:p>
            <a:pPr marL="742950" lvl="1" indent="-285750" defTabSz="762000" eaLnBrk="0" hangingPunct="0">
              <a:lnSpc>
                <a:spcPct val="150000"/>
              </a:lnSpc>
              <a:spcBef>
                <a:spcPts val="18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3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C</a:t>
            </a:r>
            <a:r>
              <a:rPr kumimoji="1" lang="zh-CN" altLang="en-US" sz="3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程序的开发与运行环境 </a:t>
            </a:r>
            <a:endParaRPr kumimoji="1" lang="zh-CN" altLang="en-US" sz="3600">
              <a:solidFill>
                <a:srgbClr val="990099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736600" y="53975"/>
            <a:ext cx="7750175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Visual Studio 2010</a:t>
            </a:r>
            <a:r>
              <a:rPr kumimoji="1" lang="zh-CN" altLang="en-US" sz="1600" b="1">
                <a:solidFill>
                  <a:srgbClr val="800000"/>
                </a:solidFill>
                <a:latin typeface="Arial" charset="0"/>
              </a:rPr>
              <a:t> </a:t>
            </a:r>
          </a:p>
          <a:p>
            <a:pPr marL="457200" indent="-457200">
              <a:lnSpc>
                <a:spcPct val="12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、文件</a:t>
            </a:r>
            <a:r>
              <a:rPr kumimoji="1" lang="en-US" altLang="zh-CN" sz="2000" b="1">
                <a:latin typeface="Times New Roman" pitchFamily="18" charset="0"/>
              </a:rPr>
              <a:t>-</a:t>
            </a:r>
            <a:r>
              <a:rPr kumimoji="1" lang="zh-CN" altLang="en-US" sz="2000" b="1">
                <a:latin typeface="Times New Roman" pitchFamily="18" charset="0"/>
              </a:rPr>
              <a:t>新建</a:t>
            </a:r>
            <a:r>
              <a:rPr kumimoji="1" lang="en-US" altLang="zh-CN" sz="2000" b="1">
                <a:latin typeface="Times New Roman" pitchFamily="18" charset="0"/>
              </a:rPr>
              <a:t>-</a:t>
            </a:r>
            <a:r>
              <a:rPr kumimoji="1" lang="zh-CN" altLang="en-US" sz="2000" b="1">
                <a:latin typeface="Times New Roman" pitchFamily="18" charset="0"/>
              </a:rPr>
              <a:t>项目。</a:t>
            </a:r>
          </a:p>
          <a:p>
            <a:pPr marL="457200" indent="-457200">
              <a:lnSpc>
                <a:spcPct val="12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选择“</a:t>
            </a:r>
            <a:r>
              <a:rPr kumimoji="1" lang="en-US" altLang="zh-CN" sz="2000" b="1">
                <a:latin typeface="Times New Roman" pitchFamily="18" charset="0"/>
              </a:rPr>
              <a:t>Win32 </a:t>
            </a:r>
            <a:r>
              <a:rPr kumimoji="1" lang="zh-CN" altLang="en-US" sz="2000" b="1">
                <a:latin typeface="Times New Roman" pitchFamily="18" charset="0"/>
              </a:rPr>
              <a:t>控制台应用程序”，输入“名称”，点“确定”。  </a:t>
            </a:r>
          </a:p>
        </p:txBody>
      </p:sp>
      <p:pic>
        <p:nvPicPr>
          <p:cNvPr id="11267" name="Picture 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428750"/>
            <a:ext cx="7783512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47713" y="685800"/>
            <a:ext cx="77390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、点 “下一步”，在下面窗口选择“空项目”，点“完成”</a:t>
            </a:r>
          </a:p>
        </p:txBody>
      </p:sp>
      <p:pic>
        <p:nvPicPr>
          <p:cNvPr id="12291" name="Picture 6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412875"/>
            <a:ext cx="58483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4213" y="685800"/>
            <a:ext cx="759618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、点鼠标右键 ，添加</a:t>
            </a:r>
            <a:r>
              <a:rPr kumimoji="1" lang="en-US" altLang="zh-CN" sz="2400" b="1">
                <a:latin typeface="Times New Roman" panose="02020603050405020304" pitchFamily="18" charset="0"/>
              </a:rPr>
              <a:t>-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新建项</a:t>
            </a:r>
          </a:p>
        </p:txBody>
      </p:sp>
      <p:pic>
        <p:nvPicPr>
          <p:cNvPr id="13315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481138"/>
            <a:ext cx="6751638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19138" y="598488"/>
            <a:ext cx="78851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4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、在下面窗口选择“</a:t>
            </a:r>
            <a:r>
              <a:rPr kumimoji="1" lang="en-US" altLang="zh-CN" sz="2000" b="1">
                <a:latin typeface="Times New Roman" panose="02020603050405020304" pitchFamily="18" charset="0"/>
              </a:rPr>
              <a:t>C++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文件（</a:t>
            </a:r>
            <a:r>
              <a:rPr kumimoji="1" lang="en-US" altLang="zh-CN" sz="2000" b="1">
                <a:latin typeface="Times New Roman" panose="02020603050405020304" pitchFamily="18" charset="0"/>
              </a:rPr>
              <a:t>.cpp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）”，名称输入“</a:t>
            </a:r>
            <a:r>
              <a:rPr kumimoji="1" lang="en-US" altLang="zh-CN" sz="2000" b="1">
                <a:latin typeface="Times New Roman" panose="02020603050405020304" pitchFamily="18" charset="0"/>
              </a:rPr>
              <a:t>hello.c”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，点“添加”。</a:t>
            </a:r>
          </a:p>
        </p:txBody>
      </p:sp>
      <p:pic>
        <p:nvPicPr>
          <p:cNvPr id="14339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412875"/>
            <a:ext cx="7726363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57225" y="998538"/>
            <a:ext cx="827087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hello.c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中输入源程序，点“保存”，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void  main( )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printf("Hello, This is a C program.\n"); 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system("pause"); //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增加该语句使字符界面可以暂时停留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、点菜单：调试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启动调试（或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F5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），运行程序。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550" y="58738"/>
            <a:ext cx="8540750" cy="1033462"/>
          </a:xfrm>
        </p:spPr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简单的</a:t>
            </a: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语言程序</a:t>
            </a:r>
            <a:endParaRPr lang="zh-CN" altLang="en-US" sz="3600" smtClean="0">
              <a:latin typeface="Arial" charset="0"/>
              <a:ea typeface="宋体" pitchFamily="2" charset="-122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11213" y="908050"/>
            <a:ext cx="8027987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chemeClr val="accent4"/>
                </a:solidFill>
                <a:latin typeface="Arial" charset="0"/>
              </a:rPr>
              <a:t>/* </a:t>
            </a:r>
            <a:r>
              <a:rPr lang="en-US" altLang="zh-CN" sz="2000" b="1" dirty="0" err="1">
                <a:solidFill>
                  <a:schemeClr val="accent4"/>
                </a:solidFill>
                <a:latin typeface="Arial" charset="0"/>
              </a:rPr>
              <a:t>Hello.c</a:t>
            </a:r>
            <a:r>
              <a:rPr lang="en-US" altLang="zh-CN" sz="2000" b="1" dirty="0">
                <a:solidFill>
                  <a:schemeClr val="accent4"/>
                </a:solidFill>
                <a:latin typeface="Arial" charset="0"/>
              </a:rPr>
              <a:t> */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zh-CN" sz="2000" b="1" dirty="0">
                <a:latin typeface="Times New Roman" pitchFamily="18" charset="0"/>
                <a:cs typeface="Times New Roman" pitchFamily="18" charset="0"/>
              </a:rPr>
              <a:t>#include &lt;stdio.h&gt;</a:t>
            </a:r>
            <a:endParaRPr kumimoji="1"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zh-CN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000" b="1" dirty="0">
                <a:latin typeface="Times New Roman" pitchFamily="18" charset="0"/>
                <a:cs typeface="Times New Roman" pitchFamily="18" charset="0"/>
              </a:rPr>
              <a:t>main(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kumimoji="1" lang="zh-CN" altLang="zh-CN" sz="2000" b="1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zh-CN" sz="2000" b="1" dirty="0">
                <a:latin typeface="Times New Roman" pitchFamily="18" charset="0"/>
                <a:cs typeface="Times New Roman" pitchFamily="18" charset="0"/>
              </a:rPr>
              <a:t>printf ("This is a C program.\n"); </a:t>
            </a:r>
            <a:endParaRPr kumimoji="1"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    return 0;</a:t>
            </a:r>
            <a:endParaRPr kumimoji="1"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zh-CN" sz="2000" b="1" dirty="0">
                <a:latin typeface="Times New Roman" pitchFamily="18" charset="0"/>
                <a:cs typeface="Times New Roman" pitchFamily="18" charset="0"/>
              </a:rPr>
              <a:t>}</a:t>
            </a:r>
            <a:endParaRPr kumimoji="1"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>
          <a:xfrm>
            <a:off x="304800" y="3363913"/>
            <a:ext cx="8537575" cy="33051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/*……*/</a:t>
            </a:r>
            <a:r>
              <a:rPr kumimoji="1"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表示注释。注释只是给人看的</a:t>
            </a:r>
            <a:r>
              <a:rPr kumimoji="1" lang="en-US" altLang="zh-CN" sz="20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对编译和运行不起作用。</a:t>
            </a:r>
            <a:endParaRPr kumimoji="1" lang="en-US" altLang="zh-CN" sz="2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开头的是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kumimoji="1"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，导入标准输入输出库</a:t>
            </a:r>
            <a:r>
              <a:rPr kumimoji="1"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 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函数来自于该库。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kumimoji="1"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程序必须有一个</a:t>
            </a:r>
            <a:r>
              <a:rPr kumimoji="1" lang="zh-CN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主函数</a:t>
            </a:r>
            <a:r>
              <a:rPr kumimoji="1"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是函数的返回类型。</a:t>
            </a:r>
            <a:endParaRPr kumimoji="1" lang="en-US" altLang="zh-CN" sz="2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zh-CN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kumimoji="1"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是函数开始和结束的标志</a:t>
            </a:r>
            <a:r>
              <a:rPr kumimoji="1" lang="en-US" altLang="zh-CN" sz="20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不可省。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kumimoji="1"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以分号结束。</a:t>
            </a:r>
            <a:endParaRPr kumimoji="1" lang="en-US" altLang="zh-CN" sz="2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0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：表示程序结束时向操作系统返回值</a:t>
            </a:r>
            <a:r>
              <a:rPr kumimoji="1"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9750" y="2339975"/>
            <a:ext cx="3600450" cy="827088"/>
            <a:chOff x="385" y="1928"/>
            <a:chExt cx="2268" cy="521"/>
          </a:xfrm>
        </p:grpSpPr>
        <p:sp>
          <p:nvSpPr>
            <p:cNvPr id="8" name="矩形 7"/>
            <p:cNvSpPr/>
            <p:nvPr/>
          </p:nvSpPr>
          <p:spPr bwMode="auto">
            <a:xfrm>
              <a:off x="1837" y="1928"/>
              <a:ext cx="816" cy="5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accent4"/>
                  </a:solidFill>
                  <a:latin typeface="Times New Roman" pitchFamily="18" charset="0"/>
                </a:rPr>
                <a:t>预处理器</a:t>
              </a:r>
              <a:endParaRPr lang="en-US" altLang="zh-CN" sz="2400" b="1" dirty="0">
                <a:solidFill>
                  <a:schemeClr val="accent4"/>
                </a:solidFill>
                <a:latin typeface="Times New Roman" pitchFamily="18" charset="0"/>
              </a:endParaRPr>
            </a:p>
            <a:p>
              <a:pPr algn="ctr">
                <a:defRPr/>
              </a:pPr>
              <a:r>
                <a:rPr lang="en-US" altLang="zh-CN" sz="2400" b="1" dirty="0">
                  <a:solidFill>
                    <a:schemeClr val="accent4"/>
                  </a:solidFill>
                  <a:latin typeface="Times New Roman" pitchFamily="18" charset="0"/>
                </a:rPr>
                <a:t>CPP</a:t>
              </a:r>
              <a:endParaRPr lang="zh-CN" altLang="en-US" sz="2400" b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0746" name="Line 8"/>
            <p:cNvSpPr>
              <a:spLocks noChangeShapeType="1"/>
            </p:cNvSpPr>
            <p:nvPr/>
          </p:nvSpPr>
          <p:spPr bwMode="auto">
            <a:xfrm>
              <a:off x="385" y="2188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accent4"/>
                </a:solidFill>
                <a:latin typeface="Arial" charset="0"/>
              </a:endParaRPr>
            </a:p>
          </p:txBody>
        </p:sp>
        <p:sp>
          <p:nvSpPr>
            <p:cNvPr id="30747" name="Text Box 9"/>
            <p:cNvSpPr txBox="1">
              <a:spLocks noChangeArrowheads="1"/>
            </p:cNvSpPr>
            <p:nvPr/>
          </p:nvSpPr>
          <p:spPr bwMode="auto">
            <a:xfrm>
              <a:off x="498" y="1945"/>
              <a:ext cx="1180" cy="4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5000"/>
                </a:spcBef>
                <a:defRPr/>
              </a:pPr>
              <a:r>
                <a:rPr lang="en-US" altLang="zh-CN" b="1" dirty="0" err="1">
                  <a:solidFill>
                    <a:schemeClr val="accent4"/>
                  </a:solidFill>
                  <a:latin typeface="Arial" charset="0"/>
                </a:rPr>
                <a:t>Hello.c</a:t>
              </a:r>
              <a:endParaRPr lang="en-US" altLang="zh-CN" b="1" dirty="0">
                <a:solidFill>
                  <a:schemeClr val="accent4"/>
                </a:solidFill>
                <a:latin typeface="Arial" charset="0"/>
              </a:endParaRPr>
            </a:p>
            <a:p>
              <a:pPr algn="ctr">
                <a:spcBef>
                  <a:spcPct val="25000"/>
                </a:spcBef>
                <a:defRPr/>
              </a:pPr>
              <a:r>
                <a:rPr lang="zh-CN" altLang="en-US" b="1" dirty="0">
                  <a:solidFill>
                    <a:schemeClr val="accent4"/>
                  </a:solidFill>
                  <a:latin typeface="Arial" charset="0"/>
                </a:rPr>
                <a:t>源程序（文本）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40200" y="2374900"/>
            <a:ext cx="2305050" cy="984250"/>
            <a:chOff x="2653" y="1950"/>
            <a:chExt cx="1452" cy="620"/>
          </a:xfrm>
        </p:grpSpPr>
        <p:sp>
          <p:nvSpPr>
            <p:cNvPr id="30743" name="Line 10"/>
            <p:cNvSpPr>
              <a:spLocks noChangeShapeType="1"/>
            </p:cNvSpPr>
            <p:nvPr/>
          </p:nvSpPr>
          <p:spPr bwMode="auto">
            <a:xfrm>
              <a:off x="2653" y="2188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accent4"/>
                </a:solidFill>
                <a:latin typeface="Arial" charset="0"/>
              </a:endParaRPr>
            </a:p>
          </p:txBody>
        </p:sp>
        <p:sp>
          <p:nvSpPr>
            <p:cNvPr id="30744" name="Text Box 11"/>
            <p:cNvSpPr txBox="1">
              <a:spLocks noChangeArrowheads="1"/>
            </p:cNvSpPr>
            <p:nvPr/>
          </p:nvSpPr>
          <p:spPr bwMode="auto">
            <a:xfrm>
              <a:off x="2766" y="1950"/>
              <a:ext cx="1180" cy="6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5000"/>
                </a:spcBef>
                <a:defRPr/>
              </a:pPr>
              <a:r>
                <a:rPr lang="en-US" altLang="zh-CN" b="1">
                  <a:solidFill>
                    <a:schemeClr val="accent4"/>
                  </a:solidFill>
                  <a:latin typeface="Arial" charset="0"/>
                </a:rPr>
                <a:t>Hello.i</a:t>
              </a:r>
            </a:p>
            <a:p>
              <a:pPr algn="ctr">
                <a:spcBef>
                  <a:spcPct val="25000"/>
                </a:spcBef>
                <a:defRPr/>
              </a:pPr>
              <a:r>
                <a:rPr lang="zh-CN" altLang="en-US" b="1">
                  <a:solidFill>
                    <a:schemeClr val="accent4"/>
                  </a:solidFill>
                  <a:latin typeface="Arial" charset="0"/>
                </a:rPr>
                <a:t>被修改的源程序（文本）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445250" y="2339975"/>
            <a:ext cx="2447925" cy="2733675"/>
            <a:chOff x="4105" y="1928"/>
            <a:chExt cx="1542" cy="1722"/>
          </a:xfrm>
        </p:grpSpPr>
        <p:sp>
          <p:nvSpPr>
            <p:cNvPr id="11" name="矩形 10"/>
            <p:cNvSpPr/>
            <p:nvPr/>
          </p:nvSpPr>
          <p:spPr bwMode="auto">
            <a:xfrm>
              <a:off x="4105" y="1928"/>
              <a:ext cx="816" cy="5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2AAE"/>
                  </a:solidFill>
                  <a:latin typeface="Times New Roman" pitchFamily="18" charset="0"/>
                </a:rPr>
                <a:t>编译器</a:t>
              </a:r>
              <a:endParaRPr lang="en-US" altLang="zh-CN" sz="2400" b="1">
                <a:solidFill>
                  <a:srgbClr val="002AAE"/>
                </a:solidFill>
                <a:latin typeface="Times New Roman" pitchFamily="18" charset="0"/>
              </a:endParaRPr>
            </a:p>
            <a:p>
              <a:pPr algn="ctr">
                <a:defRPr/>
              </a:pPr>
              <a:r>
                <a:rPr lang="en-US" altLang="zh-CN" sz="2400" b="1">
                  <a:solidFill>
                    <a:srgbClr val="002AAE"/>
                  </a:solidFill>
                  <a:latin typeface="Times New Roman" pitchFamily="18" charset="0"/>
                </a:rPr>
                <a:t>CCL</a:t>
              </a:r>
              <a:endParaRPr lang="zh-CN" altLang="en-US" sz="2400" b="1">
                <a:solidFill>
                  <a:srgbClr val="002AAE"/>
                </a:solidFill>
                <a:latin typeface="Times New Roman" pitchFamily="18" charset="0"/>
              </a:endParaRPr>
            </a:p>
          </p:txBody>
        </p:sp>
        <p:sp>
          <p:nvSpPr>
            <p:cNvPr id="6164" name="Line 13"/>
            <p:cNvSpPr>
              <a:spLocks noChangeShapeType="1"/>
            </p:cNvSpPr>
            <p:nvPr/>
          </p:nvSpPr>
          <p:spPr bwMode="auto">
            <a:xfrm>
              <a:off x="4921" y="2188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14"/>
            <p:cNvSpPr>
              <a:spLocks noChangeShapeType="1"/>
            </p:cNvSpPr>
            <p:nvPr/>
          </p:nvSpPr>
          <p:spPr bwMode="auto">
            <a:xfrm>
              <a:off x="5466" y="2188"/>
              <a:ext cx="0" cy="1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15"/>
            <p:cNvSpPr>
              <a:spLocks noChangeShapeType="1"/>
            </p:cNvSpPr>
            <p:nvPr/>
          </p:nvSpPr>
          <p:spPr bwMode="auto">
            <a:xfrm flipH="1">
              <a:off x="4332" y="3425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16"/>
            <p:cNvSpPr txBox="1">
              <a:spLocks noChangeArrowheads="1"/>
            </p:cNvSpPr>
            <p:nvPr/>
          </p:nvSpPr>
          <p:spPr bwMode="auto">
            <a:xfrm>
              <a:off x="4309" y="3203"/>
              <a:ext cx="133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5000"/>
                </a:spcBef>
              </a:pPr>
              <a:r>
                <a:rPr lang="en-US" altLang="zh-CN" b="1"/>
                <a:t>Hello.s</a:t>
              </a:r>
            </a:p>
            <a:p>
              <a:pPr algn="ctr" eaLnBrk="1" hangingPunct="1">
                <a:spcBef>
                  <a:spcPct val="25000"/>
                </a:spcBef>
              </a:pPr>
              <a:r>
                <a:rPr lang="zh-CN" altLang="en-US" b="1"/>
                <a:t>汇编程序（文本）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95288" y="4356100"/>
            <a:ext cx="1909762" cy="1052513"/>
            <a:chOff x="294" y="3198"/>
            <a:chExt cx="1203" cy="663"/>
          </a:xfrm>
        </p:grpSpPr>
        <p:sp>
          <p:nvSpPr>
            <p:cNvPr id="30736" name="Line 19"/>
            <p:cNvSpPr>
              <a:spLocks noChangeShapeType="1"/>
            </p:cNvSpPr>
            <p:nvPr/>
          </p:nvSpPr>
          <p:spPr bwMode="auto">
            <a:xfrm>
              <a:off x="295" y="3436"/>
              <a:ext cx="12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accent4"/>
                </a:solidFill>
                <a:latin typeface="Arial" charset="0"/>
              </a:endParaRPr>
            </a:p>
          </p:txBody>
        </p:sp>
        <p:sp>
          <p:nvSpPr>
            <p:cNvPr id="30737" name="Text Box 20"/>
            <p:cNvSpPr txBox="1">
              <a:spLocks noChangeArrowheads="1"/>
            </p:cNvSpPr>
            <p:nvPr/>
          </p:nvSpPr>
          <p:spPr bwMode="auto">
            <a:xfrm>
              <a:off x="294" y="3198"/>
              <a:ext cx="1180" cy="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5000"/>
                </a:spcBef>
                <a:defRPr/>
              </a:pPr>
              <a:r>
                <a:rPr lang="en-US" altLang="zh-CN" b="1">
                  <a:solidFill>
                    <a:schemeClr val="accent4"/>
                  </a:solidFill>
                  <a:latin typeface="Arial" charset="0"/>
                </a:rPr>
                <a:t>Hello.o</a:t>
              </a:r>
            </a:p>
            <a:p>
              <a:pPr algn="ctr">
                <a:spcBef>
                  <a:spcPct val="25000"/>
                </a:spcBef>
                <a:defRPr/>
              </a:pPr>
              <a:r>
                <a:rPr lang="zh-CN" altLang="en-US" b="1">
                  <a:solidFill>
                    <a:schemeClr val="accent4"/>
                  </a:solidFill>
                  <a:latin typeface="Arial" charset="0"/>
                </a:rPr>
                <a:t>可执行位目标</a:t>
              </a:r>
            </a:p>
            <a:p>
              <a:pPr algn="ctr">
                <a:spcBef>
                  <a:spcPct val="25000"/>
                </a:spcBef>
                <a:defRPr/>
              </a:pPr>
              <a:r>
                <a:rPr lang="zh-CN" altLang="en-US" b="1">
                  <a:solidFill>
                    <a:schemeClr val="accent4"/>
                  </a:solidFill>
                  <a:latin typeface="Arial" charset="0"/>
                </a:rPr>
                <a:t>程序（文本）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600450" y="4302125"/>
            <a:ext cx="3205163" cy="1106488"/>
            <a:chOff x="2313" y="3164"/>
            <a:chExt cx="2019" cy="697"/>
          </a:xfrm>
        </p:grpSpPr>
        <p:sp>
          <p:nvSpPr>
            <p:cNvPr id="12" name="矩形 11"/>
            <p:cNvSpPr/>
            <p:nvPr/>
          </p:nvSpPr>
          <p:spPr bwMode="auto">
            <a:xfrm>
              <a:off x="3515" y="3164"/>
              <a:ext cx="817" cy="5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solidFill>
                    <a:schemeClr val="accent4"/>
                  </a:solidFill>
                  <a:latin typeface="Times New Roman" pitchFamily="18" charset="0"/>
                </a:rPr>
                <a:t>汇编器</a:t>
              </a:r>
              <a:endParaRPr lang="en-US" altLang="zh-CN" sz="2400" b="1">
                <a:solidFill>
                  <a:schemeClr val="accent4"/>
                </a:solidFill>
                <a:latin typeface="Times New Roman" pitchFamily="18" charset="0"/>
              </a:endParaRPr>
            </a:p>
            <a:p>
              <a:pPr algn="ctr">
                <a:defRPr/>
              </a:pPr>
              <a:r>
                <a:rPr lang="en-US" altLang="zh-CN" sz="2400" b="1">
                  <a:solidFill>
                    <a:schemeClr val="accent4"/>
                  </a:solidFill>
                  <a:latin typeface="Times New Roman" pitchFamily="18" charset="0"/>
                </a:rPr>
                <a:t>AS</a:t>
              </a:r>
              <a:endParaRPr lang="zh-CN" altLang="en-US" sz="2400" b="1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0734" name="Line 17"/>
            <p:cNvSpPr>
              <a:spLocks noChangeShapeType="1"/>
            </p:cNvSpPr>
            <p:nvPr/>
          </p:nvSpPr>
          <p:spPr bwMode="auto">
            <a:xfrm>
              <a:off x="2313" y="3436"/>
              <a:ext cx="12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accent4"/>
                </a:solidFill>
                <a:latin typeface="Arial" charset="0"/>
              </a:endParaRPr>
            </a:p>
          </p:txBody>
        </p:sp>
        <p:sp>
          <p:nvSpPr>
            <p:cNvPr id="30735" name="Text Box 18"/>
            <p:cNvSpPr txBox="1">
              <a:spLocks noChangeArrowheads="1"/>
            </p:cNvSpPr>
            <p:nvPr/>
          </p:nvSpPr>
          <p:spPr bwMode="auto">
            <a:xfrm>
              <a:off x="2336" y="3198"/>
              <a:ext cx="1180" cy="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5000"/>
                </a:spcBef>
                <a:defRPr/>
              </a:pPr>
              <a:r>
                <a:rPr lang="en-US" altLang="zh-CN" b="1">
                  <a:solidFill>
                    <a:schemeClr val="accent4"/>
                  </a:solidFill>
                  <a:latin typeface="Arial" charset="0"/>
                </a:rPr>
                <a:t>Hello.o</a:t>
              </a:r>
            </a:p>
            <a:p>
              <a:pPr algn="ctr">
                <a:spcBef>
                  <a:spcPct val="25000"/>
                </a:spcBef>
                <a:defRPr/>
              </a:pPr>
              <a:r>
                <a:rPr lang="zh-CN" altLang="en-US" b="1">
                  <a:solidFill>
                    <a:schemeClr val="accent4"/>
                  </a:solidFill>
                  <a:latin typeface="Arial" charset="0"/>
                </a:rPr>
                <a:t>可重定位目标</a:t>
              </a:r>
            </a:p>
            <a:p>
              <a:pPr algn="ctr">
                <a:spcBef>
                  <a:spcPct val="25000"/>
                </a:spcBef>
                <a:defRPr/>
              </a:pPr>
              <a:r>
                <a:rPr lang="zh-CN" altLang="en-US" b="1">
                  <a:solidFill>
                    <a:schemeClr val="accent4"/>
                  </a:solidFill>
                  <a:latin typeface="Arial" charset="0"/>
                </a:rPr>
                <a:t>程序（文本）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305050" y="3781425"/>
            <a:ext cx="2735263" cy="1347788"/>
            <a:chOff x="1497" y="2836"/>
            <a:chExt cx="1723" cy="849"/>
          </a:xfrm>
        </p:grpSpPr>
        <p:sp>
          <p:nvSpPr>
            <p:cNvPr id="13" name="矩形 12"/>
            <p:cNvSpPr/>
            <p:nvPr/>
          </p:nvSpPr>
          <p:spPr bwMode="auto">
            <a:xfrm>
              <a:off x="1497" y="3164"/>
              <a:ext cx="817" cy="5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accent4"/>
                  </a:solidFill>
                  <a:latin typeface="Times New Roman" pitchFamily="18" charset="0"/>
                </a:rPr>
                <a:t>链接器</a:t>
              </a:r>
              <a:endParaRPr lang="en-US" altLang="zh-CN" sz="2400" b="1" dirty="0">
                <a:solidFill>
                  <a:schemeClr val="accent4"/>
                </a:solidFill>
                <a:latin typeface="Times New Roman" pitchFamily="18" charset="0"/>
              </a:endParaRPr>
            </a:p>
            <a:p>
              <a:pPr algn="ctr">
                <a:defRPr/>
              </a:pPr>
              <a:r>
                <a:rPr lang="en-US" altLang="zh-CN" sz="2400" b="1" dirty="0">
                  <a:solidFill>
                    <a:schemeClr val="accent4"/>
                  </a:solidFill>
                  <a:latin typeface="Times New Roman" pitchFamily="18" charset="0"/>
                </a:rPr>
                <a:t>LD</a:t>
              </a:r>
              <a:endParaRPr lang="zh-CN" altLang="en-US" sz="2400" b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0730" name="Line 25"/>
            <p:cNvSpPr>
              <a:spLocks noChangeShapeType="1"/>
            </p:cNvSpPr>
            <p:nvPr/>
          </p:nvSpPr>
          <p:spPr bwMode="auto">
            <a:xfrm flipH="1">
              <a:off x="2314" y="3203"/>
              <a:ext cx="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accent4"/>
                </a:solidFill>
                <a:latin typeface="Arial" charset="0"/>
              </a:endParaRPr>
            </a:p>
          </p:txBody>
        </p:sp>
        <p:sp>
          <p:nvSpPr>
            <p:cNvPr id="30731" name="Line 26"/>
            <p:cNvSpPr>
              <a:spLocks noChangeShapeType="1"/>
            </p:cNvSpPr>
            <p:nvPr/>
          </p:nvSpPr>
          <p:spPr bwMode="auto">
            <a:xfrm flipV="1">
              <a:off x="2766" y="3045"/>
              <a:ext cx="0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accent4"/>
                </a:solidFill>
                <a:latin typeface="Arial" charset="0"/>
              </a:endParaRPr>
            </a:p>
          </p:txBody>
        </p:sp>
        <p:sp>
          <p:nvSpPr>
            <p:cNvPr id="30732" name="Text Box 27"/>
            <p:cNvSpPr txBox="1">
              <a:spLocks noChangeArrowheads="1"/>
            </p:cNvSpPr>
            <p:nvPr/>
          </p:nvSpPr>
          <p:spPr bwMode="auto">
            <a:xfrm>
              <a:off x="2403" y="2836"/>
              <a:ext cx="81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5000"/>
                </a:spcBef>
                <a:defRPr/>
              </a:pPr>
              <a:r>
                <a:rPr lang="en-US" altLang="zh-CN" b="1">
                  <a:solidFill>
                    <a:schemeClr val="accent4"/>
                  </a:solidFill>
                  <a:latin typeface="Arial" charset="0"/>
                </a:rPr>
                <a:t>printf.o</a:t>
              </a:r>
            </a:p>
          </p:txBody>
        </p:sp>
      </p:grpSp>
      <p:sp>
        <p:nvSpPr>
          <p:cNvPr id="30" name="云形标注 29"/>
          <p:cNvSpPr>
            <a:spLocks noChangeArrowheads="1"/>
          </p:cNvSpPr>
          <p:nvPr/>
        </p:nvSpPr>
        <p:spPr bwMode="auto">
          <a:xfrm>
            <a:off x="628650" y="585788"/>
            <a:ext cx="7453313" cy="1158875"/>
          </a:xfrm>
          <a:prstGeom prst="cloudCallout">
            <a:avLst>
              <a:gd name="adj1" fmla="val -11477"/>
              <a:gd name="adj2" fmla="val 92884"/>
            </a:avLst>
          </a:prstGeom>
          <a:gradFill rotWithShape="0">
            <a:gsLst>
              <a:gs pos="0">
                <a:srgbClr val="F961A9"/>
              </a:gs>
              <a:gs pos="100000">
                <a:srgbClr val="FBEAC7"/>
              </a:gs>
            </a:gsLst>
            <a:lin ang="5400000" scaled="1"/>
          </a:gradFill>
          <a:ln w="28575" algn="ctr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预处理器（</a:t>
            </a:r>
            <a:r>
              <a:rPr lang="en-US" altLang="zh-CN" b="1">
                <a:solidFill>
                  <a:srgbClr val="0000CC"/>
                </a:solidFill>
              </a:rPr>
              <a:t>preprocessor</a:t>
            </a:r>
            <a:r>
              <a:rPr lang="zh-CN" altLang="en-US" b="1">
                <a:solidFill>
                  <a:srgbClr val="0000CC"/>
                </a:solidFill>
              </a:rPr>
              <a:t>）执行以</a:t>
            </a:r>
            <a:r>
              <a:rPr lang="en-US" altLang="zh-CN" b="1">
                <a:solidFill>
                  <a:srgbClr val="0000CC"/>
                </a:solidFill>
              </a:rPr>
              <a:t>#</a:t>
            </a:r>
            <a:r>
              <a:rPr lang="zh-CN" altLang="en-US" b="1">
                <a:solidFill>
                  <a:srgbClr val="0000CC"/>
                </a:solidFill>
              </a:rPr>
              <a:t>开头的命令（指令），</a:t>
            </a:r>
            <a:endParaRPr lang="en-US" altLang="zh-CN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类似于编辑器，可以给程序添加或修改内容。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6863" y="620713"/>
            <a:ext cx="854075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C-Free</a:t>
            </a:r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编写第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24</a:t>
            </a:r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页的第一题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551113"/>
            <a:ext cx="8232775" cy="26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sum.c</a:t>
            </a:r>
          </a:p>
        </p:txBody>
      </p:sp>
      <p:sp>
        <p:nvSpPr>
          <p:cNvPr id="31748" name="Rectangle 13"/>
          <p:cNvSpPr>
            <a:spLocks noChangeArrowheads="1"/>
          </p:cNvSpPr>
          <p:nvPr/>
        </p:nvSpPr>
        <p:spPr bwMode="auto">
          <a:xfrm>
            <a:off x="746125" y="1493838"/>
            <a:ext cx="7920038" cy="48164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 eaLnBrk="0" hangingPunct="0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eaLnBrk="0" hangingPunct="0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eaLnBrk="0" hangingPunct="0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eaLnBrk="0" hangingPunct="0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eaLnBrk="0" hangingPunct="0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a, b, sum; 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400">
                <a:solidFill>
                  <a:srgbClr val="FF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变量，</a:t>
            </a:r>
            <a:r>
              <a:rPr lang="zh-CN" altLang="en-US" sz="2400">
                <a:solidFill>
                  <a:srgbClr val="FF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的类型为整型 *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= 123; 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= 456;         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400">
                <a:solidFill>
                  <a:srgbClr val="FF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 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a + b;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printf(</a:t>
            </a:r>
            <a:r>
              <a: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is %d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,sum);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显示变量的值，</a:t>
            </a:r>
            <a:r>
              <a:rPr lang="en-US" altLang="zh-CN" sz="2400">
                <a:solidFill>
                  <a:srgbClr val="FF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型，浮点数用</a:t>
            </a:r>
            <a:r>
              <a:rPr lang="en-US" altLang="zh-CN" sz="2400">
                <a:solidFill>
                  <a:srgbClr val="FF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dweight.c</a:t>
            </a:r>
            <a:r>
              <a:rPr lang="zh-CN" altLang="en-US" smtClean="0">
                <a:ea typeface="宋体" panose="02010600030101010101" pitchFamily="2" charset="-122"/>
              </a:rPr>
              <a:t>：计算箱子的空间重量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84325"/>
            <a:ext cx="8537575" cy="4905375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运输公司特别不喜欢又大又轻的箱子，因为箱子在卡车就飞机上运输时要占据宝贵的空间。</a:t>
            </a:r>
          </a:p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对于这类箱子，公司常常要求按照箱子的体积而不是重量来支付额外的费用，在美国，通常的做法是把体积除以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166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（这是每磅允许的立方英寸数），如果除得的商（也就是箱子的“空间”重量或“体积”重量）大于箱子的实际重量，那么运费就按照空间重量来计算。</a:t>
            </a:r>
          </a:p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假设运输公司让你来编写一个计算箱子空间重量的程序，因为刚刚开始学习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语言，所以你决定先编写一个计算特定箱子的空间重量的程序来试试身手，其中箱子的长、宽、高分别是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英寸、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英寸和</a:t>
            </a: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英寸。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dweight.c</a:t>
            </a:r>
            <a:r>
              <a:rPr lang="zh-CN" altLang="en-US" smtClean="0">
                <a:ea typeface="宋体" panose="02010600030101010101" pitchFamily="2" charset="-122"/>
              </a:rPr>
              <a:t>：计算箱子的空间重量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38288"/>
            <a:ext cx="8407400" cy="49514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C</a:t>
            </a:r>
            <a:r>
              <a:rPr lang="zh-CN" altLang="en-US" sz="2100" smtClean="0">
                <a:ea typeface="宋体" panose="02010600030101010101" pitchFamily="2" charset="-122"/>
              </a:rPr>
              <a:t>语言中除法运算用符号“／”表示。所以，很显然计算箱子空间重量的公式如下：</a:t>
            </a:r>
          </a:p>
          <a:p>
            <a:pPr lvl="1">
              <a:lnSpc>
                <a:spcPct val="120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weight = volume / 166</a:t>
            </a:r>
          </a:p>
          <a:p>
            <a:pPr>
              <a:lnSpc>
                <a:spcPct val="120000"/>
              </a:lnSpc>
            </a:pPr>
            <a:r>
              <a:rPr lang="zh-CN" altLang="en-US" sz="2100" smtClean="0">
                <a:ea typeface="宋体" panose="02010600030101010101" pitchFamily="2" charset="-122"/>
              </a:rPr>
              <a:t>但是上页的公式并不是我们所需要的。在</a:t>
            </a:r>
            <a:r>
              <a:rPr lang="en-US" altLang="zh-CN" sz="2100" smtClean="0">
                <a:ea typeface="宋体" panose="02010600030101010101" pitchFamily="2" charset="-122"/>
              </a:rPr>
              <a:t>C</a:t>
            </a:r>
            <a:r>
              <a:rPr lang="zh-CN" altLang="en-US" sz="2100" smtClean="0">
                <a:ea typeface="宋体" panose="02010600030101010101" pitchFamily="2" charset="-122"/>
              </a:rPr>
              <a:t>语言中，如果两个整数相除，那么结果会被“截短”（整除），小数点后的所有数字都会丢失。</a:t>
            </a:r>
          </a:p>
          <a:p>
            <a:pPr>
              <a:lnSpc>
                <a:spcPct val="120000"/>
              </a:lnSpc>
            </a:pPr>
            <a:r>
              <a:rPr lang="zh-CN" altLang="en-US" sz="2100" smtClean="0">
                <a:ea typeface="宋体" panose="02010600030101010101" pitchFamily="2" charset="-122"/>
              </a:rPr>
              <a:t>例如：</a:t>
            </a:r>
            <a:r>
              <a:rPr lang="en-US" altLang="zh-CN" sz="2100" smtClean="0">
                <a:ea typeface="宋体" panose="02010600030101010101" pitchFamily="2" charset="-122"/>
              </a:rPr>
              <a:t>12</a:t>
            </a:r>
            <a:r>
              <a:rPr lang="zh-CN" altLang="en-US" sz="2100" smtClean="0">
                <a:ea typeface="宋体" panose="02010600030101010101" pitchFamily="2" charset="-122"/>
              </a:rPr>
              <a:t>英寸</a:t>
            </a:r>
            <a:r>
              <a:rPr lang="en-US" altLang="zh-CN" sz="2100" smtClean="0">
                <a:ea typeface="宋体" panose="02010600030101010101" pitchFamily="2" charset="-122"/>
              </a:rPr>
              <a:t>× 10</a:t>
            </a:r>
            <a:r>
              <a:rPr lang="zh-CN" altLang="en-US" sz="2100" smtClean="0">
                <a:ea typeface="宋体" panose="02010600030101010101" pitchFamily="2" charset="-122"/>
              </a:rPr>
              <a:t>英寸</a:t>
            </a:r>
            <a:r>
              <a:rPr lang="en-US" altLang="zh-CN" sz="2100" smtClean="0">
                <a:ea typeface="宋体" panose="02010600030101010101" pitchFamily="2" charset="-122"/>
              </a:rPr>
              <a:t>× 8</a:t>
            </a:r>
            <a:r>
              <a:rPr lang="zh-CN" altLang="en-US" sz="2100" smtClean="0">
                <a:ea typeface="宋体" panose="02010600030101010101" pitchFamily="2" charset="-122"/>
              </a:rPr>
              <a:t>英寸的箱子体积是</a:t>
            </a:r>
            <a:r>
              <a:rPr lang="en-US" altLang="zh-CN" sz="2100" smtClean="0">
                <a:ea typeface="宋体" panose="02010600030101010101" pitchFamily="2" charset="-122"/>
              </a:rPr>
              <a:t>960</a:t>
            </a:r>
            <a:r>
              <a:rPr lang="zh-CN" altLang="en-US" sz="2100" smtClean="0">
                <a:ea typeface="宋体" panose="02010600030101010101" pitchFamily="2" charset="-122"/>
              </a:rPr>
              <a:t>立方英寸， </a:t>
            </a:r>
            <a:r>
              <a:rPr lang="en-US" altLang="zh-CN" sz="2100" smtClean="0">
                <a:ea typeface="宋体" panose="02010600030101010101" pitchFamily="2" charset="-122"/>
              </a:rPr>
              <a:t>960</a:t>
            </a:r>
            <a:r>
              <a:rPr lang="zh-CN" altLang="en-US" sz="2100" smtClean="0">
                <a:ea typeface="宋体" panose="02010600030101010101" pitchFamily="2" charset="-122"/>
              </a:rPr>
              <a:t>除以</a:t>
            </a:r>
            <a:r>
              <a:rPr lang="en-US" altLang="zh-CN" sz="2100" smtClean="0">
                <a:ea typeface="宋体" panose="02010600030101010101" pitchFamily="2" charset="-122"/>
              </a:rPr>
              <a:t>166</a:t>
            </a:r>
            <a:r>
              <a:rPr lang="zh-CN" altLang="en-US" sz="2100" smtClean="0">
                <a:ea typeface="宋体" panose="02010600030101010101" pitchFamily="2" charset="-122"/>
              </a:rPr>
              <a:t>的结果是</a:t>
            </a:r>
            <a:r>
              <a:rPr lang="en-US" altLang="zh-CN" sz="2100" smtClean="0">
                <a:ea typeface="宋体" panose="02010600030101010101" pitchFamily="2" charset="-122"/>
              </a:rPr>
              <a:t>5</a:t>
            </a:r>
            <a:r>
              <a:rPr lang="zh-CN" altLang="en-US" sz="2100" smtClean="0">
                <a:ea typeface="宋体" panose="02010600030101010101" pitchFamily="2" charset="-122"/>
              </a:rPr>
              <a:t>而不是</a:t>
            </a:r>
            <a:r>
              <a:rPr lang="en-US" altLang="zh-CN" sz="2100" smtClean="0">
                <a:ea typeface="宋体" panose="02010600030101010101" pitchFamily="2" charset="-122"/>
              </a:rPr>
              <a:t>5.783 </a:t>
            </a:r>
            <a:r>
              <a:rPr lang="zh-CN" altLang="en-US" sz="2100" smtClean="0">
                <a:ea typeface="宋体" panose="02010600030101010101" pitchFamily="2" charset="-122"/>
              </a:rPr>
              <a:t>，这样使得重量向下取整，而运输公司则希望结果向上取整。</a:t>
            </a:r>
          </a:p>
          <a:p>
            <a:pPr>
              <a:lnSpc>
                <a:spcPct val="120000"/>
              </a:lnSpc>
            </a:pPr>
            <a:r>
              <a:rPr lang="zh-CN" altLang="en-US" sz="2100" smtClean="0">
                <a:ea typeface="宋体" panose="02010600030101010101" pitchFamily="2" charset="-122"/>
              </a:rPr>
              <a:t>一种解决方案是在除以</a:t>
            </a:r>
            <a:r>
              <a:rPr lang="en-US" altLang="zh-CN" sz="2100" smtClean="0">
                <a:ea typeface="宋体" panose="02010600030101010101" pitchFamily="2" charset="-122"/>
              </a:rPr>
              <a:t>166</a:t>
            </a:r>
            <a:r>
              <a:rPr lang="zh-CN" altLang="en-US" sz="2100" smtClean="0">
                <a:ea typeface="宋体" panose="02010600030101010101" pitchFamily="2" charset="-122"/>
              </a:rPr>
              <a:t>之前把体积数加上</a:t>
            </a:r>
            <a:r>
              <a:rPr lang="en-US" altLang="zh-CN" sz="2100" smtClean="0">
                <a:ea typeface="宋体" panose="02010600030101010101" pitchFamily="2" charset="-122"/>
              </a:rPr>
              <a:t>165</a:t>
            </a:r>
            <a:r>
              <a:rPr lang="zh-CN" altLang="en-US" sz="2100" smtClean="0"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en-US" altLang="en-US" sz="2100" smtClean="0"/>
              <a:t> </a:t>
            </a:r>
            <a:r>
              <a:rPr lang="en-US" altLang="en-US" sz="2100" smtClean="0">
                <a:ea typeface="宋体" panose="02010600030101010101" pitchFamily="2" charset="-122"/>
              </a:rPr>
              <a:t>weight = (volume + 165) / 166</a:t>
            </a:r>
            <a:endParaRPr lang="zh-CN" altLang="en-US" sz="21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549275"/>
            <a:ext cx="7920037" cy="5759450"/>
          </a:xfrm>
          <a:solidFill>
            <a:srgbClr val="336699"/>
          </a:solidFill>
        </p:spPr>
        <p:txBody>
          <a:bodyPr lIns="92075" tIns="46038" rIns="92075" bIns="46038"/>
          <a:lstStyle/>
          <a:p>
            <a:pPr algn="l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int main(void)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int height, length, width, volume, weight;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height = 8;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length = 12;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width = 10;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volume = height * length * width;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weight = (volume + 165) / 166;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printf("Dimensions: %dx%dx%d\n", length, width, height);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printf("Volume (cubic inches): %d\n", volume);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printf("Dimensional weight (pounds): %d\n", weight);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  return 0;</a:t>
            </a:r>
            <a:b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12_古瓶荷花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1893</TotalTime>
  <Words>1446</Words>
  <Application>Microsoft Office PowerPoint</Application>
  <PresentationFormat>全屏显示(4:3)</PresentationFormat>
  <Paragraphs>131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Arial Black</vt:lpstr>
      <vt:lpstr>方正舒体</vt:lpstr>
      <vt:lpstr>黑体</vt:lpstr>
      <vt:lpstr>方正姚体</vt:lpstr>
      <vt:lpstr>楷体_GB2312</vt:lpstr>
      <vt:lpstr>12_古瓶荷花</vt:lpstr>
      <vt:lpstr>PowerPoint 演示文稿</vt:lpstr>
      <vt:lpstr>PowerPoint 演示文稿</vt:lpstr>
      <vt:lpstr>简单的C语言程序</vt:lpstr>
      <vt:lpstr>PowerPoint 演示文稿</vt:lpstr>
      <vt:lpstr>用C-Free编写第24页的第一题</vt:lpstr>
      <vt:lpstr>sum.c</vt:lpstr>
      <vt:lpstr>dweight.c：计算箱子的空间重量</vt:lpstr>
      <vt:lpstr>dweight.c：计算箱子的空间重量</vt:lpstr>
      <vt:lpstr>int main(void) {   int height, length, width, volume, weight;    height = 8;   length = 12;   width = 10;   volume = height * length * width;   weight = (volume + 165) / 166;    printf("Dimensions: %dx%dx%d\n", length, width, height);   printf("Volume (cubic inches): %d\n", volume);   printf("Dimensional weight (pounds): %d\n", weight);    return 0; }</vt:lpstr>
      <vt:lpstr>dweight2.c</vt:lpstr>
      <vt:lpstr>#include &lt;stdio.h&gt; int main(void) {   int height, length, width, volume, weight;   printf("Enter height of box: ");   scanf("%d", &amp;height);   printf("Enter length of box: ");   scanf("%d", &amp;length);   printf("Enter width of box: ");   scanf("%d", &amp;width);   volume = height * length * width;   weight = (volume + 165) / 166;   printf("Volume (cubic inches): %d\n", volume);   printf("Dimensional weight (pounds): %d\n", weight);   system("pause");   return 0; }</vt:lpstr>
      <vt:lpstr>定义常量的名字</vt:lpstr>
      <vt:lpstr>#include &lt;stdio.h&gt;  #define FREEZING_PT 32.0f #define SCALE_FACTOR (5.0f / 9.0f)  int main(void) {   float fahrenheit, celsius;    printf("Enter Fahrenheit temperature: ");   scanf("%f", &amp;fahrenheit);    celsius = (fahrenheit - FREEZING_PT) * SCALE_FACTOR;    printf("Celsius equivalent: %.1f\n", celsius);    return 0; }</vt:lpstr>
      <vt:lpstr>小结</vt:lpstr>
      <vt:lpstr>2.7 标识符</vt:lpstr>
      <vt:lpstr>2.7 标识符</vt:lpstr>
      <vt:lpstr>关键字</vt:lpstr>
      <vt:lpstr> 运行Ｃ程序的步骤</vt:lpstr>
      <vt:lpstr>C程序的开发与运行环境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李胜军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方弘</dc:creator>
  <cp:keywords>C语言</cp:keywords>
  <cp:lastModifiedBy>Bai Zhongjian</cp:lastModifiedBy>
  <cp:revision>219</cp:revision>
  <dcterms:created xsi:type="dcterms:W3CDTF">2007-03-19T00:20:42Z</dcterms:created>
  <dcterms:modified xsi:type="dcterms:W3CDTF">2018-09-17T11:08:18Z</dcterms:modified>
</cp:coreProperties>
</file>