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321" r:id="rId4"/>
    <p:sldId id="322" r:id="rId5"/>
    <p:sldId id="323" r:id="rId6"/>
    <p:sldId id="324" r:id="rId7"/>
    <p:sldId id="258" r:id="rId8"/>
    <p:sldId id="259" r:id="rId9"/>
    <p:sldId id="262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326" r:id="rId18"/>
    <p:sldId id="325" r:id="rId19"/>
    <p:sldId id="275" r:id="rId20"/>
  </p:sldIdLst>
  <p:sldSz cx="12192000" cy="6858000"/>
  <p:notesSz cx="9928225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0" userDrawn="1">
          <p15:clr>
            <a:srgbClr val="A4A3A4"/>
          </p15:clr>
        </p15:guide>
        <p15:guide id="2" pos="312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B82F25"/>
    <a:srgbClr val="660033"/>
    <a:srgbClr val="FF7706"/>
    <a:srgbClr val="990033"/>
    <a:srgbClr val="000066"/>
    <a:srgbClr val="C6A02E"/>
    <a:srgbClr val="6DBFAB"/>
    <a:srgbClr val="FFA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>
      <p:cViewPr varScale="1">
        <p:scale>
          <a:sx n="101" d="100"/>
          <a:sy n="101" d="100"/>
        </p:scale>
        <p:origin x="372" y="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60" d="100"/>
          <a:sy n="60" d="100"/>
        </p:scale>
        <p:origin x="2568" y="56"/>
      </p:cViewPr>
      <p:guideLst>
        <p:guide orient="horz" pos="214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3313" cy="340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594" y="1"/>
            <a:ext cx="4303313" cy="340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CF2A5-0579-4386-8648-E82645C5F413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303313" cy="3409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594" y="6456699"/>
            <a:ext cx="4303313" cy="3409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58500-17BA-4E5A-A20A-29C4AFFD5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099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1"/>
            <a:ext cx="4302905" cy="3394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243" tIns="47621" rIns="95243" bIns="47621" numCol="1" anchor="t" anchorCtr="0" compatLnSpc="1">
            <a:prstTxWarp prst="textNoShape">
              <a:avLst/>
            </a:prstTxWarp>
          </a:bodyPr>
          <a:lstStyle>
            <a:lvl1pPr defTabSz="95258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322" y="1"/>
            <a:ext cx="4302905" cy="3394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243" tIns="47621" rIns="95243" bIns="47621" numCol="1" anchor="t" anchorCtr="0" compatLnSpc="1">
            <a:prstTxWarp prst="textNoShape">
              <a:avLst/>
            </a:prstTxWarp>
          </a:bodyPr>
          <a:lstStyle>
            <a:lvl1pPr algn="r" defTabSz="95258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03513" y="511175"/>
            <a:ext cx="4525962" cy="2546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665" y="3227966"/>
            <a:ext cx="7278897" cy="30594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243" tIns="47621" rIns="95243" bIns="476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6458256"/>
            <a:ext cx="4302905" cy="3394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243" tIns="47621" rIns="95243" bIns="47621" numCol="1" anchor="b" anchorCtr="0" compatLnSpc="1">
            <a:prstTxWarp prst="textNoShape">
              <a:avLst/>
            </a:prstTxWarp>
          </a:bodyPr>
          <a:lstStyle>
            <a:lvl1pPr defTabSz="95258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322" y="6458256"/>
            <a:ext cx="4302905" cy="3394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243" tIns="47621" rIns="95243" bIns="47621" numCol="1" anchor="b" anchorCtr="0" compatLnSpc="1">
            <a:prstTxWarp prst="textNoShape">
              <a:avLst/>
            </a:prstTxWarp>
          </a:bodyPr>
          <a:lstStyle>
            <a:lvl1pPr algn="r" defTabSz="952580">
              <a:defRPr sz="1200"/>
            </a:lvl1pPr>
          </a:lstStyle>
          <a:p>
            <a:fld id="{B90D6BE3-42E0-4DA5-B156-66EF77FDC7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9056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75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6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30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371600"/>
            <a:ext cx="11582400" cy="518160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n"/>
              <a:defRPr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p"/>
              <a:defRPr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085850" indent="-22860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2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99003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524000"/>
            <a:ext cx="5689600" cy="4800600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 sz="2800" b="1"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 sz="2400" b="1"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2000"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524000"/>
            <a:ext cx="5689600" cy="4800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lang="en-US" b="1" smtClean="0">
                <a:solidFill>
                  <a:srgbClr val="000066"/>
                </a:solidFill>
              </a:defRPr>
            </a:lvl1pPr>
            <a:lvl2pPr>
              <a:defRPr lang="en-US" b="1" smtClean="0">
                <a:solidFill>
                  <a:srgbClr val="000066"/>
                </a:solidFill>
              </a:defRPr>
            </a:lvl2pPr>
            <a:lvl3pPr>
              <a:defRPr lang="en-US" b="1" smtClean="0">
                <a:solidFill>
                  <a:srgbClr val="000066"/>
                </a:solidFill>
              </a:defRPr>
            </a:lvl3pPr>
            <a:lvl4pPr>
              <a:defRPr lang="en-US" sz="1800" b="1" smtClean="0"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 lang="en-US" sz="1800"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dirty="0" smtClean="0"/>
              <a:t>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 smtClean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6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 bldLvl="2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259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0"/>
            <a:ext cx="2590800" cy="5562600"/>
          </a:xfrm>
        </p:spPr>
        <p:txBody>
          <a:bodyPr vert="eaVert"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762000"/>
            <a:ext cx="7569200" cy="5562600"/>
          </a:xfrm>
        </p:spPr>
        <p:txBody>
          <a:bodyPr vert="eaVert"/>
          <a:lstStyle>
            <a:lvl1pPr>
              <a:defRPr>
                <a:solidFill>
                  <a:srgbClr val="000066"/>
                </a:solidFill>
              </a:defRPr>
            </a:lvl1pPr>
            <a:lvl2pPr>
              <a:defRPr>
                <a:solidFill>
                  <a:srgbClr val="000066"/>
                </a:solidFill>
              </a:defRPr>
            </a:lvl2pPr>
            <a:lvl3pPr>
              <a:defRPr>
                <a:solidFill>
                  <a:srgbClr val="000066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0139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0238" cy="6865023"/>
          </a:xfrm>
          <a:prstGeom prst="rect">
            <a:avLst/>
          </a:prstGeom>
        </p:spPr>
      </p:pic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914400" y="5334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304800" y="1371600"/>
            <a:ext cx="11480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 smtClean="0"/>
              <a:t> 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 smtClean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50" r:id="rId3"/>
    <p:sldLayoutId id="2147484053" r:id="rId4"/>
    <p:sldLayoutId id="2147484057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9900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Times New Roman" panose="02020603050405020304" pitchFamily="18" charset="0"/>
        <a:buChar char="☺"/>
        <a:defRPr lang="en-US" altLang="zh-CN" sz="2600" b="1" baseline="0" dirty="0" smtClean="0">
          <a:solidFill>
            <a:srgbClr val="000066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Times New Roman" panose="02020603050405020304" pitchFamily="18" charset="0"/>
        <a:buChar char="♫"/>
        <a:defRPr lang="en-US" altLang="zh-CN" sz="2400" b="1" dirty="0" smtClean="0">
          <a:solidFill>
            <a:srgbClr val="000066"/>
          </a:solidFill>
          <a:latin typeface="+mj-ea"/>
          <a:ea typeface="+mj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anose="05000000000000000000" pitchFamily="2" charset="2"/>
        <a:buChar char="Ø"/>
        <a:defRPr lang="en-US" altLang="zh-CN" sz="2200" b="1" dirty="0" smtClean="0">
          <a:solidFill>
            <a:srgbClr val="000066"/>
          </a:solidFill>
          <a:latin typeface="+mj-ea"/>
          <a:ea typeface="+mj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en-US" altLang="zh-CN" sz="2000" b="1" dirty="0" smtClean="0">
          <a:solidFill>
            <a:schemeClr val="accent6">
              <a:lumMod val="75000"/>
            </a:schemeClr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en-US" altLang="zh-CN" sz="1600" b="1" dirty="0" smtClean="0">
          <a:solidFill>
            <a:schemeClr val="accent6">
              <a:lumMod val="75000"/>
            </a:schemeClr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程序设计与算法基础</a:t>
            </a:r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r>
              <a:rPr lang="en-US" altLang="zh-CN" dirty="0" smtClean="0"/>
              <a:t>-Part 1/4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52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9.1.1 </a:t>
            </a:r>
            <a:r>
              <a:rPr lang="zh-CN" altLang="en-US" dirty="0"/>
              <a:t>函数定义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函数定义的一般格式：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 b="1" i="1" dirty="0" smtClean="0">
                <a:solidFill>
                  <a:srgbClr val="FF0000"/>
                </a:solidFill>
              </a:rPr>
              <a:t>返回值类型</a:t>
            </a:r>
            <a:r>
              <a:rPr lang="zh-CN" altLang="en-US" sz="2800" b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cs typeface="Courier New" panose="02070309020205020404" pitchFamily="49" charset="0"/>
              </a:rPr>
              <a:t>函数名</a:t>
            </a:r>
            <a:r>
              <a:rPr lang="en-US" altLang="zh-CN" sz="2800" b="1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( </a:t>
            </a:r>
            <a:r>
              <a:rPr lang="zh-CN" altLang="en-US" sz="2800" b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形式参数列表 </a:t>
            </a:r>
            <a:r>
              <a:rPr lang="en-US" altLang="zh-CN" sz="2800" b="1" dirty="0">
                <a:solidFill>
                  <a:srgbClr val="FF0000"/>
                </a:solidFill>
                <a:cs typeface="Courier New" panose="020703090202050204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cs typeface="Courier New" panose="02070309020205020404" pitchFamily="49" charset="0"/>
              </a:rPr>
              <a:t>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cs typeface="Courier New" panose="02070309020205020404" pitchFamily="49" charset="0"/>
              </a:rPr>
              <a:t>	  </a:t>
            </a:r>
            <a:r>
              <a:rPr lang="zh-CN" altLang="en-US" sz="2800" b="1" i="1" dirty="0">
                <a:solidFill>
                  <a:srgbClr val="FF0000"/>
                </a:solidFill>
              </a:rPr>
              <a:t>声明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	  </a:t>
            </a:r>
            <a:r>
              <a:rPr lang="zh-CN" altLang="en-US" sz="2800" b="1" i="1" dirty="0">
                <a:solidFill>
                  <a:srgbClr val="FF0000"/>
                </a:solidFill>
              </a:rPr>
              <a:t>语句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}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990033"/>
              </a:solidFill>
            </a:endParaRPr>
          </a:p>
          <a:p>
            <a:r>
              <a:rPr lang="zh-CN" altLang="en-US" dirty="0" smtClean="0"/>
              <a:t>函数通常会计算出一个结果，这个结果的类型就是</a:t>
            </a:r>
            <a:r>
              <a:rPr lang="zh-CN" altLang="en-US" b="1" i="1" dirty="0" smtClean="0">
                <a:solidFill>
                  <a:srgbClr val="FF0000"/>
                </a:solidFill>
              </a:rPr>
              <a:t>返回值类型（</a:t>
            </a:r>
            <a:r>
              <a:rPr lang="en-US" altLang="zh-CN" b="1" i="1" dirty="0" smtClean="0">
                <a:solidFill>
                  <a:srgbClr val="FF0000"/>
                </a:solidFill>
              </a:rPr>
              <a:t>return type</a:t>
            </a:r>
            <a:r>
              <a:rPr lang="zh-CN" altLang="en-US" b="1" i="1" dirty="0" smtClean="0">
                <a:solidFill>
                  <a:srgbClr val="FF0000"/>
                </a:solidFill>
              </a:rPr>
              <a:t>）</a:t>
            </a:r>
            <a:endParaRPr lang="en-US" altLang="zh-CN" b="1" i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没有返回值的函数可以指定其返回值类型</a:t>
            </a:r>
            <a:r>
              <a:rPr lang="zh-CN" altLang="en-US" dirty="0"/>
              <a:t>是</a:t>
            </a:r>
            <a:r>
              <a:rPr lang="en-US" altLang="zh-CN" b="1" i="1" dirty="0" smtClean="0">
                <a:solidFill>
                  <a:srgbClr val="FF0000"/>
                </a:solidFill>
              </a:rPr>
              <a:t>void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756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例如：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b="1" i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double average(double </a:t>
            </a:r>
            <a:r>
              <a:rPr lang="en-US" altLang="zh-CN" sz="2800" b="1" i="1" dirty="0">
                <a:solidFill>
                  <a:srgbClr val="FF0000"/>
                </a:solidFill>
                <a:cs typeface="Courier New" panose="02070309020205020404" pitchFamily="49" charset="0"/>
              </a:rPr>
              <a:t>a, double b)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FF0000"/>
                </a:solidFill>
                <a:cs typeface="Courier New" panose="02070309020205020404" pitchFamily="49" charset="0"/>
              </a:rPr>
              <a:t>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FF0000"/>
                </a:solidFill>
                <a:cs typeface="Courier New" panose="02070309020205020404" pitchFamily="49" charset="0"/>
              </a:rPr>
              <a:t>	  return (a + b) / 2;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b="1" i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}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sz="2800" dirty="0">
              <a:cs typeface="Courier New" panose="02070309020205020404" pitchFamily="49" charset="0"/>
            </a:endParaRPr>
          </a:p>
          <a:p>
            <a:r>
              <a:rPr lang="zh-CN" altLang="en-US" sz="2800" dirty="0" smtClean="0"/>
              <a:t>每个</a:t>
            </a:r>
            <a:r>
              <a:rPr lang="zh-CN" altLang="en-US" sz="2800" dirty="0"/>
              <a:t>形式参数需要说明其类型；形式参数间用逗号进行分隔</a:t>
            </a:r>
            <a:r>
              <a:rPr lang="zh-CN" altLang="en-US" sz="2800" dirty="0" smtClean="0"/>
              <a:t>。</a:t>
            </a:r>
            <a:endParaRPr lang="en-US" altLang="zh-CN" sz="2800" dirty="0"/>
          </a:p>
          <a:p>
            <a:r>
              <a:rPr lang="zh-CN" altLang="en-US" sz="2800" dirty="0" smtClean="0"/>
              <a:t>如果</a:t>
            </a:r>
            <a:r>
              <a:rPr lang="zh-CN" altLang="en-US" sz="2800" dirty="0"/>
              <a:t>函数没有形式参数，那么在圆括号内应该出现</a:t>
            </a:r>
            <a:r>
              <a:rPr lang="en-US" altLang="zh-CN" sz="2800" dirty="0" smtClean="0"/>
              <a:t>void</a:t>
            </a:r>
            <a:r>
              <a:rPr lang="zh-CN" altLang="en-US" sz="2800" dirty="0" smtClean="0"/>
              <a:t>，或者什么都不写。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2901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函数体可以包含声明和语句</a:t>
            </a:r>
            <a:r>
              <a:rPr lang="zh-CN" altLang="en-US" sz="2800" dirty="0" smtClean="0"/>
              <a:t>。例如：</a:t>
            </a:r>
            <a:endParaRPr lang="en-US" altLang="zh-CN" sz="28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 smtClean="0"/>
              <a:t>double </a:t>
            </a:r>
            <a:r>
              <a:rPr lang="en-US" altLang="zh-CN" sz="2800" dirty="0"/>
              <a:t>average(double a, double b)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/>
              <a:t>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/>
              <a:t>	  </a:t>
            </a:r>
            <a:r>
              <a:rPr lang="en-US" altLang="zh-CN" sz="2800" b="1" i="1" dirty="0">
                <a:solidFill>
                  <a:srgbClr val="FF0000"/>
                </a:solidFill>
              </a:rPr>
              <a:t>double sum;       /* declaration */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/>
              <a:t>	  sum = a + b;      /* statement */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/>
              <a:t>	  return sum / 2;   /* statement */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 smtClean="0"/>
              <a:t>}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4" name="圆角矩形标注 3"/>
          <p:cNvSpPr/>
          <p:nvPr/>
        </p:nvSpPr>
        <p:spPr bwMode="auto">
          <a:xfrm>
            <a:off x="8077200" y="1828800"/>
            <a:ext cx="3505200" cy="2209800"/>
          </a:xfrm>
          <a:prstGeom prst="wedgeRoundRectCallout">
            <a:avLst>
              <a:gd name="adj1" fmla="val -63328"/>
              <a:gd name="adj2" fmla="val -2428"/>
              <a:gd name="adj3" fmla="val 16667"/>
            </a:avLst>
          </a:prstGeom>
          <a:solidFill>
            <a:schemeClr val="accent5">
              <a:lumMod val="10000"/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zh-CN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C89</a:t>
            </a:r>
            <a:r>
              <a:rPr lang="zh-CN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中，变量声明必须出现在语句之前；在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C99</a:t>
            </a:r>
            <a:r>
              <a:rPr lang="zh-CN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中，变量声明和语句可以混在一起，只要变量在第一次使用前进行声明即可。</a:t>
            </a:r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 bwMode="auto">
          <a:xfrm>
            <a:off x="1981200" y="4495800"/>
            <a:ext cx="3505200" cy="1676400"/>
          </a:xfrm>
          <a:prstGeom prst="wedgeRoundRectCallout">
            <a:avLst>
              <a:gd name="adj1" fmla="val -29711"/>
              <a:gd name="adj2" fmla="val -116861"/>
              <a:gd name="adj3" fmla="val 16667"/>
            </a:avLst>
          </a:prstGeom>
          <a:solidFill>
            <a:schemeClr val="accent5">
              <a:lumMod val="10000"/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zh-CN" altLang="en-US" sz="2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函数</a:t>
            </a:r>
            <a:r>
              <a:rPr lang="zh-CN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体内声明的变量专属于此函数，其他函数不能对这些变量进行检查或修改。</a:t>
            </a:r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just"/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633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返回类型为</a:t>
            </a:r>
            <a:r>
              <a:rPr lang="en-US" altLang="zh-CN" sz="2800" dirty="0">
                <a:cs typeface="Courier New" panose="02070309020205020404" pitchFamily="49" charset="0"/>
              </a:rPr>
              <a:t>void</a:t>
            </a:r>
            <a:r>
              <a:rPr lang="zh-CN" altLang="en-US" sz="2800" dirty="0">
                <a:cs typeface="Courier New" panose="02070309020205020404" pitchFamily="49" charset="0"/>
              </a:rPr>
              <a:t>的函数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(void </a:t>
            </a:r>
            <a:r>
              <a:rPr lang="zh-CN" altLang="en-US" sz="2800" dirty="0" smtClean="0"/>
              <a:t>函数</a:t>
            </a:r>
            <a:r>
              <a:rPr lang="en-US" altLang="zh-CN" sz="2800" dirty="0" smtClean="0"/>
              <a:t>) </a:t>
            </a:r>
            <a:r>
              <a:rPr lang="zh-CN" altLang="en-US" sz="2800" dirty="0"/>
              <a:t>的函数体可以为空：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FF0000"/>
                </a:solidFill>
              </a:rPr>
              <a:t>void </a:t>
            </a:r>
            <a:r>
              <a:rPr lang="en-US" altLang="zh-CN" sz="2800" b="1" i="1" dirty="0" err="1">
                <a:solidFill>
                  <a:srgbClr val="FF0000"/>
                </a:solidFill>
              </a:rPr>
              <a:t>print_pun</a:t>
            </a:r>
            <a:r>
              <a:rPr lang="en-US" altLang="zh-CN" sz="2800" b="1" i="1" dirty="0">
                <a:solidFill>
                  <a:srgbClr val="FF0000"/>
                </a:solidFill>
              </a:rPr>
              <a:t>(void)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FF0000"/>
                </a:solidFill>
              </a:rPr>
              <a:t>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FF0000"/>
                </a:solidFill>
              </a:rPr>
              <a:t>}</a:t>
            </a:r>
          </a:p>
          <a:p>
            <a:r>
              <a:rPr lang="zh-CN" altLang="en-US" sz="2800" dirty="0"/>
              <a:t>在程序开发过程中，留下空函数体（临时措施）是有意义的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7845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9.1.2 </a:t>
            </a:r>
            <a:r>
              <a:rPr lang="zh-CN" altLang="en-US" dirty="0"/>
              <a:t>函数调用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函数调用由函数名和跟随其后的实际参数列表组成，其中实际参数列表用圆括号括起来：</a:t>
            </a:r>
          </a:p>
          <a:p>
            <a:pPr lvl="5">
              <a:buFont typeface="Wingdings" panose="05000000000000000000" pitchFamily="2" charset="2"/>
              <a:buNone/>
            </a:pP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anose="02070309020205020404" pitchFamily="49" charset="0"/>
              </a:rPr>
              <a:t>average(x, y)</a:t>
            </a:r>
          </a:p>
          <a:p>
            <a:pPr lvl="5">
              <a:buFont typeface="Wingdings" panose="05000000000000000000" pitchFamily="2" charset="2"/>
              <a:buNone/>
            </a:pPr>
            <a:r>
              <a:rPr lang="en-US" altLang="zh-CN" sz="3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anose="02070309020205020404" pitchFamily="49" charset="0"/>
              </a:rPr>
              <a:t>print_pun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如果</a:t>
            </a:r>
            <a:r>
              <a:rPr lang="zh-CN" altLang="en-US" sz="2800" dirty="0"/>
              <a:t>丢失圆括号，那么将无法进行函数调用：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i="1" dirty="0" err="1">
                <a:solidFill>
                  <a:srgbClr val="0070C0"/>
                </a:solidFill>
              </a:rPr>
              <a:t>print_pun</a:t>
            </a:r>
            <a:r>
              <a:rPr lang="en-US" altLang="zh-CN" sz="2800" i="1" dirty="0">
                <a:solidFill>
                  <a:srgbClr val="0070C0"/>
                </a:solidFill>
              </a:rPr>
              <a:t>;   /*** WRONG ***/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 dirty="0"/>
              <a:t>这条语句是合法的，但是不起作用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sp>
        <p:nvSpPr>
          <p:cNvPr id="4" name="圆角矩形标注 3"/>
          <p:cNvSpPr/>
          <p:nvPr/>
        </p:nvSpPr>
        <p:spPr bwMode="auto">
          <a:xfrm>
            <a:off x="6096000" y="2286000"/>
            <a:ext cx="2743200" cy="1371600"/>
          </a:xfrm>
          <a:prstGeom prst="wedgeRoundRectCallout">
            <a:avLst>
              <a:gd name="adj1" fmla="val -74670"/>
              <a:gd name="adj2" fmla="val -27711"/>
              <a:gd name="adj3" fmla="val 16667"/>
            </a:avLst>
          </a:prstGeom>
          <a:solidFill>
            <a:schemeClr val="accent5">
              <a:lumMod val="10000"/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如果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函数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有参数，那么调用时实际参数前不能加类型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 bwMode="auto">
          <a:xfrm>
            <a:off x="938784" y="3505200"/>
            <a:ext cx="2743200" cy="1371600"/>
          </a:xfrm>
          <a:prstGeom prst="wedgeRoundRectCallout">
            <a:avLst>
              <a:gd name="adj1" fmla="val -3337"/>
              <a:gd name="adj2" fmla="val -70378"/>
              <a:gd name="adj3" fmla="val 16667"/>
            </a:avLst>
          </a:prstGeom>
          <a:solidFill>
            <a:schemeClr val="accent5">
              <a:lumMod val="10000"/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调用时函数前也不能加返回类型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490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5000"/>
              </a:spcBef>
            </a:pPr>
            <a:r>
              <a:rPr lang="zh-CN" altLang="zh-CN" sz="2800" dirty="0"/>
              <a:t>非void型的函数调用</a:t>
            </a:r>
            <a:r>
              <a:rPr lang="zh-CN" altLang="en-US" sz="2800" dirty="0"/>
              <a:t>产生的值可存储在变量中，还可以进行测试、显示或者其他用途：</a:t>
            </a:r>
          </a:p>
          <a:p>
            <a:pPr lvl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b="1" i="1" dirty="0" err="1">
                <a:solidFill>
                  <a:srgbClr val="FF0000"/>
                </a:solidFill>
              </a:rPr>
              <a:t>avg</a:t>
            </a:r>
            <a:r>
              <a:rPr lang="en-US" altLang="zh-CN" b="1" i="1" dirty="0">
                <a:solidFill>
                  <a:srgbClr val="FF0000"/>
                </a:solidFill>
              </a:rPr>
              <a:t> = average(x, y</a:t>
            </a:r>
            <a:r>
              <a:rPr lang="en-US" altLang="zh-CN" b="1" i="1" dirty="0" smtClean="0">
                <a:solidFill>
                  <a:srgbClr val="FF0000"/>
                </a:solidFill>
              </a:rPr>
              <a:t>);</a:t>
            </a:r>
          </a:p>
          <a:p>
            <a:pPr lvl="1">
              <a:spcBef>
                <a:spcPct val="25000"/>
              </a:spcBef>
              <a:buFont typeface="Wingdings" panose="05000000000000000000" pitchFamily="2" charset="2"/>
              <a:buNone/>
            </a:pPr>
            <a:endParaRPr lang="en-US" altLang="zh-CN" b="1" i="1" dirty="0">
              <a:solidFill>
                <a:srgbClr val="FF0000"/>
              </a:solidFill>
            </a:endParaRPr>
          </a:p>
          <a:p>
            <a:pPr lvl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rgbClr val="FF0000"/>
                </a:solidFill>
              </a:rPr>
              <a:t>if (average(x, y) &gt; 0)</a:t>
            </a:r>
          </a:p>
          <a:p>
            <a:pPr lvl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rgbClr val="FF0000"/>
                </a:solidFill>
              </a:rPr>
              <a:t>	  </a:t>
            </a:r>
            <a:r>
              <a:rPr lang="en-US" altLang="zh-CN" b="1" i="1" dirty="0" err="1">
                <a:solidFill>
                  <a:srgbClr val="FF0000"/>
                </a:solidFill>
              </a:rPr>
              <a:t>printf</a:t>
            </a:r>
            <a:r>
              <a:rPr lang="en-US" altLang="zh-CN" b="1" i="1" dirty="0">
                <a:solidFill>
                  <a:srgbClr val="FF0000"/>
                </a:solidFill>
              </a:rPr>
              <a:t>("Average is positive\n</a:t>
            </a:r>
            <a:r>
              <a:rPr lang="en-US" altLang="zh-CN" b="1" i="1" dirty="0" smtClean="0">
                <a:solidFill>
                  <a:srgbClr val="FF0000"/>
                </a:solidFill>
              </a:rPr>
              <a:t>");</a:t>
            </a:r>
          </a:p>
          <a:p>
            <a:pPr lvl="1">
              <a:spcBef>
                <a:spcPct val="25000"/>
              </a:spcBef>
              <a:buFont typeface="Wingdings" panose="05000000000000000000" pitchFamily="2" charset="2"/>
              <a:buNone/>
            </a:pPr>
            <a:endParaRPr lang="en-US" altLang="zh-CN" b="1" i="1" dirty="0">
              <a:solidFill>
                <a:srgbClr val="FF0000"/>
              </a:solidFill>
            </a:endParaRPr>
          </a:p>
          <a:p>
            <a:pPr lvl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b="1" i="1" dirty="0" err="1">
                <a:solidFill>
                  <a:srgbClr val="FF0000"/>
                </a:solidFill>
              </a:rPr>
              <a:t>printf</a:t>
            </a:r>
            <a:r>
              <a:rPr lang="en-US" altLang="zh-CN" b="1" i="1" dirty="0">
                <a:solidFill>
                  <a:srgbClr val="FF0000"/>
                </a:solidFill>
              </a:rPr>
              <a:t>("The average is %g\n", average(x, y</a:t>
            </a:r>
            <a:r>
              <a:rPr lang="en-US" altLang="zh-CN" b="1" i="1" dirty="0" smtClean="0">
                <a:solidFill>
                  <a:srgbClr val="FF0000"/>
                </a:solidFill>
              </a:rPr>
              <a:t>));</a:t>
            </a:r>
          </a:p>
          <a:p>
            <a:pPr lvl="1">
              <a:spcBef>
                <a:spcPct val="25000"/>
              </a:spcBef>
              <a:buFont typeface="Wingdings" panose="05000000000000000000" pitchFamily="2" charset="2"/>
              <a:buNone/>
            </a:pPr>
            <a:endParaRPr lang="zh-CN" altLang="en-US" i="1" dirty="0">
              <a:solidFill>
                <a:srgbClr val="FF0000"/>
              </a:solidFill>
            </a:endParaRPr>
          </a:p>
          <a:p>
            <a:pPr lvl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rgbClr val="FF0000"/>
                </a:solidFill>
              </a:rPr>
              <a:t>average(x, y</a:t>
            </a:r>
            <a:r>
              <a:rPr lang="en-US" altLang="zh-CN" b="1" i="1" dirty="0" smtClean="0">
                <a:solidFill>
                  <a:srgbClr val="FF0000"/>
                </a:solidFill>
              </a:rPr>
              <a:t>);</a:t>
            </a:r>
            <a:endParaRPr lang="en-US" altLang="zh-CN" b="1" i="1" dirty="0">
              <a:solidFill>
                <a:srgbClr val="FF0000"/>
              </a:solidFill>
            </a:endParaRPr>
          </a:p>
        </p:txBody>
      </p:sp>
      <p:sp>
        <p:nvSpPr>
          <p:cNvPr id="4" name="圆角矩形标注 3"/>
          <p:cNvSpPr/>
          <p:nvPr/>
        </p:nvSpPr>
        <p:spPr bwMode="auto">
          <a:xfrm>
            <a:off x="4953000" y="2057400"/>
            <a:ext cx="2743200" cy="914400"/>
          </a:xfrm>
          <a:prstGeom prst="wedgeRoundRectCallout">
            <a:avLst>
              <a:gd name="adj1" fmla="val -68923"/>
              <a:gd name="adj2" fmla="val 3324"/>
              <a:gd name="adj3" fmla="val 16667"/>
            </a:avLst>
          </a:prstGeom>
          <a:solidFill>
            <a:schemeClr val="accent5">
              <a:lumMod val="10000"/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函数返回值保存在变量中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 bwMode="auto">
          <a:xfrm>
            <a:off x="7772400" y="3581400"/>
            <a:ext cx="2819400" cy="914400"/>
          </a:xfrm>
          <a:prstGeom prst="wedgeRoundRectCallout">
            <a:avLst>
              <a:gd name="adj1" fmla="val -65305"/>
              <a:gd name="adj2" fmla="val 19603"/>
              <a:gd name="adj3" fmla="val 16667"/>
            </a:avLst>
          </a:prstGeom>
          <a:solidFill>
            <a:schemeClr val="accent5">
              <a:lumMod val="10000"/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函数返回值不显式保存到变量而是直接使用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3886200" y="5181600"/>
            <a:ext cx="2819400" cy="914400"/>
          </a:xfrm>
          <a:prstGeom prst="wedgeRoundRectCallout">
            <a:avLst>
              <a:gd name="adj1" fmla="val -65305"/>
              <a:gd name="adj2" fmla="val 19603"/>
              <a:gd name="adj3" fmla="val 16667"/>
            </a:avLst>
          </a:prstGeom>
          <a:solidFill>
            <a:schemeClr val="accent5">
              <a:lumMod val="10000"/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函数返回值没有保存到变量，被丢弃了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7772400" y="5181600"/>
            <a:ext cx="2819400" cy="914400"/>
          </a:xfrm>
          <a:prstGeom prst="wedgeRoundRectCallout">
            <a:avLst>
              <a:gd name="adj1" fmla="val -65305"/>
              <a:gd name="adj2" fmla="val 19603"/>
              <a:gd name="adj3" fmla="val 16667"/>
            </a:avLst>
          </a:prstGeom>
          <a:solidFill>
            <a:schemeClr val="accent5">
              <a:lumMod val="10000"/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丢弃函数返回值应该有充分的理由，例如该返回值无关紧要。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192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zh-CN" altLang="en-US" dirty="0" smtClean="0"/>
              <a:t>：</a:t>
            </a:r>
            <a:r>
              <a:rPr lang="zh-CN" altLang="en-US" dirty="0"/>
              <a:t>判定素数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从键盘输入一个整数，判定其是否</a:t>
            </a:r>
            <a:r>
              <a:rPr lang="zh-CN" altLang="en-US" sz="2800" dirty="0"/>
              <a:t>是</a:t>
            </a:r>
            <a:r>
              <a:rPr lang="zh-CN" altLang="en-US" sz="2800" dirty="0" smtClean="0"/>
              <a:t>素数。这里运行样例：</a:t>
            </a:r>
            <a:endParaRPr lang="zh-CN" altLang="en-US" sz="28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/>
              <a:t>Enter a number: </a:t>
            </a:r>
            <a:r>
              <a:rPr lang="en-US" altLang="zh-CN" sz="2800" u="sng" dirty="0"/>
              <a:t>34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/>
              <a:t>Not </a:t>
            </a:r>
            <a:r>
              <a:rPr lang="en-US" altLang="zh-CN" sz="2800" dirty="0" smtClean="0"/>
              <a:t>prime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sz="2800" dirty="0"/>
          </a:p>
          <a:p>
            <a:r>
              <a:rPr lang="zh-CN" altLang="en-US" sz="3000" dirty="0" smtClean="0"/>
              <a:t>忠告：在拿到任务之后，一定不要急着编码，而是先想好问题的解决方案。</a:t>
            </a:r>
            <a:endParaRPr lang="en-US" altLang="zh-CN" sz="3000" dirty="0" smtClean="0"/>
          </a:p>
          <a:p>
            <a:pPr lvl="1"/>
            <a:r>
              <a:rPr lang="zh-CN" altLang="en-US" sz="2800" dirty="0" smtClean="0"/>
              <a:t>在某种程度上，这个解决方案可以被称为“</a:t>
            </a:r>
            <a:r>
              <a:rPr lang="zh-CN" altLang="en-US" sz="2800" b="1" i="1" dirty="0" smtClean="0">
                <a:solidFill>
                  <a:srgbClr val="FF0000"/>
                </a:solidFill>
              </a:rPr>
              <a:t>算法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(Algorithm)</a:t>
            </a:r>
            <a:r>
              <a:rPr lang="zh-CN" altLang="en-US" sz="2800" dirty="0" smtClean="0"/>
              <a:t>”</a:t>
            </a:r>
            <a:r>
              <a:rPr lang="zh-CN" altLang="en-US" sz="2800" dirty="0"/>
              <a:t>。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解决方案可以先用自然语言描述，然后再用标准化的方式去描述。随后会介绍流程图。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78161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zh-CN" altLang="en-US" dirty="0" smtClean="0"/>
              <a:t>：</a:t>
            </a:r>
            <a:r>
              <a:rPr lang="zh-CN" altLang="en-US" dirty="0"/>
              <a:t>判定素数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解决方案的关键：如何判定一个数是否是素数？</a:t>
            </a:r>
            <a:endParaRPr lang="en-US" altLang="zh-CN" sz="2800" dirty="0" smtClean="0"/>
          </a:p>
          <a:p>
            <a:pPr lvl="1"/>
            <a:r>
              <a:rPr lang="zh-CN" altLang="en-US" sz="2600" dirty="0" smtClean="0"/>
              <a:t>素数的定义：一个数如果出了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和它本身外没有其它因子，那么该数就是一个素数。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因此，判定方法可以设计为：假设数为</a:t>
            </a:r>
            <a:r>
              <a:rPr lang="en-US" altLang="zh-CN" sz="2600" dirty="0" smtClean="0"/>
              <a:t>n</a:t>
            </a:r>
            <a:r>
              <a:rPr lang="zh-CN" altLang="en-US" sz="2600" dirty="0" smtClean="0"/>
              <a:t>，那么让</a:t>
            </a:r>
            <a:r>
              <a:rPr lang="en-US" altLang="zh-CN" sz="2600" dirty="0" smtClean="0"/>
              <a:t>n</a:t>
            </a:r>
            <a:r>
              <a:rPr lang="zh-CN" altLang="en-US" sz="2600" dirty="0" smtClean="0"/>
              <a:t>去除</a:t>
            </a:r>
            <a:r>
              <a:rPr lang="en-US" altLang="zh-CN" sz="2600" dirty="0" smtClean="0"/>
              <a:t>2~n-1</a:t>
            </a:r>
            <a:r>
              <a:rPr lang="zh-CN" altLang="en-US" sz="2600" dirty="0" smtClean="0"/>
              <a:t>之间的每一个数：</a:t>
            </a:r>
            <a:endParaRPr lang="en-US" altLang="zh-CN" sz="2600" dirty="0" smtClean="0"/>
          </a:p>
          <a:p>
            <a:pPr lvl="2"/>
            <a:r>
              <a:rPr lang="zh-CN" altLang="en-US" sz="2400" dirty="0" smtClean="0"/>
              <a:t>如果其中一个（假设是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）被除尽，那么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肯定不是素数（因为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的因子）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否则，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是素数吗？</a:t>
            </a:r>
            <a:endParaRPr lang="en-US" altLang="zh-CN" sz="2400" dirty="0" smtClean="0"/>
          </a:p>
          <a:p>
            <a:pPr lvl="2"/>
            <a:r>
              <a:rPr lang="zh-CN" altLang="en-US" sz="2400" b="1" dirty="0" smtClean="0">
                <a:solidFill>
                  <a:srgbClr val="FF0000"/>
                </a:solidFill>
              </a:rPr>
              <a:t>不一定！</a:t>
            </a:r>
            <a:r>
              <a:rPr lang="zh-CN" altLang="en-US" sz="2400" dirty="0" smtClean="0"/>
              <a:t>只有所有的都除不尽，那么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才肯定是素数（因为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没有因子）。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9213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zh-CN" altLang="en-US" dirty="0" smtClean="0"/>
              <a:t>：</a:t>
            </a:r>
            <a:r>
              <a:rPr lang="zh-CN" altLang="en-US" dirty="0"/>
              <a:t>判定素数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5905499" y="1524000"/>
            <a:ext cx="4822034" cy="4176714"/>
            <a:chOff x="5905499" y="1524000"/>
            <a:chExt cx="4822034" cy="4176714"/>
          </a:xfrm>
        </p:grpSpPr>
        <p:sp>
          <p:nvSpPr>
            <p:cNvPr id="4" name="流程图: 终止 3"/>
            <p:cNvSpPr/>
            <p:nvPr/>
          </p:nvSpPr>
          <p:spPr bwMode="auto">
            <a:xfrm>
              <a:off x="6477000" y="1524000"/>
              <a:ext cx="990600" cy="304800"/>
            </a:xfrm>
            <a:prstGeom prst="flowChartTerminator">
              <a:avLst/>
            </a:prstGeom>
            <a:ln w="12700">
              <a:solidFill>
                <a:schemeClr val="accent5">
                  <a:lumMod val="10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微软雅黑" panose="020B0503020204020204" pitchFamily="34" charset="-122"/>
                </a:rPr>
                <a:t>Begin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6040040" y="2052637"/>
              <a:ext cx="1864519" cy="304800"/>
            </a:xfrm>
            <a:prstGeom prst="rect">
              <a:avLst/>
            </a:prstGeom>
            <a:ln w="12700">
              <a:solidFill>
                <a:schemeClr val="accent5">
                  <a:lumMod val="10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divisor = 2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6" name="流程图: 决策 5"/>
            <p:cNvSpPr/>
            <p:nvPr/>
          </p:nvSpPr>
          <p:spPr bwMode="auto">
            <a:xfrm>
              <a:off x="5905499" y="2728914"/>
              <a:ext cx="2133600" cy="838200"/>
            </a:xfrm>
            <a:prstGeom prst="flowChartDecision">
              <a:avLst/>
            </a:prstGeom>
            <a:ln w="12700">
              <a:solidFill>
                <a:schemeClr val="accent5">
                  <a:lumMod val="10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divisor </a:t>
              </a:r>
              <a:r>
                <a:rPr lang="en-US" altLang="zh-CN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&lt; n ?</a:t>
              </a:r>
              <a:endParaRPr lang="zh-CN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6019799" y="5091114"/>
              <a:ext cx="1905000" cy="304800"/>
            </a:xfrm>
            <a:prstGeom prst="rect">
              <a:avLst/>
            </a:prstGeom>
            <a:ln w="12700">
              <a:solidFill>
                <a:schemeClr val="accent5">
                  <a:lumMod val="10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++divisor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8" name="流程图: 决策 7"/>
            <p:cNvSpPr/>
            <p:nvPr/>
          </p:nvSpPr>
          <p:spPr bwMode="auto">
            <a:xfrm>
              <a:off x="5905499" y="3938591"/>
              <a:ext cx="2133600" cy="838200"/>
            </a:xfrm>
            <a:prstGeom prst="flowChartDecision">
              <a:avLst/>
            </a:prstGeom>
            <a:ln w="12700">
              <a:solidFill>
                <a:schemeClr val="accent5">
                  <a:lumMod val="10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n</a:t>
              </a:r>
              <a:r>
                <a:rPr lang="en-US" altLang="zh-CN" sz="16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 % divisor == 0?</a:t>
              </a:r>
              <a:endParaRPr lang="zh-CN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8822533" y="4205291"/>
              <a:ext cx="1905000" cy="304800"/>
            </a:xfrm>
            <a:prstGeom prst="rect">
              <a:avLst/>
            </a:prstGeom>
            <a:ln w="12700">
              <a:solidFill>
                <a:schemeClr val="accent5">
                  <a:lumMod val="10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return false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cxnSp>
          <p:nvCxnSpPr>
            <p:cNvPr id="11" name="直接箭头连接符 10"/>
            <p:cNvCxnSpPr>
              <a:stCxn id="4" idx="2"/>
              <a:endCxn id="5" idx="0"/>
            </p:cNvCxnSpPr>
            <p:nvPr/>
          </p:nvCxnSpPr>
          <p:spPr bwMode="auto">
            <a:xfrm>
              <a:off x="6972300" y="1828800"/>
              <a:ext cx="0" cy="2238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2" name="直接箭头连接符 11"/>
            <p:cNvCxnSpPr>
              <a:stCxn id="5" idx="2"/>
              <a:endCxn id="6" idx="0"/>
            </p:cNvCxnSpPr>
            <p:nvPr/>
          </p:nvCxnSpPr>
          <p:spPr bwMode="auto">
            <a:xfrm flipH="1">
              <a:off x="6972299" y="2357437"/>
              <a:ext cx="1" cy="37147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5" name="直接箭头连接符 14"/>
            <p:cNvCxnSpPr>
              <a:stCxn id="6" idx="2"/>
              <a:endCxn id="8" idx="0"/>
            </p:cNvCxnSpPr>
            <p:nvPr/>
          </p:nvCxnSpPr>
          <p:spPr bwMode="auto">
            <a:xfrm>
              <a:off x="6972299" y="3567114"/>
              <a:ext cx="0" cy="37147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8" name="直接箭头连接符 17"/>
            <p:cNvCxnSpPr>
              <a:stCxn id="8" idx="2"/>
              <a:endCxn id="7" idx="0"/>
            </p:cNvCxnSpPr>
            <p:nvPr/>
          </p:nvCxnSpPr>
          <p:spPr bwMode="auto">
            <a:xfrm>
              <a:off x="6972299" y="4776791"/>
              <a:ext cx="0" cy="31432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1" name="直接箭头连接符 20"/>
            <p:cNvCxnSpPr>
              <a:stCxn id="8" idx="3"/>
              <a:endCxn id="9" idx="1"/>
            </p:cNvCxnSpPr>
            <p:nvPr/>
          </p:nvCxnSpPr>
          <p:spPr bwMode="auto">
            <a:xfrm>
              <a:off x="8039099" y="4357691"/>
              <a:ext cx="78343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25" name="矩形 24"/>
            <p:cNvSpPr/>
            <p:nvPr/>
          </p:nvSpPr>
          <p:spPr bwMode="auto">
            <a:xfrm>
              <a:off x="6972299" y="3598071"/>
              <a:ext cx="442914" cy="304800"/>
            </a:xfrm>
            <a:prstGeom prst="rect">
              <a:avLst/>
            </a:prstGeom>
            <a:noFill/>
            <a:ln w="12700">
              <a:noFill/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Y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8191500" y="4052891"/>
              <a:ext cx="442914" cy="304800"/>
            </a:xfrm>
            <a:prstGeom prst="rect">
              <a:avLst/>
            </a:prstGeom>
            <a:noFill/>
            <a:ln w="12700">
              <a:noFill/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Y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6950868" y="4757740"/>
              <a:ext cx="442914" cy="304800"/>
            </a:xfrm>
            <a:prstGeom prst="rect">
              <a:avLst/>
            </a:prstGeom>
            <a:noFill/>
            <a:ln w="12700">
              <a:noFill/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N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cxnSp>
          <p:nvCxnSpPr>
            <p:cNvPr id="29" name="肘形连接符 28"/>
            <p:cNvCxnSpPr>
              <a:stCxn id="7" idx="2"/>
              <a:endCxn id="6" idx="1"/>
            </p:cNvCxnSpPr>
            <p:nvPr/>
          </p:nvCxnSpPr>
          <p:spPr bwMode="auto">
            <a:xfrm rot="5400000" flipH="1">
              <a:off x="5314949" y="3738564"/>
              <a:ext cx="2247900" cy="1066800"/>
            </a:xfrm>
            <a:prstGeom prst="bentConnector4">
              <a:avLst>
                <a:gd name="adj1" fmla="val -14618"/>
                <a:gd name="adj2" fmla="val 17232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33" name="矩形 32"/>
            <p:cNvSpPr/>
            <p:nvPr/>
          </p:nvSpPr>
          <p:spPr bwMode="auto">
            <a:xfrm>
              <a:off x="8822533" y="2995614"/>
              <a:ext cx="1905000" cy="304800"/>
            </a:xfrm>
            <a:prstGeom prst="rect">
              <a:avLst/>
            </a:prstGeom>
            <a:ln w="12700">
              <a:solidFill>
                <a:schemeClr val="accent5">
                  <a:lumMod val="10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return true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cxnSp>
          <p:nvCxnSpPr>
            <p:cNvPr id="34" name="直接箭头连接符 33"/>
            <p:cNvCxnSpPr>
              <a:stCxn id="6" idx="3"/>
              <a:endCxn id="33" idx="1"/>
            </p:cNvCxnSpPr>
            <p:nvPr/>
          </p:nvCxnSpPr>
          <p:spPr bwMode="auto">
            <a:xfrm>
              <a:off x="8039099" y="3148014"/>
              <a:ext cx="78343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35" name="矩形 34"/>
            <p:cNvSpPr/>
            <p:nvPr/>
          </p:nvSpPr>
          <p:spPr bwMode="auto">
            <a:xfrm>
              <a:off x="8191500" y="2843214"/>
              <a:ext cx="442914" cy="304800"/>
            </a:xfrm>
            <a:prstGeom prst="rect">
              <a:avLst/>
            </a:prstGeom>
            <a:noFill/>
            <a:ln w="12700">
              <a:noFill/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Y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37" name="流程图: 终止 36"/>
            <p:cNvSpPr/>
            <p:nvPr/>
          </p:nvSpPr>
          <p:spPr bwMode="auto">
            <a:xfrm>
              <a:off x="9279733" y="5395914"/>
              <a:ext cx="990600" cy="304800"/>
            </a:xfrm>
            <a:prstGeom prst="flowChartTerminator">
              <a:avLst/>
            </a:prstGeom>
            <a:ln w="12700">
              <a:solidFill>
                <a:schemeClr val="accent5">
                  <a:lumMod val="10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微软雅黑" panose="020B0503020204020204" pitchFamily="34" charset="-122"/>
                </a:rPr>
                <a:t>End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38" name="肘形连接符 37"/>
            <p:cNvCxnSpPr>
              <a:stCxn id="33" idx="3"/>
              <a:endCxn id="37" idx="3"/>
            </p:cNvCxnSpPr>
            <p:nvPr/>
          </p:nvCxnSpPr>
          <p:spPr bwMode="auto">
            <a:xfrm flipH="1">
              <a:off x="10270333" y="3148014"/>
              <a:ext cx="457200" cy="2400300"/>
            </a:xfrm>
            <a:prstGeom prst="bentConnector3">
              <a:avLst>
                <a:gd name="adj1" fmla="val -50000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1" name="肘形连接符 40"/>
            <p:cNvCxnSpPr>
              <a:stCxn id="9" idx="3"/>
              <a:endCxn id="37" idx="3"/>
            </p:cNvCxnSpPr>
            <p:nvPr/>
          </p:nvCxnSpPr>
          <p:spPr bwMode="auto">
            <a:xfrm flipH="1">
              <a:off x="10270333" y="4357691"/>
              <a:ext cx="457200" cy="1190623"/>
            </a:xfrm>
            <a:prstGeom prst="bentConnector3">
              <a:avLst>
                <a:gd name="adj1" fmla="val -50000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44" name="内容占位符 2"/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5181600"/>
          </a:xfrm>
        </p:spPr>
        <p:txBody>
          <a:bodyPr/>
          <a:lstStyle/>
          <a:p>
            <a:r>
              <a:rPr lang="zh-CN" altLang="en-US" sz="2800" dirty="0" smtClean="0"/>
              <a:t>用一个函数</a:t>
            </a:r>
            <a:r>
              <a:rPr lang="en-US" altLang="zh-CN" sz="2800" dirty="0" err="1" smtClean="0"/>
              <a:t>is_prime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来判断</a:t>
            </a:r>
            <a:endParaRPr lang="en-US" altLang="zh-CN" sz="2800" dirty="0" smtClean="0"/>
          </a:p>
          <a:p>
            <a:pPr lvl="1"/>
            <a:r>
              <a:rPr lang="zh-CN" altLang="en-US" sz="2200" dirty="0" smtClean="0"/>
              <a:t>函数有一个形式参数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函数返回</a:t>
            </a:r>
            <a:r>
              <a:rPr lang="en-US" altLang="zh-CN" sz="2200" dirty="0" smtClean="0"/>
              <a:t>bool</a:t>
            </a:r>
            <a:r>
              <a:rPr lang="zh-CN" altLang="en-US" sz="2200" dirty="0" smtClean="0"/>
              <a:t>值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53586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609600"/>
            <a:ext cx="115824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500" dirty="0" smtClean="0">
                <a:cs typeface="Courier New" panose="02070309020205020404" pitchFamily="49" charset="0"/>
              </a:rPr>
              <a:t>#</a:t>
            </a:r>
            <a:r>
              <a:rPr lang="en-US" altLang="zh-CN" sz="1500" dirty="0">
                <a:cs typeface="Courier New" panose="02070309020205020404" pitchFamily="49" charset="0"/>
              </a:rPr>
              <a:t>include &lt;</a:t>
            </a:r>
            <a:r>
              <a:rPr lang="en-US" altLang="zh-CN" sz="1500" dirty="0" err="1">
                <a:cs typeface="Courier New" panose="02070309020205020404" pitchFamily="49" charset="0"/>
              </a:rPr>
              <a:t>stdbool.h</a:t>
            </a:r>
            <a:r>
              <a:rPr lang="en-US" altLang="zh-CN" sz="1500" dirty="0">
                <a:cs typeface="Courier New" panose="02070309020205020404" pitchFamily="49" charset="0"/>
              </a:rPr>
              <a:t>&gt;   /* C99 only */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1500" dirty="0">
                <a:cs typeface="Courier New" panose="02070309020205020404" pitchFamily="49" charset="0"/>
              </a:rPr>
              <a:t>#include &lt;</a:t>
            </a:r>
            <a:r>
              <a:rPr lang="en-US" altLang="zh-CN" sz="1500" dirty="0" err="1">
                <a:cs typeface="Courier New" panose="02070309020205020404" pitchFamily="49" charset="0"/>
              </a:rPr>
              <a:t>stdio.h</a:t>
            </a:r>
            <a:r>
              <a:rPr lang="en-US" altLang="zh-CN" sz="1500" dirty="0"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500" dirty="0"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1500" dirty="0">
                <a:cs typeface="Courier New" panose="02070309020205020404" pitchFamily="49" charset="0"/>
              </a:rPr>
              <a:t>bool </a:t>
            </a:r>
            <a:r>
              <a:rPr lang="en-US" altLang="zh-CN" sz="1500" dirty="0" err="1">
                <a:cs typeface="Courier New" panose="02070309020205020404" pitchFamily="49" charset="0"/>
              </a:rPr>
              <a:t>is_prime</a:t>
            </a:r>
            <a:r>
              <a:rPr lang="en-US" altLang="zh-CN" sz="1500" dirty="0">
                <a:cs typeface="Courier New" panose="02070309020205020404" pitchFamily="49" charset="0"/>
              </a:rPr>
              <a:t>(</a:t>
            </a:r>
            <a:r>
              <a:rPr lang="en-US" altLang="zh-CN" sz="1500" dirty="0" err="1">
                <a:cs typeface="Courier New" panose="02070309020205020404" pitchFamily="49" charset="0"/>
              </a:rPr>
              <a:t>int</a:t>
            </a:r>
            <a:r>
              <a:rPr lang="en-US" altLang="zh-CN" sz="1500" dirty="0">
                <a:cs typeface="Courier New" panose="02070309020205020404" pitchFamily="49" charset="0"/>
              </a:rPr>
              <a:t> n)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1500" dirty="0"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1500" dirty="0">
                <a:cs typeface="Courier New" panose="02070309020205020404" pitchFamily="49" charset="0"/>
              </a:rPr>
              <a:t>  </a:t>
            </a:r>
            <a:r>
              <a:rPr lang="en-US" altLang="zh-CN" sz="1500" dirty="0" err="1">
                <a:cs typeface="Courier New" panose="02070309020205020404" pitchFamily="49" charset="0"/>
              </a:rPr>
              <a:t>int</a:t>
            </a:r>
            <a:r>
              <a:rPr lang="en-US" altLang="zh-CN" sz="1500" dirty="0">
                <a:cs typeface="Courier New" panose="02070309020205020404" pitchFamily="49" charset="0"/>
              </a:rPr>
              <a:t> divisor;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500" dirty="0">
                <a:cs typeface="Courier New" panose="02070309020205020404" pitchFamily="49" charset="0"/>
              </a:rPr>
              <a:t>  if (n &lt;= 1)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1500" dirty="0">
                <a:cs typeface="Courier New" panose="02070309020205020404" pitchFamily="49" charset="0"/>
              </a:rPr>
              <a:t>    return false;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1500" dirty="0">
                <a:cs typeface="Courier New" panose="02070309020205020404" pitchFamily="49" charset="0"/>
              </a:rPr>
              <a:t>  for (divisor = 2; divisor </a:t>
            </a:r>
            <a:r>
              <a:rPr lang="en-US" altLang="zh-CN" sz="1500" dirty="0" smtClean="0">
                <a:cs typeface="Courier New" panose="02070309020205020404" pitchFamily="49" charset="0"/>
              </a:rPr>
              <a:t>&lt; </a:t>
            </a:r>
            <a:r>
              <a:rPr lang="en-US" altLang="zh-CN" sz="1500" dirty="0">
                <a:cs typeface="Courier New" panose="02070309020205020404" pitchFamily="49" charset="0"/>
              </a:rPr>
              <a:t>n; </a:t>
            </a:r>
            <a:r>
              <a:rPr lang="en-US" altLang="zh-CN" sz="1500" dirty="0" smtClean="0">
                <a:cs typeface="Courier New" panose="02070309020205020404" pitchFamily="49" charset="0"/>
              </a:rPr>
              <a:t>++divisor)</a:t>
            </a:r>
            <a:endParaRPr lang="en-US" altLang="zh-CN" sz="1500" dirty="0"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1500" dirty="0">
                <a:cs typeface="Courier New" panose="02070309020205020404" pitchFamily="49" charset="0"/>
              </a:rPr>
              <a:t>    if (n % divisor == 0)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1500" dirty="0">
                <a:cs typeface="Courier New" panose="02070309020205020404" pitchFamily="49" charset="0"/>
              </a:rPr>
              <a:t>      return false;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1500" dirty="0">
                <a:cs typeface="Courier New" panose="02070309020205020404" pitchFamily="49" charset="0"/>
              </a:rPr>
              <a:t>  return true;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1500" dirty="0"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endParaRPr lang="en-US" altLang="zh-CN" sz="1500" dirty="0"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1500" dirty="0" err="1">
                <a:cs typeface="Courier New" panose="02070309020205020404" pitchFamily="49" charset="0"/>
              </a:rPr>
              <a:t>int</a:t>
            </a:r>
            <a:r>
              <a:rPr lang="en-US" altLang="zh-CN" sz="1500" dirty="0">
                <a:cs typeface="Courier New" panose="02070309020205020404" pitchFamily="49" charset="0"/>
              </a:rPr>
              <a:t>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1500" dirty="0"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1500" dirty="0">
                <a:cs typeface="Courier New" panose="02070309020205020404" pitchFamily="49" charset="0"/>
              </a:rPr>
              <a:t>  </a:t>
            </a:r>
            <a:r>
              <a:rPr lang="en-US" altLang="zh-CN" sz="1500" dirty="0" err="1">
                <a:cs typeface="Courier New" panose="02070309020205020404" pitchFamily="49" charset="0"/>
              </a:rPr>
              <a:t>int</a:t>
            </a:r>
            <a:r>
              <a:rPr lang="en-US" altLang="zh-CN" sz="1500" dirty="0">
                <a:cs typeface="Courier New" panose="02070309020205020404" pitchFamily="49" charset="0"/>
              </a:rPr>
              <a:t> n;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500" dirty="0">
                <a:cs typeface="Courier New" panose="02070309020205020404" pitchFamily="49" charset="0"/>
              </a:rPr>
              <a:t>  </a:t>
            </a:r>
            <a:r>
              <a:rPr lang="en-US" altLang="zh-CN" sz="1500" dirty="0" err="1">
                <a:cs typeface="Courier New" panose="02070309020205020404" pitchFamily="49" charset="0"/>
              </a:rPr>
              <a:t>printf</a:t>
            </a:r>
            <a:r>
              <a:rPr lang="en-US" altLang="zh-CN" sz="1500" dirty="0">
                <a:cs typeface="Courier New" panose="02070309020205020404" pitchFamily="49" charset="0"/>
              </a:rPr>
              <a:t>("Enter a number: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1500" dirty="0">
                <a:cs typeface="Courier New" panose="02070309020205020404" pitchFamily="49" charset="0"/>
              </a:rPr>
              <a:t>  </a:t>
            </a:r>
            <a:r>
              <a:rPr lang="en-US" altLang="zh-CN" sz="1500" dirty="0" err="1">
                <a:cs typeface="Courier New" panose="02070309020205020404" pitchFamily="49" charset="0"/>
              </a:rPr>
              <a:t>scanf</a:t>
            </a:r>
            <a:r>
              <a:rPr lang="en-US" altLang="zh-CN" sz="1500" dirty="0">
                <a:cs typeface="Courier New" panose="02070309020205020404" pitchFamily="49" charset="0"/>
              </a:rPr>
              <a:t>("%d", &amp;n);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1500" dirty="0">
                <a:cs typeface="Courier New" panose="02070309020205020404" pitchFamily="49" charset="0"/>
              </a:rPr>
              <a:t>  if (</a:t>
            </a:r>
            <a:r>
              <a:rPr lang="en-US" altLang="zh-CN" sz="1500" dirty="0" err="1">
                <a:cs typeface="Courier New" panose="02070309020205020404" pitchFamily="49" charset="0"/>
              </a:rPr>
              <a:t>is_prime</a:t>
            </a:r>
            <a:r>
              <a:rPr lang="en-US" altLang="zh-CN" sz="1500" dirty="0">
                <a:cs typeface="Courier New" panose="02070309020205020404" pitchFamily="49" charset="0"/>
              </a:rPr>
              <a:t>(n))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1500" dirty="0">
                <a:cs typeface="Courier New" panose="02070309020205020404" pitchFamily="49" charset="0"/>
              </a:rPr>
              <a:t>    </a:t>
            </a:r>
            <a:r>
              <a:rPr lang="en-US" altLang="zh-CN" sz="1500" dirty="0" err="1">
                <a:cs typeface="Courier New" panose="02070309020205020404" pitchFamily="49" charset="0"/>
              </a:rPr>
              <a:t>printf</a:t>
            </a:r>
            <a:r>
              <a:rPr lang="en-US" altLang="zh-CN" sz="1500" dirty="0">
                <a:cs typeface="Courier New" panose="02070309020205020404" pitchFamily="49" charset="0"/>
              </a:rPr>
              <a:t>("Prime\n");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1500" dirty="0"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1500" dirty="0">
                <a:cs typeface="Courier New" panose="02070309020205020404" pitchFamily="49" charset="0"/>
              </a:rPr>
              <a:t>    </a:t>
            </a:r>
            <a:r>
              <a:rPr lang="en-US" altLang="zh-CN" sz="1500" dirty="0" err="1">
                <a:cs typeface="Courier New" panose="02070309020205020404" pitchFamily="49" charset="0"/>
              </a:rPr>
              <a:t>printf</a:t>
            </a:r>
            <a:r>
              <a:rPr lang="en-US" altLang="zh-CN" sz="1500" dirty="0">
                <a:cs typeface="Courier New" panose="02070309020205020404" pitchFamily="49" charset="0"/>
              </a:rPr>
              <a:t>("Not prime\n");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1500" dirty="0"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1500" dirty="0">
                <a:cs typeface="Courier New" panose="02070309020205020404" pitchFamily="49" charset="0"/>
              </a:rPr>
              <a:t>}</a:t>
            </a:r>
          </a:p>
          <a:p>
            <a:endParaRPr lang="zh-CN" altLang="en-US" sz="1500" dirty="0">
              <a:cs typeface="Courier New" panose="02070309020205020404" pitchFamily="49" charset="0"/>
            </a:endParaRPr>
          </a:p>
        </p:txBody>
      </p:sp>
      <p:sp>
        <p:nvSpPr>
          <p:cNvPr id="5" name="圆角矩形标注 4"/>
          <p:cNvSpPr/>
          <p:nvPr/>
        </p:nvSpPr>
        <p:spPr bwMode="auto">
          <a:xfrm>
            <a:off x="6057900" y="685800"/>
            <a:ext cx="4724400" cy="914400"/>
          </a:xfrm>
          <a:prstGeom prst="wedgeRoundRectCallout">
            <a:avLst>
              <a:gd name="adj1" fmla="val -61522"/>
              <a:gd name="adj2" fmla="val 43949"/>
              <a:gd name="adj3" fmla="val 16667"/>
            </a:avLst>
          </a:prstGeom>
          <a:solidFill>
            <a:schemeClr val="accent5">
              <a:lumMod val="10000"/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这个程序有没有效率的问题呢？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6057900" y="1905000"/>
            <a:ext cx="4724400" cy="914400"/>
          </a:xfrm>
          <a:prstGeom prst="wedgeRoundRectCallout">
            <a:avLst>
              <a:gd name="adj1" fmla="val -24324"/>
              <a:gd name="adj2" fmla="val -67770"/>
              <a:gd name="adj3" fmla="val 16667"/>
            </a:avLst>
          </a:prstGeom>
          <a:solidFill>
            <a:schemeClr val="accent1">
              <a:lumMod val="50000"/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肯定有。当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比较大时，循环次数很多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6057900" y="3200400"/>
            <a:ext cx="4724400" cy="914400"/>
          </a:xfrm>
          <a:prstGeom prst="wedgeRoundRectCallout">
            <a:avLst>
              <a:gd name="adj1" fmla="val -61220"/>
              <a:gd name="adj2" fmla="val -27145"/>
              <a:gd name="adj3" fmla="val 16667"/>
            </a:avLst>
          </a:prstGeom>
          <a:solidFill>
            <a:schemeClr val="accent5">
              <a:lumMod val="10000"/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怎样改进呢？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 bwMode="auto">
          <a:xfrm>
            <a:off x="6057900" y="4572000"/>
            <a:ext cx="4724400" cy="914400"/>
          </a:xfrm>
          <a:prstGeom prst="wedgeRoundRectCallout">
            <a:avLst>
              <a:gd name="adj1" fmla="val -24324"/>
              <a:gd name="adj2" fmla="val -67770"/>
              <a:gd name="adj3" fmla="val 16667"/>
            </a:avLst>
          </a:prstGeom>
          <a:solidFill>
            <a:schemeClr val="accent1">
              <a:lumMod val="50000"/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循环到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的平方根就可以了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for (divisor = 2; divisor * divisor &lt;= n; ++divisor) …</a:t>
            </a:r>
            <a:endParaRPr kumimoji="0" lang="zh-CN" altLang="en-US" sz="1400" b="1" i="1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036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762000">
              <a:defRPr/>
            </a:pPr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本章要点</a:t>
            </a:r>
            <a:endParaRPr kumimoji="1" lang="zh-CN" altLang="en-US" sz="9600" dirty="0">
              <a:latin typeface="Arial Black" pitchFamily="34" charset="0"/>
              <a:ea typeface="方正舒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33800" y="1371600"/>
            <a:ext cx="8153400" cy="5181600"/>
          </a:xfrm>
        </p:spPr>
        <p:txBody>
          <a:bodyPr/>
          <a:lstStyle/>
          <a:p>
            <a:pPr marL="571500" indent="-514350">
              <a:lnSpc>
                <a:spcPct val="120000"/>
              </a:lnSpc>
              <a:spcBef>
                <a:spcPct val="20000"/>
              </a:spcBef>
              <a:buSzPct val="70000"/>
              <a:buFont typeface="+mj-lt"/>
              <a:buAutoNum type="arabicPeriod"/>
            </a:pPr>
            <a:r>
              <a:rPr kumimoji="1" lang="zh-CN" altLang="en-US" sz="3400" b="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函数的定义和调用</a:t>
            </a:r>
          </a:p>
          <a:p>
            <a:pPr marL="571500" indent="-514350">
              <a:lnSpc>
                <a:spcPct val="120000"/>
              </a:lnSpc>
              <a:spcBef>
                <a:spcPct val="20000"/>
              </a:spcBef>
              <a:buSzPct val="70000"/>
              <a:buFont typeface="+mj-lt"/>
              <a:buAutoNum type="arabicPeriod"/>
            </a:pPr>
            <a:r>
              <a:rPr kumimoji="1" lang="zh-CN" altLang="en-US" sz="3400" b="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函数声明</a:t>
            </a:r>
          </a:p>
          <a:p>
            <a:pPr marL="571500" indent="-514350">
              <a:lnSpc>
                <a:spcPct val="120000"/>
              </a:lnSpc>
              <a:spcBef>
                <a:spcPct val="20000"/>
              </a:spcBef>
              <a:buSzPct val="70000"/>
              <a:buFont typeface="+mj-lt"/>
              <a:buAutoNum type="arabicPeriod"/>
            </a:pPr>
            <a:r>
              <a:rPr kumimoji="1" lang="zh-CN" altLang="en-US" sz="3400" b="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实际参数</a:t>
            </a:r>
          </a:p>
          <a:p>
            <a:pPr marL="571500" indent="-514350">
              <a:lnSpc>
                <a:spcPct val="120000"/>
              </a:lnSpc>
              <a:spcBef>
                <a:spcPct val="20000"/>
              </a:spcBef>
              <a:buSzPct val="70000"/>
              <a:buFont typeface="+mj-lt"/>
              <a:buAutoNum type="arabicPeriod"/>
            </a:pPr>
            <a:r>
              <a:rPr kumimoji="1" lang="en-US" altLang="zh-CN" sz="3400" b="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kumimoji="1" lang="zh-CN" altLang="en-US" sz="3400" b="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语句</a:t>
            </a:r>
          </a:p>
          <a:p>
            <a:pPr marL="571500" indent="-514350">
              <a:lnSpc>
                <a:spcPct val="120000"/>
              </a:lnSpc>
              <a:spcBef>
                <a:spcPct val="20000"/>
              </a:spcBef>
              <a:buSzPct val="70000"/>
              <a:buFont typeface="+mj-lt"/>
              <a:buAutoNum type="arabicPeriod"/>
            </a:pPr>
            <a:r>
              <a:rPr kumimoji="1" lang="zh-CN" altLang="en-US" sz="3400" b="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程序终止</a:t>
            </a:r>
          </a:p>
          <a:p>
            <a:pPr marL="571500" indent="-514350">
              <a:lnSpc>
                <a:spcPct val="120000"/>
              </a:lnSpc>
              <a:spcBef>
                <a:spcPct val="20000"/>
              </a:spcBef>
              <a:buSzPct val="70000"/>
              <a:buFont typeface="+mj-lt"/>
              <a:buAutoNum type="arabicPeriod"/>
            </a:pPr>
            <a:r>
              <a:rPr kumimoji="1" lang="zh-CN" altLang="en-US" sz="3400" b="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递归</a:t>
            </a:r>
          </a:p>
          <a:p>
            <a:endParaRPr lang="zh-CN" altLang="en-US" b="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1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案例分析：为什么要用到函数？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写一段代码，打印两个整数中最大的那个。</a:t>
            </a:r>
            <a:endParaRPr lang="en-US" altLang="zh-CN" dirty="0" smtClean="0"/>
          </a:p>
          <a:p>
            <a:r>
              <a:rPr lang="zh-CN" altLang="en-US" dirty="0" smtClean="0"/>
              <a:t>完成的代码可能是这样的：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b="1" i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b="1" i="1" dirty="0" smtClean="0">
                <a:solidFill>
                  <a:srgbClr val="FF0000"/>
                </a:solidFill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</a:rPr>
              <a:t>main()</a:t>
            </a:r>
          </a:p>
          <a:p>
            <a:pPr marL="400050" lvl="1" indent="0">
              <a:buNone/>
            </a:pPr>
            <a:r>
              <a:rPr lang="en-US" altLang="zh-CN" b="1" i="1" dirty="0">
                <a:solidFill>
                  <a:srgbClr val="FF0000"/>
                </a:solidFill>
              </a:rPr>
              <a:t>{</a:t>
            </a:r>
          </a:p>
          <a:p>
            <a:pPr marL="400050" lvl="1" indent="0">
              <a:buNone/>
            </a:pPr>
            <a:r>
              <a:rPr lang="en-US" altLang="zh-CN" b="1" i="1" dirty="0">
                <a:solidFill>
                  <a:srgbClr val="FF0000"/>
                </a:solidFill>
              </a:rPr>
              <a:t>	</a:t>
            </a:r>
            <a:r>
              <a:rPr lang="en-US" altLang="zh-CN" b="1" i="1" dirty="0" err="1">
                <a:solidFill>
                  <a:srgbClr val="FF0000"/>
                </a:solidFill>
              </a:rPr>
              <a:t>int</a:t>
            </a:r>
            <a:r>
              <a:rPr lang="en-US" altLang="zh-CN" b="1" i="1" dirty="0">
                <a:solidFill>
                  <a:srgbClr val="FF0000"/>
                </a:solidFill>
              </a:rPr>
              <a:t> a = 2, b = 3;</a:t>
            </a:r>
          </a:p>
          <a:p>
            <a:pPr marL="400050" lvl="1" indent="0">
              <a:buNone/>
            </a:pPr>
            <a:endParaRPr lang="en-US" altLang="zh-CN" b="1" i="1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b="1" i="1" dirty="0">
                <a:solidFill>
                  <a:srgbClr val="FF0000"/>
                </a:solidFill>
              </a:rPr>
              <a:t>	if (a &gt; b) </a:t>
            </a:r>
            <a:r>
              <a:rPr lang="en-US" altLang="zh-CN" b="1" i="1" dirty="0" err="1">
                <a:solidFill>
                  <a:srgbClr val="FF0000"/>
                </a:solidFill>
              </a:rPr>
              <a:t>printf</a:t>
            </a:r>
            <a:r>
              <a:rPr lang="en-US" altLang="zh-CN" b="1" i="1" dirty="0">
                <a:solidFill>
                  <a:srgbClr val="FF0000"/>
                </a:solidFill>
              </a:rPr>
              <a:t>("max=%d\n", a);</a:t>
            </a:r>
          </a:p>
          <a:p>
            <a:pPr marL="400050" lvl="1" indent="0">
              <a:buNone/>
            </a:pPr>
            <a:r>
              <a:rPr lang="en-US" altLang="zh-CN" b="1" i="1" dirty="0">
                <a:solidFill>
                  <a:srgbClr val="FF0000"/>
                </a:solidFill>
              </a:rPr>
              <a:t>	else </a:t>
            </a:r>
            <a:r>
              <a:rPr lang="en-US" altLang="zh-CN" b="1" i="1" dirty="0" err="1">
                <a:solidFill>
                  <a:srgbClr val="FF0000"/>
                </a:solidFill>
              </a:rPr>
              <a:t>printf</a:t>
            </a:r>
            <a:r>
              <a:rPr lang="en-US" altLang="zh-CN" b="1" i="1" dirty="0">
                <a:solidFill>
                  <a:srgbClr val="FF0000"/>
                </a:solidFill>
              </a:rPr>
              <a:t>("max=%d\n", b);</a:t>
            </a:r>
          </a:p>
          <a:p>
            <a:pPr marL="400050" lvl="1" indent="0">
              <a:buNone/>
            </a:pPr>
            <a:endParaRPr lang="en-US" altLang="zh-CN" b="1" i="1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b="1" i="1" dirty="0">
                <a:solidFill>
                  <a:srgbClr val="FF0000"/>
                </a:solidFill>
              </a:rPr>
              <a:t>	return 0;</a:t>
            </a:r>
          </a:p>
          <a:p>
            <a:pPr marL="400050" lvl="1" indent="0">
              <a:buNone/>
            </a:pPr>
            <a:r>
              <a:rPr lang="en-US" altLang="zh-CN" b="1" i="1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9008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有同学可能会想到更简洁的写法：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b="1" i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b="1" i="1" dirty="0" smtClean="0">
                <a:solidFill>
                  <a:srgbClr val="FF0000"/>
                </a:solidFill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</a:rPr>
              <a:t>main()</a:t>
            </a:r>
          </a:p>
          <a:p>
            <a:pPr marL="400050" lvl="1" indent="0">
              <a:buNone/>
            </a:pPr>
            <a:r>
              <a:rPr lang="en-US" altLang="zh-CN" b="1" i="1" dirty="0">
                <a:solidFill>
                  <a:srgbClr val="FF0000"/>
                </a:solidFill>
              </a:rPr>
              <a:t>{</a:t>
            </a:r>
          </a:p>
          <a:p>
            <a:pPr marL="400050" lvl="1" indent="0">
              <a:buNone/>
            </a:pPr>
            <a:r>
              <a:rPr lang="en-US" altLang="zh-CN" b="1" i="1" dirty="0">
                <a:solidFill>
                  <a:srgbClr val="FF0000"/>
                </a:solidFill>
              </a:rPr>
              <a:t>	</a:t>
            </a:r>
            <a:r>
              <a:rPr lang="en-US" altLang="zh-CN" b="1" i="1" dirty="0" err="1">
                <a:solidFill>
                  <a:srgbClr val="FF0000"/>
                </a:solidFill>
              </a:rPr>
              <a:t>int</a:t>
            </a:r>
            <a:r>
              <a:rPr lang="en-US" altLang="zh-CN" b="1" i="1" dirty="0">
                <a:solidFill>
                  <a:srgbClr val="FF0000"/>
                </a:solidFill>
              </a:rPr>
              <a:t> a = 2, b = 3;</a:t>
            </a:r>
          </a:p>
          <a:p>
            <a:pPr marL="400050" lvl="1" indent="0">
              <a:buNone/>
            </a:pPr>
            <a:r>
              <a:rPr lang="en-US" altLang="zh-CN" b="1" i="1" dirty="0">
                <a:solidFill>
                  <a:srgbClr val="FF0000"/>
                </a:solidFill>
              </a:rPr>
              <a:t>	</a:t>
            </a:r>
          </a:p>
          <a:p>
            <a:pPr marL="400050" lvl="1" indent="0">
              <a:buNone/>
            </a:pPr>
            <a:r>
              <a:rPr lang="en-US" altLang="zh-CN" b="1" i="1" dirty="0">
                <a:solidFill>
                  <a:srgbClr val="FF0000"/>
                </a:solidFill>
              </a:rPr>
              <a:t>	</a:t>
            </a:r>
            <a:r>
              <a:rPr lang="en-US" altLang="zh-CN" b="1" i="1" dirty="0" err="1">
                <a:solidFill>
                  <a:srgbClr val="FF0000"/>
                </a:solidFill>
              </a:rPr>
              <a:t>printf</a:t>
            </a:r>
            <a:r>
              <a:rPr lang="en-US" altLang="zh-CN" b="1" i="1" dirty="0">
                <a:solidFill>
                  <a:srgbClr val="FF0000"/>
                </a:solidFill>
              </a:rPr>
              <a:t>("max=%d\n", a &gt; b ? a : b);</a:t>
            </a:r>
          </a:p>
          <a:p>
            <a:pPr marL="400050" lvl="1" indent="0">
              <a:buNone/>
            </a:pPr>
            <a:endParaRPr lang="en-US" altLang="zh-CN" b="1" i="1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b="1" i="1" dirty="0">
                <a:solidFill>
                  <a:srgbClr val="FF0000"/>
                </a:solidFill>
              </a:rPr>
              <a:t>	return 0;</a:t>
            </a:r>
          </a:p>
          <a:p>
            <a:pPr marL="400050" lvl="1" indent="0">
              <a:buNone/>
            </a:pPr>
            <a:r>
              <a:rPr lang="en-US" altLang="zh-CN" b="1" i="1" dirty="0">
                <a:solidFill>
                  <a:srgbClr val="FF0000"/>
                </a:solidFill>
              </a:rPr>
              <a:t>}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pic>
        <p:nvPicPr>
          <p:cNvPr id="4" name="图片 3" descr="【&lt;strong&gt;点赞&lt;/strong&gt;图标_&lt;strong&gt;点赞&lt;/strong&gt;图标图片_&lt;strong&gt;点赞&lt;/strong&gt;图标大全_&lt;strong&gt;点赞&lt;/strong&gt;图标下载】- 翼虎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0" y="1752600"/>
            <a:ext cx="40005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9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如果我们需要再次找出另外另个整数中的最大者怎么办？</a:t>
            </a:r>
            <a:endParaRPr lang="en-US" altLang="zh-CN" dirty="0" smtClean="0"/>
          </a:p>
          <a:p>
            <a:r>
              <a:rPr lang="zh-CN" altLang="en-US" dirty="0" smtClean="0"/>
              <a:t>同学们可能想到这样编码：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marL="400050" lvl="1" indent="0">
              <a:buNone/>
            </a:pPr>
            <a:r>
              <a:rPr lang="en-US" altLang="zh-CN" dirty="0"/>
              <a:t>{</a:t>
            </a:r>
          </a:p>
          <a:p>
            <a:pPr marL="40005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a = 2, b = 3, c = 5, d = 4;</a:t>
            </a:r>
          </a:p>
          <a:p>
            <a:pPr marL="400050" lvl="1" indent="0">
              <a:buNone/>
            </a:pPr>
            <a:r>
              <a:rPr lang="en-US" altLang="zh-CN" dirty="0"/>
              <a:t>	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b="1" i="1" dirty="0" err="1">
                <a:solidFill>
                  <a:srgbClr val="FF0000"/>
                </a:solidFill>
              </a:rPr>
              <a:t>printf</a:t>
            </a:r>
            <a:r>
              <a:rPr lang="en-US" altLang="zh-CN" b="1" i="1" dirty="0">
                <a:solidFill>
                  <a:srgbClr val="FF0000"/>
                </a:solidFill>
              </a:rPr>
              <a:t>("max=%d\n", a &gt; b ? a : b);</a:t>
            </a:r>
          </a:p>
          <a:p>
            <a:pPr marL="400050" lvl="1" indent="0">
              <a:buNone/>
            </a:pPr>
            <a:r>
              <a:rPr lang="en-US" altLang="zh-CN" b="1" i="1" dirty="0">
                <a:solidFill>
                  <a:srgbClr val="FF0000"/>
                </a:solidFill>
              </a:rPr>
              <a:t>	</a:t>
            </a:r>
            <a:r>
              <a:rPr lang="en-US" altLang="zh-CN" b="1" i="1" dirty="0" err="1">
                <a:solidFill>
                  <a:srgbClr val="FF0000"/>
                </a:solidFill>
              </a:rPr>
              <a:t>printf</a:t>
            </a:r>
            <a:r>
              <a:rPr lang="en-US" altLang="zh-CN" b="1" i="1" dirty="0">
                <a:solidFill>
                  <a:srgbClr val="FF0000"/>
                </a:solidFill>
              </a:rPr>
              <a:t>("max=%d\n", c &gt; d ? c : d);</a:t>
            </a:r>
          </a:p>
          <a:p>
            <a:pPr marL="400050" lvl="1" indent="0">
              <a:buNone/>
            </a:pP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	return 0;</a:t>
            </a:r>
          </a:p>
          <a:p>
            <a:pPr marL="400050" lvl="1" indent="0">
              <a:buNone/>
            </a:pPr>
            <a:r>
              <a:rPr lang="en-US" altLang="zh-CN" dirty="0" smtClean="0"/>
              <a:t>}</a:t>
            </a:r>
          </a:p>
        </p:txBody>
      </p:sp>
      <p:sp>
        <p:nvSpPr>
          <p:cNvPr id="4" name="圆角矩形标注 3"/>
          <p:cNvSpPr/>
          <p:nvPr/>
        </p:nvSpPr>
        <p:spPr bwMode="auto">
          <a:xfrm>
            <a:off x="4038600" y="2438400"/>
            <a:ext cx="3352800" cy="1295400"/>
          </a:xfrm>
          <a:prstGeom prst="wedgeRoundRectCallout">
            <a:avLst>
              <a:gd name="adj1" fmla="val -33558"/>
              <a:gd name="adj2" fmla="val 79689"/>
              <a:gd name="adj3" fmla="val 16667"/>
            </a:avLst>
          </a:prstGeom>
          <a:solidFill>
            <a:schemeClr val="accent5">
              <a:lumMod val="10000"/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可以看到，这两句代码是非常相似的，它们完成相同的功能。</a:t>
            </a:r>
          </a:p>
        </p:txBody>
      </p:sp>
      <p:sp>
        <p:nvSpPr>
          <p:cNvPr id="7" name="圆角矩形标注 6"/>
          <p:cNvSpPr/>
          <p:nvPr/>
        </p:nvSpPr>
        <p:spPr bwMode="auto">
          <a:xfrm>
            <a:off x="7543800" y="2438400"/>
            <a:ext cx="3352800" cy="1295400"/>
          </a:xfrm>
          <a:prstGeom prst="wedgeRoundRectCallout">
            <a:avLst>
              <a:gd name="adj1" fmla="val -44788"/>
              <a:gd name="adj2" fmla="val 87994"/>
              <a:gd name="adj3" fmla="val 16667"/>
            </a:avLst>
          </a:prstGeom>
          <a:solidFill>
            <a:schemeClr val="accent5">
              <a:lumMod val="10000"/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熟用编辑器的同学极有可能使用粘贴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复制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修改的方法完成编码。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 bwMode="auto">
          <a:xfrm>
            <a:off x="7543800" y="4419600"/>
            <a:ext cx="3352800" cy="1295400"/>
          </a:xfrm>
          <a:prstGeom prst="wedgeRoundRectCallout">
            <a:avLst>
              <a:gd name="adj1" fmla="val -60029"/>
              <a:gd name="adj2" fmla="val -22041"/>
              <a:gd name="adj3" fmla="val 16667"/>
            </a:avLst>
          </a:prstGeom>
          <a:solidFill>
            <a:schemeClr val="accent1">
              <a:lumMod val="50000"/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但问题是，如果再多来几次，那么这种编码方式还有效吗？</a:t>
            </a:r>
          </a:p>
        </p:txBody>
      </p:sp>
    </p:spTree>
    <p:extLst>
      <p:ext uri="{BB962C8B-B14F-4D97-AF65-F5344CB8AC3E}">
        <p14:creationId xmlns:p14="http://schemas.microsoft.com/office/powerpoint/2010/main" val="294012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分析上述代码，可以发现：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要实现的功能是由一系列相关联的语句构成的；</a:t>
            </a:r>
            <a:endParaRPr lang="en-US" altLang="zh-CN" dirty="0"/>
          </a:p>
          <a:p>
            <a:pPr lvl="1"/>
            <a:r>
              <a:rPr lang="zh-CN" altLang="en-US" dirty="0" smtClean="0"/>
              <a:t>这些语句组成了一个功能块；</a:t>
            </a:r>
            <a:endParaRPr lang="en-US" altLang="zh-CN" dirty="0"/>
          </a:p>
          <a:p>
            <a:pPr lvl="1"/>
            <a:r>
              <a:rPr lang="zh-CN" altLang="en-US" dirty="0" smtClean="0"/>
              <a:t>这个功能块可能会被多次重复使用；</a:t>
            </a:r>
            <a:endParaRPr lang="en-US" altLang="zh-CN" dirty="0"/>
          </a:p>
          <a:p>
            <a:pPr lvl="1"/>
            <a:r>
              <a:rPr lang="zh-CN" altLang="en-US" dirty="0" smtClean="0"/>
              <a:t>每次使用时，功能块的运算模式是不变的，但参与运算的数值可能不同，得到的结果也就不一样。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sz="2800" dirty="0" smtClean="0">
                <a:cs typeface="+mn-cs"/>
              </a:rPr>
              <a:t>C</a:t>
            </a:r>
            <a:r>
              <a:rPr lang="zh-CN" altLang="en-US" sz="2800" dirty="0" smtClean="0">
                <a:cs typeface="+mn-cs"/>
              </a:rPr>
              <a:t>语言提供了包装上述功能块的机制，这就是：</a:t>
            </a:r>
            <a:r>
              <a:rPr lang="zh-CN" altLang="en-US" sz="2800" b="1" dirty="0" smtClean="0">
                <a:solidFill>
                  <a:srgbClr val="FF0000"/>
                </a:solidFill>
                <a:cs typeface="+mn-cs"/>
              </a:rPr>
              <a:t>函数</a:t>
            </a:r>
            <a:r>
              <a:rPr lang="en-US" altLang="zh-CN" sz="2800" b="1" dirty="0" smtClean="0">
                <a:solidFill>
                  <a:srgbClr val="FF0000"/>
                </a:solidFill>
                <a:cs typeface="+mn-cs"/>
              </a:rPr>
              <a:t>(</a:t>
            </a:r>
            <a:r>
              <a:rPr lang="en-US" altLang="zh-CN" sz="2800" b="1" i="1" dirty="0" smtClean="0">
                <a:solidFill>
                  <a:srgbClr val="FF0000"/>
                </a:solidFill>
                <a:cs typeface="+mn-cs"/>
              </a:rPr>
              <a:t>function</a:t>
            </a:r>
            <a:r>
              <a:rPr lang="en-US" altLang="zh-CN" sz="2800" b="1" dirty="0" smtClean="0">
                <a:solidFill>
                  <a:srgbClr val="FF0000"/>
                </a:solidFill>
                <a:cs typeface="+mn-cs"/>
              </a:rPr>
              <a:t>)</a:t>
            </a:r>
            <a:endParaRPr lang="zh-CN" altLang="en-US" sz="2800" b="1" dirty="0">
              <a:solidFill>
                <a:srgbClr val="FF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02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简单来说，</a:t>
            </a:r>
            <a:r>
              <a:rPr lang="zh-CN" altLang="en-US" sz="2800" dirty="0"/>
              <a:t>函数就是</a:t>
            </a:r>
            <a:r>
              <a:rPr lang="zh-CN" altLang="en-US" sz="2800" dirty="0" smtClean="0"/>
              <a:t>组合</a:t>
            </a:r>
            <a:r>
              <a:rPr lang="zh-CN" altLang="en-US" sz="2800" dirty="0"/>
              <a:t>在</a:t>
            </a:r>
            <a:r>
              <a:rPr lang="zh-CN" altLang="en-US" sz="2800" dirty="0" smtClean="0"/>
              <a:t>一起的、完成一定功能的、并且被命名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语句序列。</a:t>
            </a:r>
            <a:endParaRPr lang="en-US" altLang="zh-CN" sz="2800" dirty="0"/>
          </a:p>
          <a:p>
            <a:r>
              <a:rPr lang="zh-CN" altLang="en-US" sz="2800" dirty="0" smtClean="0"/>
              <a:t>每个</a:t>
            </a:r>
            <a:r>
              <a:rPr lang="zh-CN" altLang="en-US" sz="2800" dirty="0"/>
              <a:t>函数本质上是一个自带声明和语句</a:t>
            </a:r>
            <a:r>
              <a:rPr lang="zh-CN" altLang="en-US" sz="2800" dirty="0" smtClean="0"/>
              <a:t>的分程序。</a:t>
            </a:r>
            <a:endParaRPr lang="en-US" altLang="zh-CN" sz="2800" dirty="0"/>
          </a:p>
          <a:p>
            <a:r>
              <a:rPr lang="zh-CN" altLang="en-US" sz="2800" dirty="0" smtClean="0"/>
              <a:t>函数</a:t>
            </a:r>
            <a:r>
              <a:rPr lang="zh-CN" altLang="en-US" sz="2800" dirty="0"/>
              <a:t>的优点</a:t>
            </a:r>
            <a:r>
              <a:rPr lang="zh-CN" altLang="en-US" sz="2800" dirty="0" smtClean="0"/>
              <a:t>：</a:t>
            </a:r>
            <a:endParaRPr lang="en-US" altLang="zh-CN" sz="2800" dirty="0"/>
          </a:p>
          <a:p>
            <a:pPr lvl="1"/>
            <a:r>
              <a:rPr lang="zh-CN" altLang="en-US" sz="2800" dirty="0"/>
              <a:t>可以利用函数把程序划分</a:t>
            </a:r>
            <a:r>
              <a:rPr lang="zh-CN" altLang="en-US" sz="2800" dirty="0" smtClean="0"/>
              <a:t>成功能相对独立的小</a:t>
            </a:r>
            <a:r>
              <a:rPr lang="zh-CN" altLang="en-US" sz="2800" dirty="0"/>
              <a:t>块，这样便于人们理解和修改程序。</a:t>
            </a:r>
            <a:endParaRPr lang="en-US" altLang="zh-CN" sz="2800" dirty="0"/>
          </a:p>
          <a:p>
            <a:pPr lvl="1"/>
            <a:r>
              <a:rPr lang="zh-CN" altLang="en-US" sz="2800" dirty="0" smtClean="0"/>
              <a:t>可以</a:t>
            </a:r>
            <a:r>
              <a:rPr lang="zh-CN" altLang="en-US" sz="2800" dirty="0"/>
              <a:t>避免重复编写可多次使用的代码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函数是可以被重用的，即：一</a:t>
            </a:r>
            <a:r>
              <a:rPr lang="zh-CN" altLang="en-US" sz="2800" dirty="0"/>
              <a:t>个函数最初可能是某个程序的一部分，但可以将其用于其他程序中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6207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</a:t>
            </a:r>
            <a:r>
              <a:rPr lang="zh-CN" altLang="en-US" dirty="0"/>
              <a:t>函数的定义和调用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我们先通过一个简单实例来看看函数是如何定义的。</a:t>
            </a:r>
            <a:endParaRPr lang="zh-CN" altLang="en-US" sz="2800" dirty="0"/>
          </a:p>
          <a:p>
            <a:pPr marL="0" indent="0">
              <a:buNone/>
            </a:pPr>
            <a:r>
              <a:rPr lang="en-US" altLang="zh-CN" sz="2800" dirty="0" smtClean="0"/>
              <a:t>【</a:t>
            </a:r>
            <a:r>
              <a:rPr lang="zh-CN" altLang="en-US" sz="2800" dirty="0" smtClean="0"/>
              <a:t>例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一</a:t>
            </a:r>
            <a:r>
              <a:rPr lang="zh-CN" altLang="en-US" sz="2800" dirty="0"/>
              <a:t>个叫做</a:t>
            </a:r>
            <a:r>
              <a:rPr lang="en-US" altLang="zh-CN" sz="2800" dirty="0">
                <a:cs typeface="Courier New" panose="02070309020205020404" pitchFamily="49" charset="0"/>
              </a:rPr>
              <a:t>average</a:t>
            </a:r>
            <a:r>
              <a:rPr lang="zh-CN" altLang="en-US" sz="2800" dirty="0"/>
              <a:t>的函数用来计算两个</a:t>
            </a:r>
            <a:r>
              <a:rPr lang="en-US" altLang="zh-CN" sz="2800" dirty="0"/>
              <a:t>double</a:t>
            </a:r>
            <a:r>
              <a:rPr lang="zh-CN" altLang="en-US" sz="2800" dirty="0"/>
              <a:t>类型数值的</a:t>
            </a:r>
            <a:r>
              <a:rPr lang="zh-CN" altLang="en-US" sz="2800" dirty="0" smtClean="0"/>
              <a:t>平均值</a:t>
            </a:r>
            <a:endParaRPr lang="en-US" altLang="zh-CN" sz="2800" dirty="0"/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endParaRPr lang="en-US" altLang="zh-CN" sz="2400" dirty="0" smtClean="0">
              <a:solidFill>
                <a:srgbClr val="FF7706"/>
              </a:solidFill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endParaRPr lang="en-US" altLang="zh-CN" sz="2400" dirty="0">
              <a:solidFill>
                <a:srgbClr val="FF7706"/>
              </a:solidFill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endParaRPr lang="en-US" altLang="zh-CN" sz="2400" dirty="0" smtClean="0">
              <a:solidFill>
                <a:srgbClr val="FF7706"/>
              </a:solidFill>
            </a:endParaRPr>
          </a:p>
          <a:p>
            <a:pPr lvl="4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CN" sz="24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double average(double a, double b)</a:t>
            </a:r>
          </a:p>
          <a:p>
            <a:pPr lvl="4">
              <a:lnSpc>
                <a:spcPct val="80000"/>
              </a:lnSpc>
              <a:buNone/>
            </a:pPr>
            <a:r>
              <a:rPr lang="en-US" altLang="zh-CN" sz="24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{</a:t>
            </a:r>
          </a:p>
          <a:p>
            <a:pPr lvl="4">
              <a:lnSpc>
                <a:spcPct val="80000"/>
              </a:lnSpc>
              <a:buNone/>
            </a:pPr>
            <a:r>
              <a:rPr lang="en-US" altLang="zh-CN" sz="24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  return (a + b) / 2;</a:t>
            </a:r>
          </a:p>
          <a:p>
            <a:pPr lvl="4">
              <a:lnSpc>
                <a:spcPct val="80000"/>
              </a:lnSpc>
              <a:buNone/>
            </a:pPr>
            <a:r>
              <a:rPr lang="en-US" altLang="zh-CN" sz="24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altLang="zh-CN" sz="2400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altLang="zh-CN" sz="2400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圆角矩形标注 3"/>
          <p:cNvSpPr/>
          <p:nvPr/>
        </p:nvSpPr>
        <p:spPr bwMode="auto">
          <a:xfrm>
            <a:off x="3429000" y="2743200"/>
            <a:ext cx="1295400" cy="609600"/>
          </a:xfrm>
          <a:prstGeom prst="wedgeRoundRectCallout">
            <a:avLst>
              <a:gd name="adj1" fmla="val -17689"/>
              <a:gd name="adj2" fmla="val 80852"/>
              <a:gd name="adj3" fmla="val 16667"/>
            </a:avLst>
          </a:prstGeom>
          <a:solidFill>
            <a:schemeClr val="accent5">
              <a:lumMod val="10000"/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函数名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3276600" y="3581400"/>
            <a:ext cx="1295400" cy="533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838200" y="2743200"/>
            <a:ext cx="1981200" cy="609600"/>
          </a:xfrm>
          <a:prstGeom prst="wedgeRoundRectCallout">
            <a:avLst>
              <a:gd name="adj1" fmla="val 29917"/>
              <a:gd name="adj2" fmla="val 77363"/>
              <a:gd name="adj3" fmla="val 16667"/>
            </a:avLst>
          </a:prstGeom>
          <a:solidFill>
            <a:schemeClr val="accent5">
              <a:lumMod val="10000"/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函数</a:t>
            </a:r>
            <a:r>
              <a:rPr lang="zh-CN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的返回类型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057400" y="3581400"/>
            <a:ext cx="1187302" cy="533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圆角矩形标注 7"/>
          <p:cNvSpPr/>
          <p:nvPr/>
        </p:nvSpPr>
        <p:spPr bwMode="auto">
          <a:xfrm>
            <a:off x="5486401" y="2743200"/>
            <a:ext cx="3048000" cy="609600"/>
          </a:xfrm>
          <a:prstGeom prst="wedgeRoundRectCallout">
            <a:avLst>
              <a:gd name="adj1" fmla="val -33558"/>
              <a:gd name="adj2" fmla="val 79689"/>
              <a:gd name="adj3" fmla="val 16667"/>
            </a:avLst>
          </a:prstGeom>
          <a:solidFill>
            <a:schemeClr val="accent5">
              <a:lumMod val="10000"/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函数的形式参数（列表）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4640224" y="3581400"/>
            <a:ext cx="3132175" cy="533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圆角矩形标注 9"/>
          <p:cNvSpPr/>
          <p:nvPr/>
        </p:nvSpPr>
        <p:spPr bwMode="auto">
          <a:xfrm>
            <a:off x="6172200" y="4267200"/>
            <a:ext cx="1447800" cy="609600"/>
          </a:xfrm>
          <a:prstGeom prst="wedgeRoundRectCallout">
            <a:avLst>
              <a:gd name="adj1" fmla="val -64865"/>
              <a:gd name="adj2" fmla="val 7275"/>
              <a:gd name="adj3" fmla="val 16667"/>
            </a:avLst>
          </a:prstGeom>
          <a:solidFill>
            <a:schemeClr val="accent5">
              <a:lumMod val="10000"/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函数体</a:t>
            </a:r>
          </a:p>
        </p:txBody>
      </p:sp>
    </p:spTree>
    <p:extLst>
      <p:ext uri="{BB962C8B-B14F-4D97-AF65-F5344CB8AC3E}">
        <p14:creationId xmlns:p14="http://schemas.microsoft.com/office/powerpoint/2010/main" val="425594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533400"/>
            <a:ext cx="11582400" cy="6019800"/>
          </a:xfrm>
        </p:spPr>
        <p:txBody>
          <a:bodyPr/>
          <a:lstStyle/>
          <a:p>
            <a:pPr>
              <a:spcBef>
                <a:spcPts val="200"/>
              </a:spcBef>
              <a:buNone/>
            </a:pPr>
            <a:r>
              <a:rPr lang="en-US" altLang="zh-CN" sz="2200" dirty="0" smtClean="0">
                <a:cs typeface="Courier New" panose="02070309020205020404" pitchFamily="49" charset="0"/>
              </a:rPr>
              <a:t>#</a:t>
            </a:r>
            <a:r>
              <a:rPr lang="en-US" altLang="zh-CN" sz="2200" dirty="0">
                <a:cs typeface="Courier New" panose="02070309020205020404" pitchFamily="49" charset="0"/>
              </a:rPr>
              <a:t>include &lt;</a:t>
            </a:r>
            <a:r>
              <a:rPr lang="en-US" altLang="zh-CN" sz="2200" dirty="0" err="1">
                <a:cs typeface="Courier New" panose="02070309020205020404" pitchFamily="49" charset="0"/>
              </a:rPr>
              <a:t>stdio.h</a:t>
            </a:r>
            <a:r>
              <a:rPr lang="en-US" altLang="zh-CN" sz="2200" dirty="0"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>
                <a:cs typeface="Courier New" panose="02070309020205020404" pitchFamily="49" charset="0"/>
              </a:rPr>
              <a:t>double average(double a, double b)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>
                <a:cs typeface="Courier New" panose="02070309020205020404" pitchFamily="49" charset="0"/>
              </a:rPr>
              <a:t>  return (a + b) / 2;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 err="1">
                <a:cs typeface="Courier New" panose="02070309020205020404" pitchFamily="49" charset="0"/>
              </a:rPr>
              <a:t>int</a:t>
            </a:r>
            <a:r>
              <a:rPr lang="en-US" altLang="zh-CN" sz="2200" dirty="0">
                <a:cs typeface="Courier New" panose="02070309020205020404" pitchFamily="49" charset="0"/>
              </a:rPr>
              <a:t>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>
                <a:cs typeface="Courier New" panose="02070309020205020404" pitchFamily="49" charset="0"/>
              </a:rPr>
              <a:t>  double x, y, z;</a:t>
            </a:r>
          </a:p>
          <a:p>
            <a:pPr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>
                <a:cs typeface="Courier New" panose="02070309020205020404" pitchFamily="49" charset="0"/>
              </a:rPr>
              <a:t>  </a:t>
            </a:r>
            <a:r>
              <a:rPr lang="en-US" altLang="zh-CN" sz="2200" dirty="0" err="1">
                <a:cs typeface="Courier New" panose="02070309020205020404" pitchFamily="49" charset="0"/>
              </a:rPr>
              <a:t>printf</a:t>
            </a:r>
            <a:r>
              <a:rPr lang="en-US" altLang="zh-CN" sz="2200" dirty="0">
                <a:cs typeface="Courier New" panose="02070309020205020404" pitchFamily="49" charset="0"/>
              </a:rPr>
              <a:t>("Enter three numbers: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>
                <a:cs typeface="Courier New" panose="02070309020205020404" pitchFamily="49" charset="0"/>
              </a:rPr>
              <a:t>  </a:t>
            </a:r>
            <a:r>
              <a:rPr lang="en-US" altLang="zh-CN" sz="2200" dirty="0" err="1">
                <a:cs typeface="Courier New" panose="02070309020205020404" pitchFamily="49" charset="0"/>
              </a:rPr>
              <a:t>scanf</a:t>
            </a:r>
            <a:r>
              <a:rPr lang="en-US" altLang="zh-CN" sz="2200" dirty="0">
                <a:cs typeface="Courier New" panose="02070309020205020404" pitchFamily="49" charset="0"/>
              </a:rPr>
              <a:t>("%</a:t>
            </a:r>
            <a:r>
              <a:rPr lang="en-US" altLang="zh-CN" sz="2200" dirty="0" err="1">
                <a:cs typeface="Courier New" panose="02070309020205020404" pitchFamily="49" charset="0"/>
              </a:rPr>
              <a:t>lf%lf%lf</a:t>
            </a:r>
            <a:r>
              <a:rPr lang="en-US" altLang="zh-CN" sz="2200" dirty="0">
                <a:cs typeface="Courier New" panose="02070309020205020404" pitchFamily="49" charset="0"/>
              </a:rPr>
              <a:t>", &amp;x, &amp;y, &amp;z);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>
                <a:cs typeface="Courier New" panose="02070309020205020404" pitchFamily="49" charset="0"/>
              </a:rPr>
              <a:t>  </a:t>
            </a:r>
            <a:r>
              <a:rPr lang="en-US" altLang="zh-CN" sz="2200" dirty="0" err="1">
                <a:cs typeface="Courier New" panose="02070309020205020404" pitchFamily="49" charset="0"/>
              </a:rPr>
              <a:t>printf</a:t>
            </a:r>
            <a:r>
              <a:rPr lang="en-US" altLang="zh-CN" sz="2200" dirty="0">
                <a:cs typeface="Courier New" panose="02070309020205020404" pitchFamily="49" charset="0"/>
              </a:rPr>
              <a:t>("Average of %g and %g: %g\n", x, y, average(x, y));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>
                <a:cs typeface="Courier New" panose="02070309020205020404" pitchFamily="49" charset="0"/>
              </a:rPr>
              <a:t>  </a:t>
            </a:r>
            <a:r>
              <a:rPr lang="en-US" altLang="zh-CN" sz="2200" dirty="0" err="1">
                <a:cs typeface="Courier New" panose="02070309020205020404" pitchFamily="49" charset="0"/>
              </a:rPr>
              <a:t>printf</a:t>
            </a:r>
            <a:r>
              <a:rPr lang="en-US" altLang="zh-CN" sz="2200" dirty="0">
                <a:cs typeface="Courier New" panose="02070309020205020404" pitchFamily="49" charset="0"/>
              </a:rPr>
              <a:t>("Average of %g and %g: %g\n", y, z, average(y, z));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>
                <a:cs typeface="Courier New" panose="02070309020205020404" pitchFamily="49" charset="0"/>
              </a:rPr>
              <a:t>  </a:t>
            </a:r>
            <a:r>
              <a:rPr lang="en-US" altLang="zh-CN" sz="2200" dirty="0" err="1">
                <a:cs typeface="Courier New" panose="02070309020205020404" pitchFamily="49" charset="0"/>
              </a:rPr>
              <a:t>printf</a:t>
            </a:r>
            <a:r>
              <a:rPr lang="en-US" altLang="zh-CN" sz="2200" dirty="0">
                <a:cs typeface="Courier New" panose="02070309020205020404" pitchFamily="49" charset="0"/>
              </a:rPr>
              <a:t>("Average of %g and %g: %g\n", x, z, average(x, z));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200" dirty="0" smtClean="0">
                <a:cs typeface="Courier New" panose="02070309020205020404" pitchFamily="49" charset="0"/>
              </a:rPr>
              <a:t>}</a:t>
            </a:r>
            <a:endParaRPr lang="en-US" altLang="zh-CN" sz="2200" dirty="0">
              <a:cs typeface="Courier New" panose="02070309020205020404" pitchFamily="49" charset="0"/>
            </a:endParaRPr>
          </a:p>
        </p:txBody>
      </p:sp>
      <p:sp>
        <p:nvSpPr>
          <p:cNvPr id="4" name="圆角矩形标注 3"/>
          <p:cNvSpPr/>
          <p:nvPr/>
        </p:nvSpPr>
        <p:spPr bwMode="auto">
          <a:xfrm>
            <a:off x="6553200" y="3581400"/>
            <a:ext cx="1410586" cy="609600"/>
          </a:xfrm>
          <a:prstGeom prst="wedgeRoundRectCallout">
            <a:avLst>
              <a:gd name="adj1" fmla="val 29917"/>
              <a:gd name="adj2" fmla="val 77363"/>
              <a:gd name="adj3" fmla="val 16667"/>
            </a:avLst>
          </a:prstGeom>
          <a:solidFill>
            <a:schemeClr val="accent5">
              <a:lumMod val="10000"/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函数</a:t>
            </a:r>
            <a:r>
              <a:rPr lang="zh-CN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调用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315200" y="4419600"/>
            <a:ext cx="1981200" cy="4642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8229600" y="3581400"/>
            <a:ext cx="1981200" cy="609600"/>
          </a:xfrm>
          <a:prstGeom prst="wedgeRoundRectCallout">
            <a:avLst>
              <a:gd name="adj1" fmla="val -17668"/>
              <a:gd name="adj2" fmla="val 94805"/>
              <a:gd name="adj3" fmla="val 16667"/>
            </a:avLst>
          </a:prstGeom>
          <a:solidFill>
            <a:schemeClr val="accent5">
              <a:lumMod val="10000"/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函数</a:t>
            </a:r>
            <a:r>
              <a:rPr lang="zh-CN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的实际参数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8513135" y="4495800"/>
            <a:ext cx="707065" cy="304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圆角矩形标注 7"/>
          <p:cNvSpPr/>
          <p:nvPr/>
        </p:nvSpPr>
        <p:spPr bwMode="auto">
          <a:xfrm>
            <a:off x="3886200" y="1981200"/>
            <a:ext cx="1981200" cy="609600"/>
          </a:xfrm>
          <a:prstGeom prst="wedgeRoundRectCallout">
            <a:avLst>
              <a:gd name="adj1" fmla="val -17310"/>
              <a:gd name="adj2" fmla="val -100544"/>
              <a:gd name="adj3" fmla="val 16667"/>
            </a:avLst>
          </a:prstGeom>
          <a:solidFill>
            <a:schemeClr val="accent5">
              <a:lumMod val="10000"/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函数</a:t>
            </a:r>
            <a:r>
              <a:rPr lang="zh-CN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的形式参数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667000" y="1104900"/>
            <a:ext cx="2819400" cy="4191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圆角矩形标注 9"/>
          <p:cNvSpPr/>
          <p:nvPr/>
        </p:nvSpPr>
        <p:spPr bwMode="auto">
          <a:xfrm>
            <a:off x="6973186" y="5334000"/>
            <a:ext cx="2247014" cy="609600"/>
          </a:xfrm>
          <a:prstGeom prst="wedgeRoundRectCallout">
            <a:avLst>
              <a:gd name="adj1" fmla="val -37475"/>
              <a:gd name="adj2" fmla="val -115284"/>
              <a:gd name="adj3" fmla="val 16667"/>
            </a:avLst>
          </a:prstGeom>
          <a:solidFill>
            <a:schemeClr val="accent5">
              <a:lumMod val="10000"/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函数</a:t>
            </a:r>
            <a:r>
              <a:rPr lang="zh-CN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rPr>
              <a:t>返回了一个值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7239000" y="4343400"/>
            <a:ext cx="2133600" cy="540488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34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4063</TotalTime>
  <Words>1065</Words>
  <Application>Microsoft Office PowerPoint</Application>
  <PresentationFormat>宽屏</PresentationFormat>
  <Paragraphs>220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等线</vt:lpstr>
      <vt:lpstr>方正舒体</vt:lpstr>
      <vt:lpstr>黑体</vt:lpstr>
      <vt:lpstr>宋体</vt:lpstr>
      <vt:lpstr>微软雅黑</vt:lpstr>
      <vt:lpstr>Arial</vt:lpstr>
      <vt:lpstr>Arial Black</vt:lpstr>
      <vt:lpstr>Consolas</vt:lpstr>
      <vt:lpstr>Courier New</vt:lpstr>
      <vt:lpstr>Times New Roman</vt:lpstr>
      <vt:lpstr>Wingdings</vt:lpstr>
      <vt:lpstr>tm2</vt:lpstr>
      <vt:lpstr>程序设计与算法基础I</vt:lpstr>
      <vt:lpstr>本章要点</vt:lpstr>
      <vt:lpstr>案例分析：为什么要用到函数？</vt:lpstr>
      <vt:lpstr>案例分析</vt:lpstr>
      <vt:lpstr>案例分析</vt:lpstr>
      <vt:lpstr>案例分析</vt:lpstr>
      <vt:lpstr>函数的概念</vt:lpstr>
      <vt:lpstr>9.1函数的定义和调用</vt:lpstr>
      <vt:lpstr>PowerPoint 演示文稿</vt:lpstr>
      <vt:lpstr>9.1.1 函数定义</vt:lpstr>
      <vt:lpstr>函数定义</vt:lpstr>
      <vt:lpstr>函数定义</vt:lpstr>
      <vt:lpstr>函数定义</vt:lpstr>
      <vt:lpstr>9.1.2 函数调用</vt:lpstr>
      <vt:lpstr>函数调用</vt:lpstr>
      <vt:lpstr>案例：判定素数</vt:lpstr>
      <vt:lpstr>案例：判定素数</vt:lpstr>
      <vt:lpstr>案例：判定素数</vt:lpstr>
      <vt:lpstr>PowerPoint 演示文稿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Bai Zhongjian</cp:lastModifiedBy>
  <cp:revision>1118</cp:revision>
  <cp:lastPrinted>2018-07-10T05:51:23Z</cp:lastPrinted>
  <dcterms:created xsi:type="dcterms:W3CDTF">1999-08-24T18:39:05Z</dcterms:created>
  <dcterms:modified xsi:type="dcterms:W3CDTF">2018-07-10T07:17:00Z</dcterms:modified>
</cp:coreProperties>
</file>