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21"/>
  </p:notesMasterIdLst>
  <p:handoutMasterIdLst>
    <p:handoutMasterId r:id="rId22"/>
  </p:handoutMasterIdLst>
  <p:sldIdLst>
    <p:sldId id="256" r:id="rId2"/>
    <p:sldId id="276" r:id="rId3"/>
    <p:sldId id="277" r:id="rId4"/>
    <p:sldId id="278" r:id="rId5"/>
    <p:sldId id="279" r:id="rId6"/>
    <p:sldId id="280" r:id="rId7"/>
    <p:sldId id="281" r:id="rId8"/>
    <p:sldId id="327" r:id="rId9"/>
    <p:sldId id="283" r:id="rId10"/>
    <p:sldId id="284" r:id="rId11"/>
    <p:sldId id="285" r:id="rId12"/>
    <p:sldId id="286" r:id="rId13"/>
    <p:sldId id="287" r:id="rId14"/>
    <p:sldId id="328" r:id="rId15"/>
    <p:sldId id="288" r:id="rId16"/>
    <p:sldId id="289" r:id="rId17"/>
    <p:sldId id="290" r:id="rId18"/>
    <p:sldId id="291" r:id="rId19"/>
    <p:sldId id="292" r:id="rId20"/>
  </p:sldIdLst>
  <p:sldSz cx="12192000" cy="6858000"/>
  <p:notesSz cx="9928225" cy="6797675"/>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40" userDrawn="1">
          <p15:clr>
            <a:srgbClr val="A4A3A4"/>
          </p15:clr>
        </p15:guide>
        <p15:guide id="2" pos="312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B82F25"/>
    <a:srgbClr val="660033"/>
    <a:srgbClr val="FF7706"/>
    <a:srgbClr val="990033"/>
    <a:srgbClr val="000066"/>
    <a:srgbClr val="C6A02E"/>
    <a:srgbClr val="6DBFAB"/>
    <a:srgbClr val="FFAB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4" autoAdjust="0"/>
    <p:restoredTop sz="94660"/>
  </p:normalViewPr>
  <p:slideViewPr>
    <p:cSldViewPr>
      <p:cViewPr varScale="1">
        <p:scale>
          <a:sx n="101" d="100"/>
          <a:sy n="101" d="100"/>
        </p:scale>
        <p:origin x="372" y="68"/>
      </p:cViewPr>
      <p:guideLst>
        <p:guide orient="horz" pos="2160"/>
        <p:guide pos="3840"/>
      </p:guideLst>
    </p:cSldViewPr>
  </p:slideViewPr>
  <p:notesTextViewPr>
    <p:cViewPr>
      <p:scale>
        <a:sx n="3" d="2"/>
        <a:sy n="3" d="2"/>
      </p:scale>
      <p:origin x="0" y="0"/>
    </p:cViewPr>
  </p:notesTextViewPr>
  <p:sorterViewPr>
    <p:cViewPr>
      <p:scale>
        <a:sx n="66" d="100"/>
        <a:sy n="66" d="100"/>
      </p:scale>
      <p:origin x="0" y="546"/>
    </p:cViewPr>
  </p:sorterViewPr>
  <p:notesViewPr>
    <p:cSldViewPr>
      <p:cViewPr varScale="1">
        <p:scale>
          <a:sx n="60" d="100"/>
          <a:sy n="60" d="100"/>
        </p:scale>
        <p:origin x="2568" y="56"/>
      </p:cViewPr>
      <p:guideLst>
        <p:guide orient="horz" pos="2140"/>
        <p:guide pos="312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3313" cy="34097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2594" y="1"/>
            <a:ext cx="4303313" cy="340976"/>
          </a:xfrm>
          <a:prstGeom prst="rect">
            <a:avLst/>
          </a:prstGeom>
        </p:spPr>
        <p:txBody>
          <a:bodyPr vert="horz" lIns="91440" tIns="45720" rIns="91440" bIns="45720" rtlCol="0"/>
          <a:lstStyle>
            <a:lvl1pPr algn="r">
              <a:defRPr sz="1200"/>
            </a:lvl1pPr>
          </a:lstStyle>
          <a:p>
            <a:fld id="{58ACF2A5-0579-4386-8648-E82645C5F413}" type="datetimeFigureOut">
              <a:rPr lang="zh-CN" altLang="en-US" smtClean="0"/>
              <a:t>2018/7/10</a:t>
            </a:fld>
            <a:endParaRPr lang="zh-CN" altLang="en-US"/>
          </a:p>
        </p:txBody>
      </p:sp>
      <p:sp>
        <p:nvSpPr>
          <p:cNvPr id="4" name="页脚占位符 3"/>
          <p:cNvSpPr>
            <a:spLocks noGrp="1"/>
          </p:cNvSpPr>
          <p:nvPr>
            <p:ph type="ftr" sz="quarter" idx="2"/>
          </p:nvPr>
        </p:nvSpPr>
        <p:spPr>
          <a:xfrm>
            <a:off x="0" y="6456699"/>
            <a:ext cx="4303313" cy="340976"/>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2594" y="6456699"/>
            <a:ext cx="4303313" cy="340976"/>
          </a:xfrm>
          <a:prstGeom prst="rect">
            <a:avLst/>
          </a:prstGeom>
        </p:spPr>
        <p:txBody>
          <a:bodyPr vert="horz" lIns="91440" tIns="45720" rIns="91440" bIns="45720" rtlCol="0" anchor="b"/>
          <a:lstStyle>
            <a:lvl1pPr algn="r">
              <a:defRPr sz="1200"/>
            </a:lvl1pPr>
          </a:lstStyle>
          <a:p>
            <a:fld id="{0CD58500-17BA-4E5A-A20A-29C4AFFD5514}" type="slidenum">
              <a:rPr lang="zh-CN" altLang="en-US" smtClean="0"/>
              <a:t>‹#›</a:t>
            </a:fld>
            <a:endParaRPr lang="zh-CN" altLang="en-US"/>
          </a:p>
        </p:txBody>
      </p:sp>
    </p:spTree>
    <p:extLst>
      <p:ext uri="{BB962C8B-B14F-4D97-AF65-F5344CB8AC3E}">
        <p14:creationId xmlns:p14="http://schemas.microsoft.com/office/powerpoint/2010/main" val="1445099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4" y="1"/>
            <a:ext cx="4302905" cy="339419"/>
          </a:xfrm>
          <a:prstGeom prst="rect">
            <a:avLst/>
          </a:prstGeom>
          <a:noFill/>
          <a:ln w="12700">
            <a:noFill/>
            <a:miter lim="800000"/>
            <a:headEnd type="none" w="sm" len="sm"/>
            <a:tailEnd type="none" w="sm" len="sm"/>
          </a:ln>
          <a:effectLst/>
        </p:spPr>
        <p:txBody>
          <a:bodyPr vert="horz" wrap="square" lIns="95243" tIns="47621" rIns="95243" bIns="47621" numCol="1" anchor="t" anchorCtr="0" compatLnSpc="1">
            <a:prstTxWarp prst="textNoShape">
              <a:avLst/>
            </a:prstTxWarp>
          </a:bodyPr>
          <a:lstStyle>
            <a:lvl1pPr defTabSz="952580">
              <a:defRPr sz="1200"/>
            </a:lvl1pPr>
          </a:lstStyle>
          <a:p>
            <a:pPr>
              <a:defRPr/>
            </a:pPr>
            <a:endParaRPr lang="zh-CN" altLang="en-US"/>
          </a:p>
        </p:txBody>
      </p:sp>
      <p:sp>
        <p:nvSpPr>
          <p:cNvPr id="12291" name="Rectangle 3"/>
          <p:cNvSpPr>
            <a:spLocks noGrp="1" noChangeArrowheads="1"/>
          </p:cNvSpPr>
          <p:nvPr>
            <p:ph type="dt" idx="1"/>
          </p:nvPr>
        </p:nvSpPr>
        <p:spPr bwMode="auto">
          <a:xfrm>
            <a:off x="5625322" y="1"/>
            <a:ext cx="4302905" cy="339419"/>
          </a:xfrm>
          <a:prstGeom prst="rect">
            <a:avLst/>
          </a:prstGeom>
          <a:noFill/>
          <a:ln w="12700">
            <a:noFill/>
            <a:miter lim="800000"/>
            <a:headEnd type="none" w="sm" len="sm"/>
            <a:tailEnd type="none" w="sm" len="sm"/>
          </a:ln>
          <a:effectLst/>
        </p:spPr>
        <p:txBody>
          <a:bodyPr vert="horz" wrap="square" lIns="95243" tIns="47621" rIns="95243" bIns="47621" numCol="1" anchor="t" anchorCtr="0" compatLnSpc="1">
            <a:prstTxWarp prst="textNoShape">
              <a:avLst/>
            </a:prstTxWarp>
          </a:bodyPr>
          <a:lstStyle>
            <a:lvl1pPr algn="r" defTabSz="952580">
              <a:defRPr sz="1200"/>
            </a:lvl1pPr>
          </a:lstStyle>
          <a:p>
            <a:pPr>
              <a:defRPr/>
            </a:pPr>
            <a:endParaRPr lang="zh-CN" altLang="en-US"/>
          </a:p>
        </p:txBody>
      </p:sp>
      <p:sp>
        <p:nvSpPr>
          <p:cNvPr id="37892" name="Rectangle 4"/>
          <p:cNvSpPr>
            <a:spLocks noGrp="1" noRot="1" noChangeAspect="1" noChangeArrowheads="1" noTextEdit="1"/>
          </p:cNvSpPr>
          <p:nvPr>
            <p:ph type="sldImg" idx="2"/>
          </p:nvPr>
        </p:nvSpPr>
        <p:spPr bwMode="auto">
          <a:xfrm>
            <a:off x="2703513" y="511175"/>
            <a:ext cx="4525962" cy="25463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1324665" y="3227966"/>
            <a:ext cx="7278897" cy="3059418"/>
          </a:xfrm>
          <a:prstGeom prst="rect">
            <a:avLst/>
          </a:prstGeom>
          <a:noFill/>
          <a:ln w="12700">
            <a:noFill/>
            <a:miter lim="800000"/>
            <a:headEnd type="none" w="sm" len="sm"/>
            <a:tailEnd type="none" w="sm" len="sm"/>
          </a:ln>
          <a:effectLst/>
        </p:spPr>
        <p:txBody>
          <a:bodyPr vert="horz" wrap="square" lIns="95243" tIns="47621" rIns="95243" bIns="47621"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12294" name="Rectangle 6"/>
          <p:cNvSpPr>
            <a:spLocks noGrp="1" noChangeArrowheads="1"/>
          </p:cNvSpPr>
          <p:nvPr>
            <p:ph type="ftr" sz="quarter" idx="4"/>
          </p:nvPr>
        </p:nvSpPr>
        <p:spPr bwMode="auto">
          <a:xfrm>
            <a:off x="4" y="6458256"/>
            <a:ext cx="4302905" cy="339419"/>
          </a:xfrm>
          <a:prstGeom prst="rect">
            <a:avLst/>
          </a:prstGeom>
          <a:noFill/>
          <a:ln w="12700">
            <a:noFill/>
            <a:miter lim="800000"/>
            <a:headEnd type="none" w="sm" len="sm"/>
            <a:tailEnd type="none" w="sm" len="sm"/>
          </a:ln>
          <a:effectLst/>
        </p:spPr>
        <p:txBody>
          <a:bodyPr vert="horz" wrap="square" lIns="95243" tIns="47621" rIns="95243" bIns="47621" numCol="1" anchor="b" anchorCtr="0" compatLnSpc="1">
            <a:prstTxWarp prst="textNoShape">
              <a:avLst/>
            </a:prstTxWarp>
          </a:bodyPr>
          <a:lstStyle>
            <a:lvl1pPr defTabSz="952580">
              <a:defRPr sz="1200"/>
            </a:lvl1pPr>
          </a:lstStyle>
          <a:p>
            <a:pPr>
              <a:defRPr/>
            </a:pPr>
            <a:endParaRPr lang="zh-CN" altLang="en-US"/>
          </a:p>
        </p:txBody>
      </p:sp>
      <p:sp>
        <p:nvSpPr>
          <p:cNvPr id="12295" name="Rectangle 7"/>
          <p:cNvSpPr>
            <a:spLocks noGrp="1" noChangeArrowheads="1"/>
          </p:cNvSpPr>
          <p:nvPr>
            <p:ph type="sldNum" sz="quarter" idx="5"/>
          </p:nvPr>
        </p:nvSpPr>
        <p:spPr bwMode="auto">
          <a:xfrm>
            <a:off x="5625322" y="6458256"/>
            <a:ext cx="4302905" cy="339419"/>
          </a:xfrm>
          <a:prstGeom prst="rect">
            <a:avLst/>
          </a:prstGeom>
          <a:noFill/>
          <a:ln w="12700">
            <a:noFill/>
            <a:miter lim="800000"/>
            <a:headEnd type="none" w="sm" len="sm"/>
            <a:tailEnd type="none" w="sm" len="sm"/>
          </a:ln>
          <a:effectLst/>
        </p:spPr>
        <p:txBody>
          <a:bodyPr vert="horz" wrap="square" lIns="95243" tIns="47621" rIns="95243" bIns="47621" numCol="1" anchor="b" anchorCtr="0" compatLnSpc="1">
            <a:prstTxWarp prst="textNoShape">
              <a:avLst/>
            </a:prstTxWarp>
          </a:bodyPr>
          <a:lstStyle>
            <a:lvl1pPr algn="r" defTabSz="952580">
              <a:defRPr sz="1200"/>
            </a:lvl1pPr>
          </a:lstStyle>
          <a:p>
            <a:fld id="{B90D6BE3-42E0-4DA5-B156-66EF77FDC710}" type="slidenum">
              <a:rPr lang="zh-CN" altLang="en-US"/>
              <a:pPr/>
              <a:t>‹#›</a:t>
            </a:fld>
            <a:endParaRPr lang="en-US" altLang="zh-CN"/>
          </a:p>
        </p:txBody>
      </p:sp>
    </p:spTree>
    <p:extLst>
      <p:ext uri="{BB962C8B-B14F-4D97-AF65-F5344CB8AC3E}">
        <p14:creationId xmlns:p14="http://schemas.microsoft.com/office/powerpoint/2010/main" val="2419056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8853305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660033"/>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304800" y="1371600"/>
            <a:ext cx="11582400" cy="5181600"/>
          </a:xfrm>
        </p:spPr>
        <p:txBody>
          <a:bodyPr/>
          <a:lstStyle>
            <a:lvl1pPr marL="342900" indent="-342900">
              <a:lnSpc>
                <a:spcPct val="100000"/>
              </a:lnSpc>
              <a:spcBef>
                <a:spcPts val="600"/>
              </a:spcBef>
              <a:buClr>
                <a:srgbClr val="0070C0"/>
              </a:buClr>
              <a:buFont typeface="Wingdings" panose="05000000000000000000" pitchFamily="2" charset="2"/>
              <a:buChar char="n"/>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1pPr>
            <a:lvl2pPr marL="742950" indent="-285750">
              <a:lnSpc>
                <a:spcPct val="100000"/>
              </a:lnSpc>
              <a:spcBef>
                <a:spcPts val="600"/>
              </a:spcBef>
              <a:buClr>
                <a:srgbClr val="0070C0"/>
              </a:buClr>
              <a:buFont typeface="Wingdings" panose="05000000000000000000" pitchFamily="2" charset="2"/>
              <a:buChar char="p"/>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2pPr>
            <a:lvl3pPr marL="1085850" indent="-228600">
              <a:lnSpc>
                <a:spcPct val="100000"/>
              </a:lnSpc>
              <a:spcBef>
                <a:spcPts val="600"/>
              </a:spcBef>
              <a:buClr>
                <a:srgbClr val="0070C0"/>
              </a:buClr>
              <a:buFont typeface="Arial" panose="020B0604020202020204" pitchFamily="34" charset="0"/>
              <a:buChar char="•"/>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Tree>
    <p:extLst>
      <p:ext uri="{BB962C8B-B14F-4D97-AF65-F5344CB8AC3E}">
        <p14:creationId xmlns:p14="http://schemas.microsoft.com/office/powerpoint/2010/main" val="693321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en-US" dirty="0" smtClean="0"/>
              <a:t>Click to edit Master title style</a:t>
            </a:r>
            <a:endParaRPr lang="en-US" dirty="0"/>
          </a:p>
        </p:txBody>
      </p:sp>
      <p:sp>
        <p:nvSpPr>
          <p:cNvPr id="3" name="Content Placeholder 2"/>
          <p:cNvSpPr>
            <a:spLocks noGrp="1"/>
          </p:cNvSpPr>
          <p:nvPr>
            <p:ph sz="half" idx="1" hasCustomPrompt="1"/>
          </p:nvPr>
        </p:nvSpPr>
        <p:spPr>
          <a:xfrm>
            <a:off x="304800" y="1524000"/>
            <a:ext cx="5689600" cy="4800600"/>
          </a:xfrm>
        </p:spPr>
        <p:txBody>
          <a:bodyPr/>
          <a:lstStyle>
            <a:lvl1pPr>
              <a:lnSpc>
                <a:spcPct val="150000"/>
              </a:lnSpc>
              <a:spcBef>
                <a:spcPts val="600"/>
              </a:spcBef>
              <a:defRPr sz="28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0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4" name="Content Placeholder 3"/>
          <p:cNvSpPr>
            <a:spLocks noGrp="1"/>
          </p:cNvSpPr>
          <p:nvPr>
            <p:ph sz="half" idx="2" hasCustomPrompt="1"/>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smtClean="0"/>
              <a:t>Click to edit Master text styles</a:t>
            </a:r>
          </a:p>
          <a:p>
            <a:pPr lvl="1">
              <a:lnSpc>
                <a:spcPct val="150000"/>
              </a:lnSpc>
              <a:spcBef>
                <a:spcPts val="600"/>
              </a:spcBef>
            </a:pPr>
            <a:r>
              <a:rPr lang="en-US" dirty="0" smtClean="0"/>
              <a:t>Second level</a:t>
            </a:r>
          </a:p>
          <a:p>
            <a:pPr lvl="2">
              <a:lnSpc>
                <a:spcPct val="150000"/>
              </a:lnSpc>
              <a:spcBef>
                <a:spcPts val="600"/>
              </a:spcBef>
            </a:pPr>
            <a:r>
              <a:rPr lang="en-US" dirty="0" smtClean="0"/>
              <a:t>Third level</a:t>
            </a:r>
            <a:endParaRPr lang="en-US" dirty="0"/>
          </a:p>
        </p:txBody>
      </p:sp>
    </p:spTree>
    <p:extLst>
      <p:ext uri="{BB962C8B-B14F-4D97-AF65-F5344CB8AC3E}">
        <p14:creationId xmlns:p14="http://schemas.microsoft.com/office/powerpoint/2010/main" val="72416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bldLvl="2">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2599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hasCustomPrompt="1"/>
          </p:nvPr>
        </p:nvSpPr>
        <p:spPr>
          <a:xfrm>
            <a:off x="914400" y="762000"/>
            <a:ext cx="7569200" cy="5562600"/>
          </a:xfrm>
        </p:spPr>
        <p:txBody>
          <a:bodyPr vert="eaVert"/>
          <a:lstStyle>
            <a:lvl1pPr>
              <a:defRPr>
                <a:solidFill>
                  <a:srgbClr val="000066"/>
                </a:solidFill>
              </a:defRPr>
            </a:lvl1pPr>
            <a:lvl2pPr>
              <a:defRPr>
                <a:solidFill>
                  <a:srgbClr val="000066"/>
                </a:solidFill>
              </a:defRPr>
            </a:lvl2pPr>
            <a:lvl3pPr>
              <a:defRPr>
                <a:solidFill>
                  <a:srgbClr val="000066"/>
                </a:solidFill>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40139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userDrawn="1">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dirty="0" smtClean="0"/>
              <a:t>Click to edit Master title style</a:t>
            </a:r>
          </a:p>
        </p:txBody>
      </p:sp>
      <p:sp>
        <p:nvSpPr>
          <p:cNvPr id="1029" name="Rectangle 3"/>
          <p:cNvSpPr>
            <a:spLocks noGrp="1" noChangeArrowheads="1"/>
          </p:cNvSpPr>
          <p:nvPr userDrawn="1">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lnSpc>
                <a:spcPct val="150000"/>
              </a:lnSpc>
              <a:spcBef>
                <a:spcPts val="600"/>
              </a:spcBef>
            </a:pPr>
            <a:r>
              <a:rPr lang="en-US" altLang="zh-CN" dirty="0" smtClean="0"/>
              <a:t> Click to edit Master text styles</a:t>
            </a:r>
          </a:p>
          <a:p>
            <a:pPr lvl="1">
              <a:lnSpc>
                <a:spcPct val="150000"/>
              </a:lnSpc>
              <a:spcBef>
                <a:spcPts val="600"/>
              </a:spcBef>
            </a:pPr>
            <a:r>
              <a:rPr lang="en-US" altLang="zh-CN" dirty="0" smtClean="0"/>
              <a:t>Second level</a:t>
            </a:r>
          </a:p>
          <a:p>
            <a:pPr lvl="2">
              <a:lnSpc>
                <a:spcPct val="150000"/>
              </a:lnSpc>
              <a:spcBef>
                <a:spcPts val="600"/>
              </a:spcBef>
            </a:pPr>
            <a:r>
              <a:rPr lang="en-US" altLang="zh-CN" dirty="0" smtClean="0"/>
              <a:t>Third level</a:t>
            </a:r>
          </a:p>
        </p:txBody>
      </p:sp>
    </p:spTree>
  </p:cSld>
  <p:clrMap bg1="lt1" tx1="dk1" bg2="lt2" tx2="dk2" accent1="accent1" accent2="accent2" accent3="accent3" accent4="accent4" accent5="accent5" accent6="accent6" hlink="hlink" folHlink="folHlink"/>
  <p:sldLayoutIdLst>
    <p:sldLayoutId id="2147484047" r:id="rId1"/>
    <p:sldLayoutId id="2147484048" r:id="rId2"/>
    <p:sldLayoutId id="2147484050" r:id="rId3"/>
    <p:sldLayoutId id="2147484053" r:id="rId4"/>
    <p:sldLayoutId id="2147484057" r:id="rId5"/>
  </p:sldLayoutIdLst>
  <p:timing>
    <p:tnLst>
      <p:par>
        <p:cTn id="1" dur="indefinite" restart="never" nodeType="tmRoot"/>
      </p:par>
    </p:tnLst>
  </p:timing>
  <p:hf hdr="0" dt="0"/>
  <p:txStyles>
    <p:titleStyle>
      <a:lvl1pPr algn="ctr" rtl="0" eaLnBrk="0" fontAlgn="base" hangingPunct="0">
        <a:spcBef>
          <a:spcPct val="0"/>
        </a:spcBef>
        <a:spcAft>
          <a:spcPct val="0"/>
        </a:spcAft>
        <a:defRPr sz="3600">
          <a:solidFill>
            <a:srgbClr val="990033"/>
          </a:solidFill>
          <a:latin typeface="+mj-lt"/>
          <a:ea typeface="+mj-ea"/>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ct val="0"/>
        </a:spcAft>
        <a:buClr>
          <a:srgbClr val="FF0000"/>
        </a:buClr>
        <a:buSzPct val="80000"/>
        <a:buFont typeface="Times New Roman" panose="02020603050405020304" pitchFamily="18" charset="0"/>
        <a:buChar char="☺"/>
        <a:defRPr lang="en-US" altLang="zh-CN" sz="2600" b="1" baseline="0" dirty="0" smtClean="0">
          <a:solidFill>
            <a:srgbClr val="000066"/>
          </a:solidFill>
          <a:latin typeface="+mj-ea"/>
          <a:ea typeface="+mj-ea"/>
          <a:cs typeface="+mn-cs"/>
        </a:defRPr>
      </a:lvl1pPr>
      <a:lvl2pPr marL="742950" indent="-285750" algn="l" rtl="0" eaLnBrk="0" fontAlgn="base" hangingPunct="0">
        <a:spcBef>
          <a:spcPct val="20000"/>
        </a:spcBef>
        <a:spcAft>
          <a:spcPct val="0"/>
        </a:spcAft>
        <a:buClr>
          <a:srgbClr val="FF0000"/>
        </a:buClr>
        <a:buSzPct val="80000"/>
        <a:buFont typeface="Times New Roman" panose="02020603050405020304" pitchFamily="18" charset="0"/>
        <a:buChar char="♫"/>
        <a:defRPr lang="en-US" altLang="zh-CN" sz="2400" b="1" dirty="0" smtClean="0">
          <a:solidFill>
            <a:srgbClr val="000066"/>
          </a:solidFill>
          <a:latin typeface="+mj-ea"/>
          <a:ea typeface="+mj-ea"/>
        </a:defRPr>
      </a:lvl2pPr>
      <a:lvl3pPr marL="1085850" indent="-228600" algn="l" rtl="0" eaLnBrk="0" fontAlgn="base" hangingPunct="0">
        <a:spcBef>
          <a:spcPct val="20000"/>
        </a:spcBef>
        <a:spcAft>
          <a:spcPct val="0"/>
        </a:spcAft>
        <a:buClr>
          <a:srgbClr val="FF0000"/>
        </a:buClr>
        <a:buSzPct val="80000"/>
        <a:buFont typeface="Wingdings" panose="05000000000000000000" pitchFamily="2" charset="2"/>
        <a:buChar char="Ø"/>
        <a:defRPr lang="en-US" altLang="zh-CN" sz="2200" b="1" dirty="0" smtClean="0">
          <a:solidFill>
            <a:srgbClr val="000066"/>
          </a:solidFill>
          <a:latin typeface="+mj-ea"/>
          <a:ea typeface="+mj-ea"/>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程序设计与算法基础</a:t>
            </a:r>
            <a:r>
              <a:rPr lang="en-US" altLang="zh-CN" dirty="0" smtClean="0"/>
              <a:t>I</a:t>
            </a:r>
            <a:endParaRPr lang="zh-CN" altLang="en-US" dirty="0"/>
          </a:p>
        </p:txBody>
      </p:sp>
      <p:sp>
        <p:nvSpPr>
          <p:cNvPr id="3" name="副标题 2"/>
          <p:cNvSpPr>
            <a:spLocks noGrp="1"/>
          </p:cNvSpPr>
          <p:nvPr>
            <p:ph type="subTitle" idx="1"/>
          </p:nvPr>
        </p:nvSpPr>
        <p:spPr/>
        <p:txBody>
          <a:bodyPr/>
          <a:lstStyle/>
          <a:p>
            <a:r>
              <a:rPr lang="zh-CN" altLang="en-US" dirty="0" smtClean="0"/>
              <a:t>函数</a:t>
            </a:r>
            <a:r>
              <a:rPr lang="en-US" altLang="zh-CN" dirty="0"/>
              <a:t>-</a:t>
            </a:r>
            <a:r>
              <a:rPr lang="en-US" altLang="zh-CN"/>
              <a:t>Part </a:t>
            </a:r>
            <a:r>
              <a:rPr lang="en-US" altLang="zh-CN" smtClean="0"/>
              <a:t>2/4</a:t>
            </a:r>
            <a:endParaRPr lang="zh-CN" altLang="en-US" dirty="0"/>
          </a:p>
          <a:p>
            <a:endParaRPr lang="zh-CN" altLang="en-US" dirty="0"/>
          </a:p>
        </p:txBody>
      </p:sp>
    </p:spTree>
    <p:extLst>
      <p:ext uri="{BB962C8B-B14F-4D97-AF65-F5344CB8AC3E}">
        <p14:creationId xmlns:p14="http://schemas.microsoft.com/office/powerpoint/2010/main" val="3746521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9.3.1 </a:t>
            </a:r>
            <a:r>
              <a:rPr lang="zh-CN" altLang="en-US" dirty="0"/>
              <a:t>实际参数的转换</a:t>
            </a:r>
          </a:p>
        </p:txBody>
      </p:sp>
      <p:sp>
        <p:nvSpPr>
          <p:cNvPr id="3" name="内容占位符 2"/>
          <p:cNvSpPr>
            <a:spLocks noGrp="1"/>
          </p:cNvSpPr>
          <p:nvPr>
            <p:ph idx="1"/>
          </p:nvPr>
        </p:nvSpPr>
        <p:spPr/>
        <p:txBody>
          <a:bodyPr/>
          <a:lstStyle/>
          <a:p>
            <a:r>
              <a:rPr lang="en-US" altLang="zh-CN" sz="2400" dirty="0"/>
              <a:t>C</a:t>
            </a:r>
            <a:r>
              <a:rPr lang="zh-CN" altLang="en-US" sz="2400" dirty="0"/>
              <a:t>语言允许在实际参数的类型与形式参数的类型不匹配的情况下进行函数调用。</a:t>
            </a:r>
            <a:endParaRPr lang="en-US" altLang="zh-CN" sz="2400" dirty="0"/>
          </a:p>
          <a:p>
            <a:r>
              <a:rPr lang="zh-CN" altLang="en-US" sz="2400" dirty="0"/>
              <a:t>管理如何转换实际参数的规则与编译器是否在调用前遇到函数</a:t>
            </a:r>
            <a:r>
              <a:rPr lang="en-US" altLang="zh-CN" sz="2400" dirty="0"/>
              <a:t>(</a:t>
            </a:r>
            <a:r>
              <a:rPr lang="zh-CN" altLang="en-US" sz="2400" dirty="0"/>
              <a:t>或者函数的完整定义</a:t>
            </a:r>
            <a:r>
              <a:rPr lang="en-US" altLang="zh-CN" sz="2400" dirty="0"/>
              <a:t>)</a:t>
            </a:r>
            <a:r>
              <a:rPr lang="zh-CN" altLang="en-US" sz="2400" dirty="0"/>
              <a:t>的原型有关：</a:t>
            </a:r>
          </a:p>
          <a:p>
            <a:r>
              <a:rPr lang="zh-CN" altLang="en-US" sz="2400" dirty="0">
                <a:solidFill>
                  <a:srgbClr val="FF0000"/>
                </a:solidFill>
              </a:rPr>
              <a:t>编译器在调用前遇到原型。</a:t>
            </a:r>
            <a:endParaRPr lang="en-US" altLang="zh-CN" sz="2400" dirty="0">
              <a:solidFill>
                <a:srgbClr val="FF0000"/>
              </a:solidFill>
            </a:endParaRPr>
          </a:p>
          <a:p>
            <a:pPr lvl="1"/>
            <a:r>
              <a:rPr lang="zh-CN" altLang="en-US" sz="2200" dirty="0"/>
              <a:t>就像使用赋值一样，每个实际参数的值被隐式地转换成相应形式参数的类型。</a:t>
            </a:r>
          </a:p>
          <a:p>
            <a:pPr lvl="1"/>
            <a:r>
              <a:rPr lang="zh-CN" altLang="en-US" sz="2200" dirty="0"/>
              <a:t>例如：如果把</a:t>
            </a:r>
            <a:r>
              <a:rPr lang="en-US" altLang="zh-CN" sz="2200" dirty="0" err="1"/>
              <a:t>int</a:t>
            </a:r>
            <a:r>
              <a:rPr lang="zh-CN" altLang="en-US" sz="2200" dirty="0"/>
              <a:t>类型的实际参数传递给期望得到</a:t>
            </a:r>
            <a:r>
              <a:rPr lang="en-US" altLang="zh-CN" sz="2200" dirty="0"/>
              <a:t>double</a:t>
            </a:r>
            <a:r>
              <a:rPr lang="zh-CN" altLang="en-US" sz="2200" dirty="0"/>
              <a:t>型数据的函数，那么会自动把实际参数转换成</a:t>
            </a:r>
            <a:r>
              <a:rPr lang="en-US" altLang="zh-CN" sz="2200" dirty="0"/>
              <a:t>double</a:t>
            </a:r>
            <a:r>
              <a:rPr lang="zh-CN" altLang="en-US" sz="2200" dirty="0"/>
              <a:t>类型。</a:t>
            </a:r>
            <a:endParaRPr lang="en-US" altLang="zh-CN" sz="2200" dirty="0"/>
          </a:p>
          <a:p>
            <a:r>
              <a:rPr lang="zh-CN" altLang="en-US" sz="2400" dirty="0">
                <a:solidFill>
                  <a:srgbClr val="FF0000"/>
                </a:solidFill>
              </a:rPr>
              <a:t>编译器在调用前没有遇到原型。</a:t>
            </a:r>
            <a:endParaRPr lang="en-US" altLang="zh-CN" sz="2400" dirty="0">
              <a:solidFill>
                <a:srgbClr val="FF0000"/>
              </a:solidFill>
            </a:endParaRPr>
          </a:p>
          <a:p>
            <a:pPr lvl="1"/>
            <a:r>
              <a:rPr lang="zh-CN" altLang="en-US" sz="2200" dirty="0"/>
              <a:t>编译器执行</a:t>
            </a:r>
            <a:r>
              <a:rPr lang="zh-CN" altLang="en-US" sz="2200" dirty="0">
                <a:solidFill>
                  <a:srgbClr val="336600"/>
                </a:solidFill>
              </a:rPr>
              <a:t>默认的实际参数提升</a:t>
            </a:r>
            <a:r>
              <a:rPr lang="zh-CN" altLang="en-US" sz="2200" dirty="0"/>
              <a:t>：</a:t>
            </a:r>
            <a:endParaRPr lang="en-US" altLang="zh-CN" sz="2200" dirty="0"/>
          </a:p>
          <a:p>
            <a:pPr lvl="2"/>
            <a:r>
              <a:rPr lang="zh-CN" altLang="en-US" dirty="0"/>
              <a:t>把</a:t>
            </a:r>
            <a:r>
              <a:rPr lang="en-US" altLang="zh-CN" dirty="0"/>
              <a:t>float</a:t>
            </a:r>
            <a:r>
              <a:rPr lang="zh-CN" altLang="en-US" dirty="0"/>
              <a:t>型的实际参数转换成</a:t>
            </a:r>
            <a:r>
              <a:rPr lang="en-US" altLang="zh-CN" dirty="0"/>
              <a:t>double</a:t>
            </a:r>
            <a:r>
              <a:rPr lang="zh-CN" altLang="en-US" dirty="0"/>
              <a:t>类型。</a:t>
            </a:r>
            <a:endParaRPr lang="en-US" altLang="zh-CN" dirty="0"/>
          </a:p>
          <a:p>
            <a:pPr lvl="2"/>
            <a:r>
              <a:rPr lang="zh-CN" altLang="en-US" dirty="0"/>
              <a:t>执行整数的提升，即把</a:t>
            </a:r>
            <a:r>
              <a:rPr lang="en-US" altLang="zh-CN" dirty="0"/>
              <a:t>char</a:t>
            </a:r>
            <a:r>
              <a:rPr lang="zh-CN" altLang="en-US" dirty="0"/>
              <a:t>型和</a:t>
            </a:r>
            <a:r>
              <a:rPr lang="en-US" altLang="zh-CN" dirty="0"/>
              <a:t>short</a:t>
            </a:r>
            <a:r>
              <a:rPr lang="zh-CN" altLang="en-US" dirty="0"/>
              <a:t>型的实际参数转换成</a:t>
            </a:r>
            <a:r>
              <a:rPr lang="en-US" altLang="zh-CN" dirty="0" err="1"/>
              <a:t>int</a:t>
            </a:r>
            <a:r>
              <a:rPr lang="zh-CN" altLang="en-US" dirty="0"/>
              <a:t>型</a:t>
            </a:r>
            <a:r>
              <a:rPr lang="en-US" altLang="zh-CN" dirty="0"/>
              <a:t>(</a:t>
            </a:r>
            <a:r>
              <a:rPr lang="zh-CN" altLang="en-US" dirty="0"/>
              <a:t>在</a:t>
            </a:r>
            <a:r>
              <a:rPr lang="en-US" altLang="zh-CN" dirty="0"/>
              <a:t>C99</a:t>
            </a:r>
            <a:r>
              <a:rPr lang="zh-CN" altLang="en-US" dirty="0"/>
              <a:t>中实现了整数提升</a:t>
            </a:r>
            <a:r>
              <a:rPr lang="en-US" altLang="zh-CN" dirty="0"/>
              <a:t>)</a:t>
            </a:r>
            <a:r>
              <a:rPr lang="zh-CN" altLang="en-US" dirty="0" smtClean="0"/>
              <a:t>。</a:t>
            </a:r>
            <a:endParaRPr lang="en-US" altLang="zh-CN" dirty="0"/>
          </a:p>
        </p:txBody>
      </p:sp>
    </p:spTree>
    <p:extLst>
      <p:ext uri="{BB962C8B-B14F-4D97-AF65-F5344CB8AC3E}">
        <p14:creationId xmlns:p14="http://schemas.microsoft.com/office/powerpoint/2010/main" val="281209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实际参数的转换</a:t>
            </a:r>
          </a:p>
        </p:txBody>
      </p:sp>
      <p:sp>
        <p:nvSpPr>
          <p:cNvPr id="3" name="内容占位符 2"/>
          <p:cNvSpPr>
            <a:spLocks noGrp="1"/>
          </p:cNvSpPr>
          <p:nvPr>
            <p:ph idx="1"/>
          </p:nvPr>
        </p:nvSpPr>
        <p:spPr/>
        <p:txBody>
          <a:bodyPr/>
          <a:lstStyle/>
          <a:p>
            <a:r>
              <a:rPr lang="zh-CN" altLang="en-US" sz="2400" dirty="0"/>
              <a:t>依赖默认的实际参数提升是危险的</a:t>
            </a:r>
            <a:r>
              <a:rPr lang="zh-CN" altLang="en-US" sz="2400" dirty="0" smtClean="0"/>
              <a:t>。例如</a:t>
            </a:r>
            <a:r>
              <a:rPr lang="zh-CN" altLang="en-US" sz="2400" dirty="0"/>
              <a:t>：</a:t>
            </a:r>
          </a:p>
          <a:p>
            <a:pPr>
              <a:lnSpc>
                <a:spcPct val="80000"/>
              </a:lnSpc>
              <a:spcBef>
                <a:spcPts val="800"/>
              </a:spcBef>
              <a:buNone/>
            </a:pPr>
            <a:r>
              <a:rPr lang="en-US" altLang="zh-CN" sz="2000" i="1" dirty="0">
                <a:solidFill>
                  <a:srgbClr val="FF0000"/>
                </a:solidFill>
                <a:cs typeface="Courier New" panose="02070309020205020404" pitchFamily="49" charset="0"/>
              </a:rPr>
              <a:t>	</a:t>
            </a:r>
            <a:r>
              <a:rPr lang="en-US" altLang="zh-CN" sz="2000" dirty="0">
                <a:solidFill>
                  <a:srgbClr val="0070C0"/>
                </a:solidFill>
                <a:cs typeface="Courier New" panose="02070309020205020404" pitchFamily="49" charset="0"/>
              </a:rPr>
              <a:t>#include &lt;</a:t>
            </a:r>
            <a:r>
              <a:rPr lang="en-US" altLang="zh-CN" sz="2000" dirty="0" err="1">
                <a:solidFill>
                  <a:srgbClr val="0070C0"/>
                </a:solidFill>
                <a:cs typeface="Courier New" panose="02070309020205020404" pitchFamily="49" charset="0"/>
              </a:rPr>
              <a:t>stdio.h</a:t>
            </a:r>
            <a:r>
              <a:rPr lang="en-US" altLang="zh-CN" sz="2000" dirty="0">
                <a:solidFill>
                  <a:srgbClr val="0070C0"/>
                </a:solidFill>
                <a:cs typeface="Courier New" panose="02070309020205020404" pitchFamily="49" charset="0"/>
              </a:rPr>
              <a:t>&gt;</a:t>
            </a:r>
          </a:p>
          <a:p>
            <a:pPr>
              <a:lnSpc>
                <a:spcPct val="50000"/>
              </a:lnSpc>
              <a:spcBef>
                <a:spcPct val="0"/>
              </a:spcBef>
              <a:buFont typeface="Wingdings" panose="05000000000000000000" pitchFamily="2" charset="2"/>
              <a:buNone/>
            </a:pPr>
            <a:r>
              <a:rPr lang="en-US" altLang="zh-CN" sz="2000" dirty="0">
                <a:solidFill>
                  <a:srgbClr val="0070C0"/>
                </a:solidFill>
                <a:cs typeface="Courier New" panose="02070309020205020404" pitchFamily="49" charset="0"/>
              </a:rPr>
              <a:t>	 </a:t>
            </a:r>
          </a:p>
          <a:p>
            <a:pPr>
              <a:lnSpc>
                <a:spcPct val="80000"/>
              </a:lnSpc>
              <a:spcBef>
                <a:spcPts val="300"/>
              </a:spcBef>
              <a:buNone/>
            </a:pPr>
            <a:r>
              <a:rPr lang="en-US" altLang="zh-CN" sz="2000" dirty="0">
                <a:solidFill>
                  <a:srgbClr val="0070C0"/>
                </a:solidFill>
                <a:cs typeface="Courier New" panose="02070309020205020404" pitchFamily="49" charset="0"/>
              </a:rPr>
              <a:t>	</a:t>
            </a:r>
            <a:r>
              <a:rPr lang="en-US" altLang="zh-CN" sz="2000" dirty="0" err="1">
                <a:solidFill>
                  <a:srgbClr val="0070C0"/>
                </a:solidFill>
                <a:cs typeface="Courier New" panose="02070309020205020404" pitchFamily="49" charset="0"/>
              </a:rPr>
              <a:t>int</a:t>
            </a:r>
            <a:r>
              <a:rPr lang="en-US" altLang="zh-CN" sz="2000" dirty="0">
                <a:solidFill>
                  <a:srgbClr val="0070C0"/>
                </a:solidFill>
                <a:cs typeface="Courier New" panose="02070309020205020404" pitchFamily="49" charset="0"/>
              </a:rPr>
              <a:t> main(void)</a:t>
            </a:r>
          </a:p>
          <a:p>
            <a:pPr>
              <a:lnSpc>
                <a:spcPct val="80000"/>
              </a:lnSpc>
              <a:spcBef>
                <a:spcPts val="300"/>
              </a:spcBef>
              <a:buNone/>
            </a:pPr>
            <a:r>
              <a:rPr lang="en-US" altLang="zh-CN" sz="2000" dirty="0">
                <a:solidFill>
                  <a:srgbClr val="0070C0"/>
                </a:solidFill>
                <a:cs typeface="Courier New" panose="02070309020205020404" pitchFamily="49" charset="0"/>
              </a:rPr>
              <a:t>	{</a:t>
            </a:r>
          </a:p>
          <a:p>
            <a:pPr>
              <a:lnSpc>
                <a:spcPct val="70000"/>
              </a:lnSpc>
              <a:spcBef>
                <a:spcPct val="0"/>
              </a:spcBef>
              <a:buFont typeface="Wingdings" panose="05000000000000000000" pitchFamily="2" charset="2"/>
              <a:buNone/>
            </a:pPr>
            <a:r>
              <a:rPr lang="en-US" altLang="zh-CN" sz="2000" dirty="0">
                <a:solidFill>
                  <a:srgbClr val="0070C0"/>
                </a:solidFill>
                <a:cs typeface="Courier New" panose="02070309020205020404" pitchFamily="49" charset="0"/>
              </a:rPr>
              <a:t>	  double x = 3.0;</a:t>
            </a:r>
          </a:p>
          <a:p>
            <a:pPr>
              <a:lnSpc>
                <a:spcPct val="80000"/>
              </a:lnSpc>
              <a:spcBef>
                <a:spcPts val="300"/>
              </a:spcBef>
              <a:buNone/>
            </a:pPr>
            <a:r>
              <a:rPr lang="en-US" altLang="zh-CN" sz="2000" dirty="0">
                <a:solidFill>
                  <a:srgbClr val="0070C0"/>
                </a:solidFill>
                <a:cs typeface="Courier New" panose="02070309020205020404" pitchFamily="49" charset="0"/>
              </a:rPr>
              <a:t>	  </a:t>
            </a:r>
            <a:r>
              <a:rPr lang="en-US" altLang="zh-CN" sz="2000" dirty="0" err="1">
                <a:solidFill>
                  <a:srgbClr val="0070C0"/>
                </a:solidFill>
                <a:cs typeface="Courier New" panose="02070309020205020404" pitchFamily="49" charset="0"/>
              </a:rPr>
              <a:t>printf</a:t>
            </a:r>
            <a:r>
              <a:rPr lang="en-US" altLang="zh-CN" sz="2000" dirty="0">
                <a:solidFill>
                  <a:srgbClr val="0070C0"/>
                </a:solidFill>
                <a:cs typeface="Courier New" panose="02070309020205020404" pitchFamily="49" charset="0"/>
              </a:rPr>
              <a:t>("Square: %d\n", </a:t>
            </a:r>
            <a:r>
              <a:rPr lang="en-US" altLang="zh-CN" sz="2000" b="1" i="1" dirty="0">
                <a:solidFill>
                  <a:srgbClr val="FF0000"/>
                </a:solidFill>
                <a:cs typeface="Courier New" panose="02070309020205020404" pitchFamily="49" charset="0"/>
              </a:rPr>
              <a:t>square(x)</a:t>
            </a:r>
            <a:r>
              <a:rPr lang="en-US" altLang="zh-CN" sz="2000" dirty="0">
                <a:solidFill>
                  <a:srgbClr val="0070C0"/>
                </a:solidFill>
                <a:cs typeface="Courier New" panose="02070309020205020404" pitchFamily="49" charset="0"/>
              </a:rPr>
              <a:t>);</a:t>
            </a:r>
          </a:p>
          <a:p>
            <a:pPr>
              <a:lnSpc>
                <a:spcPct val="70000"/>
              </a:lnSpc>
              <a:spcBef>
                <a:spcPct val="0"/>
              </a:spcBef>
              <a:buFont typeface="Wingdings" panose="05000000000000000000" pitchFamily="2" charset="2"/>
              <a:buNone/>
            </a:pPr>
            <a:r>
              <a:rPr lang="en-US" altLang="zh-CN" sz="2000" dirty="0">
                <a:solidFill>
                  <a:srgbClr val="0070C0"/>
                </a:solidFill>
                <a:cs typeface="Courier New" panose="02070309020205020404" pitchFamily="49" charset="0"/>
              </a:rPr>
              <a:t>	 </a:t>
            </a:r>
          </a:p>
          <a:p>
            <a:pPr>
              <a:lnSpc>
                <a:spcPct val="70000"/>
              </a:lnSpc>
              <a:spcBef>
                <a:spcPct val="0"/>
              </a:spcBef>
              <a:buFont typeface="Wingdings" panose="05000000000000000000" pitchFamily="2" charset="2"/>
              <a:buNone/>
            </a:pPr>
            <a:r>
              <a:rPr lang="en-US" altLang="zh-CN" sz="2000" dirty="0">
                <a:solidFill>
                  <a:srgbClr val="0070C0"/>
                </a:solidFill>
                <a:cs typeface="Courier New" panose="02070309020205020404" pitchFamily="49" charset="0"/>
              </a:rPr>
              <a:t>	  return 0;</a:t>
            </a:r>
          </a:p>
          <a:p>
            <a:pPr>
              <a:lnSpc>
                <a:spcPct val="70000"/>
              </a:lnSpc>
              <a:spcBef>
                <a:spcPct val="0"/>
              </a:spcBef>
              <a:buFont typeface="Wingdings" panose="05000000000000000000" pitchFamily="2" charset="2"/>
              <a:buNone/>
            </a:pPr>
            <a:r>
              <a:rPr lang="en-US" altLang="zh-CN" sz="2000" dirty="0">
                <a:solidFill>
                  <a:srgbClr val="0070C0"/>
                </a:solidFill>
                <a:cs typeface="Courier New" panose="02070309020205020404" pitchFamily="49" charset="0"/>
              </a:rPr>
              <a:t>	}</a:t>
            </a:r>
          </a:p>
          <a:p>
            <a:pPr>
              <a:lnSpc>
                <a:spcPct val="60000"/>
              </a:lnSpc>
              <a:spcBef>
                <a:spcPct val="0"/>
              </a:spcBef>
              <a:buFont typeface="Wingdings" panose="05000000000000000000" pitchFamily="2" charset="2"/>
              <a:buNone/>
            </a:pPr>
            <a:r>
              <a:rPr lang="en-US" altLang="zh-CN" sz="2000" dirty="0">
                <a:solidFill>
                  <a:srgbClr val="0070C0"/>
                </a:solidFill>
                <a:cs typeface="Courier New" panose="02070309020205020404" pitchFamily="49" charset="0"/>
              </a:rPr>
              <a:t>	 </a:t>
            </a:r>
          </a:p>
          <a:p>
            <a:pPr>
              <a:lnSpc>
                <a:spcPct val="80000"/>
              </a:lnSpc>
              <a:spcBef>
                <a:spcPts val="300"/>
              </a:spcBef>
              <a:buNone/>
            </a:pPr>
            <a:r>
              <a:rPr lang="en-US" altLang="zh-CN" sz="2000" dirty="0">
                <a:solidFill>
                  <a:srgbClr val="0070C0"/>
                </a:solidFill>
                <a:cs typeface="Courier New" panose="02070309020205020404" pitchFamily="49" charset="0"/>
              </a:rPr>
              <a:t>	</a:t>
            </a:r>
            <a:r>
              <a:rPr lang="en-US" altLang="zh-CN" sz="2000" b="1" i="1" dirty="0" err="1">
                <a:solidFill>
                  <a:srgbClr val="FF0000"/>
                </a:solidFill>
                <a:cs typeface="Courier New" panose="02070309020205020404" pitchFamily="49" charset="0"/>
              </a:rPr>
              <a:t>int</a:t>
            </a:r>
            <a:r>
              <a:rPr lang="en-US" altLang="zh-CN" sz="2000" b="1" i="1" dirty="0">
                <a:solidFill>
                  <a:srgbClr val="FF0000"/>
                </a:solidFill>
                <a:cs typeface="Courier New" panose="02070309020205020404" pitchFamily="49" charset="0"/>
              </a:rPr>
              <a:t> square(</a:t>
            </a:r>
            <a:r>
              <a:rPr lang="en-US" altLang="zh-CN" sz="2000" b="1" i="1" dirty="0" err="1">
                <a:solidFill>
                  <a:srgbClr val="FF0000"/>
                </a:solidFill>
                <a:cs typeface="Courier New" panose="02070309020205020404" pitchFamily="49" charset="0"/>
              </a:rPr>
              <a:t>int</a:t>
            </a:r>
            <a:r>
              <a:rPr lang="en-US" altLang="zh-CN" sz="2000" b="1" i="1" dirty="0">
                <a:solidFill>
                  <a:srgbClr val="FF0000"/>
                </a:solidFill>
                <a:cs typeface="Courier New" panose="02070309020205020404" pitchFamily="49" charset="0"/>
              </a:rPr>
              <a:t> n)</a:t>
            </a:r>
          </a:p>
          <a:p>
            <a:pPr>
              <a:lnSpc>
                <a:spcPct val="80000"/>
              </a:lnSpc>
              <a:spcBef>
                <a:spcPts val="300"/>
              </a:spcBef>
              <a:buNone/>
            </a:pPr>
            <a:r>
              <a:rPr lang="en-US" altLang="zh-CN" sz="2000" dirty="0">
                <a:solidFill>
                  <a:srgbClr val="0070C0"/>
                </a:solidFill>
                <a:cs typeface="Courier New" panose="02070309020205020404" pitchFamily="49" charset="0"/>
              </a:rPr>
              <a:t>	{</a:t>
            </a:r>
          </a:p>
          <a:p>
            <a:pPr>
              <a:lnSpc>
                <a:spcPct val="70000"/>
              </a:lnSpc>
              <a:spcBef>
                <a:spcPct val="0"/>
              </a:spcBef>
              <a:buFont typeface="Wingdings" panose="05000000000000000000" pitchFamily="2" charset="2"/>
              <a:buNone/>
            </a:pPr>
            <a:r>
              <a:rPr lang="en-US" altLang="zh-CN" sz="2000" dirty="0">
                <a:solidFill>
                  <a:srgbClr val="0070C0"/>
                </a:solidFill>
                <a:cs typeface="Courier New" panose="02070309020205020404" pitchFamily="49" charset="0"/>
              </a:rPr>
              <a:t>	  return n * n;</a:t>
            </a:r>
          </a:p>
          <a:p>
            <a:pPr>
              <a:lnSpc>
                <a:spcPct val="70000"/>
              </a:lnSpc>
              <a:spcBef>
                <a:spcPct val="0"/>
              </a:spcBef>
              <a:buFont typeface="Wingdings" panose="05000000000000000000" pitchFamily="2" charset="2"/>
              <a:buNone/>
            </a:pPr>
            <a:r>
              <a:rPr lang="en-US" altLang="zh-CN" sz="2000" dirty="0">
                <a:solidFill>
                  <a:srgbClr val="0070C0"/>
                </a:solidFill>
                <a:cs typeface="Courier New" panose="02070309020205020404" pitchFamily="49" charset="0"/>
              </a:rPr>
              <a:t>	}</a:t>
            </a:r>
          </a:p>
          <a:p>
            <a:r>
              <a:rPr lang="zh-CN" altLang="en-US" sz="2400" dirty="0"/>
              <a:t>在调用</a:t>
            </a:r>
            <a:r>
              <a:rPr lang="en-US" altLang="zh-CN" sz="2400" dirty="0"/>
              <a:t>square</a:t>
            </a:r>
            <a:r>
              <a:rPr lang="zh-CN" altLang="en-US" sz="2400" dirty="0"/>
              <a:t>函数时，编译器没有遇到原型，所以不知道该函数期望有</a:t>
            </a:r>
            <a:r>
              <a:rPr lang="en-US" altLang="zh-CN" sz="2400" dirty="0" err="1"/>
              <a:t>int</a:t>
            </a:r>
            <a:r>
              <a:rPr lang="zh-CN" altLang="en-US" sz="2400" dirty="0"/>
              <a:t>类型的实际参数。</a:t>
            </a:r>
          </a:p>
        </p:txBody>
      </p:sp>
    </p:spTree>
    <p:extLst>
      <p:ext uri="{BB962C8B-B14F-4D97-AF65-F5344CB8AC3E}">
        <p14:creationId xmlns:p14="http://schemas.microsoft.com/office/powerpoint/2010/main" val="276307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实际参数的转换</a:t>
            </a:r>
          </a:p>
        </p:txBody>
      </p:sp>
      <p:sp>
        <p:nvSpPr>
          <p:cNvPr id="3" name="内容占位符 2"/>
          <p:cNvSpPr>
            <a:spLocks noGrp="1"/>
          </p:cNvSpPr>
          <p:nvPr>
            <p:ph idx="1"/>
          </p:nvPr>
        </p:nvSpPr>
        <p:spPr/>
        <p:txBody>
          <a:bodyPr/>
          <a:lstStyle/>
          <a:p>
            <a:r>
              <a:rPr lang="zh-CN" altLang="en-US" sz="2800" dirty="0" smtClean="0"/>
              <a:t>因此，</a:t>
            </a:r>
            <a:r>
              <a:rPr lang="zh-CN" altLang="en-US" sz="2800" dirty="0"/>
              <a:t>编译器在变量</a:t>
            </a:r>
            <a:r>
              <a:rPr lang="en-US" altLang="zh-CN" sz="2800" dirty="0"/>
              <a:t>x</a:t>
            </a:r>
            <a:r>
              <a:rPr lang="zh-CN" altLang="en-US" sz="2800" dirty="0"/>
              <a:t>上执行了没有效果的默认的实际参数提升。</a:t>
            </a:r>
            <a:endParaRPr lang="en-US" altLang="zh-CN" sz="2800" dirty="0"/>
          </a:p>
          <a:p>
            <a:r>
              <a:rPr lang="zh-CN" altLang="en-US" sz="2800" dirty="0"/>
              <a:t>因为</a:t>
            </a:r>
            <a:r>
              <a:rPr lang="en-US" altLang="zh-CN" sz="2800" dirty="0"/>
              <a:t>square</a:t>
            </a:r>
            <a:r>
              <a:rPr lang="zh-CN" altLang="en-US" sz="2800" dirty="0"/>
              <a:t>函数期望有</a:t>
            </a:r>
            <a:r>
              <a:rPr lang="en-US" altLang="zh-CN" sz="2800" dirty="0" err="1"/>
              <a:t>int</a:t>
            </a:r>
            <a:r>
              <a:rPr lang="zh-CN" altLang="en-US" sz="2800" dirty="0"/>
              <a:t>类型的实际参数，但是却获得了</a:t>
            </a:r>
            <a:r>
              <a:rPr lang="en-US" altLang="zh-CN" sz="2800" dirty="0"/>
              <a:t>double</a:t>
            </a:r>
            <a:r>
              <a:rPr lang="zh-CN" altLang="en-US" sz="2800" dirty="0"/>
              <a:t>类型值，所以</a:t>
            </a:r>
            <a:r>
              <a:rPr lang="en-US" altLang="zh-CN" sz="2800" dirty="0"/>
              <a:t>square</a:t>
            </a:r>
            <a:r>
              <a:rPr lang="zh-CN" altLang="en-US" sz="2800" dirty="0"/>
              <a:t>函数将产生无效的结果。</a:t>
            </a:r>
            <a:endParaRPr lang="en-US" altLang="zh-CN" sz="2800" dirty="0"/>
          </a:p>
          <a:p>
            <a:r>
              <a:rPr lang="zh-CN" altLang="en-US" sz="2800" dirty="0"/>
              <a:t>把</a:t>
            </a:r>
            <a:r>
              <a:rPr lang="en-US" altLang="zh-CN" sz="2800" dirty="0"/>
              <a:t>square</a:t>
            </a:r>
            <a:r>
              <a:rPr lang="zh-CN" altLang="en-US" sz="2800" dirty="0"/>
              <a:t>的实际参数强制转换为正确的类型可解决这个问题：</a:t>
            </a:r>
            <a:endParaRPr lang="en-US" altLang="zh-CN" sz="2800" dirty="0"/>
          </a:p>
          <a:p>
            <a:pPr>
              <a:lnSpc>
                <a:spcPct val="80000"/>
              </a:lnSpc>
              <a:spcBef>
                <a:spcPts val="1200"/>
              </a:spcBef>
              <a:buNone/>
            </a:pPr>
            <a:r>
              <a:rPr lang="en-US" altLang="zh-CN" sz="2800" dirty="0"/>
              <a:t>	</a:t>
            </a:r>
            <a:r>
              <a:rPr lang="en-US" altLang="zh-CN" sz="2800" dirty="0" err="1"/>
              <a:t>printf</a:t>
            </a:r>
            <a:r>
              <a:rPr lang="en-US" altLang="zh-CN" sz="2800" dirty="0"/>
              <a:t>("Square: %d\n", square(</a:t>
            </a:r>
            <a:r>
              <a:rPr lang="en-US" altLang="zh-CN" sz="2800" b="1" i="1" dirty="0">
                <a:solidFill>
                  <a:srgbClr val="FF0000"/>
                </a:solidFill>
              </a:rPr>
              <a:t>(</a:t>
            </a:r>
            <a:r>
              <a:rPr lang="en-US" altLang="zh-CN" sz="2800" b="1" i="1" dirty="0" err="1">
                <a:solidFill>
                  <a:srgbClr val="FF0000"/>
                </a:solidFill>
              </a:rPr>
              <a:t>int</a:t>
            </a:r>
            <a:r>
              <a:rPr lang="en-US" altLang="zh-CN" sz="2800" b="1" i="1" dirty="0">
                <a:solidFill>
                  <a:srgbClr val="FF0000"/>
                </a:solidFill>
              </a:rPr>
              <a:t>) x)</a:t>
            </a:r>
            <a:r>
              <a:rPr lang="en-US" altLang="zh-CN" sz="2800" dirty="0"/>
              <a:t>);</a:t>
            </a:r>
          </a:p>
          <a:p>
            <a:r>
              <a:rPr lang="zh-CN" altLang="en-US" sz="2800" dirty="0"/>
              <a:t>当然更好的解决方案是在调用</a:t>
            </a:r>
            <a:r>
              <a:rPr lang="en-US" altLang="zh-CN" sz="2800" dirty="0"/>
              <a:t>square</a:t>
            </a:r>
            <a:r>
              <a:rPr lang="zh-CN" altLang="en-US" sz="2800" dirty="0"/>
              <a:t>函数前提供其原型</a:t>
            </a:r>
            <a:r>
              <a:rPr lang="zh-CN" altLang="en-US" sz="2800" dirty="0" smtClean="0"/>
              <a:t>。</a:t>
            </a:r>
            <a:endParaRPr lang="zh-CN" altLang="en-US" sz="2800" dirty="0"/>
          </a:p>
        </p:txBody>
      </p:sp>
    </p:spTree>
    <p:extLst>
      <p:ext uri="{BB962C8B-B14F-4D97-AF65-F5344CB8AC3E}">
        <p14:creationId xmlns:p14="http://schemas.microsoft.com/office/powerpoint/2010/main" val="418105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9.3.2 </a:t>
            </a:r>
            <a:r>
              <a:rPr lang="zh-CN" altLang="en-US" dirty="0"/>
              <a:t>数组型实际参数</a:t>
            </a:r>
          </a:p>
        </p:txBody>
      </p:sp>
      <p:sp>
        <p:nvSpPr>
          <p:cNvPr id="3" name="内容占位符 2"/>
          <p:cNvSpPr>
            <a:spLocks noGrp="1"/>
          </p:cNvSpPr>
          <p:nvPr>
            <p:ph idx="1"/>
          </p:nvPr>
        </p:nvSpPr>
        <p:spPr/>
        <p:txBody>
          <a:bodyPr/>
          <a:lstStyle/>
          <a:p>
            <a:r>
              <a:rPr lang="zh-CN" altLang="en-US" sz="2800" dirty="0" smtClean="0"/>
              <a:t>数组可以作为函数的参数，例如：</a:t>
            </a:r>
            <a:endParaRPr lang="zh-CN" altLang="en-US" sz="2800" dirty="0"/>
          </a:p>
          <a:p>
            <a:pPr lvl="1">
              <a:buNone/>
            </a:pPr>
            <a:r>
              <a:rPr lang="en-US" altLang="zh-CN" b="1" i="1" dirty="0" err="1">
                <a:solidFill>
                  <a:srgbClr val="FF0000"/>
                </a:solidFill>
                <a:cs typeface="Courier New" panose="02070309020205020404" pitchFamily="49" charset="0"/>
              </a:rPr>
              <a:t>int</a:t>
            </a:r>
            <a:r>
              <a:rPr lang="en-US" altLang="zh-CN" b="1" i="1" dirty="0">
                <a:solidFill>
                  <a:srgbClr val="FF0000"/>
                </a:solidFill>
                <a:cs typeface="Courier New" panose="02070309020205020404" pitchFamily="49" charset="0"/>
              </a:rPr>
              <a:t> f(</a:t>
            </a:r>
            <a:r>
              <a:rPr lang="en-US" altLang="zh-CN" b="1" i="1" dirty="0" err="1">
                <a:solidFill>
                  <a:srgbClr val="FF0000"/>
                </a:solidFill>
                <a:cs typeface="Courier New" panose="02070309020205020404" pitchFamily="49" charset="0"/>
              </a:rPr>
              <a:t>int</a:t>
            </a:r>
            <a:r>
              <a:rPr lang="en-US" altLang="zh-CN" b="1" i="1" dirty="0">
                <a:solidFill>
                  <a:srgbClr val="FF0000"/>
                </a:solidFill>
                <a:cs typeface="Courier New" panose="02070309020205020404" pitchFamily="49" charset="0"/>
              </a:rPr>
              <a:t> </a:t>
            </a:r>
            <a:r>
              <a:rPr lang="en-US" altLang="zh-CN" b="1" i="1" dirty="0" smtClean="0">
                <a:solidFill>
                  <a:srgbClr val="FF0000"/>
                </a:solidFill>
                <a:cs typeface="Courier New" panose="02070309020205020404" pitchFamily="49" charset="0"/>
              </a:rPr>
              <a:t>a[10]) /* </a:t>
            </a:r>
            <a:r>
              <a:rPr lang="zh-CN" altLang="en-US" b="1" i="1" dirty="0" smtClean="0">
                <a:solidFill>
                  <a:srgbClr val="FF0000"/>
                </a:solidFill>
                <a:cs typeface="Courier New" panose="02070309020205020404" pitchFamily="49" charset="0"/>
              </a:rPr>
              <a:t>一维数组</a:t>
            </a:r>
            <a:r>
              <a:rPr lang="zh-CN" altLang="en-US" b="1" i="1" dirty="0">
                <a:solidFill>
                  <a:srgbClr val="FF0000"/>
                </a:solidFill>
                <a:cs typeface="Courier New" panose="02070309020205020404" pitchFamily="49" charset="0"/>
              </a:rPr>
              <a:t>参数</a:t>
            </a:r>
            <a:r>
              <a:rPr lang="zh-CN" altLang="en-US" b="1" i="1" dirty="0" smtClean="0">
                <a:solidFill>
                  <a:srgbClr val="FF0000"/>
                </a:solidFill>
                <a:cs typeface="Courier New" panose="02070309020205020404" pitchFamily="49" charset="0"/>
              </a:rPr>
              <a:t>*</a:t>
            </a:r>
            <a:r>
              <a:rPr lang="en-US" altLang="zh-CN" b="1" i="1" dirty="0" smtClean="0">
                <a:solidFill>
                  <a:srgbClr val="FF0000"/>
                </a:solidFill>
                <a:cs typeface="Courier New" panose="02070309020205020404" pitchFamily="49" charset="0"/>
              </a:rPr>
              <a:t>/</a:t>
            </a:r>
            <a:endParaRPr lang="en-US" altLang="zh-CN" b="1" i="1" dirty="0">
              <a:solidFill>
                <a:srgbClr val="FF0000"/>
              </a:solidFill>
              <a:cs typeface="Courier New" panose="02070309020205020404" pitchFamily="49" charset="0"/>
            </a:endParaRPr>
          </a:p>
          <a:p>
            <a:pPr lvl="1">
              <a:buFont typeface="Wingdings" panose="05000000000000000000" pitchFamily="2" charset="2"/>
              <a:buNone/>
            </a:pPr>
            <a:r>
              <a:rPr lang="en-US" altLang="zh-CN" b="1" i="1" dirty="0">
                <a:solidFill>
                  <a:srgbClr val="FF0000"/>
                </a:solidFill>
                <a:cs typeface="Courier New" panose="02070309020205020404" pitchFamily="49" charset="0"/>
              </a:rPr>
              <a:t>{</a:t>
            </a:r>
          </a:p>
          <a:p>
            <a:pPr lvl="1">
              <a:buFont typeface="Wingdings" panose="05000000000000000000" pitchFamily="2" charset="2"/>
              <a:buNone/>
            </a:pPr>
            <a:r>
              <a:rPr lang="en-US" altLang="zh-CN" b="1" i="1" dirty="0">
                <a:solidFill>
                  <a:srgbClr val="FF0000"/>
                </a:solidFill>
                <a:cs typeface="Courier New" panose="02070309020205020404" pitchFamily="49" charset="0"/>
              </a:rPr>
              <a:t>	  …</a:t>
            </a:r>
          </a:p>
          <a:p>
            <a:pPr lvl="1">
              <a:buFont typeface="Wingdings" panose="05000000000000000000" pitchFamily="2" charset="2"/>
              <a:buNone/>
            </a:pPr>
            <a:r>
              <a:rPr lang="en-US" altLang="zh-CN" b="1" i="1" dirty="0" smtClean="0">
                <a:solidFill>
                  <a:srgbClr val="FF0000"/>
                </a:solidFill>
                <a:cs typeface="Courier New" panose="02070309020205020404" pitchFamily="49" charset="0"/>
              </a:rPr>
              <a:t>}</a:t>
            </a:r>
          </a:p>
          <a:p>
            <a:pPr lvl="1">
              <a:buFont typeface="Wingdings" panose="05000000000000000000" pitchFamily="2" charset="2"/>
              <a:buNone/>
            </a:pPr>
            <a:endParaRPr lang="en-US" altLang="zh-CN" b="1" i="1" dirty="0">
              <a:solidFill>
                <a:srgbClr val="FF0000"/>
              </a:solidFill>
              <a:cs typeface="Courier New" panose="02070309020205020404" pitchFamily="49" charset="0"/>
            </a:endParaRPr>
          </a:p>
          <a:p>
            <a:pPr lvl="1">
              <a:buNone/>
            </a:pPr>
            <a:r>
              <a:rPr lang="en-US" altLang="zh-CN" b="1" i="1" dirty="0" err="1">
                <a:solidFill>
                  <a:srgbClr val="FF0000"/>
                </a:solidFill>
                <a:cs typeface="Courier New" panose="02070309020205020404" pitchFamily="49" charset="0"/>
              </a:rPr>
              <a:t>int</a:t>
            </a:r>
            <a:r>
              <a:rPr lang="en-US" altLang="zh-CN" b="1" i="1" dirty="0">
                <a:solidFill>
                  <a:srgbClr val="FF0000"/>
                </a:solidFill>
                <a:cs typeface="Courier New" panose="02070309020205020404" pitchFamily="49" charset="0"/>
              </a:rPr>
              <a:t> </a:t>
            </a:r>
            <a:r>
              <a:rPr lang="en-US" altLang="zh-CN" b="1" i="1" dirty="0" smtClean="0">
                <a:solidFill>
                  <a:srgbClr val="FF0000"/>
                </a:solidFill>
                <a:cs typeface="Courier New" panose="02070309020205020404" pitchFamily="49" charset="0"/>
              </a:rPr>
              <a:t>g(</a:t>
            </a:r>
            <a:r>
              <a:rPr lang="en-US" altLang="zh-CN" b="1" i="1" dirty="0" err="1" smtClean="0">
                <a:solidFill>
                  <a:srgbClr val="FF0000"/>
                </a:solidFill>
                <a:cs typeface="Courier New" panose="02070309020205020404" pitchFamily="49" charset="0"/>
              </a:rPr>
              <a:t>int</a:t>
            </a:r>
            <a:r>
              <a:rPr lang="en-US" altLang="zh-CN" b="1" i="1" dirty="0" smtClean="0">
                <a:solidFill>
                  <a:srgbClr val="FF0000"/>
                </a:solidFill>
                <a:cs typeface="Courier New" panose="02070309020205020404" pitchFamily="49" charset="0"/>
              </a:rPr>
              <a:t> </a:t>
            </a:r>
            <a:r>
              <a:rPr lang="en-US" altLang="zh-CN" b="1" i="1" dirty="0">
                <a:solidFill>
                  <a:srgbClr val="FF0000"/>
                </a:solidFill>
                <a:cs typeface="Courier New" panose="02070309020205020404" pitchFamily="49" charset="0"/>
              </a:rPr>
              <a:t>a[10</a:t>
            </a:r>
            <a:r>
              <a:rPr lang="en-US" altLang="zh-CN" b="1" i="1" dirty="0" smtClean="0">
                <a:solidFill>
                  <a:srgbClr val="FF0000"/>
                </a:solidFill>
                <a:cs typeface="Courier New" panose="02070309020205020404" pitchFamily="49" charset="0"/>
              </a:rPr>
              <a:t>][20]) </a:t>
            </a:r>
            <a:r>
              <a:rPr lang="en-US" altLang="zh-CN" b="1" i="1" dirty="0">
                <a:solidFill>
                  <a:srgbClr val="FF0000"/>
                </a:solidFill>
                <a:cs typeface="Courier New" panose="02070309020205020404" pitchFamily="49" charset="0"/>
              </a:rPr>
              <a:t>/* </a:t>
            </a:r>
            <a:r>
              <a:rPr lang="zh-CN" altLang="en-US" b="1" i="1" dirty="0">
                <a:solidFill>
                  <a:srgbClr val="FF0000"/>
                </a:solidFill>
                <a:cs typeface="Courier New" panose="02070309020205020404" pitchFamily="49" charset="0"/>
              </a:rPr>
              <a:t>二</a:t>
            </a:r>
            <a:r>
              <a:rPr lang="zh-CN" altLang="en-US" b="1" i="1" dirty="0" smtClean="0">
                <a:solidFill>
                  <a:srgbClr val="FF0000"/>
                </a:solidFill>
                <a:cs typeface="Courier New" panose="02070309020205020404" pitchFamily="49" charset="0"/>
              </a:rPr>
              <a:t>维数组参数 </a:t>
            </a:r>
            <a:r>
              <a:rPr lang="zh-CN" altLang="en-US" b="1" i="1" dirty="0">
                <a:solidFill>
                  <a:srgbClr val="FF0000"/>
                </a:solidFill>
                <a:cs typeface="Courier New" panose="02070309020205020404" pitchFamily="49" charset="0"/>
              </a:rPr>
              <a:t>*</a:t>
            </a:r>
            <a:r>
              <a:rPr lang="en-US" altLang="zh-CN" b="1" i="1" dirty="0">
                <a:solidFill>
                  <a:srgbClr val="FF0000"/>
                </a:solidFill>
                <a:cs typeface="Courier New" panose="02070309020205020404" pitchFamily="49" charset="0"/>
              </a:rPr>
              <a:t>/</a:t>
            </a:r>
          </a:p>
          <a:p>
            <a:pPr lvl="1">
              <a:buNone/>
            </a:pPr>
            <a:r>
              <a:rPr lang="en-US" altLang="zh-CN" b="1" i="1" dirty="0">
                <a:solidFill>
                  <a:srgbClr val="FF0000"/>
                </a:solidFill>
                <a:cs typeface="Courier New" panose="02070309020205020404" pitchFamily="49" charset="0"/>
              </a:rPr>
              <a:t>{</a:t>
            </a:r>
          </a:p>
          <a:p>
            <a:pPr lvl="1">
              <a:buNone/>
            </a:pPr>
            <a:r>
              <a:rPr lang="en-US" altLang="zh-CN" b="1" i="1" dirty="0">
                <a:solidFill>
                  <a:srgbClr val="FF0000"/>
                </a:solidFill>
                <a:cs typeface="Courier New" panose="02070309020205020404" pitchFamily="49" charset="0"/>
              </a:rPr>
              <a:t>	  …</a:t>
            </a:r>
          </a:p>
          <a:p>
            <a:pPr lvl="1">
              <a:buNone/>
            </a:pPr>
            <a:r>
              <a:rPr lang="en-US" altLang="zh-CN" b="1" i="1" dirty="0">
                <a:solidFill>
                  <a:srgbClr val="FF0000"/>
                </a:solidFill>
                <a:cs typeface="Courier New" panose="02070309020205020404" pitchFamily="49" charset="0"/>
              </a:rPr>
              <a:t>}</a:t>
            </a:r>
          </a:p>
          <a:p>
            <a:pPr lvl="1">
              <a:buFont typeface="Wingdings" panose="05000000000000000000" pitchFamily="2" charset="2"/>
              <a:buNone/>
            </a:pPr>
            <a:endParaRPr lang="en-US" altLang="zh-CN" b="1" i="1" dirty="0">
              <a:solidFill>
                <a:srgbClr val="FF0000"/>
              </a:solidFill>
              <a:cs typeface="Courier New" panose="02070309020205020404" pitchFamily="49" charset="0"/>
            </a:endParaRPr>
          </a:p>
        </p:txBody>
      </p:sp>
    </p:spTree>
    <p:extLst>
      <p:ext uri="{BB962C8B-B14F-4D97-AF65-F5344CB8AC3E}">
        <p14:creationId xmlns:p14="http://schemas.microsoft.com/office/powerpoint/2010/main" val="3840908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9.3.2 </a:t>
            </a:r>
            <a:r>
              <a:rPr lang="zh-CN" altLang="en-US" dirty="0"/>
              <a:t>数组型实际参数</a:t>
            </a:r>
          </a:p>
        </p:txBody>
      </p:sp>
      <p:sp>
        <p:nvSpPr>
          <p:cNvPr id="3" name="内容占位符 2"/>
          <p:cNvSpPr>
            <a:spLocks noGrp="1"/>
          </p:cNvSpPr>
          <p:nvPr>
            <p:ph idx="1"/>
          </p:nvPr>
        </p:nvSpPr>
        <p:spPr/>
        <p:txBody>
          <a:bodyPr/>
          <a:lstStyle/>
          <a:p>
            <a:r>
              <a:rPr lang="zh-CN" altLang="en-US" sz="2800" dirty="0"/>
              <a:t>当形式参数是一维数组时，可以不说明数组的长度：</a:t>
            </a:r>
          </a:p>
          <a:p>
            <a:pPr lvl="1">
              <a:buFont typeface="Wingdings" panose="05000000000000000000" pitchFamily="2" charset="2"/>
              <a:buNone/>
            </a:pPr>
            <a:r>
              <a:rPr lang="en-US" altLang="zh-CN" b="1" i="1" dirty="0" err="1">
                <a:solidFill>
                  <a:srgbClr val="FF0000"/>
                </a:solidFill>
                <a:cs typeface="Courier New" panose="02070309020205020404" pitchFamily="49" charset="0"/>
              </a:rPr>
              <a:t>int</a:t>
            </a:r>
            <a:r>
              <a:rPr lang="en-US" altLang="zh-CN" b="1" i="1" dirty="0">
                <a:solidFill>
                  <a:srgbClr val="FF0000"/>
                </a:solidFill>
                <a:cs typeface="Courier New" panose="02070309020205020404" pitchFamily="49" charset="0"/>
              </a:rPr>
              <a:t> f(</a:t>
            </a:r>
            <a:r>
              <a:rPr lang="en-US" altLang="zh-CN" b="1" i="1" dirty="0" err="1">
                <a:solidFill>
                  <a:srgbClr val="FF0000"/>
                </a:solidFill>
                <a:cs typeface="Courier New" panose="02070309020205020404" pitchFamily="49" charset="0"/>
              </a:rPr>
              <a:t>int</a:t>
            </a:r>
            <a:r>
              <a:rPr lang="en-US" altLang="zh-CN" b="1" i="1" dirty="0">
                <a:solidFill>
                  <a:srgbClr val="FF0000"/>
                </a:solidFill>
                <a:cs typeface="Courier New" panose="02070309020205020404" pitchFamily="49" charset="0"/>
              </a:rPr>
              <a:t> a[])  /* no length specified */</a:t>
            </a:r>
          </a:p>
          <a:p>
            <a:pPr lvl="1">
              <a:buFont typeface="Wingdings" panose="05000000000000000000" pitchFamily="2" charset="2"/>
              <a:buNone/>
            </a:pPr>
            <a:r>
              <a:rPr lang="en-US" altLang="zh-CN" b="1" i="1" dirty="0">
                <a:solidFill>
                  <a:srgbClr val="FF0000"/>
                </a:solidFill>
                <a:cs typeface="Courier New" panose="02070309020205020404" pitchFamily="49" charset="0"/>
              </a:rPr>
              <a:t>{</a:t>
            </a:r>
          </a:p>
          <a:p>
            <a:pPr lvl="1">
              <a:buFont typeface="Wingdings" panose="05000000000000000000" pitchFamily="2" charset="2"/>
              <a:buNone/>
            </a:pPr>
            <a:r>
              <a:rPr lang="en-US" altLang="zh-CN" b="1" i="1" dirty="0">
                <a:solidFill>
                  <a:srgbClr val="FF0000"/>
                </a:solidFill>
                <a:cs typeface="Courier New" panose="02070309020205020404" pitchFamily="49" charset="0"/>
              </a:rPr>
              <a:t>	  …</a:t>
            </a:r>
          </a:p>
          <a:p>
            <a:pPr lvl="1">
              <a:buFont typeface="Wingdings" panose="05000000000000000000" pitchFamily="2" charset="2"/>
              <a:buNone/>
            </a:pPr>
            <a:r>
              <a:rPr lang="en-US" altLang="zh-CN" b="1" i="1" dirty="0">
                <a:solidFill>
                  <a:srgbClr val="FF0000"/>
                </a:solidFill>
                <a:cs typeface="Courier New" panose="02070309020205020404" pitchFamily="49" charset="0"/>
              </a:rPr>
              <a:t>}</a:t>
            </a:r>
          </a:p>
          <a:p>
            <a:r>
              <a:rPr lang="zh-CN" altLang="en-US" sz="2800" dirty="0" smtClean="0"/>
              <a:t>然而，</a:t>
            </a:r>
            <a:r>
              <a:rPr lang="en-US" altLang="zh-CN" sz="2800" dirty="0" smtClean="0"/>
              <a:t>C</a:t>
            </a:r>
            <a:r>
              <a:rPr lang="zh-CN" altLang="en-US" sz="2800" dirty="0"/>
              <a:t>语言</a:t>
            </a:r>
            <a:r>
              <a:rPr lang="zh-CN" altLang="en-US" sz="2800" b="1" dirty="0">
                <a:solidFill>
                  <a:srgbClr val="FF0000"/>
                </a:solidFill>
              </a:rPr>
              <a:t>没有</a:t>
            </a:r>
            <a:r>
              <a:rPr lang="zh-CN" altLang="en-US" sz="2800" dirty="0"/>
              <a:t>为函数提供</a:t>
            </a:r>
            <a:r>
              <a:rPr lang="zh-CN" altLang="en-US" sz="2800" b="1" dirty="0">
                <a:solidFill>
                  <a:srgbClr val="FF0000"/>
                </a:solidFill>
              </a:rPr>
              <a:t>任何</a:t>
            </a:r>
            <a:r>
              <a:rPr lang="zh-CN" altLang="en-US" sz="2800" dirty="0"/>
              <a:t>简便的方法来确定传递给它的数组的长度。</a:t>
            </a:r>
            <a:endParaRPr lang="en-US" altLang="zh-CN" sz="2800" dirty="0"/>
          </a:p>
          <a:p>
            <a:r>
              <a:rPr lang="zh-CN" altLang="en-US" sz="2800" dirty="0"/>
              <a:t>因此</a:t>
            </a:r>
            <a:r>
              <a:rPr lang="zh-CN" altLang="en-US" sz="2800" dirty="0" smtClean="0"/>
              <a:t>，</a:t>
            </a:r>
            <a:r>
              <a:rPr lang="zh-CN" altLang="en-US" sz="2800" dirty="0"/>
              <a:t>如果函数需要，必须把长度作为额外的实际参数提供出来</a:t>
            </a:r>
            <a:r>
              <a:rPr lang="zh-CN" altLang="en-US" sz="2800" dirty="0" smtClean="0"/>
              <a:t>。</a:t>
            </a:r>
            <a:endParaRPr lang="en-US" altLang="zh-CN" sz="2800" dirty="0"/>
          </a:p>
        </p:txBody>
      </p:sp>
    </p:spTree>
    <p:extLst>
      <p:ext uri="{BB962C8B-B14F-4D97-AF65-F5344CB8AC3E}">
        <p14:creationId xmlns:p14="http://schemas.microsoft.com/office/powerpoint/2010/main" val="148976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数组型实际参数</a:t>
            </a:r>
          </a:p>
        </p:txBody>
      </p:sp>
      <p:sp>
        <p:nvSpPr>
          <p:cNvPr id="3" name="内容占位符 2"/>
          <p:cNvSpPr>
            <a:spLocks noGrp="1"/>
          </p:cNvSpPr>
          <p:nvPr>
            <p:ph idx="1"/>
          </p:nvPr>
        </p:nvSpPr>
        <p:spPr/>
        <p:txBody>
          <a:bodyPr/>
          <a:lstStyle/>
          <a:p>
            <a:pPr>
              <a:lnSpc>
                <a:spcPct val="105000"/>
              </a:lnSpc>
            </a:pPr>
            <a:r>
              <a:rPr lang="zh-CN" altLang="en-US" sz="2400" dirty="0"/>
              <a:t>例如</a:t>
            </a:r>
            <a:r>
              <a:rPr lang="zh-CN" altLang="en-US" sz="2400" dirty="0" smtClean="0"/>
              <a:t>：</a:t>
            </a:r>
            <a:endParaRPr lang="zh-CN" altLang="en-US" sz="2400" dirty="0"/>
          </a:p>
          <a:p>
            <a:pPr lvl="1">
              <a:lnSpc>
                <a:spcPct val="105000"/>
              </a:lnSpc>
              <a:buFont typeface="Wingdings" panose="05000000000000000000" pitchFamily="2" charset="2"/>
              <a:buNone/>
            </a:pPr>
            <a:r>
              <a:rPr lang="en-US" altLang="zh-CN" b="1" i="1" dirty="0" err="1">
                <a:solidFill>
                  <a:srgbClr val="FF0000"/>
                </a:solidFill>
                <a:cs typeface="Courier New" panose="02070309020205020404" pitchFamily="49" charset="0"/>
              </a:rPr>
              <a:t>int</a:t>
            </a:r>
            <a:r>
              <a:rPr lang="en-US" altLang="zh-CN" b="1" i="1" dirty="0">
                <a:solidFill>
                  <a:srgbClr val="FF0000"/>
                </a:solidFill>
                <a:cs typeface="Courier New" panose="02070309020205020404" pitchFamily="49" charset="0"/>
              </a:rPr>
              <a:t> </a:t>
            </a:r>
            <a:r>
              <a:rPr lang="en-US" altLang="zh-CN" b="1" i="1" dirty="0" err="1">
                <a:solidFill>
                  <a:srgbClr val="FF0000"/>
                </a:solidFill>
                <a:cs typeface="Courier New" panose="02070309020205020404" pitchFamily="49" charset="0"/>
              </a:rPr>
              <a:t>sum_array</a:t>
            </a:r>
            <a:r>
              <a:rPr lang="en-US" altLang="zh-CN" b="1" i="1" dirty="0">
                <a:solidFill>
                  <a:srgbClr val="FF0000"/>
                </a:solidFill>
                <a:cs typeface="Courier New" panose="02070309020205020404" pitchFamily="49" charset="0"/>
              </a:rPr>
              <a:t>(</a:t>
            </a:r>
            <a:r>
              <a:rPr lang="en-US" altLang="zh-CN" b="1" i="1" dirty="0" err="1">
                <a:solidFill>
                  <a:srgbClr val="FF0000"/>
                </a:solidFill>
                <a:cs typeface="Courier New" panose="02070309020205020404" pitchFamily="49" charset="0"/>
              </a:rPr>
              <a:t>int</a:t>
            </a:r>
            <a:r>
              <a:rPr lang="en-US" altLang="zh-CN" b="1" i="1" dirty="0">
                <a:solidFill>
                  <a:srgbClr val="FF0000"/>
                </a:solidFill>
                <a:cs typeface="Courier New" panose="02070309020205020404" pitchFamily="49" charset="0"/>
              </a:rPr>
              <a:t> a[], </a:t>
            </a:r>
            <a:r>
              <a:rPr lang="en-US" altLang="zh-CN" b="1" i="1" dirty="0" err="1">
                <a:solidFill>
                  <a:srgbClr val="FF0000"/>
                </a:solidFill>
                <a:cs typeface="Courier New" panose="02070309020205020404" pitchFamily="49" charset="0"/>
              </a:rPr>
              <a:t>int</a:t>
            </a:r>
            <a:r>
              <a:rPr lang="en-US" altLang="zh-CN" b="1" i="1" dirty="0">
                <a:solidFill>
                  <a:srgbClr val="FF0000"/>
                </a:solidFill>
                <a:cs typeface="Courier New" panose="02070309020205020404" pitchFamily="49" charset="0"/>
              </a:rPr>
              <a:t> n)</a:t>
            </a:r>
          </a:p>
          <a:p>
            <a:pPr lvl="1">
              <a:lnSpc>
                <a:spcPct val="105000"/>
              </a:lnSpc>
              <a:buFont typeface="Wingdings" panose="05000000000000000000" pitchFamily="2" charset="2"/>
              <a:buNone/>
            </a:pPr>
            <a:r>
              <a:rPr lang="en-US" altLang="zh-CN" b="1" i="1" dirty="0">
                <a:solidFill>
                  <a:srgbClr val="FF0000"/>
                </a:solidFill>
                <a:cs typeface="Courier New" panose="02070309020205020404" pitchFamily="49" charset="0"/>
              </a:rPr>
              <a:t>{</a:t>
            </a:r>
          </a:p>
          <a:p>
            <a:pPr lvl="1">
              <a:lnSpc>
                <a:spcPct val="105000"/>
              </a:lnSpc>
              <a:buFont typeface="Wingdings" panose="05000000000000000000" pitchFamily="2" charset="2"/>
              <a:buNone/>
            </a:pPr>
            <a:r>
              <a:rPr lang="en-US" altLang="zh-CN" b="1" i="1" dirty="0">
                <a:solidFill>
                  <a:srgbClr val="FF0000"/>
                </a:solidFill>
                <a:cs typeface="Courier New" panose="02070309020205020404" pitchFamily="49" charset="0"/>
              </a:rPr>
              <a:t>	  </a:t>
            </a:r>
            <a:r>
              <a:rPr lang="en-US" altLang="zh-CN" b="1" i="1" dirty="0" err="1">
                <a:solidFill>
                  <a:srgbClr val="FF0000"/>
                </a:solidFill>
                <a:cs typeface="Courier New" panose="02070309020205020404" pitchFamily="49" charset="0"/>
              </a:rPr>
              <a:t>int</a:t>
            </a:r>
            <a:r>
              <a:rPr lang="en-US" altLang="zh-CN" b="1" i="1" dirty="0">
                <a:solidFill>
                  <a:srgbClr val="FF0000"/>
                </a:solidFill>
                <a:cs typeface="Courier New" panose="02070309020205020404" pitchFamily="49" charset="0"/>
              </a:rPr>
              <a:t> </a:t>
            </a:r>
            <a:r>
              <a:rPr lang="en-US" altLang="zh-CN" b="1" i="1" dirty="0" err="1">
                <a:solidFill>
                  <a:srgbClr val="FF0000"/>
                </a:solidFill>
                <a:cs typeface="Courier New" panose="02070309020205020404" pitchFamily="49" charset="0"/>
              </a:rPr>
              <a:t>i</a:t>
            </a:r>
            <a:r>
              <a:rPr lang="en-US" altLang="zh-CN" b="1" i="1" dirty="0">
                <a:solidFill>
                  <a:srgbClr val="FF0000"/>
                </a:solidFill>
                <a:cs typeface="Courier New" panose="02070309020205020404" pitchFamily="49" charset="0"/>
              </a:rPr>
              <a:t>, sum = 0;</a:t>
            </a:r>
          </a:p>
          <a:p>
            <a:pPr lvl="1">
              <a:lnSpc>
                <a:spcPct val="105000"/>
              </a:lnSpc>
              <a:buFont typeface="Wingdings" panose="05000000000000000000" pitchFamily="2" charset="2"/>
              <a:buNone/>
            </a:pPr>
            <a:r>
              <a:rPr lang="en-US" altLang="zh-CN" b="1" i="1" dirty="0">
                <a:solidFill>
                  <a:srgbClr val="FF0000"/>
                </a:solidFill>
                <a:cs typeface="Courier New" panose="02070309020205020404" pitchFamily="49" charset="0"/>
              </a:rPr>
              <a:t>	  for (</a:t>
            </a:r>
            <a:r>
              <a:rPr lang="en-US" altLang="zh-CN" b="1" i="1" dirty="0" err="1">
                <a:solidFill>
                  <a:srgbClr val="FF0000"/>
                </a:solidFill>
                <a:cs typeface="Courier New" panose="02070309020205020404" pitchFamily="49" charset="0"/>
              </a:rPr>
              <a:t>i</a:t>
            </a:r>
            <a:r>
              <a:rPr lang="en-US" altLang="zh-CN" b="1" i="1" dirty="0">
                <a:solidFill>
                  <a:srgbClr val="FF0000"/>
                </a:solidFill>
                <a:cs typeface="Courier New" panose="02070309020205020404" pitchFamily="49" charset="0"/>
              </a:rPr>
              <a:t> = 0; </a:t>
            </a:r>
            <a:r>
              <a:rPr lang="en-US" altLang="zh-CN" b="1" i="1" dirty="0" err="1">
                <a:solidFill>
                  <a:srgbClr val="FF0000"/>
                </a:solidFill>
                <a:cs typeface="Courier New" panose="02070309020205020404" pitchFamily="49" charset="0"/>
              </a:rPr>
              <a:t>i</a:t>
            </a:r>
            <a:r>
              <a:rPr lang="en-US" altLang="zh-CN" b="1" i="1" dirty="0">
                <a:solidFill>
                  <a:srgbClr val="FF0000"/>
                </a:solidFill>
                <a:cs typeface="Courier New" panose="02070309020205020404" pitchFamily="49" charset="0"/>
              </a:rPr>
              <a:t> &lt; n; </a:t>
            </a:r>
            <a:r>
              <a:rPr lang="en-US" altLang="zh-CN" b="1" i="1" dirty="0" err="1">
                <a:solidFill>
                  <a:srgbClr val="FF0000"/>
                </a:solidFill>
                <a:cs typeface="Courier New" panose="02070309020205020404" pitchFamily="49" charset="0"/>
              </a:rPr>
              <a:t>i</a:t>
            </a:r>
            <a:r>
              <a:rPr lang="en-US" altLang="zh-CN" b="1" i="1" dirty="0">
                <a:solidFill>
                  <a:srgbClr val="FF0000"/>
                </a:solidFill>
                <a:cs typeface="Courier New" panose="02070309020205020404" pitchFamily="49" charset="0"/>
              </a:rPr>
              <a:t>++)</a:t>
            </a:r>
          </a:p>
          <a:p>
            <a:pPr lvl="1">
              <a:lnSpc>
                <a:spcPct val="105000"/>
              </a:lnSpc>
              <a:buFont typeface="Wingdings" panose="05000000000000000000" pitchFamily="2" charset="2"/>
              <a:buNone/>
            </a:pPr>
            <a:r>
              <a:rPr lang="en-US" altLang="zh-CN" b="1" i="1" dirty="0">
                <a:solidFill>
                  <a:srgbClr val="FF0000"/>
                </a:solidFill>
                <a:cs typeface="Courier New" panose="02070309020205020404" pitchFamily="49" charset="0"/>
              </a:rPr>
              <a:t>	      sum += a[</a:t>
            </a:r>
            <a:r>
              <a:rPr lang="en-US" altLang="zh-CN" b="1" i="1" dirty="0" err="1">
                <a:solidFill>
                  <a:srgbClr val="FF0000"/>
                </a:solidFill>
                <a:cs typeface="Courier New" panose="02070309020205020404" pitchFamily="49" charset="0"/>
              </a:rPr>
              <a:t>i</a:t>
            </a:r>
            <a:r>
              <a:rPr lang="en-US" altLang="zh-CN" b="1" i="1" dirty="0">
                <a:solidFill>
                  <a:srgbClr val="FF0000"/>
                </a:solidFill>
                <a:cs typeface="Courier New" panose="02070309020205020404" pitchFamily="49" charset="0"/>
              </a:rPr>
              <a:t>];</a:t>
            </a:r>
          </a:p>
          <a:p>
            <a:pPr lvl="1">
              <a:lnSpc>
                <a:spcPct val="105000"/>
              </a:lnSpc>
              <a:buFont typeface="Wingdings" panose="05000000000000000000" pitchFamily="2" charset="2"/>
              <a:buNone/>
            </a:pPr>
            <a:r>
              <a:rPr lang="en-US" altLang="zh-CN" b="1" i="1" dirty="0">
                <a:solidFill>
                  <a:srgbClr val="FF0000"/>
                </a:solidFill>
                <a:cs typeface="Courier New" panose="02070309020205020404" pitchFamily="49" charset="0"/>
              </a:rPr>
              <a:t>	  return sum;</a:t>
            </a:r>
          </a:p>
          <a:p>
            <a:pPr lvl="1">
              <a:lnSpc>
                <a:spcPct val="105000"/>
              </a:lnSpc>
              <a:buFont typeface="Wingdings" panose="05000000000000000000" pitchFamily="2" charset="2"/>
              <a:buNone/>
            </a:pPr>
            <a:r>
              <a:rPr lang="en-US" altLang="zh-CN" b="1" i="1" dirty="0" smtClean="0">
                <a:solidFill>
                  <a:srgbClr val="FF0000"/>
                </a:solidFill>
                <a:cs typeface="Courier New" panose="02070309020205020404" pitchFamily="49" charset="0"/>
              </a:rPr>
              <a:t>}</a:t>
            </a:r>
          </a:p>
          <a:p>
            <a:pPr lvl="1">
              <a:lnSpc>
                <a:spcPct val="105000"/>
              </a:lnSpc>
              <a:buFont typeface="Wingdings" panose="05000000000000000000" pitchFamily="2" charset="2"/>
              <a:buNone/>
            </a:pPr>
            <a:endParaRPr lang="en-US" altLang="zh-CN" b="1" i="1" dirty="0">
              <a:solidFill>
                <a:srgbClr val="FF0000"/>
              </a:solidFill>
              <a:cs typeface="Courier New" panose="02070309020205020404" pitchFamily="49" charset="0"/>
            </a:endParaRPr>
          </a:p>
          <a:p>
            <a:pPr>
              <a:lnSpc>
                <a:spcPct val="105000"/>
              </a:lnSpc>
            </a:pPr>
            <a:r>
              <a:rPr lang="en-US" altLang="zh-CN" sz="2400" dirty="0" err="1" smtClean="0">
                <a:cs typeface="Courier New" panose="02070309020205020404" pitchFamily="49" charset="0"/>
              </a:rPr>
              <a:t>sum_array</a:t>
            </a:r>
            <a:r>
              <a:rPr lang="zh-CN" altLang="en-US" sz="2400" dirty="0">
                <a:cs typeface="Courier New" panose="02070309020205020404" pitchFamily="49" charset="0"/>
              </a:rPr>
              <a:t>函数的原型形式如下：</a:t>
            </a:r>
          </a:p>
          <a:p>
            <a:pPr lvl="1">
              <a:lnSpc>
                <a:spcPct val="105000"/>
              </a:lnSpc>
              <a:buNone/>
            </a:pPr>
            <a:r>
              <a:rPr lang="en-US" altLang="zh-CN" b="1" i="1" dirty="0" err="1">
                <a:solidFill>
                  <a:srgbClr val="FF0000"/>
                </a:solidFill>
                <a:cs typeface="Courier New" panose="02070309020205020404" pitchFamily="49" charset="0"/>
              </a:rPr>
              <a:t>int</a:t>
            </a:r>
            <a:r>
              <a:rPr lang="en-US" altLang="zh-CN" b="1" i="1" dirty="0">
                <a:solidFill>
                  <a:srgbClr val="FF0000"/>
                </a:solidFill>
                <a:cs typeface="Courier New" panose="02070309020205020404" pitchFamily="49" charset="0"/>
              </a:rPr>
              <a:t> </a:t>
            </a:r>
            <a:r>
              <a:rPr lang="en-US" altLang="zh-CN" b="1" i="1" dirty="0" err="1">
                <a:solidFill>
                  <a:srgbClr val="FF0000"/>
                </a:solidFill>
                <a:cs typeface="Courier New" panose="02070309020205020404" pitchFamily="49" charset="0"/>
              </a:rPr>
              <a:t>sum_array</a:t>
            </a:r>
            <a:r>
              <a:rPr lang="en-US" altLang="zh-CN" b="1" i="1" dirty="0">
                <a:solidFill>
                  <a:srgbClr val="FF0000"/>
                </a:solidFill>
                <a:cs typeface="Courier New" panose="02070309020205020404" pitchFamily="49" charset="0"/>
              </a:rPr>
              <a:t>(</a:t>
            </a:r>
            <a:r>
              <a:rPr lang="en-US" altLang="zh-CN" b="1" i="1" dirty="0" err="1">
                <a:solidFill>
                  <a:srgbClr val="FF0000"/>
                </a:solidFill>
                <a:cs typeface="Courier New" panose="02070309020205020404" pitchFamily="49" charset="0"/>
              </a:rPr>
              <a:t>int</a:t>
            </a:r>
            <a:r>
              <a:rPr lang="en-US" altLang="zh-CN" b="1" i="1" dirty="0">
                <a:solidFill>
                  <a:srgbClr val="FF0000"/>
                </a:solidFill>
                <a:cs typeface="Courier New" panose="02070309020205020404" pitchFamily="49" charset="0"/>
              </a:rPr>
              <a:t> a[], </a:t>
            </a:r>
            <a:r>
              <a:rPr lang="en-US" altLang="zh-CN" b="1" i="1" dirty="0" err="1">
                <a:solidFill>
                  <a:srgbClr val="FF0000"/>
                </a:solidFill>
                <a:cs typeface="Courier New" panose="02070309020205020404" pitchFamily="49" charset="0"/>
              </a:rPr>
              <a:t>int</a:t>
            </a:r>
            <a:r>
              <a:rPr lang="en-US" altLang="zh-CN" b="1" i="1" dirty="0">
                <a:solidFill>
                  <a:srgbClr val="FF0000"/>
                </a:solidFill>
                <a:cs typeface="Courier New" panose="02070309020205020404" pitchFamily="49" charset="0"/>
              </a:rPr>
              <a:t> n);</a:t>
            </a:r>
          </a:p>
        </p:txBody>
      </p:sp>
    </p:spTree>
    <p:extLst>
      <p:ext uri="{BB962C8B-B14F-4D97-AF65-F5344CB8AC3E}">
        <p14:creationId xmlns:p14="http://schemas.microsoft.com/office/powerpoint/2010/main" val="388519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数组型实际参数</a:t>
            </a:r>
          </a:p>
        </p:txBody>
      </p:sp>
      <p:sp>
        <p:nvSpPr>
          <p:cNvPr id="3" name="内容占位符 2"/>
          <p:cNvSpPr>
            <a:spLocks noGrp="1"/>
          </p:cNvSpPr>
          <p:nvPr>
            <p:ph idx="1"/>
          </p:nvPr>
        </p:nvSpPr>
        <p:spPr/>
        <p:txBody>
          <a:bodyPr/>
          <a:lstStyle/>
          <a:p>
            <a:pPr>
              <a:lnSpc>
                <a:spcPct val="105000"/>
              </a:lnSpc>
            </a:pPr>
            <a:r>
              <a:rPr lang="zh-CN" altLang="en-US" sz="2400" dirty="0"/>
              <a:t>在调用</a:t>
            </a:r>
            <a:r>
              <a:rPr lang="en-US" altLang="zh-CN" sz="2400" dirty="0" err="1"/>
              <a:t>sum_array</a:t>
            </a:r>
            <a:r>
              <a:rPr lang="zh-CN" altLang="en-US" sz="2400" dirty="0"/>
              <a:t>函数时，第一个参数是数组的名字，而第二个参数是这个数组的长度。</a:t>
            </a:r>
          </a:p>
          <a:p>
            <a:pPr lvl="1">
              <a:lnSpc>
                <a:spcPct val="105000"/>
              </a:lnSpc>
              <a:buFont typeface="Wingdings" panose="05000000000000000000" pitchFamily="2" charset="2"/>
              <a:buNone/>
            </a:pPr>
            <a:r>
              <a:rPr lang="en-US" altLang="zh-CN" sz="2000" b="1" i="1" dirty="0">
                <a:solidFill>
                  <a:srgbClr val="FF0000"/>
                </a:solidFill>
              </a:rPr>
              <a:t>#define LEN 100</a:t>
            </a:r>
          </a:p>
          <a:p>
            <a:pPr lvl="1">
              <a:lnSpc>
                <a:spcPct val="105000"/>
              </a:lnSpc>
              <a:buFont typeface="Wingdings" panose="05000000000000000000" pitchFamily="2" charset="2"/>
              <a:buNone/>
            </a:pPr>
            <a:r>
              <a:rPr lang="en-US" altLang="zh-CN" sz="2000" b="1" i="1" dirty="0" err="1">
                <a:solidFill>
                  <a:srgbClr val="FF0000"/>
                </a:solidFill>
              </a:rPr>
              <a:t>int</a:t>
            </a:r>
            <a:r>
              <a:rPr lang="en-US" altLang="zh-CN" sz="2000" b="1" i="1" dirty="0">
                <a:solidFill>
                  <a:srgbClr val="FF0000"/>
                </a:solidFill>
              </a:rPr>
              <a:t> main(void)</a:t>
            </a:r>
          </a:p>
          <a:p>
            <a:pPr lvl="1">
              <a:lnSpc>
                <a:spcPct val="105000"/>
              </a:lnSpc>
              <a:buFont typeface="Wingdings" panose="05000000000000000000" pitchFamily="2" charset="2"/>
              <a:buNone/>
            </a:pPr>
            <a:r>
              <a:rPr lang="en-US" altLang="zh-CN" sz="2000" b="1" i="1" dirty="0">
                <a:solidFill>
                  <a:srgbClr val="FF0000"/>
                </a:solidFill>
              </a:rPr>
              <a:t>{</a:t>
            </a:r>
          </a:p>
          <a:p>
            <a:pPr lvl="1">
              <a:lnSpc>
                <a:spcPct val="105000"/>
              </a:lnSpc>
              <a:buFont typeface="Wingdings" panose="05000000000000000000" pitchFamily="2" charset="2"/>
              <a:buNone/>
            </a:pPr>
            <a:r>
              <a:rPr lang="en-US" altLang="zh-CN" sz="2000" b="1" i="1" dirty="0">
                <a:solidFill>
                  <a:srgbClr val="FF0000"/>
                </a:solidFill>
              </a:rPr>
              <a:t>	  </a:t>
            </a:r>
            <a:r>
              <a:rPr lang="en-US" altLang="zh-CN" sz="2000" b="1" i="1" dirty="0" err="1">
                <a:solidFill>
                  <a:srgbClr val="FF0000"/>
                </a:solidFill>
              </a:rPr>
              <a:t>int</a:t>
            </a:r>
            <a:r>
              <a:rPr lang="en-US" altLang="zh-CN" sz="2000" b="1" i="1" dirty="0">
                <a:solidFill>
                  <a:srgbClr val="FF0000"/>
                </a:solidFill>
              </a:rPr>
              <a:t> b[LEN], total;</a:t>
            </a:r>
          </a:p>
          <a:p>
            <a:pPr lvl="1">
              <a:lnSpc>
                <a:spcPct val="105000"/>
              </a:lnSpc>
              <a:buFont typeface="Wingdings" panose="05000000000000000000" pitchFamily="2" charset="2"/>
              <a:buNone/>
            </a:pPr>
            <a:r>
              <a:rPr lang="en-US" altLang="zh-CN" sz="2000" b="1" i="1" dirty="0">
                <a:solidFill>
                  <a:srgbClr val="FF0000"/>
                </a:solidFill>
              </a:rPr>
              <a:t>	  …</a:t>
            </a:r>
          </a:p>
          <a:p>
            <a:pPr lvl="1">
              <a:lnSpc>
                <a:spcPct val="105000"/>
              </a:lnSpc>
              <a:buFont typeface="Wingdings" panose="05000000000000000000" pitchFamily="2" charset="2"/>
              <a:buNone/>
            </a:pPr>
            <a:r>
              <a:rPr lang="en-US" altLang="zh-CN" sz="2000" b="1" i="1" dirty="0">
                <a:solidFill>
                  <a:srgbClr val="FF0000"/>
                </a:solidFill>
              </a:rPr>
              <a:t>	  total = </a:t>
            </a:r>
            <a:r>
              <a:rPr lang="en-US" altLang="zh-CN" sz="2000" b="1" i="1" dirty="0" err="1">
                <a:solidFill>
                  <a:srgbClr val="FF0000"/>
                </a:solidFill>
              </a:rPr>
              <a:t>sum_array</a:t>
            </a:r>
            <a:r>
              <a:rPr lang="en-US" altLang="zh-CN" sz="2000" b="1" i="1" dirty="0">
                <a:solidFill>
                  <a:srgbClr val="FF0000"/>
                </a:solidFill>
              </a:rPr>
              <a:t>(b, LEN);</a:t>
            </a:r>
          </a:p>
          <a:p>
            <a:pPr lvl="1">
              <a:lnSpc>
                <a:spcPct val="105000"/>
              </a:lnSpc>
              <a:buFont typeface="Wingdings" panose="05000000000000000000" pitchFamily="2" charset="2"/>
              <a:buNone/>
            </a:pPr>
            <a:r>
              <a:rPr lang="en-US" altLang="zh-CN" sz="2000" b="1" i="1" dirty="0">
                <a:solidFill>
                  <a:srgbClr val="FF0000"/>
                </a:solidFill>
              </a:rPr>
              <a:t>	  …</a:t>
            </a:r>
          </a:p>
          <a:p>
            <a:pPr lvl="1">
              <a:lnSpc>
                <a:spcPct val="105000"/>
              </a:lnSpc>
              <a:buFont typeface="Wingdings" panose="05000000000000000000" pitchFamily="2" charset="2"/>
              <a:buNone/>
            </a:pPr>
            <a:r>
              <a:rPr lang="en-US" altLang="zh-CN" sz="2000" b="1" i="1" dirty="0">
                <a:solidFill>
                  <a:srgbClr val="FF0000"/>
                </a:solidFill>
              </a:rPr>
              <a:t>}</a:t>
            </a:r>
          </a:p>
          <a:p>
            <a:pPr>
              <a:lnSpc>
                <a:spcPct val="105000"/>
              </a:lnSpc>
            </a:pPr>
            <a:r>
              <a:rPr lang="zh-CN" altLang="en-US" sz="2400" dirty="0"/>
              <a:t>注意，在把数组名传递给函数时，不要在数组名的后边放置方括号：</a:t>
            </a:r>
          </a:p>
          <a:p>
            <a:pPr lvl="1">
              <a:lnSpc>
                <a:spcPct val="105000"/>
              </a:lnSpc>
              <a:buNone/>
            </a:pPr>
            <a:r>
              <a:rPr lang="en-US" altLang="zh-CN" sz="2000" b="1" i="1" dirty="0">
                <a:solidFill>
                  <a:srgbClr val="FF0000"/>
                </a:solidFill>
              </a:rPr>
              <a:t>total = </a:t>
            </a:r>
            <a:r>
              <a:rPr lang="en-US" altLang="zh-CN" sz="2000" b="1" i="1" dirty="0" err="1">
                <a:solidFill>
                  <a:srgbClr val="FF0000"/>
                </a:solidFill>
              </a:rPr>
              <a:t>sum_array</a:t>
            </a:r>
            <a:r>
              <a:rPr lang="en-US" altLang="zh-CN" sz="2000" b="1" i="1" dirty="0">
                <a:solidFill>
                  <a:srgbClr val="FF0000"/>
                </a:solidFill>
              </a:rPr>
              <a:t>(b[], LEN);   /*** WRONG ***/</a:t>
            </a:r>
          </a:p>
        </p:txBody>
      </p:sp>
    </p:spTree>
    <p:extLst>
      <p:ext uri="{BB962C8B-B14F-4D97-AF65-F5344CB8AC3E}">
        <p14:creationId xmlns:p14="http://schemas.microsoft.com/office/powerpoint/2010/main" val="13202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数组型实际参数</a:t>
            </a:r>
          </a:p>
        </p:txBody>
      </p:sp>
      <p:sp>
        <p:nvSpPr>
          <p:cNvPr id="3" name="内容占位符 2"/>
          <p:cNvSpPr>
            <a:spLocks noGrp="1"/>
          </p:cNvSpPr>
          <p:nvPr>
            <p:ph idx="1"/>
          </p:nvPr>
        </p:nvSpPr>
        <p:spPr/>
        <p:txBody>
          <a:bodyPr/>
          <a:lstStyle/>
          <a:p>
            <a:pPr>
              <a:lnSpc>
                <a:spcPct val="110000"/>
              </a:lnSpc>
              <a:spcBef>
                <a:spcPct val="45000"/>
              </a:spcBef>
            </a:pPr>
            <a:r>
              <a:rPr lang="zh-CN" altLang="en-US" sz="2200" dirty="0" smtClean="0"/>
              <a:t>前面的例子告诉我们，如果不给出第二个长度参数，那么函数是无法自动检测出数组参数的正确长度的。</a:t>
            </a:r>
            <a:endParaRPr lang="en-US" altLang="zh-CN" sz="2200" dirty="0"/>
          </a:p>
          <a:p>
            <a:pPr>
              <a:lnSpc>
                <a:spcPct val="110000"/>
              </a:lnSpc>
              <a:spcBef>
                <a:spcPct val="45000"/>
              </a:spcBef>
            </a:pPr>
            <a:r>
              <a:rPr lang="zh-CN" altLang="en-US" sz="2200" dirty="0" smtClean="0"/>
              <a:t>这个特性有时候是很有用的。例如，虽然</a:t>
            </a:r>
            <a:r>
              <a:rPr lang="zh-CN" altLang="en-US" sz="2200" dirty="0"/>
              <a:t>数组</a:t>
            </a:r>
            <a:r>
              <a:rPr lang="en-US" altLang="zh-CN" sz="2200" dirty="0"/>
              <a:t>b</a:t>
            </a:r>
            <a:r>
              <a:rPr lang="zh-CN" altLang="en-US" sz="2200" dirty="0"/>
              <a:t>可以拥有</a:t>
            </a:r>
            <a:r>
              <a:rPr lang="en-US" altLang="zh-CN" sz="2200" dirty="0"/>
              <a:t>100</a:t>
            </a:r>
            <a:r>
              <a:rPr lang="zh-CN" altLang="en-US" sz="2200" dirty="0"/>
              <a:t>个元素，但是实际仅存储了</a:t>
            </a:r>
            <a:r>
              <a:rPr lang="en-US" altLang="zh-CN" sz="2200" dirty="0"/>
              <a:t>50</a:t>
            </a:r>
            <a:r>
              <a:rPr lang="zh-CN" altLang="en-US" sz="2200" dirty="0"/>
              <a:t>个</a:t>
            </a:r>
            <a:r>
              <a:rPr lang="zh-CN" altLang="en-US" sz="2200" dirty="0" smtClean="0"/>
              <a:t>元素，那么下列</a:t>
            </a:r>
            <a:r>
              <a:rPr lang="zh-CN" altLang="en-US" sz="2200" dirty="0"/>
              <a:t>语句</a:t>
            </a:r>
            <a:r>
              <a:rPr lang="zh-CN" altLang="en-US" sz="2200" dirty="0" smtClean="0"/>
              <a:t>可以只对</a:t>
            </a:r>
            <a:r>
              <a:rPr lang="zh-CN" altLang="en-US" sz="2200" dirty="0"/>
              <a:t>数组的前</a:t>
            </a:r>
            <a:r>
              <a:rPr lang="en-US" altLang="zh-CN" sz="2200" dirty="0"/>
              <a:t>50</a:t>
            </a:r>
            <a:r>
              <a:rPr lang="zh-CN" altLang="en-US" sz="2200" dirty="0"/>
              <a:t>个元素进行</a:t>
            </a:r>
            <a:r>
              <a:rPr lang="zh-CN" altLang="en-US" sz="2200" dirty="0" smtClean="0"/>
              <a:t>求和，而不必处理整个数组：</a:t>
            </a:r>
            <a:endParaRPr lang="en-US" altLang="zh-CN" sz="2200" dirty="0"/>
          </a:p>
          <a:p>
            <a:pPr>
              <a:lnSpc>
                <a:spcPct val="110000"/>
              </a:lnSpc>
              <a:spcBef>
                <a:spcPct val="45000"/>
              </a:spcBef>
              <a:buFont typeface="Wingdings" panose="05000000000000000000" pitchFamily="2" charset="2"/>
              <a:buNone/>
            </a:pPr>
            <a:r>
              <a:rPr lang="en-US" altLang="zh-CN" sz="2200" dirty="0"/>
              <a:t>	</a:t>
            </a:r>
            <a:r>
              <a:rPr lang="en-US" altLang="zh-CN" sz="2200" b="1" i="1" dirty="0">
                <a:solidFill>
                  <a:srgbClr val="FF0000"/>
                </a:solidFill>
              </a:rPr>
              <a:t>total = </a:t>
            </a:r>
            <a:r>
              <a:rPr lang="en-US" altLang="zh-CN" sz="2200" b="1" i="1" dirty="0" err="1">
                <a:solidFill>
                  <a:srgbClr val="FF0000"/>
                </a:solidFill>
              </a:rPr>
              <a:t>sum_array</a:t>
            </a:r>
            <a:r>
              <a:rPr lang="en-US" altLang="zh-CN" sz="2200" b="1" i="1" dirty="0">
                <a:solidFill>
                  <a:srgbClr val="FF0000"/>
                </a:solidFill>
              </a:rPr>
              <a:t>(b, 50</a:t>
            </a:r>
            <a:r>
              <a:rPr lang="en-US" altLang="zh-CN" sz="2200" b="1" i="1" dirty="0" smtClean="0">
                <a:solidFill>
                  <a:srgbClr val="FF0000"/>
                </a:solidFill>
              </a:rPr>
              <a:t>);</a:t>
            </a:r>
          </a:p>
          <a:p>
            <a:pPr>
              <a:lnSpc>
                <a:spcPct val="110000"/>
              </a:lnSpc>
              <a:spcBef>
                <a:spcPct val="45000"/>
              </a:spcBef>
              <a:buFont typeface="Wingdings" panose="05000000000000000000" pitchFamily="2" charset="2"/>
              <a:buNone/>
            </a:pPr>
            <a:r>
              <a:rPr lang="en-US" altLang="zh-CN" sz="2200" dirty="0"/>
              <a:t>	</a:t>
            </a:r>
            <a:r>
              <a:rPr lang="zh-CN" altLang="en-US" sz="2200" dirty="0" smtClean="0"/>
              <a:t>这样就好像数组被“裁剪”了一样。</a:t>
            </a:r>
            <a:endParaRPr lang="en-US" altLang="zh-CN" sz="2200" dirty="0"/>
          </a:p>
          <a:p>
            <a:pPr>
              <a:lnSpc>
                <a:spcPct val="110000"/>
              </a:lnSpc>
              <a:spcBef>
                <a:spcPct val="45000"/>
              </a:spcBef>
            </a:pPr>
            <a:r>
              <a:rPr lang="zh-CN" altLang="en-US" sz="2200" dirty="0" smtClean="0"/>
              <a:t>需要特别注意的是，长度参数不能超过数组实际参数真实长度。一个反例：</a:t>
            </a:r>
            <a:endParaRPr lang="zh-CN" altLang="en-US" sz="2200" dirty="0"/>
          </a:p>
          <a:p>
            <a:pPr lvl="1">
              <a:lnSpc>
                <a:spcPct val="110000"/>
              </a:lnSpc>
              <a:spcBef>
                <a:spcPct val="45000"/>
              </a:spcBef>
              <a:buFont typeface="Wingdings" panose="05000000000000000000" pitchFamily="2" charset="2"/>
              <a:buNone/>
            </a:pPr>
            <a:r>
              <a:rPr lang="en-US" altLang="zh-CN" sz="2200" b="1" i="1" dirty="0">
                <a:solidFill>
                  <a:srgbClr val="FF0000"/>
                </a:solidFill>
                <a:cs typeface="+mn-cs"/>
              </a:rPr>
              <a:t>total = </a:t>
            </a:r>
            <a:r>
              <a:rPr lang="en-US" altLang="zh-CN" sz="2200" b="1" i="1" dirty="0" err="1">
                <a:solidFill>
                  <a:srgbClr val="FF0000"/>
                </a:solidFill>
                <a:cs typeface="+mn-cs"/>
              </a:rPr>
              <a:t>sum_array</a:t>
            </a:r>
            <a:r>
              <a:rPr lang="en-US" altLang="zh-CN" sz="2200" b="1" i="1" dirty="0">
                <a:solidFill>
                  <a:srgbClr val="FF0000"/>
                </a:solidFill>
                <a:cs typeface="+mn-cs"/>
              </a:rPr>
              <a:t>(b, 150);    /*** WRONG ***/</a:t>
            </a:r>
          </a:p>
          <a:p>
            <a:pPr lvl="1">
              <a:lnSpc>
                <a:spcPct val="110000"/>
              </a:lnSpc>
              <a:spcBef>
                <a:spcPct val="45000"/>
              </a:spcBef>
              <a:buFont typeface="Wingdings" panose="05000000000000000000" pitchFamily="2" charset="2"/>
              <a:buNone/>
            </a:pPr>
            <a:r>
              <a:rPr lang="zh-CN" altLang="en-US" sz="2200" dirty="0" smtClean="0">
                <a:cs typeface="+mn-cs"/>
              </a:rPr>
              <a:t>这将使</a:t>
            </a:r>
            <a:r>
              <a:rPr lang="en-US" altLang="zh-CN" sz="2200" dirty="0" err="1" smtClean="0">
                <a:cs typeface="+mn-cs"/>
              </a:rPr>
              <a:t>sum_array</a:t>
            </a:r>
            <a:r>
              <a:rPr lang="zh-CN" altLang="en-US" sz="2200" dirty="0" smtClean="0">
                <a:cs typeface="+mn-cs"/>
              </a:rPr>
              <a:t>函数在处理数组</a:t>
            </a:r>
            <a:r>
              <a:rPr lang="en-US" altLang="zh-CN" sz="2200" dirty="0" smtClean="0">
                <a:cs typeface="+mn-cs"/>
              </a:rPr>
              <a:t>b</a:t>
            </a:r>
            <a:r>
              <a:rPr lang="zh-CN" altLang="en-US" sz="2200" dirty="0" smtClean="0">
                <a:cs typeface="+mn-cs"/>
              </a:rPr>
              <a:t>时，超出</a:t>
            </a:r>
            <a:r>
              <a:rPr lang="zh-CN" altLang="en-US" sz="2200" dirty="0">
                <a:cs typeface="+mn-cs"/>
              </a:rPr>
              <a:t>数组</a:t>
            </a:r>
            <a:r>
              <a:rPr lang="zh-CN" altLang="en-US" sz="2200" dirty="0" smtClean="0">
                <a:cs typeface="+mn-cs"/>
              </a:rPr>
              <a:t>的最大长度，从而导致</a:t>
            </a:r>
            <a:r>
              <a:rPr lang="zh-CN" altLang="en-US" sz="2200" dirty="0">
                <a:cs typeface="+mn-cs"/>
              </a:rPr>
              <a:t>不可知的行为</a:t>
            </a:r>
            <a:r>
              <a:rPr lang="zh-CN" altLang="en-US" dirty="0">
                <a:cs typeface="+mn-cs"/>
              </a:rPr>
              <a:t>。</a:t>
            </a:r>
            <a:endParaRPr lang="en-US" altLang="zh-CN" dirty="0">
              <a:cs typeface="+mn-cs"/>
            </a:endParaRPr>
          </a:p>
        </p:txBody>
      </p:sp>
    </p:spTree>
    <p:extLst>
      <p:ext uri="{BB962C8B-B14F-4D97-AF65-F5344CB8AC3E}">
        <p14:creationId xmlns:p14="http://schemas.microsoft.com/office/powerpoint/2010/main" val="114259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数组型实际参数</a:t>
            </a:r>
          </a:p>
        </p:txBody>
      </p:sp>
      <p:sp>
        <p:nvSpPr>
          <p:cNvPr id="3" name="内容占位符 2"/>
          <p:cNvSpPr>
            <a:spLocks noGrp="1"/>
          </p:cNvSpPr>
          <p:nvPr>
            <p:ph idx="1"/>
          </p:nvPr>
        </p:nvSpPr>
        <p:spPr/>
        <p:txBody>
          <a:bodyPr/>
          <a:lstStyle/>
          <a:p>
            <a:r>
              <a:rPr lang="zh-CN" altLang="en-US" sz="2400" dirty="0" smtClean="0"/>
              <a:t>与其它简单类型参数不同。如果函数</a:t>
            </a:r>
            <a:r>
              <a:rPr lang="zh-CN" altLang="en-US" sz="2400" b="1" dirty="0" smtClean="0">
                <a:solidFill>
                  <a:srgbClr val="FF0000"/>
                </a:solidFill>
              </a:rPr>
              <a:t>改变</a:t>
            </a:r>
            <a:r>
              <a:rPr lang="zh-CN" altLang="en-US" sz="2400" dirty="0" smtClean="0"/>
              <a:t>了数组</a:t>
            </a:r>
            <a:r>
              <a:rPr lang="zh-CN" altLang="en-US" sz="2400" dirty="0"/>
              <a:t>型</a:t>
            </a:r>
            <a:r>
              <a:rPr lang="zh-CN" altLang="en-US" sz="2400" b="1" dirty="0">
                <a:solidFill>
                  <a:srgbClr val="FF0000"/>
                </a:solidFill>
              </a:rPr>
              <a:t>形式参数</a:t>
            </a:r>
            <a:r>
              <a:rPr lang="zh-CN" altLang="en-US" sz="2400" dirty="0"/>
              <a:t>的元素</a:t>
            </a:r>
            <a:r>
              <a:rPr lang="zh-CN" altLang="en-US" sz="2400" dirty="0" smtClean="0"/>
              <a:t>，那么这个改变</a:t>
            </a:r>
            <a:r>
              <a:rPr lang="zh-CN" altLang="en-US" sz="2400" dirty="0"/>
              <a:t>会在相应的</a:t>
            </a:r>
            <a:r>
              <a:rPr lang="zh-CN" altLang="en-US" sz="2400" b="1" dirty="0">
                <a:solidFill>
                  <a:srgbClr val="FF0000"/>
                </a:solidFill>
              </a:rPr>
              <a:t>实际参数中体现</a:t>
            </a:r>
            <a:r>
              <a:rPr lang="zh-CN" altLang="en-US" sz="2400" dirty="0"/>
              <a:t>出来</a:t>
            </a:r>
            <a:r>
              <a:rPr lang="zh-CN" altLang="en-US" sz="2400" dirty="0" smtClean="0"/>
              <a:t>。话句话说，就是改变数组形参就能改变数组实参。相较之下，函数不能通过改变简单类型形参去改变实参。</a:t>
            </a:r>
            <a:endParaRPr lang="en-US" altLang="zh-CN" sz="2400" dirty="0"/>
          </a:p>
          <a:p>
            <a:r>
              <a:rPr lang="zh-CN" altLang="en-US" sz="2400" dirty="0"/>
              <a:t>下面的函数通过在每个数组元素中存储</a:t>
            </a:r>
            <a:r>
              <a:rPr lang="en-US" altLang="zh-CN" sz="2400" dirty="0"/>
              <a:t>0</a:t>
            </a:r>
            <a:r>
              <a:rPr lang="zh-CN" altLang="en-US" sz="2400" dirty="0"/>
              <a:t>来修改数组：</a:t>
            </a:r>
          </a:p>
          <a:p>
            <a:pPr lvl="1">
              <a:buFont typeface="Wingdings" panose="05000000000000000000" pitchFamily="2" charset="2"/>
              <a:buNone/>
            </a:pPr>
            <a:r>
              <a:rPr lang="en-US" altLang="zh-CN" sz="2000" b="1" i="1" dirty="0">
                <a:solidFill>
                  <a:srgbClr val="FF0000"/>
                </a:solidFill>
                <a:cs typeface="Courier New" panose="02070309020205020404" pitchFamily="49" charset="0"/>
              </a:rPr>
              <a:t>void </a:t>
            </a:r>
            <a:r>
              <a:rPr lang="en-US" altLang="zh-CN" sz="2000" b="1" i="1" dirty="0" err="1">
                <a:solidFill>
                  <a:srgbClr val="FF0000"/>
                </a:solidFill>
                <a:cs typeface="Courier New" panose="02070309020205020404" pitchFamily="49" charset="0"/>
              </a:rPr>
              <a:t>store_zeros</a:t>
            </a:r>
            <a:r>
              <a:rPr lang="en-US" altLang="zh-CN" sz="2000" b="1" i="1" dirty="0">
                <a:solidFill>
                  <a:srgbClr val="FF0000"/>
                </a:solidFill>
                <a:cs typeface="Courier New" panose="02070309020205020404" pitchFamily="49" charset="0"/>
              </a:rPr>
              <a:t>(</a:t>
            </a:r>
            <a:r>
              <a:rPr lang="en-US" altLang="zh-CN" sz="2000" b="1" i="1" dirty="0" err="1">
                <a:solidFill>
                  <a:srgbClr val="FF0000"/>
                </a:solidFill>
                <a:cs typeface="Courier New" panose="02070309020205020404" pitchFamily="49" charset="0"/>
              </a:rPr>
              <a:t>int</a:t>
            </a:r>
            <a:r>
              <a:rPr lang="en-US" altLang="zh-CN" sz="2000" b="1" i="1" dirty="0">
                <a:solidFill>
                  <a:srgbClr val="FF0000"/>
                </a:solidFill>
                <a:cs typeface="Courier New" panose="02070309020205020404" pitchFamily="49" charset="0"/>
              </a:rPr>
              <a:t> a[], </a:t>
            </a:r>
            <a:r>
              <a:rPr lang="en-US" altLang="zh-CN" sz="2000" b="1" i="1" dirty="0" err="1">
                <a:solidFill>
                  <a:srgbClr val="FF0000"/>
                </a:solidFill>
                <a:cs typeface="Courier New" panose="02070309020205020404" pitchFamily="49" charset="0"/>
              </a:rPr>
              <a:t>int</a:t>
            </a:r>
            <a:r>
              <a:rPr lang="en-US" altLang="zh-CN" sz="2000" b="1" i="1" dirty="0">
                <a:solidFill>
                  <a:srgbClr val="FF0000"/>
                </a:solidFill>
                <a:cs typeface="Courier New" panose="02070309020205020404" pitchFamily="49" charset="0"/>
              </a:rPr>
              <a:t> n)</a:t>
            </a:r>
          </a:p>
          <a:p>
            <a:pPr lvl="1">
              <a:buFont typeface="Wingdings" panose="05000000000000000000" pitchFamily="2" charset="2"/>
              <a:buNone/>
            </a:pPr>
            <a:r>
              <a:rPr lang="en-US" altLang="zh-CN" sz="2000" b="1" i="1" dirty="0">
                <a:solidFill>
                  <a:srgbClr val="FF0000"/>
                </a:solidFill>
                <a:cs typeface="Courier New" panose="02070309020205020404" pitchFamily="49" charset="0"/>
              </a:rPr>
              <a:t>{</a:t>
            </a:r>
          </a:p>
          <a:p>
            <a:pPr lvl="1">
              <a:buFont typeface="Wingdings" panose="05000000000000000000" pitchFamily="2" charset="2"/>
              <a:buNone/>
            </a:pPr>
            <a:r>
              <a:rPr lang="en-US" altLang="zh-CN" sz="2000" b="1" i="1" dirty="0">
                <a:solidFill>
                  <a:srgbClr val="FF0000"/>
                </a:solidFill>
                <a:cs typeface="Courier New" panose="02070309020205020404" pitchFamily="49" charset="0"/>
              </a:rPr>
              <a:t>	  </a:t>
            </a:r>
            <a:r>
              <a:rPr lang="en-US" altLang="zh-CN" sz="2000" b="1" i="1" dirty="0" err="1">
                <a:solidFill>
                  <a:srgbClr val="FF0000"/>
                </a:solidFill>
                <a:cs typeface="Courier New" panose="02070309020205020404" pitchFamily="49" charset="0"/>
              </a:rPr>
              <a:t>int</a:t>
            </a:r>
            <a:r>
              <a:rPr lang="en-US" altLang="zh-CN" sz="2000" b="1" i="1" dirty="0">
                <a:solidFill>
                  <a:srgbClr val="FF0000"/>
                </a:solidFill>
                <a:cs typeface="Courier New" panose="02070309020205020404" pitchFamily="49" charset="0"/>
              </a:rPr>
              <a:t> </a:t>
            </a:r>
            <a:r>
              <a:rPr lang="en-US" altLang="zh-CN" sz="2000" b="1" i="1" dirty="0" err="1">
                <a:solidFill>
                  <a:srgbClr val="FF0000"/>
                </a:solidFill>
                <a:cs typeface="Courier New" panose="02070309020205020404" pitchFamily="49" charset="0"/>
              </a:rPr>
              <a:t>i</a:t>
            </a:r>
            <a:r>
              <a:rPr lang="en-US" altLang="zh-CN" sz="2000" b="1" i="1" dirty="0">
                <a:solidFill>
                  <a:srgbClr val="FF0000"/>
                </a:solidFill>
                <a:cs typeface="Courier New" panose="02070309020205020404" pitchFamily="49" charset="0"/>
              </a:rPr>
              <a:t>;</a:t>
            </a:r>
          </a:p>
          <a:p>
            <a:pPr lvl="1">
              <a:buFont typeface="Wingdings" panose="05000000000000000000" pitchFamily="2" charset="2"/>
              <a:buNone/>
            </a:pPr>
            <a:r>
              <a:rPr lang="en-US" altLang="zh-CN" sz="2000" b="1" i="1" dirty="0">
                <a:solidFill>
                  <a:srgbClr val="FF0000"/>
                </a:solidFill>
                <a:cs typeface="Courier New" panose="02070309020205020404" pitchFamily="49" charset="0"/>
              </a:rPr>
              <a:t>	  for (</a:t>
            </a:r>
            <a:r>
              <a:rPr lang="en-US" altLang="zh-CN" sz="2000" b="1" i="1" dirty="0" err="1">
                <a:solidFill>
                  <a:srgbClr val="FF0000"/>
                </a:solidFill>
                <a:cs typeface="Courier New" panose="02070309020205020404" pitchFamily="49" charset="0"/>
              </a:rPr>
              <a:t>i</a:t>
            </a:r>
            <a:r>
              <a:rPr lang="en-US" altLang="zh-CN" sz="2000" b="1" i="1" dirty="0">
                <a:solidFill>
                  <a:srgbClr val="FF0000"/>
                </a:solidFill>
                <a:cs typeface="Courier New" panose="02070309020205020404" pitchFamily="49" charset="0"/>
              </a:rPr>
              <a:t> = 0; </a:t>
            </a:r>
            <a:r>
              <a:rPr lang="en-US" altLang="zh-CN" sz="2000" b="1" i="1" dirty="0" err="1">
                <a:solidFill>
                  <a:srgbClr val="FF0000"/>
                </a:solidFill>
                <a:cs typeface="Courier New" panose="02070309020205020404" pitchFamily="49" charset="0"/>
              </a:rPr>
              <a:t>i</a:t>
            </a:r>
            <a:r>
              <a:rPr lang="en-US" altLang="zh-CN" sz="2000" b="1" i="1" dirty="0">
                <a:solidFill>
                  <a:srgbClr val="FF0000"/>
                </a:solidFill>
                <a:cs typeface="Courier New" panose="02070309020205020404" pitchFamily="49" charset="0"/>
              </a:rPr>
              <a:t> &lt; n; </a:t>
            </a:r>
            <a:r>
              <a:rPr lang="en-US" altLang="zh-CN" sz="2000" b="1" i="1" dirty="0" err="1">
                <a:solidFill>
                  <a:srgbClr val="FF0000"/>
                </a:solidFill>
                <a:cs typeface="Courier New" panose="02070309020205020404" pitchFamily="49" charset="0"/>
              </a:rPr>
              <a:t>i</a:t>
            </a:r>
            <a:r>
              <a:rPr lang="en-US" altLang="zh-CN" sz="2000" b="1" i="1" dirty="0">
                <a:solidFill>
                  <a:srgbClr val="FF0000"/>
                </a:solidFill>
                <a:cs typeface="Courier New" panose="02070309020205020404" pitchFamily="49" charset="0"/>
              </a:rPr>
              <a:t>++) </a:t>
            </a:r>
          </a:p>
          <a:p>
            <a:pPr lvl="1">
              <a:buFont typeface="Wingdings" panose="05000000000000000000" pitchFamily="2" charset="2"/>
              <a:buNone/>
            </a:pPr>
            <a:r>
              <a:rPr lang="en-US" altLang="zh-CN" sz="2000" b="1" i="1" dirty="0">
                <a:solidFill>
                  <a:srgbClr val="FF0000"/>
                </a:solidFill>
                <a:cs typeface="Courier New" panose="02070309020205020404" pitchFamily="49" charset="0"/>
              </a:rPr>
              <a:t>	    a[</a:t>
            </a:r>
            <a:r>
              <a:rPr lang="en-US" altLang="zh-CN" sz="2000" b="1" i="1" dirty="0" err="1">
                <a:solidFill>
                  <a:srgbClr val="FF0000"/>
                </a:solidFill>
                <a:cs typeface="Courier New" panose="02070309020205020404" pitchFamily="49" charset="0"/>
              </a:rPr>
              <a:t>i</a:t>
            </a:r>
            <a:r>
              <a:rPr lang="en-US" altLang="zh-CN" sz="2000" b="1" i="1" dirty="0">
                <a:solidFill>
                  <a:srgbClr val="FF0000"/>
                </a:solidFill>
                <a:cs typeface="Courier New" panose="02070309020205020404" pitchFamily="49" charset="0"/>
              </a:rPr>
              <a:t>] = 0;</a:t>
            </a:r>
          </a:p>
          <a:p>
            <a:pPr lvl="1">
              <a:buFont typeface="Wingdings" panose="05000000000000000000" pitchFamily="2" charset="2"/>
              <a:buNone/>
            </a:pPr>
            <a:r>
              <a:rPr lang="en-US" altLang="zh-CN" sz="2000" b="1" i="1" dirty="0">
                <a:solidFill>
                  <a:srgbClr val="FF0000"/>
                </a:solidFill>
                <a:cs typeface="Courier New" panose="02070309020205020404" pitchFamily="49" charset="0"/>
              </a:rPr>
              <a:t>}</a:t>
            </a:r>
          </a:p>
          <a:p>
            <a:r>
              <a:rPr lang="zh-CN" altLang="en-US" sz="2400" dirty="0">
                <a:cs typeface="Courier New" panose="02070309020205020404" pitchFamily="49" charset="0"/>
              </a:rPr>
              <a:t>调用</a:t>
            </a:r>
            <a:r>
              <a:rPr lang="en-US" altLang="zh-CN" sz="2400" dirty="0" err="1">
                <a:cs typeface="Courier New" panose="02070309020205020404" pitchFamily="49" charset="0"/>
              </a:rPr>
              <a:t>store_zeros</a:t>
            </a:r>
            <a:r>
              <a:rPr lang="zh-CN" altLang="en-US" sz="2400" dirty="0">
                <a:cs typeface="Courier New" panose="02070309020205020404" pitchFamily="49" charset="0"/>
              </a:rPr>
              <a:t>：</a:t>
            </a:r>
            <a:r>
              <a:rPr lang="en-US" altLang="zh-CN" sz="2400" dirty="0">
                <a:cs typeface="Courier New" panose="02070309020205020404" pitchFamily="49" charset="0"/>
              </a:rPr>
              <a:t>	</a:t>
            </a:r>
            <a:r>
              <a:rPr lang="en-US" altLang="zh-CN" sz="2400" b="1" i="1" dirty="0" err="1">
                <a:solidFill>
                  <a:srgbClr val="FF0000"/>
                </a:solidFill>
                <a:cs typeface="Courier New" panose="02070309020205020404" pitchFamily="49" charset="0"/>
              </a:rPr>
              <a:t>store_zeros</a:t>
            </a:r>
            <a:r>
              <a:rPr lang="en-US" altLang="zh-CN" sz="2400" b="1" i="1" dirty="0">
                <a:solidFill>
                  <a:srgbClr val="FF0000"/>
                </a:solidFill>
                <a:cs typeface="Courier New" panose="02070309020205020404" pitchFamily="49" charset="0"/>
              </a:rPr>
              <a:t>(b, 100);</a:t>
            </a:r>
          </a:p>
          <a:p>
            <a:r>
              <a:rPr lang="zh-CN" altLang="en-US" sz="2400" dirty="0">
                <a:cs typeface="Courier New" panose="02070309020205020404" pitchFamily="49" charset="0"/>
              </a:rPr>
              <a:t>数组型实际参数的元素</a:t>
            </a:r>
            <a:r>
              <a:rPr lang="zh-CN" altLang="en-US" sz="2400" dirty="0" smtClean="0">
                <a:cs typeface="Courier New" panose="02070309020205020404" pitchFamily="49" charset="0"/>
              </a:rPr>
              <a:t>可以被修改</a:t>
            </a:r>
            <a:r>
              <a:rPr lang="zh-CN" altLang="en-US" sz="2400" dirty="0">
                <a:cs typeface="Courier New" panose="02070309020205020404" pitchFamily="49" charset="0"/>
              </a:rPr>
              <a:t>似乎与</a:t>
            </a:r>
            <a:r>
              <a:rPr lang="en-US" altLang="zh-CN" sz="2400" dirty="0">
                <a:cs typeface="Courier New" panose="02070309020205020404" pitchFamily="49" charset="0"/>
              </a:rPr>
              <a:t>C</a:t>
            </a:r>
            <a:r>
              <a:rPr lang="zh-CN" altLang="en-US" sz="2400" dirty="0">
                <a:cs typeface="Courier New" panose="02070309020205020404" pitchFamily="49" charset="0"/>
              </a:rPr>
              <a:t>语言中实际参数的值传递相矛盾</a:t>
            </a:r>
            <a:r>
              <a:rPr lang="zh-CN" altLang="en-US" sz="2400" dirty="0" smtClean="0">
                <a:cs typeface="Courier New" panose="02070309020205020404" pitchFamily="49" charset="0"/>
              </a:rPr>
              <a:t>。在后续章节中会解释这是为什么。</a:t>
            </a:r>
            <a:endParaRPr lang="en-US" altLang="zh-CN" sz="2400" dirty="0">
              <a:cs typeface="Courier New" panose="02070309020205020404" pitchFamily="49" charset="0"/>
            </a:endParaRPr>
          </a:p>
        </p:txBody>
      </p:sp>
    </p:spTree>
    <p:extLst>
      <p:ext uri="{BB962C8B-B14F-4D97-AF65-F5344CB8AC3E}">
        <p14:creationId xmlns:p14="http://schemas.microsoft.com/office/powerpoint/2010/main" val="134448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数组型实际参数</a:t>
            </a:r>
          </a:p>
        </p:txBody>
      </p:sp>
      <p:sp>
        <p:nvSpPr>
          <p:cNvPr id="3" name="内容占位符 2"/>
          <p:cNvSpPr>
            <a:spLocks noGrp="1"/>
          </p:cNvSpPr>
          <p:nvPr>
            <p:ph idx="1"/>
          </p:nvPr>
        </p:nvSpPr>
        <p:spPr/>
        <p:txBody>
          <a:bodyPr/>
          <a:lstStyle/>
          <a:p>
            <a:r>
              <a:rPr lang="zh-CN" altLang="en-US" sz="2400" dirty="0"/>
              <a:t>如果形式参数是多维数组，则只有第一维的长度可以省略。</a:t>
            </a:r>
            <a:endParaRPr lang="en-US" altLang="zh-CN" sz="2400" dirty="0"/>
          </a:p>
          <a:p>
            <a:r>
              <a:rPr lang="zh-CN" altLang="en-US" sz="2400" dirty="0"/>
              <a:t>如果我们修改</a:t>
            </a:r>
            <a:r>
              <a:rPr lang="en-US" altLang="zh-CN" sz="2400" dirty="0" err="1">
                <a:cs typeface="Courier New" panose="02070309020205020404" pitchFamily="49" charset="0"/>
              </a:rPr>
              <a:t>sum_array</a:t>
            </a:r>
            <a:r>
              <a:rPr lang="zh-CN" altLang="en-US" sz="2400" dirty="0">
                <a:cs typeface="Courier New" panose="02070309020205020404" pitchFamily="49" charset="0"/>
              </a:rPr>
              <a:t>函数，使得</a:t>
            </a:r>
            <a:r>
              <a:rPr lang="en-US" altLang="zh-CN" sz="2400" dirty="0"/>
              <a:t>a</a:t>
            </a:r>
            <a:r>
              <a:rPr lang="zh-CN" altLang="en-US" sz="2400" dirty="0"/>
              <a:t>是个二维数组，则必须指定</a:t>
            </a:r>
            <a:r>
              <a:rPr lang="en-US" altLang="zh-CN" sz="2400" dirty="0"/>
              <a:t>a</a:t>
            </a:r>
            <a:r>
              <a:rPr lang="zh-CN" altLang="en-US" sz="2400" dirty="0"/>
              <a:t>中列的数量：</a:t>
            </a:r>
          </a:p>
          <a:p>
            <a:pPr lvl="1">
              <a:buFont typeface="Wingdings" panose="05000000000000000000" pitchFamily="2" charset="2"/>
              <a:buNone/>
            </a:pPr>
            <a:r>
              <a:rPr lang="en-US" altLang="zh-CN" b="1" i="1" dirty="0">
                <a:solidFill>
                  <a:srgbClr val="FF0000"/>
                </a:solidFill>
              </a:rPr>
              <a:t>#define LEN 10</a:t>
            </a:r>
          </a:p>
          <a:p>
            <a:pPr lvl="1">
              <a:buFont typeface="Wingdings" panose="05000000000000000000" pitchFamily="2" charset="2"/>
              <a:buNone/>
            </a:pPr>
            <a:r>
              <a:rPr lang="en-US" altLang="zh-CN" b="1" i="1" dirty="0" err="1">
                <a:solidFill>
                  <a:srgbClr val="FF0000"/>
                </a:solidFill>
              </a:rPr>
              <a:t>int</a:t>
            </a:r>
            <a:r>
              <a:rPr lang="en-US" altLang="zh-CN" sz="1400" b="1" i="1" dirty="0">
                <a:solidFill>
                  <a:srgbClr val="FF0000"/>
                </a:solidFill>
              </a:rPr>
              <a:t> </a:t>
            </a:r>
            <a:r>
              <a:rPr lang="en-US" altLang="zh-CN" b="1" i="1" dirty="0" err="1">
                <a:solidFill>
                  <a:srgbClr val="FF0000"/>
                </a:solidFill>
              </a:rPr>
              <a:t>sum_two_dimensional_array</a:t>
            </a:r>
            <a:r>
              <a:rPr lang="en-US" altLang="zh-CN" b="1" i="1" dirty="0">
                <a:solidFill>
                  <a:srgbClr val="FF0000"/>
                </a:solidFill>
              </a:rPr>
              <a:t>(</a:t>
            </a:r>
            <a:r>
              <a:rPr lang="en-US" altLang="zh-CN" b="1" i="1" dirty="0" err="1">
                <a:solidFill>
                  <a:srgbClr val="FF0000"/>
                </a:solidFill>
              </a:rPr>
              <a:t>int</a:t>
            </a:r>
            <a:r>
              <a:rPr lang="en-US" altLang="zh-CN" sz="1400" b="1" i="1" dirty="0">
                <a:solidFill>
                  <a:srgbClr val="FF0000"/>
                </a:solidFill>
              </a:rPr>
              <a:t> </a:t>
            </a:r>
            <a:r>
              <a:rPr lang="en-US" altLang="zh-CN" b="1" i="1" dirty="0">
                <a:solidFill>
                  <a:srgbClr val="FF0000"/>
                </a:solidFill>
              </a:rPr>
              <a:t>a</a:t>
            </a:r>
            <a:r>
              <a:rPr lang="en-US" altLang="zh-CN" b="1" i="1" dirty="0">
                <a:solidFill>
                  <a:srgbClr val="006600"/>
                </a:solidFill>
              </a:rPr>
              <a:t>[][LEN]</a:t>
            </a:r>
            <a:r>
              <a:rPr lang="en-US" altLang="zh-CN" b="1" i="1" dirty="0">
                <a:solidFill>
                  <a:srgbClr val="FF0000"/>
                </a:solidFill>
              </a:rPr>
              <a:t>,</a:t>
            </a:r>
            <a:r>
              <a:rPr lang="en-US" altLang="zh-CN" sz="1400" b="1" i="1" dirty="0">
                <a:solidFill>
                  <a:srgbClr val="FF0000"/>
                </a:solidFill>
              </a:rPr>
              <a:t> </a:t>
            </a:r>
            <a:r>
              <a:rPr lang="en-US" altLang="zh-CN" b="1" i="1" dirty="0" err="1">
                <a:solidFill>
                  <a:srgbClr val="FF0000"/>
                </a:solidFill>
              </a:rPr>
              <a:t>int</a:t>
            </a:r>
            <a:r>
              <a:rPr lang="en-US" altLang="zh-CN" sz="1400" b="1" i="1" dirty="0">
                <a:solidFill>
                  <a:srgbClr val="FF0000"/>
                </a:solidFill>
              </a:rPr>
              <a:t> </a:t>
            </a:r>
            <a:r>
              <a:rPr lang="en-US" altLang="zh-CN" b="1" i="1" dirty="0">
                <a:solidFill>
                  <a:srgbClr val="FF0000"/>
                </a:solidFill>
              </a:rPr>
              <a:t>n)</a:t>
            </a:r>
          </a:p>
          <a:p>
            <a:pPr lvl="1">
              <a:buFont typeface="Wingdings" panose="05000000000000000000" pitchFamily="2" charset="2"/>
              <a:buNone/>
            </a:pPr>
            <a:r>
              <a:rPr lang="en-US" altLang="zh-CN" b="1" i="1" dirty="0">
                <a:solidFill>
                  <a:srgbClr val="FF0000"/>
                </a:solidFill>
              </a:rPr>
              <a:t>{</a:t>
            </a:r>
          </a:p>
          <a:p>
            <a:pPr lvl="1">
              <a:buFont typeface="Wingdings" panose="05000000000000000000" pitchFamily="2" charset="2"/>
              <a:buNone/>
            </a:pPr>
            <a:r>
              <a:rPr lang="en-US" altLang="zh-CN" b="1" i="1" dirty="0">
                <a:solidFill>
                  <a:srgbClr val="FF0000"/>
                </a:solidFill>
              </a:rPr>
              <a:t>	  </a:t>
            </a:r>
            <a:r>
              <a:rPr lang="en-US" altLang="zh-CN" b="1" i="1" dirty="0" err="1">
                <a:solidFill>
                  <a:srgbClr val="FF0000"/>
                </a:solidFill>
              </a:rPr>
              <a:t>int</a:t>
            </a:r>
            <a:r>
              <a:rPr lang="en-US" altLang="zh-CN" b="1" i="1" dirty="0">
                <a:solidFill>
                  <a:srgbClr val="FF0000"/>
                </a:solidFill>
              </a:rPr>
              <a:t> </a:t>
            </a:r>
            <a:r>
              <a:rPr lang="en-US" altLang="zh-CN" b="1" i="1" dirty="0" err="1">
                <a:solidFill>
                  <a:srgbClr val="FF0000"/>
                </a:solidFill>
              </a:rPr>
              <a:t>i</a:t>
            </a:r>
            <a:r>
              <a:rPr lang="en-US" altLang="zh-CN" b="1" i="1" dirty="0">
                <a:solidFill>
                  <a:srgbClr val="FF0000"/>
                </a:solidFill>
              </a:rPr>
              <a:t>, j, sum = 0;</a:t>
            </a:r>
          </a:p>
          <a:p>
            <a:pPr lvl="1">
              <a:buFont typeface="Wingdings" panose="05000000000000000000" pitchFamily="2" charset="2"/>
              <a:buNone/>
            </a:pPr>
            <a:r>
              <a:rPr lang="en-US" altLang="zh-CN" b="1" i="1" dirty="0">
                <a:solidFill>
                  <a:srgbClr val="FF0000"/>
                </a:solidFill>
              </a:rPr>
              <a:t>	  for (</a:t>
            </a:r>
            <a:r>
              <a:rPr lang="en-US" altLang="zh-CN" b="1" i="1" dirty="0" err="1">
                <a:solidFill>
                  <a:srgbClr val="FF0000"/>
                </a:solidFill>
              </a:rPr>
              <a:t>i</a:t>
            </a:r>
            <a:r>
              <a:rPr lang="en-US" altLang="zh-CN" b="1" i="1" dirty="0">
                <a:solidFill>
                  <a:srgbClr val="FF0000"/>
                </a:solidFill>
              </a:rPr>
              <a:t> = 0; </a:t>
            </a:r>
            <a:r>
              <a:rPr lang="en-US" altLang="zh-CN" b="1" i="1" dirty="0" err="1">
                <a:solidFill>
                  <a:srgbClr val="FF0000"/>
                </a:solidFill>
              </a:rPr>
              <a:t>i</a:t>
            </a:r>
            <a:r>
              <a:rPr lang="en-US" altLang="zh-CN" b="1" i="1" dirty="0">
                <a:solidFill>
                  <a:srgbClr val="FF0000"/>
                </a:solidFill>
              </a:rPr>
              <a:t> &lt; n; </a:t>
            </a:r>
            <a:r>
              <a:rPr lang="en-US" altLang="zh-CN" b="1" i="1" dirty="0" err="1">
                <a:solidFill>
                  <a:srgbClr val="FF0000"/>
                </a:solidFill>
              </a:rPr>
              <a:t>i</a:t>
            </a:r>
            <a:r>
              <a:rPr lang="en-US" altLang="zh-CN" b="1" i="1" dirty="0">
                <a:solidFill>
                  <a:srgbClr val="FF0000"/>
                </a:solidFill>
              </a:rPr>
              <a:t>++)</a:t>
            </a:r>
          </a:p>
          <a:p>
            <a:pPr lvl="1">
              <a:buFont typeface="Wingdings" panose="05000000000000000000" pitchFamily="2" charset="2"/>
              <a:buNone/>
            </a:pPr>
            <a:r>
              <a:rPr lang="en-US" altLang="zh-CN" b="1" i="1" dirty="0">
                <a:solidFill>
                  <a:srgbClr val="FF0000"/>
                </a:solidFill>
              </a:rPr>
              <a:t>	    for (j = 0; j &lt; LEN; </a:t>
            </a:r>
            <a:r>
              <a:rPr lang="en-US" altLang="zh-CN" b="1" i="1" dirty="0" err="1">
                <a:solidFill>
                  <a:srgbClr val="FF0000"/>
                </a:solidFill>
              </a:rPr>
              <a:t>j++</a:t>
            </a:r>
            <a:r>
              <a:rPr lang="en-US" altLang="zh-CN" b="1" i="1" dirty="0">
                <a:solidFill>
                  <a:srgbClr val="FF0000"/>
                </a:solidFill>
              </a:rPr>
              <a:t>)</a:t>
            </a:r>
          </a:p>
          <a:p>
            <a:pPr lvl="1">
              <a:buFont typeface="Wingdings" panose="05000000000000000000" pitchFamily="2" charset="2"/>
              <a:buNone/>
            </a:pPr>
            <a:r>
              <a:rPr lang="en-US" altLang="zh-CN" b="1" i="1" dirty="0">
                <a:solidFill>
                  <a:srgbClr val="FF0000"/>
                </a:solidFill>
              </a:rPr>
              <a:t>	      sum += a[</a:t>
            </a:r>
            <a:r>
              <a:rPr lang="en-US" altLang="zh-CN" b="1" i="1" dirty="0" err="1">
                <a:solidFill>
                  <a:srgbClr val="FF0000"/>
                </a:solidFill>
              </a:rPr>
              <a:t>i</a:t>
            </a:r>
            <a:r>
              <a:rPr lang="en-US" altLang="zh-CN" b="1" i="1" dirty="0">
                <a:solidFill>
                  <a:srgbClr val="FF0000"/>
                </a:solidFill>
              </a:rPr>
              <a:t>][j];</a:t>
            </a:r>
          </a:p>
          <a:p>
            <a:pPr lvl="1">
              <a:buFont typeface="Wingdings" panose="05000000000000000000" pitchFamily="2" charset="2"/>
              <a:buNone/>
            </a:pPr>
            <a:r>
              <a:rPr lang="en-US" altLang="zh-CN" b="1" i="1" dirty="0">
                <a:solidFill>
                  <a:srgbClr val="FF0000"/>
                </a:solidFill>
              </a:rPr>
              <a:t>	  return sum;</a:t>
            </a:r>
          </a:p>
          <a:p>
            <a:pPr lvl="1">
              <a:buFont typeface="Wingdings" panose="05000000000000000000" pitchFamily="2" charset="2"/>
              <a:buNone/>
            </a:pPr>
            <a:r>
              <a:rPr lang="en-US" altLang="zh-CN" b="1" i="1" dirty="0" smtClean="0">
                <a:solidFill>
                  <a:srgbClr val="FF0000"/>
                </a:solidFill>
              </a:rPr>
              <a:t>}</a:t>
            </a:r>
            <a:endParaRPr lang="en-US" altLang="zh-CN" b="1" i="1" dirty="0">
              <a:solidFill>
                <a:srgbClr val="FF0000"/>
              </a:solidFill>
            </a:endParaRPr>
          </a:p>
        </p:txBody>
      </p:sp>
    </p:spTree>
    <p:extLst>
      <p:ext uri="{BB962C8B-B14F-4D97-AF65-F5344CB8AC3E}">
        <p14:creationId xmlns:p14="http://schemas.microsoft.com/office/powerpoint/2010/main" val="37366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 </a:t>
            </a:r>
            <a:r>
              <a:rPr lang="zh-CN" altLang="en-US" dirty="0"/>
              <a:t>函数声明</a:t>
            </a:r>
          </a:p>
        </p:txBody>
      </p:sp>
      <p:sp>
        <p:nvSpPr>
          <p:cNvPr id="3" name="内容占位符 2"/>
          <p:cNvSpPr>
            <a:spLocks noGrp="1"/>
          </p:cNvSpPr>
          <p:nvPr>
            <p:ph idx="1"/>
          </p:nvPr>
        </p:nvSpPr>
        <p:spPr/>
        <p:txBody>
          <a:bodyPr/>
          <a:lstStyle/>
          <a:p>
            <a:pPr algn="just"/>
            <a:r>
              <a:rPr lang="en-US" altLang="zh-CN" sz="2800" dirty="0"/>
              <a:t>C</a:t>
            </a:r>
            <a:r>
              <a:rPr lang="zh-CN" altLang="en-US" sz="2800" dirty="0"/>
              <a:t>语言没有要求函数的定义必须放置在调用它之前</a:t>
            </a:r>
            <a:r>
              <a:rPr lang="zh-CN" altLang="en-US" sz="2800" dirty="0" smtClean="0"/>
              <a:t>。所以，当把</a:t>
            </a:r>
            <a:r>
              <a:rPr lang="en-US" altLang="zh-CN" sz="2800" dirty="0" smtClean="0"/>
              <a:t>average</a:t>
            </a:r>
            <a:r>
              <a:rPr lang="zh-CN" altLang="en-US" sz="2800" dirty="0"/>
              <a:t>函数的定义放置在</a:t>
            </a:r>
            <a:r>
              <a:rPr lang="en-US" altLang="zh-CN" sz="2800" dirty="0"/>
              <a:t>main</a:t>
            </a:r>
            <a:r>
              <a:rPr lang="zh-CN" altLang="en-US" sz="2800" dirty="0"/>
              <a:t>函数的定义</a:t>
            </a:r>
            <a:r>
              <a:rPr lang="zh-CN" altLang="en-US" sz="2800" dirty="0" smtClean="0"/>
              <a:t>之后，会出现什么问题呢？</a:t>
            </a:r>
            <a:endParaRPr lang="zh-CN" altLang="en-US" sz="2800" dirty="0"/>
          </a:p>
          <a:p>
            <a:pPr>
              <a:lnSpc>
                <a:spcPct val="70000"/>
              </a:lnSpc>
              <a:spcBef>
                <a:spcPct val="0"/>
              </a:spcBef>
              <a:buFont typeface="Wingdings" panose="05000000000000000000" pitchFamily="2" charset="2"/>
              <a:buNone/>
            </a:pPr>
            <a:r>
              <a:rPr lang="en-US" altLang="zh-CN" sz="2200" dirty="0">
                <a:cs typeface="Courier New" panose="02070309020205020404" pitchFamily="49" charset="0"/>
              </a:rPr>
              <a:t>	 </a:t>
            </a:r>
          </a:p>
          <a:p>
            <a:pPr>
              <a:lnSpc>
                <a:spcPct val="80000"/>
              </a:lnSpc>
              <a:spcBef>
                <a:spcPts val="400"/>
              </a:spcBef>
              <a:buNone/>
            </a:pPr>
            <a:r>
              <a:rPr lang="en-US" altLang="zh-CN" sz="2200" dirty="0" err="1">
                <a:cs typeface="Courier New" panose="02070309020205020404" pitchFamily="49" charset="0"/>
              </a:rPr>
              <a:t>int</a:t>
            </a:r>
            <a:r>
              <a:rPr lang="en-US" altLang="zh-CN" sz="2200" dirty="0">
                <a:cs typeface="Courier New" panose="02070309020205020404" pitchFamily="49" charset="0"/>
              </a:rPr>
              <a:t> main(void)</a:t>
            </a:r>
          </a:p>
          <a:p>
            <a:pPr>
              <a:lnSpc>
                <a:spcPct val="70000"/>
              </a:lnSpc>
              <a:spcBef>
                <a:spcPts val="400"/>
              </a:spcBef>
              <a:buNone/>
            </a:pPr>
            <a:r>
              <a:rPr lang="en-US" altLang="zh-CN" sz="2200" dirty="0" smtClean="0">
                <a:cs typeface="Courier New" panose="02070309020205020404" pitchFamily="49" charset="0"/>
              </a:rPr>
              <a:t>{</a:t>
            </a:r>
            <a:r>
              <a:rPr lang="en-US" altLang="zh-CN" sz="2200" dirty="0">
                <a:cs typeface="Courier New" panose="02070309020205020404" pitchFamily="49" charset="0"/>
              </a:rPr>
              <a:t> </a:t>
            </a:r>
          </a:p>
          <a:p>
            <a:pPr>
              <a:lnSpc>
                <a:spcPct val="80000"/>
              </a:lnSpc>
              <a:spcBef>
                <a:spcPts val="400"/>
              </a:spcBef>
              <a:buNone/>
            </a:pPr>
            <a:r>
              <a:rPr lang="en-US" altLang="zh-CN" sz="2200" dirty="0" smtClean="0">
                <a:cs typeface="Courier New" panose="02070309020205020404" pitchFamily="49" charset="0"/>
              </a:rPr>
              <a:t>	…</a:t>
            </a:r>
          </a:p>
          <a:p>
            <a:pPr>
              <a:lnSpc>
                <a:spcPct val="80000"/>
              </a:lnSpc>
              <a:spcBef>
                <a:spcPts val="400"/>
              </a:spcBef>
              <a:buNone/>
            </a:pPr>
            <a:r>
              <a:rPr lang="en-US" altLang="zh-CN" sz="2200" dirty="0" smtClean="0">
                <a:cs typeface="Courier New" panose="02070309020205020404" pitchFamily="49" charset="0"/>
              </a:rPr>
              <a:t>	</a:t>
            </a:r>
            <a:r>
              <a:rPr lang="en-US" altLang="zh-CN" sz="2200" dirty="0" err="1" smtClean="0">
                <a:cs typeface="Courier New" panose="02070309020205020404" pitchFamily="49" charset="0"/>
              </a:rPr>
              <a:t>printf</a:t>
            </a:r>
            <a:r>
              <a:rPr lang="en-US" altLang="zh-CN" sz="2200" dirty="0">
                <a:cs typeface="Courier New" panose="02070309020205020404" pitchFamily="49" charset="0"/>
              </a:rPr>
              <a:t>("Average of %g and %g: %g\n", x, y, average(x, y));</a:t>
            </a:r>
          </a:p>
          <a:p>
            <a:pPr>
              <a:lnSpc>
                <a:spcPct val="70000"/>
              </a:lnSpc>
              <a:spcBef>
                <a:spcPct val="0"/>
              </a:spcBef>
              <a:buFont typeface="Wingdings" panose="05000000000000000000" pitchFamily="2" charset="2"/>
              <a:buNone/>
            </a:pPr>
            <a:r>
              <a:rPr lang="en-US" altLang="zh-CN" sz="2200" dirty="0" smtClean="0">
                <a:cs typeface="Courier New" panose="02070309020205020404" pitchFamily="49" charset="0"/>
              </a:rPr>
              <a:t>	…</a:t>
            </a:r>
            <a:r>
              <a:rPr lang="en-US" altLang="zh-CN" sz="2200" dirty="0">
                <a:cs typeface="Courier New" panose="02070309020205020404" pitchFamily="49" charset="0"/>
              </a:rPr>
              <a:t>	 </a:t>
            </a:r>
          </a:p>
          <a:p>
            <a:pPr>
              <a:lnSpc>
                <a:spcPct val="70000"/>
              </a:lnSpc>
              <a:spcBef>
                <a:spcPts val="400"/>
              </a:spcBef>
              <a:buNone/>
            </a:pPr>
            <a:r>
              <a:rPr lang="en-US" altLang="zh-CN" sz="2200" dirty="0">
                <a:cs typeface="Courier New" panose="02070309020205020404" pitchFamily="49" charset="0"/>
              </a:rPr>
              <a:t>  </a:t>
            </a:r>
            <a:r>
              <a:rPr lang="en-US" altLang="zh-CN" sz="2200" dirty="0" smtClean="0">
                <a:cs typeface="Courier New" panose="02070309020205020404" pitchFamily="49" charset="0"/>
              </a:rPr>
              <a:t>	return </a:t>
            </a:r>
            <a:r>
              <a:rPr lang="en-US" altLang="zh-CN" sz="2200" dirty="0">
                <a:cs typeface="Courier New" panose="02070309020205020404" pitchFamily="49" charset="0"/>
              </a:rPr>
              <a:t>0;</a:t>
            </a:r>
          </a:p>
          <a:p>
            <a:pPr>
              <a:lnSpc>
                <a:spcPct val="70000"/>
              </a:lnSpc>
              <a:spcBef>
                <a:spcPts val="400"/>
              </a:spcBef>
              <a:buNone/>
            </a:pPr>
            <a:r>
              <a:rPr lang="en-US" altLang="zh-CN" sz="2200" dirty="0">
                <a:cs typeface="Courier New" panose="02070309020205020404" pitchFamily="49" charset="0"/>
              </a:rPr>
              <a:t>}</a:t>
            </a:r>
          </a:p>
          <a:p>
            <a:pPr>
              <a:lnSpc>
                <a:spcPct val="70000"/>
              </a:lnSpc>
              <a:spcBef>
                <a:spcPct val="0"/>
              </a:spcBef>
              <a:buFont typeface="Wingdings" panose="05000000000000000000" pitchFamily="2" charset="2"/>
              <a:buNone/>
            </a:pPr>
            <a:r>
              <a:rPr lang="en-US" altLang="zh-CN" sz="2200" dirty="0">
                <a:cs typeface="Courier New" panose="02070309020205020404" pitchFamily="49" charset="0"/>
              </a:rPr>
              <a:t> </a:t>
            </a:r>
          </a:p>
          <a:p>
            <a:pPr>
              <a:lnSpc>
                <a:spcPct val="80000"/>
              </a:lnSpc>
              <a:spcBef>
                <a:spcPts val="400"/>
              </a:spcBef>
              <a:buNone/>
            </a:pPr>
            <a:r>
              <a:rPr lang="en-US" altLang="zh-CN" sz="2200" b="1" i="1" dirty="0">
                <a:solidFill>
                  <a:srgbClr val="FF0000"/>
                </a:solidFill>
                <a:cs typeface="Courier New" panose="02070309020205020404" pitchFamily="49" charset="0"/>
              </a:rPr>
              <a:t>double average(double a, double b)</a:t>
            </a:r>
          </a:p>
          <a:p>
            <a:pPr>
              <a:lnSpc>
                <a:spcPct val="70000"/>
              </a:lnSpc>
              <a:spcBef>
                <a:spcPts val="400"/>
              </a:spcBef>
              <a:buNone/>
            </a:pPr>
            <a:r>
              <a:rPr lang="en-US" altLang="zh-CN" sz="2200" b="1" i="1" dirty="0">
                <a:solidFill>
                  <a:srgbClr val="FF0000"/>
                </a:solidFill>
                <a:cs typeface="Courier New" panose="02070309020205020404" pitchFamily="49" charset="0"/>
              </a:rPr>
              <a:t>{</a:t>
            </a:r>
          </a:p>
          <a:p>
            <a:pPr>
              <a:lnSpc>
                <a:spcPct val="70000"/>
              </a:lnSpc>
              <a:spcBef>
                <a:spcPts val="400"/>
              </a:spcBef>
              <a:buNone/>
            </a:pPr>
            <a:r>
              <a:rPr lang="en-US" altLang="zh-CN" sz="2200" b="1" i="1" dirty="0">
                <a:solidFill>
                  <a:srgbClr val="FF0000"/>
                </a:solidFill>
                <a:cs typeface="Courier New" panose="02070309020205020404" pitchFamily="49" charset="0"/>
              </a:rPr>
              <a:t>  return (a + b) / 2;</a:t>
            </a:r>
          </a:p>
          <a:p>
            <a:pPr>
              <a:lnSpc>
                <a:spcPct val="70000"/>
              </a:lnSpc>
              <a:spcBef>
                <a:spcPts val="400"/>
              </a:spcBef>
              <a:buNone/>
            </a:pPr>
            <a:r>
              <a:rPr lang="en-US" altLang="zh-CN" sz="2200" b="1" i="1" dirty="0" smtClean="0">
                <a:solidFill>
                  <a:srgbClr val="FF0000"/>
                </a:solidFill>
                <a:cs typeface="Courier New" panose="02070309020205020404" pitchFamily="49" charset="0"/>
              </a:rPr>
              <a:t>}</a:t>
            </a:r>
            <a:endParaRPr lang="en-US" altLang="zh-CN" sz="2200" b="1" i="1" dirty="0">
              <a:solidFill>
                <a:srgbClr val="FF0000"/>
              </a:solidFill>
            </a:endParaRPr>
          </a:p>
        </p:txBody>
      </p:sp>
    </p:spTree>
    <p:extLst>
      <p:ext uri="{BB962C8B-B14F-4D97-AF65-F5344CB8AC3E}">
        <p14:creationId xmlns:p14="http://schemas.microsoft.com/office/powerpoint/2010/main" val="3028678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函数声明</a:t>
            </a:r>
          </a:p>
        </p:txBody>
      </p:sp>
      <p:sp>
        <p:nvSpPr>
          <p:cNvPr id="3" name="内容占位符 2"/>
          <p:cNvSpPr>
            <a:spLocks noGrp="1"/>
          </p:cNvSpPr>
          <p:nvPr>
            <p:ph idx="1"/>
          </p:nvPr>
        </p:nvSpPr>
        <p:spPr/>
        <p:txBody>
          <a:bodyPr/>
          <a:lstStyle/>
          <a:p>
            <a:r>
              <a:rPr lang="zh-CN" altLang="en-US" sz="2400" dirty="0">
                <a:ea typeface="+mn-ea"/>
              </a:rPr>
              <a:t>当遇到</a:t>
            </a:r>
            <a:r>
              <a:rPr lang="en-US" altLang="zh-CN" sz="2400" dirty="0">
                <a:ea typeface="+mn-ea"/>
              </a:rPr>
              <a:t>main</a:t>
            </a:r>
            <a:r>
              <a:rPr lang="zh-CN" altLang="en-US" sz="2400" dirty="0">
                <a:ea typeface="+mn-ea"/>
              </a:rPr>
              <a:t>函数中第一个</a:t>
            </a:r>
            <a:r>
              <a:rPr lang="en-US" altLang="zh-CN" sz="2400" dirty="0">
                <a:ea typeface="+mn-ea"/>
              </a:rPr>
              <a:t>average</a:t>
            </a:r>
            <a:r>
              <a:rPr lang="zh-CN" altLang="en-US" sz="2400" dirty="0">
                <a:ea typeface="+mn-ea"/>
              </a:rPr>
              <a:t>函数调用时，编译器没有任何关于</a:t>
            </a:r>
            <a:r>
              <a:rPr lang="en-US" altLang="zh-CN" sz="2400" dirty="0">
                <a:ea typeface="+mn-ea"/>
              </a:rPr>
              <a:t>average</a:t>
            </a:r>
            <a:r>
              <a:rPr lang="zh-CN" altLang="en-US" sz="2400" dirty="0">
                <a:ea typeface="+mn-ea"/>
              </a:rPr>
              <a:t>函数的信息</a:t>
            </a:r>
            <a:r>
              <a:rPr lang="zh-CN" altLang="en-US" sz="2400" dirty="0" smtClean="0">
                <a:ea typeface="+mn-ea"/>
              </a:rPr>
              <a:t>。</a:t>
            </a:r>
            <a:endParaRPr lang="en-US" altLang="zh-CN" sz="2400" dirty="0">
              <a:ea typeface="+mn-ea"/>
            </a:endParaRPr>
          </a:p>
          <a:p>
            <a:r>
              <a:rPr lang="zh-CN" altLang="en-US" sz="2400" dirty="0" smtClean="0">
                <a:ea typeface="+mn-ea"/>
              </a:rPr>
              <a:t>但是</a:t>
            </a:r>
            <a:r>
              <a:rPr lang="zh-CN" altLang="en-US" sz="2400" dirty="0">
                <a:ea typeface="+mn-ea"/>
              </a:rPr>
              <a:t>，编译器没有产生错误信息，而是假设</a:t>
            </a:r>
            <a:r>
              <a:rPr lang="en-US" altLang="zh-CN" sz="2400" dirty="0">
                <a:ea typeface="+mn-ea"/>
              </a:rPr>
              <a:t>average</a:t>
            </a:r>
            <a:r>
              <a:rPr lang="zh-CN" altLang="en-US" sz="2400" dirty="0">
                <a:ea typeface="+mn-ea"/>
              </a:rPr>
              <a:t>函数返回</a:t>
            </a:r>
            <a:r>
              <a:rPr lang="en-US" altLang="zh-CN" sz="2400" dirty="0" err="1">
                <a:ea typeface="+mn-ea"/>
              </a:rPr>
              <a:t>int</a:t>
            </a:r>
            <a:r>
              <a:rPr lang="zh-CN" altLang="en-US" sz="2400" dirty="0">
                <a:ea typeface="+mn-ea"/>
              </a:rPr>
              <a:t>型的值</a:t>
            </a:r>
            <a:r>
              <a:rPr lang="zh-CN" altLang="en-US" sz="2400" dirty="0" smtClean="0">
                <a:ea typeface="+mn-ea"/>
              </a:rPr>
              <a:t>。我们</a:t>
            </a:r>
            <a:r>
              <a:rPr lang="zh-CN" altLang="en-US" sz="2400" dirty="0">
                <a:ea typeface="+mn-ea"/>
              </a:rPr>
              <a:t>将其称为编译器为该函数创建了一个隐式声明</a:t>
            </a:r>
            <a:r>
              <a:rPr lang="en-US" altLang="zh-CN" sz="2400" dirty="0">
                <a:ea typeface="+mn-ea"/>
              </a:rPr>
              <a:t>(implicit declaration)</a:t>
            </a:r>
            <a:r>
              <a:rPr lang="zh-CN" altLang="en-US" sz="2400" dirty="0" smtClean="0">
                <a:ea typeface="+mn-ea"/>
              </a:rPr>
              <a:t>。</a:t>
            </a:r>
            <a:endParaRPr lang="en-US" altLang="zh-CN" sz="2400" dirty="0" smtClean="0">
              <a:ea typeface="+mn-ea"/>
            </a:endParaRPr>
          </a:p>
          <a:p>
            <a:r>
              <a:rPr lang="zh-CN" altLang="en-US" sz="2400" dirty="0" smtClean="0">
                <a:ea typeface="+mn-ea"/>
              </a:rPr>
              <a:t>编译器</a:t>
            </a:r>
            <a:r>
              <a:rPr lang="zh-CN" altLang="en-US" sz="2400" dirty="0">
                <a:ea typeface="+mn-ea"/>
              </a:rPr>
              <a:t>无法检查传递给</a:t>
            </a:r>
            <a:r>
              <a:rPr lang="en-US" altLang="zh-CN" sz="2400" dirty="0">
                <a:ea typeface="+mn-ea"/>
                <a:cs typeface="Courier New" panose="02070309020205020404" pitchFamily="49" charset="0"/>
              </a:rPr>
              <a:t>average</a:t>
            </a:r>
            <a:r>
              <a:rPr lang="zh-CN" altLang="en-US" sz="2400" dirty="0">
                <a:ea typeface="+mn-ea"/>
                <a:cs typeface="Courier New" panose="02070309020205020404" pitchFamily="49" charset="0"/>
              </a:rPr>
              <a:t>的实参个数和实参类型是否正确</a:t>
            </a:r>
            <a:r>
              <a:rPr lang="zh-CN" altLang="en-US" sz="2400" dirty="0" smtClean="0">
                <a:ea typeface="+mn-ea"/>
                <a:cs typeface="Courier New" panose="02070309020205020404" pitchFamily="49" charset="0"/>
              </a:rPr>
              <a:t>。</a:t>
            </a:r>
            <a:r>
              <a:rPr lang="zh-CN" altLang="en-US" sz="2400" dirty="0" smtClean="0">
                <a:ea typeface="+mn-ea"/>
              </a:rPr>
              <a:t>它</a:t>
            </a:r>
            <a:r>
              <a:rPr lang="zh-CN" altLang="en-US" sz="2400" dirty="0">
                <a:ea typeface="+mn-ea"/>
              </a:rPr>
              <a:t>只能进行默认的实际参数提升并期待最好情况的发生</a:t>
            </a:r>
            <a:r>
              <a:rPr lang="zh-CN" altLang="en-US" sz="2400" dirty="0" smtClean="0">
                <a:ea typeface="+mn-ea"/>
              </a:rPr>
              <a:t>。</a:t>
            </a:r>
            <a:endParaRPr lang="en-US" altLang="zh-CN" sz="2400" dirty="0">
              <a:ea typeface="+mn-ea"/>
            </a:endParaRPr>
          </a:p>
          <a:p>
            <a:r>
              <a:rPr lang="zh-CN" altLang="en-US" sz="2400" dirty="0" smtClean="0">
                <a:ea typeface="+mn-ea"/>
              </a:rPr>
              <a:t>当</a:t>
            </a:r>
            <a:r>
              <a:rPr lang="zh-CN" altLang="en-US" sz="2400" dirty="0">
                <a:ea typeface="+mn-ea"/>
              </a:rPr>
              <a:t>编译器在后面遇到了</a:t>
            </a:r>
            <a:r>
              <a:rPr lang="en-US" altLang="zh-CN" sz="2400" dirty="0">
                <a:ea typeface="+mn-ea"/>
              </a:rPr>
              <a:t>average</a:t>
            </a:r>
            <a:r>
              <a:rPr lang="zh-CN" altLang="en-US" sz="2400" dirty="0">
                <a:ea typeface="+mn-ea"/>
              </a:rPr>
              <a:t>的定义时，它发现该函数返回值实际是</a:t>
            </a:r>
            <a:r>
              <a:rPr lang="en-US" altLang="zh-CN" sz="2400" dirty="0">
                <a:ea typeface="+mn-ea"/>
              </a:rPr>
              <a:t>double</a:t>
            </a:r>
            <a:r>
              <a:rPr lang="zh-CN" altLang="en-US" sz="2400" dirty="0">
                <a:ea typeface="+mn-ea"/>
              </a:rPr>
              <a:t>而非</a:t>
            </a:r>
            <a:r>
              <a:rPr lang="en-US" altLang="zh-CN" sz="2400" dirty="0" err="1">
                <a:ea typeface="+mn-ea"/>
              </a:rPr>
              <a:t>int</a:t>
            </a:r>
            <a:r>
              <a:rPr lang="zh-CN" altLang="en-US" sz="2400" dirty="0">
                <a:ea typeface="+mn-ea"/>
              </a:rPr>
              <a:t>，结果我们将得到一条错误消息的提示</a:t>
            </a:r>
            <a:r>
              <a:rPr lang="zh-CN" altLang="en-US" sz="2400" dirty="0" smtClean="0">
                <a:ea typeface="+mn-ea"/>
              </a:rPr>
              <a:t>。</a:t>
            </a:r>
            <a:endParaRPr lang="en-US" altLang="zh-CN" sz="2400" dirty="0" smtClean="0">
              <a:ea typeface="+mn-ea"/>
            </a:endParaRPr>
          </a:p>
          <a:p>
            <a:r>
              <a:rPr lang="zh-CN" altLang="en-US" sz="2400" dirty="0" smtClean="0">
                <a:ea typeface="+mn-ea"/>
              </a:rPr>
              <a:t>为了</a:t>
            </a:r>
            <a:r>
              <a:rPr lang="zh-CN" altLang="en-US" sz="2400" dirty="0">
                <a:ea typeface="+mn-ea"/>
              </a:rPr>
              <a:t>避免定义前调用这类问题的发生，一种方法是安排程序，使每个函数的定义都在此函数调用之前进行</a:t>
            </a:r>
            <a:r>
              <a:rPr lang="zh-CN" altLang="en-US" sz="2400" dirty="0" smtClean="0">
                <a:ea typeface="+mn-ea"/>
              </a:rPr>
              <a:t>。</a:t>
            </a:r>
            <a:endParaRPr lang="zh-CN" altLang="en-US" sz="2400" dirty="0">
              <a:ea typeface="+mn-ea"/>
            </a:endParaRPr>
          </a:p>
        </p:txBody>
      </p:sp>
    </p:spTree>
    <p:extLst>
      <p:ext uri="{BB962C8B-B14F-4D97-AF65-F5344CB8AC3E}">
        <p14:creationId xmlns:p14="http://schemas.microsoft.com/office/powerpoint/2010/main" val="126977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函数声明</a:t>
            </a:r>
          </a:p>
        </p:txBody>
      </p:sp>
      <p:sp>
        <p:nvSpPr>
          <p:cNvPr id="3" name="内容占位符 2"/>
          <p:cNvSpPr>
            <a:spLocks noGrp="1"/>
          </p:cNvSpPr>
          <p:nvPr>
            <p:ph idx="1"/>
          </p:nvPr>
        </p:nvSpPr>
        <p:spPr/>
        <p:txBody>
          <a:bodyPr/>
          <a:lstStyle/>
          <a:p>
            <a:r>
              <a:rPr lang="zh-CN" altLang="en-US" sz="2800" dirty="0"/>
              <a:t>可惜的是，有时无法进行这类安排。即使做了这类安排，也会因为按照不自然的顺序放置函数定义，使程序难以阅读。</a:t>
            </a:r>
            <a:endParaRPr lang="en-US" altLang="zh-CN" sz="2800" dirty="0"/>
          </a:p>
          <a:p>
            <a:r>
              <a:rPr lang="zh-CN" altLang="en-US" sz="2800" dirty="0"/>
              <a:t>幸运的是，</a:t>
            </a:r>
            <a:r>
              <a:rPr lang="en-US" altLang="zh-CN" sz="2800" dirty="0"/>
              <a:t>C</a:t>
            </a:r>
            <a:r>
              <a:rPr lang="zh-CN" altLang="en-US" sz="2800" dirty="0"/>
              <a:t>语言提供了一种更好的解决办法：在调用前声明</a:t>
            </a:r>
            <a:r>
              <a:rPr lang="en-US" altLang="zh-CN" sz="2800" dirty="0"/>
              <a:t>(declare)</a:t>
            </a:r>
            <a:r>
              <a:rPr lang="zh-CN" altLang="en-US" sz="2800" dirty="0"/>
              <a:t>每个函数</a:t>
            </a:r>
            <a:r>
              <a:rPr lang="zh-CN" altLang="en-US" sz="2800" dirty="0" smtClean="0"/>
              <a:t>。</a:t>
            </a:r>
            <a:endParaRPr lang="en-US" altLang="zh-CN" sz="2800" dirty="0"/>
          </a:p>
          <a:p>
            <a:r>
              <a:rPr lang="zh-CN" altLang="en-US" sz="2800" dirty="0" smtClean="0"/>
              <a:t>函数</a:t>
            </a:r>
            <a:r>
              <a:rPr lang="zh-CN" altLang="en-US" sz="2800" dirty="0"/>
              <a:t>声明</a:t>
            </a:r>
            <a:r>
              <a:rPr lang="en-US" altLang="zh-CN" sz="2800" dirty="0"/>
              <a:t>(function declaration)</a:t>
            </a:r>
            <a:r>
              <a:rPr lang="zh-CN" altLang="en-US" sz="2800" dirty="0"/>
              <a:t>使得编译器对函数进行概要浏览，而函数的完整定义稍后再出现</a:t>
            </a:r>
            <a:r>
              <a:rPr lang="zh-CN" altLang="en-US" sz="2800" dirty="0" smtClean="0"/>
              <a:t>。函数</a:t>
            </a:r>
            <a:r>
              <a:rPr lang="zh-CN" altLang="en-US" sz="2800" dirty="0"/>
              <a:t>声明的一般形式：</a:t>
            </a:r>
            <a:endParaRPr lang="en-US" altLang="zh-CN" sz="2800" dirty="0"/>
          </a:p>
          <a:p>
            <a:pPr>
              <a:lnSpc>
                <a:spcPct val="80000"/>
              </a:lnSpc>
              <a:spcBef>
                <a:spcPts val="1200"/>
              </a:spcBef>
              <a:buNone/>
            </a:pPr>
            <a:r>
              <a:rPr lang="en-US" altLang="zh-CN" sz="2800" b="1" i="1" dirty="0">
                <a:solidFill>
                  <a:srgbClr val="FF0000"/>
                </a:solidFill>
              </a:rPr>
              <a:t>	</a:t>
            </a:r>
            <a:endParaRPr lang="en-US" altLang="zh-CN" sz="2800" b="1" i="1" dirty="0" smtClean="0">
              <a:solidFill>
                <a:srgbClr val="FF0000"/>
              </a:solidFill>
            </a:endParaRPr>
          </a:p>
          <a:p>
            <a:pPr>
              <a:lnSpc>
                <a:spcPct val="80000"/>
              </a:lnSpc>
              <a:spcBef>
                <a:spcPts val="1200"/>
              </a:spcBef>
              <a:buNone/>
            </a:pPr>
            <a:r>
              <a:rPr lang="en-US" altLang="zh-CN" sz="2800" b="1" i="1" dirty="0">
                <a:solidFill>
                  <a:srgbClr val="FF0000"/>
                </a:solidFill>
              </a:rPr>
              <a:t>	</a:t>
            </a:r>
            <a:r>
              <a:rPr lang="zh-CN" altLang="en-US" sz="2800" b="1" i="1" dirty="0" smtClean="0">
                <a:solidFill>
                  <a:srgbClr val="FF0000"/>
                </a:solidFill>
              </a:rPr>
              <a:t>返回</a:t>
            </a:r>
            <a:r>
              <a:rPr lang="zh-CN" altLang="en-US" sz="2800" b="1" i="1" dirty="0">
                <a:solidFill>
                  <a:srgbClr val="FF0000"/>
                </a:solidFill>
              </a:rPr>
              <a:t>类型</a:t>
            </a:r>
            <a:r>
              <a:rPr lang="zh-CN" altLang="en-US" sz="2800" b="1" dirty="0">
                <a:solidFill>
                  <a:srgbClr val="FF0000"/>
                </a:solidFill>
                <a:cs typeface="Courier New" panose="02070309020205020404" pitchFamily="49" charset="0"/>
              </a:rPr>
              <a:t> 函数名</a:t>
            </a:r>
            <a:r>
              <a:rPr lang="en-US" altLang="zh-CN" sz="2800" b="1" dirty="0">
                <a:solidFill>
                  <a:srgbClr val="FF0000"/>
                </a:solidFill>
                <a:cs typeface="Courier New" panose="02070309020205020404" pitchFamily="49" charset="0"/>
              </a:rPr>
              <a:t> ( </a:t>
            </a:r>
            <a:r>
              <a:rPr lang="zh-CN" altLang="en-US" sz="2800" b="1" dirty="0">
                <a:solidFill>
                  <a:srgbClr val="FF0000"/>
                </a:solidFill>
                <a:cs typeface="Courier New" panose="02070309020205020404" pitchFamily="49" charset="0"/>
              </a:rPr>
              <a:t>形式参数 </a:t>
            </a:r>
            <a:r>
              <a:rPr lang="en-US" altLang="zh-CN" sz="2800" b="1" dirty="0">
                <a:solidFill>
                  <a:srgbClr val="FF0000"/>
                </a:solidFill>
                <a:cs typeface="Courier New" panose="02070309020205020404" pitchFamily="49" charset="0"/>
              </a:rPr>
              <a:t>) </a:t>
            </a:r>
            <a:r>
              <a:rPr lang="en-US" altLang="zh-CN" sz="2800" b="1" dirty="0" smtClean="0">
                <a:solidFill>
                  <a:srgbClr val="FF0000"/>
                </a:solidFill>
                <a:cs typeface="Courier New" panose="02070309020205020404" pitchFamily="49" charset="0"/>
              </a:rPr>
              <a:t>;</a:t>
            </a:r>
          </a:p>
          <a:p>
            <a:pPr>
              <a:lnSpc>
                <a:spcPct val="80000"/>
              </a:lnSpc>
              <a:spcBef>
                <a:spcPts val="1200"/>
              </a:spcBef>
            </a:pPr>
            <a:endParaRPr lang="en-US" altLang="zh-CN" sz="2800" dirty="0" smtClean="0"/>
          </a:p>
          <a:p>
            <a:pPr>
              <a:lnSpc>
                <a:spcPct val="80000"/>
              </a:lnSpc>
              <a:spcBef>
                <a:spcPts val="1200"/>
              </a:spcBef>
            </a:pPr>
            <a:r>
              <a:rPr lang="zh-CN" altLang="en-US" sz="2800" dirty="0" smtClean="0"/>
              <a:t>函数</a:t>
            </a:r>
            <a:r>
              <a:rPr lang="zh-CN" altLang="en-US" sz="2800" dirty="0"/>
              <a:t>的声明必须与函数的定义一致</a:t>
            </a:r>
            <a:r>
              <a:rPr lang="zh-CN" altLang="en-US" sz="2800" dirty="0" smtClean="0"/>
              <a:t>。</a:t>
            </a:r>
            <a:endParaRPr lang="en-US" altLang="zh-CN" sz="2800" dirty="0"/>
          </a:p>
        </p:txBody>
      </p:sp>
    </p:spTree>
    <p:extLst>
      <p:ext uri="{BB962C8B-B14F-4D97-AF65-F5344CB8AC3E}">
        <p14:creationId xmlns:p14="http://schemas.microsoft.com/office/powerpoint/2010/main" val="116267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函数声明</a:t>
            </a:r>
          </a:p>
        </p:txBody>
      </p:sp>
      <p:sp>
        <p:nvSpPr>
          <p:cNvPr id="3" name="内容占位符 2"/>
          <p:cNvSpPr>
            <a:spLocks noGrp="1"/>
          </p:cNvSpPr>
          <p:nvPr>
            <p:ph idx="1"/>
          </p:nvPr>
        </p:nvSpPr>
        <p:spPr/>
        <p:txBody>
          <a:bodyPr/>
          <a:lstStyle/>
          <a:p>
            <a:pPr>
              <a:lnSpc>
                <a:spcPct val="80000"/>
              </a:lnSpc>
              <a:spcBef>
                <a:spcPts val="300"/>
              </a:spcBef>
              <a:buNone/>
            </a:pPr>
            <a:r>
              <a:rPr lang="en-US" altLang="zh-CN" sz="2000" dirty="0">
                <a:cs typeface="Courier New" panose="02070309020205020404" pitchFamily="49" charset="0"/>
              </a:rPr>
              <a:t>#include &lt;</a:t>
            </a:r>
            <a:r>
              <a:rPr lang="en-US" altLang="zh-CN" sz="2000" dirty="0" err="1">
                <a:cs typeface="Courier New" panose="02070309020205020404" pitchFamily="49" charset="0"/>
              </a:rPr>
              <a:t>stdio.h</a:t>
            </a:r>
            <a:r>
              <a:rPr lang="en-US" altLang="zh-CN" sz="2000" dirty="0">
                <a:cs typeface="Courier New" panose="02070309020205020404" pitchFamily="49" charset="0"/>
              </a:rPr>
              <a:t>&gt;</a:t>
            </a:r>
          </a:p>
          <a:p>
            <a:pPr>
              <a:lnSpc>
                <a:spcPct val="60000"/>
              </a:lnSpc>
              <a:spcBef>
                <a:spcPct val="0"/>
              </a:spcBef>
              <a:buFont typeface="Wingdings" panose="05000000000000000000" pitchFamily="2" charset="2"/>
              <a:buNone/>
            </a:pPr>
            <a:r>
              <a:rPr lang="en-US" altLang="zh-CN" sz="2000" dirty="0">
                <a:cs typeface="Courier New" panose="02070309020205020404" pitchFamily="49" charset="0"/>
              </a:rPr>
              <a:t>	 </a:t>
            </a:r>
          </a:p>
          <a:p>
            <a:pPr>
              <a:lnSpc>
                <a:spcPct val="80000"/>
              </a:lnSpc>
              <a:spcBef>
                <a:spcPts val="300"/>
              </a:spcBef>
              <a:buNone/>
            </a:pPr>
            <a:r>
              <a:rPr lang="en-US" altLang="zh-CN" sz="2000" b="1" i="1" dirty="0">
                <a:solidFill>
                  <a:srgbClr val="FF0000"/>
                </a:solidFill>
                <a:cs typeface="Courier New" panose="02070309020205020404" pitchFamily="49" charset="0"/>
              </a:rPr>
              <a:t>double average(double a, double b);   /* DECLARATION */</a:t>
            </a:r>
          </a:p>
          <a:p>
            <a:pPr>
              <a:lnSpc>
                <a:spcPct val="60000"/>
              </a:lnSpc>
              <a:spcBef>
                <a:spcPct val="0"/>
              </a:spcBef>
              <a:buFont typeface="Wingdings" panose="05000000000000000000" pitchFamily="2" charset="2"/>
              <a:buNone/>
            </a:pPr>
            <a:r>
              <a:rPr lang="en-US" altLang="zh-CN" sz="2000" dirty="0">
                <a:cs typeface="Courier New" panose="02070309020205020404" pitchFamily="49" charset="0"/>
              </a:rPr>
              <a:t>	 </a:t>
            </a:r>
          </a:p>
          <a:p>
            <a:pPr>
              <a:lnSpc>
                <a:spcPct val="80000"/>
              </a:lnSpc>
              <a:spcBef>
                <a:spcPts val="300"/>
              </a:spcBef>
              <a:buNone/>
            </a:pPr>
            <a:r>
              <a:rPr lang="en-US" altLang="zh-CN" sz="2000" dirty="0" err="1">
                <a:cs typeface="Courier New" panose="02070309020205020404" pitchFamily="49" charset="0"/>
              </a:rPr>
              <a:t>int</a:t>
            </a:r>
            <a:r>
              <a:rPr lang="en-US" altLang="zh-CN" sz="2000" dirty="0">
                <a:cs typeface="Courier New" panose="02070309020205020404" pitchFamily="49" charset="0"/>
              </a:rPr>
              <a:t> main(void)</a:t>
            </a:r>
          </a:p>
          <a:p>
            <a:pPr>
              <a:lnSpc>
                <a:spcPct val="80000"/>
              </a:lnSpc>
              <a:spcBef>
                <a:spcPts val="300"/>
              </a:spcBef>
              <a:buNone/>
            </a:pPr>
            <a:r>
              <a:rPr lang="en-US" altLang="zh-CN" sz="2000" dirty="0">
                <a:cs typeface="Courier New" panose="02070309020205020404" pitchFamily="49" charset="0"/>
              </a:rPr>
              <a:t>{</a:t>
            </a:r>
          </a:p>
          <a:p>
            <a:pPr>
              <a:lnSpc>
                <a:spcPct val="60000"/>
              </a:lnSpc>
              <a:spcBef>
                <a:spcPct val="0"/>
              </a:spcBef>
              <a:buFont typeface="Wingdings" panose="05000000000000000000" pitchFamily="2" charset="2"/>
              <a:buNone/>
            </a:pPr>
            <a:r>
              <a:rPr lang="en-US" altLang="zh-CN" sz="2000" dirty="0">
                <a:cs typeface="Courier New" panose="02070309020205020404" pitchFamily="49" charset="0"/>
              </a:rPr>
              <a:t>  double x, y, z;</a:t>
            </a:r>
          </a:p>
          <a:p>
            <a:pPr>
              <a:lnSpc>
                <a:spcPct val="60000"/>
              </a:lnSpc>
              <a:spcBef>
                <a:spcPct val="0"/>
              </a:spcBef>
              <a:buFont typeface="Wingdings" panose="05000000000000000000" pitchFamily="2" charset="2"/>
              <a:buNone/>
            </a:pPr>
            <a:r>
              <a:rPr lang="en-US" altLang="zh-CN" sz="2000" dirty="0">
                <a:cs typeface="Courier New" panose="02070309020205020404" pitchFamily="49" charset="0"/>
              </a:rPr>
              <a:t>	 </a:t>
            </a:r>
          </a:p>
          <a:p>
            <a:pPr>
              <a:lnSpc>
                <a:spcPct val="80000"/>
              </a:lnSpc>
              <a:spcBef>
                <a:spcPts val="300"/>
              </a:spcBef>
              <a:buNone/>
            </a:pPr>
            <a:r>
              <a:rPr lang="en-US" altLang="zh-CN" sz="2000" dirty="0">
                <a:cs typeface="Courier New" panose="02070309020205020404" pitchFamily="49" charset="0"/>
              </a:rPr>
              <a:t>  </a:t>
            </a:r>
            <a:r>
              <a:rPr lang="en-US" altLang="zh-CN" sz="2000" dirty="0" err="1">
                <a:cs typeface="Courier New" panose="02070309020205020404" pitchFamily="49" charset="0"/>
              </a:rPr>
              <a:t>printf</a:t>
            </a:r>
            <a:r>
              <a:rPr lang="en-US" altLang="zh-CN" sz="2000" dirty="0">
                <a:cs typeface="Courier New" panose="02070309020205020404" pitchFamily="49" charset="0"/>
              </a:rPr>
              <a:t>("Enter three numbers: ");</a:t>
            </a:r>
          </a:p>
          <a:p>
            <a:pPr>
              <a:lnSpc>
                <a:spcPct val="80000"/>
              </a:lnSpc>
              <a:spcBef>
                <a:spcPts val="300"/>
              </a:spcBef>
              <a:buNone/>
            </a:pPr>
            <a:r>
              <a:rPr lang="en-US" altLang="zh-CN" sz="2000" dirty="0">
                <a:cs typeface="Courier New" panose="02070309020205020404" pitchFamily="49" charset="0"/>
              </a:rPr>
              <a:t>  </a:t>
            </a:r>
            <a:r>
              <a:rPr lang="en-US" altLang="zh-CN" sz="2000" dirty="0" err="1">
                <a:cs typeface="Courier New" panose="02070309020205020404" pitchFamily="49" charset="0"/>
              </a:rPr>
              <a:t>scanf</a:t>
            </a:r>
            <a:r>
              <a:rPr lang="en-US" altLang="zh-CN" sz="2000" dirty="0">
                <a:cs typeface="Courier New" panose="02070309020205020404" pitchFamily="49" charset="0"/>
              </a:rPr>
              <a:t>("%</a:t>
            </a:r>
            <a:r>
              <a:rPr lang="en-US" altLang="zh-CN" sz="2000" dirty="0" err="1">
                <a:cs typeface="Courier New" panose="02070309020205020404" pitchFamily="49" charset="0"/>
              </a:rPr>
              <a:t>lf%lf%lf</a:t>
            </a:r>
            <a:r>
              <a:rPr lang="en-US" altLang="zh-CN" sz="2000" dirty="0">
                <a:cs typeface="Courier New" panose="02070309020205020404" pitchFamily="49" charset="0"/>
              </a:rPr>
              <a:t>", &amp;x, &amp;y, &amp;z);</a:t>
            </a:r>
          </a:p>
          <a:p>
            <a:pPr>
              <a:lnSpc>
                <a:spcPct val="80000"/>
              </a:lnSpc>
              <a:spcBef>
                <a:spcPts val="300"/>
              </a:spcBef>
              <a:buNone/>
            </a:pPr>
            <a:r>
              <a:rPr lang="en-US" altLang="zh-CN" sz="2000" dirty="0">
                <a:cs typeface="Courier New" panose="02070309020205020404" pitchFamily="49" charset="0"/>
              </a:rPr>
              <a:t>  </a:t>
            </a:r>
            <a:r>
              <a:rPr lang="en-US" altLang="zh-CN" sz="2000" dirty="0" err="1">
                <a:cs typeface="Courier New" panose="02070309020205020404" pitchFamily="49" charset="0"/>
              </a:rPr>
              <a:t>printf</a:t>
            </a:r>
            <a:r>
              <a:rPr lang="en-US" altLang="zh-CN" sz="2000" dirty="0">
                <a:cs typeface="Courier New" panose="02070309020205020404" pitchFamily="49" charset="0"/>
              </a:rPr>
              <a:t>("Average of %g and %g: %g\n", x, y, average(x, y));</a:t>
            </a:r>
          </a:p>
          <a:p>
            <a:pPr>
              <a:lnSpc>
                <a:spcPct val="80000"/>
              </a:lnSpc>
              <a:spcBef>
                <a:spcPts val="300"/>
              </a:spcBef>
              <a:buNone/>
            </a:pPr>
            <a:r>
              <a:rPr lang="en-US" altLang="zh-CN" sz="2000" dirty="0">
                <a:cs typeface="Courier New" panose="02070309020205020404" pitchFamily="49" charset="0"/>
              </a:rPr>
              <a:t>  </a:t>
            </a:r>
            <a:r>
              <a:rPr lang="en-US" altLang="zh-CN" sz="2000" dirty="0" smtClean="0">
                <a:cs typeface="Courier New" panose="02070309020205020404" pitchFamily="49" charset="0"/>
              </a:rPr>
              <a:t>…</a:t>
            </a:r>
          </a:p>
          <a:p>
            <a:pPr>
              <a:lnSpc>
                <a:spcPct val="80000"/>
              </a:lnSpc>
              <a:spcBef>
                <a:spcPts val="300"/>
              </a:spcBef>
              <a:buNone/>
            </a:pPr>
            <a:r>
              <a:rPr lang="en-US" altLang="zh-CN" sz="2000" dirty="0">
                <a:cs typeface="Courier New" panose="02070309020205020404" pitchFamily="49" charset="0"/>
              </a:rPr>
              <a:t>	 </a:t>
            </a:r>
          </a:p>
          <a:p>
            <a:pPr>
              <a:lnSpc>
                <a:spcPct val="80000"/>
              </a:lnSpc>
              <a:spcBef>
                <a:spcPts val="300"/>
              </a:spcBef>
              <a:buNone/>
            </a:pPr>
            <a:r>
              <a:rPr lang="en-US" altLang="zh-CN" sz="2000" dirty="0">
                <a:cs typeface="Courier New" panose="02070309020205020404" pitchFamily="49" charset="0"/>
              </a:rPr>
              <a:t>  return 0;</a:t>
            </a:r>
          </a:p>
          <a:p>
            <a:pPr>
              <a:lnSpc>
                <a:spcPct val="60000"/>
              </a:lnSpc>
              <a:spcBef>
                <a:spcPct val="0"/>
              </a:spcBef>
              <a:buFont typeface="Wingdings" panose="05000000000000000000" pitchFamily="2" charset="2"/>
              <a:buNone/>
            </a:pPr>
            <a:r>
              <a:rPr lang="en-US" altLang="zh-CN" sz="2000" dirty="0">
                <a:cs typeface="Courier New" panose="02070309020205020404" pitchFamily="49" charset="0"/>
              </a:rPr>
              <a:t>}</a:t>
            </a:r>
          </a:p>
          <a:p>
            <a:pPr>
              <a:lnSpc>
                <a:spcPct val="60000"/>
              </a:lnSpc>
              <a:spcBef>
                <a:spcPct val="0"/>
              </a:spcBef>
              <a:buFont typeface="Wingdings" panose="05000000000000000000" pitchFamily="2" charset="2"/>
              <a:buNone/>
            </a:pPr>
            <a:r>
              <a:rPr lang="en-US" altLang="zh-CN" sz="2000" dirty="0">
                <a:cs typeface="Courier New" panose="02070309020205020404" pitchFamily="49" charset="0"/>
              </a:rPr>
              <a:t>	 </a:t>
            </a:r>
          </a:p>
          <a:p>
            <a:pPr>
              <a:lnSpc>
                <a:spcPct val="80000"/>
              </a:lnSpc>
              <a:spcBef>
                <a:spcPts val="300"/>
              </a:spcBef>
              <a:buNone/>
            </a:pPr>
            <a:r>
              <a:rPr lang="en-US" altLang="zh-CN" sz="2000" dirty="0">
                <a:cs typeface="Courier New" panose="02070309020205020404" pitchFamily="49" charset="0"/>
              </a:rPr>
              <a:t>double average(double a, double b)    /* DEFINITION */</a:t>
            </a:r>
          </a:p>
          <a:p>
            <a:pPr>
              <a:lnSpc>
                <a:spcPct val="80000"/>
              </a:lnSpc>
              <a:spcBef>
                <a:spcPts val="300"/>
              </a:spcBef>
              <a:buNone/>
            </a:pPr>
            <a:r>
              <a:rPr lang="en-US" altLang="zh-CN" sz="2000" dirty="0">
                <a:cs typeface="Courier New" panose="02070309020205020404" pitchFamily="49" charset="0"/>
              </a:rPr>
              <a:t>{</a:t>
            </a:r>
          </a:p>
          <a:p>
            <a:pPr>
              <a:lnSpc>
                <a:spcPct val="80000"/>
              </a:lnSpc>
              <a:spcBef>
                <a:spcPts val="300"/>
              </a:spcBef>
              <a:buNone/>
            </a:pPr>
            <a:r>
              <a:rPr lang="en-US" altLang="zh-CN" sz="2000" dirty="0">
                <a:cs typeface="Courier New" panose="02070309020205020404" pitchFamily="49" charset="0"/>
              </a:rPr>
              <a:t>  return (a + b) / 2;</a:t>
            </a:r>
          </a:p>
          <a:p>
            <a:pPr>
              <a:lnSpc>
                <a:spcPct val="60000"/>
              </a:lnSpc>
              <a:spcBef>
                <a:spcPct val="0"/>
              </a:spcBef>
              <a:buFont typeface="Wingdings" panose="05000000000000000000" pitchFamily="2" charset="2"/>
              <a:buNone/>
            </a:pPr>
            <a:r>
              <a:rPr lang="en-US" altLang="zh-CN" sz="2000" dirty="0">
                <a:cs typeface="Courier New" panose="02070309020205020404" pitchFamily="49" charset="0"/>
              </a:rPr>
              <a:t>}</a:t>
            </a:r>
          </a:p>
          <a:p>
            <a:endParaRPr lang="zh-CN" altLang="en-US" sz="2000" dirty="0"/>
          </a:p>
        </p:txBody>
      </p:sp>
      <p:sp>
        <p:nvSpPr>
          <p:cNvPr id="4" name="圆角矩形标注 3"/>
          <p:cNvSpPr/>
          <p:nvPr/>
        </p:nvSpPr>
        <p:spPr bwMode="auto">
          <a:xfrm>
            <a:off x="3048000" y="2286000"/>
            <a:ext cx="2971800" cy="914400"/>
          </a:xfrm>
          <a:prstGeom prst="wedgeRoundRectCallout">
            <a:avLst>
              <a:gd name="adj1" fmla="val -29379"/>
              <a:gd name="adj2" fmla="val -67695"/>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函数声明在</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main()</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之前</a:t>
            </a:r>
            <a:endParaRPr kumimoji="0" lang="zh-CN" altLang="en-US" sz="20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5" name="圆角矩形标注 4"/>
          <p:cNvSpPr/>
          <p:nvPr/>
        </p:nvSpPr>
        <p:spPr bwMode="auto">
          <a:xfrm>
            <a:off x="2971800" y="4191000"/>
            <a:ext cx="2971800" cy="914400"/>
          </a:xfrm>
          <a:prstGeom prst="wedgeRoundRectCallout">
            <a:avLst>
              <a:gd name="adj1" fmla="val -30329"/>
              <a:gd name="adj2" fmla="val 65467"/>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函数定义在</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main()</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之后</a:t>
            </a:r>
            <a:endParaRPr kumimoji="0" lang="zh-CN" altLang="en-US" sz="20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6" name="圆角矩形标注 5"/>
          <p:cNvSpPr/>
          <p:nvPr/>
        </p:nvSpPr>
        <p:spPr bwMode="auto">
          <a:xfrm>
            <a:off x="8534400" y="2286000"/>
            <a:ext cx="2971800" cy="914400"/>
          </a:xfrm>
          <a:prstGeom prst="wedgeRoundRectCallout">
            <a:avLst>
              <a:gd name="adj1" fmla="val -63249"/>
              <a:gd name="adj2" fmla="val -56842"/>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这称为</a:t>
            </a:r>
            <a:r>
              <a:rPr lang="zh-CN" altLang="en-US" sz="2000" b="1" dirty="0" smtClean="0">
                <a:solidFill>
                  <a:srgbClr val="FFFF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函数原型</a:t>
            </a:r>
            <a:r>
              <a:rPr lang="en-US" altLang="zh-CN" sz="2000" b="1" dirty="0" smtClean="0">
                <a:solidFill>
                  <a:srgbClr val="FFFF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(prototype)</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声明</a:t>
            </a:r>
            <a:endParaRPr kumimoji="0" lang="zh-CN" altLang="en-US" sz="20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32202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5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函数声明</a:t>
            </a:r>
          </a:p>
        </p:txBody>
      </p:sp>
      <p:sp>
        <p:nvSpPr>
          <p:cNvPr id="3" name="内容占位符 2"/>
          <p:cNvSpPr>
            <a:spLocks noGrp="1"/>
          </p:cNvSpPr>
          <p:nvPr>
            <p:ph idx="1"/>
          </p:nvPr>
        </p:nvSpPr>
        <p:spPr/>
        <p:txBody>
          <a:bodyPr/>
          <a:lstStyle/>
          <a:p>
            <a:r>
              <a:rPr lang="zh-CN" altLang="en-US" sz="2800" dirty="0" smtClean="0">
                <a:latin typeface="Courier New" panose="02070309020205020404" pitchFamily="49" charset="0"/>
              </a:rPr>
              <a:t>因为编译器做的是类型检查，所以函数原型只要形式参数的</a:t>
            </a:r>
            <a:r>
              <a:rPr lang="zh-CN" altLang="en-US" sz="2800" dirty="0">
                <a:latin typeface="Courier New" panose="02070309020205020404" pitchFamily="49" charset="0"/>
              </a:rPr>
              <a:t>类型就可以</a:t>
            </a:r>
            <a:r>
              <a:rPr lang="zh-CN" altLang="en-US" sz="2800" dirty="0" smtClean="0">
                <a:latin typeface="Courier New" panose="02070309020205020404" pitchFamily="49" charset="0"/>
              </a:rPr>
              <a:t>了，形参的名字是可选的。例如：</a:t>
            </a:r>
            <a:endParaRPr lang="en-US" altLang="zh-CN" sz="2800" dirty="0">
              <a:latin typeface="Courier New" panose="02070309020205020404" pitchFamily="49" charset="0"/>
            </a:endParaRPr>
          </a:p>
          <a:p>
            <a:pPr>
              <a:lnSpc>
                <a:spcPct val="80000"/>
              </a:lnSpc>
              <a:spcBef>
                <a:spcPts val="1200"/>
              </a:spcBef>
              <a:buNone/>
            </a:pPr>
            <a:r>
              <a:rPr lang="en-US" altLang="zh-CN" sz="2800" dirty="0">
                <a:latin typeface="Courier New" panose="02070309020205020404" pitchFamily="49" charset="0"/>
                <a:cs typeface="Courier New" panose="02070309020205020404" pitchFamily="49" charset="0"/>
              </a:rPr>
              <a:t>	</a:t>
            </a:r>
            <a:r>
              <a:rPr lang="en-US" altLang="zh-CN" sz="2800" b="1" i="1" dirty="0">
                <a:solidFill>
                  <a:srgbClr val="FF0000"/>
                </a:solidFill>
                <a:cs typeface="Courier New" panose="02070309020205020404" pitchFamily="49" charset="0"/>
              </a:rPr>
              <a:t>double average(double, double</a:t>
            </a:r>
            <a:r>
              <a:rPr lang="en-US" altLang="zh-CN" sz="2800" b="1" i="1" dirty="0" smtClean="0">
                <a:solidFill>
                  <a:srgbClr val="FF0000"/>
                </a:solidFill>
                <a:cs typeface="Courier New" panose="02070309020205020404" pitchFamily="49" charset="0"/>
              </a:rPr>
              <a:t>);</a:t>
            </a:r>
          </a:p>
          <a:p>
            <a:pPr>
              <a:lnSpc>
                <a:spcPct val="80000"/>
              </a:lnSpc>
              <a:spcBef>
                <a:spcPts val="1200"/>
              </a:spcBef>
              <a:buNone/>
            </a:pPr>
            <a:endParaRPr lang="en-US" altLang="zh-CN" sz="2800" b="1" i="1" dirty="0">
              <a:solidFill>
                <a:srgbClr val="FF0000"/>
              </a:solidFill>
              <a:cs typeface="Courier New" panose="02070309020205020404" pitchFamily="49" charset="0"/>
            </a:endParaRPr>
          </a:p>
          <a:p>
            <a:r>
              <a:rPr lang="zh-CN" altLang="en-US" sz="2800" dirty="0" smtClean="0">
                <a:latin typeface="Courier New" panose="02070309020205020404" pitchFamily="49" charset="0"/>
              </a:rPr>
              <a:t>但是，强烈建议给出形式参数</a:t>
            </a:r>
            <a:r>
              <a:rPr lang="zh-CN" altLang="en-US" sz="2800" dirty="0">
                <a:latin typeface="Courier New" panose="02070309020205020404" pitchFamily="49" charset="0"/>
              </a:rPr>
              <a:t>的</a:t>
            </a:r>
            <a:r>
              <a:rPr lang="zh-CN" altLang="en-US" sz="2800" dirty="0" smtClean="0">
                <a:latin typeface="Courier New" panose="02070309020205020404" pitchFamily="49" charset="0"/>
              </a:rPr>
              <a:t>名字，因为这会让程序阅读者来很容易联想到参数的用途。</a:t>
            </a:r>
            <a:endParaRPr lang="zh-CN" altLang="en-US" sz="2800" dirty="0">
              <a:latin typeface="Courier New" panose="02070309020205020404" pitchFamily="49" charset="0"/>
            </a:endParaRPr>
          </a:p>
        </p:txBody>
      </p:sp>
    </p:spTree>
    <p:extLst>
      <p:ext uri="{BB962C8B-B14F-4D97-AF65-F5344CB8AC3E}">
        <p14:creationId xmlns:p14="http://schemas.microsoft.com/office/powerpoint/2010/main" val="335472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 </a:t>
            </a:r>
            <a:r>
              <a:rPr lang="zh-CN" altLang="en-US" dirty="0"/>
              <a:t>实际参数</a:t>
            </a:r>
          </a:p>
        </p:txBody>
      </p:sp>
      <p:sp>
        <p:nvSpPr>
          <p:cNvPr id="3" name="内容占位符 2"/>
          <p:cNvSpPr>
            <a:spLocks noGrp="1"/>
          </p:cNvSpPr>
          <p:nvPr>
            <p:ph idx="1"/>
          </p:nvPr>
        </p:nvSpPr>
        <p:spPr/>
        <p:txBody>
          <a:bodyPr/>
          <a:lstStyle/>
          <a:p>
            <a:pPr>
              <a:lnSpc>
                <a:spcPct val="140000"/>
              </a:lnSpc>
              <a:spcBef>
                <a:spcPct val="50000"/>
              </a:spcBef>
            </a:pPr>
            <a:r>
              <a:rPr lang="zh-CN" altLang="en-US" sz="2800" dirty="0" smtClean="0">
                <a:latin typeface="Courier New" panose="02070309020205020404" pitchFamily="49" charset="0"/>
              </a:rPr>
              <a:t>函数在被调用时，要给出实际参数，例如：</a:t>
            </a:r>
            <a:endParaRPr lang="en-US" altLang="zh-CN" sz="2800" dirty="0" smtClean="0">
              <a:latin typeface="Courier New" panose="02070309020205020404" pitchFamily="49" charset="0"/>
            </a:endParaRPr>
          </a:p>
          <a:p>
            <a:pPr>
              <a:lnSpc>
                <a:spcPct val="60000"/>
              </a:lnSpc>
              <a:spcBef>
                <a:spcPct val="0"/>
              </a:spcBef>
              <a:buNone/>
            </a:pPr>
            <a:endParaRPr lang="en-US" altLang="zh-CN" sz="2800" dirty="0" smtClean="0">
              <a:cs typeface="Courier New" panose="02070309020205020404" pitchFamily="49" charset="0"/>
            </a:endParaRPr>
          </a:p>
          <a:p>
            <a:pPr>
              <a:lnSpc>
                <a:spcPct val="60000"/>
              </a:lnSpc>
              <a:spcBef>
                <a:spcPct val="0"/>
              </a:spcBef>
              <a:buNone/>
            </a:pPr>
            <a:r>
              <a:rPr lang="en-US" altLang="zh-CN" sz="2800" dirty="0" smtClean="0">
                <a:cs typeface="Courier New" panose="02070309020205020404" pitchFamily="49" charset="0"/>
              </a:rPr>
              <a:t>double </a:t>
            </a:r>
            <a:r>
              <a:rPr lang="en-US" altLang="zh-CN" sz="2800" b="1" i="1" dirty="0" smtClean="0">
                <a:solidFill>
                  <a:srgbClr val="FF0000"/>
                </a:solidFill>
                <a:cs typeface="Courier New" panose="02070309020205020404" pitchFamily="49" charset="0"/>
              </a:rPr>
              <a:t>x = 1, y = 3</a:t>
            </a:r>
            <a:r>
              <a:rPr lang="en-US" altLang="zh-CN" sz="2800" dirty="0" smtClean="0">
                <a:cs typeface="Courier New" panose="02070309020205020404" pitchFamily="49" charset="0"/>
              </a:rPr>
              <a:t>;</a:t>
            </a:r>
          </a:p>
          <a:p>
            <a:pPr>
              <a:lnSpc>
                <a:spcPct val="60000"/>
              </a:lnSpc>
              <a:spcBef>
                <a:spcPct val="0"/>
              </a:spcBef>
              <a:buNone/>
            </a:pPr>
            <a:endParaRPr lang="en-US" altLang="zh-CN" sz="2800" dirty="0">
              <a:cs typeface="Courier New" panose="02070309020205020404" pitchFamily="49" charset="0"/>
            </a:endParaRPr>
          </a:p>
          <a:p>
            <a:pPr>
              <a:lnSpc>
                <a:spcPct val="60000"/>
              </a:lnSpc>
              <a:spcBef>
                <a:spcPct val="0"/>
              </a:spcBef>
              <a:buNone/>
            </a:pPr>
            <a:r>
              <a:rPr lang="en-US" altLang="zh-CN" sz="2800" dirty="0" err="1" smtClean="0">
                <a:cs typeface="Courier New" panose="02070309020205020404" pitchFamily="49" charset="0"/>
              </a:rPr>
              <a:t>printf</a:t>
            </a:r>
            <a:r>
              <a:rPr lang="en-US" altLang="zh-CN" sz="2800" dirty="0">
                <a:cs typeface="Courier New" panose="02070309020205020404" pitchFamily="49" charset="0"/>
              </a:rPr>
              <a:t>("Average of %g </a:t>
            </a:r>
            <a:r>
              <a:rPr lang="en-US" altLang="zh-CN" sz="2800" dirty="0" smtClean="0">
                <a:cs typeface="Courier New" panose="02070309020205020404" pitchFamily="49" charset="0"/>
              </a:rPr>
              <a:t>and </a:t>
            </a:r>
            <a:r>
              <a:rPr lang="en-US" altLang="zh-CN" sz="2800" dirty="0">
                <a:cs typeface="Courier New" panose="02070309020205020404" pitchFamily="49" charset="0"/>
              </a:rPr>
              <a:t>%g: %g\n", x, y, average(</a:t>
            </a:r>
            <a:r>
              <a:rPr lang="en-US" altLang="zh-CN" sz="2800" b="1" i="1" dirty="0">
                <a:solidFill>
                  <a:srgbClr val="FF0000"/>
                </a:solidFill>
                <a:cs typeface="Courier New" panose="02070309020205020404" pitchFamily="49" charset="0"/>
              </a:rPr>
              <a:t>x, y</a:t>
            </a:r>
            <a:r>
              <a:rPr lang="en-US" altLang="zh-CN" sz="2800" dirty="0" smtClean="0">
                <a:cs typeface="Courier New" panose="02070309020205020404" pitchFamily="49" charset="0"/>
              </a:rPr>
              <a:t>));</a:t>
            </a:r>
          </a:p>
          <a:p>
            <a:pPr marL="0" indent="0">
              <a:lnSpc>
                <a:spcPct val="140000"/>
              </a:lnSpc>
              <a:spcBef>
                <a:spcPct val="50000"/>
              </a:spcBef>
              <a:buNone/>
            </a:pPr>
            <a:endParaRPr lang="en-US" altLang="zh-CN" sz="2800" dirty="0">
              <a:latin typeface="Courier New" panose="02070309020205020404" pitchFamily="49" charset="0"/>
            </a:endParaRPr>
          </a:p>
          <a:p>
            <a:pPr>
              <a:lnSpc>
                <a:spcPct val="140000"/>
              </a:lnSpc>
              <a:spcBef>
                <a:spcPct val="50000"/>
              </a:spcBef>
            </a:pPr>
            <a:r>
              <a:rPr lang="zh-CN" altLang="en-US" sz="2800" dirty="0"/>
              <a:t>在这个例子中，实际参数</a:t>
            </a:r>
            <a:r>
              <a:rPr lang="en-US" altLang="zh-CN" sz="2800" dirty="0"/>
              <a:t>x</a:t>
            </a:r>
            <a:r>
              <a:rPr lang="zh-CN" altLang="en-US" sz="2800" dirty="0"/>
              <a:t>把它的值传给了形式参数</a:t>
            </a:r>
            <a:r>
              <a:rPr lang="en-US" altLang="zh-CN" sz="2800" dirty="0"/>
              <a:t>a</a:t>
            </a:r>
            <a:r>
              <a:rPr lang="zh-CN" altLang="en-US" sz="2800" dirty="0"/>
              <a:t>，</a:t>
            </a:r>
            <a:r>
              <a:rPr lang="en-US" altLang="zh-CN" sz="2800" dirty="0"/>
              <a:t>y</a:t>
            </a:r>
            <a:r>
              <a:rPr lang="zh-CN" altLang="en-US" sz="2800" dirty="0"/>
              <a:t>的传给了</a:t>
            </a:r>
            <a:r>
              <a:rPr lang="en-US" altLang="zh-CN" sz="2800" dirty="0"/>
              <a:t>b</a:t>
            </a:r>
            <a:r>
              <a:rPr lang="zh-CN" altLang="en-US" sz="2800" dirty="0"/>
              <a:t>。</a:t>
            </a:r>
            <a:endParaRPr lang="en-US" altLang="zh-CN" sz="2800" dirty="0"/>
          </a:p>
        </p:txBody>
      </p:sp>
    </p:spTree>
    <p:extLst>
      <p:ext uri="{BB962C8B-B14F-4D97-AF65-F5344CB8AC3E}">
        <p14:creationId xmlns:p14="http://schemas.microsoft.com/office/powerpoint/2010/main" val="226577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 </a:t>
            </a:r>
            <a:r>
              <a:rPr lang="zh-CN" altLang="en-US" dirty="0"/>
              <a:t>实际参数</a:t>
            </a:r>
          </a:p>
        </p:txBody>
      </p:sp>
      <p:sp>
        <p:nvSpPr>
          <p:cNvPr id="3" name="内容占位符 2"/>
          <p:cNvSpPr>
            <a:spLocks noGrp="1"/>
          </p:cNvSpPr>
          <p:nvPr>
            <p:ph idx="1"/>
          </p:nvPr>
        </p:nvSpPr>
        <p:spPr/>
        <p:txBody>
          <a:bodyPr/>
          <a:lstStyle/>
          <a:p>
            <a:pPr>
              <a:lnSpc>
                <a:spcPct val="140000"/>
              </a:lnSpc>
              <a:spcBef>
                <a:spcPct val="50000"/>
              </a:spcBef>
            </a:pPr>
            <a:r>
              <a:rPr lang="zh-CN" altLang="en-US" sz="2800" dirty="0"/>
              <a:t>在</a:t>
            </a:r>
            <a:r>
              <a:rPr lang="en-US" altLang="zh-CN" sz="2800" dirty="0"/>
              <a:t>C</a:t>
            </a:r>
            <a:r>
              <a:rPr lang="zh-CN" altLang="en-US" sz="2800" dirty="0"/>
              <a:t>语言中，实际参数是通过</a:t>
            </a:r>
            <a:r>
              <a:rPr lang="zh-CN" altLang="en-US" sz="2800" b="1" i="1" dirty="0" smtClean="0">
                <a:solidFill>
                  <a:srgbClr val="FF0000"/>
                </a:solidFill>
              </a:rPr>
              <a:t>值</a:t>
            </a:r>
            <a:r>
              <a:rPr lang="en-US" altLang="zh-CN" sz="2800" b="1" i="1" dirty="0" smtClean="0">
                <a:solidFill>
                  <a:srgbClr val="FF0000"/>
                </a:solidFill>
              </a:rPr>
              <a:t>(value)</a:t>
            </a:r>
            <a:r>
              <a:rPr lang="zh-CN" altLang="en-US" sz="2800" dirty="0" smtClean="0"/>
              <a:t>传递</a:t>
            </a:r>
            <a:r>
              <a:rPr lang="zh-CN" altLang="en-US" sz="2800" dirty="0"/>
              <a:t>的：调用函数时，计算出每个实际参数的值并且把它赋值给相应的形式参数</a:t>
            </a:r>
            <a:r>
              <a:rPr lang="zh-CN" altLang="en-US" sz="2800" dirty="0" smtClean="0"/>
              <a:t>。</a:t>
            </a:r>
            <a:r>
              <a:rPr lang="zh-CN" altLang="en-US" sz="2800" dirty="0"/>
              <a:t>下</a:t>
            </a:r>
            <a:r>
              <a:rPr lang="zh-CN" altLang="en-US" sz="2800" dirty="0" smtClean="0"/>
              <a:t>图示意了</a:t>
            </a:r>
            <a:r>
              <a:rPr lang="en-US" altLang="zh-CN" sz="2800" dirty="0" smtClean="0"/>
              <a:t>average</a:t>
            </a:r>
            <a:r>
              <a:rPr lang="zh-CN" altLang="en-US" sz="2800" dirty="0" smtClean="0"/>
              <a:t>的调用情况。</a:t>
            </a:r>
            <a:endParaRPr lang="en-US" altLang="zh-CN" sz="2800" dirty="0"/>
          </a:p>
        </p:txBody>
      </p:sp>
      <p:sp>
        <p:nvSpPr>
          <p:cNvPr id="9" name="矩形 8"/>
          <p:cNvSpPr/>
          <p:nvPr/>
        </p:nvSpPr>
        <p:spPr bwMode="auto">
          <a:xfrm>
            <a:off x="4884683" y="3695700"/>
            <a:ext cx="533400" cy="5334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effectLst>
                  <a:outerShdw blurRad="38100" dist="38100" dir="2700000" algn="tl">
                    <a:srgbClr val="000000">
                      <a:alpha val="43137"/>
                    </a:srgbClr>
                  </a:outerShdw>
                </a:effectLst>
                <a:latin typeface="Consolas" panose="020B0609020204030204" pitchFamily="49" charset="0"/>
              </a:rPr>
              <a:t>1</a:t>
            </a:r>
            <a:endParaRPr kumimoji="0" lang="zh-CN" alt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10" name="矩形 9"/>
          <p:cNvSpPr/>
          <p:nvPr/>
        </p:nvSpPr>
        <p:spPr bwMode="auto">
          <a:xfrm>
            <a:off x="4343400" y="3695700"/>
            <a:ext cx="533400" cy="5334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rPr>
              <a:t>x</a:t>
            </a:r>
            <a:endParaRPr kumimoji="0" lang="zh-CN" alt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11" name="矩形 10"/>
          <p:cNvSpPr/>
          <p:nvPr/>
        </p:nvSpPr>
        <p:spPr bwMode="auto">
          <a:xfrm>
            <a:off x="4876800" y="4457700"/>
            <a:ext cx="533400" cy="5334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smtClean="0">
                <a:effectLst>
                  <a:outerShdw blurRad="38100" dist="38100" dir="2700000" algn="tl">
                    <a:srgbClr val="000000">
                      <a:alpha val="43137"/>
                    </a:srgbClr>
                  </a:outerShdw>
                </a:effectLst>
                <a:latin typeface="Consolas" panose="020B0609020204030204" pitchFamily="49" charset="0"/>
              </a:rPr>
              <a:t>3</a:t>
            </a:r>
            <a:endParaRPr kumimoji="0" lang="zh-CN" alt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12" name="矩形 11"/>
          <p:cNvSpPr/>
          <p:nvPr/>
        </p:nvSpPr>
        <p:spPr bwMode="auto">
          <a:xfrm>
            <a:off x="4335517" y="4457700"/>
            <a:ext cx="533400" cy="5334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effectLst>
                  <a:outerShdw blurRad="38100" dist="38100" dir="2700000" algn="tl">
                    <a:srgbClr val="000000">
                      <a:alpha val="43137"/>
                    </a:srgbClr>
                  </a:outerShdw>
                </a:effectLst>
                <a:latin typeface="Consolas" panose="020B0609020204030204" pitchFamily="49" charset="0"/>
              </a:rPr>
              <a:t>y</a:t>
            </a:r>
            <a:endParaRPr kumimoji="0" lang="zh-CN" alt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14" name="矩形 13"/>
          <p:cNvSpPr/>
          <p:nvPr/>
        </p:nvSpPr>
        <p:spPr bwMode="auto">
          <a:xfrm>
            <a:off x="6561083" y="3695700"/>
            <a:ext cx="533400" cy="5334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effectLst>
                  <a:outerShdw blurRad="38100" dist="38100" dir="2700000" algn="tl">
                    <a:srgbClr val="000000">
                      <a:alpha val="43137"/>
                    </a:srgbClr>
                  </a:outerShdw>
                </a:effectLst>
                <a:latin typeface="Consolas" panose="020B0609020204030204" pitchFamily="49" charset="0"/>
              </a:rPr>
              <a:t>1</a:t>
            </a:r>
            <a:endParaRPr kumimoji="0" lang="zh-CN" alt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15" name="矩形 14"/>
          <p:cNvSpPr/>
          <p:nvPr/>
        </p:nvSpPr>
        <p:spPr bwMode="auto">
          <a:xfrm>
            <a:off x="7086600" y="3695700"/>
            <a:ext cx="533400" cy="5334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rPr>
              <a:t>a</a:t>
            </a:r>
            <a:endParaRPr kumimoji="0" lang="zh-CN" alt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16" name="矩形 15"/>
          <p:cNvSpPr/>
          <p:nvPr/>
        </p:nvSpPr>
        <p:spPr bwMode="auto">
          <a:xfrm>
            <a:off x="6553200" y="4457700"/>
            <a:ext cx="533400" cy="5334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smtClean="0">
                <a:effectLst>
                  <a:outerShdw blurRad="38100" dist="38100" dir="2700000" algn="tl">
                    <a:srgbClr val="000000">
                      <a:alpha val="43137"/>
                    </a:srgbClr>
                  </a:outerShdw>
                </a:effectLst>
                <a:latin typeface="Consolas" panose="020B0609020204030204" pitchFamily="49" charset="0"/>
              </a:rPr>
              <a:t>3</a:t>
            </a:r>
            <a:endParaRPr kumimoji="0" lang="zh-CN" alt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17" name="矩形 16"/>
          <p:cNvSpPr/>
          <p:nvPr/>
        </p:nvSpPr>
        <p:spPr bwMode="auto">
          <a:xfrm>
            <a:off x="7078717" y="4457700"/>
            <a:ext cx="533400" cy="5334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rPr>
              <a:t>b</a:t>
            </a:r>
            <a:endParaRPr kumimoji="0" lang="zh-CN" alt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cxnSp>
        <p:nvCxnSpPr>
          <p:cNvPr id="19" name="直接箭头连接符 18"/>
          <p:cNvCxnSpPr>
            <a:stCxn id="9" idx="3"/>
            <a:endCxn id="14" idx="1"/>
          </p:cNvCxnSpPr>
          <p:nvPr/>
        </p:nvCxnSpPr>
        <p:spPr bwMode="auto">
          <a:xfrm>
            <a:off x="5418083" y="3962400"/>
            <a:ext cx="114300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0" name="直接箭头连接符 19"/>
          <p:cNvCxnSpPr>
            <a:stCxn id="11" idx="3"/>
            <a:endCxn id="16" idx="1"/>
          </p:cNvCxnSpPr>
          <p:nvPr/>
        </p:nvCxnSpPr>
        <p:spPr bwMode="auto">
          <a:xfrm>
            <a:off x="5410200" y="4724400"/>
            <a:ext cx="114300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3" name="矩形 22"/>
          <p:cNvSpPr/>
          <p:nvPr/>
        </p:nvSpPr>
        <p:spPr bwMode="auto">
          <a:xfrm>
            <a:off x="5151383" y="4152900"/>
            <a:ext cx="1600200" cy="5334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值复制</a:t>
            </a:r>
          </a:p>
        </p:txBody>
      </p:sp>
      <p:sp>
        <p:nvSpPr>
          <p:cNvPr id="24" name="圆角矩形标注 23"/>
          <p:cNvSpPr/>
          <p:nvPr/>
        </p:nvSpPr>
        <p:spPr bwMode="auto">
          <a:xfrm>
            <a:off x="8107417" y="3181350"/>
            <a:ext cx="3216166" cy="2095500"/>
          </a:xfrm>
          <a:prstGeom prst="wedgeRoundRectCallout">
            <a:avLst>
              <a:gd name="adj1" fmla="val -67564"/>
              <a:gd name="adj2" fmla="val -1013"/>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lang="zh-CN" altLang="en-US"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可以看到，因为实参和形参是不同的单元，所以形参的改变</a:t>
            </a:r>
            <a:r>
              <a:rPr lang="zh-CN" altLang="en-US" b="1" dirty="0" smtClean="0">
                <a:solidFill>
                  <a:srgbClr val="FFFF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不会</a:t>
            </a:r>
            <a:r>
              <a:rPr lang="zh-CN" altLang="en-US"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影响实参。</a:t>
            </a:r>
            <a:endParaRPr kumimoji="0" lang="zh-CN" altLang="en-US"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04588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par>
                                <p:cTn id="18" presetID="22" presetClass="entr" presetSubtype="4"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down)">
                                      <p:cBhvr>
                                        <p:cTn id="20" dur="500"/>
                                        <p:tgtEl>
                                          <p:spTgt spid="20"/>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25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25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25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25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19"/>
                                        </p:tgtEl>
                                      </p:cBhvr>
                                    </p:animEffect>
                                    <p:set>
                                      <p:cBhvr>
                                        <p:cTn id="41" dur="1" fill="hold">
                                          <p:stCondLst>
                                            <p:cond delay="499"/>
                                          </p:stCondLst>
                                        </p:cTn>
                                        <p:tgtEl>
                                          <p:spTgt spid="19"/>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20"/>
                                        </p:tgtEl>
                                      </p:cBhvr>
                                    </p:animEffect>
                                    <p:set>
                                      <p:cBhvr>
                                        <p:cTn id="44" dur="1" fill="hold">
                                          <p:stCondLst>
                                            <p:cond delay="499"/>
                                          </p:stCondLst>
                                        </p:cTn>
                                        <p:tgtEl>
                                          <p:spTgt spid="20"/>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14"/>
                                        </p:tgtEl>
                                      </p:cBhvr>
                                    </p:animEffect>
                                    <p:set>
                                      <p:cBhvr>
                                        <p:cTn id="47" dur="1" fill="hold">
                                          <p:stCondLst>
                                            <p:cond delay="499"/>
                                          </p:stCondLst>
                                        </p:cTn>
                                        <p:tgtEl>
                                          <p:spTgt spid="14"/>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15"/>
                                        </p:tgtEl>
                                      </p:cBhvr>
                                    </p:animEffect>
                                    <p:set>
                                      <p:cBhvr>
                                        <p:cTn id="50" dur="1" fill="hold">
                                          <p:stCondLst>
                                            <p:cond delay="499"/>
                                          </p:stCondLst>
                                        </p:cTn>
                                        <p:tgtEl>
                                          <p:spTgt spid="15"/>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6"/>
                                        </p:tgtEl>
                                      </p:cBhvr>
                                    </p:animEffect>
                                    <p:set>
                                      <p:cBhvr>
                                        <p:cTn id="53" dur="1" fill="hold">
                                          <p:stCondLst>
                                            <p:cond delay="499"/>
                                          </p:stCondLst>
                                        </p:cTn>
                                        <p:tgtEl>
                                          <p:spTgt spid="16"/>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17"/>
                                        </p:tgtEl>
                                      </p:cBhvr>
                                    </p:animEffect>
                                    <p:set>
                                      <p:cBhvr>
                                        <p:cTn id="56" dur="1" fill="hold">
                                          <p:stCondLst>
                                            <p:cond delay="499"/>
                                          </p:stCondLst>
                                        </p:cTn>
                                        <p:tgtEl>
                                          <p:spTgt spid="17"/>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23"/>
                                        </p:tgtEl>
                                      </p:cBhvr>
                                    </p:animEffect>
                                    <p:set>
                                      <p:cBhvr>
                                        <p:cTn id="59" dur="1" fill="hold">
                                          <p:stCondLst>
                                            <p:cond delay="499"/>
                                          </p:stCondLst>
                                        </p:cTn>
                                        <p:tgtEl>
                                          <p:spTgt spid="23"/>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P spid="14" grpId="0" animBg="1"/>
      <p:bldP spid="14" grpId="1" animBg="1"/>
      <p:bldP spid="15" grpId="0"/>
      <p:bldP spid="15" grpId="1"/>
      <p:bldP spid="16" grpId="0" animBg="1"/>
      <p:bldP spid="16" grpId="1" animBg="1"/>
      <p:bldP spid="17" grpId="0"/>
      <p:bldP spid="17" grpId="1"/>
      <p:bldP spid="23" grpId="0"/>
      <p:bldP spid="23" grpId="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实际参数</a:t>
            </a:r>
          </a:p>
        </p:txBody>
      </p:sp>
      <p:sp>
        <p:nvSpPr>
          <p:cNvPr id="3" name="内容占位符 2"/>
          <p:cNvSpPr>
            <a:spLocks noGrp="1"/>
          </p:cNvSpPr>
          <p:nvPr>
            <p:ph idx="1"/>
          </p:nvPr>
        </p:nvSpPr>
        <p:spPr/>
        <p:txBody>
          <a:bodyPr/>
          <a:lstStyle/>
          <a:p>
            <a:r>
              <a:rPr lang="en-US" altLang="zh-CN" sz="2400" dirty="0"/>
              <a:t>C</a:t>
            </a:r>
            <a:r>
              <a:rPr lang="zh-CN" altLang="en-US" sz="2400" dirty="0"/>
              <a:t>语言关于实际参数按值传递的要求使它很难编写某些类型的函数。</a:t>
            </a:r>
            <a:endParaRPr lang="en-US" altLang="zh-CN" sz="2400" dirty="0"/>
          </a:p>
          <a:p>
            <a:r>
              <a:rPr lang="zh-CN" altLang="en-US" sz="2400" dirty="0"/>
              <a:t>假设我们需要一个函数，它将把</a:t>
            </a:r>
            <a:r>
              <a:rPr lang="en-US" altLang="zh-CN" sz="2400" dirty="0"/>
              <a:t>double</a:t>
            </a:r>
            <a:r>
              <a:rPr lang="zh-CN" altLang="en-US" sz="2400" dirty="0"/>
              <a:t>型的值分解成整数部分和小数部分。</a:t>
            </a:r>
            <a:endParaRPr lang="en-US" altLang="zh-CN" sz="2400" dirty="0"/>
          </a:p>
          <a:p>
            <a:r>
              <a:rPr lang="zh-CN" altLang="en-US" sz="2400" dirty="0"/>
              <a:t>因为函数无法返回两个数，所以可以尝试把两个变量传递给函数并且修改它们：</a:t>
            </a:r>
          </a:p>
          <a:p>
            <a:pPr lvl="1">
              <a:buFont typeface="Wingdings" panose="05000000000000000000" pitchFamily="2" charset="2"/>
              <a:buNone/>
            </a:pPr>
            <a:r>
              <a:rPr lang="en-US" altLang="zh-CN" sz="2800" b="1" i="1" dirty="0">
                <a:solidFill>
                  <a:srgbClr val="FF0000"/>
                </a:solidFill>
              </a:rPr>
              <a:t>void decompose(double x, long </a:t>
            </a:r>
            <a:r>
              <a:rPr lang="en-US" altLang="zh-CN" sz="2800" b="1" i="1" dirty="0" err="1">
                <a:solidFill>
                  <a:srgbClr val="FF0000"/>
                </a:solidFill>
              </a:rPr>
              <a:t>int_part,double</a:t>
            </a:r>
            <a:r>
              <a:rPr lang="en-US" altLang="zh-CN" sz="2800" b="1" i="1" dirty="0">
                <a:solidFill>
                  <a:srgbClr val="FF0000"/>
                </a:solidFill>
              </a:rPr>
              <a:t> </a:t>
            </a:r>
            <a:r>
              <a:rPr lang="en-US" altLang="zh-CN" sz="2800" b="1" i="1" dirty="0" err="1">
                <a:solidFill>
                  <a:srgbClr val="FF0000"/>
                </a:solidFill>
              </a:rPr>
              <a:t>frac_part</a:t>
            </a:r>
            <a:r>
              <a:rPr lang="en-US" altLang="zh-CN" sz="2800" b="1" i="1" dirty="0">
                <a:solidFill>
                  <a:srgbClr val="FF0000"/>
                </a:solidFill>
              </a:rPr>
              <a:t>)</a:t>
            </a:r>
          </a:p>
          <a:p>
            <a:pPr lvl="1">
              <a:buFont typeface="Wingdings" panose="05000000000000000000" pitchFamily="2" charset="2"/>
              <a:buNone/>
            </a:pPr>
            <a:r>
              <a:rPr lang="en-US" altLang="zh-CN" sz="2800" b="1" i="1" dirty="0">
                <a:solidFill>
                  <a:srgbClr val="FF0000"/>
                </a:solidFill>
              </a:rPr>
              <a:t>{</a:t>
            </a:r>
          </a:p>
          <a:p>
            <a:pPr lvl="1">
              <a:buFont typeface="Wingdings" panose="05000000000000000000" pitchFamily="2" charset="2"/>
              <a:buNone/>
            </a:pPr>
            <a:r>
              <a:rPr lang="en-US" altLang="zh-CN" sz="2800" b="1" i="1" dirty="0">
                <a:solidFill>
                  <a:srgbClr val="FF0000"/>
                </a:solidFill>
              </a:rPr>
              <a:t>	  </a:t>
            </a:r>
            <a:r>
              <a:rPr lang="en-US" altLang="zh-CN" sz="2800" b="1" i="1" dirty="0" err="1">
                <a:solidFill>
                  <a:srgbClr val="FF0000"/>
                </a:solidFill>
              </a:rPr>
              <a:t>int_part</a:t>
            </a:r>
            <a:r>
              <a:rPr lang="en-US" altLang="zh-CN" sz="2800" b="1" i="1" dirty="0">
                <a:solidFill>
                  <a:srgbClr val="FF0000"/>
                </a:solidFill>
              </a:rPr>
              <a:t> = (long) x;</a:t>
            </a:r>
          </a:p>
          <a:p>
            <a:pPr lvl="1">
              <a:buFont typeface="Wingdings" panose="05000000000000000000" pitchFamily="2" charset="2"/>
              <a:buNone/>
            </a:pPr>
            <a:r>
              <a:rPr lang="en-US" altLang="zh-CN" sz="2800" b="1" i="1" dirty="0">
                <a:solidFill>
                  <a:srgbClr val="FF0000"/>
                </a:solidFill>
              </a:rPr>
              <a:t>	  </a:t>
            </a:r>
            <a:r>
              <a:rPr lang="en-US" altLang="zh-CN" sz="2800" b="1" i="1" dirty="0" err="1">
                <a:solidFill>
                  <a:srgbClr val="FF0000"/>
                </a:solidFill>
              </a:rPr>
              <a:t>frac_part</a:t>
            </a:r>
            <a:r>
              <a:rPr lang="en-US" altLang="zh-CN" sz="2800" b="1" i="1" dirty="0">
                <a:solidFill>
                  <a:srgbClr val="FF0000"/>
                </a:solidFill>
              </a:rPr>
              <a:t> = x - </a:t>
            </a:r>
            <a:r>
              <a:rPr lang="en-US" altLang="zh-CN" sz="2800" b="1" i="1" dirty="0" err="1">
                <a:solidFill>
                  <a:srgbClr val="FF0000"/>
                </a:solidFill>
              </a:rPr>
              <a:t>int_part</a:t>
            </a:r>
            <a:r>
              <a:rPr lang="en-US" altLang="zh-CN" sz="2800" b="1" i="1" dirty="0">
                <a:solidFill>
                  <a:srgbClr val="FF0000"/>
                </a:solidFill>
              </a:rPr>
              <a:t>;</a:t>
            </a:r>
          </a:p>
          <a:p>
            <a:pPr lvl="1">
              <a:buFont typeface="Wingdings" panose="05000000000000000000" pitchFamily="2" charset="2"/>
              <a:buNone/>
            </a:pPr>
            <a:r>
              <a:rPr lang="en-US" altLang="zh-CN" sz="2800" b="1" i="1" dirty="0">
                <a:solidFill>
                  <a:srgbClr val="FF0000"/>
                </a:solidFill>
              </a:rPr>
              <a:t>}</a:t>
            </a:r>
          </a:p>
          <a:p>
            <a:r>
              <a:rPr lang="zh-CN" altLang="en-US" sz="2400" dirty="0"/>
              <a:t>假设采用下面的方法调用这个函数：</a:t>
            </a:r>
            <a:r>
              <a:rPr lang="en-US" altLang="zh-CN" sz="2400" dirty="0">
                <a:cs typeface="Courier New" panose="02070309020205020404" pitchFamily="49" charset="0"/>
              </a:rPr>
              <a:t>	decompose(3.14159, </a:t>
            </a:r>
            <a:r>
              <a:rPr lang="en-US" altLang="zh-CN" sz="2400" b="1" i="1" dirty="0" err="1">
                <a:solidFill>
                  <a:srgbClr val="FF0000"/>
                </a:solidFill>
                <a:cs typeface="Courier New" panose="02070309020205020404" pitchFamily="49" charset="0"/>
              </a:rPr>
              <a:t>i</a:t>
            </a:r>
            <a:r>
              <a:rPr lang="en-US" altLang="zh-CN" sz="2400" dirty="0">
                <a:cs typeface="Courier New" panose="02070309020205020404" pitchFamily="49" charset="0"/>
              </a:rPr>
              <a:t>, </a:t>
            </a:r>
            <a:r>
              <a:rPr lang="en-US" altLang="zh-CN" sz="2400" b="1" i="1" dirty="0">
                <a:solidFill>
                  <a:srgbClr val="FF0000"/>
                </a:solidFill>
                <a:cs typeface="Courier New" panose="02070309020205020404" pitchFamily="49" charset="0"/>
              </a:rPr>
              <a:t>d</a:t>
            </a:r>
            <a:r>
              <a:rPr lang="en-US" altLang="zh-CN" sz="2400" dirty="0">
                <a:cs typeface="Courier New" panose="02070309020205020404" pitchFamily="49" charset="0"/>
              </a:rPr>
              <a:t>);</a:t>
            </a:r>
          </a:p>
          <a:p>
            <a:r>
              <a:rPr lang="zh-CN" altLang="en-US" sz="2400" dirty="0"/>
              <a:t>遗憾</a:t>
            </a:r>
            <a:r>
              <a:rPr lang="zh-CN" altLang="zh-CN" sz="2400" dirty="0" smtClean="0"/>
              <a:t>的</a:t>
            </a:r>
            <a:r>
              <a:rPr lang="zh-CN" altLang="zh-CN" sz="2400" dirty="0"/>
              <a:t>是，变量i和d不会因为赋值给int_part和frac_part而受到影响</a:t>
            </a:r>
            <a:r>
              <a:rPr lang="zh-CN" altLang="en-US" sz="2400" dirty="0" smtClean="0"/>
              <a:t>。</a:t>
            </a:r>
            <a:endParaRPr lang="en-US" altLang="zh-CN" sz="2400" dirty="0"/>
          </a:p>
        </p:txBody>
      </p:sp>
    </p:spTree>
    <p:extLst>
      <p:ext uri="{BB962C8B-B14F-4D97-AF65-F5344CB8AC3E}">
        <p14:creationId xmlns:p14="http://schemas.microsoft.com/office/powerpoint/2010/main" val="24875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4067</TotalTime>
  <Words>1143</Words>
  <Application>Microsoft Office PowerPoint</Application>
  <PresentationFormat>宽屏</PresentationFormat>
  <Paragraphs>198</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等线</vt:lpstr>
      <vt:lpstr>宋体</vt:lpstr>
      <vt:lpstr>微软雅黑</vt:lpstr>
      <vt:lpstr>Arial</vt:lpstr>
      <vt:lpstr>Consolas</vt:lpstr>
      <vt:lpstr>Courier New</vt:lpstr>
      <vt:lpstr>Times New Roman</vt:lpstr>
      <vt:lpstr>Wingdings</vt:lpstr>
      <vt:lpstr>tm2</vt:lpstr>
      <vt:lpstr>程序设计与算法基础I</vt:lpstr>
      <vt:lpstr>9.2 函数声明</vt:lpstr>
      <vt:lpstr>函数声明</vt:lpstr>
      <vt:lpstr>函数声明</vt:lpstr>
      <vt:lpstr>函数声明</vt:lpstr>
      <vt:lpstr>函数声明</vt:lpstr>
      <vt:lpstr>9.3 实际参数</vt:lpstr>
      <vt:lpstr>9.3 实际参数</vt:lpstr>
      <vt:lpstr>实际参数</vt:lpstr>
      <vt:lpstr>9.3.1 实际参数的转换</vt:lpstr>
      <vt:lpstr>实际参数的转换</vt:lpstr>
      <vt:lpstr>实际参数的转换</vt:lpstr>
      <vt:lpstr>9.3.2 数组型实际参数</vt:lpstr>
      <vt:lpstr>9.3.2 数组型实际参数</vt:lpstr>
      <vt:lpstr>数组型实际参数</vt:lpstr>
      <vt:lpstr>数组型实际参数</vt:lpstr>
      <vt:lpstr>数组型实际参数</vt:lpstr>
      <vt:lpstr>数组型实际参数</vt:lpstr>
      <vt:lpstr>数组型实际参数</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Bai Zhongjian</cp:lastModifiedBy>
  <cp:revision>1117</cp:revision>
  <cp:lastPrinted>2018-07-10T05:51:23Z</cp:lastPrinted>
  <dcterms:created xsi:type="dcterms:W3CDTF">1999-08-24T18:39:05Z</dcterms:created>
  <dcterms:modified xsi:type="dcterms:W3CDTF">2018-07-10T07:17:17Z</dcterms:modified>
</cp:coreProperties>
</file>