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2" r:id="rId3"/>
    <p:sldId id="329" r:id="rId4"/>
    <p:sldId id="303" r:id="rId5"/>
    <p:sldId id="304" r:id="rId6"/>
    <p:sldId id="306" r:id="rId7"/>
    <p:sldId id="308" r:id="rId8"/>
    <p:sldId id="330" r:id="rId9"/>
    <p:sldId id="331" r:id="rId10"/>
    <p:sldId id="332" r:id="rId11"/>
    <p:sldId id="333" r:id="rId12"/>
    <p:sldId id="334" r:id="rId13"/>
    <p:sldId id="309" r:id="rId14"/>
    <p:sldId id="310" r:id="rId15"/>
  </p:sldIdLst>
  <p:sldSz cx="12192000" cy="6858000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 userDrawn="1">
          <p15:clr>
            <a:srgbClr val="A4A3A4"/>
          </p15:clr>
        </p15:guide>
        <p15:guide id="2" pos="312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82F25"/>
    <a:srgbClr val="660033"/>
    <a:srgbClr val="FF7706"/>
    <a:srgbClr val="990033"/>
    <a:srgbClr val="000066"/>
    <a:srgbClr val="C6A02E"/>
    <a:srgbClr val="6DBFAB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>
      <p:cViewPr varScale="1">
        <p:scale>
          <a:sx n="101" d="100"/>
          <a:sy n="101" d="100"/>
        </p:scale>
        <p:origin x="372" y="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60" d="100"/>
          <a:sy n="60" d="100"/>
        </p:scale>
        <p:origin x="2568" y="56"/>
      </p:cViewPr>
      <p:guideLst>
        <p:guide orient="horz" pos="214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94" y="1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CF2A5-0579-4386-8648-E82645C5F413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94" y="6456699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58500-17BA-4E5A-A20A-29C4AFFD5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099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1"/>
            <a:ext cx="4302905" cy="3394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243" tIns="47621" rIns="95243" bIns="47621" numCol="1" anchor="t" anchorCtr="0" compatLnSpc="1">
            <a:prstTxWarp prst="textNoShape">
              <a:avLst/>
            </a:prstTxWarp>
          </a:bodyPr>
          <a:lstStyle>
            <a:lvl1pPr defTabSz="95258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322" y="1"/>
            <a:ext cx="4302905" cy="3394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243" tIns="47621" rIns="95243" bIns="47621" numCol="1" anchor="t" anchorCtr="0" compatLnSpc="1">
            <a:prstTxWarp prst="textNoShape">
              <a:avLst/>
            </a:prstTxWarp>
          </a:bodyPr>
          <a:lstStyle>
            <a:lvl1pPr algn="r" defTabSz="95258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03513" y="511175"/>
            <a:ext cx="4525962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665" y="3227966"/>
            <a:ext cx="7278897" cy="30594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243" tIns="47621" rIns="95243" bIns="47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6458256"/>
            <a:ext cx="4302905" cy="3394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243" tIns="47621" rIns="95243" bIns="47621" numCol="1" anchor="b" anchorCtr="0" compatLnSpc="1">
            <a:prstTxWarp prst="textNoShape">
              <a:avLst/>
            </a:prstTxWarp>
          </a:bodyPr>
          <a:lstStyle>
            <a:lvl1pPr defTabSz="95258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322" y="6458256"/>
            <a:ext cx="4302905" cy="3394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243" tIns="47621" rIns="95243" bIns="47621" numCol="1" anchor="b" anchorCtr="0" compatLnSpc="1">
            <a:prstTxWarp prst="textNoShape">
              <a:avLst/>
            </a:prstTxWarp>
          </a:bodyPr>
          <a:lstStyle>
            <a:lvl1pPr algn="r" defTabSz="952580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p"/>
              <a:defRPr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085850" indent="-22860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2800"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sz="2400"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0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lang="en-US" b="1" smtClean="0">
                <a:solidFill>
                  <a:srgbClr val="000066"/>
                </a:solidFill>
              </a:defRPr>
            </a:lvl1pPr>
            <a:lvl2pPr>
              <a:defRPr lang="en-US" b="1" smtClean="0">
                <a:solidFill>
                  <a:srgbClr val="000066"/>
                </a:solidFill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defRPr>
                <a:solidFill>
                  <a:srgbClr val="000066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smtClean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smtClean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9900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+mj-ea"/>
          <a:ea typeface="+mj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+mj-ea"/>
          <a:ea typeface="+mj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程序设计与算法基础</a:t>
            </a:r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/>
              <a:t>-</a:t>
            </a:r>
            <a:r>
              <a:rPr lang="en-US" altLang="zh-CN"/>
              <a:t>Part </a:t>
            </a:r>
            <a:r>
              <a:rPr lang="en-US" altLang="zh-CN" smtClean="0"/>
              <a:t>3/4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5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现在我们把前面的数学公式用形式化的方式描述为：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 smtClean="0"/>
                  <a:t>如果有一个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阶问题，它在每一阶上的解形成一个序列：</a:t>
                </a:r>
                <a:r>
                  <a:rPr lang="en-US" altLang="zh-CN" dirty="0" smtClean="0"/>
                  <a:t>a0,a1,a2…an</a:t>
                </a:r>
                <a:r>
                  <a:rPr lang="zh-CN" altLang="en-US" dirty="0" smtClean="0"/>
                  <a:t>，并且这些解有这样的函数关系：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sz="3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sz="3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3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3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3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             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1" i="1" dirty="0" smtClean="0"/>
              </a:p>
              <a:p>
                <a:pPr marL="0" indent="0">
                  <a:buNone/>
                </a:pPr>
                <a:r>
                  <a:rPr lang="en-US" altLang="zh-CN" b="1" i="1" dirty="0"/>
                  <a:t>	</a:t>
                </a:r>
                <a:endParaRPr lang="en-US" altLang="zh-CN" b="1" i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这就构成一个递归关系。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294" r="-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标注 3"/>
          <p:cNvSpPr/>
          <p:nvPr/>
        </p:nvSpPr>
        <p:spPr bwMode="auto">
          <a:xfrm>
            <a:off x="6858000" y="3200400"/>
            <a:ext cx="3200400" cy="1524000"/>
          </a:xfrm>
          <a:prstGeom prst="wedgeRoundRectCallout">
            <a:avLst>
              <a:gd name="adj1" fmla="val -61808"/>
              <a:gd name="adj2" fmla="val 12412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“函数关系”一词有没有让大家联想到</a:t>
            </a:r>
            <a: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语言的函数？</a:t>
            </a:r>
            <a:endParaRPr lang="en-US" altLang="zh-C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477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如果要用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的函数实现阶乘，那么首先确定递归关系：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𝒇𝒂𝒄𝒕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1" i="1" dirty="0" smtClean="0"/>
              </a:p>
              <a:p>
                <a:pPr marL="0" indent="0">
                  <a:buNone/>
                </a:pPr>
                <a:r>
                  <a:rPr lang="en-US" altLang="zh-CN" b="1" i="1" dirty="0"/>
                  <a:t>	</a:t>
                </a:r>
                <a:endParaRPr lang="en-US" altLang="zh-CN" b="1" i="1" dirty="0" smtClean="0"/>
              </a:p>
              <a:p>
                <a:r>
                  <a:rPr lang="zh-CN" altLang="en-US" dirty="0" smtClean="0"/>
                  <a:t>把这个公式转换为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的函数就易如反掌了：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i="1" dirty="0">
                    <a:solidFill>
                      <a:srgbClr val="FF0000"/>
                    </a:solidFill>
                  </a:rPr>
                  <a:t>	</a:t>
                </a:r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unsigned long fact(</a:t>
                </a:r>
                <a:r>
                  <a:rPr lang="en-US" altLang="zh-CN" b="1" i="1" dirty="0">
                    <a:solidFill>
                      <a:srgbClr val="FF0000"/>
                    </a:solidFill>
                  </a:rPr>
                  <a:t>unsigned </a:t>
                </a:r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long n)</a:t>
                </a:r>
              </a:p>
              <a:p>
                <a:pPr marL="0" indent="0">
                  <a:buNone/>
                </a:pPr>
                <a:r>
                  <a:rPr lang="en-US" altLang="zh-CN" b="1" i="1" dirty="0">
                    <a:solidFill>
                      <a:srgbClr val="FF0000"/>
                    </a:solidFill>
                  </a:rPr>
                  <a:t>	</a:t>
                </a:r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{</a:t>
                </a:r>
              </a:p>
              <a:p>
                <a:pPr marL="0" indent="0">
                  <a:buNone/>
                </a:pPr>
                <a:r>
                  <a:rPr lang="en-US" altLang="zh-CN" b="1" i="1" dirty="0">
                    <a:solidFill>
                      <a:srgbClr val="FF0000"/>
                    </a:solidFill>
                  </a:rPr>
                  <a:t>	</a:t>
                </a:r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	if (n &lt;= 1) return 1;</a:t>
                </a:r>
              </a:p>
              <a:p>
                <a:pPr marL="0" indent="0">
                  <a:buNone/>
                </a:pPr>
                <a:r>
                  <a:rPr lang="en-US" altLang="zh-CN" b="1" i="1" dirty="0">
                    <a:solidFill>
                      <a:srgbClr val="FF0000"/>
                    </a:solidFill>
                  </a:rPr>
                  <a:t>	</a:t>
                </a:r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	else return fact(n – 1) * n</a:t>
                </a:r>
                <a:r>
                  <a:rPr lang="zh-CN" altLang="en-US" b="1" i="1" dirty="0" smtClean="0">
                    <a:solidFill>
                      <a:srgbClr val="FF0000"/>
                    </a:solidFill>
                  </a:rPr>
                  <a:t>；</a:t>
                </a:r>
                <a:endParaRPr lang="en-US" altLang="zh-CN" b="1" i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i="1" dirty="0">
                    <a:solidFill>
                      <a:srgbClr val="FF0000"/>
                    </a:solidFill>
                  </a:rPr>
                  <a:t>	</a:t>
                </a:r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6" t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标注 4"/>
          <p:cNvSpPr/>
          <p:nvPr/>
        </p:nvSpPr>
        <p:spPr bwMode="auto">
          <a:xfrm>
            <a:off x="7900987" y="2971800"/>
            <a:ext cx="3376614" cy="838200"/>
          </a:xfrm>
          <a:prstGeom prst="wedgeRoundRectCallout">
            <a:avLst>
              <a:gd name="adj1" fmla="val -58869"/>
              <a:gd name="adj2" fmla="val 52641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这里，每一次调用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fact(n)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的结果就是公式中的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an</a:t>
            </a:r>
            <a:endParaRPr lang="en-US" altLang="zh-CN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7900987" y="4038600"/>
            <a:ext cx="3352800" cy="1066800"/>
          </a:xfrm>
          <a:prstGeom prst="wedgeRoundRectCallout">
            <a:avLst>
              <a:gd name="adj1" fmla="val -58862"/>
              <a:gd name="adj2" fmla="val -14156"/>
              <a:gd name="adj3" fmla="val 16667"/>
            </a:avLst>
          </a:prstGeom>
          <a:solidFill>
            <a:schemeClr val="accent1">
              <a:lumMod val="5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问题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：为什么函数的参数和返回类型都是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unsigned long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而不是</a:t>
            </a:r>
            <a:r>
              <a:rPr lang="en-US" altLang="zh-CN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？</a:t>
            </a:r>
            <a:endParaRPr lang="en-US" altLang="zh-CN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7900987" y="5319712"/>
            <a:ext cx="3352800" cy="842963"/>
          </a:xfrm>
          <a:prstGeom prst="wedgeRoundRectCallout">
            <a:avLst>
              <a:gd name="adj1" fmla="val -59363"/>
              <a:gd name="adj2" fmla="val -31991"/>
              <a:gd name="adj3" fmla="val 16667"/>
            </a:avLst>
          </a:prstGeom>
          <a:solidFill>
            <a:schemeClr val="accent1">
              <a:lumMod val="5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问题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：这里的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else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可以省略吗？</a:t>
            </a:r>
            <a:endParaRPr lang="en-US" altLang="zh-CN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95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799" y="1371600"/>
            <a:ext cx="6904365" cy="5181600"/>
          </a:xfrm>
        </p:spPr>
        <p:txBody>
          <a:bodyPr/>
          <a:lstStyle/>
          <a:p>
            <a:pPr algn="just"/>
            <a:r>
              <a:rPr lang="zh-CN" altLang="en-US" sz="2400" dirty="0" smtClean="0"/>
              <a:t>现在我们来追踪一下函数的执行过程。假设有调用：</a:t>
            </a:r>
            <a:r>
              <a:rPr lang="en-US" altLang="zh-CN" sz="2400" dirty="0" smtClean="0"/>
              <a:t>f = fact(4)</a:t>
            </a:r>
            <a:r>
              <a:rPr lang="zh-CN" altLang="en-US" sz="2400" dirty="0" smtClean="0"/>
              <a:t>，那么函数的执行过程是这样的：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620000" y="1817301"/>
            <a:ext cx="2461138" cy="91900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6800" tIns="45720" rIns="468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27000" algn="just">
              <a:lnSpc>
                <a:spcPts val="1400"/>
              </a:lnSpc>
              <a:spcAft>
                <a:spcPts val="0"/>
              </a:spcAft>
            </a:pPr>
            <a:r>
              <a:rPr lang="en-US" sz="1600" kern="1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ea typeface="宋体"/>
                <a:cs typeface="Times New Roman"/>
              </a:rPr>
              <a:t>fact(4)</a:t>
            </a:r>
            <a:endParaRPr lang="zh-CN" sz="1600" kern="1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宋体"/>
              <a:cs typeface="Times New Roman"/>
            </a:endParaRPr>
          </a:p>
          <a:p>
            <a:pPr indent="127000" algn="just">
              <a:lnSpc>
                <a:spcPts val="1400"/>
              </a:lnSpc>
              <a:spcAft>
                <a:spcPts val="0"/>
              </a:spcAft>
            </a:pPr>
            <a:r>
              <a:rPr lang="en-US" sz="1600" kern="1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ea typeface="宋体"/>
                <a:cs typeface="Times New Roman"/>
              </a:rPr>
              <a:t>{  …</a:t>
            </a:r>
            <a:endParaRPr lang="zh-CN" sz="1600" kern="1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宋体"/>
              <a:cs typeface="Times New Roman"/>
            </a:endParaRPr>
          </a:p>
          <a:p>
            <a:pPr indent="171450" algn="just">
              <a:lnSpc>
                <a:spcPts val="1400"/>
              </a:lnSpc>
              <a:spcAft>
                <a:spcPts val="0"/>
              </a:spcAft>
            </a:pPr>
            <a:r>
              <a:rPr lang="en-US" sz="1600" kern="1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ea typeface="宋体"/>
                <a:cs typeface="Times New Roman"/>
              </a:rPr>
              <a:t>return fact(3) * 4;</a:t>
            </a:r>
            <a:endParaRPr lang="zh-CN" sz="1600" kern="1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宋体"/>
              <a:cs typeface="Times New Roman"/>
            </a:endParaRPr>
          </a:p>
          <a:p>
            <a:pPr indent="127000" algn="just">
              <a:lnSpc>
                <a:spcPts val="1400"/>
              </a:lnSpc>
              <a:spcAft>
                <a:spcPts val="0"/>
              </a:spcAft>
            </a:pPr>
            <a:r>
              <a:rPr lang="en-US" sz="1600" kern="1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ea typeface="宋体"/>
                <a:cs typeface="Times New Roman"/>
              </a:rPr>
              <a:t>}</a:t>
            </a:r>
            <a:endParaRPr lang="zh-CN" sz="1600" kern="1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宋体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7894" y="2990091"/>
            <a:ext cx="2475275" cy="990015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6800" tIns="45720" rIns="468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27000" algn="just">
              <a:lnSpc>
                <a:spcPts val="1400"/>
              </a:lnSpc>
              <a:spcAft>
                <a:spcPts val="0"/>
              </a:spcAft>
            </a:pPr>
            <a:r>
              <a:rPr lang="en-US" sz="1600" kern="10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Times New Roman"/>
              </a:rPr>
              <a:t>fact(3)</a:t>
            </a:r>
            <a:endParaRPr lang="zh-CN" sz="1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/>
              <a:cs typeface="Times New Roman"/>
            </a:endParaRPr>
          </a:p>
          <a:p>
            <a:pPr indent="127000" algn="just">
              <a:lnSpc>
                <a:spcPts val="1400"/>
              </a:lnSpc>
              <a:spcAft>
                <a:spcPts val="0"/>
              </a:spcAft>
            </a:pPr>
            <a:r>
              <a:rPr lang="en-US" sz="1600" kern="10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Times New Roman"/>
              </a:rPr>
              <a:t>{  …</a:t>
            </a:r>
            <a:endParaRPr lang="zh-CN" sz="1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/>
              <a:cs typeface="Times New Roman"/>
            </a:endParaRPr>
          </a:p>
          <a:p>
            <a:pPr indent="148590" algn="just">
              <a:lnSpc>
                <a:spcPts val="1400"/>
              </a:lnSpc>
              <a:spcAft>
                <a:spcPts val="0"/>
              </a:spcAft>
            </a:pPr>
            <a:r>
              <a:rPr lang="en-US" sz="1600" kern="10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Times New Roman"/>
              </a:rPr>
              <a:t>return fact(2) * 3;</a:t>
            </a:r>
            <a:endParaRPr lang="zh-CN" sz="1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/>
              <a:cs typeface="Times New Roman"/>
            </a:endParaRPr>
          </a:p>
          <a:p>
            <a:pPr indent="127000" algn="just">
              <a:lnSpc>
                <a:spcPts val="1400"/>
              </a:lnSpc>
              <a:spcAft>
                <a:spcPts val="0"/>
              </a:spcAft>
            </a:pPr>
            <a:r>
              <a:rPr lang="en-US" sz="1600" kern="10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Times New Roman"/>
              </a:rPr>
              <a:t>}</a:t>
            </a:r>
            <a:endParaRPr lang="zh-CN" sz="1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7893" y="4163150"/>
            <a:ext cx="2475275" cy="990015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6800" tIns="45720" rIns="468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27000" algn="just">
              <a:lnSpc>
                <a:spcPts val="1400"/>
              </a:lnSpc>
              <a:spcAft>
                <a:spcPts val="0"/>
              </a:spcAft>
            </a:pPr>
            <a:r>
              <a:rPr lang="en-US" sz="1600" kern="1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Times New Roman"/>
              </a:rPr>
              <a:t>fact(2)</a:t>
            </a:r>
            <a:endParaRPr lang="zh-CN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/>
              <a:cs typeface="Times New Roman"/>
            </a:endParaRPr>
          </a:p>
          <a:p>
            <a:pPr indent="127000" algn="just">
              <a:lnSpc>
                <a:spcPts val="1400"/>
              </a:lnSpc>
              <a:spcAft>
                <a:spcPts val="0"/>
              </a:spcAft>
            </a:pPr>
            <a:r>
              <a:rPr lang="en-US" sz="1600" kern="1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Times New Roman"/>
              </a:rPr>
              <a:t>{  …</a:t>
            </a:r>
            <a:endParaRPr lang="zh-CN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/>
              <a:cs typeface="Times New Roman"/>
            </a:endParaRPr>
          </a:p>
          <a:p>
            <a:pPr indent="148590" algn="just">
              <a:lnSpc>
                <a:spcPts val="1400"/>
              </a:lnSpc>
              <a:spcAft>
                <a:spcPts val="0"/>
              </a:spcAft>
            </a:pPr>
            <a:r>
              <a:rPr lang="en-US" sz="1600" kern="1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Times New Roman"/>
              </a:rPr>
              <a:t>return fact(1) * 2;</a:t>
            </a:r>
            <a:endParaRPr lang="zh-CN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/>
              <a:cs typeface="Times New Roman"/>
            </a:endParaRPr>
          </a:p>
          <a:p>
            <a:pPr indent="127000" algn="just">
              <a:lnSpc>
                <a:spcPts val="1400"/>
              </a:lnSpc>
              <a:spcAft>
                <a:spcPts val="0"/>
              </a:spcAft>
            </a:pPr>
            <a:r>
              <a:rPr lang="en-US" sz="1600" kern="1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Times New Roman"/>
              </a:rPr>
              <a:t>}</a:t>
            </a:r>
            <a:endParaRPr lang="zh-CN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30987" y="5371765"/>
            <a:ext cx="2472182" cy="990015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6800" tIns="45720" rIns="468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27000" algn="just">
              <a:lnSpc>
                <a:spcPts val="1400"/>
              </a:lnSpc>
              <a:spcAft>
                <a:spcPts val="0"/>
              </a:spcAft>
            </a:pPr>
            <a:r>
              <a:rPr lang="en-US" sz="1600" kern="1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Times New Roman"/>
              </a:rPr>
              <a:t>fact(1)</a:t>
            </a:r>
            <a:endParaRPr lang="zh-CN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/>
              <a:cs typeface="Times New Roman"/>
            </a:endParaRPr>
          </a:p>
          <a:p>
            <a:pPr indent="127000" algn="just">
              <a:lnSpc>
                <a:spcPts val="1400"/>
              </a:lnSpc>
              <a:spcAft>
                <a:spcPts val="0"/>
              </a:spcAft>
            </a:pPr>
            <a:r>
              <a:rPr lang="en-US" sz="1600" kern="1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Times New Roman"/>
              </a:rPr>
              <a:t>{  …</a:t>
            </a:r>
            <a:endParaRPr lang="zh-CN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/>
              <a:cs typeface="Times New Roman"/>
            </a:endParaRPr>
          </a:p>
          <a:p>
            <a:pPr indent="148590" algn="just">
              <a:lnSpc>
                <a:spcPts val="1400"/>
              </a:lnSpc>
              <a:spcAft>
                <a:spcPts val="0"/>
              </a:spcAft>
            </a:pPr>
            <a:r>
              <a:rPr lang="en-US" sz="1600" kern="1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Times New Roman"/>
              </a:rPr>
              <a:t>if (</a:t>
            </a:r>
            <a:r>
              <a:rPr lang="en-US" sz="1600" kern="100" dirty="0" smtClean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Times New Roman"/>
              </a:rPr>
              <a:t>n</a:t>
            </a:r>
            <a:r>
              <a:rPr lang="en-US" sz="1600" kern="1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Times New Roman"/>
              </a:rPr>
              <a:t>&lt;</a:t>
            </a:r>
            <a:r>
              <a:rPr lang="en-US" altLang="zh-CN" sz="1600" kern="100" dirty="0" smtClean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Times New Roman"/>
              </a:rPr>
              <a:t>=</a:t>
            </a:r>
            <a:r>
              <a:rPr lang="en-US" sz="1600" kern="100" dirty="0" smtClean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Times New Roman"/>
              </a:rPr>
              <a:t>1</a:t>
            </a:r>
            <a:r>
              <a:rPr lang="en-US" sz="1600" kern="1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Times New Roman"/>
              </a:rPr>
              <a:t>) return 1;</a:t>
            </a:r>
            <a:endParaRPr lang="zh-CN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/>
              <a:cs typeface="Times New Roman"/>
            </a:endParaRPr>
          </a:p>
          <a:p>
            <a:pPr indent="127000" algn="just">
              <a:lnSpc>
                <a:spcPts val="1400"/>
              </a:lnSpc>
              <a:spcAft>
                <a:spcPts val="0"/>
              </a:spcAft>
            </a:pPr>
            <a:r>
              <a:rPr lang="en-US" sz="1600" kern="1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Times New Roman"/>
              </a:rPr>
              <a:t>}</a:t>
            </a:r>
            <a:endParaRPr lang="zh-CN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20000" y="1066800"/>
            <a:ext cx="2475275" cy="453063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6800" tIns="45720" rIns="468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27000" algn="ctr">
              <a:lnSpc>
                <a:spcPts val="1200"/>
              </a:lnSpc>
              <a:spcAft>
                <a:spcPts val="0"/>
              </a:spcAft>
            </a:pPr>
            <a:r>
              <a:rPr lang="en-US" sz="1600" kern="1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Times New Roman"/>
              </a:rPr>
              <a:t>f = fact(4)</a:t>
            </a:r>
            <a:endParaRPr lang="zh-CN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/>
              <a:cs typeface="Times New Roman"/>
            </a:endParaRPr>
          </a:p>
        </p:txBody>
      </p:sp>
      <p:cxnSp>
        <p:nvCxnSpPr>
          <p:cNvPr id="9" name="曲线连接符 8"/>
          <p:cNvCxnSpPr/>
          <p:nvPr/>
        </p:nvCxnSpPr>
        <p:spPr>
          <a:xfrm rot="10800000" flipV="1">
            <a:off x="8100919" y="2453015"/>
            <a:ext cx="881047" cy="6464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 rot="10800000" flipV="1">
            <a:off x="8100918" y="1390958"/>
            <a:ext cx="980466" cy="5265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10800000" flipV="1">
            <a:off x="8219818" y="3676386"/>
            <a:ext cx="695322" cy="6098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>
            <a:off x="8203443" y="4799815"/>
            <a:ext cx="803910" cy="706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6200000" flipV="1">
            <a:off x="8907195" y="5035805"/>
            <a:ext cx="1115562" cy="54637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9042142" y="3676387"/>
            <a:ext cx="706260" cy="916005"/>
            <a:chOff x="7313424" y="3758847"/>
            <a:chExt cx="706260" cy="916005"/>
          </a:xfrm>
        </p:grpSpPr>
        <p:sp>
          <p:nvSpPr>
            <p:cNvPr id="15" name="左大括号 14"/>
            <p:cNvSpPr/>
            <p:nvPr/>
          </p:nvSpPr>
          <p:spPr>
            <a:xfrm rot="5400000">
              <a:off x="7613682" y="4268849"/>
              <a:ext cx="130810" cy="681195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46800" tIns="45720" rIns="468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曲线连接符 15"/>
            <p:cNvCxnSpPr>
              <a:stCxn id="15" idx="1"/>
            </p:cNvCxnSpPr>
            <p:nvPr/>
          </p:nvCxnSpPr>
          <p:spPr>
            <a:xfrm rot="16200000" flipV="1">
              <a:off x="7103658" y="3968613"/>
              <a:ext cx="785195" cy="365664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9343335" y="4281026"/>
            <a:ext cx="464185" cy="246221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6800" tIns="45720" rIns="468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27000" algn="just">
              <a:lnSpc>
                <a:spcPts val="12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Times New Roman"/>
              </a:rPr>
              <a:t>=2</a:t>
            </a:r>
            <a:endParaRPr lang="zh-CN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/>
              <a:cs typeface="Times New Roman"/>
            </a:endParaRPr>
          </a:p>
        </p:txBody>
      </p:sp>
      <p:sp>
        <p:nvSpPr>
          <p:cNvPr id="18" name="矩形 17"/>
          <p:cNvSpPr/>
          <p:nvPr/>
        </p:nvSpPr>
        <p:spPr>
          <a:xfrm flipH="1">
            <a:off x="8100918" y="1536067"/>
            <a:ext cx="569631" cy="284886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6800" tIns="45720" rIns="468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27000" algn="just">
              <a:lnSpc>
                <a:spcPts val="12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Times New Roman"/>
              </a:rPr>
              <a:t>①</a:t>
            </a:r>
            <a:endParaRPr lang="zh-CN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/>
              <a:cs typeface="Times New Roman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001018" y="2434989"/>
            <a:ext cx="737143" cy="997357"/>
            <a:chOff x="7272300" y="2517449"/>
            <a:chExt cx="737143" cy="997357"/>
          </a:xfrm>
        </p:grpSpPr>
        <p:sp>
          <p:nvSpPr>
            <p:cNvPr id="20" name="左大括号 19"/>
            <p:cNvSpPr/>
            <p:nvPr/>
          </p:nvSpPr>
          <p:spPr>
            <a:xfrm rot="5400000">
              <a:off x="7575467" y="3080829"/>
              <a:ext cx="130810" cy="737143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46800" tIns="45720" rIns="468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228600" algn="just">
                <a:spcAft>
                  <a:spcPts val="0"/>
                </a:spcAft>
              </a:pPr>
              <a:r>
                <a:rPr lang="en-US" sz="1600" kern="1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/>
                  <a:ea typeface="宋体"/>
                  <a:cs typeface="Times New Roman"/>
                </a:rPr>
                <a:t> </a:t>
              </a:r>
              <a:endParaRPr lang="zh-CN" sz="1600" kern="1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宋体"/>
                <a:cs typeface="Times New Roman"/>
              </a:endParaRPr>
            </a:p>
          </p:txBody>
        </p:sp>
        <p:cxnSp>
          <p:nvCxnSpPr>
            <p:cNvPr id="21" name="曲线连接符 20"/>
            <p:cNvCxnSpPr>
              <a:stCxn id="20" idx="1"/>
            </p:cNvCxnSpPr>
            <p:nvPr/>
          </p:nvCxnSpPr>
          <p:spPr>
            <a:xfrm rot="16200000" flipV="1">
              <a:off x="7048908" y="2792031"/>
              <a:ext cx="866547" cy="317383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9284218" y="3118352"/>
            <a:ext cx="464185" cy="246221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6800" tIns="45720" rIns="468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27000" algn="just">
              <a:lnSpc>
                <a:spcPts val="12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Times New Roman"/>
              </a:rPr>
              <a:t>=6</a:t>
            </a:r>
            <a:endParaRPr lang="zh-CN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/>
              <a:cs typeface="Times New Roman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68688" y="2785284"/>
            <a:ext cx="302260" cy="246221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6800" tIns="45720" rIns="468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27000" algn="just">
              <a:lnSpc>
                <a:spcPts val="12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Times New Roman"/>
              </a:rPr>
              <a:t>②</a:t>
            </a:r>
            <a:endParaRPr lang="zh-CN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/>
              <a:cs typeface="Times New Roman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119216" y="1390957"/>
            <a:ext cx="691891" cy="860210"/>
            <a:chOff x="7390498" y="1473417"/>
            <a:chExt cx="691891" cy="860210"/>
          </a:xfrm>
        </p:grpSpPr>
        <p:sp>
          <p:nvSpPr>
            <p:cNvPr id="25" name="左大括号 24"/>
            <p:cNvSpPr/>
            <p:nvPr/>
          </p:nvSpPr>
          <p:spPr>
            <a:xfrm rot="5400000">
              <a:off x="7671790" y="1923027"/>
              <a:ext cx="130812" cy="690387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46800" tIns="45720" rIns="468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228600" algn="just">
                <a:spcAft>
                  <a:spcPts val="0"/>
                </a:spcAft>
              </a:pPr>
              <a:r>
                <a:rPr lang="en-US" sz="1600" kern="1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/>
                  <a:ea typeface="宋体"/>
                  <a:cs typeface="Times New Roman"/>
                </a:rPr>
                <a:t> </a:t>
              </a:r>
              <a:endParaRPr lang="zh-CN" sz="1600" kern="1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宋体"/>
                <a:cs typeface="Times New Roman"/>
              </a:endParaRPr>
            </a:p>
          </p:txBody>
        </p:sp>
        <p:cxnSp>
          <p:nvCxnSpPr>
            <p:cNvPr id="26" name="曲线连接符 25"/>
            <p:cNvCxnSpPr>
              <a:stCxn id="25" idx="1"/>
            </p:cNvCxnSpPr>
            <p:nvPr/>
          </p:nvCxnSpPr>
          <p:spPr>
            <a:xfrm rot="16200000" flipV="1">
              <a:off x="7199148" y="1664767"/>
              <a:ext cx="729398" cy="346698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9119216" y="2806480"/>
            <a:ext cx="302260" cy="246221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6800" tIns="45720" rIns="468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27000" algn="just">
              <a:lnSpc>
                <a:spcPts val="12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ea typeface="宋体"/>
                <a:cs typeface="Times New Roman"/>
              </a:rPr>
              <a:t>⑦</a:t>
            </a:r>
            <a:endParaRPr lang="zh-CN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/>
              <a:cs typeface="Times New Roman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46023" y="1536067"/>
            <a:ext cx="302260" cy="246221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6800" tIns="45720" rIns="468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27000" algn="just">
              <a:lnSpc>
                <a:spcPts val="12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ea typeface="宋体"/>
                <a:cs typeface="Times New Roman"/>
              </a:rPr>
              <a:t>⑧</a:t>
            </a:r>
            <a:endParaRPr lang="zh-CN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/>
              <a:cs typeface="Times New Roman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00918" y="4000419"/>
            <a:ext cx="302260" cy="246221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6800" tIns="45720" rIns="468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27000" algn="just">
              <a:lnSpc>
                <a:spcPts val="12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ea typeface="宋体"/>
                <a:cs typeface="Times New Roman"/>
              </a:rPr>
              <a:t>③</a:t>
            </a:r>
            <a:endParaRPr lang="zh-CN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/>
              <a:cs typeface="Times New Roman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965903" y="5170549"/>
            <a:ext cx="302260" cy="246221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6800" tIns="45720" rIns="468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27000" algn="just">
              <a:lnSpc>
                <a:spcPts val="12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ea typeface="宋体"/>
                <a:cs typeface="Times New Roman"/>
              </a:rPr>
              <a:t>④</a:t>
            </a:r>
            <a:endParaRPr lang="zh-CN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/>
              <a:cs typeface="Times New Roman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148808" y="3999892"/>
            <a:ext cx="302260" cy="201743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6800" tIns="45720" rIns="468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27000" algn="just">
              <a:lnSpc>
                <a:spcPts val="12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ea typeface="宋体"/>
                <a:cs typeface="Times New Roman"/>
              </a:rPr>
              <a:t>⑥</a:t>
            </a:r>
            <a:endParaRPr lang="zh-CN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/>
              <a:cs typeface="Times New Roman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16053" y="5170549"/>
            <a:ext cx="302260" cy="246221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6800" tIns="45720" rIns="468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27000" algn="just">
              <a:lnSpc>
                <a:spcPts val="12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ea typeface="宋体"/>
                <a:cs typeface="Times New Roman"/>
              </a:rPr>
              <a:t>⑤</a:t>
            </a:r>
            <a:endParaRPr lang="zh-CN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/>
              <a:cs typeface="Times New Roman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339027" y="1851055"/>
            <a:ext cx="652101" cy="400110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6800" tIns="45720" rIns="468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27000" algn="just">
              <a:lnSpc>
                <a:spcPts val="12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Times New Roman"/>
              </a:rPr>
              <a:t>=24</a:t>
            </a:r>
            <a:endParaRPr lang="zh-CN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465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7" grpId="0"/>
      <p:bldP spid="18" grpId="0"/>
      <p:bldP spid="22" grpId="0"/>
      <p:bldP spid="23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dirty="0"/>
              <a:t>为</a:t>
            </a:r>
            <a:r>
              <a:rPr lang="zh-CN" altLang="en-US" sz="2400" dirty="0" smtClean="0"/>
              <a:t>加深印象，请大家想一想如何利用</a:t>
            </a:r>
            <a:r>
              <a:rPr lang="zh-CN" altLang="en-US" sz="2400" dirty="0"/>
              <a:t>公式</a:t>
            </a:r>
            <a:r>
              <a:rPr lang="en-US" altLang="zh-CN" sz="2400" i="1" dirty="0" err="1"/>
              <a:t>x</a:t>
            </a:r>
            <a:r>
              <a:rPr lang="en-US" altLang="zh-CN" sz="2400" i="1" baseline="30000" dirty="0" err="1"/>
              <a:t>n</a:t>
            </a:r>
            <a:r>
              <a:rPr lang="en-US" altLang="zh-CN" sz="2400" dirty="0"/>
              <a:t> = </a:t>
            </a:r>
            <a:r>
              <a:rPr lang="en-US" altLang="zh-CN" sz="2400" i="1" dirty="0"/>
              <a:t>x</a:t>
            </a:r>
            <a:r>
              <a:rPr lang="en-US" altLang="zh-CN" sz="2400" dirty="0"/>
              <a:t> × </a:t>
            </a:r>
            <a:r>
              <a:rPr lang="en-US" altLang="zh-CN" sz="2400" i="1" dirty="0" err="1"/>
              <a:t>x</a:t>
            </a:r>
            <a:r>
              <a:rPr lang="en-US" altLang="zh-CN" sz="2400" i="1" baseline="30000" dirty="0" err="1"/>
              <a:t>n</a:t>
            </a:r>
            <a:r>
              <a:rPr lang="en-US" altLang="zh-CN" sz="2400" baseline="30000" dirty="0"/>
              <a:t>–1</a:t>
            </a:r>
            <a:r>
              <a:rPr lang="zh-CN" altLang="en-US" sz="2400" dirty="0"/>
              <a:t>计算出</a:t>
            </a:r>
            <a:r>
              <a:rPr lang="en-US" altLang="zh-CN" sz="2400" i="1" dirty="0" err="1"/>
              <a:t>x</a:t>
            </a:r>
            <a:r>
              <a:rPr lang="en-US" altLang="zh-CN" sz="2400" i="1" baseline="30000" dirty="0" err="1"/>
              <a:t>n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值。假设函数名为</a:t>
            </a:r>
            <a:r>
              <a:rPr lang="en-US" altLang="zh-CN" sz="2400" dirty="0" smtClean="0"/>
              <a:t>power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lvl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 err="1">
                <a:solidFill>
                  <a:srgbClr val="FF0000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8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 power(</a:t>
            </a:r>
            <a:r>
              <a:rPr lang="en-US" altLang="zh-CN" sz="2800" b="1" i="1" dirty="0" err="1">
                <a:solidFill>
                  <a:srgbClr val="FF0000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8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 x, </a:t>
            </a:r>
            <a:r>
              <a:rPr lang="en-US" altLang="zh-CN" sz="2800" b="1" i="1" dirty="0" err="1">
                <a:solidFill>
                  <a:srgbClr val="FF0000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8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 n)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{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	  if (n == 0)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	    return 1;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	  else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	    return x * power(x, n - 1);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}</a:t>
            </a:r>
            <a:endParaRPr lang="en-US" altLang="zh-CN" sz="2800" b="1" i="1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7391400" y="2667000"/>
            <a:ext cx="3352800" cy="1524000"/>
          </a:xfrm>
          <a:prstGeom prst="wedgeRoundRectCallout">
            <a:avLst>
              <a:gd name="adj1" fmla="val -30318"/>
              <a:gd name="adj2" fmla="val -74390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请大家想一想，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power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函数应该有几个参数？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82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Courier New" panose="02070309020205020404" pitchFamily="49" charset="0"/>
              </a:rPr>
              <a:t>如果有同学设计出的函数是这样的：</a:t>
            </a:r>
            <a:endParaRPr lang="en-US" altLang="zh-CN" sz="3200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3200" dirty="0" smtClean="0">
                <a:latin typeface="Courier New" panose="02070309020205020404" pitchFamily="49" charset="0"/>
              </a:rPr>
              <a:t>  </a:t>
            </a:r>
            <a:r>
              <a:rPr lang="en-US" altLang="zh-CN" sz="3200" b="1" i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32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power(</a:t>
            </a:r>
            <a:r>
              <a:rPr lang="en-US" altLang="zh-CN" sz="3200" b="1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32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 x, </a:t>
            </a:r>
            <a:r>
              <a:rPr lang="en-US" altLang="zh-CN" sz="3200" b="1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32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 n)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	  return n == 0 ? 1 : x * power(x, n - 1);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b="1" i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3200" dirty="0" smtClean="0">
                <a:latin typeface="Courier New" panose="02070309020205020404" pitchFamily="49" charset="0"/>
              </a:rPr>
              <a:t>那么给点一个大大的赞！</a:t>
            </a:r>
            <a:endParaRPr lang="en-US" altLang="zh-CN" sz="3200" dirty="0">
              <a:latin typeface="Courier New" panose="02070309020205020404" pitchFamily="49" charset="0"/>
            </a:endParaRPr>
          </a:p>
        </p:txBody>
      </p:sp>
      <p:pic>
        <p:nvPicPr>
          <p:cNvPr id="4" name="图片 3" descr="【&lt;strong&gt;点赞&lt;/strong&gt;图标_&lt;strong&gt;点赞&lt;/strong&gt;图标图片_&lt;strong&gt;点赞&lt;/strong&gt;图标大全_&lt;strong&gt;点赞&lt;/strong&gt;图标下载】- 翼虎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733800"/>
            <a:ext cx="259080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return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函数在完成的时候，需要返回到调用它的地方。</a:t>
            </a:r>
            <a:r>
              <a:rPr lang="zh-CN" altLang="en-US" sz="2800" dirty="0"/>
              <a:t>这</a:t>
            </a:r>
            <a:r>
              <a:rPr lang="zh-CN" altLang="en-US" sz="2800" dirty="0" smtClean="0"/>
              <a:t>是需要用到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return</a:t>
            </a:r>
            <a:r>
              <a:rPr lang="zh-CN" altLang="en-US" sz="2800" dirty="0" smtClean="0"/>
              <a:t>语句。</a:t>
            </a:r>
            <a:endParaRPr lang="en-US" altLang="zh-CN" sz="28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62000" y="2743200"/>
            <a:ext cx="441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…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avg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average(x, y);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67400" y="2736894"/>
            <a:ext cx="617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ouble average(double x, double y)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…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altLang="zh-C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 (x + y) / 2.0;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4724400" y="3200400"/>
            <a:ext cx="2438400" cy="76200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 bwMode="auto">
          <a:xfrm>
            <a:off x="7315200" y="3200400"/>
            <a:ext cx="0" cy="76200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flipH="1">
            <a:off x="4762500" y="4114800"/>
            <a:ext cx="15621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圆角矩形标注 13"/>
          <p:cNvSpPr/>
          <p:nvPr/>
        </p:nvSpPr>
        <p:spPr bwMode="auto">
          <a:xfrm>
            <a:off x="2400300" y="2706510"/>
            <a:ext cx="6934200" cy="2095500"/>
          </a:xfrm>
          <a:prstGeom prst="wedgeRoundRectCallout">
            <a:avLst>
              <a:gd name="adj1" fmla="val -50505"/>
              <a:gd name="adj2" fmla="val -87984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请大家注意“完成”这个词，这并不总是意味着执行到函数的最后一条语句才算完成。实际上，函数只要完成了所需要的运算</a:t>
            </a:r>
            <a: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功能，那么它能在内部的任何地方返回。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37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return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return</a:t>
            </a:r>
            <a:r>
              <a:rPr lang="zh-CN" altLang="en-US" sz="2400" dirty="0" smtClean="0"/>
              <a:t>语句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格式如下：</a:t>
            </a:r>
            <a:endParaRPr lang="en-US" altLang="zh-CN" sz="2400" dirty="0"/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endParaRPr lang="en-US" altLang="zh-CN" sz="2400" dirty="0" smtClean="0"/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	</a:t>
            </a:r>
            <a:r>
              <a:rPr lang="en-US" altLang="zh-CN" sz="3200" b="1" i="1" dirty="0" smtClean="0">
                <a:solidFill>
                  <a:srgbClr val="FF0000"/>
                </a:solidFill>
              </a:rPr>
              <a:t>return [</a:t>
            </a:r>
            <a:r>
              <a:rPr lang="zh-CN" altLang="en-US" sz="3200" b="1" i="1" dirty="0" smtClean="0">
                <a:solidFill>
                  <a:srgbClr val="FF0000"/>
                </a:solidFill>
              </a:rPr>
              <a:t>表达式</a:t>
            </a:r>
            <a:r>
              <a:rPr lang="en-US" altLang="zh-CN" sz="3200" b="1" i="1" dirty="0" smtClean="0">
                <a:solidFill>
                  <a:srgbClr val="FF0000"/>
                </a:solidFill>
              </a:rPr>
              <a:t>]</a:t>
            </a:r>
            <a:r>
              <a:rPr lang="zh-CN" altLang="en-US" sz="3200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sz="3200" b="1" i="1" dirty="0" smtClean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endParaRPr lang="en-US" altLang="zh-CN" sz="2400" dirty="0"/>
          </a:p>
          <a:p>
            <a:r>
              <a:rPr lang="zh-CN" altLang="en-US" sz="2400" dirty="0" smtClean="0"/>
              <a:t>例如：</a:t>
            </a:r>
            <a:endParaRPr lang="en-US" altLang="zh-CN" sz="2400" dirty="0"/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400" dirty="0"/>
              <a:t>	return 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	return status;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	return n &gt;= 0 ? n : 0;</a:t>
            </a:r>
          </a:p>
        </p:txBody>
      </p:sp>
      <p:sp>
        <p:nvSpPr>
          <p:cNvPr id="4" name="圆角矩形标注 3"/>
          <p:cNvSpPr/>
          <p:nvPr/>
        </p:nvSpPr>
        <p:spPr bwMode="auto">
          <a:xfrm>
            <a:off x="6477000" y="1676400"/>
            <a:ext cx="3733800" cy="1066800"/>
          </a:xfrm>
          <a:prstGeom prst="wedgeRoundRectCallout">
            <a:avLst>
              <a:gd name="adj1" fmla="val -61756"/>
              <a:gd name="adj2" fmla="val 18653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表达式是可选的，只有非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void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返回类型的函数必须有，否则就不应该有。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6471745" y="2971800"/>
            <a:ext cx="3733800" cy="1402343"/>
          </a:xfrm>
          <a:prstGeom prst="wedgeRoundRectCallout">
            <a:avLst>
              <a:gd name="adj1" fmla="val -59560"/>
              <a:gd name="adj2" fmla="val -33161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如果表达式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的类型和函数的返回类型不匹配，那么系统将会把表达式的类型隐式转换成返回类型。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6488036" y="4607736"/>
            <a:ext cx="3733800" cy="1402343"/>
          </a:xfrm>
          <a:prstGeom prst="wedgeRoundRectCallout">
            <a:avLst>
              <a:gd name="adj1" fmla="val -59560"/>
              <a:gd name="adj2" fmla="val -43953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void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返回类型的函数中，如果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语句是最后一条，那么这条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语句是可以省略的。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35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return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dirty="0" smtClean="0">
                <a:cs typeface="Courier New" panose="02070309020205020404" pitchFamily="49" charset="0"/>
              </a:rPr>
              <a:t>这里给出一个函数在中间位置返回的例子。设</a:t>
            </a:r>
            <a:r>
              <a:rPr lang="en-US" altLang="zh-CN" sz="2400" dirty="0" err="1" smtClean="0">
                <a:cs typeface="Courier New" panose="02070309020205020404" pitchFamily="49" charset="0"/>
              </a:rPr>
              <a:t>print_int</a:t>
            </a:r>
            <a:r>
              <a:rPr lang="zh-CN" altLang="en-US" sz="2400" dirty="0" smtClean="0">
                <a:cs typeface="Courier New" panose="02070309020205020404" pitchFamily="49" charset="0"/>
              </a:rPr>
              <a:t>函数要打印</a:t>
            </a:r>
            <a:r>
              <a:rPr lang="en-US" altLang="zh-CN" sz="2400" dirty="0" smtClean="0">
                <a:cs typeface="Courier New" panose="02070309020205020404" pitchFamily="49" charset="0"/>
              </a:rPr>
              <a:t>1-1000</a:t>
            </a:r>
            <a:r>
              <a:rPr lang="zh-CN" altLang="en-US" sz="2400" dirty="0" smtClean="0">
                <a:cs typeface="Courier New" panose="02070309020205020404" pitchFamily="49" charset="0"/>
              </a:rPr>
              <a:t>之间的正整数：</a:t>
            </a:r>
            <a:endParaRPr lang="zh-CN" altLang="en-US" sz="2400" dirty="0">
              <a:cs typeface="Courier New" panose="02070309020205020404" pitchFamily="49" charset="0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cs typeface="Courier New" panose="02070309020205020404" pitchFamily="49" charset="0"/>
              </a:rPr>
              <a:t>void </a:t>
            </a:r>
            <a:r>
              <a:rPr lang="en-US" altLang="zh-CN" sz="2800" dirty="0" err="1">
                <a:cs typeface="Courier New" panose="02070309020205020404" pitchFamily="49" charset="0"/>
              </a:rPr>
              <a:t>print_int</a:t>
            </a:r>
            <a:r>
              <a:rPr lang="en-US" altLang="zh-CN" sz="2800" dirty="0">
                <a:cs typeface="Courier New" panose="02070309020205020404" pitchFamily="49" charset="0"/>
              </a:rPr>
              <a:t>(</a:t>
            </a:r>
            <a:r>
              <a:rPr lang="en-US" altLang="zh-CN" sz="2800" dirty="0" err="1"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cs typeface="Courier New" panose="02070309020205020404" pitchFamily="49" charset="0"/>
              </a:rPr>
              <a:t>{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cs typeface="Courier New" panose="02070309020205020404" pitchFamily="49" charset="0"/>
              </a:rPr>
              <a:t>	  if (</a:t>
            </a:r>
            <a:r>
              <a:rPr lang="en-US" altLang="zh-CN" sz="2800" dirty="0" err="1"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cs typeface="Courier New" panose="02070309020205020404" pitchFamily="49" charset="0"/>
              </a:rPr>
              <a:t> &lt; 0)    </a:t>
            </a:r>
            <a:r>
              <a:rPr lang="en-US" altLang="zh-CN" sz="28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return</a:t>
            </a:r>
            <a:r>
              <a:rPr lang="en-US" altLang="zh-CN" sz="2800" dirty="0" smtClean="0"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None/>
            </a:pPr>
            <a:r>
              <a:rPr lang="en-US" altLang="zh-CN" sz="2800" dirty="0">
                <a:cs typeface="Courier New" panose="02070309020205020404" pitchFamily="49" charset="0"/>
              </a:rPr>
              <a:t>	</a:t>
            </a:r>
            <a:r>
              <a:rPr lang="en-US" altLang="zh-CN" sz="2800" dirty="0" smtClean="0">
                <a:cs typeface="Courier New" panose="02070309020205020404" pitchFamily="49" charset="0"/>
              </a:rPr>
              <a:t>	 </a:t>
            </a:r>
            <a:r>
              <a:rPr lang="en-US" altLang="zh-CN" sz="2800" dirty="0">
                <a:cs typeface="Courier New" panose="02070309020205020404" pitchFamily="49" charset="0"/>
              </a:rPr>
              <a:t>if (</a:t>
            </a:r>
            <a:r>
              <a:rPr lang="en-US" altLang="zh-CN" sz="2800" dirty="0" err="1"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cs typeface="Courier New" panose="02070309020205020404" pitchFamily="49" charset="0"/>
              </a:rPr>
              <a:t> &gt;</a:t>
            </a:r>
            <a:r>
              <a:rPr lang="en-US" altLang="zh-CN" sz="2800" dirty="0" smtClean="0">
                <a:cs typeface="Courier New" panose="02070309020205020404" pitchFamily="49" charset="0"/>
              </a:rPr>
              <a:t> 1000</a:t>
            </a:r>
            <a:r>
              <a:rPr lang="en-US" altLang="zh-CN" sz="2800" dirty="0">
                <a:cs typeface="Courier New" panose="02070309020205020404" pitchFamily="49" charset="0"/>
              </a:rPr>
              <a:t>) </a:t>
            </a:r>
            <a:r>
              <a:rPr lang="en-US" altLang="zh-CN" sz="2800" b="1" i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return</a:t>
            </a:r>
            <a:r>
              <a:rPr lang="en-US" altLang="zh-CN" sz="2800" dirty="0"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cs typeface="Courier New" panose="02070309020205020404" pitchFamily="49" charset="0"/>
              </a:rPr>
              <a:t>	  </a:t>
            </a:r>
            <a:r>
              <a:rPr lang="en-US" altLang="zh-CN" sz="2800" dirty="0" err="1">
                <a:cs typeface="Courier New" panose="02070309020205020404" pitchFamily="49" charset="0"/>
              </a:rPr>
              <a:t>printf</a:t>
            </a:r>
            <a:r>
              <a:rPr lang="en-US" altLang="zh-CN" sz="2800" dirty="0">
                <a:cs typeface="Courier New" panose="02070309020205020404" pitchFamily="49" charset="0"/>
              </a:rPr>
              <a:t>("%d", </a:t>
            </a:r>
            <a:r>
              <a:rPr lang="en-US" altLang="zh-CN" sz="2800" dirty="0" err="1"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cs typeface="Courier New" panose="02070309020205020404" pitchFamily="49" charset="0"/>
              </a:rPr>
              <a:t>);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cs typeface="Courier New" panose="02070309020205020404" pitchFamily="49" charset="0"/>
              </a:rPr>
              <a:t>} </a:t>
            </a:r>
          </a:p>
        </p:txBody>
      </p:sp>
      <p:sp>
        <p:nvSpPr>
          <p:cNvPr id="4" name="圆角矩形标注 3"/>
          <p:cNvSpPr/>
          <p:nvPr/>
        </p:nvSpPr>
        <p:spPr bwMode="auto">
          <a:xfrm>
            <a:off x="6629400" y="2057401"/>
            <a:ext cx="3733800" cy="990600"/>
          </a:xfrm>
          <a:prstGeom prst="wedgeRoundRectCallout">
            <a:avLst>
              <a:gd name="adj1" fmla="val -64796"/>
              <a:gd name="adj2" fmla="val 51972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这个例子还示意了在函数中可以有多条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语句的情况。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6629400" y="3238502"/>
            <a:ext cx="3733800" cy="990600"/>
          </a:xfrm>
          <a:prstGeom prst="wedgeRoundRectCallout">
            <a:avLst>
              <a:gd name="adj1" fmla="val -65134"/>
              <a:gd name="adj2" fmla="val -2139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问题：这个函数可以优化吗？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6629400" y="4424597"/>
            <a:ext cx="3733800" cy="990600"/>
          </a:xfrm>
          <a:prstGeom prst="wedgeRoundRectCallout">
            <a:avLst>
              <a:gd name="adj1" fmla="val -63614"/>
              <a:gd name="adj2" fmla="val -54977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两条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if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语句合并为：</a:t>
            </a:r>
            <a:endParaRPr lang="en-US" altLang="zh-CN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just"/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f (</a:t>
            </a:r>
            <a:r>
              <a:rPr lang="en-US" altLang="zh-CN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 &lt; 0 || </a:t>
            </a:r>
            <a:r>
              <a:rPr lang="en-US" altLang="zh-CN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 &gt; 1000) return;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7" name="图片 6" descr="【&lt;strong&gt;点赞&lt;/strong&gt;图标_&lt;strong&gt;点赞&lt;/strong&gt;图标图片_&lt;strong&gt;点赞&lt;/strong&gt;图标大全_&lt;strong&gt;点赞&lt;/strong&gt;图标下载】- 翼虎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4538897"/>
            <a:ext cx="952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9.5 </a:t>
            </a:r>
            <a:r>
              <a:rPr lang="zh-CN" altLang="en-US" dirty="0"/>
              <a:t>程序终止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main</a:t>
            </a:r>
            <a:r>
              <a:rPr lang="zh-CN" altLang="en-US" sz="2800" dirty="0" smtClean="0"/>
              <a:t>函数中执行</a:t>
            </a:r>
            <a:r>
              <a:rPr lang="en-US" altLang="zh-CN" sz="2800" dirty="0" smtClean="0"/>
              <a:t>return</a:t>
            </a:r>
            <a:r>
              <a:rPr lang="zh-CN" altLang="en-US" sz="2800" dirty="0" smtClean="0"/>
              <a:t>会终止程序。</a:t>
            </a:r>
            <a:endParaRPr lang="en-US" altLang="zh-CN" sz="2800" dirty="0" smtClean="0"/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/>
              <a:t>正常</a:t>
            </a:r>
            <a:r>
              <a:rPr lang="zh-CN" altLang="en-US" sz="2800" dirty="0"/>
              <a:t>情况下，</a:t>
            </a:r>
            <a:r>
              <a:rPr lang="en-US" altLang="zh-CN" sz="2800" dirty="0">
                <a:cs typeface="Courier New" panose="02070309020205020404" pitchFamily="49" charset="0"/>
              </a:rPr>
              <a:t>main</a:t>
            </a:r>
            <a:r>
              <a:rPr lang="zh-CN" altLang="en-US" sz="2800" dirty="0">
                <a:cs typeface="Courier New" panose="02070309020205020404" pitchFamily="49" charset="0"/>
              </a:rPr>
              <a:t>的返回类型是</a:t>
            </a:r>
            <a:r>
              <a:rPr lang="en-US" altLang="zh-CN" sz="2800" dirty="0" err="1"/>
              <a:t>int</a:t>
            </a:r>
            <a:r>
              <a:rPr lang="zh-CN" altLang="en-US" sz="2800" dirty="0"/>
              <a:t>：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 err="1">
                <a:solidFill>
                  <a:srgbClr val="FF0000"/>
                </a:solidFill>
              </a:rPr>
              <a:t>int</a:t>
            </a:r>
            <a:r>
              <a:rPr lang="en-US" altLang="zh-CN" sz="2800" b="1" i="1" dirty="0">
                <a:solidFill>
                  <a:srgbClr val="FF0000"/>
                </a:solidFill>
              </a:rPr>
              <a:t> main(void)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00"/>
                </a:solidFill>
              </a:rPr>
              <a:t>{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00"/>
                </a:solidFill>
              </a:rPr>
              <a:t>	 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…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  return 0;</a:t>
            </a:r>
            <a:endParaRPr lang="en-US" altLang="zh-CN" sz="2800" b="1" i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 smtClean="0">
                <a:solidFill>
                  <a:srgbClr val="FF0000"/>
                </a:solidFill>
              </a:rPr>
              <a:t>}</a:t>
            </a:r>
            <a:endParaRPr lang="en-US" altLang="zh-CN" sz="2800" b="1" i="1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1143000" y="2819400"/>
            <a:ext cx="1752600" cy="1219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圆角矩形标注 5"/>
          <p:cNvSpPr/>
          <p:nvPr/>
        </p:nvSpPr>
        <p:spPr bwMode="auto">
          <a:xfrm>
            <a:off x="4648200" y="2362200"/>
            <a:ext cx="4343400" cy="1676400"/>
          </a:xfrm>
          <a:prstGeom prst="wedgeRoundRectCallout">
            <a:avLst>
              <a:gd name="adj1" fmla="val -63033"/>
              <a:gd name="adj2" fmla="val -35416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多数情况下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函数没有参数，因此最好把它的参数列表写成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void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。当然，如果不写，仅仅是一对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也是可以的。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4648200" y="4105940"/>
            <a:ext cx="4343400" cy="2362200"/>
          </a:xfrm>
          <a:prstGeom prst="wedgeRoundRectCallout">
            <a:avLst>
              <a:gd name="adj1" fmla="val -63033"/>
              <a:gd name="adj2" fmla="val -35416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main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函数返回的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值是状态码，在程序终止时可以检测到状态码。如果程序正常终止，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main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函数应该返回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，否则，可以返回一个非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值。每一个值代表了一种状态。程序员可以通过检测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返回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值确定程序是否正常运行。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838200" y="5018690"/>
            <a:ext cx="3352800" cy="1001110"/>
          </a:xfrm>
          <a:prstGeom prst="wedgeRoundRectCallout">
            <a:avLst>
              <a:gd name="adj1" fmla="val -12424"/>
              <a:gd name="adj2" fmla="val -100941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执行到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函数中的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语句会终止程序。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3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exit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400" dirty="0" smtClean="0"/>
              <a:t>另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种终止程序的方法</a:t>
            </a:r>
            <a:r>
              <a:rPr lang="zh-CN" altLang="en-US" sz="2400" dirty="0"/>
              <a:t>是调用</a:t>
            </a:r>
            <a:r>
              <a:rPr lang="en-US" altLang="zh-CN" sz="2400" dirty="0"/>
              <a:t>exit</a:t>
            </a:r>
            <a:r>
              <a:rPr lang="zh-CN" altLang="en-US" sz="2400" dirty="0"/>
              <a:t>函数，此</a:t>
            </a:r>
            <a:r>
              <a:rPr lang="zh-CN" altLang="en-US" sz="2400" dirty="0" smtClean="0"/>
              <a:t>函数的原型包含在头文件</a:t>
            </a:r>
            <a:r>
              <a:rPr lang="en-US" altLang="zh-CN" sz="2400" dirty="0" err="1" smtClean="0"/>
              <a:t>stdlib.h</a:t>
            </a:r>
            <a:r>
              <a:rPr lang="zh-CN" altLang="en-US" sz="2400" dirty="0" smtClean="0"/>
              <a:t>中。例如：</a:t>
            </a:r>
            <a:endParaRPr lang="en-US" altLang="zh-CN" sz="2400" dirty="0"/>
          </a:p>
          <a:p>
            <a:pPr marL="457200" lvl="1" indent="0" algn="just">
              <a:buNone/>
            </a:pPr>
            <a:r>
              <a:rPr lang="en-US" altLang="zh-CN" sz="2800" b="1" i="1" dirty="0" smtClean="0">
                <a:solidFill>
                  <a:srgbClr val="FF0000"/>
                </a:solidFill>
              </a:rPr>
              <a:t>exit(0</a:t>
            </a:r>
            <a:r>
              <a:rPr lang="en-US" altLang="zh-CN" sz="2800" b="1" i="1" dirty="0">
                <a:solidFill>
                  <a:srgbClr val="FF0000"/>
                </a:solidFill>
              </a:rPr>
              <a:t>);   /* </a:t>
            </a:r>
            <a:r>
              <a:rPr lang="zh-CN" altLang="en-US" sz="2800" b="1" i="1" dirty="0" smtClean="0">
                <a:solidFill>
                  <a:srgbClr val="FF0000"/>
                </a:solidFill>
              </a:rPr>
              <a:t>正常终止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*/</a:t>
            </a:r>
          </a:p>
          <a:p>
            <a:pPr marL="457200" lvl="1" indent="0" algn="just">
              <a:buNone/>
            </a:pPr>
            <a:r>
              <a:rPr lang="en-US" altLang="zh-CN" sz="2800" b="1" i="1" dirty="0" smtClean="0">
                <a:solidFill>
                  <a:srgbClr val="FF0000"/>
                </a:solidFill>
              </a:rPr>
              <a:t>exit(EXIT_SUCCESS); /* EXIT_SUCCESS</a:t>
            </a:r>
            <a:r>
              <a:rPr lang="zh-CN" altLang="en-US" sz="2800" b="1" i="1" dirty="0" smtClean="0">
                <a:solidFill>
                  <a:srgbClr val="FF0000"/>
                </a:solidFill>
              </a:rPr>
              <a:t>是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0</a:t>
            </a:r>
            <a:r>
              <a:rPr lang="zh-CN" altLang="en-US" sz="2800" b="1" i="1" dirty="0" smtClean="0">
                <a:solidFill>
                  <a:srgbClr val="FF0000"/>
                </a:solidFill>
              </a:rPr>
              <a:t>的同意符号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*/</a:t>
            </a:r>
            <a:endParaRPr lang="en-US" altLang="zh-CN" sz="2800" b="1" i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altLang="zh-CN" sz="2800" b="1" i="1" dirty="0" smtClean="0">
                <a:solidFill>
                  <a:srgbClr val="FF0000"/>
                </a:solidFill>
              </a:rPr>
              <a:t>exit(EXIT_FAILURE); /* </a:t>
            </a:r>
            <a:r>
              <a:rPr lang="zh-CN" altLang="en-US" sz="2800" b="1" i="1" dirty="0" smtClean="0">
                <a:solidFill>
                  <a:srgbClr val="FF0000"/>
                </a:solidFill>
              </a:rPr>
              <a:t>异常终止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*/</a:t>
            </a:r>
            <a:endParaRPr lang="en-US" altLang="zh-CN" sz="2800" b="1" i="1" dirty="0">
              <a:solidFill>
                <a:srgbClr val="FF0000"/>
              </a:solidFill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914400" y="4191000"/>
            <a:ext cx="3962400" cy="1143000"/>
          </a:xfrm>
          <a:prstGeom prst="wedgeRoundRectCallout">
            <a:avLst>
              <a:gd name="adj1" fmla="val -20783"/>
              <a:gd name="adj2" fmla="val -78300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EXIT_SUCCESS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EXIT_FAILURE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是定义在</a:t>
            </a:r>
            <a:r>
              <a:rPr lang="en-US" altLang="zh-CN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stdlib.h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中的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宏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5105400" y="4191000"/>
            <a:ext cx="2895600" cy="1143000"/>
          </a:xfrm>
          <a:prstGeom prst="wedgeRoundRectCallout">
            <a:avLst>
              <a:gd name="adj1" fmla="val -34576"/>
              <a:gd name="adj2" fmla="val -82162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exit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函数可以在程序任何必要的地方调用。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8257452" y="4191000"/>
            <a:ext cx="3172548" cy="1447800"/>
          </a:xfrm>
          <a:prstGeom prst="wedgeRoundRectCallout">
            <a:avLst>
              <a:gd name="adj1" fmla="val -41828"/>
              <a:gd name="adj2" fmla="val -77719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调用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exit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函数会立即终止程序；而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语句只有在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main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中被执行到才会终止程序。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971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dirty="0" smtClean="0"/>
              <a:t>使用函数时，一种很常见的情况就是函数调用另外一个函数，就如下面的代码框架所示。这种调用关系称为“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函数的嵌套调用</a:t>
            </a:r>
            <a:r>
              <a:rPr lang="zh-CN" altLang="en-US" sz="2400" dirty="0" smtClean="0"/>
              <a:t>“。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550539" y="2476500"/>
            <a:ext cx="281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nt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…</a:t>
            </a:r>
          </a:p>
          <a:p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altLang="zh-CN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f();</a:t>
            </a:r>
          </a:p>
          <a:p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…	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07765" y="2476500"/>
            <a:ext cx="281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f()</a:t>
            </a:r>
          </a:p>
          <a:p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…</a:t>
            </a:r>
          </a:p>
          <a:p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g(0);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…</a:t>
            </a:r>
          </a:p>
          <a:p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 1;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12965" y="2418427"/>
            <a:ext cx="281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 g(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x)</a:t>
            </a:r>
          </a:p>
          <a:p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…</a:t>
            </a:r>
          </a:p>
          <a:p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return;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2440765" y="2933700"/>
            <a:ext cx="0" cy="820071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 flipV="1">
            <a:off x="2745565" y="2734137"/>
            <a:ext cx="2438400" cy="1190163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>
            <a:off x="5793565" y="2857500"/>
            <a:ext cx="0" cy="60960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V="1">
            <a:off x="6378991" y="2628900"/>
            <a:ext cx="2286000" cy="885363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>
            <a:off x="9374965" y="2835624"/>
            <a:ext cx="0" cy="1469676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 bwMode="auto">
          <a:xfrm flipH="1" flipV="1">
            <a:off x="6378991" y="3724736"/>
            <a:ext cx="2691174" cy="656764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>
            <a:off x="5793565" y="3771900"/>
            <a:ext cx="0" cy="60960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 bwMode="auto">
          <a:xfrm flipH="1" flipV="1">
            <a:off x="2745565" y="4053118"/>
            <a:ext cx="2857500" cy="498909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>
            <a:off x="2429729" y="4076700"/>
            <a:ext cx="0" cy="60960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圆角矩形标注 27"/>
          <p:cNvSpPr/>
          <p:nvPr/>
        </p:nvSpPr>
        <p:spPr bwMode="auto">
          <a:xfrm>
            <a:off x="4536265" y="5244019"/>
            <a:ext cx="3962400" cy="1143000"/>
          </a:xfrm>
          <a:prstGeom prst="wedgeRoundRectCallout">
            <a:avLst>
              <a:gd name="adj1" fmla="val -22215"/>
              <a:gd name="adj2" fmla="val -82162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可以看到，调用函数在等待被调函数结束才继续往下执行。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dirty="0" smtClean="0"/>
              <a:t>在特殊的场合，一个函数可以自己调用自己，</a:t>
            </a:r>
            <a:r>
              <a:rPr lang="zh-CN" altLang="en-US" sz="2400" dirty="0"/>
              <a:t>那么此函数就是</a:t>
            </a:r>
            <a:r>
              <a:rPr lang="zh-CN" altLang="en-US" sz="2400" b="1" i="1" dirty="0">
                <a:solidFill>
                  <a:srgbClr val="FF0000"/>
                </a:solidFill>
              </a:rPr>
              <a:t>递归的</a:t>
            </a:r>
            <a:r>
              <a:rPr lang="en-US" altLang="zh-CN" sz="2400" b="1" i="1" dirty="0">
                <a:solidFill>
                  <a:srgbClr val="FF0000"/>
                </a:solidFill>
              </a:rPr>
              <a:t>(recursive)</a:t>
            </a:r>
            <a:r>
              <a:rPr lang="zh-CN" altLang="en-US" sz="2400" dirty="0" smtClean="0"/>
              <a:t>。例如：</a:t>
            </a:r>
            <a:endParaRPr lang="en-US" altLang="zh-CN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524000" y="2590800"/>
            <a:ext cx="281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 f()</a:t>
            </a:r>
          </a:p>
          <a:p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…</a:t>
            </a:r>
          </a:p>
          <a:p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altLang="zh-CN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f();</a:t>
            </a:r>
          </a:p>
          <a:p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…	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38195" y="2590798"/>
            <a:ext cx="281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 f()</a:t>
            </a:r>
          </a:p>
          <a:p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…</a:t>
            </a:r>
          </a:p>
          <a:p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altLang="zh-CN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f();</a:t>
            </a:r>
            <a:endParaRPr lang="en-US" altLang="zh-CN" sz="2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…</a:t>
            </a:r>
          </a:p>
          <a:p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22343" y="2590798"/>
            <a:ext cx="281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f()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…</a:t>
            </a:r>
          </a:p>
          <a:p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altLang="zh-CN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f();</a:t>
            </a:r>
            <a:endParaRPr lang="en-US" altLang="zh-CN" sz="2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…</a:t>
            </a:r>
          </a:p>
          <a:p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2414226" y="3048000"/>
            <a:ext cx="0" cy="820071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 bwMode="auto">
          <a:xfrm flipV="1">
            <a:off x="2719026" y="2850207"/>
            <a:ext cx="1594646" cy="1188394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>
            <a:off x="4945260" y="2971798"/>
            <a:ext cx="2909" cy="89450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 flipV="1">
            <a:off x="5509421" y="2850207"/>
            <a:ext cx="1288399" cy="1112191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>
            <a:off x="7408277" y="2952305"/>
            <a:ext cx="2909" cy="89450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 bwMode="auto">
          <a:xfrm flipV="1">
            <a:off x="7972438" y="2952305"/>
            <a:ext cx="1320702" cy="99060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图片 22" descr="&lt;strong&gt;哭脸&lt;/strong&gt;矢量图__卡通设计_广告设计_矢量图库_昵图网nipic.com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24899" y="2590800"/>
            <a:ext cx="931687" cy="914400"/>
          </a:xfrm>
          <a:prstGeom prst="rect">
            <a:avLst/>
          </a:prstGeom>
        </p:spPr>
      </p:pic>
      <p:sp>
        <p:nvSpPr>
          <p:cNvPr id="27" name="圆角矩形标注 26"/>
          <p:cNvSpPr/>
          <p:nvPr/>
        </p:nvSpPr>
        <p:spPr bwMode="auto">
          <a:xfrm>
            <a:off x="8149764" y="4475421"/>
            <a:ext cx="2650257" cy="1143000"/>
          </a:xfrm>
          <a:prstGeom prst="wedgeRoundRectCallout">
            <a:avLst>
              <a:gd name="adj1" fmla="val -55915"/>
              <a:gd name="adj2" fmla="val -75340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递归是有条件的！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5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/>
              <a:t>那么何时用到、</a:t>
            </a:r>
            <a:r>
              <a:rPr lang="zh-CN" altLang="en-US" sz="2800" dirty="0"/>
              <a:t>又</a:t>
            </a:r>
            <a:r>
              <a:rPr lang="zh-CN" altLang="en-US" sz="2800" dirty="0" smtClean="0"/>
              <a:t>如何设计递归函数呢？我们来看一个例子。</a:t>
            </a:r>
            <a:endParaRPr lang="en-US" altLang="zh-CN" sz="2800" dirty="0" smtClean="0"/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/>
              <a:t>假设要求编写一个函数来求给定参数的阶乘。</a:t>
            </a:r>
            <a:endParaRPr lang="en-US" altLang="zh-CN" sz="2800" dirty="0" smtClean="0"/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/>
              <a:t>容易想到的解决方案就是用循环。不过，这次我们用不同的方法来解决</a:t>
            </a:r>
            <a:endParaRPr lang="en-US" altLang="zh-CN" sz="2800" dirty="0" smtClean="0"/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/>
              <a:t>首先我们来看阶乘的数学定义：</a:t>
            </a:r>
            <a:endParaRPr lang="en-US" altLang="zh-CN" sz="2800" dirty="0" smtClean="0"/>
          </a:p>
          <a:p>
            <a:pPr marL="0" indent="0" algn="just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dirty="0"/>
              <a:t>	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n! = 1 × 2 × 3 × … × (n-1) × n</a:t>
            </a:r>
          </a:p>
          <a:p>
            <a:pPr marL="0" indent="0" algn="just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 i="1" dirty="0">
                <a:solidFill>
                  <a:srgbClr val="FF0000"/>
                </a:solidFill>
              </a:rPr>
              <a:t>	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0</a:t>
            </a:r>
            <a:r>
              <a:rPr lang="zh-CN" altLang="en-US" sz="2800" b="1" i="1" dirty="0" smtClean="0">
                <a:solidFill>
                  <a:srgbClr val="FF0000"/>
                </a:solidFill>
              </a:rPr>
              <a:t>！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= 1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/>
              <a:t>现在</a:t>
            </a:r>
            <a:r>
              <a:rPr lang="zh-CN" altLang="en-US" sz="2800" dirty="0" smtClean="0"/>
              <a:t>我们把这个公式变一下形：</a:t>
            </a:r>
            <a:endParaRPr lang="en-US" altLang="zh-CN" sz="2800" dirty="0" smtClean="0"/>
          </a:p>
          <a:p>
            <a:pPr marL="0" indent="0" algn="just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 i="1" dirty="0" smtClean="0">
                <a:solidFill>
                  <a:srgbClr val="FF0000"/>
                </a:solidFill>
              </a:rPr>
              <a:t>	n</a:t>
            </a:r>
            <a:r>
              <a:rPr lang="en-US" altLang="zh-CN" sz="2800" b="1" i="1" dirty="0">
                <a:solidFill>
                  <a:srgbClr val="FF0000"/>
                </a:solidFill>
              </a:rPr>
              <a:t>! =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(1 </a:t>
            </a:r>
            <a:r>
              <a:rPr lang="en-US" altLang="zh-CN" sz="2800" b="1" i="1" dirty="0">
                <a:solidFill>
                  <a:srgbClr val="FF0000"/>
                </a:solidFill>
              </a:rPr>
              <a:t>× 2 × 3 × … × (n-1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)) </a:t>
            </a:r>
            <a:r>
              <a:rPr lang="en-US" altLang="zh-CN" sz="2800" b="1" i="1" dirty="0">
                <a:solidFill>
                  <a:srgbClr val="FF0000"/>
                </a:solidFill>
              </a:rPr>
              <a:t>×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n</a:t>
            </a:r>
          </a:p>
          <a:p>
            <a:pPr marL="0" indent="0" algn="just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 i="1" dirty="0">
                <a:solidFill>
                  <a:srgbClr val="FF0000"/>
                </a:solidFill>
              </a:rPr>
              <a:t>	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   = (n-1)! </a:t>
            </a:r>
            <a:r>
              <a:rPr lang="en-US" altLang="zh-CN" sz="2800" b="1" i="1" dirty="0">
                <a:solidFill>
                  <a:srgbClr val="FF0000"/>
                </a:solidFill>
              </a:rPr>
              <a:t>×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n</a:t>
            </a:r>
          </a:p>
          <a:p>
            <a:pPr marL="0" indent="0" algn="just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 i="1" dirty="0">
                <a:solidFill>
                  <a:srgbClr val="FF0000"/>
                </a:solidFill>
              </a:rPr>
              <a:t>	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0</a:t>
            </a:r>
            <a:r>
              <a:rPr lang="zh-CN" altLang="en-US" sz="2800" b="1" i="1" dirty="0" smtClean="0">
                <a:solidFill>
                  <a:srgbClr val="FF0000"/>
                </a:solidFill>
              </a:rPr>
              <a:t>！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= 1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	</a:t>
            </a:r>
            <a:endParaRPr lang="en-US" altLang="zh-CN" sz="2400" b="1" i="1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ct val="10000"/>
              </a:spcBef>
              <a:buNone/>
            </a:pPr>
            <a:endParaRPr lang="en-US" altLang="zh-CN" sz="2400" dirty="0"/>
          </a:p>
        </p:txBody>
      </p:sp>
      <p:sp>
        <p:nvSpPr>
          <p:cNvPr id="4" name="圆角矩形标注 3"/>
          <p:cNvSpPr/>
          <p:nvPr/>
        </p:nvSpPr>
        <p:spPr bwMode="auto">
          <a:xfrm>
            <a:off x="8382000" y="3988981"/>
            <a:ext cx="3124200" cy="1143000"/>
          </a:xfrm>
          <a:prstGeom prst="wedgeRoundRectCallout">
            <a:avLst>
              <a:gd name="adj1" fmla="val -55790"/>
              <a:gd name="adj2" fmla="val 48071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这种用自身定义自身的方式就是：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递归</a:t>
            </a:r>
            <a:endParaRPr lang="en-US" altLang="zh-CN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8378456" y="5271090"/>
            <a:ext cx="3124200" cy="1143000"/>
          </a:xfrm>
          <a:prstGeom prst="wedgeRoundRectCallout">
            <a:avLst>
              <a:gd name="adj1" fmla="val -57378"/>
              <a:gd name="adj2" fmla="val 24505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请注意到公式有个边界条件。这是递归定义终止的条件</a:t>
            </a:r>
            <a:endParaRPr lang="en-US" altLang="zh-CN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15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4066</TotalTime>
  <Words>992</Words>
  <Application>Microsoft Office PowerPoint</Application>
  <PresentationFormat>宽屏</PresentationFormat>
  <Paragraphs>195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 Unicode MS</vt:lpstr>
      <vt:lpstr>等线</vt:lpstr>
      <vt:lpstr>宋体</vt:lpstr>
      <vt:lpstr>微软雅黑</vt:lpstr>
      <vt:lpstr>Arial</vt:lpstr>
      <vt:lpstr>Cambria Math</vt:lpstr>
      <vt:lpstr>Consolas</vt:lpstr>
      <vt:lpstr>Courier New</vt:lpstr>
      <vt:lpstr>Times New Roman</vt:lpstr>
      <vt:lpstr>Wingdings</vt:lpstr>
      <vt:lpstr>tm2</vt:lpstr>
      <vt:lpstr>程序设计与算法基础I</vt:lpstr>
      <vt:lpstr>9.4 return语句</vt:lpstr>
      <vt:lpstr>9.4 return语句</vt:lpstr>
      <vt:lpstr>return语句</vt:lpstr>
      <vt:lpstr>9.5 程序终止</vt:lpstr>
      <vt:lpstr>exit函数</vt:lpstr>
      <vt:lpstr>9.6 递归</vt:lpstr>
      <vt:lpstr>9.6 递归</vt:lpstr>
      <vt:lpstr>递归</vt:lpstr>
      <vt:lpstr>递归</vt:lpstr>
      <vt:lpstr>递归</vt:lpstr>
      <vt:lpstr>递归</vt:lpstr>
      <vt:lpstr>递归</vt:lpstr>
      <vt:lpstr>递归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Bai Zhongjian</cp:lastModifiedBy>
  <cp:revision>1119</cp:revision>
  <cp:lastPrinted>2018-07-10T05:51:23Z</cp:lastPrinted>
  <dcterms:created xsi:type="dcterms:W3CDTF">1999-08-24T18:39:05Z</dcterms:created>
  <dcterms:modified xsi:type="dcterms:W3CDTF">2018-09-05T10:00:16Z</dcterms:modified>
</cp:coreProperties>
</file>