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62"/>
  </p:notesMasterIdLst>
  <p:handoutMasterIdLst>
    <p:handoutMasterId r:id="rId63"/>
  </p:handoutMasterIdLst>
  <p:sldIdLst>
    <p:sldId id="256" r:id="rId2"/>
    <p:sldId id="257" r:id="rId3"/>
    <p:sldId id="321" r:id="rId4"/>
    <p:sldId id="322" r:id="rId5"/>
    <p:sldId id="323" r:id="rId6"/>
    <p:sldId id="324" r:id="rId7"/>
    <p:sldId id="258" r:id="rId8"/>
    <p:sldId id="259" r:id="rId9"/>
    <p:sldId id="262" r:id="rId10"/>
    <p:sldId id="267" r:id="rId11"/>
    <p:sldId id="268" r:id="rId12"/>
    <p:sldId id="269" r:id="rId13"/>
    <p:sldId id="270" r:id="rId14"/>
    <p:sldId id="271" r:id="rId15"/>
    <p:sldId id="272" r:id="rId16"/>
    <p:sldId id="274" r:id="rId17"/>
    <p:sldId id="326" r:id="rId18"/>
    <p:sldId id="325" r:id="rId19"/>
    <p:sldId id="275" r:id="rId20"/>
    <p:sldId id="276" r:id="rId21"/>
    <p:sldId id="277" r:id="rId22"/>
    <p:sldId id="278" r:id="rId23"/>
    <p:sldId id="279" r:id="rId24"/>
    <p:sldId id="280" r:id="rId25"/>
    <p:sldId id="281" r:id="rId26"/>
    <p:sldId id="327" r:id="rId27"/>
    <p:sldId id="283" r:id="rId28"/>
    <p:sldId id="284" r:id="rId29"/>
    <p:sldId id="285" r:id="rId30"/>
    <p:sldId id="286" r:id="rId31"/>
    <p:sldId id="287" r:id="rId32"/>
    <p:sldId id="328" r:id="rId33"/>
    <p:sldId id="288" r:id="rId34"/>
    <p:sldId id="289" r:id="rId35"/>
    <p:sldId id="290" r:id="rId36"/>
    <p:sldId id="291" r:id="rId37"/>
    <p:sldId id="292" r:id="rId38"/>
    <p:sldId id="302" r:id="rId39"/>
    <p:sldId id="329" r:id="rId40"/>
    <p:sldId id="303" r:id="rId41"/>
    <p:sldId id="304" r:id="rId42"/>
    <p:sldId id="306" r:id="rId43"/>
    <p:sldId id="308" r:id="rId44"/>
    <p:sldId id="330" r:id="rId45"/>
    <p:sldId id="331" r:id="rId46"/>
    <p:sldId id="332" r:id="rId47"/>
    <p:sldId id="333" r:id="rId48"/>
    <p:sldId id="334" r:id="rId49"/>
    <p:sldId id="309" r:id="rId50"/>
    <p:sldId id="310" r:id="rId51"/>
    <p:sldId id="335" r:id="rId52"/>
    <p:sldId id="311" r:id="rId53"/>
    <p:sldId id="312" r:id="rId54"/>
    <p:sldId id="313" r:id="rId55"/>
    <p:sldId id="314" r:id="rId56"/>
    <p:sldId id="315" r:id="rId57"/>
    <p:sldId id="316" r:id="rId58"/>
    <p:sldId id="317" r:id="rId59"/>
    <p:sldId id="319" r:id="rId60"/>
    <p:sldId id="320" r:id="rId61"/>
  </p:sldIdLst>
  <p:sldSz cx="12192000" cy="6858000"/>
  <p:notesSz cx="9928225" cy="6797675"/>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140" userDrawn="1">
          <p15:clr>
            <a:srgbClr val="A4A3A4"/>
          </p15:clr>
        </p15:guide>
        <p15:guide id="2" pos="312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B82F25"/>
    <a:srgbClr val="660033"/>
    <a:srgbClr val="FF7706"/>
    <a:srgbClr val="990033"/>
    <a:srgbClr val="000066"/>
    <a:srgbClr val="C6A02E"/>
    <a:srgbClr val="6DBFAB"/>
    <a:srgbClr val="FFAB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4" autoAdjust="0"/>
    <p:restoredTop sz="94660"/>
  </p:normalViewPr>
  <p:slideViewPr>
    <p:cSldViewPr>
      <p:cViewPr varScale="1">
        <p:scale>
          <a:sx n="90" d="100"/>
          <a:sy n="90" d="100"/>
        </p:scale>
        <p:origin x="88" y="308"/>
      </p:cViewPr>
      <p:guideLst>
        <p:guide orient="horz" pos="2160"/>
        <p:guide pos="3840"/>
      </p:guideLst>
    </p:cSldViewPr>
  </p:slideViewPr>
  <p:notesTextViewPr>
    <p:cViewPr>
      <p:scale>
        <a:sx n="3" d="2"/>
        <a:sy n="3" d="2"/>
      </p:scale>
      <p:origin x="0" y="0"/>
    </p:cViewPr>
  </p:notesTextViewPr>
  <p:sorterViewPr>
    <p:cViewPr>
      <p:scale>
        <a:sx n="66" d="100"/>
        <a:sy n="66" d="100"/>
      </p:scale>
      <p:origin x="0" y="546"/>
    </p:cViewPr>
  </p:sorterViewPr>
  <p:notesViewPr>
    <p:cSldViewPr>
      <p:cViewPr varScale="1">
        <p:scale>
          <a:sx n="60" d="100"/>
          <a:sy n="60" d="100"/>
        </p:scale>
        <p:origin x="2568" y="56"/>
      </p:cViewPr>
      <p:guideLst>
        <p:guide orient="horz" pos="2140"/>
        <p:guide pos="312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3313" cy="34097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22594" y="1"/>
            <a:ext cx="4303313" cy="340976"/>
          </a:xfrm>
          <a:prstGeom prst="rect">
            <a:avLst/>
          </a:prstGeom>
        </p:spPr>
        <p:txBody>
          <a:bodyPr vert="horz" lIns="91440" tIns="45720" rIns="91440" bIns="45720" rtlCol="0"/>
          <a:lstStyle>
            <a:lvl1pPr algn="r">
              <a:defRPr sz="1200"/>
            </a:lvl1pPr>
          </a:lstStyle>
          <a:p>
            <a:fld id="{58ACF2A5-0579-4386-8648-E82645C5F413}" type="datetimeFigureOut">
              <a:rPr lang="zh-CN" altLang="en-US" smtClean="0"/>
              <a:t>2018/7/10</a:t>
            </a:fld>
            <a:endParaRPr lang="zh-CN" altLang="en-US"/>
          </a:p>
        </p:txBody>
      </p:sp>
      <p:sp>
        <p:nvSpPr>
          <p:cNvPr id="4" name="页脚占位符 3"/>
          <p:cNvSpPr>
            <a:spLocks noGrp="1"/>
          </p:cNvSpPr>
          <p:nvPr>
            <p:ph type="ftr" sz="quarter" idx="2"/>
          </p:nvPr>
        </p:nvSpPr>
        <p:spPr>
          <a:xfrm>
            <a:off x="0" y="6456699"/>
            <a:ext cx="4303313" cy="340976"/>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2594" y="6456699"/>
            <a:ext cx="4303313" cy="340976"/>
          </a:xfrm>
          <a:prstGeom prst="rect">
            <a:avLst/>
          </a:prstGeom>
        </p:spPr>
        <p:txBody>
          <a:bodyPr vert="horz" lIns="91440" tIns="45720" rIns="91440" bIns="45720" rtlCol="0" anchor="b"/>
          <a:lstStyle>
            <a:lvl1pPr algn="r">
              <a:defRPr sz="1200"/>
            </a:lvl1pPr>
          </a:lstStyle>
          <a:p>
            <a:fld id="{0CD58500-17BA-4E5A-A20A-29C4AFFD5514}" type="slidenum">
              <a:rPr lang="zh-CN" altLang="en-US" smtClean="0"/>
              <a:t>‹#›</a:t>
            </a:fld>
            <a:endParaRPr lang="zh-CN" altLang="en-US"/>
          </a:p>
        </p:txBody>
      </p:sp>
    </p:spTree>
    <p:extLst>
      <p:ext uri="{BB962C8B-B14F-4D97-AF65-F5344CB8AC3E}">
        <p14:creationId xmlns:p14="http://schemas.microsoft.com/office/powerpoint/2010/main" val="1445099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4" y="1"/>
            <a:ext cx="4302905" cy="339419"/>
          </a:xfrm>
          <a:prstGeom prst="rect">
            <a:avLst/>
          </a:prstGeom>
          <a:noFill/>
          <a:ln w="12700">
            <a:noFill/>
            <a:miter lim="800000"/>
            <a:headEnd type="none" w="sm" len="sm"/>
            <a:tailEnd type="none" w="sm" len="sm"/>
          </a:ln>
          <a:effectLst/>
        </p:spPr>
        <p:txBody>
          <a:bodyPr vert="horz" wrap="square" lIns="95243" tIns="47621" rIns="95243" bIns="47621" numCol="1" anchor="t" anchorCtr="0" compatLnSpc="1">
            <a:prstTxWarp prst="textNoShape">
              <a:avLst/>
            </a:prstTxWarp>
          </a:bodyPr>
          <a:lstStyle>
            <a:lvl1pPr defTabSz="952580">
              <a:defRPr sz="1200"/>
            </a:lvl1pPr>
          </a:lstStyle>
          <a:p>
            <a:pPr>
              <a:defRPr/>
            </a:pPr>
            <a:endParaRPr lang="zh-CN" altLang="en-US"/>
          </a:p>
        </p:txBody>
      </p:sp>
      <p:sp>
        <p:nvSpPr>
          <p:cNvPr id="12291" name="Rectangle 3"/>
          <p:cNvSpPr>
            <a:spLocks noGrp="1" noChangeArrowheads="1"/>
          </p:cNvSpPr>
          <p:nvPr>
            <p:ph type="dt" idx="1"/>
          </p:nvPr>
        </p:nvSpPr>
        <p:spPr bwMode="auto">
          <a:xfrm>
            <a:off x="5625322" y="1"/>
            <a:ext cx="4302905" cy="339419"/>
          </a:xfrm>
          <a:prstGeom prst="rect">
            <a:avLst/>
          </a:prstGeom>
          <a:noFill/>
          <a:ln w="12700">
            <a:noFill/>
            <a:miter lim="800000"/>
            <a:headEnd type="none" w="sm" len="sm"/>
            <a:tailEnd type="none" w="sm" len="sm"/>
          </a:ln>
          <a:effectLst/>
        </p:spPr>
        <p:txBody>
          <a:bodyPr vert="horz" wrap="square" lIns="95243" tIns="47621" rIns="95243" bIns="47621" numCol="1" anchor="t" anchorCtr="0" compatLnSpc="1">
            <a:prstTxWarp prst="textNoShape">
              <a:avLst/>
            </a:prstTxWarp>
          </a:bodyPr>
          <a:lstStyle>
            <a:lvl1pPr algn="r" defTabSz="952580">
              <a:defRPr sz="1200"/>
            </a:lvl1pPr>
          </a:lstStyle>
          <a:p>
            <a:pPr>
              <a:defRPr/>
            </a:pPr>
            <a:endParaRPr lang="zh-CN" altLang="en-US"/>
          </a:p>
        </p:txBody>
      </p:sp>
      <p:sp>
        <p:nvSpPr>
          <p:cNvPr id="37892" name="Rectangle 4"/>
          <p:cNvSpPr>
            <a:spLocks noGrp="1" noRot="1" noChangeAspect="1" noChangeArrowheads="1" noTextEdit="1"/>
          </p:cNvSpPr>
          <p:nvPr>
            <p:ph type="sldImg" idx="2"/>
          </p:nvPr>
        </p:nvSpPr>
        <p:spPr bwMode="auto">
          <a:xfrm>
            <a:off x="2703513" y="511175"/>
            <a:ext cx="4525962" cy="25463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1324665" y="3227966"/>
            <a:ext cx="7278897" cy="3059418"/>
          </a:xfrm>
          <a:prstGeom prst="rect">
            <a:avLst/>
          </a:prstGeom>
          <a:noFill/>
          <a:ln w="12700">
            <a:noFill/>
            <a:miter lim="800000"/>
            <a:headEnd type="none" w="sm" len="sm"/>
            <a:tailEnd type="none" w="sm" len="sm"/>
          </a:ln>
          <a:effectLst/>
        </p:spPr>
        <p:txBody>
          <a:bodyPr vert="horz" wrap="square" lIns="95243" tIns="47621" rIns="95243" bIns="47621" numCol="1" anchor="t" anchorCtr="0" compatLnSpc="1">
            <a:prstTxWarp prst="textNoShape">
              <a:avLst/>
            </a:prstTxWarp>
          </a:bodyPr>
          <a:lstStyle/>
          <a:p>
            <a:pPr lvl="0"/>
            <a:r>
              <a:rPr lang="en-US" noProof="0" smtClean="0"/>
              <a:t>Click to edit Master text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12294" name="Rectangle 6"/>
          <p:cNvSpPr>
            <a:spLocks noGrp="1" noChangeArrowheads="1"/>
          </p:cNvSpPr>
          <p:nvPr>
            <p:ph type="ftr" sz="quarter" idx="4"/>
          </p:nvPr>
        </p:nvSpPr>
        <p:spPr bwMode="auto">
          <a:xfrm>
            <a:off x="4" y="6458256"/>
            <a:ext cx="4302905" cy="339419"/>
          </a:xfrm>
          <a:prstGeom prst="rect">
            <a:avLst/>
          </a:prstGeom>
          <a:noFill/>
          <a:ln w="12700">
            <a:noFill/>
            <a:miter lim="800000"/>
            <a:headEnd type="none" w="sm" len="sm"/>
            <a:tailEnd type="none" w="sm" len="sm"/>
          </a:ln>
          <a:effectLst/>
        </p:spPr>
        <p:txBody>
          <a:bodyPr vert="horz" wrap="square" lIns="95243" tIns="47621" rIns="95243" bIns="47621" numCol="1" anchor="b" anchorCtr="0" compatLnSpc="1">
            <a:prstTxWarp prst="textNoShape">
              <a:avLst/>
            </a:prstTxWarp>
          </a:bodyPr>
          <a:lstStyle>
            <a:lvl1pPr defTabSz="952580">
              <a:defRPr sz="1200"/>
            </a:lvl1pPr>
          </a:lstStyle>
          <a:p>
            <a:pPr>
              <a:defRPr/>
            </a:pPr>
            <a:endParaRPr lang="zh-CN" altLang="en-US"/>
          </a:p>
        </p:txBody>
      </p:sp>
      <p:sp>
        <p:nvSpPr>
          <p:cNvPr id="12295" name="Rectangle 7"/>
          <p:cNvSpPr>
            <a:spLocks noGrp="1" noChangeArrowheads="1"/>
          </p:cNvSpPr>
          <p:nvPr>
            <p:ph type="sldNum" sz="quarter" idx="5"/>
          </p:nvPr>
        </p:nvSpPr>
        <p:spPr bwMode="auto">
          <a:xfrm>
            <a:off x="5625322" y="6458256"/>
            <a:ext cx="4302905" cy="339419"/>
          </a:xfrm>
          <a:prstGeom prst="rect">
            <a:avLst/>
          </a:prstGeom>
          <a:noFill/>
          <a:ln w="12700">
            <a:noFill/>
            <a:miter lim="800000"/>
            <a:headEnd type="none" w="sm" len="sm"/>
            <a:tailEnd type="none" w="sm" len="sm"/>
          </a:ln>
          <a:effectLst/>
        </p:spPr>
        <p:txBody>
          <a:bodyPr vert="horz" wrap="square" lIns="95243" tIns="47621" rIns="95243" bIns="47621" numCol="1" anchor="b" anchorCtr="0" compatLnSpc="1">
            <a:prstTxWarp prst="textNoShape">
              <a:avLst/>
            </a:prstTxWarp>
          </a:bodyPr>
          <a:lstStyle>
            <a:lvl1pPr algn="r" defTabSz="952580">
              <a:defRPr sz="1200"/>
            </a:lvl1pPr>
          </a:lstStyle>
          <a:p>
            <a:fld id="{B90D6BE3-42E0-4DA5-B156-66EF77FDC710}" type="slidenum">
              <a:rPr lang="zh-CN" altLang="en-US"/>
              <a:pPr/>
              <a:t>‹#›</a:t>
            </a:fld>
            <a:endParaRPr lang="en-US" altLang="zh-CN"/>
          </a:p>
        </p:txBody>
      </p:sp>
    </p:spTree>
    <p:extLst>
      <p:ext uri="{BB962C8B-B14F-4D97-AF65-F5344CB8AC3E}">
        <p14:creationId xmlns:p14="http://schemas.microsoft.com/office/powerpoint/2010/main" val="24190567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7756" cy="6858000"/>
          </a:xfrm>
          <a:prstGeom prst="rect">
            <a:avLst/>
          </a:prstGeom>
        </p:spPr>
      </p:pic>
      <p:sp>
        <p:nvSpPr>
          <p:cNvPr id="2" name="Title 1"/>
          <p:cNvSpPr>
            <a:spLocks noGrp="1"/>
          </p:cNvSpPr>
          <p:nvPr>
            <p:ph type="ctrTitle"/>
          </p:nvPr>
        </p:nvSpPr>
        <p:spPr>
          <a:xfrm>
            <a:off x="914400" y="2130426"/>
            <a:ext cx="10363200" cy="1470025"/>
          </a:xfrm>
        </p:spPr>
        <p:txBody>
          <a:bodyPr/>
          <a:lstStyle>
            <a:lvl1pPr>
              <a:defRPr>
                <a:solidFill>
                  <a:srgbClr val="990033"/>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000066"/>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8853305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388"/>
          </a:xfrm>
          <a:prstGeom prst="rect">
            <a:avLst/>
          </a:prstGeom>
        </p:spPr>
      </p:pic>
      <p:sp>
        <p:nvSpPr>
          <p:cNvPr id="2" name="Title 1"/>
          <p:cNvSpPr>
            <a:spLocks noGrp="1"/>
          </p:cNvSpPr>
          <p:nvPr>
            <p:ph type="title"/>
          </p:nvPr>
        </p:nvSpPr>
        <p:spPr/>
        <p:txBody>
          <a:bodyPr/>
          <a:lstStyle>
            <a:lvl1pPr>
              <a:defRPr sz="3600">
                <a:solidFill>
                  <a:srgbClr val="660033"/>
                </a:solidFill>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3" name="Content Placeholder 2"/>
          <p:cNvSpPr>
            <a:spLocks noGrp="1"/>
          </p:cNvSpPr>
          <p:nvPr>
            <p:ph idx="1" hasCustomPrompt="1"/>
          </p:nvPr>
        </p:nvSpPr>
        <p:spPr>
          <a:xfrm>
            <a:off x="304800" y="1371600"/>
            <a:ext cx="11582400" cy="5181600"/>
          </a:xfrm>
        </p:spPr>
        <p:txBody>
          <a:bodyPr/>
          <a:lstStyle>
            <a:lvl1pPr marL="342900" indent="-342900">
              <a:lnSpc>
                <a:spcPct val="100000"/>
              </a:lnSpc>
              <a:spcBef>
                <a:spcPts val="600"/>
              </a:spcBef>
              <a:buClr>
                <a:srgbClr val="0070C0"/>
              </a:buClr>
              <a:buFont typeface="Wingdings" panose="05000000000000000000" pitchFamily="2" charset="2"/>
              <a:buChar char="n"/>
              <a:defRPr b="0">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defRPr>
            </a:lvl1pPr>
            <a:lvl2pPr marL="742950" indent="-285750">
              <a:lnSpc>
                <a:spcPct val="100000"/>
              </a:lnSpc>
              <a:spcBef>
                <a:spcPts val="600"/>
              </a:spcBef>
              <a:buClr>
                <a:srgbClr val="0070C0"/>
              </a:buClr>
              <a:buFont typeface="Wingdings" panose="05000000000000000000" pitchFamily="2" charset="2"/>
              <a:buChar char="p"/>
              <a:defRPr b="0">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defRPr>
            </a:lvl2pPr>
            <a:lvl3pPr marL="1085850" indent="-228600">
              <a:lnSpc>
                <a:spcPct val="100000"/>
              </a:lnSpc>
              <a:spcBef>
                <a:spcPts val="600"/>
              </a:spcBef>
              <a:buClr>
                <a:srgbClr val="0070C0"/>
              </a:buClr>
              <a:buFont typeface="Arial" panose="020B0604020202020204" pitchFamily="34" charset="0"/>
              <a:buChar char="•"/>
              <a:defRPr b="0">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defRPr>
            </a:lvl3pPr>
            <a:lvl4pPr>
              <a:lnSpc>
                <a:spcPct val="150000"/>
              </a:lnSpc>
              <a:spcBef>
                <a:spcPts val="600"/>
              </a:spcBef>
              <a:defRPr b="1">
                <a:solidFill>
                  <a:schemeClr val="accent6">
                    <a:lumMod val="75000"/>
                  </a:schemeClr>
                </a:solidFill>
              </a:defRPr>
            </a:lvl4pPr>
            <a:lvl5pPr>
              <a:lnSpc>
                <a:spcPct val="150000"/>
              </a:lnSpc>
              <a:spcBef>
                <a:spcPts val="600"/>
              </a:spcBef>
              <a:defRPr b="1">
                <a:solidFill>
                  <a:schemeClr val="accent6">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Tree>
    <p:extLst>
      <p:ext uri="{BB962C8B-B14F-4D97-AF65-F5344CB8AC3E}">
        <p14:creationId xmlns:p14="http://schemas.microsoft.com/office/powerpoint/2010/main" val="693321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990033"/>
                </a:solidFill>
              </a:defRPr>
            </a:lvl1pPr>
          </a:lstStyle>
          <a:p>
            <a:r>
              <a:rPr lang="en-US" dirty="0" smtClean="0"/>
              <a:t>Click to edit Master title style</a:t>
            </a:r>
            <a:endParaRPr lang="en-US" dirty="0"/>
          </a:p>
        </p:txBody>
      </p:sp>
      <p:sp>
        <p:nvSpPr>
          <p:cNvPr id="3" name="Content Placeholder 2"/>
          <p:cNvSpPr>
            <a:spLocks noGrp="1"/>
          </p:cNvSpPr>
          <p:nvPr>
            <p:ph sz="half" idx="1" hasCustomPrompt="1"/>
          </p:nvPr>
        </p:nvSpPr>
        <p:spPr>
          <a:xfrm>
            <a:off x="304800" y="1524000"/>
            <a:ext cx="5689600" cy="4800600"/>
          </a:xfrm>
        </p:spPr>
        <p:txBody>
          <a:bodyPr/>
          <a:lstStyle>
            <a:lvl1pPr>
              <a:lnSpc>
                <a:spcPct val="150000"/>
              </a:lnSpc>
              <a:spcBef>
                <a:spcPts val="600"/>
              </a:spcBef>
              <a:defRPr sz="2800" b="1">
                <a:solidFill>
                  <a:srgbClr val="000066"/>
                </a:solidFill>
              </a:defRPr>
            </a:lvl1pPr>
            <a:lvl2pPr>
              <a:lnSpc>
                <a:spcPct val="150000"/>
              </a:lnSpc>
              <a:spcBef>
                <a:spcPts val="600"/>
              </a:spcBef>
              <a:defRPr sz="2400" b="1">
                <a:solidFill>
                  <a:srgbClr val="000066"/>
                </a:solidFill>
              </a:defRPr>
            </a:lvl2pPr>
            <a:lvl3pPr>
              <a:lnSpc>
                <a:spcPct val="150000"/>
              </a:lnSpc>
              <a:spcBef>
                <a:spcPts val="600"/>
              </a:spcBef>
              <a:defRPr sz="2000" b="1">
                <a:solidFill>
                  <a:srgbClr val="000066"/>
                </a:solidFill>
              </a:defRPr>
            </a:lvl3pPr>
            <a:lvl4pPr>
              <a:lnSpc>
                <a:spcPct val="150000"/>
              </a:lnSpc>
              <a:spcBef>
                <a:spcPts val="600"/>
              </a:spcBef>
              <a:defRPr sz="1800" b="1">
                <a:solidFill>
                  <a:schemeClr val="accent6">
                    <a:lumMod val="75000"/>
                  </a:schemeClr>
                </a:solidFill>
              </a:defRPr>
            </a:lvl4pPr>
            <a:lvl5pPr>
              <a:lnSpc>
                <a:spcPct val="150000"/>
              </a:lnSpc>
              <a:spcBef>
                <a:spcPts val="600"/>
              </a:spcBef>
              <a:defRPr sz="1800" b="1">
                <a:solidFill>
                  <a:schemeClr val="accent6">
                    <a:lumMod val="7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4" name="Content Placeholder 3"/>
          <p:cNvSpPr>
            <a:spLocks noGrp="1"/>
          </p:cNvSpPr>
          <p:nvPr>
            <p:ph sz="half" idx="2" hasCustomPrompt="1"/>
          </p:nvPr>
        </p:nvSpPr>
        <p:spPr>
          <a:xfrm>
            <a:off x="6197600" y="1524000"/>
            <a:ext cx="5689600" cy="480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a:defRPr lang="en-US" b="1" smtClean="0">
                <a:solidFill>
                  <a:srgbClr val="000066"/>
                </a:solidFill>
              </a:defRPr>
            </a:lvl1pPr>
            <a:lvl2pPr>
              <a:defRPr lang="en-US" b="1" smtClean="0">
                <a:solidFill>
                  <a:srgbClr val="000066"/>
                </a:solidFill>
              </a:defRPr>
            </a:lvl2pPr>
            <a:lvl3pPr>
              <a:defRPr lang="en-US" b="1" smtClean="0">
                <a:solidFill>
                  <a:srgbClr val="000066"/>
                </a:solidFill>
              </a:defRPr>
            </a:lvl3pPr>
            <a:lvl4pPr>
              <a:defRPr lang="en-US" sz="1800" b="1" smtClean="0">
                <a:solidFill>
                  <a:schemeClr val="accent6">
                    <a:lumMod val="75000"/>
                  </a:schemeClr>
                </a:solidFill>
              </a:defRPr>
            </a:lvl4pPr>
            <a:lvl5pPr>
              <a:defRPr lang="en-US" sz="1800" b="1">
                <a:solidFill>
                  <a:schemeClr val="accent6">
                    <a:lumMod val="75000"/>
                  </a:schemeClr>
                </a:solidFill>
              </a:defRPr>
            </a:lvl5pPr>
          </a:lstStyle>
          <a:p>
            <a:pPr lvl="0">
              <a:lnSpc>
                <a:spcPct val="150000"/>
              </a:lnSpc>
              <a:spcBef>
                <a:spcPts val="600"/>
              </a:spcBef>
            </a:pPr>
            <a:r>
              <a:rPr lang="en-US" dirty="0" smtClean="0"/>
              <a:t>Click to edit Master text styles</a:t>
            </a:r>
          </a:p>
          <a:p>
            <a:pPr lvl="1">
              <a:lnSpc>
                <a:spcPct val="150000"/>
              </a:lnSpc>
              <a:spcBef>
                <a:spcPts val="600"/>
              </a:spcBef>
            </a:pPr>
            <a:r>
              <a:rPr lang="en-US" dirty="0" smtClean="0"/>
              <a:t>Second level</a:t>
            </a:r>
          </a:p>
          <a:p>
            <a:pPr lvl="2">
              <a:lnSpc>
                <a:spcPct val="150000"/>
              </a:lnSpc>
              <a:spcBef>
                <a:spcPts val="600"/>
              </a:spcBef>
            </a:pPr>
            <a:r>
              <a:rPr lang="en-US" dirty="0" smtClean="0"/>
              <a:t>Third level</a:t>
            </a:r>
            <a:endParaRPr lang="en-US" dirty="0"/>
          </a:p>
        </p:txBody>
      </p:sp>
    </p:spTree>
    <p:extLst>
      <p:ext uri="{BB962C8B-B14F-4D97-AF65-F5344CB8AC3E}">
        <p14:creationId xmlns:p14="http://schemas.microsoft.com/office/powerpoint/2010/main" val="724165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uild="p" bldLvl="2">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62599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0"/>
            <a:ext cx="2590800" cy="5562600"/>
          </a:xfrm>
        </p:spPr>
        <p:txBody>
          <a:bodyPr vert="eaVert"/>
          <a:lstStyle>
            <a:lvl1pPr>
              <a:defRPr>
                <a:solidFill>
                  <a:srgbClr val="990033"/>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hasCustomPrompt="1"/>
          </p:nvPr>
        </p:nvSpPr>
        <p:spPr>
          <a:xfrm>
            <a:off x="914400" y="762000"/>
            <a:ext cx="7569200" cy="5562600"/>
          </a:xfrm>
        </p:spPr>
        <p:txBody>
          <a:bodyPr vert="eaVert"/>
          <a:lstStyle>
            <a:lvl1pPr>
              <a:defRPr>
                <a:solidFill>
                  <a:srgbClr val="000066"/>
                </a:solidFill>
              </a:defRPr>
            </a:lvl1pPr>
            <a:lvl2pPr>
              <a:defRPr>
                <a:solidFill>
                  <a:srgbClr val="000066"/>
                </a:solidFill>
              </a:defRPr>
            </a:lvl2pPr>
            <a:lvl3pPr>
              <a:defRPr>
                <a:solidFill>
                  <a:srgbClr val="000066"/>
                </a:solidFill>
              </a:defRPr>
            </a:lvl3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40139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1"/>
            <a:ext cx="12200238" cy="6865023"/>
          </a:xfrm>
          <a:prstGeom prst="rect">
            <a:avLst/>
          </a:prstGeom>
        </p:spPr>
      </p:pic>
      <p:sp>
        <p:nvSpPr>
          <p:cNvPr id="1028" name="Rectangle 2"/>
          <p:cNvSpPr>
            <a:spLocks noGrp="1" noChangeArrowheads="1"/>
          </p:cNvSpPr>
          <p:nvPr userDrawn="1">
            <p:ph type="title"/>
          </p:nvPr>
        </p:nvSpPr>
        <p:spPr bwMode="auto">
          <a:xfrm>
            <a:off x="914400" y="533400"/>
            <a:ext cx="1036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dirty="0" smtClean="0"/>
              <a:t>Click to edit Master title style</a:t>
            </a:r>
          </a:p>
        </p:txBody>
      </p:sp>
      <p:sp>
        <p:nvSpPr>
          <p:cNvPr id="1029" name="Rectangle 3"/>
          <p:cNvSpPr>
            <a:spLocks noGrp="1" noChangeArrowheads="1"/>
          </p:cNvSpPr>
          <p:nvPr userDrawn="1">
            <p:ph type="body" idx="1"/>
          </p:nvPr>
        </p:nvSpPr>
        <p:spPr bwMode="auto">
          <a:xfrm>
            <a:off x="304800" y="1371600"/>
            <a:ext cx="11480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lnSpc>
                <a:spcPct val="150000"/>
              </a:lnSpc>
              <a:spcBef>
                <a:spcPts val="600"/>
              </a:spcBef>
            </a:pPr>
            <a:r>
              <a:rPr lang="en-US" altLang="zh-CN" dirty="0" smtClean="0"/>
              <a:t> Click to edit Master text styles</a:t>
            </a:r>
          </a:p>
          <a:p>
            <a:pPr lvl="1">
              <a:lnSpc>
                <a:spcPct val="150000"/>
              </a:lnSpc>
              <a:spcBef>
                <a:spcPts val="600"/>
              </a:spcBef>
            </a:pPr>
            <a:r>
              <a:rPr lang="en-US" altLang="zh-CN" dirty="0" smtClean="0"/>
              <a:t>Second level</a:t>
            </a:r>
          </a:p>
          <a:p>
            <a:pPr lvl="2">
              <a:lnSpc>
                <a:spcPct val="150000"/>
              </a:lnSpc>
              <a:spcBef>
                <a:spcPts val="600"/>
              </a:spcBef>
            </a:pPr>
            <a:r>
              <a:rPr lang="en-US" altLang="zh-CN" dirty="0" smtClean="0"/>
              <a:t>Third level</a:t>
            </a:r>
          </a:p>
        </p:txBody>
      </p:sp>
    </p:spTree>
  </p:cSld>
  <p:clrMap bg1="lt1" tx1="dk1" bg2="lt2" tx2="dk2" accent1="accent1" accent2="accent2" accent3="accent3" accent4="accent4" accent5="accent5" accent6="accent6" hlink="hlink" folHlink="folHlink"/>
  <p:sldLayoutIdLst>
    <p:sldLayoutId id="2147484047" r:id="rId1"/>
    <p:sldLayoutId id="2147484048" r:id="rId2"/>
    <p:sldLayoutId id="2147484050" r:id="rId3"/>
    <p:sldLayoutId id="2147484053" r:id="rId4"/>
    <p:sldLayoutId id="2147484057" r:id="rId5"/>
  </p:sldLayoutIdLst>
  <p:timing>
    <p:tnLst>
      <p:par>
        <p:cTn id="1" dur="indefinite" restart="never" nodeType="tmRoot"/>
      </p:par>
    </p:tnLst>
  </p:timing>
  <p:hf hdr="0" dt="0"/>
  <p:txStyles>
    <p:titleStyle>
      <a:lvl1pPr algn="ctr" rtl="0" eaLnBrk="0" fontAlgn="base" hangingPunct="0">
        <a:spcBef>
          <a:spcPct val="0"/>
        </a:spcBef>
        <a:spcAft>
          <a:spcPct val="0"/>
        </a:spcAft>
        <a:defRPr sz="3600">
          <a:solidFill>
            <a:srgbClr val="990033"/>
          </a:solidFill>
          <a:latin typeface="+mj-lt"/>
          <a:ea typeface="+mj-ea"/>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p:titleStyle>
    <p:bodyStyle>
      <a:lvl1pPr marL="342900" indent="-342900" algn="l" rtl="0" eaLnBrk="0" fontAlgn="base" hangingPunct="0">
        <a:spcBef>
          <a:spcPct val="20000"/>
        </a:spcBef>
        <a:spcAft>
          <a:spcPct val="0"/>
        </a:spcAft>
        <a:buClr>
          <a:srgbClr val="FF0000"/>
        </a:buClr>
        <a:buSzPct val="80000"/>
        <a:buFont typeface="Times New Roman" panose="02020603050405020304" pitchFamily="18" charset="0"/>
        <a:buChar char="☺"/>
        <a:defRPr lang="en-US" altLang="zh-CN" sz="2600" b="1" baseline="0" dirty="0" smtClean="0">
          <a:solidFill>
            <a:srgbClr val="000066"/>
          </a:solidFill>
          <a:latin typeface="+mj-ea"/>
          <a:ea typeface="+mj-ea"/>
          <a:cs typeface="+mn-cs"/>
        </a:defRPr>
      </a:lvl1pPr>
      <a:lvl2pPr marL="742950" indent="-285750" algn="l" rtl="0" eaLnBrk="0" fontAlgn="base" hangingPunct="0">
        <a:spcBef>
          <a:spcPct val="20000"/>
        </a:spcBef>
        <a:spcAft>
          <a:spcPct val="0"/>
        </a:spcAft>
        <a:buClr>
          <a:srgbClr val="FF0000"/>
        </a:buClr>
        <a:buSzPct val="80000"/>
        <a:buFont typeface="Times New Roman" panose="02020603050405020304" pitchFamily="18" charset="0"/>
        <a:buChar char="♫"/>
        <a:defRPr lang="en-US" altLang="zh-CN" sz="2400" b="1" dirty="0" smtClean="0">
          <a:solidFill>
            <a:srgbClr val="000066"/>
          </a:solidFill>
          <a:latin typeface="+mj-ea"/>
          <a:ea typeface="+mj-ea"/>
        </a:defRPr>
      </a:lvl2pPr>
      <a:lvl3pPr marL="1085850" indent="-228600" algn="l" rtl="0" eaLnBrk="0" fontAlgn="base" hangingPunct="0">
        <a:spcBef>
          <a:spcPct val="20000"/>
        </a:spcBef>
        <a:spcAft>
          <a:spcPct val="0"/>
        </a:spcAft>
        <a:buClr>
          <a:srgbClr val="FF0000"/>
        </a:buClr>
        <a:buSzPct val="80000"/>
        <a:buFont typeface="Wingdings" panose="05000000000000000000" pitchFamily="2" charset="2"/>
        <a:buChar char="Ø"/>
        <a:defRPr lang="en-US" altLang="zh-CN" sz="2200" b="1" dirty="0" smtClean="0">
          <a:solidFill>
            <a:srgbClr val="000066"/>
          </a:solidFill>
          <a:latin typeface="+mj-ea"/>
          <a:ea typeface="+mj-ea"/>
        </a:defRPr>
      </a:lvl3pPr>
      <a:lvl4pPr marL="1428750" indent="-228600" algn="l" rtl="0" eaLnBrk="0" fontAlgn="base" hangingPunct="0">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0" fontAlgn="base" hangingPunct="0">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程序设计与算法基础</a:t>
            </a:r>
            <a:r>
              <a:rPr lang="en-US" altLang="zh-CN" dirty="0" smtClean="0"/>
              <a:t>I</a:t>
            </a:r>
            <a:endParaRPr lang="zh-CN" altLang="en-US" dirty="0"/>
          </a:p>
        </p:txBody>
      </p:sp>
      <p:sp>
        <p:nvSpPr>
          <p:cNvPr id="3" name="副标题 2"/>
          <p:cNvSpPr>
            <a:spLocks noGrp="1"/>
          </p:cNvSpPr>
          <p:nvPr>
            <p:ph type="subTitle" idx="1"/>
          </p:nvPr>
        </p:nvSpPr>
        <p:spPr/>
        <p:txBody>
          <a:bodyPr/>
          <a:lstStyle/>
          <a:p>
            <a:r>
              <a:rPr lang="zh-CN" altLang="en-US" dirty="0" smtClean="0"/>
              <a:t>函数</a:t>
            </a:r>
            <a:endParaRPr lang="zh-CN" altLang="en-US" dirty="0"/>
          </a:p>
        </p:txBody>
      </p:sp>
    </p:spTree>
    <p:extLst>
      <p:ext uri="{BB962C8B-B14F-4D97-AF65-F5344CB8AC3E}">
        <p14:creationId xmlns:p14="http://schemas.microsoft.com/office/powerpoint/2010/main" val="3746521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9.1.1 </a:t>
            </a:r>
            <a:r>
              <a:rPr lang="zh-CN" altLang="en-US" dirty="0"/>
              <a:t>函数定义</a:t>
            </a:r>
          </a:p>
        </p:txBody>
      </p:sp>
      <p:sp>
        <p:nvSpPr>
          <p:cNvPr id="3" name="内容占位符 2"/>
          <p:cNvSpPr>
            <a:spLocks noGrp="1"/>
          </p:cNvSpPr>
          <p:nvPr>
            <p:ph idx="1"/>
          </p:nvPr>
        </p:nvSpPr>
        <p:spPr/>
        <p:txBody>
          <a:bodyPr/>
          <a:lstStyle/>
          <a:p>
            <a:r>
              <a:rPr lang="zh-CN" altLang="en-US" sz="2400" dirty="0"/>
              <a:t>函数定义的一般格式：</a:t>
            </a:r>
          </a:p>
          <a:p>
            <a:pPr lvl="1">
              <a:buFont typeface="Wingdings" panose="05000000000000000000" pitchFamily="2" charset="2"/>
              <a:buNone/>
            </a:pPr>
            <a:r>
              <a:rPr lang="zh-CN" altLang="en-US" sz="2800" b="1" i="1" dirty="0" smtClean="0">
                <a:solidFill>
                  <a:srgbClr val="FF0000"/>
                </a:solidFill>
              </a:rPr>
              <a:t>返回值类型</a:t>
            </a:r>
            <a:r>
              <a:rPr lang="zh-CN" altLang="en-US" sz="2800" b="1" dirty="0" smtClean="0">
                <a:solidFill>
                  <a:srgbClr val="FF0000"/>
                </a:solidFill>
                <a:cs typeface="Courier New" panose="02070309020205020404" pitchFamily="49" charset="0"/>
              </a:rPr>
              <a:t> </a:t>
            </a:r>
            <a:r>
              <a:rPr lang="zh-CN" altLang="en-US" sz="2800" b="1" dirty="0">
                <a:solidFill>
                  <a:srgbClr val="FF0000"/>
                </a:solidFill>
                <a:cs typeface="Courier New" panose="02070309020205020404" pitchFamily="49" charset="0"/>
              </a:rPr>
              <a:t>函数名</a:t>
            </a:r>
            <a:r>
              <a:rPr lang="en-US" altLang="zh-CN" sz="2800" b="1" dirty="0">
                <a:solidFill>
                  <a:srgbClr val="FF0000"/>
                </a:solidFill>
                <a:cs typeface="Courier New" panose="02070309020205020404" pitchFamily="49" charset="0"/>
              </a:rPr>
              <a:t> </a:t>
            </a:r>
            <a:r>
              <a:rPr lang="en-US" altLang="zh-CN" sz="2800" b="1" dirty="0" smtClean="0">
                <a:solidFill>
                  <a:srgbClr val="FF0000"/>
                </a:solidFill>
                <a:cs typeface="Courier New" panose="02070309020205020404" pitchFamily="49" charset="0"/>
              </a:rPr>
              <a:t>( </a:t>
            </a:r>
            <a:r>
              <a:rPr lang="zh-CN" altLang="en-US" sz="2800" b="1" dirty="0" smtClean="0">
                <a:solidFill>
                  <a:srgbClr val="FF0000"/>
                </a:solidFill>
                <a:cs typeface="Courier New" panose="02070309020205020404" pitchFamily="49" charset="0"/>
              </a:rPr>
              <a:t>形式参数列表 </a:t>
            </a:r>
            <a:r>
              <a:rPr lang="en-US" altLang="zh-CN" sz="2800" b="1" dirty="0">
                <a:solidFill>
                  <a:srgbClr val="FF0000"/>
                </a:solidFill>
                <a:cs typeface="Courier New" panose="02070309020205020404" pitchFamily="49" charset="0"/>
              </a:rPr>
              <a:t>)</a:t>
            </a:r>
          </a:p>
          <a:p>
            <a:pPr lvl="1">
              <a:buFont typeface="Wingdings" panose="05000000000000000000" pitchFamily="2" charset="2"/>
              <a:buNone/>
            </a:pPr>
            <a:r>
              <a:rPr lang="en-US" altLang="zh-CN" sz="2800" b="1" dirty="0">
                <a:solidFill>
                  <a:srgbClr val="FF0000"/>
                </a:solidFill>
                <a:cs typeface="Courier New" panose="02070309020205020404" pitchFamily="49" charset="0"/>
              </a:rPr>
              <a:t>{</a:t>
            </a:r>
          </a:p>
          <a:p>
            <a:pPr lvl="1">
              <a:buFont typeface="Wingdings" panose="05000000000000000000" pitchFamily="2" charset="2"/>
              <a:buNone/>
            </a:pPr>
            <a:r>
              <a:rPr lang="en-US" altLang="zh-CN" sz="2800" b="1" dirty="0">
                <a:solidFill>
                  <a:srgbClr val="FF0000"/>
                </a:solidFill>
                <a:cs typeface="Courier New" panose="02070309020205020404" pitchFamily="49" charset="0"/>
              </a:rPr>
              <a:t>	  </a:t>
            </a:r>
            <a:r>
              <a:rPr lang="zh-CN" altLang="en-US" sz="2800" b="1" i="1" dirty="0">
                <a:solidFill>
                  <a:srgbClr val="FF0000"/>
                </a:solidFill>
              </a:rPr>
              <a:t>声明</a:t>
            </a:r>
          </a:p>
          <a:p>
            <a:pPr lvl="1">
              <a:buFont typeface="Wingdings" panose="05000000000000000000" pitchFamily="2" charset="2"/>
              <a:buNone/>
            </a:pPr>
            <a:r>
              <a:rPr lang="en-US" altLang="zh-CN" sz="2800" b="1" dirty="0">
                <a:solidFill>
                  <a:srgbClr val="FF0000"/>
                </a:solidFill>
              </a:rPr>
              <a:t>	  </a:t>
            </a:r>
            <a:r>
              <a:rPr lang="zh-CN" altLang="en-US" sz="2800" b="1" i="1" dirty="0">
                <a:solidFill>
                  <a:srgbClr val="FF0000"/>
                </a:solidFill>
              </a:rPr>
              <a:t>语句</a:t>
            </a:r>
          </a:p>
          <a:p>
            <a:pPr lvl="1">
              <a:buFont typeface="Wingdings" panose="05000000000000000000" pitchFamily="2" charset="2"/>
              <a:buNone/>
            </a:pPr>
            <a:r>
              <a:rPr lang="en-US" altLang="zh-CN" sz="2800" b="1" dirty="0" smtClean="0">
                <a:solidFill>
                  <a:srgbClr val="FF0000"/>
                </a:solidFill>
              </a:rPr>
              <a:t>}</a:t>
            </a:r>
          </a:p>
          <a:p>
            <a:pPr lvl="1">
              <a:buFont typeface="Wingdings" panose="05000000000000000000" pitchFamily="2" charset="2"/>
              <a:buNone/>
            </a:pPr>
            <a:endParaRPr lang="en-US" altLang="zh-CN" dirty="0">
              <a:solidFill>
                <a:srgbClr val="990033"/>
              </a:solidFill>
            </a:endParaRPr>
          </a:p>
          <a:p>
            <a:r>
              <a:rPr lang="zh-CN" altLang="en-US" dirty="0" smtClean="0"/>
              <a:t>函数通常会计算出一个结果，这个结果的类型就是</a:t>
            </a:r>
            <a:r>
              <a:rPr lang="zh-CN" altLang="en-US" b="1" i="1" dirty="0" smtClean="0">
                <a:solidFill>
                  <a:srgbClr val="FF0000"/>
                </a:solidFill>
              </a:rPr>
              <a:t>返回值类型（</a:t>
            </a:r>
            <a:r>
              <a:rPr lang="en-US" altLang="zh-CN" b="1" i="1" dirty="0" smtClean="0">
                <a:solidFill>
                  <a:srgbClr val="FF0000"/>
                </a:solidFill>
              </a:rPr>
              <a:t>return type</a:t>
            </a:r>
            <a:r>
              <a:rPr lang="zh-CN" altLang="en-US" b="1" i="1" dirty="0" smtClean="0">
                <a:solidFill>
                  <a:srgbClr val="FF0000"/>
                </a:solidFill>
              </a:rPr>
              <a:t>）</a:t>
            </a:r>
            <a:endParaRPr lang="en-US" altLang="zh-CN" b="1" i="1" dirty="0" smtClean="0">
              <a:solidFill>
                <a:srgbClr val="FF0000"/>
              </a:solidFill>
            </a:endParaRPr>
          </a:p>
          <a:p>
            <a:r>
              <a:rPr lang="zh-CN" altLang="en-US" dirty="0" smtClean="0"/>
              <a:t>没有返回值的函数可以指定其返回值类型</a:t>
            </a:r>
            <a:r>
              <a:rPr lang="zh-CN" altLang="en-US" dirty="0"/>
              <a:t>是</a:t>
            </a:r>
            <a:r>
              <a:rPr lang="en-US" altLang="zh-CN" b="1" i="1" dirty="0" smtClean="0">
                <a:solidFill>
                  <a:srgbClr val="FF0000"/>
                </a:solidFill>
              </a:rPr>
              <a:t>void</a:t>
            </a:r>
            <a:r>
              <a:rPr lang="zh-CN" altLang="en-US" dirty="0" smtClean="0"/>
              <a:t>。</a:t>
            </a:r>
            <a:endParaRPr lang="en-US" altLang="zh-CN" dirty="0"/>
          </a:p>
        </p:txBody>
      </p:sp>
    </p:spTree>
    <p:extLst>
      <p:ext uri="{BB962C8B-B14F-4D97-AF65-F5344CB8AC3E}">
        <p14:creationId xmlns:p14="http://schemas.microsoft.com/office/powerpoint/2010/main" val="342756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函数定义</a:t>
            </a:r>
          </a:p>
        </p:txBody>
      </p:sp>
      <p:sp>
        <p:nvSpPr>
          <p:cNvPr id="3" name="内容占位符 2"/>
          <p:cNvSpPr>
            <a:spLocks noGrp="1"/>
          </p:cNvSpPr>
          <p:nvPr>
            <p:ph idx="1"/>
          </p:nvPr>
        </p:nvSpPr>
        <p:spPr/>
        <p:txBody>
          <a:bodyPr/>
          <a:lstStyle/>
          <a:p>
            <a:r>
              <a:rPr lang="zh-CN" altLang="en-US" sz="2400" dirty="0" smtClean="0"/>
              <a:t>例如：</a:t>
            </a:r>
          </a:p>
          <a:p>
            <a:pPr lvl="1">
              <a:buFont typeface="Wingdings" panose="05000000000000000000" pitchFamily="2" charset="2"/>
              <a:buNone/>
            </a:pPr>
            <a:r>
              <a:rPr lang="en-US" altLang="zh-CN" sz="2800" b="1" i="1" dirty="0" smtClean="0">
                <a:solidFill>
                  <a:srgbClr val="FF0000"/>
                </a:solidFill>
                <a:cs typeface="Courier New" panose="02070309020205020404" pitchFamily="49" charset="0"/>
              </a:rPr>
              <a:t>double average(double </a:t>
            </a:r>
            <a:r>
              <a:rPr lang="en-US" altLang="zh-CN" sz="2800" b="1" i="1" dirty="0">
                <a:solidFill>
                  <a:srgbClr val="FF0000"/>
                </a:solidFill>
                <a:cs typeface="Courier New" panose="02070309020205020404" pitchFamily="49" charset="0"/>
              </a:rPr>
              <a:t>a, double b)</a:t>
            </a:r>
          </a:p>
          <a:p>
            <a:pPr lvl="1">
              <a:buFont typeface="Wingdings" panose="05000000000000000000" pitchFamily="2" charset="2"/>
              <a:buNone/>
            </a:pPr>
            <a:r>
              <a:rPr lang="en-US" altLang="zh-CN" sz="2800" b="1" i="1" dirty="0">
                <a:solidFill>
                  <a:srgbClr val="FF0000"/>
                </a:solidFill>
                <a:cs typeface="Courier New" panose="02070309020205020404" pitchFamily="49" charset="0"/>
              </a:rPr>
              <a:t>{</a:t>
            </a:r>
          </a:p>
          <a:p>
            <a:pPr lvl="1">
              <a:buFont typeface="Wingdings" panose="05000000000000000000" pitchFamily="2" charset="2"/>
              <a:buNone/>
            </a:pPr>
            <a:r>
              <a:rPr lang="en-US" altLang="zh-CN" sz="2800" b="1" i="1" dirty="0">
                <a:solidFill>
                  <a:srgbClr val="FF0000"/>
                </a:solidFill>
                <a:cs typeface="Courier New" panose="02070309020205020404" pitchFamily="49" charset="0"/>
              </a:rPr>
              <a:t>	  return (a + b) / 2;</a:t>
            </a:r>
          </a:p>
          <a:p>
            <a:pPr lvl="1">
              <a:buFont typeface="Wingdings" panose="05000000000000000000" pitchFamily="2" charset="2"/>
              <a:buNone/>
            </a:pPr>
            <a:r>
              <a:rPr lang="en-US" altLang="zh-CN" sz="2800" b="1" i="1" dirty="0" smtClean="0">
                <a:solidFill>
                  <a:srgbClr val="FF0000"/>
                </a:solidFill>
                <a:cs typeface="Courier New" panose="02070309020205020404" pitchFamily="49" charset="0"/>
              </a:rPr>
              <a:t>}</a:t>
            </a:r>
          </a:p>
          <a:p>
            <a:pPr lvl="1">
              <a:buFont typeface="Wingdings" panose="05000000000000000000" pitchFamily="2" charset="2"/>
              <a:buNone/>
            </a:pPr>
            <a:endParaRPr lang="en-US" altLang="zh-CN" sz="2800" dirty="0">
              <a:cs typeface="Courier New" panose="02070309020205020404" pitchFamily="49" charset="0"/>
            </a:endParaRPr>
          </a:p>
          <a:p>
            <a:r>
              <a:rPr lang="zh-CN" altLang="en-US" sz="2800" dirty="0" smtClean="0"/>
              <a:t>每个</a:t>
            </a:r>
            <a:r>
              <a:rPr lang="zh-CN" altLang="en-US" sz="2800" dirty="0"/>
              <a:t>形式参数需要说明其类型；形式参数间用逗号进行分隔</a:t>
            </a:r>
            <a:r>
              <a:rPr lang="zh-CN" altLang="en-US" sz="2800" dirty="0" smtClean="0"/>
              <a:t>。</a:t>
            </a:r>
            <a:endParaRPr lang="en-US" altLang="zh-CN" sz="2800" dirty="0"/>
          </a:p>
          <a:p>
            <a:r>
              <a:rPr lang="zh-CN" altLang="en-US" sz="2800" dirty="0" smtClean="0"/>
              <a:t>如果</a:t>
            </a:r>
            <a:r>
              <a:rPr lang="zh-CN" altLang="en-US" sz="2800" dirty="0"/>
              <a:t>函数没有形式参数，那么在圆括号内应该出现</a:t>
            </a:r>
            <a:r>
              <a:rPr lang="en-US" altLang="zh-CN" sz="2800" dirty="0" smtClean="0"/>
              <a:t>void</a:t>
            </a:r>
            <a:r>
              <a:rPr lang="zh-CN" altLang="en-US" sz="2800" dirty="0" smtClean="0"/>
              <a:t>，或者什么都不写。</a:t>
            </a:r>
            <a:endParaRPr lang="zh-CN" altLang="en-US" sz="2800" dirty="0"/>
          </a:p>
        </p:txBody>
      </p:sp>
    </p:spTree>
    <p:extLst>
      <p:ext uri="{BB962C8B-B14F-4D97-AF65-F5344CB8AC3E}">
        <p14:creationId xmlns:p14="http://schemas.microsoft.com/office/powerpoint/2010/main" val="2329012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函数定义</a:t>
            </a:r>
          </a:p>
        </p:txBody>
      </p:sp>
      <p:sp>
        <p:nvSpPr>
          <p:cNvPr id="3" name="内容占位符 2"/>
          <p:cNvSpPr>
            <a:spLocks noGrp="1"/>
          </p:cNvSpPr>
          <p:nvPr>
            <p:ph idx="1"/>
          </p:nvPr>
        </p:nvSpPr>
        <p:spPr/>
        <p:txBody>
          <a:bodyPr/>
          <a:lstStyle/>
          <a:p>
            <a:r>
              <a:rPr lang="zh-CN" altLang="en-US" sz="2800" dirty="0"/>
              <a:t>函数体可以包含声明和语句</a:t>
            </a:r>
            <a:r>
              <a:rPr lang="zh-CN" altLang="en-US" sz="2800" dirty="0" smtClean="0"/>
              <a:t>。例如：</a:t>
            </a:r>
            <a:endParaRPr lang="en-US" altLang="zh-CN" sz="2800" dirty="0"/>
          </a:p>
          <a:p>
            <a:pPr lvl="1">
              <a:buFont typeface="Wingdings" panose="05000000000000000000" pitchFamily="2" charset="2"/>
              <a:buNone/>
            </a:pPr>
            <a:r>
              <a:rPr lang="en-US" altLang="zh-CN" sz="2800" dirty="0" smtClean="0"/>
              <a:t>double </a:t>
            </a:r>
            <a:r>
              <a:rPr lang="en-US" altLang="zh-CN" sz="2800" dirty="0"/>
              <a:t>average(double a, double b)</a:t>
            </a:r>
          </a:p>
          <a:p>
            <a:pPr lvl="1">
              <a:buFont typeface="Wingdings" panose="05000000000000000000" pitchFamily="2" charset="2"/>
              <a:buNone/>
            </a:pPr>
            <a:r>
              <a:rPr lang="en-US" altLang="zh-CN" sz="2800" dirty="0"/>
              <a:t>{</a:t>
            </a:r>
          </a:p>
          <a:p>
            <a:pPr lvl="1">
              <a:buFont typeface="Wingdings" panose="05000000000000000000" pitchFamily="2" charset="2"/>
              <a:buNone/>
            </a:pPr>
            <a:r>
              <a:rPr lang="en-US" altLang="zh-CN" sz="2800" dirty="0"/>
              <a:t>	  </a:t>
            </a:r>
            <a:r>
              <a:rPr lang="en-US" altLang="zh-CN" sz="2800" b="1" i="1" dirty="0">
                <a:solidFill>
                  <a:srgbClr val="FF0000"/>
                </a:solidFill>
              </a:rPr>
              <a:t>double sum;       /* declaration */</a:t>
            </a:r>
          </a:p>
          <a:p>
            <a:pPr lvl="1">
              <a:buFont typeface="Wingdings" panose="05000000000000000000" pitchFamily="2" charset="2"/>
              <a:buNone/>
            </a:pPr>
            <a:r>
              <a:rPr lang="en-US" altLang="zh-CN" sz="2800" dirty="0"/>
              <a:t>	  sum = a + b;      /* statement */</a:t>
            </a:r>
          </a:p>
          <a:p>
            <a:pPr lvl="1">
              <a:buFont typeface="Wingdings" panose="05000000000000000000" pitchFamily="2" charset="2"/>
              <a:buNone/>
            </a:pPr>
            <a:r>
              <a:rPr lang="en-US" altLang="zh-CN" sz="2800" dirty="0"/>
              <a:t>	  return sum / 2;   /* statement */</a:t>
            </a:r>
          </a:p>
          <a:p>
            <a:pPr lvl="1">
              <a:buFont typeface="Wingdings" panose="05000000000000000000" pitchFamily="2" charset="2"/>
              <a:buNone/>
            </a:pPr>
            <a:r>
              <a:rPr lang="en-US" altLang="zh-CN" sz="2800" dirty="0" smtClean="0"/>
              <a:t>}</a:t>
            </a:r>
          </a:p>
          <a:p>
            <a:pPr lvl="1">
              <a:buFont typeface="Wingdings" panose="05000000000000000000" pitchFamily="2" charset="2"/>
              <a:buNone/>
            </a:pPr>
            <a:endParaRPr lang="en-US" altLang="zh-CN" dirty="0"/>
          </a:p>
        </p:txBody>
      </p:sp>
      <p:sp>
        <p:nvSpPr>
          <p:cNvPr id="4" name="圆角矩形标注 3"/>
          <p:cNvSpPr/>
          <p:nvPr/>
        </p:nvSpPr>
        <p:spPr bwMode="auto">
          <a:xfrm>
            <a:off x="8077200" y="1828800"/>
            <a:ext cx="3505200" cy="2209800"/>
          </a:xfrm>
          <a:prstGeom prst="wedgeRoundRectCallout">
            <a:avLst>
              <a:gd name="adj1" fmla="val -63328"/>
              <a:gd name="adj2" fmla="val -2428"/>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just"/>
            <a:r>
              <a:rPr lang="zh-CN" altLang="en-US" sz="2000" dirty="0">
                <a:solidFill>
                  <a:schemeClr val="bg1"/>
                </a:solidFill>
                <a:latin typeface="Consolas" panose="020B0609020204030204" pitchFamily="49" charset="0"/>
                <a:ea typeface="微软雅黑" panose="020B0503020204020204" pitchFamily="34" charset="-122"/>
              </a:rPr>
              <a:t>在</a:t>
            </a:r>
            <a:r>
              <a:rPr lang="en-US" altLang="zh-CN" sz="2000" dirty="0">
                <a:solidFill>
                  <a:schemeClr val="bg1"/>
                </a:solidFill>
                <a:latin typeface="Consolas" panose="020B0609020204030204" pitchFamily="49" charset="0"/>
                <a:ea typeface="微软雅黑" panose="020B0503020204020204" pitchFamily="34" charset="-122"/>
              </a:rPr>
              <a:t>C89</a:t>
            </a:r>
            <a:r>
              <a:rPr lang="zh-CN" altLang="en-US" sz="2000" dirty="0">
                <a:solidFill>
                  <a:schemeClr val="bg1"/>
                </a:solidFill>
                <a:latin typeface="Consolas" panose="020B0609020204030204" pitchFamily="49" charset="0"/>
                <a:ea typeface="微软雅黑" panose="020B0503020204020204" pitchFamily="34" charset="-122"/>
              </a:rPr>
              <a:t>中，变量声明必须出现在语句之前；在</a:t>
            </a:r>
            <a:r>
              <a:rPr lang="en-US" altLang="zh-CN" sz="2000" dirty="0">
                <a:solidFill>
                  <a:schemeClr val="bg1"/>
                </a:solidFill>
                <a:latin typeface="Consolas" panose="020B0609020204030204" pitchFamily="49" charset="0"/>
                <a:ea typeface="微软雅黑" panose="020B0503020204020204" pitchFamily="34" charset="-122"/>
              </a:rPr>
              <a:t>C99</a:t>
            </a:r>
            <a:r>
              <a:rPr lang="zh-CN" altLang="en-US" sz="2000" dirty="0">
                <a:solidFill>
                  <a:schemeClr val="bg1"/>
                </a:solidFill>
                <a:latin typeface="Consolas" panose="020B0609020204030204" pitchFamily="49" charset="0"/>
                <a:ea typeface="微软雅黑" panose="020B0503020204020204" pitchFamily="34" charset="-122"/>
              </a:rPr>
              <a:t>中，变量声明和语句可以混在一起，只要变量在第一次使用前进行声明即可。</a:t>
            </a:r>
            <a:endParaRPr lang="en-US" altLang="zh-CN" sz="2000" dirty="0">
              <a:solidFill>
                <a:schemeClr val="bg1"/>
              </a:solidFill>
              <a:latin typeface="Consolas" panose="020B0609020204030204" pitchFamily="49" charset="0"/>
              <a:ea typeface="微软雅黑" panose="020B0503020204020204" pitchFamily="34" charset="-122"/>
            </a:endParaRPr>
          </a:p>
        </p:txBody>
      </p:sp>
      <p:sp>
        <p:nvSpPr>
          <p:cNvPr id="5" name="圆角矩形标注 4"/>
          <p:cNvSpPr/>
          <p:nvPr/>
        </p:nvSpPr>
        <p:spPr bwMode="auto">
          <a:xfrm>
            <a:off x="1981200" y="4495800"/>
            <a:ext cx="3505200" cy="1676400"/>
          </a:xfrm>
          <a:prstGeom prst="wedgeRoundRectCallout">
            <a:avLst>
              <a:gd name="adj1" fmla="val -29711"/>
              <a:gd name="adj2" fmla="val -116861"/>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just"/>
            <a:r>
              <a:rPr lang="zh-CN" altLang="en-US" sz="2000" dirty="0" smtClean="0">
                <a:solidFill>
                  <a:schemeClr val="bg1"/>
                </a:solidFill>
                <a:latin typeface="Consolas" panose="020B0609020204030204" pitchFamily="49" charset="0"/>
                <a:ea typeface="微软雅黑" panose="020B0503020204020204" pitchFamily="34" charset="-122"/>
              </a:rPr>
              <a:t>函数</a:t>
            </a:r>
            <a:r>
              <a:rPr lang="zh-CN" altLang="en-US" sz="2000" dirty="0">
                <a:solidFill>
                  <a:schemeClr val="bg1"/>
                </a:solidFill>
                <a:latin typeface="Consolas" panose="020B0609020204030204" pitchFamily="49" charset="0"/>
                <a:ea typeface="微软雅黑" panose="020B0503020204020204" pitchFamily="34" charset="-122"/>
              </a:rPr>
              <a:t>体内声明的变量专属于此函数，其他函数不能对这些变量进行检查或修改。</a:t>
            </a:r>
            <a:endParaRPr lang="en-US" altLang="zh-CN" sz="2000" dirty="0">
              <a:solidFill>
                <a:schemeClr val="bg1"/>
              </a:solidFill>
              <a:latin typeface="Consolas" panose="020B0609020204030204" pitchFamily="49" charset="0"/>
              <a:ea typeface="微软雅黑" panose="020B0503020204020204" pitchFamily="34" charset="-122"/>
            </a:endParaRPr>
          </a:p>
          <a:p>
            <a:pPr algn="just"/>
            <a:endParaRPr lang="en-US" altLang="zh-CN" sz="2000" dirty="0">
              <a:solidFill>
                <a:schemeClr val="bg1"/>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47633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函数定义</a:t>
            </a:r>
          </a:p>
        </p:txBody>
      </p:sp>
      <p:sp>
        <p:nvSpPr>
          <p:cNvPr id="3" name="内容占位符 2"/>
          <p:cNvSpPr>
            <a:spLocks noGrp="1"/>
          </p:cNvSpPr>
          <p:nvPr>
            <p:ph idx="1"/>
          </p:nvPr>
        </p:nvSpPr>
        <p:spPr/>
        <p:txBody>
          <a:bodyPr/>
          <a:lstStyle/>
          <a:p>
            <a:r>
              <a:rPr lang="zh-CN" altLang="en-US" sz="2800" dirty="0"/>
              <a:t>返回类型为</a:t>
            </a:r>
            <a:r>
              <a:rPr lang="en-US" altLang="zh-CN" sz="2800" dirty="0">
                <a:cs typeface="Courier New" panose="02070309020205020404" pitchFamily="49" charset="0"/>
              </a:rPr>
              <a:t>void</a:t>
            </a:r>
            <a:r>
              <a:rPr lang="zh-CN" altLang="en-US" sz="2800" dirty="0">
                <a:cs typeface="Courier New" panose="02070309020205020404" pitchFamily="49" charset="0"/>
              </a:rPr>
              <a:t>的函数</a:t>
            </a:r>
            <a:r>
              <a:rPr lang="zh-CN" altLang="en-US" sz="2800" dirty="0"/>
              <a:t> </a:t>
            </a:r>
            <a:r>
              <a:rPr lang="en-US" altLang="zh-CN" sz="2800" dirty="0" smtClean="0"/>
              <a:t>(void </a:t>
            </a:r>
            <a:r>
              <a:rPr lang="zh-CN" altLang="en-US" sz="2800" dirty="0" smtClean="0"/>
              <a:t>函数</a:t>
            </a:r>
            <a:r>
              <a:rPr lang="en-US" altLang="zh-CN" sz="2800" dirty="0" smtClean="0"/>
              <a:t>) </a:t>
            </a:r>
            <a:r>
              <a:rPr lang="zh-CN" altLang="en-US" sz="2800" dirty="0"/>
              <a:t>的函数体可以为空：</a:t>
            </a:r>
          </a:p>
          <a:p>
            <a:pPr lvl="1">
              <a:buFont typeface="Wingdings" panose="05000000000000000000" pitchFamily="2" charset="2"/>
              <a:buNone/>
            </a:pPr>
            <a:r>
              <a:rPr lang="en-US" altLang="zh-CN" sz="2800" b="1" i="1" dirty="0">
                <a:solidFill>
                  <a:srgbClr val="FF0000"/>
                </a:solidFill>
              </a:rPr>
              <a:t>void </a:t>
            </a:r>
            <a:r>
              <a:rPr lang="en-US" altLang="zh-CN" sz="2800" b="1" i="1" dirty="0" err="1">
                <a:solidFill>
                  <a:srgbClr val="FF0000"/>
                </a:solidFill>
              </a:rPr>
              <a:t>print_pun</a:t>
            </a:r>
            <a:r>
              <a:rPr lang="en-US" altLang="zh-CN" sz="2800" b="1" i="1" dirty="0">
                <a:solidFill>
                  <a:srgbClr val="FF0000"/>
                </a:solidFill>
              </a:rPr>
              <a:t>(void)</a:t>
            </a:r>
          </a:p>
          <a:p>
            <a:pPr lvl="1">
              <a:buFont typeface="Wingdings" panose="05000000000000000000" pitchFamily="2" charset="2"/>
              <a:buNone/>
            </a:pPr>
            <a:r>
              <a:rPr lang="en-US" altLang="zh-CN" sz="2800" b="1" i="1" dirty="0">
                <a:solidFill>
                  <a:srgbClr val="FF0000"/>
                </a:solidFill>
              </a:rPr>
              <a:t>{</a:t>
            </a:r>
          </a:p>
          <a:p>
            <a:pPr lvl="1">
              <a:buFont typeface="Wingdings" panose="05000000000000000000" pitchFamily="2" charset="2"/>
              <a:buNone/>
            </a:pPr>
            <a:r>
              <a:rPr lang="en-US" altLang="zh-CN" sz="2800" b="1" i="1" dirty="0">
                <a:solidFill>
                  <a:srgbClr val="FF0000"/>
                </a:solidFill>
              </a:rPr>
              <a:t>}</a:t>
            </a:r>
          </a:p>
          <a:p>
            <a:r>
              <a:rPr lang="zh-CN" altLang="en-US" sz="2800" dirty="0"/>
              <a:t>在程序开发过程中，留下空函数体（临时措施）是有意义的</a:t>
            </a:r>
            <a:r>
              <a:rPr lang="zh-CN" altLang="en-US" sz="2800" dirty="0" smtClean="0"/>
              <a:t>。</a:t>
            </a:r>
            <a:endParaRPr lang="zh-CN" altLang="en-US" sz="2800" dirty="0"/>
          </a:p>
        </p:txBody>
      </p:sp>
    </p:spTree>
    <p:extLst>
      <p:ext uri="{BB962C8B-B14F-4D97-AF65-F5344CB8AC3E}">
        <p14:creationId xmlns:p14="http://schemas.microsoft.com/office/powerpoint/2010/main" val="8784535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9.1.2 </a:t>
            </a:r>
            <a:r>
              <a:rPr lang="zh-CN" altLang="en-US" dirty="0"/>
              <a:t>函数调用</a:t>
            </a:r>
          </a:p>
        </p:txBody>
      </p:sp>
      <p:sp>
        <p:nvSpPr>
          <p:cNvPr id="3" name="内容占位符 2"/>
          <p:cNvSpPr>
            <a:spLocks noGrp="1"/>
          </p:cNvSpPr>
          <p:nvPr>
            <p:ph idx="1"/>
          </p:nvPr>
        </p:nvSpPr>
        <p:spPr/>
        <p:txBody>
          <a:bodyPr/>
          <a:lstStyle/>
          <a:p>
            <a:r>
              <a:rPr lang="zh-CN" altLang="en-US" sz="2800" dirty="0"/>
              <a:t>函数调用由函数名和跟随其后的实际参数列表组成，其中实际参数列表用圆括号括起来：</a:t>
            </a:r>
          </a:p>
          <a:p>
            <a:pPr lvl="5">
              <a:buFont typeface="Wingdings" panose="05000000000000000000" pitchFamily="2" charset="2"/>
              <a:buNone/>
            </a:pPr>
            <a:r>
              <a:rPr lang="en-US" altLang="zh-CN" sz="3200" b="1" i="1" dirty="0">
                <a:solidFill>
                  <a:srgbClr val="FF0000"/>
                </a:solidFill>
                <a:effectLst>
                  <a:outerShdw blurRad="38100" dist="38100" dir="2700000" algn="tl">
                    <a:srgbClr val="000000">
                      <a:alpha val="43137"/>
                    </a:srgbClr>
                  </a:outerShdw>
                </a:effectLst>
                <a:latin typeface="Consolas" panose="020B0609020204030204" pitchFamily="49" charset="0"/>
                <a:cs typeface="Courier New" panose="02070309020205020404" pitchFamily="49" charset="0"/>
              </a:rPr>
              <a:t>average(x, y)</a:t>
            </a:r>
          </a:p>
          <a:p>
            <a:pPr lvl="5">
              <a:buFont typeface="Wingdings" panose="05000000000000000000" pitchFamily="2" charset="2"/>
              <a:buNone/>
            </a:pPr>
            <a:r>
              <a:rPr lang="en-US" altLang="zh-CN" sz="3200" b="1" i="1" dirty="0" err="1" smtClean="0">
                <a:solidFill>
                  <a:srgbClr val="FF0000"/>
                </a:solidFill>
                <a:effectLst>
                  <a:outerShdw blurRad="38100" dist="38100" dir="2700000" algn="tl">
                    <a:srgbClr val="000000">
                      <a:alpha val="43137"/>
                    </a:srgbClr>
                  </a:outerShdw>
                </a:effectLst>
                <a:latin typeface="Consolas" panose="020B0609020204030204" pitchFamily="49" charset="0"/>
                <a:cs typeface="Courier New" panose="02070309020205020404" pitchFamily="49" charset="0"/>
              </a:rPr>
              <a:t>print_pun</a:t>
            </a:r>
            <a:r>
              <a:rPr lang="en-US" altLang="zh-CN" sz="3200" b="1" i="1" dirty="0">
                <a:solidFill>
                  <a:srgbClr val="FF0000"/>
                </a:solidFill>
                <a:effectLst>
                  <a:outerShdw blurRad="38100" dist="38100" dir="2700000" algn="tl">
                    <a:srgbClr val="000000">
                      <a:alpha val="43137"/>
                    </a:srgbClr>
                  </a:outerShdw>
                </a:effectLst>
                <a:latin typeface="Consolas" panose="020B0609020204030204" pitchFamily="49" charset="0"/>
                <a:cs typeface="Courier New" panose="02070309020205020404" pitchFamily="49" charset="0"/>
              </a:rPr>
              <a:t>()</a:t>
            </a:r>
          </a:p>
          <a:p>
            <a:endParaRPr lang="en-US" altLang="zh-CN" sz="2800" dirty="0" smtClean="0"/>
          </a:p>
          <a:p>
            <a:endParaRPr lang="en-US" altLang="zh-CN" sz="2800" dirty="0"/>
          </a:p>
          <a:p>
            <a:endParaRPr lang="en-US" altLang="zh-CN" sz="2800" dirty="0" smtClean="0"/>
          </a:p>
          <a:p>
            <a:r>
              <a:rPr lang="zh-CN" altLang="en-US" sz="2800" dirty="0" smtClean="0"/>
              <a:t>如果</a:t>
            </a:r>
            <a:r>
              <a:rPr lang="zh-CN" altLang="en-US" sz="2800" dirty="0"/>
              <a:t>丢失圆括号，那么将无法进行函数调用：</a:t>
            </a:r>
          </a:p>
          <a:p>
            <a:pPr lvl="1">
              <a:buFont typeface="Wingdings" panose="05000000000000000000" pitchFamily="2" charset="2"/>
              <a:buNone/>
            </a:pPr>
            <a:r>
              <a:rPr lang="en-US" altLang="zh-CN" sz="2800" i="1" dirty="0" err="1">
                <a:solidFill>
                  <a:srgbClr val="0070C0"/>
                </a:solidFill>
              </a:rPr>
              <a:t>print_pun</a:t>
            </a:r>
            <a:r>
              <a:rPr lang="en-US" altLang="zh-CN" sz="2800" i="1" dirty="0">
                <a:solidFill>
                  <a:srgbClr val="0070C0"/>
                </a:solidFill>
              </a:rPr>
              <a:t>;   /*** WRONG ***/</a:t>
            </a:r>
          </a:p>
          <a:p>
            <a:pPr lvl="1">
              <a:buFont typeface="Wingdings" panose="05000000000000000000" pitchFamily="2" charset="2"/>
              <a:buNone/>
            </a:pPr>
            <a:r>
              <a:rPr lang="zh-CN" altLang="en-US" sz="2800" dirty="0"/>
              <a:t>这条语句是合法的，但是不起作用</a:t>
            </a:r>
            <a:r>
              <a:rPr lang="zh-CN" altLang="en-US" sz="2800" dirty="0" smtClean="0"/>
              <a:t>。</a:t>
            </a:r>
            <a:endParaRPr lang="zh-CN" altLang="en-US" sz="2800" dirty="0"/>
          </a:p>
        </p:txBody>
      </p:sp>
      <p:sp>
        <p:nvSpPr>
          <p:cNvPr id="4" name="圆角矩形标注 3"/>
          <p:cNvSpPr/>
          <p:nvPr/>
        </p:nvSpPr>
        <p:spPr bwMode="auto">
          <a:xfrm>
            <a:off x="6096000" y="2286000"/>
            <a:ext cx="2743200" cy="1371600"/>
          </a:xfrm>
          <a:prstGeom prst="wedgeRoundRectCallout">
            <a:avLst>
              <a:gd name="adj1" fmla="val -74670"/>
              <a:gd name="adj2" fmla="val -27711"/>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just" defTabSz="914400" rtl="0" eaLnBrk="0" fontAlgn="base" latinLnBrk="0" hangingPunct="0">
              <a:lnSpc>
                <a:spcPct val="100000"/>
              </a:lnSpc>
              <a:spcBef>
                <a:spcPct val="0"/>
              </a:spcBef>
              <a:spcAft>
                <a:spcPct val="0"/>
              </a:spcAft>
              <a:buClrTx/>
              <a:buSzTx/>
              <a:buFontTx/>
              <a:buNone/>
              <a:tabLst/>
            </a:pPr>
            <a:r>
              <a:rPr lang="zh-CN" altLang="en-US" sz="2000" dirty="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如果</a:t>
            </a:r>
            <a:r>
              <a:rPr kumimoji="0" lang="zh-CN" altLang="en-US" sz="2000" b="0" i="0" u="none" strike="noStrike" cap="none" normalizeH="0" baseline="0" dirty="0" smtClean="0">
                <a:ln>
                  <a:noFill/>
                </a:ln>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a:t>
            </a: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有参数，那么调用时实际参数前不能加类型</a:t>
            </a:r>
            <a:endParaRPr kumimoji="0" lang="zh-CN" altLang="en-US" sz="2000" b="0" i="0" u="none" strike="noStrike" cap="none" normalizeH="0" baseline="0" dirty="0" smtClean="0">
              <a:ln>
                <a:noFill/>
              </a:ln>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5" name="圆角矩形标注 4"/>
          <p:cNvSpPr/>
          <p:nvPr/>
        </p:nvSpPr>
        <p:spPr bwMode="auto">
          <a:xfrm>
            <a:off x="938784" y="3505200"/>
            <a:ext cx="2743200" cy="1371600"/>
          </a:xfrm>
          <a:prstGeom prst="wedgeRoundRectCallout">
            <a:avLst>
              <a:gd name="adj1" fmla="val -3337"/>
              <a:gd name="adj2" fmla="val -70378"/>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just" defTabSz="914400" rtl="0" eaLnBrk="0" fontAlgn="base" latinLnBrk="0" hangingPunct="0">
              <a:lnSpc>
                <a:spcPct val="100000"/>
              </a:lnSpc>
              <a:spcBef>
                <a:spcPct val="0"/>
              </a:spcBef>
              <a:spcAft>
                <a:spcPct val="0"/>
              </a:spcAft>
              <a:buClrTx/>
              <a:buSzTx/>
              <a:buFontTx/>
              <a:buNone/>
              <a:tabLst/>
            </a:pP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调用时函数前也不能加返回类型</a:t>
            </a:r>
            <a:endParaRPr kumimoji="0" lang="zh-CN" altLang="en-US" sz="2000" b="0" i="0" u="none" strike="noStrike" cap="none" normalizeH="0" baseline="0" dirty="0" smtClean="0">
              <a:ln>
                <a:noFill/>
              </a:ln>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95490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5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a:t>
            </a:r>
          </a:p>
        </p:txBody>
      </p:sp>
      <p:sp>
        <p:nvSpPr>
          <p:cNvPr id="3" name="内容占位符 2"/>
          <p:cNvSpPr>
            <a:spLocks noGrp="1"/>
          </p:cNvSpPr>
          <p:nvPr>
            <p:ph idx="1"/>
          </p:nvPr>
        </p:nvSpPr>
        <p:spPr/>
        <p:txBody>
          <a:bodyPr/>
          <a:lstStyle/>
          <a:p>
            <a:pPr>
              <a:spcBef>
                <a:spcPct val="25000"/>
              </a:spcBef>
            </a:pPr>
            <a:r>
              <a:rPr lang="zh-CN" altLang="zh-CN" sz="2800" dirty="0"/>
              <a:t>非void型的函数调用</a:t>
            </a:r>
            <a:r>
              <a:rPr lang="zh-CN" altLang="en-US" sz="2800" dirty="0"/>
              <a:t>产生的值可存储在变量中，还可以进行测试、显示或者其他用途：</a:t>
            </a:r>
          </a:p>
          <a:p>
            <a:pPr lvl="1">
              <a:spcBef>
                <a:spcPct val="25000"/>
              </a:spcBef>
              <a:buFont typeface="Wingdings" panose="05000000000000000000" pitchFamily="2" charset="2"/>
              <a:buNone/>
            </a:pPr>
            <a:r>
              <a:rPr lang="en-US" altLang="zh-CN" b="1" i="1" dirty="0" err="1">
                <a:solidFill>
                  <a:srgbClr val="FF0000"/>
                </a:solidFill>
              </a:rPr>
              <a:t>avg</a:t>
            </a:r>
            <a:r>
              <a:rPr lang="en-US" altLang="zh-CN" b="1" i="1" dirty="0">
                <a:solidFill>
                  <a:srgbClr val="FF0000"/>
                </a:solidFill>
              </a:rPr>
              <a:t> = average(x, y</a:t>
            </a:r>
            <a:r>
              <a:rPr lang="en-US" altLang="zh-CN" b="1" i="1" dirty="0" smtClean="0">
                <a:solidFill>
                  <a:srgbClr val="FF0000"/>
                </a:solidFill>
              </a:rPr>
              <a:t>);</a:t>
            </a:r>
          </a:p>
          <a:p>
            <a:pPr lvl="1">
              <a:spcBef>
                <a:spcPct val="25000"/>
              </a:spcBef>
              <a:buFont typeface="Wingdings" panose="05000000000000000000" pitchFamily="2" charset="2"/>
              <a:buNone/>
            </a:pPr>
            <a:endParaRPr lang="en-US" altLang="zh-CN" b="1" i="1" dirty="0">
              <a:solidFill>
                <a:srgbClr val="FF0000"/>
              </a:solidFill>
            </a:endParaRPr>
          </a:p>
          <a:p>
            <a:pPr lvl="1">
              <a:spcBef>
                <a:spcPct val="25000"/>
              </a:spcBef>
              <a:buFont typeface="Wingdings" panose="05000000000000000000" pitchFamily="2" charset="2"/>
              <a:buNone/>
            </a:pPr>
            <a:r>
              <a:rPr lang="en-US" altLang="zh-CN" b="1" i="1" dirty="0">
                <a:solidFill>
                  <a:srgbClr val="FF0000"/>
                </a:solidFill>
              </a:rPr>
              <a:t>if (average(x, y) &gt; 0)</a:t>
            </a:r>
          </a:p>
          <a:p>
            <a:pPr lvl="1">
              <a:spcBef>
                <a:spcPct val="25000"/>
              </a:spcBef>
              <a:buFont typeface="Wingdings" panose="05000000000000000000" pitchFamily="2" charset="2"/>
              <a:buNone/>
            </a:pPr>
            <a:r>
              <a:rPr lang="en-US" altLang="zh-CN" b="1" i="1" dirty="0">
                <a:solidFill>
                  <a:srgbClr val="FF0000"/>
                </a:solidFill>
              </a:rPr>
              <a:t>	  </a:t>
            </a:r>
            <a:r>
              <a:rPr lang="en-US" altLang="zh-CN" b="1" i="1" dirty="0" err="1">
                <a:solidFill>
                  <a:srgbClr val="FF0000"/>
                </a:solidFill>
              </a:rPr>
              <a:t>printf</a:t>
            </a:r>
            <a:r>
              <a:rPr lang="en-US" altLang="zh-CN" b="1" i="1" dirty="0">
                <a:solidFill>
                  <a:srgbClr val="FF0000"/>
                </a:solidFill>
              </a:rPr>
              <a:t>("Average is positive\n</a:t>
            </a:r>
            <a:r>
              <a:rPr lang="en-US" altLang="zh-CN" b="1" i="1" dirty="0" smtClean="0">
                <a:solidFill>
                  <a:srgbClr val="FF0000"/>
                </a:solidFill>
              </a:rPr>
              <a:t>");</a:t>
            </a:r>
          </a:p>
          <a:p>
            <a:pPr lvl="1">
              <a:spcBef>
                <a:spcPct val="25000"/>
              </a:spcBef>
              <a:buFont typeface="Wingdings" panose="05000000000000000000" pitchFamily="2" charset="2"/>
              <a:buNone/>
            </a:pPr>
            <a:endParaRPr lang="en-US" altLang="zh-CN" b="1" i="1" dirty="0">
              <a:solidFill>
                <a:srgbClr val="FF0000"/>
              </a:solidFill>
            </a:endParaRPr>
          </a:p>
          <a:p>
            <a:pPr lvl="1">
              <a:spcBef>
                <a:spcPct val="25000"/>
              </a:spcBef>
              <a:buFont typeface="Wingdings" panose="05000000000000000000" pitchFamily="2" charset="2"/>
              <a:buNone/>
            </a:pPr>
            <a:r>
              <a:rPr lang="en-US" altLang="zh-CN" b="1" i="1" dirty="0" err="1">
                <a:solidFill>
                  <a:srgbClr val="FF0000"/>
                </a:solidFill>
              </a:rPr>
              <a:t>printf</a:t>
            </a:r>
            <a:r>
              <a:rPr lang="en-US" altLang="zh-CN" b="1" i="1" dirty="0">
                <a:solidFill>
                  <a:srgbClr val="FF0000"/>
                </a:solidFill>
              </a:rPr>
              <a:t>("The average is %g\n", average(x, y</a:t>
            </a:r>
            <a:r>
              <a:rPr lang="en-US" altLang="zh-CN" b="1" i="1" dirty="0" smtClean="0">
                <a:solidFill>
                  <a:srgbClr val="FF0000"/>
                </a:solidFill>
              </a:rPr>
              <a:t>));</a:t>
            </a:r>
          </a:p>
          <a:p>
            <a:pPr lvl="1">
              <a:spcBef>
                <a:spcPct val="25000"/>
              </a:spcBef>
              <a:buFont typeface="Wingdings" panose="05000000000000000000" pitchFamily="2" charset="2"/>
              <a:buNone/>
            </a:pPr>
            <a:endParaRPr lang="zh-CN" altLang="en-US" i="1" dirty="0">
              <a:solidFill>
                <a:srgbClr val="FF0000"/>
              </a:solidFill>
            </a:endParaRPr>
          </a:p>
          <a:p>
            <a:pPr lvl="1">
              <a:spcBef>
                <a:spcPct val="25000"/>
              </a:spcBef>
              <a:buFont typeface="Wingdings" panose="05000000000000000000" pitchFamily="2" charset="2"/>
              <a:buNone/>
            </a:pPr>
            <a:r>
              <a:rPr lang="en-US" altLang="zh-CN" b="1" i="1" dirty="0">
                <a:solidFill>
                  <a:srgbClr val="FF0000"/>
                </a:solidFill>
              </a:rPr>
              <a:t>average(x, y</a:t>
            </a:r>
            <a:r>
              <a:rPr lang="en-US" altLang="zh-CN" b="1" i="1" dirty="0" smtClean="0">
                <a:solidFill>
                  <a:srgbClr val="FF0000"/>
                </a:solidFill>
              </a:rPr>
              <a:t>);</a:t>
            </a:r>
            <a:endParaRPr lang="en-US" altLang="zh-CN" b="1" i="1" dirty="0">
              <a:solidFill>
                <a:srgbClr val="FF0000"/>
              </a:solidFill>
            </a:endParaRPr>
          </a:p>
        </p:txBody>
      </p:sp>
      <p:sp>
        <p:nvSpPr>
          <p:cNvPr id="4" name="圆角矩形标注 3"/>
          <p:cNvSpPr/>
          <p:nvPr/>
        </p:nvSpPr>
        <p:spPr bwMode="auto">
          <a:xfrm>
            <a:off x="4953000" y="2057400"/>
            <a:ext cx="2743200" cy="914400"/>
          </a:xfrm>
          <a:prstGeom prst="wedgeRoundRectCallout">
            <a:avLst>
              <a:gd name="adj1" fmla="val -68923"/>
              <a:gd name="adj2" fmla="val 3324"/>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just" defTabSz="914400" rtl="0" eaLnBrk="0" fontAlgn="base" latinLnBrk="0" hangingPunct="0">
              <a:lnSpc>
                <a:spcPct val="100000"/>
              </a:lnSpc>
              <a:spcBef>
                <a:spcPct val="0"/>
              </a:spcBef>
              <a:spcAft>
                <a:spcPct val="0"/>
              </a:spcAft>
              <a:buClrTx/>
              <a:buSzTx/>
              <a:buFontTx/>
              <a:buNone/>
              <a:tabLst/>
            </a:pP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函数返回值保存在变量中</a:t>
            </a:r>
            <a:endParaRPr kumimoji="0" lang="zh-CN" altLang="en-US" sz="2000" b="0" i="0" u="none" strike="noStrike" cap="none" normalizeH="0" baseline="0" dirty="0" smtClean="0">
              <a:ln>
                <a:noFill/>
              </a:ln>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5" name="圆角矩形标注 4"/>
          <p:cNvSpPr/>
          <p:nvPr/>
        </p:nvSpPr>
        <p:spPr bwMode="auto">
          <a:xfrm>
            <a:off x="7772400" y="3581400"/>
            <a:ext cx="2819400" cy="914400"/>
          </a:xfrm>
          <a:prstGeom prst="wedgeRoundRectCallout">
            <a:avLst>
              <a:gd name="adj1" fmla="val -65305"/>
              <a:gd name="adj2" fmla="val 19603"/>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just" defTabSz="914400" rtl="0" eaLnBrk="0" fontAlgn="base" latinLnBrk="0" hangingPunct="0">
              <a:lnSpc>
                <a:spcPct val="100000"/>
              </a:lnSpc>
              <a:spcBef>
                <a:spcPct val="0"/>
              </a:spcBef>
              <a:spcAft>
                <a:spcPct val="0"/>
              </a:spcAft>
              <a:buClrTx/>
              <a:buSzTx/>
              <a:buFontTx/>
              <a:buNone/>
              <a:tabLst/>
            </a:pP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函数返回值不显式保存到变量而是直接使用</a:t>
            </a:r>
            <a:endParaRPr kumimoji="0" lang="zh-CN" altLang="en-US" sz="2000" b="0" i="0" u="none" strike="noStrike" cap="none" normalizeH="0" baseline="0" dirty="0" smtClean="0">
              <a:ln>
                <a:noFill/>
              </a:ln>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6" name="圆角矩形标注 5"/>
          <p:cNvSpPr/>
          <p:nvPr/>
        </p:nvSpPr>
        <p:spPr bwMode="auto">
          <a:xfrm>
            <a:off x="3886200" y="5181600"/>
            <a:ext cx="2819400" cy="914400"/>
          </a:xfrm>
          <a:prstGeom prst="wedgeRoundRectCallout">
            <a:avLst>
              <a:gd name="adj1" fmla="val -65305"/>
              <a:gd name="adj2" fmla="val 19603"/>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just" defTabSz="914400" rtl="0" eaLnBrk="0" fontAlgn="base" latinLnBrk="0" hangingPunct="0">
              <a:lnSpc>
                <a:spcPct val="100000"/>
              </a:lnSpc>
              <a:spcBef>
                <a:spcPct val="0"/>
              </a:spcBef>
              <a:spcAft>
                <a:spcPct val="0"/>
              </a:spcAft>
              <a:buClrTx/>
              <a:buSzTx/>
              <a:buFontTx/>
              <a:buNone/>
              <a:tabLst/>
            </a:pP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函数返回值没有保存到变量，被丢弃了</a:t>
            </a:r>
            <a:endParaRPr kumimoji="0" lang="zh-CN" altLang="en-US" sz="2000" b="0" i="0" u="none" strike="noStrike" cap="none" normalizeH="0" baseline="0" dirty="0" smtClean="0">
              <a:ln>
                <a:noFill/>
              </a:ln>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7" name="圆角矩形标注 6"/>
          <p:cNvSpPr/>
          <p:nvPr/>
        </p:nvSpPr>
        <p:spPr bwMode="auto">
          <a:xfrm>
            <a:off x="7772400" y="5181600"/>
            <a:ext cx="2819400" cy="914400"/>
          </a:xfrm>
          <a:prstGeom prst="wedgeRoundRectCallout">
            <a:avLst>
              <a:gd name="adj1" fmla="val -65305"/>
              <a:gd name="adj2" fmla="val 19603"/>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just" defTabSz="914400" rtl="0" eaLnBrk="0" fontAlgn="base" latinLnBrk="0" hangingPunct="0">
              <a:lnSpc>
                <a:spcPct val="100000"/>
              </a:lnSpc>
              <a:spcBef>
                <a:spcPct val="0"/>
              </a:spcBef>
              <a:spcAft>
                <a:spcPct val="0"/>
              </a:spcAft>
              <a:buClrTx/>
              <a:buSzTx/>
              <a:buFontTx/>
              <a:buNone/>
              <a:tabLst/>
            </a:pPr>
            <a:r>
              <a:rPr lang="zh-CN" altLang="en-US" sz="18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丢弃函数返回值应该有充分的理由，例如该返回值无关紧要。</a:t>
            </a:r>
            <a:endParaRPr kumimoji="0" lang="zh-CN" altLang="en-US" sz="1800" b="0" i="0" u="none" strike="noStrike" cap="none" normalizeH="0" baseline="0" dirty="0" smtClean="0">
              <a:ln>
                <a:noFill/>
              </a:ln>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681922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5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par>
                          <p:cTn id="19" fill="hold">
                            <p:stCondLst>
                              <p:cond delay="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25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par>
                          <p:cTn id="27" fill="hold">
                            <p:stCondLst>
                              <p:cond delay="0"/>
                            </p:stCondLst>
                            <p:childTnLst>
                              <p:par>
                                <p:cTn id="28" presetID="10" presetClass="entr" presetSubtype="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25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a:t>
            </a:r>
            <a:r>
              <a:rPr lang="zh-CN" altLang="en-US" dirty="0" smtClean="0"/>
              <a:t>：</a:t>
            </a:r>
            <a:r>
              <a:rPr lang="zh-CN" altLang="en-US" dirty="0"/>
              <a:t>判定素数</a:t>
            </a:r>
          </a:p>
        </p:txBody>
      </p:sp>
      <p:sp>
        <p:nvSpPr>
          <p:cNvPr id="3" name="内容占位符 2"/>
          <p:cNvSpPr>
            <a:spLocks noGrp="1"/>
          </p:cNvSpPr>
          <p:nvPr>
            <p:ph idx="1"/>
          </p:nvPr>
        </p:nvSpPr>
        <p:spPr/>
        <p:txBody>
          <a:bodyPr/>
          <a:lstStyle/>
          <a:p>
            <a:r>
              <a:rPr lang="zh-CN" altLang="en-US" sz="2800" dirty="0" smtClean="0"/>
              <a:t>从键盘输入一个整数，判定其是否</a:t>
            </a:r>
            <a:r>
              <a:rPr lang="zh-CN" altLang="en-US" sz="2800" dirty="0"/>
              <a:t>是</a:t>
            </a:r>
            <a:r>
              <a:rPr lang="zh-CN" altLang="en-US" sz="2800" dirty="0" smtClean="0"/>
              <a:t>素数。这里运行样例：</a:t>
            </a:r>
            <a:endParaRPr lang="zh-CN" altLang="en-US" sz="2800" dirty="0"/>
          </a:p>
          <a:p>
            <a:pPr lvl="1">
              <a:buFont typeface="Wingdings" panose="05000000000000000000" pitchFamily="2" charset="2"/>
              <a:buNone/>
            </a:pPr>
            <a:r>
              <a:rPr lang="en-US" altLang="zh-CN" sz="2800" dirty="0"/>
              <a:t>Enter a number: </a:t>
            </a:r>
            <a:r>
              <a:rPr lang="en-US" altLang="zh-CN" sz="2800" u="sng" dirty="0"/>
              <a:t>34</a:t>
            </a:r>
          </a:p>
          <a:p>
            <a:pPr lvl="1">
              <a:buFont typeface="Wingdings" panose="05000000000000000000" pitchFamily="2" charset="2"/>
              <a:buNone/>
            </a:pPr>
            <a:r>
              <a:rPr lang="en-US" altLang="zh-CN" sz="2800" dirty="0"/>
              <a:t>Not </a:t>
            </a:r>
            <a:r>
              <a:rPr lang="en-US" altLang="zh-CN" sz="2800" dirty="0" smtClean="0"/>
              <a:t>prime</a:t>
            </a:r>
          </a:p>
          <a:p>
            <a:pPr lvl="1">
              <a:buFont typeface="Wingdings" panose="05000000000000000000" pitchFamily="2" charset="2"/>
              <a:buNone/>
            </a:pPr>
            <a:endParaRPr lang="en-US" altLang="zh-CN" sz="2800" dirty="0"/>
          </a:p>
          <a:p>
            <a:r>
              <a:rPr lang="zh-CN" altLang="en-US" sz="3000" dirty="0" smtClean="0"/>
              <a:t>忠告：在拿到任务之后，一定不要急着编码，而是先想好问题的解决方案。</a:t>
            </a:r>
            <a:endParaRPr lang="en-US" altLang="zh-CN" sz="3000" dirty="0" smtClean="0"/>
          </a:p>
          <a:p>
            <a:pPr lvl="1"/>
            <a:r>
              <a:rPr lang="zh-CN" altLang="en-US" sz="2800" dirty="0" smtClean="0"/>
              <a:t>在某种程度上，这个解决方案可以被称为“</a:t>
            </a:r>
            <a:r>
              <a:rPr lang="zh-CN" altLang="en-US" sz="2800" b="1" i="1" dirty="0" smtClean="0">
                <a:solidFill>
                  <a:srgbClr val="FF0000"/>
                </a:solidFill>
              </a:rPr>
              <a:t>算法</a:t>
            </a:r>
            <a:r>
              <a:rPr lang="en-US" altLang="zh-CN" sz="2800" b="1" i="1" dirty="0" smtClean="0">
                <a:solidFill>
                  <a:srgbClr val="FF0000"/>
                </a:solidFill>
              </a:rPr>
              <a:t>(Algorithm)</a:t>
            </a:r>
            <a:r>
              <a:rPr lang="zh-CN" altLang="en-US" sz="2800" dirty="0" smtClean="0"/>
              <a:t>”</a:t>
            </a:r>
            <a:r>
              <a:rPr lang="zh-CN" altLang="en-US" sz="2800" dirty="0"/>
              <a:t>。</a:t>
            </a:r>
            <a:endParaRPr lang="en-US" altLang="zh-CN" sz="2800" dirty="0" smtClean="0"/>
          </a:p>
          <a:p>
            <a:pPr lvl="1"/>
            <a:r>
              <a:rPr lang="zh-CN" altLang="en-US" sz="2800" dirty="0" smtClean="0"/>
              <a:t>解决方案可以先用自然语言描述，然后再用标准化的方式去描述。随后会介绍流程图。</a:t>
            </a:r>
            <a:endParaRPr lang="en-US" altLang="zh-CN" sz="2800" dirty="0"/>
          </a:p>
        </p:txBody>
      </p:sp>
    </p:spTree>
    <p:extLst>
      <p:ext uri="{BB962C8B-B14F-4D97-AF65-F5344CB8AC3E}">
        <p14:creationId xmlns:p14="http://schemas.microsoft.com/office/powerpoint/2010/main" val="3781610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a:t>
            </a:r>
            <a:r>
              <a:rPr lang="zh-CN" altLang="en-US" dirty="0" smtClean="0"/>
              <a:t>：</a:t>
            </a:r>
            <a:r>
              <a:rPr lang="zh-CN" altLang="en-US" dirty="0"/>
              <a:t>判定素数</a:t>
            </a:r>
          </a:p>
        </p:txBody>
      </p:sp>
      <p:sp>
        <p:nvSpPr>
          <p:cNvPr id="3" name="内容占位符 2"/>
          <p:cNvSpPr>
            <a:spLocks noGrp="1"/>
          </p:cNvSpPr>
          <p:nvPr>
            <p:ph idx="1"/>
          </p:nvPr>
        </p:nvSpPr>
        <p:spPr/>
        <p:txBody>
          <a:bodyPr/>
          <a:lstStyle/>
          <a:p>
            <a:r>
              <a:rPr lang="zh-CN" altLang="en-US" sz="2800" dirty="0" smtClean="0"/>
              <a:t>解决方案的关键：如何判定一个数是否是素数？</a:t>
            </a:r>
            <a:endParaRPr lang="en-US" altLang="zh-CN" sz="2800" dirty="0" smtClean="0"/>
          </a:p>
          <a:p>
            <a:pPr lvl="1"/>
            <a:r>
              <a:rPr lang="zh-CN" altLang="en-US" sz="2600" dirty="0" smtClean="0"/>
              <a:t>素数的定义：一个数如果出了</a:t>
            </a:r>
            <a:r>
              <a:rPr lang="en-US" altLang="zh-CN" sz="2600" dirty="0" smtClean="0"/>
              <a:t>1</a:t>
            </a:r>
            <a:r>
              <a:rPr lang="zh-CN" altLang="en-US" sz="2600" dirty="0" smtClean="0"/>
              <a:t>和它本身外没有其它因子，那么该数就是一个素数。</a:t>
            </a:r>
            <a:endParaRPr lang="en-US" altLang="zh-CN" sz="2600" dirty="0" smtClean="0"/>
          </a:p>
          <a:p>
            <a:pPr lvl="1"/>
            <a:r>
              <a:rPr lang="zh-CN" altLang="en-US" sz="2600" dirty="0" smtClean="0"/>
              <a:t>因此，判定方法可以设计为：假设数为</a:t>
            </a:r>
            <a:r>
              <a:rPr lang="en-US" altLang="zh-CN" sz="2600" dirty="0" smtClean="0"/>
              <a:t>n</a:t>
            </a:r>
            <a:r>
              <a:rPr lang="zh-CN" altLang="en-US" sz="2600" dirty="0" smtClean="0"/>
              <a:t>，那么让</a:t>
            </a:r>
            <a:r>
              <a:rPr lang="en-US" altLang="zh-CN" sz="2600" dirty="0" smtClean="0"/>
              <a:t>n</a:t>
            </a:r>
            <a:r>
              <a:rPr lang="zh-CN" altLang="en-US" sz="2600" dirty="0" smtClean="0"/>
              <a:t>去除</a:t>
            </a:r>
            <a:r>
              <a:rPr lang="en-US" altLang="zh-CN" sz="2600" dirty="0" smtClean="0"/>
              <a:t>2~n-1</a:t>
            </a:r>
            <a:r>
              <a:rPr lang="zh-CN" altLang="en-US" sz="2600" dirty="0" smtClean="0"/>
              <a:t>之间的每一个数：</a:t>
            </a:r>
            <a:endParaRPr lang="en-US" altLang="zh-CN" sz="2600" dirty="0" smtClean="0"/>
          </a:p>
          <a:p>
            <a:pPr lvl="2"/>
            <a:r>
              <a:rPr lang="zh-CN" altLang="en-US" sz="2400" dirty="0" smtClean="0"/>
              <a:t>如果其中一个（假设是</a:t>
            </a:r>
            <a:r>
              <a:rPr lang="en-US" altLang="zh-CN" sz="2400" dirty="0" err="1" smtClean="0"/>
              <a:t>i</a:t>
            </a:r>
            <a:r>
              <a:rPr lang="zh-CN" altLang="en-US" sz="2400" dirty="0" smtClean="0"/>
              <a:t>）被除尽，那么</a:t>
            </a:r>
            <a:r>
              <a:rPr lang="en-US" altLang="zh-CN" sz="2400" dirty="0" smtClean="0"/>
              <a:t>n</a:t>
            </a:r>
            <a:r>
              <a:rPr lang="zh-CN" altLang="en-US" sz="2400" dirty="0" smtClean="0"/>
              <a:t>肯定不是素数（因为</a:t>
            </a:r>
            <a:r>
              <a:rPr lang="en-US" altLang="zh-CN" sz="2400" dirty="0" err="1" smtClean="0"/>
              <a:t>i</a:t>
            </a:r>
            <a:r>
              <a:rPr lang="zh-CN" altLang="en-US" sz="2400" dirty="0" smtClean="0"/>
              <a:t>是</a:t>
            </a:r>
            <a:r>
              <a:rPr lang="en-US" altLang="zh-CN" sz="2400" dirty="0" smtClean="0"/>
              <a:t>n</a:t>
            </a:r>
            <a:r>
              <a:rPr lang="zh-CN" altLang="en-US" sz="2400" dirty="0" smtClean="0"/>
              <a:t>的因子）</a:t>
            </a:r>
            <a:endParaRPr lang="en-US" altLang="zh-CN" sz="2400" dirty="0" smtClean="0"/>
          </a:p>
          <a:p>
            <a:pPr lvl="2"/>
            <a:r>
              <a:rPr lang="zh-CN" altLang="en-US" sz="2400" dirty="0" smtClean="0"/>
              <a:t>否则，</a:t>
            </a:r>
            <a:r>
              <a:rPr lang="en-US" altLang="zh-CN" sz="2400" dirty="0" smtClean="0"/>
              <a:t>n</a:t>
            </a:r>
            <a:r>
              <a:rPr lang="zh-CN" altLang="en-US" sz="2400" dirty="0" smtClean="0"/>
              <a:t>是素数吗？</a:t>
            </a:r>
            <a:endParaRPr lang="en-US" altLang="zh-CN" sz="2400" dirty="0" smtClean="0"/>
          </a:p>
          <a:p>
            <a:pPr lvl="2"/>
            <a:r>
              <a:rPr lang="zh-CN" altLang="en-US" sz="2400" b="1" dirty="0" smtClean="0">
                <a:solidFill>
                  <a:srgbClr val="FF0000"/>
                </a:solidFill>
              </a:rPr>
              <a:t>不一定！</a:t>
            </a:r>
            <a:r>
              <a:rPr lang="zh-CN" altLang="en-US" sz="2400" dirty="0" smtClean="0"/>
              <a:t>只有所有的都除不尽，那么</a:t>
            </a:r>
            <a:r>
              <a:rPr lang="en-US" altLang="zh-CN" sz="2400" dirty="0" smtClean="0"/>
              <a:t>n</a:t>
            </a:r>
            <a:r>
              <a:rPr lang="zh-CN" altLang="en-US" sz="2400" dirty="0" smtClean="0"/>
              <a:t>才肯定是素数（因为</a:t>
            </a:r>
            <a:r>
              <a:rPr lang="en-US" altLang="zh-CN" sz="2400" dirty="0" smtClean="0"/>
              <a:t>n</a:t>
            </a:r>
            <a:r>
              <a:rPr lang="zh-CN" altLang="en-US" sz="2400" dirty="0" smtClean="0"/>
              <a:t>没有因子）。</a:t>
            </a:r>
            <a:endParaRPr lang="en-US" altLang="zh-CN" sz="2400" dirty="0"/>
          </a:p>
        </p:txBody>
      </p:sp>
    </p:spTree>
    <p:extLst>
      <p:ext uri="{BB962C8B-B14F-4D97-AF65-F5344CB8AC3E}">
        <p14:creationId xmlns:p14="http://schemas.microsoft.com/office/powerpoint/2010/main" val="139213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a:t>
            </a:r>
            <a:r>
              <a:rPr lang="zh-CN" altLang="en-US" dirty="0" smtClean="0"/>
              <a:t>：</a:t>
            </a:r>
            <a:r>
              <a:rPr lang="zh-CN" altLang="en-US" dirty="0"/>
              <a:t>判定素数</a:t>
            </a:r>
          </a:p>
        </p:txBody>
      </p:sp>
      <p:grpSp>
        <p:nvGrpSpPr>
          <p:cNvPr id="45" name="组合 44"/>
          <p:cNvGrpSpPr/>
          <p:nvPr/>
        </p:nvGrpSpPr>
        <p:grpSpPr>
          <a:xfrm>
            <a:off x="5905499" y="1524000"/>
            <a:ext cx="4822034" cy="4176714"/>
            <a:chOff x="5905499" y="1524000"/>
            <a:chExt cx="4822034" cy="4176714"/>
          </a:xfrm>
        </p:grpSpPr>
        <p:sp>
          <p:nvSpPr>
            <p:cNvPr id="4" name="流程图: 终止 3"/>
            <p:cNvSpPr/>
            <p:nvPr/>
          </p:nvSpPr>
          <p:spPr bwMode="auto">
            <a:xfrm>
              <a:off x="6477000" y="1524000"/>
              <a:ext cx="990600" cy="304800"/>
            </a:xfrm>
            <a:prstGeom prst="flowChartTerminator">
              <a:avLst/>
            </a:prstGeom>
            <a:ln w="12700">
              <a:solidFill>
                <a:schemeClr val="accent5">
                  <a:lumMod val="10000"/>
                </a:schemeClr>
              </a:solidFill>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Begin</a:t>
              </a:r>
              <a:endParaRPr kumimoji="0" lang="zh-CN" altLang="en-US" sz="2400" b="0" i="0" u="none" strike="noStrike" cap="none" normalizeH="0" baseline="0" dirty="0" smtClean="0">
                <a:ln>
                  <a:noFill/>
                </a:ln>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5" name="矩形 4"/>
            <p:cNvSpPr/>
            <p:nvPr/>
          </p:nvSpPr>
          <p:spPr bwMode="auto">
            <a:xfrm>
              <a:off x="6040040" y="2052637"/>
              <a:ext cx="1864519" cy="304800"/>
            </a:xfrm>
            <a:prstGeom prst="rect">
              <a:avLst/>
            </a:prstGeom>
            <a:ln w="12700">
              <a:solidFill>
                <a:schemeClr val="accent5">
                  <a:lumMod val="10000"/>
                </a:schemeClr>
              </a:solidFill>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600" dirty="0" smtClean="0">
                  <a:solidFill>
                    <a:schemeClr val="tx1"/>
                  </a:solidFill>
                  <a:effectLst>
                    <a:outerShdw blurRad="38100" dist="38100" dir="2700000" algn="tl">
                      <a:srgbClr val="000000">
                        <a:alpha val="43137"/>
                      </a:srgbClr>
                    </a:outerShdw>
                  </a:effectLst>
                  <a:latin typeface="Consolas" panose="020B0609020204030204" pitchFamily="49" charset="0"/>
                </a:rPr>
                <a:t>divisor = 2</a:t>
              </a:r>
              <a:endParaRPr kumimoji="0" lang="zh-CN"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6" name="流程图: 决策 5"/>
            <p:cNvSpPr/>
            <p:nvPr/>
          </p:nvSpPr>
          <p:spPr bwMode="auto">
            <a:xfrm>
              <a:off x="5905499" y="2728914"/>
              <a:ext cx="2133600" cy="838200"/>
            </a:xfrm>
            <a:prstGeom prst="flowChartDecision">
              <a:avLst/>
            </a:prstGeom>
            <a:ln w="12700">
              <a:solidFill>
                <a:schemeClr val="accent5">
                  <a:lumMod val="10000"/>
                </a:schemeClr>
              </a:solidFill>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effectLst>
                    <a:outerShdw blurRad="38100" dist="38100" dir="2700000" algn="tl">
                      <a:srgbClr val="000000">
                        <a:alpha val="43137"/>
                      </a:srgbClr>
                    </a:outerShdw>
                  </a:effectLst>
                  <a:latin typeface="Consolas" panose="020B0609020204030204" pitchFamily="49" charset="0"/>
                </a:rPr>
                <a:t>divisor </a:t>
              </a:r>
              <a:r>
                <a:rPr lang="en-US" altLang="zh-CN" sz="1600" dirty="0">
                  <a:solidFill>
                    <a:schemeClr val="tx1"/>
                  </a:solidFill>
                  <a:effectLst>
                    <a:outerShdw blurRad="38100" dist="38100" dir="2700000" algn="tl">
                      <a:srgbClr val="000000">
                        <a:alpha val="43137"/>
                      </a:srgbClr>
                    </a:outerShdw>
                  </a:effectLst>
                  <a:latin typeface="Consolas" panose="020B0609020204030204" pitchFamily="49" charset="0"/>
                </a:rPr>
                <a:t>&lt; n ?</a:t>
              </a:r>
              <a:endParaRPr lang="zh-CN" altLang="en-US" sz="1600" dirty="0">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7" name="矩形 6"/>
            <p:cNvSpPr/>
            <p:nvPr/>
          </p:nvSpPr>
          <p:spPr bwMode="auto">
            <a:xfrm>
              <a:off x="6019799" y="5091114"/>
              <a:ext cx="1905000" cy="304800"/>
            </a:xfrm>
            <a:prstGeom prst="rect">
              <a:avLst/>
            </a:prstGeom>
            <a:ln w="12700">
              <a:solidFill>
                <a:schemeClr val="accent5">
                  <a:lumMod val="10000"/>
                </a:schemeClr>
              </a:solidFill>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600" dirty="0" smtClean="0">
                  <a:solidFill>
                    <a:schemeClr val="tx1"/>
                  </a:solidFill>
                  <a:effectLst>
                    <a:outerShdw blurRad="38100" dist="38100" dir="2700000" algn="tl">
                      <a:srgbClr val="000000">
                        <a:alpha val="43137"/>
                      </a:srgbClr>
                    </a:outerShdw>
                  </a:effectLst>
                  <a:latin typeface="Consolas" panose="020B0609020204030204" pitchFamily="49" charset="0"/>
                </a:rPr>
                <a:t>++divisor</a:t>
              </a:r>
              <a:endParaRPr kumimoji="0" lang="zh-CN"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8" name="流程图: 决策 7"/>
            <p:cNvSpPr/>
            <p:nvPr/>
          </p:nvSpPr>
          <p:spPr bwMode="auto">
            <a:xfrm>
              <a:off x="5905499" y="3938591"/>
              <a:ext cx="2133600" cy="838200"/>
            </a:xfrm>
            <a:prstGeom prst="flowChartDecision">
              <a:avLst/>
            </a:prstGeom>
            <a:ln w="12700">
              <a:solidFill>
                <a:schemeClr val="accent5">
                  <a:lumMod val="10000"/>
                </a:schemeClr>
              </a:solidFill>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a:solidFill>
                    <a:schemeClr val="tx1"/>
                  </a:solidFill>
                  <a:effectLst>
                    <a:outerShdw blurRad="38100" dist="38100" dir="2700000" algn="tl">
                      <a:srgbClr val="000000">
                        <a:alpha val="43137"/>
                      </a:srgbClr>
                    </a:outerShdw>
                  </a:effectLst>
                  <a:latin typeface="Consolas" panose="020B0609020204030204" pitchFamily="49" charset="0"/>
                </a:rPr>
                <a:t>n</a:t>
              </a:r>
              <a:r>
                <a:rPr lang="en-US" altLang="zh-CN" sz="1600" dirty="0" smtClean="0">
                  <a:solidFill>
                    <a:schemeClr val="tx1"/>
                  </a:solidFill>
                  <a:effectLst>
                    <a:outerShdw blurRad="38100" dist="38100" dir="2700000" algn="tl">
                      <a:srgbClr val="000000">
                        <a:alpha val="43137"/>
                      </a:srgbClr>
                    </a:outerShdw>
                  </a:effectLst>
                  <a:latin typeface="Consolas" panose="020B0609020204030204" pitchFamily="49" charset="0"/>
                </a:rPr>
                <a:t> % divisor == 0?</a:t>
              </a:r>
              <a:endParaRPr lang="zh-CN" altLang="en-US" sz="1600" dirty="0">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9" name="矩形 8"/>
            <p:cNvSpPr/>
            <p:nvPr/>
          </p:nvSpPr>
          <p:spPr bwMode="auto">
            <a:xfrm>
              <a:off x="8822533" y="4205291"/>
              <a:ext cx="1905000" cy="304800"/>
            </a:xfrm>
            <a:prstGeom prst="rect">
              <a:avLst/>
            </a:prstGeom>
            <a:ln w="12700">
              <a:solidFill>
                <a:schemeClr val="accent5">
                  <a:lumMod val="10000"/>
                </a:schemeClr>
              </a:solidFill>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600" dirty="0" smtClean="0">
                  <a:solidFill>
                    <a:schemeClr val="tx1"/>
                  </a:solidFill>
                  <a:effectLst>
                    <a:outerShdw blurRad="38100" dist="38100" dir="2700000" algn="tl">
                      <a:srgbClr val="000000">
                        <a:alpha val="43137"/>
                      </a:srgbClr>
                    </a:outerShdw>
                  </a:effectLst>
                  <a:latin typeface="Consolas" panose="020B0609020204030204" pitchFamily="49" charset="0"/>
                </a:rPr>
                <a:t>return false</a:t>
              </a:r>
              <a:endParaRPr kumimoji="0" lang="zh-CN"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Consolas" panose="020B0609020204030204" pitchFamily="49" charset="0"/>
              </a:endParaRPr>
            </a:p>
          </p:txBody>
        </p:sp>
        <p:cxnSp>
          <p:nvCxnSpPr>
            <p:cNvPr id="11" name="直接箭头连接符 10"/>
            <p:cNvCxnSpPr>
              <a:stCxn id="4" idx="2"/>
              <a:endCxn id="5" idx="0"/>
            </p:cNvCxnSpPr>
            <p:nvPr/>
          </p:nvCxnSpPr>
          <p:spPr bwMode="auto">
            <a:xfrm>
              <a:off x="6972300" y="1828800"/>
              <a:ext cx="0" cy="223837"/>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2" name="直接箭头连接符 11"/>
            <p:cNvCxnSpPr>
              <a:stCxn id="5" idx="2"/>
              <a:endCxn id="6" idx="0"/>
            </p:cNvCxnSpPr>
            <p:nvPr/>
          </p:nvCxnSpPr>
          <p:spPr bwMode="auto">
            <a:xfrm flipH="1">
              <a:off x="6972299" y="2357437"/>
              <a:ext cx="1" cy="371477"/>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5" name="直接箭头连接符 14"/>
            <p:cNvCxnSpPr>
              <a:stCxn id="6" idx="2"/>
              <a:endCxn id="8" idx="0"/>
            </p:cNvCxnSpPr>
            <p:nvPr/>
          </p:nvCxnSpPr>
          <p:spPr bwMode="auto">
            <a:xfrm>
              <a:off x="6972299" y="3567114"/>
              <a:ext cx="0" cy="371477"/>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8" name="直接箭头连接符 17"/>
            <p:cNvCxnSpPr>
              <a:stCxn id="8" idx="2"/>
              <a:endCxn id="7" idx="0"/>
            </p:cNvCxnSpPr>
            <p:nvPr/>
          </p:nvCxnSpPr>
          <p:spPr bwMode="auto">
            <a:xfrm>
              <a:off x="6972299" y="4776791"/>
              <a:ext cx="0" cy="31432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1" name="直接箭头连接符 20"/>
            <p:cNvCxnSpPr>
              <a:stCxn id="8" idx="3"/>
              <a:endCxn id="9" idx="1"/>
            </p:cNvCxnSpPr>
            <p:nvPr/>
          </p:nvCxnSpPr>
          <p:spPr bwMode="auto">
            <a:xfrm>
              <a:off x="8039099" y="4357691"/>
              <a:ext cx="783434"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5" name="矩形 24"/>
            <p:cNvSpPr/>
            <p:nvPr/>
          </p:nvSpPr>
          <p:spPr bwMode="auto">
            <a:xfrm>
              <a:off x="6972299" y="3598071"/>
              <a:ext cx="442914" cy="304800"/>
            </a:xfrm>
            <a:prstGeom prst="rect">
              <a:avLst/>
            </a:prstGeom>
            <a:noFill/>
            <a:ln w="12700">
              <a:noFill/>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600" dirty="0" smtClean="0">
                  <a:solidFill>
                    <a:schemeClr val="tx1"/>
                  </a:solidFill>
                  <a:effectLst>
                    <a:outerShdw blurRad="38100" dist="38100" dir="2700000" algn="tl">
                      <a:srgbClr val="000000">
                        <a:alpha val="43137"/>
                      </a:srgbClr>
                    </a:outerShdw>
                  </a:effectLst>
                  <a:latin typeface="Consolas" panose="020B0609020204030204" pitchFamily="49" charset="0"/>
                </a:rPr>
                <a:t>Y</a:t>
              </a:r>
              <a:endParaRPr kumimoji="0" lang="zh-CN"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26" name="矩形 25"/>
            <p:cNvSpPr/>
            <p:nvPr/>
          </p:nvSpPr>
          <p:spPr bwMode="auto">
            <a:xfrm>
              <a:off x="8191500" y="4052891"/>
              <a:ext cx="442914" cy="304800"/>
            </a:xfrm>
            <a:prstGeom prst="rect">
              <a:avLst/>
            </a:prstGeom>
            <a:noFill/>
            <a:ln w="12700">
              <a:noFill/>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600" dirty="0" smtClean="0">
                  <a:solidFill>
                    <a:schemeClr val="tx1"/>
                  </a:solidFill>
                  <a:effectLst>
                    <a:outerShdw blurRad="38100" dist="38100" dir="2700000" algn="tl">
                      <a:srgbClr val="000000">
                        <a:alpha val="43137"/>
                      </a:srgbClr>
                    </a:outerShdw>
                  </a:effectLst>
                  <a:latin typeface="Consolas" panose="020B0609020204030204" pitchFamily="49" charset="0"/>
                </a:rPr>
                <a:t>Y</a:t>
              </a:r>
              <a:endParaRPr kumimoji="0" lang="zh-CN"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27" name="矩形 26"/>
            <p:cNvSpPr/>
            <p:nvPr/>
          </p:nvSpPr>
          <p:spPr bwMode="auto">
            <a:xfrm>
              <a:off x="6950868" y="4757740"/>
              <a:ext cx="442914" cy="304800"/>
            </a:xfrm>
            <a:prstGeom prst="rect">
              <a:avLst/>
            </a:prstGeom>
            <a:noFill/>
            <a:ln w="12700">
              <a:noFill/>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600" dirty="0">
                  <a:solidFill>
                    <a:schemeClr val="tx1"/>
                  </a:solidFill>
                  <a:effectLst>
                    <a:outerShdw blurRad="38100" dist="38100" dir="2700000" algn="tl">
                      <a:srgbClr val="000000">
                        <a:alpha val="43137"/>
                      </a:srgbClr>
                    </a:outerShdw>
                  </a:effectLst>
                  <a:latin typeface="Consolas" panose="020B0609020204030204" pitchFamily="49" charset="0"/>
                </a:rPr>
                <a:t>N</a:t>
              </a:r>
              <a:endParaRPr kumimoji="0" lang="zh-CN"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Consolas" panose="020B0609020204030204" pitchFamily="49" charset="0"/>
              </a:endParaRPr>
            </a:p>
          </p:txBody>
        </p:sp>
        <p:cxnSp>
          <p:nvCxnSpPr>
            <p:cNvPr id="29" name="肘形连接符 28"/>
            <p:cNvCxnSpPr>
              <a:stCxn id="7" idx="2"/>
              <a:endCxn id="6" idx="1"/>
            </p:cNvCxnSpPr>
            <p:nvPr/>
          </p:nvCxnSpPr>
          <p:spPr bwMode="auto">
            <a:xfrm rot="5400000" flipH="1">
              <a:off x="5314949" y="3738564"/>
              <a:ext cx="2247900" cy="1066800"/>
            </a:xfrm>
            <a:prstGeom prst="bentConnector4">
              <a:avLst>
                <a:gd name="adj1" fmla="val -14618"/>
                <a:gd name="adj2" fmla="val 172322"/>
              </a:avLst>
            </a:prstGeom>
            <a:solidFill>
              <a:schemeClr val="accent1"/>
            </a:solidFill>
            <a:ln w="12700" cap="flat" cmpd="sng" algn="ctr">
              <a:solidFill>
                <a:schemeClr val="tx1"/>
              </a:solidFill>
              <a:prstDash val="solid"/>
              <a:round/>
              <a:headEnd type="none" w="sm" len="sm"/>
              <a:tailEnd type="triangle"/>
            </a:ln>
            <a:effectLst/>
          </p:spPr>
        </p:cxnSp>
        <p:sp>
          <p:nvSpPr>
            <p:cNvPr id="33" name="矩形 32"/>
            <p:cNvSpPr/>
            <p:nvPr/>
          </p:nvSpPr>
          <p:spPr bwMode="auto">
            <a:xfrm>
              <a:off x="8822533" y="2995614"/>
              <a:ext cx="1905000" cy="304800"/>
            </a:xfrm>
            <a:prstGeom prst="rect">
              <a:avLst/>
            </a:prstGeom>
            <a:ln w="12700">
              <a:solidFill>
                <a:schemeClr val="accent5">
                  <a:lumMod val="10000"/>
                </a:schemeClr>
              </a:solidFill>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600" dirty="0" smtClean="0">
                  <a:solidFill>
                    <a:schemeClr val="tx1"/>
                  </a:solidFill>
                  <a:effectLst>
                    <a:outerShdw blurRad="38100" dist="38100" dir="2700000" algn="tl">
                      <a:srgbClr val="000000">
                        <a:alpha val="43137"/>
                      </a:srgbClr>
                    </a:outerShdw>
                  </a:effectLst>
                  <a:latin typeface="Consolas" panose="020B0609020204030204" pitchFamily="49" charset="0"/>
                </a:rPr>
                <a:t>return true</a:t>
              </a:r>
              <a:endParaRPr kumimoji="0" lang="zh-CN"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Consolas" panose="020B0609020204030204" pitchFamily="49" charset="0"/>
              </a:endParaRPr>
            </a:p>
          </p:txBody>
        </p:sp>
        <p:cxnSp>
          <p:nvCxnSpPr>
            <p:cNvPr id="34" name="直接箭头连接符 33"/>
            <p:cNvCxnSpPr>
              <a:stCxn id="6" idx="3"/>
              <a:endCxn id="33" idx="1"/>
            </p:cNvCxnSpPr>
            <p:nvPr/>
          </p:nvCxnSpPr>
          <p:spPr bwMode="auto">
            <a:xfrm>
              <a:off x="8039099" y="3148014"/>
              <a:ext cx="783434"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35" name="矩形 34"/>
            <p:cNvSpPr/>
            <p:nvPr/>
          </p:nvSpPr>
          <p:spPr bwMode="auto">
            <a:xfrm>
              <a:off x="8191500" y="2843214"/>
              <a:ext cx="442914" cy="304800"/>
            </a:xfrm>
            <a:prstGeom prst="rect">
              <a:avLst/>
            </a:prstGeom>
            <a:noFill/>
            <a:ln w="12700">
              <a:noFill/>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600" dirty="0" smtClean="0">
                  <a:solidFill>
                    <a:schemeClr val="tx1"/>
                  </a:solidFill>
                  <a:effectLst>
                    <a:outerShdw blurRad="38100" dist="38100" dir="2700000" algn="tl">
                      <a:srgbClr val="000000">
                        <a:alpha val="43137"/>
                      </a:srgbClr>
                    </a:outerShdw>
                  </a:effectLst>
                  <a:latin typeface="Consolas" panose="020B0609020204030204" pitchFamily="49" charset="0"/>
                </a:rPr>
                <a:t>Y</a:t>
              </a:r>
              <a:endParaRPr kumimoji="0" lang="zh-CN"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37" name="流程图: 终止 36"/>
            <p:cNvSpPr/>
            <p:nvPr/>
          </p:nvSpPr>
          <p:spPr bwMode="auto">
            <a:xfrm>
              <a:off x="9279733" y="5395914"/>
              <a:ext cx="990600" cy="304800"/>
            </a:xfrm>
            <a:prstGeom prst="flowChartTerminator">
              <a:avLst/>
            </a:prstGeom>
            <a:ln w="12700">
              <a:solidFill>
                <a:schemeClr val="accent5">
                  <a:lumMod val="10000"/>
                </a:schemeClr>
              </a:solidFill>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End</a:t>
              </a:r>
              <a:endParaRPr kumimoji="0" lang="zh-CN" altLang="en-US" sz="2400" b="0" i="0" u="none" strike="noStrike" cap="none" normalizeH="0" baseline="0" dirty="0" smtClean="0">
                <a:ln>
                  <a:noFill/>
                </a:ln>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cxnSp>
          <p:nvCxnSpPr>
            <p:cNvPr id="38" name="肘形连接符 37"/>
            <p:cNvCxnSpPr>
              <a:stCxn id="33" idx="3"/>
              <a:endCxn id="37" idx="3"/>
            </p:cNvCxnSpPr>
            <p:nvPr/>
          </p:nvCxnSpPr>
          <p:spPr bwMode="auto">
            <a:xfrm flipH="1">
              <a:off x="10270333" y="3148014"/>
              <a:ext cx="457200" cy="2400300"/>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cxnSp>
          <p:nvCxnSpPr>
            <p:cNvPr id="41" name="肘形连接符 40"/>
            <p:cNvCxnSpPr>
              <a:stCxn id="9" idx="3"/>
              <a:endCxn id="37" idx="3"/>
            </p:cNvCxnSpPr>
            <p:nvPr/>
          </p:nvCxnSpPr>
          <p:spPr bwMode="auto">
            <a:xfrm flipH="1">
              <a:off x="10270333" y="4357691"/>
              <a:ext cx="457200" cy="1190623"/>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grpSp>
      <p:sp>
        <p:nvSpPr>
          <p:cNvPr id="44" name="内容占位符 2"/>
          <p:cNvSpPr>
            <a:spLocks noGrp="1"/>
          </p:cNvSpPr>
          <p:nvPr>
            <p:ph idx="1"/>
          </p:nvPr>
        </p:nvSpPr>
        <p:spPr>
          <a:xfrm>
            <a:off x="304800" y="1371600"/>
            <a:ext cx="11582400" cy="5181600"/>
          </a:xfrm>
        </p:spPr>
        <p:txBody>
          <a:bodyPr/>
          <a:lstStyle/>
          <a:p>
            <a:r>
              <a:rPr lang="zh-CN" altLang="en-US" sz="2800" dirty="0" smtClean="0"/>
              <a:t>用一个函数</a:t>
            </a:r>
            <a:r>
              <a:rPr lang="en-US" altLang="zh-CN" sz="2800" dirty="0" err="1" smtClean="0"/>
              <a:t>is_prime</a:t>
            </a:r>
            <a:r>
              <a:rPr lang="en-US" altLang="zh-CN" sz="2800" dirty="0" smtClean="0"/>
              <a:t>()</a:t>
            </a:r>
            <a:r>
              <a:rPr lang="zh-CN" altLang="en-US" sz="2800" dirty="0" smtClean="0"/>
              <a:t>来判断</a:t>
            </a:r>
            <a:endParaRPr lang="en-US" altLang="zh-CN" sz="2800" dirty="0" smtClean="0"/>
          </a:p>
          <a:p>
            <a:pPr lvl="1"/>
            <a:r>
              <a:rPr lang="zh-CN" altLang="en-US" sz="2200" dirty="0" smtClean="0"/>
              <a:t>函数有一个形式参数</a:t>
            </a:r>
            <a:endParaRPr lang="en-US" altLang="zh-CN" sz="2200" dirty="0" smtClean="0"/>
          </a:p>
          <a:p>
            <a:pPr lvl="1"/>
            <a:r>
              <a:rPr lang="zh-CN" altLang="en-US" sz="2200" dirty="0" smtClean="0"/>
              <a:t>函数返回</a:t>
            </a:r>
            <a:r>
              <a:rPr lang="en-US" altLang="zh-CN" sz="2200" dirty="0" smtClean="0"/>
              <a:t>bool</a:t>
            </a:r>
            <a:r>
              <a:rPr lang="zh-CN" altLang="en-US" sz="2200" dirty="0" smtClean="0"/>
              <a:t>值</a:t>
            </a:r>
            <a:endParaRPr lang="en-US" altLang="zh-CN" sz="2200" dirty="0"/>
          </a:p>
        </p:txBody>
      </p:sp>
    </p:spTree>
    <p:extLst>
      <p:ext uri="{BB962C8B-B14F-4D97-AF65-F5344CB8AC3E}">
        <p14:creationId xmlns:p14="http://schemas.microsoft.com/office/powerpoint/2010/main" val="153586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609600"/>
            <a:ext cx="11582400" cy="5943600"/>
          </a:xfrm>
        </p:spPr>
        <p:txBody>
          <a:bodyPr/>
          <a:lstStyle/>
          <a:p>
            <a:pPr>
              <a:lnSpc>
                <a:spcPct val="80000"/>
              </a:lnSpc>
              <a:spcBef>
                <a:spcPct val="0"/>
              </a:spcBef>
              <a:buFont typeface="Wingdings" panose="05000000000000000000" pitchFamily="2" charset="2"/>
              <a:buNone/>
            </a:pPr>
            <a:r>
              <a:rPr lang="en-US" altLang="zh-CN" sz="1500" dirty="0" smtClean="0">
                <a:cs typeface="Courier New" panose="02070309020205020404" pitchFamily="49" charset="0"/>
              </a:rPr>
              <a:t>#</a:t>
            </a:r>
            <a:r>
              <a:rPr lang="en-US" altLang="zh-CN" sz="1500" dirty="0">
                <a:cs typeface="Courier New" panose="02070309020205020404" pitchFamily="49" charset="0"/>
              </a:rPr>
              <a:t>include &lt;</a:t>
            </a:r>
            <a:r>
              <a:rPr lang="en-US" altLang="zh-CN" sz="1500" dirty="0" err="1">
                <a:cs typeface="Courier New" panose="02070309020205020404" pitchFamily="49" charset="0"/>
              </a:rPr>
              <a:t>stdbool.h</a:t>
            </a:r>
            <a:r>
              <a:rPr lang="en-US" altLang="zh-CN" sz="1500" dirty="0">
                <a:cs typeface="Courier New" panose="02070309020205020404" pitchFamily="49" charset="0"/>
              </a:rPr>
              <a:t>&gt;   /* C99 only */</a:t>
            </a:r>
          </a:p>
          <a:p>
            <a:pPr>
              <a:lnSpc>
                <a:spcPct val="80000"/>
              </a:lnSpc>
              <a:spcBef>
                <a:spcPts val="400"/>
              </a:spcBef>
              <a:buNone/>
            </a:pPr>
            <a:r>
              <a:rPr lang="en-US" altLang="zh-CN" sz="1500" dirty="0">
                <a:cs typeface="Courier New" panose="02070309020205020404" pitchFamily="49" charset="0"/>
              </a:rPr>
              <a:t>#include &lt;</a:t>
            </a:r>
            <a:r>
              <a:rPr lang="en-US" altLang="zh-CN" sz="1500" dirty="0" err="1">
                <a:cs typeface="Courier New" panose="02070309020205020404" pitchFamily="49" charset="0"/>
              </a:rPr>
              <a:t>stdio.h</a:t>
            </a:r>
            <a:r>
              <a:rPr lang="en-US" altLang="zh-CN" sz="1500" dirty="0">
                <a:cs typeface="Courier New" panose="02070309020205020404" pitchFamily="49" charset="0"/>
              </a:rPr>
              <a:t>&gt;</a:t>
            </a:r>
          </a:p>
          <a:p>
            <a:pPr>
              <a:lnSpc>
                <a:spcPct val="80000"/>
              </a:lnSpc>
              <a:spcBef>
                <a:spcPct val="0"/>
              </a:spcBef>
              <a:buFont typeface="Wingdings" panose="05000000000000000000" pitchFamily="2" charset="2"/>
              <a:buNone/>
            </a:pPr>
            <a:r>
              <a:rPr lang="en-US" altLang="zh-CN" sz="1500" dirty="0">
                <a:cs typeface="Courier New" panose="02070309020205020404" pitchFamily="49" charset="0"/>
              </a:rPr>
              <a:t> </a:t>
            </a:r>
          </a:p>
          <a:p>
            <a:pPr>
              <a:lnSpc>
                <a:spcPct val="80000"/>
              </a:lnSpc>
              <a:spcBef>
                <a:spcPts val="400"/>
              </a:spcBef>
              <a:buNone/>
            </a:pPr>
            <a:r>
              <a:rPr lang="en-US" altLang="zh-CN" sz="1500" dirty="0">
                <a:cs typeface="Courier New" panose="02070309020205020404" pitchFamily="49" charset="0"/>
              </a:rPr>
              <a:t>bool </a:t>
            </a:r>
            <a:r>
              <a:rPr lang="en-US" altLang="zh-CN" sz="1500" dirty="0" err="1">
                <a:cs typeface="Courier New" panose="02070309020205020404" pitchFamily="49" charset="0"/>
              </a:rPr>
              <a:t>is_prime</a:t>
            </a:r>
            <a:r>
              <a:rPr lang="en-US" altLang="zh-CN" sz="1500" dirty="0">
                <a:cs typeface="Courier New" panose="02070309020205020404" pitchFamily="49" charset="0"/>
              </a:rPr>
              <a:t>(</a:t>
            </a:r>
            <a:r>
              <a:rPr lang="en-US" altLang="zh-CN" sz="1500" dirty="0" err="1">
                <a:cs typeface="Courier New" panose="02070309020205020404" pitchFamily="49" charset="0"/>
              </a:rPr>
              <a:t>int</a:t>
            </a:r>
            <a:r>
              <a:rPr lang="en-US" altLang="zh-CN" sz="1500" dirty="0">
                <a:cs typeface="Courier New" panose="02070309020205020404" pitchFamily="49" charset="0"/>
              </a:rPr>
              <a:t> n)</a:t>
            </a:r>
          </a:p>
          <a:p>
            <a:pPr>
              <a:lnSpc>
                <a:spcPct val="80000"/>
              </a:lnSpc>
              <a:spcBef>
                <a:spcPts val="400"/>
              </a:spcBef>
              <a:buNone/>
            </a:pPr>
            <a:r>
              <a:rPr lang="en-US" altLang="zh-CN" sz="1500" dirty="0">
                <a:cs typeface="Courier New" panose="02070309020205020404" pitchFamily="49" charset="0"/>
              </a:rPr>
              <a:t>{</a:t>
            </a:r>
          </a:p>
          <a:p>
            <a:pPr>
              <a:lnSpc>
                <a:spcPct val="80000"/>
              </a:lnSpc>
              <a:spcBef>
                <a:spcPts val="400"/>
              </a:spcBef>
              <a:buNone/>
            </a:pPr>
            <a:r>
              <a:rPr lang="en-US" altLang="zh-CN" sz="1500" dirty="0">
                <a:cs typeface="Courier New" panose="02070309020205020404" pitchFamily="49" charset="0"/>
              </a:rPr>
              <a:t>  </a:t>
            </a:r>
            <a:r>
              <a:rPr lang="en-US" altLang="zh-CN" sz="1500" dirty="0" err="1">
                <a:cs typeface="Courier New" panose="02070309020205020404" pitchFamily="49" charset="0"/>
              </a:rPr>
              <a:t>int</a:t>
            </a:r>
            <a:r>
              <a:rPr lang="en-US" altLang="zh-CN" sz="1500" dirty="0">
                <a:cs typeface="Courier New" panose="02070309020205020404" pitchFamily="49" charset="0"/>
              </a:rPr>
              <a:t> divisor;</a:t>
            </a:r>
          </a:p>
          <a:p>
            <a:pPr>
              <a:lnSpc>
                <a:spcPct val="80000"/>
              </a:lnSpc>
              <a:spcBef>
                <a:spcPct val="0"/>
              </a:spcBef>
              <a:buFont typeface="Wingdings" panose="05000000000000000000" pitchFamily="2" charset="2"/>
              <a:buNone/>
            </a:pPr>
            <a:r>
              <a:rPr lang="en-US" altLang="zh-CN" sz="1500" dirty="0">
                <a:cs typeface="Courier New" panose="02070309020205020404" pitchFamily="49" charset="0"/>
              </a:rPr>
              <a:t>  if (n &lt;= 1)</a:t>
            </a:r>
          </a:p>
          <a:p>
            <a:pPr>
              <a:lnSpc>
                <a:spcPct val="80000"/>
              </a:lnSpc>
              <a:spcBef>
                <a:spcPts val="400"/>
              </a:spcBef>
              <a:buNone/>
            </a:pPr>
            <a:r>
              <a:rPr lang="en-US" altLang="zh-CN" sz="1500" dirty="0">
                <a:cs typeface="Courier New" panose="02070309020205020404" pitchFamily="49" charset="0"/>
              </a:rPr>
              <a:t>    return false;</a:t>
            </a:r>
          </a:p>
          <a:p>
            <a:pPr>
              <a:lnSpc>
                <a:spcPct val="80000"/>
              </a:lnSpc>
              <a:spcBef>
                <a:spcPts val="400"/>
              </a:spcBef>
              <a:buNone/>
            </a:pPr>
            <a:r>
              <a:rPr lang="en-US" altLang="zh-CN" sz="1500" dirty="0">
                <a:cs typeface="Courier New" panose="02070309020205020404" pitchFamily="49" charset="0"/>
              </a:rPr>
              <a:t>  for (divisor = 2; divisor </a:t>
            </a:r>
            <a:r>
              <a:rPr lang="en-US" altLang="zh-CN" sz="1500" dirty="0" smtClean="0">
                <a:cs typeface="Courier New" panose="02070309020205020404" pitchFamily="49" charset="0"/>
              </a:rPr>
              <a:t>&lt; </a:t>
            </a:r>
            <a:r>
              <a:rPr lang="en-US" altLang="zh-CN" sz="1500" dirty="0">
                <a:cs typeface="Courier New" panose="02070309020205020404" pitchFamily="49" charset="0"/>
              </a:rPr>
              <a:t>n; </a:t>
            </a:r>
            <a:r>
              <a:rPr lang="en-US" altLang="zh-CN" sz="1500" dirty="0" smtClean="0">
                <a:cs typeface="Courier New" panose="02070309020205020404" pitchFamily="49" charset="0"/>
              </a:rPr>
              <a:t>++divisor)</a:t>
            </a:r>
            <a:endParaRPr lang="en-US" altLang="zh-CN" sz="1500" dirty="0">
              <a:cs typeface="Courier New" panose="02070309020205020404" pitchFamily="49" charset="0"/>
            </a:endParaRPr>
          </a:p>
          <a:p>
            <a:pPr>
              <a:lnSpc>
                <a:spcPct val="80000"/>
              </a:lnSpc>
              <a:spcBef>
                <a:spcPts val="400"/>
              </a:spcBef>
              <a:buNone/>
            </a:pPr>
            <a:r>
              <a:rPr lang="en-US" altLang="zh-CN" sz="1500" dirty="0">
                <a:cs typeface="Courier New" panose="02070309020205020404" pitchFamily="49" charset="0"/>
              </a:rPr>
              <a:t>    if (n % divisor == 0)</a:t>
            </a:r>
          </a:p>
          <a:p>
            <a:pPr>
              <a:lnSpc>
                <a:spcPct val="80000"/>
              </a:lnSpc>
              <a:spcBef>
                <a:spcPts val="400"/>
              </a:spcBef>
              <a:buNone/>
            </a:pPr>
            <a:r>
              <a:rPr lang="en-US" altLang="zh-CN" sz="1500" dirty="0">
                <a:cs typeface="Courier New" panose="02070309020205020404" pitchFamily="49" charset="0"/>
              </a:rPr>
              <a:t>      return false;</a:t>
            </a:r>
          </a:p>
          <a:p>
            <a:pPr>
              <a:lnSpc>
                <a:spcPct val="80000"/>
              </a:lnSpc>
              <a:spcBef>
                <a:spcPts val="400"/>
              </a:spcBef>
              <a:buNone/>
            </a:pPr>
            <a:r>
              <a:rPr lang="en-US" altLang="zh-CN" sz="1500" dirty="0">
                <a:cs typeface="Courier New" panose="02070309020205020404" pitchFamily="49" charset="0"/>
              </a:rPr>
              <a:t>  return true;</a:t>
            </a:r>
          </a:p>
          <a:p>
            <a:pPr>
              <a:lnSpc>
                <a:spcPct val="80000"/>
              </a:lnSpc>
              <a:spcBef>
                <a:spcPts val="400"/>
              </a:spcBef>
              <a:buNone/>
            </a:pPr>
            <a:r>
              <a:rPr lang="en-US" altLang="zh-CN" sz="1500" dirty="0">
                <a:cs typeface="Courier New" panose="02070309020205020404" pitchFamily="49" charset="0"/>
              </a:rPr>
              <a:t>}</a:t>
            </a:r>
          </a:p>
          <a:p>
            <a:pPr>
              <a:lnSpc>
                <a:spcPct val="80000"/>
              </a:lnSpc>
              <a:spcBef>
                <a:spcPts val="400"/>
              </a:spcBef>
              <a:buNone/>
            </a:pPr>
            <a:endParaRPr lang="en-US" altLang="zh-CN" sz="1500" dirty="0">
              <a:cs typeface="Courier New" panose="02070309020205020404" pitchFamily="49" charset="0"/>
            </a:endParaRPr>
          </a:p>
          <a:p>
            <a:pPr>
              <a:lnSpc>
                <a:spcPct val="80000"/>
              </a:lnSpc>
              <a:spcBef>
                <a:spcPts val="400"/>
              </a:spcBef>
              <a:buNone/>
            </a:pPr>
            <a:r>
              <a:rPr lang="en-US" altLang="zh-CN" sz="1500" dirty="0" err="1">
                <a:cs typeface="Courier New" panose="02070309020205020404" pitchFamily="49" charset="0"/>
              </a:rPr>
              <a:t>int</a:t>
            </a:r>
            <a:r>
              <a:rPr lang="en-US" altLang="zh-CN" sz="1500" dirty="0">
                <a:cs typeface="Courier New" panose="02070309020205020404" pitchFamily="49" charset="0"/>
              </a:rPr>
              <a:t> main(void)</a:t>
            </a:r>
          </a:p>
          <a:p>
            <a:pPr>
              <a:lnSpc>
                <a:spcPct val="80000"/>
              </a:lnSpc>
              <a:spcBef>
                <a:spcPts val="400"/>
              </a:spcBef>
              <a:buNone/>
            </a:pPr>
            <a:r>
              <a:rPr lang="en-US" altLang="zh-CN" sz="1500" dirty="0">
                <a:cs typeface="Courier New" panose="02070309020205020404" pitchFamily="49" charset="0"/>
              </a:rPr>
              <a:t>{</a:t>
            </a:r>
          </a:p>
          <a:p>
            <a:pPr>
              <a:lnSpc>
                <a:spcPct val="80000"/>
              </a:lnSpc>
              <a:spcBef>
                <a:spcPts val="400"/>
              </a:spcBef>
              <a:buNone/>
            </a:pPr>
            <a:r>
              <a:rPr lang="en-US" altLang="zh-CN" sz="1500" dirty="0">
                <a:cs typeface="Courier New" panose="02070309020205020404" pitchFamily="49" charset="0"/>
              </a:rPr>
              <a:t>  </a:t>
            </a:r>
            <a:r>
              <a:rPr lang="en-US" altLang="zh-CN" sz="1500" dirty="0" err="1">
                <a:cs typeface="Courier New" panose="02070309020205020404" pitchFamily="49" charset="0"/>
              </a:rPr>
              <a:t>int</a:t>
            </a:r>
            <a:r>
              <a:rPr lang="en-US" altLang="zh-CN" sz="1500" dirty="0">
                <a:cs typeface="Courier New" panose="02070309020205020404" pitchFamily="49" charset="0"/>
              </a:rPr>
              <a:t> n;</a:t>
            </a:r>
          </a:p>
          <a:p>
            <a:pPr>
              <a:lnSpc>
                <a:spcPct val="80000"/>
              </a:lnSpc>
              <a:spcBef>
                <a:spcPct val="0"/>
              </a:spcBef>
              <a:buFont typeface="Wingdings" panose="05000000000000000000" pitchFamily="2" charset="2"/>
              <a:buNone/>
            </a:pPr>
            <a:r>
              <a:rPr lang="en-US" altLang="zh-CN" sz="1500" dirty="0">
                <a:cs typeface="Courier New" panose="02070309020205020404" pitchFamily="49" charset="0"/>
              </a:rPr>
              <a:t>  </a:t>
            </a:r>
            <a:r>
              <a:rPr lang="en-US" altLang="zh-CN" sz="1500" dirty="0" err="1">
                <a:cs typeface="Courier New" panose="02070309020205020404" pitchFamily="49" charset="0"/>
              </a:rPr>
              <a:t>printf</a:t>
            </a:r>
            <a:r>
              <a:rPr lang="en-US" altLang="zh-CN" sz="1500" dirty="0">
                <a:cs typeface="Courier New" panose="02070309020205020404" pitchFamily="49" charset="0"/>
              </a:rPr>
              <a:t>("Enter a number: ");</a:t>
            </a:r>
          </a:p>
          <a:p>
            <a:pPr>
              <a:lnSpc>
                <a:spcPct val="80000"/>
              </a:lnSpc>
              <a:spcBef>
                <a:spcPts val="400"/>
              </a:spcBef>
              <a:buNone/>
            </a:pPr>
            <a:r>
              <a:rPr lang="en-US" altLang="zh-CN" sz="1500" dirty="0">
                <a:cs typeface="Courier New" panose="02070309020205020404" pitchFamily="49" charset="0"/>
              </a:rPr>
              <a:t>  </a:t>
            </a:r>
            <a:r>
              <a:rPr lang="en-US" altLang="zh-CN" sz="1500" dirty="0" err="1">
                <a:cs typeface="Courier New" panose="02070309020205020404" pitchFamily="49" charset="0"/>
              </a:rPr>
              <a:t>scanf</a:t>
            </a:r>
            <a:r>
              <a:rPr lang="en-US" altLang="zh-CN" sz="1500" dirty="0">
                <a:cs typeface="Courier New" panose="02070309020205020404" pitchFamily="49" charset="0"/>
              </a:rPr>
              <a:t>("%d", &amp;n);</a:t>
            </a:r>
          </a:p>
          <a:p>
            <a:pPr>
              <a:lnSpc>
                <a:spcPct val="80000"/>
              </a:lnSpc>
              <a:spcBef>
                <a:spcPts val="400"/>
              </a:spcBef>
              <a:buNone/>
            </a:pPr>
            <a:r>
              <a:rPr lang="en-US" altLang="zh-CN" sz="1500" dirty="0">
                <a:cs typeface="Courier New" panose="02070309020205020404" pitchFamily="49" charset="0"/>
              </a:rPr>
              <a:t>  if (</a:t>
            </a:r>
            <a:r>
              <a:rPr lang="en-US" altLang="zh-CN" sz="1500" dirty="0" err="1">
                <a:cs typeface="Courier New" panose="02070309020205020404" pitchFamily="49" charset="0"/>
              </a:rPr>
              <a:t>is_prime</a:t>
            </a:r>
            <a:r>
              <a:rPr lang="en-US" altLang="zh-CN" sz="1500" dirty="0">
                <a:cs typeface="Courier New" panose="02070309020205020404" pitchFamily="49" charset="0"/>
              </a:rPr>
              <a:t>(n))</a:t>
            </a:r>
          </a:p>
          <a:p>
            <a:pPr>
              <a:lnSpc>
                <a:spcPct val="80000"/>
              </a:lnSpc>
              <a:spcBef>
                <a:spcPts val="400"/>
              </a:spcBef>
              <a:buNone/>
            </a:pPr>
            <a:r>
              <a:rPr lang="en-US" altLang="zh-CN" sz="1500" dirty="0">
                <a:cs typeface="Courier New" panose="02070309020205020404" pitchFamily="49" charset="0"/>
              </a:rPr>
              <a:t>    </a:t>
            </a:r>
            <a:r>
              <a:rPr lang="en-US" altLang="zh-CN" sz="1500" dirty="0" err="1">
                <a:cs typeface="Courier New" panose="02070309020205020404" pitchFamily="49" charset="0"/>
              </a:rPr>
              <a:t>printf</a:t>
            </a:r>
            <a:r>
              <a:rPr lang="en-US" altLang="zh-CN" sz="1500" dirty="0">
                <a:cs typeface="Courier New" panose="02070309020205020404" pitchFamily="49" charset="0"/>
              </a:rPr>
              <a:t>("Prime\n");</a:t>
            </a:r>
          </a:p>
          <a:p>
            <a:pPr>
              <a:lnSpc>
                <a:spcPct val="80000"/>
              </a:lnSpc>
              <a:spcBef>
                <a:spcPts val="400"/>
              </a:spcBef>
              <a:buNone/>
            </a:pPr>
            <a:r>
              <a:rPr lang="en-US" altLang="zh-CN" sz="1500" dirty="0">
                <a:cs typeface="Courier New" panose="02070309020205020404" pitchFamily="49" charset="0"/>
              </a:rPr>
              <a:t>  else</a:t>
            </a:r>
          </a:p>
          <a:p>
            <a:pPr>
              <a:lnSpc>
                <a:spcPct val="80000"/>
              </a:lnSpc>
              <a:spcBef>
                <a:spcPts val="400"/>
              </a:spcBef>
              <a:buNone/>
            </a:pPr>
            <a:r>
              <a:rPr lang="en-US" altLang="zh-CN" sz="1500" dirty="0">
                <a:cs typeface="Courier New" panose="02070309020205020404" pitchFamily="49" charset="0"/>
              </a:rPr>
              <a:t>    </a:t>
            </a:r>
            <a:r>
              <a:rPr lang="en-US" altLang="zh-CN" sz="1500" dirty="0" err="1">
                <a:cs typeface="Courier New" panose="02070309020205020404" pitchFamily="49" charset="0"/>
              </a:rPr>
              <a:t>printf</a:t>
            </a:r>
            <a:r>
              <a:rPr lang="en-US" altLang="zh-CN" sz="1500" dirty="0">
                <a:cs typeface="Courier New" panose="02070309020205020404" pitchFamily="49" charset="0"/>
              </a:rPr>
              <a:t>("Not prime\n");</a:t>
            </a:r>
          </a:p>
          <a:p>
            <a:pPr>
              <a:lnSpc>
                <a:spcPct val="80000"/>
              </a:lnSpc>
              <a:spcBef>
                <a:spcPts val="400"/>
              </a:spcBef>
              <a:buNone/>
            </a:pPr>
            <a:r>
              <a:rPr lang="en-US" altLang="zh-CN" sz="1500" dirty="0">
                <a:cs typeface="Courier New" panose="02070309020205020404" pitchFamily="49" charset="0"/>
              </a:rPr>
              <a:t>  return 0;</a:t>
            </a:r>
          </a:p>
          <a:p>
            <a:pPr>
              <a:lnSpc>
                <a:spcPct val="80000"/>
              </a:lnSpc>
              <a:spcBef>
                <a:spcPts val="400"/>
              </a:spcBef>
              <a:buNone/>
            </a:pPr>
            <a:r>
              <a:rPr lang="en-US" altLang="zh-CN" sz="1500" dirty="0">
                <a:cs typeface="Courier New" panose="02070309020205020404" pitchFamily="49" charset="0"/>
              </a:rPr>
              <a:t>}</a:t>
            </a:r>
          </a:p>
          <a:p>
            <a:endParaRPr lang="zh-CN" altLang="en-US" sz="1500" dirty="0">
              <a:cs typeface="Courier New" panose="02070309020205020404" pitchFamily="49" charset="0"/>
            </a:endParaRPr>
          </a:p>
        </p:txBody>
      </p:sp>
      <p:sp>
        <p:nvSpPr>
          <p:cNvPr id="5" name="圆角矩形标注 4"/>
          <p:cNvSpPr/>
          <p:nvPr/>
        </p:nvSpPr>
        <p:spPr bwMode="auto">
          <a:xfrm>
            <a:off x="6057900" y="685800"/>
            <a:ext cx="4724400" cy="914400"/>
          </a:xfrm>
          <a:prstGeom prst="wedgeRoundRectCallout">
            <a:avLst>
              <a:gd name="adj1" fmla="val -61522"/>
              <a:gd name="adj2" fmla="val 43949"/>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just" defTabSz="914400" rtl="0" eaLnBrk="0" fontAlgn="base" latinLnBrk="0" hangingPunct="0">
              <a:lnSpc>
                <a:spcPct val="100000"/>
              </a:lnSpc>
              <a:spcBef>
                <a:spcPct val="0"/>
              </a:spcBef>
              <a:spcAft>
                <a:spcPct val="0"/>
              </a:spcAft>
              <a:buClrTx/>
              <a:buSzTx/>
              <a:buFontTx/>
              <a:buNone/>
              <a:tabLst/>
            </a:pP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这个程序有没有效率的问题呢？</a:t>
            </a:r>
            <a:endParaRPr kumimoji="0" lang="zh-CN" altLang="en-US" sz="2000" b="0" i="0" u="none" strike="noStrike" cap="none" normalizeH="0" baseline="0" dirty="0" smtClean="0">
              <a:ln>
                <a:noFill/>
              </a:ln>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6" name="圆角矩形标注 5"/>
          <p:cNvSpPr/>
          <p:nvPr/>
        </p:nvSpPr>
        <p:spPr bwMode="auto">
          <a:xfrm>
            <a:off x="6057900" y="1905000"/>
            <a:ext cx="4724400" cy="914400"/>
          </a:xfrm>
          <a:prstGeom prst="wedgeRoundRectCallout">
            <a:avLst>
              <a:gd name="adj1" fmla="val -24324"/>
              <a:gd name="adj2" fmla="val -67770"/>
              <a:gd name="adj3" fmla="val 16667"/>
            </a:avLst>
          </a:prstGeom>
          <a:solidFill>
            <a:schemeClr val="accent1">
              <a:lumMod val="5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just" defTabSz="914400" rtl="0" eaLnBrk="0" fontAlgn="base" latinLnBrk="0" hangingPunct="0">
              <a:lnSpc>
                <a:spcPct val="100000"/>
              </a:lnSpc>
              <a:spcBef>
                <a:spcPct val="0"/>
              </a:spcBef>
              <a:spcAft>
                <a:spcPct val="0"/>
              </a:spcAft>
              <a:buClrTx/>
              <a:buSzTx/>
              <a:buFontTx/>
              <a:buNone/>
              <a:tabLst/>
            </a:pP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肯定有。当</a:t>
            </a:r>
            <a:r>
              <a:rPr lang="en-US" altLang="zh-CN"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n</a:t>
            </a: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比较大时，循环次数很多</a:t>
            </a:r>
            <a:endParaRPr kumimoji="0" lang="zh-CN" altLang="en-US" sz="2000" b="0" i="0" u="none" strike="noStrike" cap="none" normalizeH="0" baseline="0" dirty="0" smtClean="0">
              <a:ln>
                <a:noFill/>
              </a:ln>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7" name="圆角矩形标注 6"/>
          <p:cNvSpPr/>
          <p:nvPr/>
        </p:nvSpPr>
        <p:spPr bwMode="auto">
          <a:xfrm>
            <a:off x="6057900" y="3200400"/>
            <a:ext cx="4724400" cy="914400"/>
          </a:xfrm>
          <a:prstGeom prst="wedgeRoundRectCallout">
            <a:avLst>
              <a:gd name="adj1" fmla="val -61220"/>
              <a:gd name="adj2" fmla="val -27145"/>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just" defTabSz="914400" rtl="0" eaLnBrk="0" fontAlgn="base" latinLnBrk="0" hangingPunct="0">
              <a:lnSpc>
                <a:spcPct val="100000"/>
              </a:lnSpc>
              <a:spcBef>
                <a:spcPct val="0"/>
              </a:spcBef>
              <a:spcAft>
                <a:spcPct val="0"/>
              </a:spcAft>
              <a:buClrTx/>
              <a:buSzTx/>
              <a:buFontTx/>
              <a:buNone/>
              <a:tabLst/>
            </a:pP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怎样改进呢？</a:t>
            </a:r>
            <a:endParaRPr kumimoji="0" lang="zh-CN" altLang="en-US" sz="2000" b="0" i="0" u="none" strike="noStrike" cap="none" normalizeH="0" baseline="0" dirty="0" smtClean="0">
              <a:ln>
                <a:noFill/>
              </a:ln>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8" name="圆角矩形标注 7"/>
          <p:cNvSpPr/>
          <p:nvPr/>
        </p:nvSpPr>
        <p:spPr bwMode="auto">
          <a:xfrm>
            <a:off x="6057900" y="4572000"/>
            <a:ext cx="4724400" cy="914400"/>
          </a:xfrm>
          <a:prstGeom prst="wedgeRoundRectCallout">
            <a:avLst>
              <a:gd name="adj1" fmla="val -24324"/>
              <a:gd name="adj2" fmla="val -67770"/>
              <a:gd name="adj3" fmla="val 16667"/>
            </a:avLst>
          </a:prstGeom>
          <a:solidFill>
            <a:schemeClr val="accent1">
              <a:lumMod val="5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just" defTabSz="914400" rtl="0" eaLnBrk="0" fontAlgn="base" latinLnBrk="0" hangingPunct="0">
              <a:lnSpc>
                <a:spcPct val="100000"/>
              </a:lnSpc>
              <a:spcBef>
                <a:spcPct val="0"/>
              </a:spcBef>
              <a:spcAft>
                <a:spcPct val="0"/>
              </a:spcAft>
              <a:buClrTx/>
              <a:buSzTx/>
              <a:buFontTx/>
              <a:buNone/>
              <a:tabLst/>
            </a:pP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循环到</a:t>
            </a:r>
            <a:r>
              <a:rPr lang="en-US" altLang="zh-CN"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n</a:t>
            </a: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的平方根就可以了</a:t>
            </a:r>
            <a:r>
              <a:rPr lang="en-US" altLang="zh-CN"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a:t>
            </a:r>
          </a:p>
          <a:p>
            <a:pPr marL="0" marR="0" indent="0" algn="just" defTabSz="914400" rtl="0" eaLnBrk="0" fontAlgn="base" latinLnBrk="0" hangingPunct="0">
              <a:lnSpc>
                <a:spcPct val="100000"/>
              </a:lnSpc>
              <a:spcBef>
                <a:spcPct val="0"/>
              </a:spcBef>
              <a:spcAft>
                <a:spcPct val="0"/>
              </a:spcAft>
              <a:buClrTx/>
              <a:buSzTx/>
              <a:buFontTx/>
              <a:buNone/>
              <a:tabLst/>
            </a:pPr>
            <a:r>
              <a:rPr lang="en-US" altLang="zh-CN" sz="1400" b="1" i="1" dirty="0" smtClean="0">
                <a:solidFill>
                  <a:srgbClr val="FFFF00"/>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for (divisor = 2; divisor * divisor &lt;= n; ++divisor) …</a:t>
            </a:r>
            <a:endParaRPr kumimoji="0" lang="zh-CN" altLang="en-US" sz="1400" b="1" i="1" u="none" strike="noStrike" cap="none" normalizeH="0" baseline="0" dirty="0" smtClean="0">
              <a:ln>
                <a:noFill/>
              </a:ln>
              <a:solidFill>
                <a:srgbClr val="FFFF00"/>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4100361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5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5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defTabSz="762000">
              <a:defRPr/>
            </a:pPr>
            <a:r>
              <a:rPr kumimoji="1" lang="zh-CN" altLang="en-US" dirty="0">
                <a:latin typeface="黑体" pitchFamily="2" charset="-122"/>
                <a:ea typeface="黑体" pitchFamily="2" charset="-122"/>
              </a:rPr>
              <a:t>本章要点</a:t>
            </a:r>
            <a:endParaRPr kumimoji="1" lang="zh-CN" altLang="en-US" sz="9600" dirty="0">
              <a:latin typeface="Arial Black" pitchFamily="34" charset="0"/>
              <a:ea typeface="方正舒体" pitchFamily="2" charset="-122"/>
            </a:endParaRPr>
          </a:p>
        </p:txBody>
      </p:sp>
      <p:sp>
        <p:nvSpPr>
          <p:cNvPr id="3" name="内容占位符 2"/>
          <p:cNvSpPr>
            <a:spLocks noGrp="1"/>
          </p:cNvSpPr>
          <p:nvPr>
            <p:ph idx="1"/>
          </p:nvPr>
        </p:nvSpPr>
        <p:spPr>
          <a:xfrm>
            <a:off x="3733800" y="1371600"/>
            <a:ext cx="8153400" cy="5181600"/>
          </a:xfrm>
        </p:spPr>
        <p:txBody>
          <a:bodyPr/>
          <a:lstStyle/>
          <a:p>
            <a:pPr marL="571500" indent="-514350">
              <a:lnSpc>
                <a:spcPct val="120000"/>
              </a:lnSpc>
              <a:spcBef>
                <a:spcPct val="20000"/>
              </a:spcBef>
              <a:buSzPct val="70000"/>
              <a:buFont typeface="+mj-lt"/>
              <a:buAutoNum type="arabicPeriod"/>
            </a:pPr>
            <a:r>
              <a:rPr kumimoji="1" lang="zh-CN" altLang="en-US" sz="3400" b="0" dirty="0">
                <a:solidFill>
                  <a:schemeClr val="accent6">
                    <a:lumMod val="50000"/>
                  </a:schemeClr>
                </a:solidFill>
                <a:effectLst>
                  <a:outerShdw blurRad="38100" dist="38100" dir="2700000" algn="tl">
                    <a:srgbClr val="C0C0C0"/>
                  </a:outerShdw>
                </a:effectLst>
                <a:latin typeface="Arial" panose="020B0604020202020204" pitchFamily="34" charset="0"/>
                <a:cs typeface="Arial" panose="020B0604020202020204" pitchFamily="34" charset="0"/>
              </a:rPr>
              <a:t>函数的定义和调用</a:t>
            </a:r>
          </a:p>
          <a:p>
            <a:pPr marL="571500" indent="-514350">
              <a:lnSpc>
                <a:spcPct val="120000"/>
              </a:lnSpc>
              <a:spcBef>
                <a:spcPct val="20000"/>
              </a:spcBef>
              <a:buSzPct val="70000"/>
              <a:buFont typeface="+mj-lt"/>
              <a:buAutoNum type="arabicPeriod"/>
            </a:pPr>
            <a:r>
              <a:rPr kumimoji="1" lang="zh-CN" altLang="en-US" sz="3400" b="0" dirty="0">
                <a:solidFill>
                  <a:schemeClr val="accent6">
                    <a:lumMod val="50000"/>
                  </a:schemeClr>
                </a:solidFill>
                <a:effectLst>
                  <a:outerShdw blurRad="38100" dist="38100" dir="2700000" algn="tl">
                    <a:srgbClr val="C0C0C0"/>
                  </a:outerShdw>
                </a:effectLst>
                <a:latin typeface="Arial" panose="020B0604020202020204" pitchFamily="34" charset="0"/>
                <a:cs typeface="Arial" panose="020B0604020202020204" pitchFamily="34" charset="0"/>
              </a:rPr>
              <a:t>函数声明</a:t>
            </a:r>
          </a:p>
          <a:p>
            <a:pPr marL="571500" indent="-514350">
              <a:lnSpc>
                <a:spcPct val="120000"/>
              </a:lnSpc>
              <a:spcBef>
                <a:spcPct val="20000"/>
              </a:spcBef>
              <a:buSzPct val="70000"/>
              <a:buFont typeface="+mj-lt"/>
              <a:buAutoNum type="arabicPeriod"/>
            </a:pPr>
            <a:r>
              <a:rPr kumimoji="1" lang="zh-CN" altLang="en-US" sz="3400" b="0" dirty="0">
                <a:solidFill>
                  <a:schemeClr val="accent6">
                    <a:lumMod val="50000"/>
                  </a:schemeClr>
                </a:solidFill>
                <a:effectLst>
                  <a:outerShdw blurRad="38100" dist="38100" dir="2700000" algn="tl">
                    <a:srgbClr val="C0C0C0"/>
                  </a:outerShdw>
                </a:effectLst>
                <a:latin typeface="Arial" panose="020B0604020202020204" pitchFamily="34" charset="0"/>
                <a:cs typeface="Arial" panose="020B0604020202020204" pitchFamily="34" charset="0"/>
              </a:rPr>
              <a:t>实际参数</a:t>
            </a:r>
          </a:p>
          <a:p>
            <a:pPr marL="571500" indent="-514350">
              <a:lnSpc>
                <a:spcPct val="120000"/>
              </a:lnSpc>
              <a:spcBef>
                <a:spcPct val="20000"/>
              </a:spcBef>
              <a:buSzPct val="70000"/>
              <a:buFont typeface="+mj-lt"/>
              <a:buAutoNum type="arabicPeriod"/>
            </a:pPr>
            <a:r>
              <a:rPr kumimoji="1" lang="en-US" altLang="zh-CN" sz="3400" b="0" dirty="0">
                <a:solidFill>
                  <a:schemeClr val="accent6">
                    <a:lumMod val="50000"/>
                  </a:schemeClr>
                </a:solidFill>
                <a:effectLst>
                  <a:outerShdw blurRad="38100" dist="38100" dir="2700000" algn="tl">
                    <a:srgbClr val="C0C0C0"/>
                  </a:outerShdw>
                </a:effectLst>
                <a:latin typeface="Arial" panose="020B0604020202020204" pitchFamily="34" charset="0"/>
                <a:cs typeface="Arial" panose="020B0604020202020204" pitchFamily="34" charset="0"/>
              </a:rPr>
              <a:t>Return</a:t>
            </a:r>
            <a:r>
              <a:rPr kumimoji="1" lang="zh-CN" altLang="en-US" sz="3400" b="0" dirty="0">
                <a:solidFill>
                  <a:schemeClr val="accent6">
                    <a:lumMod val="50000"/>
                  </a:schemeClr>
                </a:solidFill>
                <a:effectLst>
                  <a:outerShdw blurRad="38100" dist="38100" dir="2700000" algn="tl">
                    <a:srgbClr val="C0C0C0"/>
                  </a:outerShdw>
                </a:effectLst>
                <a:latin typeface="Arial" panose="020B0604020202020204" pitchFamily="34" charset="0"/>
                <a:cs typeface="Arial" panose="020B0604020202020204" pitchFamily="34" charset="0"/>
              </a:rPr>
              <a:t>语句</a:t>
            </a:r>
          </a:p>
          <a:p>
            <a:pPr marL="571500" indent="-514350">
              <a:lnSpc>
                <a:spcPct val="120000"/>
              </a:lnSpc>
              <a:spcBef>
                <a:spcPct val="20000"/>
              </a:spcBef>
              <a:buSzPct val="70000"/>
              <a:buFont typeface="+mj-lt"/>
              <a:buAutoNum type="arabicPeriod"/>
            </a:pPr>
            <a:r>
              <a:rPr kumimoji="1" lang="zh-CN" altLang="en-US" sz="3400" b="0" dirty="0">
                <a:solidFill>
                  <a:schemeClr val="accent6">
                    <a:lumMod val="50000"/>
                  </a:schemeClr>
                </a:solidFill>
                <a:effectLst>
                  <a:outerShdw blurRad="38100" dist="38100" dir="2700000" algn="tl">
                    <a:srgbClr val="C0C0C0"/>
                  </a:outerShdw>
                </a:effectLst>
                <a:latin typeface="Arial" panose="020B0604020202020204" pitchFamily="34" charset="0"/>
                <a:cs typeface="Arial" panose="020B0604020202020204" pitchFamily="34" charset="0"/>
              </a:rPr>
              <a:t>程序终止</a:t>
            </a:r>
          </a:p>
          <a:p>
            <a:pPr marL="571500" indent="-514350">
              <a:lnSpc>
                <a:spcPct val="120000"/>
              </a:lnSpc>
              <a:spcBef>
                <a:spcPct val="20000"/>
              </a:spcBef>
              <a:buSzPct val="70000"/>
              <a:buFont typeface="+mj-lt"/>
              <a:buAutoNum type="arabicPeriod"/>
            </a:pPr>
            <a:r>
              <a:rPr kumimoji="1" lang="zh-CN" altLang="en-US" sz="3400" b="0" dirty="0">
                <a:solidFill>
                  <a:schemeClr val="accent6">
                    <a:lumMod val="50000"/>
                  </a:schemeClr>
                </a:solidFill>
                <a:effectLst>
                  <a:outerShdw blurRad="38100" dist="38100" dir="2700000" algn="tl">
                    <a:srgbClr val="C0C0C0"/>
                  </a:outerShdw>
                </a:effectLst>
                <a:latin typeface="Arial" panose="020B0604020202020204" pitchFamily="34" charset="0"/>
                <a:cs typeface="Arial" panose="020B0604020202020204" pitchFamily="34" charset="0"/>
              </a:rPr>
              <a:t>递归</a:t>
            </a:r>
          </a:p>
          <a:p>
            <a:endParaRPr lang="zh-CN" altLang="en-US" b="0" dirty="0">
              <a:solidFill>
                <a:schemeClr val="accent6">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91367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9.2 </a:t>
            </a:r>
            <a:r>
              <a:rPr lang="zh-CN" altLang="en-US" dirty="0"/>
              <a:t>函数声明</a:t>
            </a:r>
          </a:p>
        </p:txBody>
      </p:sp>
      <p:sp>
        <p:nvSpPr>
          <p:cNvPr id="3" name="内容占位符 2"/>
          <p:cNvSpPr>
            <a:spLocks noGrp="1"/>
          </p:cNvSpPr>
          <p:nvPr>
            <p:ph idx="1"/>
          </p:nvPr>
        </p:nvSpPr>
        <p:spPr/>
        <p:txBody>
          <a:bodyPr/>
          <a:lstStyle/>
          <a:p>
            <a:pPr algn="just"/>
            <a:r>
              <a:rPr lang="en-US" altLang="zh-CN" sz="2800" dirty="0"/>
              <a:t>C</a:t>
            </a:r>
            <a:r>
              <a:rPr lang="zh-CN" altLang="en-US" sz="2800" dirty="0"/>
              <a:t>语言没有要求函数的定义必须放置在调用它之前</a:t>
            </a:r>
            <a:r>
              <a:rPr lang="zh-CN" altLang="en-US" sz="2800" dirty="0" smtClean="0"/>
              <a:t>。所以，当把</a:t>
            </a:r>
            <a:r>
              <a:rPr lang="en-US" altLang="zh-CN" sz="2800" dirty="0" smtClean="0"/>
              <a:t>average</a:t>
            </a:r>
            <a:r>
              <a:rPr lang="zh-CN" altLang="en-US" sz="2800" dirty="0"/>
              <a:t>函数的定义放置在</a:t>
            </a:r>
            <a:r>
              <a:rPr lang="en-US" altLang="zh-CN" sz="2800" dirty="0"/>
              <a:t>main</a:t>
            </a:r>
            <a:r>
              <a:rPr lang="zh-CN" altLang="en-US" sz="2800" dirty="0"/>
              <a:t>函数的定义</a:t>
            </a:r>
            <a:r>
              <a:rPr lang="zh-CN" altLang="en-US" sz="2800" dirty="0" smtClean="0"/>
              <a:t>之后，会出现什么问题呢？</a:t>
            </a:r>
            <a:endParaRPr lang="zh-CN" altLang="en-US" sz="2800" dirty="0"/>
          </a:p>
          <a:p>
            <a:pPr>
              <a:lnSpc>
                <a:spcPct val="70000"/>
              </a:lnSpc>
              <a:spcBef>
                <a:spcPct val="0"/>
              </a:spcBef>
              <a:buFont typeface="Wingdings" panose="05000000000000000000" pitchFamily="2" charset="2"/>
              <a:buNone/>
            </a:pPr>
            <a:r>
              <a:rPr lang="en-US" altLang="zh-CN" sz="2200" dirty="0">
                <a:cs typeface="Courier New" panose="02070309020205020404" pitchFamily="49" charset="0"/>
              </a:rPr>
              <a:t>	 </a:t>
            </a:r>
          </a:p>
          <a:p>
            <a:pPr>
              <a:lnSpc>
                <a:spcPct val="80000"/>
              </a:lnSpc>
              <a:spcBef>
                <a:spcPts val="400"/>
              </a:spcBef>
              <a:buNone/>
            </a:pPr>
            <a:r>
              <a:rPr lang="en-US" altLang="zh-CN" sz="2200" dirty="0" err="1">
                <a:cs typeface="Courier New" panose="02070309020205020404" pitchFamily="49" charset="0"/>
              </a:rPr>
              <a:t>int</a:t>
            </a:r>
            <a:r>
              <a:rPr lang="en-US" altLang="zh-CN" sz="2200" dirty="0">
                <a:cs typeface="Courier New" panose="02070309020205020404" pitchFamily="49" charset="0"/>
              </a:rPr>
              <a:t> main(void)</a:t>
            </a:r>
          </a:p>
          <a:p>
            <a:pPr>
              <a:lnSpc>
                <a:spcPct val="70000"/>
              </a:lnSpc>
              <a:spcBef>
                <a:spcPts val="400"/>
              </a:spcBef>
              <a:buNone/>
            </a:pPr>
            <a:r>
              <a:rPr lang="en-US" altLang="zh-CN" sz="2200" dirty="0" smtClean="0">
                <a:cs typeface="Courier New" panose="02070309020205020404" pitchFamily="49" charset="0"/>
              </a:rPr>
              <a:t>{</a:t>
            </a:r>
            <a:r>
              <a:rPr lang="en-US" altLang="zh-CN" sz="2200" dirty="0">
                <a:cs typeface="Courier New" panose="02070309020205020404" pitchFamily="49" charset="0"/>
              </a:rPr>
              <a:t> </a:t>
            </a:r>
          </a:p>
          <a:p>
            <a:pPr>
              <a:lnSpc>
                <a:spcPct val="80000"/>
              </a:lnSpc>
              <a:spcBef>
                <a:spcPts val="400"/>
              </a:spcBef>
              <a:buNone/>
            </a:pPr>
            <a:r>
              <a:rPr lang="en-US" altLang="zh-CN" sz="2200" dirty="0" smtClean="0">
                <a:cs typeface="Courier New" panose="02070309020205020404" pitchFamily="49" charset="0"/>
              </a:rPr>
              <a:t>	…</a:t>
            </a:r>
          </a:p>
          <a:p>
            <a:pPr>
              <a:lnSpc>
                <a:spcPct val="80000"/>
              </a:lnSpc>
              <a:spcBef>
                <a:spcPts val="400"/>
              </a:spcBef>
              <a:buNone/>
            </a:pPr>
            <a:r>
              <a:rPr lang="en-US" altLang="zh-CN" sz="2200" dirty="0" smtClean="0">
                <a:cs typeface="Courier New" panose="02070309020205020404" pitchFamily="49" charset="0"/>
              </a:rPr>
              <a:t>	</a:t>
            </a:r>
            <a:r>
              <a:rPr lang="en-US" altLang="zh-CN" sz="2200" dirty="0" err="1" smtClean="0">
                <a:cs typeface="Courier New" panose="02070309020205020404" pitchFamily="49" charset="0"/>
              </a:rPr>
              <a:t>printf</a:t>
            </a:r>
            <a:r>
              <a:rPr lang="en-US" altLang="zh-CN" sz="2200" dirty="0">
                <a:cs typeface="Courier New" panose="02070309020205020404" pitchFamily="49" charset="0"/>
              </a:rPr>
              <a:t>("Average of %g and %g: %g\n", x, y, average(x, y));</a:t>
            </a:r>
          </a:p>
          <a:p>
            <a:pPr>
              <a:lnSpc>
                <a:spcPct val="70000"/>
              </a:lnSpc>
              <a:spcBef>
                <a:spcPct val="0"/>
              </a:spcBef>
              <a:buFont typeface="Wingdings" panose="05000000000000000000" pitchFamily="2" charset="2"/>
              <a:buNone/>
            </a:pPr>
            <a:r>
              <a:rPr lang="en-US" altLang="zh-CN" sz="2200" dirty="0" smtClean="0">
                <a:cs typeface="Courier New" panose="02070309020205020404" pitchFamily="49" charset="0"/>
              </a:rPr>
              <a:t>	…</a:t>
            </a:r>
            <a:r>
              <a:rPr lang="en-US" altLang="zh-CN" sz="2200" dirty="0">
                <a:cs typeface="Courier New" panose="02070309020205020404" pitchFamily="49" charset="0"/>
              </a:rPr>
              <a:t>	 </a:t>
            </a:r>
          </a:p>
          <a:p>
            <a:pPr>
              <a:lnSpc>
                <a:spcPct val="70000"/>
              </a:lnSpc>
              <a:spcBef>
                <a:spcPts val="400"/>
              </a:spcBef>
              <a:buNone/>
            </a:pPr>
            <a:r>
              <a:rPr lang="en-US" altLang="zh-CN" sz="2200" dirty="0">
                <a:cs typeface="Courier New" panose="02070309020205020404" pitchFamily="49" charset="0"/>
              </a:rPr>
              <a:t>  </a:t>
            </a:r>
            <a:r>
              <a:rPr lang="en-US" altLang="zh-CN" sz="2200" dirty="0" smtClean="0">
                <a:cs typeface="Courier New" panose="02070309020205020404" pitchFamily="49" charset="0"/>
              </a:rPr>
              <a:t>	return </a:t>
            </a:r>
            <a:r>
              <a:rPr lang="en-US" altLang="zh-CN" sz="2200" dirty="0">
                <a:cs typeface="Courier New" panose="02070309020205020404" pitchFamily="49" charset="0"/>
              </a:rPr>
              <a:t>0;</a:t>
            </a:r>
          </a:p>
          <a:p>
            <a:pPr>
              <a:lnSpc>
                <a:spcPct val="70000"/>
              </a:lnSpc>
              <a:spcBef>
                <a:spcPts val="400"/>
              </a:spcBef>
              <a:buNone/>
            </a:pPr>
            <a:r>
              <a:rPr lang="en-US" altLang="zh-CN" sz="2200" dirty="0">
                <a:cs typeface="Courier New" panose="02070309020205020404" pitchFamily="49" charset="0"/>
              </a:rPr>
              <a:t>}</a:t>
            </a:r>
          </a:p>
          <a:p>
            <a:pPr>
              <a:lnSpc>
                <a:spcPct val="70000"/>
              </a:lnSpc>
              <a:spcBef>
                <a:spcPct val="0"/>
              </a:spcBef>
              <a:buFont typeface="Wingdings" panose="05000000000000000000" pitchFamily="2" charset="2"/>
              <a:buNone/>
            </a:pPr>
            <a:r>
              <a:rPr lang="en-US" altLang="zh-CN" sz="2200" dirty="0">
                <a:cs typeface="Courier New" panose="02070309020205020404" pitchFamily="49" charset="0"/>
              </a:rPr>
              <a:t> </a:t>
            </a:r>
          </a:p>
          <a:p>
            <a:pPr>
              <a:lnSpc>
                <a:spcPct val="80000"/>
              </a:lnSpc>
              <a:spcBef>
                <a:spcPts val="400"/>
              </a:spcBef>
              <a:buNone/>
            </a:pPr>
            <a:r>
              <a:rPr lang="en-US" altLang="zh-CN" sz="2200" b="1" i="1" dirty="0">
                <a:solidFill>
                  <a:srgbClr val="FF0000"/>
                </a:solidFill>
                <a:cs typeface="Courier New" panose="02070309020205020404" pitchFamily="49" charset="0"/>
              </a:rPr>
              <a:t>double average(double a, double b)</a:t>
            </a:r>
          </a:p>
          <a:p>
            <a:pPr>
              <a:lnSpc>
                <a:spcPct val="70000"/>
              </a:lnSpc>
              <a:spcBef>
                <a:spcPts val="400"/>
              </a:spcBef>
              <a:buNone/>
            </a:pPr>
            <a:r>
              <a:rPr lang="en-US" altLang="zh-CN" sz="2200" b="1" i="1" dirty="0">
                <a:solidFill>
                  <a:srgbClr val="FF0000"/>
                </a:solidFill>
                <a:cs typeface="Courier New" panose="02070309020205020404" pitchFamily="49" charset="0"/>
              </a:rPr>
              <a:t>{</a:t>
            </a:r>
          </a:p>
          <a:p>
            <a:pPr>
              <a:lnSpc>
                <a:spcPct val="70000"/>
              </a:lnSpc>
              <a:spcBef>
                <a:spcPts val="400"/>
              </a:spcBef>
              <a:buNone/>
            </a:pPr>
            <a:r>
              <a:rPr lang="en-US" altLang="zh-CN" sz="2200" b="1" i="1" dirty="0">
                <a:solidFill>
                  <a:srgbClr val="FF0000"/>
                </a:solidFill>
                <a:cs typeface="Courier New" panose="02070309020205020404" pitchFamily="49" charset="0"/>
              </a:rPr>
              <a:t>  return (a + b) / 2;</a:t>
            </a:r>
          </a:p>
          <a:p>
            <a:pPr>
              <a:lnSpc>
                <a:spcPct val="70000"/>
              </a:lnSpc>
              <a:spcBef>
                <a:spcPts val="400"/>
              </a:spcBef>
              <a:buNone/>
            </a:pPr>
            <a:r>
              <a:rPr lang="en-US" altLang="zh-CN" sz="2200" b="1" i="1" dirty="0" smtClean="0">
                <a:solidFill>
                  <a:srgbClr val="FF0000"/>
                </a:solidFill>
                <a:cs typeface="Courier New" panose="02070309020205020404" pitchFamily="49" charset="0"/>
              </a:rPr>
              <a:t>}</a:t>
            </a:r>
            <a:endParaRPr lang="en-US" altLang="zh-CN" sz="2200" b="1" i="1" dirty="0">
              <a:solidFill>
                <a:srgbClr val="FF0000"/>
              </a:solidFill>
            </a:endParaRPr>
          </a:p>
        </p:txBody>
      </p:sp>
    </p:spTree>
    <p:extLst>
      <p:ext uri="{BB962C8B-B14F-4D97-AF65-F5344CB8AC3E}">
        <p14:creationId xmlns:p14="http://schemas.microsoft.com/office/powerpoint/2010/main" val="30286782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函数声明</a:t>
            </a:r>
          </a:p>
        </p:txBody>
      </p:sp>
      <p:sp>
        <p:nvSpPr>
          <p:cNvPr id="3" name="内容占位符 2"/>
          <p:cNvSpPr>
            <a:spLocks noGrp="1"/>
          </p:cNvSpPr>
          <p:nvPr>
            <p:ph idx="1"/>
          </p:nvPr>
        </p:nvSpPr>
        <p:spPr/>
        <p:txBody>
          <a:bodyPr/>
          <a:lstStyle/>
          <a:p>
            <a:r>
              <a:rPr lang="zh-CN" altLang="en-US" sz="2400" dirty="0">
                <a:ea typeface="+mn-ea"/>
              </a:rPr>
              <a:t>当遇到</a:t>
            </a:r>
            <a:r>
              <a:rPr lang="en-US" altLang="zh-CN" sz="2400" dirty="0">
                <a:ea typeface="+mn-ea"/>
              </a:rPr>
              <a:t>main</a:t>
            </a:r>
            <a:r>
              <a:rPr lang="zh-CN" altLang="en-US" sz="2400" dirty="0">
                <a:ea typeface="+mn-ea"/>
              </a:rPr>
              <a:t>函数中第一个</a:t>
            </a:r>
            <a:r>
              <a:rPr lang="en-US" altLang="zh-CN" sz="2400" dirty="0">
                <a:ea typeface="+mn-ea"/>
              </a:rPr>
              <a:t>average</a:t>
            </a:r>
            <a:r>
              <a:rPr lang="zh-CN" altLang="en-US" sz="2400" dirty="0">
                <a:ea typeface="+mn-ea"/>
              </a:rPr>
              <a:t>函数调用时，编译器没有任何关于</a:t>
            </a:r>
            <a:r>
              <a:rPr lang="en-US" altLang="zh-CN" sz="2400" dirty="0">
                <a:ea typeface="+mn-ea"/>
              </a:rPr>
              <a:t>average</a:t>
            </a:r>
            <a:r>
              <a:rPr lang="zh-CN" altLang="en-US" sz="2400" dirty="0">
                <a:ea typeface="+mn-ea"/>
              </a:rPr>
              <a:t>函数的信息</a:t>
            </a:r>
            <a:r>
              <a:rPr lang="zh-CN" altLang="en-US" sz="2400" dirty="0" smtClean="0">
                <a:ea typeface="+mn-ea"/>
              </a:rPr>
              <a:t>。</a:t>
            </a:r>
            <a:endParaRPr lang="en-US" altLang="zh-CN" sz="2400" dirty="0">
              <a:ea typeface="+mn-ea"/>
            </a:endParaRPr>
          </a:p>
          <a:p>
            <a:r>
              <a:rPr lang="zh-CN" altLang="en-US" sz="2400" dirty="0" smtClean="0">
                <a:ea typeface="+mn-ea"/>
              </a:rPr>
              <a:t>但是</a:t>
            </a:r>
            <a:r>
              <a:rPr lang="zh-CN" altLang="en-US" sz="2400" dirty="0">
                <a:ea typeface="+mn-ea"/>
              </a:rPr>
              <a:t>，编译器没有产生错误信息，而是假设</a:t>
            </a:r>
            <a:r>
              <a:rPr lang="en-US" altLang="zh-CN" sz="2400" dirty="0">
                <a:ea typeface="+mn-ea"/>
              </a:rPr>
              <a:t>average</a:t>
            </a:r>
            <a:r>
              <a:rPr lang="zh-CN" altLang="en-US" sz="2400" dirty="0">
                <a:ea typeface="+mn-ea"/>
              </a:rPr>
              <a:t>函数返回</a:t>
            </a:r>
            <a:r>
              <a:rPr lang="en-US" altLang="zh-CN" sz="2400" dirty="0" err="1">
                <a:ea typeface="+mn-ea"/>
              </a:rPr>
              <a:t>int</a:t>
            </a:r>
            <a:r>
              <a:rPr lang="zh-CN" altLang="en-US" sz="2400" dirty="0">
                <a:ea typeface="+mn-ea"/>
              </a:rPr>
              <a:t>型的值</a:t>
            </a:r>
            <a:r>
              <a:rPr lang="zh-CN" altLang="en-US" sz="2400" dirty="0" smtClean="0">
                <a:ea typeface="+mn-ea"/>
              </a:rPr>
              <a:t>。我们</a:t>
            </a:r>
            <a:r>
              <a:rPr lang="zh-CN" altLang="en-US" sz="2400" dirty="0">
                <a:ea typeface="+mn-ea"/>
              </a:rPr>
              <a:t>将其称为编译器为该函数创建了一个隐式声明</a:t>
            </a:r>
            <a:r>
              <a:rPr lang="en-US" altLang="zh-CN" sz="2400" dirty="0">
                <a:ea typeface="+mn-ea"/>
              </a:rPr>
              <a:t>(implicit declaration)</a:t>
            </a:r>
            <a:r>
              <a:rPr lang="zh-CN" altLang="en-US" sz="2400" dirty="0" smtClean="0">
                <a:ea typeface="+mn-ea"/>
              </a:rPr>
              <a:t>。</a:t>
            </a:r>
            <a:endParaRPr lang="en-US" altLang="zh-CN" sz="2400" dirty="0" smtClean="0">
              <a:ea typeface="+mn-ea"/>
            </a:endParaRPr>
          </a:p>
          <a:p>
            <a:r>
              <a:rPr lang="zh-CN" altLang="en-US" sz="2400" dirty="0" smtClean="0">
                <a:ea typeface="+mn-ea"/>
              </a:rPr>
              <a:t>编译器</a:t>
            </a:r>
            <a:r>
              <a:rPr lang="zh-CN" altLang="en-US" sz="2400" dirty="0">
                <a:ea typeface="+mn-ea"/>
              </a:rPr>
              <a:t>无法检查传递给</a:t>
            </a:r>
            <a:r>
              <a:rPr lang="en-US" altLang="zh-CN" sz="2400" dirty="0">
                <a:ea typeface="+mn-ea"/>
                <a:cs typeface="Courier New" panose="02070309020205020404" pitchFamily="49" charset="0"/>
              </a:rPr>
              <a:t>average</a:t>
            </a:r>
            <a:r>
              <a:rPr lang="zh-CN" altLang="en-US" sz="2400" dirty="0">
                <a:ea typeface="+mn-ea"/>
                <a:cs typeface="Courier New" panose="02070309020205020404" pitchFamily="49" charset="0"/>
              </a:rPr>
              <a:t>的实参个数和实参类型是否正确</a:t>
            </a:r>
            <a:r>
              <a:rPr lang="zh-CN" altLang="en-US" sz="2400" dirty="0" smtClean="0">
                <a:ea typeface="+mn-ea"/>
                <a:cs typeface="Courier New" panose="02070309020205020404" pitchFamily="49" charset="0"/>
              </a:rPr>
              <a:t>。</a:t>
            </a:r>
            <a:r>
              <a:rPr lang="zh-CN" altLang="en-US" sz="2400" dirty="0" smtClean="0">
                <a:ea typeface="+mn-ea"/>
              </a:rPr>
              <a:t>它</a:t>
            </a:r>
            <a:r>
              <a:rPr lang="zh-CN" altLang="en-US" sz="2400" dirty="0">
                <a:ea typeface="+mn-ea"/>
              </a:rPr>
              <a:t>只能进行默认的实际参数提升并期待最好情况的发生</a:t>
            </a:r>
            <a:r>
              <a:rPr lang="zh-CN" altLang="en-US" sz="2400" dirty="0" smtClean="0">
                <a:ea typeface="+mn-ea"/>
              </a:rPr>
              <a:t>。</a:t>
            </a:r>
            <a:endParaRPr lang="en-US" altLang="zh-CN" sz="2400" dirty="0">
              <a:ea typeface="+mn-ea"/>
            </a:endParaRPr>
          </a:p>
          <a:p>
            <a:r>
              <a:rPr lang="zh-CN" altLang="en-US" sz="2400" dirty="0" smtClean="0">
                <a:ea typeface="+mn-ea"/>
              </a:rPr>
              <a:t>当</a:t>
            </a:r>
            <a:r>
              <a:rPr lang="zh-CN" altLang="en-US" sz="2400" dirty="0">
                <a:ea typeface="+mn-ea"/>
              </a:rPr>
              <a:t>编译器在后面遇到了</a:t>
            </a:r>
            <a:r>
              <a:rPr lang="en-US" altLang="zh-CN" sz="2400" dirty="0">
                <a:ea typeface="+mn-ea"/>
              </a:rPr>
              <a:t>average</a:t>
            </a:r>
            <a:r>
              <a:rPr lang="zh-CN" altLang="en-US" sz="2400" dirty="0">
                <a:ea typeface="+mn-ea"/>
              </a:rPr>
              <a:t>的定义时，它发现该函数返回值实际是</a:t>
            </a:r>
            <a:r>
              <a:rPr lang="en-US" altLang="zh-CN" sz="2400" dirty="0">
                <a:ea typeface="+mn-ea"/>
              </a:rPr>
              <a:t>double</a:t>
            </a:r>
            <a:r>
              <a:rPr lang="zh-CN" altLang="en-US" sz="2400" dirty="0">
                <a:ea typeface="+mn-ea"/>
              </a:rPr>
              <a:t>而非</a:t>
            </a:r>
            <a:r>
              <a:rPr lang="en-US" altLang="zh-CN" sz="2400" dirty="0" err="1">
                <a:ea typeface="+mn-ea"/>
              </a:rPr>
              <a:t>int</a:t>
            </a:r>
            <a:r>
              <a:rPr lang="zh-CN" altLang="en-US" sz="2400" dirty="0">
                <a:ea typeface="+mn-ea"/>
              </a:rPr>
              <a:t>，结果我们将得到一条错误消息的提示</a:t>
            </a:r>
            <a:r>
              <a:rPr lang="zh-CN" altLang="en-US" sz="2400" dirty="0" smtClean="0">
                <a:ea typeface="+mn-ea"/>
              </a:rPr>
              <a:t>。</a:t>
            </a:r>
            <a:endParaRPr lang="en-US" altLang="zh-CN" sz="2400" dirty="0" smtClean="0">
              <a:ea typeface="+mn-ea"/>
            </a:endParaRPr>
          </a:p>
          <a:p>
            <a:r>
              <a:rPr lang="zh-CN" altLang="en-US" sz="2400" dirty="0" smtClean="0">
                <a:ea typeface="+mn-ea"/>
              </a:rPr>
              <a:t>为了</a:t>
            </a:r>
            <a:r>
              <a:rPr lang="zh-CN" altLang="en-US" sz="2400" dirty="0">
                <a:ea typeface="+mn-ea"/>
              </a:rPr>
              <a:t>避免定义前调用这类问题的发生，一种方法是安排程序，使每个函数的定义都在此函数调用之前进行</a:t>
            </a:r>
            <a:r>
              <a:rPr lang="zh-CN" altLang="en-US" sz="2400" dirty="0" smtClean="0">
                <a:ea typeface="+mn-ea"/>
              </a:rPr>
              <a:t>。</a:t>
            </a:r>
            <a:endParaRPr lang="zh-CN" altLang="en-US" sz="2400" dirty="0">
              <a:ea typeface="+mn-ea"/>
            </a:endParaRPr>
          </a:p>
        </p:txBody>
      </p:sp>
    </p:spTree>
    <p:extLst>
      <p:ext uri="{BB962C8B-B14F-4D97-AF65-F5344CB8AC3E}">
        <p14:creationId xmlns:p14="http://schemas.microsoft.com/office/powerpoint/2010/main" val="126977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函数声明</a:t>
            </a:r>
          </a:p>
        </p:txBody>
      </p:sp>
      <p:sp>
        <p:nvSpPr>
          <p:cNvPr id="3" name="内容占位符 2"/>
          <p:cNvSpPr>
            <a:spLocks noGrp="1"/>
          </p:cNvSpPr>
          <p:nvPr>
            <p:ph idx="1"/>
          </p:nvPr>
        </p:nvSpPr>
        <p:spPr/>
        <p:txBody>
          <a:bodyPr/>
          <a:lstStyle/>
          <a:p>
            <a:r>
              <a:rPr lang="zh-CN" altLang="en-US" sz="2800" dirty="0"/>
              <a:t>可惜的是，有时无法进行这类安排。即使做了这类安排，也会因为按照不自然的顺序放置函数定义，使程序难以阅读。</a:t>
            </a:r>
            <a:endParaRPr lang="en-US" altLang="zh-CN" sz="2800" dirty="0"/>
          </a:p>
          <a:p>
            <a:r>
              <a:rPr lang="zh-CN" altLang="en-US" sz="2800" dirty="0"/>
              <a:t>幸运的是，</a:t>
            </a:r>
            <a:r>
              <a:rPr lang="en-US" altLang="zh-CN" sz="2800" dirty="0"/>
              <a:t>C</a:t>
            </a:r>
            <a:r>
              <a:rPr lang="zh-CN" altLang="en-US" sz="2800" dirty="0"/>
              <a:t>语言提供了一种更好的解决办法：在调用前声明</a:t>
            </a:r>
            <a:r>
              <a:rPr lang="en-US" altLang="zh-CN" sz="2800" dirty="0"/>
              <a:t>(declare)</a:t>
            </a:r>
            <a:r>
              <a:rPr lang="zh-CN" altLang="en-US" sz="2800" dirty="0"/>
              <a:t>每个函数</a:t>
            </a:r>
            <a:r>
              <a:rPr lang="zh-CN" altLang="en-US" sz="2800" dirty="0" smtClean="0"/>
              <a:t>。</a:t>
            </a:r>
            <a:endParaRPr lang="en-US" altLang="zh-CN" sz="2800" dirty="0"/>
          </a:p>
          <a:p>
            <a:r>
              <a:rPr lang="zh-CN" altLang="en-US" sz="2800" dirty="0" smtClean="0"/>
              <a:t>函数</a:t>
            </a:r>
            <a:r>
              <a:rPr lang="zh-CN" altLang="en-US" sz="2800" dirty="0"/>
              <a:t>声明</a:t>
            </a:r>
            <a:r>
              <a:rPr lang="en-US" altLang="zh-CN" sz="2800" dirty="0"/>
              <a:t>(function declaration)</a:t>
            </a:r>
            <a:r>
              <a:rPr lang="zh-CN" altLang="en-US" sz="2800" dirty="0"/>
              <a:t>使得编译器对函数进行概要浏览，而函数的完整定义稍后再出现</a:t>
            </a:r>
            <a:r>
              <a:rPr lang="zh-CN" altLang="en-US" sz="2800" dirty="0" smtClean="0"/>
              <a:t>。函数</a:t>
            </a:r>
            <a:r>
              <a:rPr lang="zh-CN" altLang="en-US" sz="2800" dirty="0"/>
              <a:t>声明的一般形式：</a:t>
            </a:r>
            <a:endParaRPr lang="en-US" altLang="zh-CN" sz="2800" dirty="0"/>
          </a:p>
          <a:p>
            <a:pPr>
              <a:lnSpc>
                <a:spcPct val="80000"/>
              </a:lnSpc>
              <a:spcBef>
                <a:spcPts val="1200"/>
              </a:spcBef>
              <a:buNone/>
            </a:pPr>
            <a:r>
              <a:rPr lang="en-US" altLang="zh-CN" sz="2800" b="1" i="1" dirty="0">
                <a:solidFill>
                  <a:srgbClr val="FF0000"/>
                </a:solidFill>
              </a:rPr>
              <a:t>	</a:t>
            </a:r>
            <a:endParaRPr lang="en-US" altLang="zh-CN" sz="2800" b="1" i="1" dirty="0" smtClean="0">
              <a:solidFill>
                <a:srgbClr val="FF0000"/>
              </a:solidFill>
            </a:endParaRPr>
          </a:p>
          <a:p>
            <a:pPr>
              <a:lnSpc>
                <a:spcPct val="80000"/>
              </a:lnSpc>
              <a:spcBef>
                <a:spcPts val="1200"/>
              </a:spcBef>
              <a:buNone/>
            </a:pPr>
            <a:r>
              <a:rPr lang="en-US" altLang="zh-CN" sz="2800" b="1" i="1" dirty="0">
                <a:solidFill>
                  <a:srgbClr val="FF0000"/>
                </a:solidFill>
              </a:rPr>
              <a:t>	</a:t>
            </a:r>
            <a:r>
              <a:rPr lang="zh-CN" altLang="en-US" sz="2800" b="1" i="1" dirty="0" smtClean="0">
                <a:solidFill>
                  <a:srgbClr val="FF0000"/>
                </a:solidFill>
              </a:rPr>
              <a:t>返回</a:t>
            </a:r>
            <a:r>
              <a:rPr lang="zh-CN" altLang="en-US" sz="2800" b="1" i="1" dirty="0">
                <a:solidFill>
                  <a:srgbClr val="FF0000"/>
                </a:solidFill>
              </a:rPr>
              <a:t>类型</a:t>
            </a:r>
            <a:r>
              <a:rPr lang="zh-CN" altLang="en-US" sz="2800" b="1" dirty="0">
                <a:solidFill>
                  <a:srgbClr val="FF0000"/>
                </a:solidFill>
                <a:cs typeface="Courier New" panose="02070309020205020404" pitchFamily="49" charset="0"/>
              </a:rPr>
              <a:t> 函数名</a:t>
            </a:r>
            <a:r>
              <a:rPr lang="en-US" altLang="zh-CN" sz="2800" b="1" dirty="0">
                <a:solidFill>
                  <a:srgbClr val="FF0000"/>
                </a:solidFill>
                <a:cs typeface="Courier New" panose="02070309020205020404" pitchFamily="49" charset="0"/>
              </a:rPr>
              <a:t> ( </a:t>
            </a:r>
            <a:r>
              <a:rPr lang="zh-CN" altLang="en-US" sz="2800" b="1" dirty="0">
                <a:solidFill>
                  <a:srgbClr val="FF0000"/>
                </a:solidFill>
                <a:cs typeface="Courier New" panose="02070309020205020404" pitchFamily="49" charset="0"/>
              </a:rPr>
              <a:t>形式参数 </a:t>
            </a:r>
            <a:r>
              <a:rPr lang="en-US" altLang="zh-CN" sz="2800" b="1" dirty="0">
                <a:solidFill>
                  <a:srgbClr val="FF0000"/>
                </a:solidFill>
                <a:cs typeface="Courier New" panose="02070309020205020404" pitchFamily="49" charset="0"/>
              </a:rPr>
              <a:t>) </a:t>
            </a:r>
            <a:r>
              <a:rPr lang="en-US" altLang="zh-CN" sz="2800" b="1" dirty="0" smtClean="0">
                <a:solidFill>
                  <a:srgbClr val="FF0000"/>
                </a:solidFill>
                <a:cs typeface="Courier New" panose="02070309020205020404" pitchFamily="49" charset="0"/>
              </a:rPr>
              <a:t>;</a:t>
            </a:r>
          </a:p>
          <a:p>
            <a:pPr>
              <a:lnSpc>
                <a:spcPct val="80000"/>
              </a:lnSpc>
              <a:spcBef>
                <a:spcPts val="1200"/>
              </a:spcBef>
            </a:pPr>
            <a:endParaRPr lang="en-US" altLang="zh-CN" sz="2800" dirty="0" smtClean="0"/>
          </a:p>
          <a:p>
            <a:pPr>
              <a:lnSpc>
                <a:spcPct val="80000"/>
              </a:lnSpc>
              <a:spcBef>
                <a:spcPts val="1200"/>
              </a:spcBef>
            </a:pPr>
            <a:r>
              <a:rPr lang="zh-CN" altLang="en-US" sz="2800" dirty="0" smtClean="0"/>
              <a:t>函数</a:t>
            </a:r>
            <a:r>
              <a:rPr lang="zh-CN" altLang="en-US" sz="2800" dirty="0"/>
              <a:t>的声明必须与函数的定义一致</a:t>
            </a:r>
            <a:r>
              <a:rPr lang="zh-CN" altLang="en-US" sz="2800" dirty="0" smtClean="0"/>
              <a:t>。</a:t>
            </a:r>
            <a:endParaRPr lang="en-US" altLang="zh-CN" sz="2800" dirty="0"/>
          </a:p>
        </p:txBody>
      </p:sp>
    </p:spTree>
    <p:extLst>
      <p:ext uri="{BB962C8B-B14F-4D97-AF65-F5344CB8AC3E}">
        <p14:creationId xmlns:p14="http://schemas.microsoft.com/office/powerpoint/2010/main" val="1162676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函数声明</a:t>
            </a:r>
          </a:p>
        </p:txBody>
      </p:sp>
      <p:sp>
        <p:nvSpPr>
          <p:cNvPr id="3" name="内容占位符 2"/>
          <p:cNvSpPr>
            <a:spLocks noGrp="1"/>
          </p:cNvSpPr>
          <p:nvPr>
            <p:ph idx="1"/>
          </p:nvPr>
        </p:nvSpPr>
        <p:spPr/>
        <p:txBody>
          <a:bodyPr/>
          <a:lstStyle/>
          <a:p>
            <a:pPr>
              <a:lnSpc>
                <a:spcPct val="80000"/>
              </a:lnSpc>
              <a:spcBef>
                <a:spcPts val="300"/>
              </a:spcBef>
              <a:buNone/>
            </a:pPr>
            <a:r>
              <a:rPr lang="en-US" altLang="zh-CN" sz="2000" dirty="0">
                <a:cs typeface="Courier New" panose="02070309020205020404" pitchFamily="49" charset="0"/>
              </a:rPr>
              <a:t>#include &lt;</a:t>
            </a:r>
            <a:r>
              <a:rPr lang="en-US" altLang="zh-CN" sz="2000" dirty="0" err="1">
                <a:cs typeface="Courier New" panose="02070309020205020404" pitchFamily="49" charset="0"/>
              </a:rPr>
              <a:t>stdio.h</a:t>
            </a:r>
            <a:r>
              <a:rPr lang="en-US" altLang="zh-CN" sz="2000" dirty="0">
                <a:cs typeface="Courier New" panose="02070309020205020404" pitchFamily="49" charset="0"/>
              </a:rPr>
              <a:t>&gt;</a:t>
            </a:r>
          </a:p>
          <a:p>
            <a:pPr>
              <a:lnSpc>
                <a:spcPct val="60000"/>
              </a:lnSpc>
              <a:spcBef>
                <a:spcPct val="0"/>
              </a:spcBef>
              <a:buFont typeface="Wingdings" panose="05000000000000000000" pitchFamily="2" charset="2"/>
              <a:buNone/>
            </a:pPr>
            <a:r>
              <a:rPr lang="en-US" altLang="zh-CN" sz="2000" dirty="0">
                <a:cs typeface="Courier New" panose="02070309020205020404" pitchFamily="49" charset="0"/>
              </a:rPr>
              <a:t>	 </a:t>
            </a:r>
          </a:p>
          <a:p>
            <a:pPr>
              <a:lnSpc>
                <a:spcPct val="80000"/>
              </a:lnSpc>
              <a:spcBef>
                <a:spcPts val="300"/>
              </a:spcBef>
              <a:buNone/>
            </a:pPr>
            <a:r>
              <a:rPr lang="en-US" altLang="zh-CN" sz="2000" b="1" i="1" dirty="0">
                <a:solidFill>
                  <a:srgbClr val="FF0000"/>
                </a:solidFill>
                <a:cs typeface="Courier New" panose="02070309020205020404" pitchFamily="49" charset="0"/>
              </a:rPr>
              <a:t>double average(double a, double b);   /* DECLARATION */</a:t>
            </a:r>
          </a:p>
          <a:p>
            <a:pPr>
              <a:lnSpc>
                <a:spcPct val="60000"/>
              </a:lnSpc>
              <a:spcBef>
                <a:spcPct val="0"/>
              </a:spcBef>
              <a:buFont typeface="Wingdings" panose="05000000000000000000" pitchFamily="2" charset="2"/>
              <a:buNone/>
            </a:pPr>
            <a:r>
              <a:rPr lang="en-US" altLang="zh-CN" sz="2000" dirty="0">
                <a:cs typeface="Courier New" panose="02070309020205020404" pitchFamily="49" charset="0"/>
              </a:rPr>
              <a:t>	 </a:t>
            </a:r>
          </a:p>
          <a:p>
            <a:pPr>
              <a:lnSpc>
                <a:spcPct val="80000"/>
              </a:lnSpc>
              <a:spcBef>
                <a:spcPts val="300"/>
              </a:spcBef>
              <a:buNone/>
            </a:pPr>
            <a:r>
              <a:rPr lang="en-US" altLang="zh-CN" sz="2000" dirty="0" err="1">
                <a:cs typeface="Courier New" panose="02070309020205020404" pitchFamily="49" charset="0"/>
              </a:rPr>
              <a:t>int</a:t>
            </a:r>
            <a:r>
              <a:rPr lang="en-US" altLang="zh-CN" sz="2000" dirty="0">
                <a:cs typeface="Courier New" panose="02070309020205020404" pitchFamily="49" charset="0"/>
              </a:rPr>
              <a:t> main(void)</a:t>
            </a:r>
          </a:p>
          <a:p>
            <a:pPr>
              <a:lnSpc>
                <a:spcPct val="80000"/>
              </a:lnSpc>
              <a:spcBef>
                <a:spcPts val="300"/>
              </a:spcBef>
              <a:buNone/>
            </a:pPr>
            <a:r>
              <a:rPr lang="en-US" altLang="zh-CN" sz="2000" dirty="0">
                <a:cs typeface="Courier New" panose="02070309020205020404" pitchFamily="49" charset="0"/>
              </a:rPr>
              <a:t>{</a:t>
            </a:r>
          </a:p>
          <a:p>
            <a:pPr>
              <a:lnSpc>
                <a:spcPct val="60000"/>
              </a:lnSpc>
              <a:spcBef>
                <a:spcPct val="0"/>
              </a:spcBef>
              <a:buFont typeface="Wingdings" panose="05000000000000000000" pitchFamily="2" charset="2"/>
              <a:buNone/>
            </a:pPr>
            <a:r>
              <a:rPr lang="en-US" altLang="zh-CN" sz="2000" dirty="0">
                <a:cs typeface="Courier New" panose="02070309020205020404" pitchFamily="49" charset="0"/>
              </a:rPr>
              <a:t>  double x, y, z;</a:t>
            </a:r>
          </a:p>
          <a:p>
            <a:pPr>
              <a:lnSpc>
                <a:spcPct val="60000"/>
              </a:lnSpc>
              <a:spcBef>
                <a:spcPct val="0"/>
              </a:spcBef>
              <a:buFont typeface="Wingdings" panose="05000000000000000000" pitchFamily="2" charset="2"/>
              <a:buNone/>
            </a:pPr>
            <a:r>
              <a:rPr lang="en-US" altLang="zh-CN" sz="2000" dirty="0">
                <a:cs typeface="Courier New" panose="02070309020205020404" pitchFamily="49" charset="0"/>
              </a:rPr>
              <a:t>	 </a:t>
            </a:r>
          </a:p>
          <a:p>
            <a:pPr>
              <a:lnSpc>
                <a:spcPct val="80000"/>
              </a:lnSpc>
              <a:spcBef>
                <a:spcPts val="300"/>
              </a:spcBef>
              <a:buNone/>
            </a:pPr>
            <a:r>
              <a:rPr lang="en-US" altLang="zh-CN" sz="2000" dirty="0">
                <a:cs typeface="Courier New" panose="02070309020205020404" pitchFamily="49" charset="0"/>
              </a:rPr>
              <a:t>  </a:t>
            </a:r>
            <a:r>
              <a:rPr lang="en-US" altLang="zh-CN" sz="2000" dirty="0" err="1">
                <a:cs typeface="Courier New" panose="02070309020205020404" pitchFamily="49" charset="0"/>
              </a:rPr>
              <a:t>printf</a:t>
            </a:r>
            <a:r>
              <a:rPr lang="en-US" altLang="zh-CN" sz="2000" dirty="0">
                <a:cs typeface="Courier New" panose="02070309020205020404" pitchFamily="49" charset="0"/>
              </a:rPr>
              <a:t>("Enter three numbers: ");</a:t>
            </a:r>
          </a:p>
          <a:p>
            <a:pPr>
              <a:lnSpc>
                <a:spcPct val="80000"/>
              </a:lnSpc>
              <a:spcBef>
                <a:spcPts val="300"/>
              </a:spcBef>
              <a:buNone/>
            </a:pPr>
            <a:r>
              <a:rPr lang="en-US" altLang="zh-CN" sz="2000" dirty="0">
                <a:cs typeface="Courier New" panose="02070309020205020404" pitchFamily="49" charset="0"/>
              </a:rPr>
              <a:t>  </a:t>
            </a:r>
            <a:r>
              <a:rPr lang="en-US" altLang="zh-CN" sz="2000" dirty="0" err="1">
                <a:cs typeface="Courier New" panose="02070309020205020404" pitchFamily="49" charset="0"/>
              </a:rPr>
              <a:t>scanf</a:t>
            </a:r>
            <a:r>
              <a:rPr lang="en-US" altLang="zh-CN" sz="2000" dirty="0">
                <a:cs typeface="Courier New" panose="02070309020205020404" pitchFamily="49" charset="0"/>
              </a:rPr>
              <a:t>("%</a:t>
            </a:r>
            <a:r>
              <a:rPr lang="en-US" altLang="zh-CN" sz="2000" dirty="0" err="1">
                <a:cs typeface="Courier New" panose="02070309020205020404" pitchFamily="49" charset="0"/>
              </a:rPr>
              <a:t>lf%lf%lf</a:t>
            </a:r>
            <a:r>
              <a:rPr lang="en-US" altLang="zh-CN" sz="2000" dirty="0">
                <a:cs typeface="Courier New" panose="02070309020205020404" pitchFamily="49" charset="0"/>
              </a:rPr>
              <a:t>", &amp;x, &amp;y, &amp;z);</a:t>
            </a:r>
          </a:p>
          <a:p>
            <a:pPr>
              <a:lnSpc>
                <a:spcPct val="80000"/>
              </a:lnSpc>
              <a:spcBef>
                <a:spcPts val="300"/>
              </a:spcBef>
              <a:buNone/>
            </a:pPr>
            <a:r>
              <a:rPr lang="en-US" altLang="zh-CN" sz="2000" dirty="0">
                <a:cs typeface="Courier New" panose="02070309020205020404" pitchFamily="49" charset="0"/>
              </a:rPr>
              <a:t>  </a:t>
            </a:r>
            <a:r>
              <a:rPr lang="en-US" altLang="zh-CN" sz="2000" dirty="0" err="1">
                <a:cs typeface="Courier New" panose="02070309020205020404" pitchFamily="49" charset="0"/>
              </a:rPr>
              <a:t>printf</a:t>
            </a:r>
            <a:r>
              <a:rPr lang="en-US" altLang="zh-CN" sz="2000" dirty="0">
                <a:cs typeface="Courier New" panose="02070309020205020404" pitchFamily="49" charset="0"/>
              </a:rPr>
              <a:t>("Average of %g and %g: %g\n", x, y, average(x, y));</a:t>
            </a:r>
          </a:p>
          <a:p>
            <a:pPr>
              <a:lnSpc>
                <a:spcPct val="80000"/>
              </a:lnSpc>
              <a:spcBef>
                <a:spcPts val="300"/>
              </a:spcBef>
              <a:buNone/>
            </a:pPr>
            <a:r>
              <a:rPr lang="en-US" altLang="zh-CN" sz="2000" dirty="0">
                <a:cs typeface="Courier New" panose="02070309020205020404" pitchFamily="49" charset="0"/>
              </a:rPr>
              <a:t>  </a:t>
            </a:r>
            <a:r>
              <a:rPr lang="en-US" altLang="zh-CN" sz="2000" dirty="0" smtClean="0">
                <a:cs typeface="Courier New" panose="02070309020205020404" pitchFamily="49" charset="0"/>
              </a:rPr>
              <a:t>…</a:t>
            </a:r>
          </a:p>
          <a:p>
            <a:pPr>
              <a:lnSpc>
                <a:spcPct val="80000"/>
              </a:lnSpc>
              <a:spcBef>
                <a:spcPts val="300"/>
              </a:spcBef>
              <a:buNone/>
            </a:pPr>
            <a:r>
              <a:rPr lang="en-US" altLang="zh-CN" sz="2000" dirty="0">
                <a:cs typeface="Courier New" panose="02070309020205020404" pitchFamily="49" charset="0"/>
              </a:rPr>
              <a:t>	 </a:t>
            </a:r>
          </a:p>
          <a:p>
            <a:pPr>
              <a:lnSpc>
                <a:spcPct val="80000"/>
              </a:lnSpc>
              <a:spcBef>
                <a:spcPts val="300"/>
              </a:spcBef>
              <a:buNone/>
            </a:pPr>
            <a:r>
              <a:rPr lang="en-US" altLang="zh-CN" sz="2000" dirty="0">
                <a:cs typeface="Courier New" panose="02070309020205020404" pitchFamily="49" charset="0"/>
              </a:rPr>
              <a:t>  return 0;</a:t>
            </a:r>
          </a:p>
          <a:p>
            <a:pPr>
              <a:lnSpc>
                <a:spcPct val="60000"/>
              </a:lnSpc>
              <a:spcBef>
                <a:spcPct val="0"/>
              </a:spcBef>
              <a:buFont typeface="Wingdings" panose="05000000000000000000" pitchFamily="2" charset="2"/>
              <a:buNone/>
            </a:pPr>
            <a:r>
              <a:rPr lang="en-US" altLang="zh-CN" sz="2000" dirty="0">
                <a:cs typeface="Courier New" panose="02070309020205020404" pitchFamily="49" charset="0"/>
              </a:rPr>
              <a:t>}</a:t>
            </a:r>
          </a:p>
          <a:p>
            <a:pPr>
              <a:lnSpc>
                <a:spcPct val="60000"/>
              </a:lnSpc>
              <a:spcBef>
                <a:spcPct val="0"/>
              </a:spcBef>
              <a:buFont typeface="Wingdings" panose="05000000000000000000" pitchFamily="2" charset="2"/>
              <a:buNone/>
            </a:pPr>
            <a:r>
              <a:rPr lang="en-US" altLang="zh-CN" sz="2000" dirty="0">
                <a:cs typeface="Courier New" panose="02070309020205020404" pitchFamily="49" charset="0"/>
              </a:rPr>
              <a:t>	 </a:t>
            </a:r>
          </a:p>
          <a:p>
            <a:pPr>
              <a:lnSpc>
                <a:spcPct val="80000"/>
              </a:lnSpc>
              <a:spcBef>
                <a:spcPts val="300"/>
              </a:spcBef>
              <a:buNone/>
            </a:pPr>
            <a:r>
              <a:rPr lang="en-US" altLang="zh-CN" sz="2000" dirty="0">
                <a:cs typeface="Courier New" panose="02070309020205020404" pitchFamily="49" charset="0"/>
              </a:rPr>
              <a:t>double average(double a, double b)    /* DEFINITION */</a:t>
            </a:r>
          </a:p>
          <a:p>
            <a:pPr>
              <a:lnSpc>
                <a:spcPct val="80000"/>
              </a:lnSpc>
              <a:spcBef>
                <a:spcPts val="300"/>
              </a:spcBef>
              <a:buNone/>
            </a:pPr>
            <a:r>
              <a:rPr lang="en-US" altLang="zh-CN" sz="2000" dirty="0">
                <a:cs typeface="Courier New" panose="02070309020205020404" pitchFamily="49" charset="0"/>
              </a:rPr>
              <a:t>{</a:t>
            </a:r>
          </a:p>
          <a:p>
            <a:pPr>
              <a:lnSpc>
                <a:spcPct val="80000"/>
              </a:lnSpc>
              <a:spcBef>
                <a:spcPts val="300"/>
              </a:spcBef>
              <a:buNone/>
            </a:pPr>
            <a:r>
              <a:rPr lang="en-US" altLang="zh-CN" sz="2000" dirty="0">
                <a:cs typeface="Courier New" panose="02070309020205020404" pitchFamily="49" charset="0"/>
              </a:rPr>
              <a:t>  return (a + b) / 2;</a:t>
            </a:r>
          </a:p>
          <a:p>
            <a:pPr>
              <a:lnSpc>
                <a:spcPct val="60000"/>
              </a:lnSpc>
              <a:spcBef>
                <a:spcPct val="0"/>
              </a:spcBef>
              <a:buFont typeface="Wingdings" panose="05000000000000000000" pitchFamily="2" charset="2"/>
              <a:buNone/>
            </a:pPr>
            <a:r>
              <a:rPr lang="en-US" altLang="zh-CN" sz="2000" dirty="0">
                <a:cs typeface="Courier New" panose="02070309020205020404" pitchFamily="49" charset="0"/>
              </a:rPr>
              <a:t>}</a:t>
            </a:r>
          </a:p>
          <a:p>
            <a:endParaRPr lang="zh-CN" altLang="en-US" sz="2000" dirty="0"/>
          </a:p>
        </p:txBody>
      </p:sp>
      <p:sp>
        <p:nvSpPr>
          <p:cNvPr id="4" name="圆角矩形标注 3"/>
          <p:cNvSpPr/>
          <p:nvPr/>
        </p:nvSpPr>
        <p:spPr bwMode="auto">
          <a:xfrm>
            <a:off x="3048000" y="2286000"/>
            <a:ext cx="2971800" cy="914400"/>
          </a:xfrm>
          <a:prstGeom prst="wedgeRoundRectCallout">
            <a:avLst>
              <a:gd name="adj1" fmla="val -29379"/>
              <a:gd name="adj2" fmla="val -67695"/>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just" defTabSz="914400" rtl="0" eaLnBrk="0" fontAlgn="base" latinLnBrk="0" hangingPunct="0">
              <a:lnSpc>
                <a:spcPct val="100000"/>
              </a:lnSpc>
              <a:spcBef>
                <a:spcPct val="0"/>
              </a:spcBef>
              <a:spcAft>
                <a:spcPct val="0"/>
              </a:spcAft>
              <a:buClrTx/>
              <a:buSzTx/>
              <a:buFontTx/>
              <a:buNone/>
              <a:tabLst/>
            </a:pP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函数声明在</a:t>
            </a:r>
            <a:r>
              <a:rPr lang="en-US" altLang="zh-CN"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main()</a:t>
            </a: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之前</a:t>
            </a:r>
            <a:endParaRPr kumimoji="0" lang="zh-CN" altLang="en-US" sz="2000" b="0" i="0" u="none" strike="noStrike" cap="none" normalizeH="0" baseline="0" dirty="0" smtClean="0">
              <a:ln>
                <a:noFill/>
              </a:ln>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5" name="圆角矩形标注 4"/>
          <p:cNvSpPr/>
          <p:nvPr/>
        </p:nvSpPr>
        <p:spPr bwMode="auto">
          <a:xfrm>
            <a:off x="2971800" y="4191000"/>
            <a:ext cx="2971800" cy="914400"/>
          </a:xfrm>
          <a:prstGeom prst="wedgeRoundRectCallout">
            <a:avLst>
              <a:gd name="adj1" fmla="val -30329"/>
              <a:gd name="adj2" fmla="val 65467"/>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just" defTabSz="914400" rtl="0" eaLnBrk="0" fontAlgn="base" latinLnBrk="0" hangingPunct="0">
              <a:lnSpc>
                <a:spcPct val="100000"/>
              </a:lnSpc>
              <a:spcBef>
                <a:spcPct val="0"/>
              </a:spcBef>
              <a:spcAft>
                <a:spcPct val="0"/>
              </a:spcAft>
              <a:buClrTx/>
              <a:buSzTx/>
              <a:buFontTx/>
              <a:buNone/>
              <a:tabLst/>
            </a:pP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函数定义在</a:t>
            </a:r>
            <a:r>
              <a:rPr lang="en-US" altLang="zh-CN"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main()</a:t>
            </a: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之后</a:t>
            </a:r>
            <a:endParaRPr kumimoji="0" lang="zh-CN" altLang="en-US" sz="2000" b="0" i="0" u="none" strike="noStrike" cap="none" normalizeH="0" baseline="0" dirty="0" smtClean="0">
              <a:ln>
                <a:noFill/>
              </a:ln>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6" name="圆角矩形标注 5"/>
          <p:cNvSpPr/>
          <p:nvPr/>
        </p:nvSpPr>
        <p:spPr bwMode="auto">
          <a:xfrm>
            <a:off x="8534400" y="2286000"/>
            <a:ext cx="2971800" cy="914400"/>
          </a:xfrm>
          <a:prstGeom prst="wedgeRoundRectCallout">
            <a:avLst>
              <a:gd name="adj1" fmla="val -63249"/>
              <a:gd name="adj2" fmla="val -56842"/>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just" defTabSz="914400" rtl="0" eaLnBrk="0" fontAlgn="base" latinLnBrk="0" hangingPunct="0">
              <a:lnSpc>
                <a:spcPct val="100000"/>
              </a:lnSpc>
              <a:spcBef>
                <a:spcPct val="0"/>
              </a:spcBef>
              <a:spcAft>
                <a:spcPct val="0"/>
              </a:spcAft>
              <a:buClrTx/>
              <a:buSzTx/>
              <a:buFontTx/>
              <a:buNone/>
              <a:tabLst/>
            </a:pP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这称为</a:t>
            </a:r>
            <a:r>
              <a:rPr lang="zh-CN" altLang="en-US" sz="2000" b="1" dirty="0" smtClean="0">
                <a:solidFill>
                  <a:srgbClr val="FFFF00"/>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函数原型</a:t>
            </a:r>
            <a:r>
              <a:rPr lang="en-US" altLang="zh-CN" sz="2000" b="1" dirty="0" smtClean="0">
                <a:solidFill>
                  <a:srgbClr val="FFFF00"/>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(prototype)</a:t>
            </a: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声明</a:t>
            </a:r>
            <a:endParaRPr kumimoji="0" lang="zh-CN" altLang="en-US" sz="2000" b="0" i="0" u="none" strike="noStrike" cap="none" normalizeH="0" baseline="0" dirty="0" smtClean="0">
              <a:ln>
                <a:noFill/>
              </a:ln>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32202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5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函数声明</a:t>
            </a:r>
          </a:p>
        </p:txBody>
      </p:sp>
      <p:sp>
        <p:nvSpPr>
          <p:cNvPr id="3" name="内容占位符 2"/>
          <p:cNvSpPr>
            <a:spLocks noGrp="1"/>
          </p:cNvSpPr>
          <p:nvPr>
            <p:ph idx="1"/>
          </p:nvPr>
        </p:nvSpPr>
        <p:spPr/>
        <p:txBody>
          <a:bodyPr/>
          <a:lstStyle/>
          <a:p>
            <a:r>
              <a:rPr lang="zh-CN" altLang="en-US" sz="2800" dirty="0" smtClean="0">
                <a:latin typeface="Courier New" panose="02070309020205020404" pitchFamily="49" charset="0"/>
              </a:rPr>
              <a:t>因为编译器做的是类型检查，所以函数原型只要形式参数的</a:t>
            </a:r>
            <a:r>
              <a:rPr lang="zh-CN" altLang="en-US" sz="2800" dirty="0">
                <a:latin typeface="Courier New" panose="02070309020205020404" pitchFamily="49" charset="0"/>
              </a:rPr>
              <a:t>类型就可以</a:t>
            </a:r>
            <a:r>
              <a:rPr lang="zh-CN" altLang="en-US" sz="2800" dirty="0" smtClean="0">
                <a:latin typeface="Courier New" panose="02070309020205020404" pitchFamily="49" charset="0"/>
              </a:rPr>
              <a:t>了，形参的名字是可选的。例如：</a:t>
            </a:r>
            <a:endParaRPr lang="en-US" altLang="zh-CN" sz="2800" dirty="0">
              <a:latin typeface="Courier New" panose="02070309020205020404" pitchFamily="49" charset="0"/>
            </a:endParaRPr>
          </a:p>
          <a:p>
            <a:pPr>
              <a:lnSpc>
                <a:spcPct val="80000"/>
              </a:lnSpc>
              <a:spcBef>
                <a:spcPts val="1200"/>
              </a:spcBef>
              <a:buNone/>
            </a:pPr>
            <a:r>
              <a:rPr lang="en-US" altLang="zh-CN" sz="2800" dirty="0">
                <a:latin typeface="Courier New" panose="02070309020205020404" pitchFamily="49" charset="0"/>
                <a:cs typeface="Courier New" panose="02070309020205020404" pitchFamily="49" charset="0"/>
              </a:rPr>
              <a:t>	</a:t>
            </a:r>
            <a:r>
              <a:rPr lang="en-US" altLang="zh-CN" sz="2800" b="1" i="1" dirty="0">
                <a:solidFill>
                  <a:srgbClr val="FF0000"/>
                </a:solidFill>
                <a:cs typeface="Courier New" panose="02070309020205020404" pitchFamily="49" charset="0"/>
              </a:rPr>
              <a:t>double average(double, double</a:t>
            </a:r>
            <a:r>
              <a:rPr lang="en-US" altLang="zh-CN" sz="2800" b="1" i="1" dirty="0" smtClean="0">
                <a:solidFill>
                  <a:srgbClr val="FF0000"/>
                </a:solidFill>
                <a:cs typeface="Courier New" panose="02070309020205020404" pitchFamily="49" charset="0"/>
              </a:rPr>
              <a:t>);</a:t>
            </a:r>
          </a:p>
          <a:p>
            <a:pPr>
              <a:lnSpc>
                <a:spcPct val="80000"/>
              </a:lnSpc>
              <a:spcBef>
                <a:spcPts val="1200"/>
              </a:spcBef>
              <a:buNone/>
            </a:pPr>
            <a:endParaRPr lang="en-US" altLang="zh-CN" sz="2800" b="1" i="1" dirty="0">
              <a:solidFill>
                <a:srgbClr val="FF0000"/>
              </a:solidFill>
              <a:cs typeface="Courier New" panose="02070309020205020404" pitchFamily="49" charset="0"/>
            </a:endParaRPr>
          </a:p>
          <a:p>
            <a:r>
              <a:rPr lang="zh-CN" altLang="en-US" sz="2800" dirty="0" smtClean="0">
                <a:latin typeface="Courier New" panose="02070309020205020404" pitchFamily="49" charset="0"/>
              </a:rPr>
              <a:t>但是，强烈建议给出形式参数</a:t>
            </a:r>
            <a:r>
              <a:rPr lang="zh-CN" altLang="en-US" sz="2800" dirty="0">
                <a:latin typeface="Courier New" panose="02070309020205020404" pitchFamily="49" charset="0"/>
              </a:rPr>
              <a:t>的</a:t>
            </a:r>
            <a:r>
              <a:rPr lang="zh-CN" altLang="en-US" sz="2800" dirty="0" smtClean="0">
                <a:latin typeface="Courier New" panose="02070309020205020404" pitchFamily="49" charset="0"/>
              </a:rPr>
              <a:t>名字，因为这会让程序阅读者来很容易联想到参数的用途。</a:t>
            </a:r>
            <a:endParaRPr lang="zh-CN" altLang="en-US" sz="2800" dirty="0">
              <a:latin typeface="Courier New" panose="02070309020205020404" pitchFamily="49" charset="0"/>
            </a:endParaRPr>
          </a:p>
        </p:txBody>
      </p:sp>
    </p:spTree>
    <p:extLst>
      <p:ext uri="{BB962C8B-B14F-4D97-AF65-F5344CB8AC3E}">
        <p14:creationId xmlns:p14="http://schemas.microsoft.com/office/powerpoint/2010/main" val="335472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9.3 </a:t>
            </a:r>
            <a:r>
              <a:rPr lang="zh-CN" altLang="en-US" dirty="0"/>
              <a:t>实际参数</a:t>
            </a:r>
          </a:p>
        </p:txBody>
      </p:sp>
      <p:sp>
        <p:nvSpPr>
          <p:cNvPr id="3" name="内容占位符 2"/>
          <p:cNvSpPr>
            <a:spLocks noGrp="1"/>
          </p:cNvSpPr>
          <p:nvPr>
            <p:ph idx="1"/>
          </p:nvPr>
        </p:nvSpPr>
        <p:spPr/>
        <p:txBody>
          <a:bodyPr/>
          <a:lstStyle/>
          <a:p>
            <a:pPr>
              <a:lnSpc>
                <a:spcPct val="140000"/>
              </a:lnSpc>
              <a:spcBef>
                <a:spcPct val="50000"/>
              </a:spcBef>
            </a:pPr>
            <a:r>
              <a:rPr lang="zh-CN" altLang="en-US" sz="2800" dirty="0" smtClean="0">
                <a:latin typeface="Courier New" panose="02070309020205020404" pitchFamily="49" charset="0"/>
              </a:rPr>
              <a:t>函数在被调用时，要给出实际参数，例如：</a:t>
            </a:r>
            <a:endParaRPr lang="en-US" altLang="zh-CN" sz="2800" dirty="0" smtClean="0">
              <a:latin typeface="Courier New" panose="02070309020205020404" pitchFamily="49" charset="0"/>
            </a:endParaRPr>
          </a:p>
          <a:p>
            <a:pPr>
              <a:lnSpc>
                <a:spcPct val="60000"/>
              </a:lnSpc>
              <a:spcBef>
                <a:spcPct val="0"/>
              </a:spcBef>
              <a:buNone/>
            </a:pPr>
            <a:endParaRPr lang="en-US" altLang="zh-CN" sz="2800" dirty="0" smtClean="0">
              <a:cs typeface="Courier New" panose="02070309020205020404" pitchFamily="49" charset="0"/>
            </a:endParaRPr>
          </a:p>
          <a:p>
            <a:pPr>
              <a:lnSpc>
                <a:spcPct val="60000"/>
              </a:lnSpc>
              <a:spcBef>
                <a:spcPct val="0"/>
              </a:spcBef>
              <a:buNone/>
            </a:pPr>
            <a:r>
              <a:rPr lang="en-US" altLang="zh-CN" sz="2800" dirty="0" smtClean="0">
                <a:cs typeface="Courier New" panose="02070309020205020404" pitchFamily="49" charset="0"/>
              </a:rPr>
              <a:t>double </a:t>
            </a:r>
            <a:r>
              <a:rPr lang="en-US" altLang="zh-CN" sz="2800" b="1" i="1" dirty="0" smtClean="0">
                <a:solidFill>
                  <a:srgbClr val="FF0000"/>
                </a:solidFill>
                <a:cs typeface="Courier New" panose="02070309020205020404" pitchFamily="49" charset="0"/>
              </a:rPr>
              <a:t>x = 1, y = 3</a:t>
            </a:r>
            <a:r>
              <a:rPr lang="en-US" altLang="zh-CN" sz="2800" dirty="0" smtClean="0">
                <a:cs typeface="Courier New" panose="02070309020205020404" pitchFamily="49" charset="0"/>
              </a:rPr>
              <a:t>;</a:t>
            </a:r>
          </a:p>
          <a:p>
            <a:pPr>
              <a:lnSpc>
                <a:spcPct val="60000"/>
              </a:lnSpc>
              <a:spcBef>
                <a:spcPct val="0"/>
              </a:spcBef>
              <a:buNone/>
            </a:pPr>
            <a:endParaRPr lang="en-US" altLang="zh-CN" sz="2800" dirty="0">
              <a:cs typeface="Courier New" panose="02070309020205020404" pitchFamily="49" charset="0"/>
            </a:endParaRPr>
          </a:p>
          <a:p>
            <a:pPr>
              <a:lnSpc>
                <a:spcPct val="60000"/>
              </a:lnSpc>
              <a:spcBef>
                <a:spcPct val="0"/>
              </a:spcBef>
              <a:buNone/>
            </a:pPr>
            <a:r>
              <a:rPr lang="en-US" altLang="zh-CN" sz="2800" dirty="0" err="1" smtClean="0">
                <a:cs typeface="Courier New" panose="02070309020205020404" pitchFamily="49" charset="0"/>
              </a:rPr>
              <a:t>printf</a:t>
            </a:r>
            <a:r>
              <a:rPr lang="en-US" altLang="zh-CN" sz="2800" dirty="0">
                <a:cs typeface="Courier New" panose="02070309020205020404" pitchFamily="49" charset="0"/>
              </a:rPr>
              <a:t>("Average of %g </a:t>
            </a:r>
            <a:r>
              <a:rPr lang="en-US" altLang="zh-CN" sz="2800" dirty="0" smtClean="0">
                <a:cs typeface="Courier New" panose="02070309020205020404" pitchFamily="49" charset="0"/>
              </a:rPr>
              <a:t>and </a:t>
            </a:r>
            <a:r>
              <a:rPr lang="en-US" altLang="zh-CN" sz="2800" dirty="0">
                <a:cs typeface="Courier New" panose="02070309020205020404" pitchFamily="49" charset="0"/>
              </a:rPr>
              <a:t>%g: %g\n", x, y, average(</a:t>
            </a:r>
            <a:r>
              <a:rPr lang="en-US" altLang="zh-CN" sz="2800" b="1" i="1" dirty="0">
                <a:solidFill>
                  <a:srgbClr val="FF0000"/>
                </a:solidFill>
                <a:cs typeface="Courier New" panose="02070309020205020404" pitchFamily="49" charset="0"/>
              </a:rPr>
              <a:t>x, y</a:t>
            </a:r>
            <a:r>
              <a:rPr lang="en-US" altLang="zh-CN" sz="2800" dirty="0" smtClean="0">
                <a:cs typeface="Courier New" panose="02070309020205020404" pitchFamily="49" charset="0"/>
              </a:rPr>
              <a:t>));</a:t>
            </a:r>
          </a:p>
          <a:p>
            <a:pPr marL="0" indent="0">
              <a:lnSpc>
                <a:spcPct val="140000"/>
              </a:lnSpc>
              <a:spcBef>
                <a:spcPct val="50000"/>
              </a:spcBef>
              <a:buNone/>
            </a:pPr>
            <a:endParaRPr lang="en-US" altLang="zh-CN" sz="2800" dirty="0">
              <a:latin typeface="Courier New" panose="02070309020205020404" pitchFamily="49" charset="0"/>
            </a:endParaRPr>
          </a:p>
          <a:p>
            <a:pPr>
              <a:lnSpc>
                <a:spcPct val="140000"/>
              </a:lnSpc>
              <a:spcBef>
                <a:spcPct val="50000"/>
              </a:spcBef>
            </a:pPr>
            <a:r>
              <a:rPr lang="zh-CN" altLang="en-US" sz="2800" dirty="0"/>
              <a:t>在这个例子中，实际参数</a:t>
            </a:r>
            <a:r>
              <a:rPr lang="en-US" altLang="zh-CN" sz="2800" dirty="0"/>
              <a:t>x</a:t>
            </a:r>
            <a:r>
              <a:rPr lang="zh-CN" altLang="en-US" sz="2800" dirty="0"/>
              <a:t>把它的值传给了形式参数</a:t>
            </a:r>
            <a:r>
              <a:rPr lang="en-US" altLang="zh-CN" sz="2800" dirty="0"/>
              <a:t>a</a:t>
            </a:r>
            <a:r>
              <a:rPr lang="zh-CN" altLang="en-US" sz="2800" dirty="0"/>
              <a:t>，</a:t>
            </a:r>
            <a:r>
              <a:rPr lang="en-US" altLang="zh-CN" sz="2800" dirty="0"/>
              <a:t>y</a:t>
            </a:r>
            <a:r>
              <a:rPr lang="zh-CN" altLang="en-US" sz="2800" dirty="0"/>
              <a:t>的传给了</a:t>
            </a:r>
            <a:r>
              <a:rPr lang="en-US" altLang="zh-CN" sz="2800" dirty="0"/>
              <a:t>b</a:t>
            </a:r>
            <a:r>
              <a:rPr lang="zh-CN" altLang="en-US" sz="2800" dirty="0"/>
              <a:t>。</a:t>
            </a:r>
            <a:endParaRPr lang="en-US" altLang="zh-CN" sz="2800" dirty="0"/>
          </a:p>
        </p:txBody>
      </p:sp>
    </p:spTree>
    <p:extLst>
      <p:ext uri="{BB962C8B-B14F-4D97-AF65-F5344CB8AC3E}">
        <p14:creationId xmlns:p14="http://schemas.microsoft.com/office/powerpoint/2010/main" val="2265771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9.3 </a:t>
            </a:r>
            <a:r>
              <a:rPr lang="zh-CN" altLang="en-US" dirty="0"/>
              <a:t>实际参数</a:t>
            </a:r>
          </a:p>
        </p:txBody>
      </p:sp>
      <p:sp>
        <p:nvSpPr>
          <p:cNvPr id="3" name="内容占位符 2"/>
          <p:cNvSpPr>
            <a:spLocks noGrp="1"/>
          </p:cNvSpPr>
          <p:nvPr>
            <p:ph idx="1"/>
          </p:nvPr>
        </p:nvSpPr>
        <p:spPr/>
        <p:txBody>
          <a:bodyPr/>
          <a:lstStyle/>
          <a:p>
            <a:pPr>
              <a:lnSpc>
                <a:spcPct val="140000"/>
              </a:lnSpc>
              <a:spcBef>
                <a:spcPct val="50000"/>
              </a:spcBef>
            </a:pPr>
            <a:r>
              <a:rPr lang="zh-CN" altLang="en-US" sz="2800" dirty="0"/>
              <a:t>在</a:t>
            </a:r>
            <a:r>
              <a:rPr lang="en-US" altLang="zh-CN" sz="2800" dirty="0"/>
              <a:t>C</a:t>
            </a:r>
            <a:r>
              <a:rPr lang="zh-CN" altLang="en-US" sz="2800" dirty="0"/>
              <a:t>语言中，实际参数是通过</a:t>
            </a:r>
            <a:r>
              <a:rPr lang="zh-CN" altLang="en-US" sz="2800" b="1" i="1" dirty="0" smtClean="0">
                <a:solidFill>
                  <a:srgbClr val="FF0000"/>
                </a:solidFill>
              </a:rPr>
              <a:t>值</a:t>
            </a:r>
            <a:r>
              <a:rPr lang="en-US" altLang="zh-CN" sz="2800" b="1" i="1" dirty="0" smtClean="0">
                <a:solidFill>
                  <a:srgbClr val="FF0000"/>
                </a:solidFill>
              </a:rPr>
              <a:t>(value)</a:t>
            </a:r>
            <a:r>
              <a:rPr lang="zh-CN" altLang="en-US" sz="2800" dirty="0" smtClean="0"/>
              <a:t>传递</a:t>
            </a:r>
            <a:r>
              <a:rPr lang="zh-CN" altLang="en-US" sz="2800" dirty="0"/>
              <a:t>的：调用函数时，计算出每个实际参数的值并且把它赋值给相应的形式参数</a:t>
            </a:r>
            <a:r>
              <a:rPr lang="zh-CN" altLang="en-US" sz="2800" dirty="0" smtClean="0"/>
              <a:t>。</a:t>
            </a:r>
            <a:r>
              <a:rPr lang="zh-CN" altLang="en-US" sz="2800" dirty="0"/>
              <a:t>下</a:t>
            </a:r>
            <a:r>
              <a:rPr lang="zh-CN" altLang="en-US" sz="2800" dirty="0" smtClean="0"/>
              <a:t>图示意了</a:t>
            </a:r>
            <a:r>
              <a:rPr lang="en-US" altLang="zh-CN" sz="2800" dirty="0" smtClean="0"/>
              <a:t>average</a:t>
            </a:r>
            <a:r>
              <a:rPr lang="zh-CN" altLang="en-US" sz="2800" dirty="0" smtClean="0"/>
              <a:t>的调用情况。</a:t>
            </a:r>
            <a:endParaRPr lang="en-US" altLang="zh-CN" sz="2800" dirty="0"/>
          </a:p>
        </p:txBody>
      </p:sp>
      <p:sp>
        <p:nvSpPr>
          <p:cNvPr id="9" name="矩形 8"/>
          <p:cNvSpPr/>
          <p:nvPr/>
        </p:nvSpPr>
        <p:spPr bwMode="auto">
          <a:xfrm>
            <a:off x="4884683" y="3695700"/>
            <a:ext cx="533400" cy="5334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effectLst>
                  <a:outerShdw blurRad="38100" dist="38100" dir="2700000" algn="tl">
                    <a:srgbClr val="000000">
                      <a:alpha val="43137"/>
                    </a:srgbClr>
                  </a:outerShdw>
                </a:effectLst>
                <a:latin typeface="Consolas" panose="020B0609020204030204" pitchFamily="49" charset="0"/>
              </a:rPr>
              <a:t>1</a:t>
            </a:r>
            <a:endParaRPr kumimoji="0" lang="zh-CN" altLang="en-US" sz="2400" b="0" i="0" u="none" strike="noStrike" cap="none" normalizeH="0" baseline="0" dirty="0" smtClean="0">
              <a:ln>
                <a:noFill/>
              </a:ln>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10" name="矩形 9"/>
          <p:cNvSpPr/>
          <p:nvPr/>
        </p:nvSpPr>
        <p:spPr bwMode="auto">
          <a:xfrm>
            <a:off x="4343400" y="3695700"/>
            <a:ext cx="533400" cy="5334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outerShdw blurRad="38100" dist="38100" dir="2700000" algn="tl">
                    <a:srgbClr val="000000">
                      <a:alpha val="43137"/>
                    </a:srgbClr>
                  </a:outerShdw>
                </a:effectLst>
                <a:latin typeface="Consolas" panose="020B0609020204030204" pitchFamily="49" charset="0"/>
              </a:rPr>
              <a:t>x</a:t>
            </a:r>
            <a:endParaRPr kumimoji="0" lang="zh-CN" altLang="en-US" sz="2400" b="0" i="0" u="none" strike="noStrike" cap="none" normalizeH="0" baseline="0" dirty="0" smtClean="0">
              <a:ln>
                <a:noFill/>
              </a:ln>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11" name="矩形 10"/>
          <p:cNvSpPr/>
          <p:nvPr/>
        </p:nvSpPr>
        <p:spPr bwMode="auto">
          <a:xfrm>
            <a:off x="4876800" y="4457700"/>
            <a:ext cx="533400" cy="5334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smtClean="0">
                <a:effectLst>
                  <a:outerShdw blurRad="38100" dist="38100" dir="2700000" algn="tl">
                    <a:srgbClr val="000000">
                      <a:alpha val="43137"/>
                    </a:srgbClr>
                  </a:outerShdw>
                </a:effectLst>
                <a:latin typeface="Consolas" panose="020B0609020204030204" pitchFamily="49" charset="0"/>
              </a:rPr>
              <a:t>3</a:t>
            </a:r>
            <a:endParaRPr kumimoji="0" lang="zh-CN" altLang="en-US" sz="2400" b="0" i="0" u="none" strike="noStrike" cap="none" normalizeH="0" baseline="0" dirty="0" smtClean="0">
              <a:ln>
                <a:noFill/>
              </a:ln>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12" name="矩形 11"/>
          <p:cNvSpPr/>
          <p:nvPr/>
        </p:nvSpPr>
        <p:spPr bwMode="auto">
          <a:xfrm>
            <a:off x="4335517" y="4457700"/>
            <a:ext cx="533400" cy="5334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effectLst>
                  <a:outerShdw blurRad="38100" dist="38100" dir="2700000" algn="tl">
                    <a:srgbClr val="000000">
                      <a:alpha val="43137"/>
                    </a:srgbClr>
                  </a:outerShdw>
                </a:effectLst>
                <a:latin typeface="Consolas" panose="020B0609020204030204" pitchFamily="49" charset="0"/>
              </a:rPr>
              <a:t>y</a:t>
            </a:r>
            <a:endParaRPr kumimoji="0" lang="zh-CN" altLang="en-US" sz="2400" b="0" i="0" u="none" strike="noStrike" cap="none" normalizeH="0" baseline="0" dirty="0" smtClean="0">
              <a:ln>
                <a:noFill/>
              </a:ln>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14" name="矩形 13"/>
          <p:cNvSpPr/>
          <p:nvPr/>
        </p:nvSpPr>
        <p:spPr bwMode="auto">
          <a:xfrm>
            <a:off x="6561083" y="3695700"/>
            <a:ext cx="533400" cy="5334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effectLst>
                  <a:outerShdw blurRad="38100" dist="38100" dir="2700000" algn="tl">
                    <a:srgbClr val="000000">
                      <a:alpha val="43137"/>
                    </a:srgbClr>
                  </a:outerShdw>
                </a:effectLst>
                <a:latin typeface="Consolas" panose="020B0609020204030204" pitchFamily="49" charset="0"/>
              </a:rPr>
              <a:t>1</a:t>
            </a:r>
            <a:endParaRPr kumimoji="0" lang="zh-CN" altLang="en-US" sz="2400" b="0" i="0" u="none" strike="noStrike" cap="none" normalizeH="0" baseline="0" dirty="0" smtClean="0">
              <a:ln>
                <a:noFill/>
              </a:ln>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15" name="矩形 14"/>
          <p:cNvSpPr/>
          <p:nvPr/>
        </p:nvSpPr>
        <p:spPr bwMode="auto">
          <a:xfrm>
            <a:off x="7086600" y="3695700"/>
            <a:ext cx="533400" cy="5334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outerShdw blurRad="38100" dist="38100" dir="2700000" algn="tl">
                    <a:srgbClr val="000000">
                      <a:alpha val="43137"/>
                    </a:srgbClr>
                  </a:outerShdw>
                </a:effectLst>
                <a:latin typeface="Consolas" panose="020B0609020204030204" pitchFamily="49" charset="0"/>
              </a:rPr>
              <a:t>a</a:t>
            </a:r>
            <a:endParaRPr kumimoji="0" lang="zh-CN" altLang="en-US" sz="2400" b="0" i="0" u="none" strike="noStrike" cap="none" normalizeH="0" baseline="0" dirty="0" smtClean="0">
              <a:ln>
                <a:noFill/>
              </a:ln>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16" name="矩形 15"/>
          <p:cNvSpPr/>
          <p:nvPr/>
        </p:nvSpPr>
        <p:spPr bwMode="auto">
          <a:xfrm>
            <a:off x="6553200" y="4457700"/>
            <a:ext cx="533400" cy="5334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smtClean="0">
                <a:effectLst>
                  <a:outerShdw blurRad="38100" dist="38100" dir="2700000" algn="tl">
                    <a:srgbClr val="000000">
                      <a:alpha val="43137"/>
                    </a:srgbClr>
                  </a:outerShdw>
                </a:effectLst>
                <a:latin typeface="Consolas" panose="020B0609020204030204" pitchFamily="49" charset="0"/>
              </a:rPr>
              <a:t>3</a:t>
            </a:r>
            <a:endParaRPr kumimoji="0" lang="zh-CN" altLang="en-US" sz="2400" b="0" i="0" u="none" strike="noStrike" cap="none" normalizeH="0" baseline="0" dirty="0" smtClean="0">
              <a:ln>
                <a:noFill/>
              </a:ln>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17" name="矩形 16"/>
          <p:cNvSpPr/>
          <p:nvPr/>
        </p:nvSpPr>
        <p:spPr bwMode="auto">
          <a:xfrm>
            <a:off x="7078717" y="4457700"/>
            <a:ext cx="533400" cy="5334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outerShdw blurRad="38100" dist="38100" dir="2700000" algn="tl">
                    <a:srgbClr val="000000">
                      <a:alpha val="43137"/>
                    </a:srgbClr>
                  </a:outerShdw>
                </a:effectLst>
                <a:latin typeface="Consolas" panose="020B0609020204030204" pitchFamily="49" charset="0"/>
              </a:rPr>
              <a:t>b</a:t>
            </a:r>
            <a:endParaRPr kumimoji="0" lang="zh-CN" altLang="en-US" sz="2400" b="0" i="0" u="none" strike="noStrike" cap="none" normalizeH="0" baseline="0" dirty="0" smtClean="0">
              <a:ln>
                <a:noFill/>
              </a:ln>
              <a:solidFill>
                <a:schemeClr val="tx1"/>
              </a:solidFill>
              <a:effectLst>
                <a:outerShdw blurRad="38100" dist="38100" dir="2700000" algn="tl">
                  <a:srgbClr val="000000">
                    <a:alpha val="43137"/>
                  </a:srgbClr>
                </a:outerShdw>
              </a:effectLst>
              <a:latin typeface="Consolas" panose="020B0609020204030204" pitchFamily="49" charset="0"/>
            </a:endParaRPr>
          </a:p>
        </p:txBody>
      </p:sp>
      <p:cxnSp>
        <p:nvCxnSpPr>
          <p:cNvPr id="19" name="直接箭头连接符 18"/>
          <p:cNvCxnSpPr>
            <a:stCxn id="9" idx="3"/>
            <a:endCxn id="14" idx="1"/>
          </p:cNvCxnSpPr>
          <p:nvPr/>
        </p:nvCxnSpPr>
        <p:spPr bwMode="auto">
          <a:xfrm>
            <a:off x="5418083" y="3962400"/>
            <a:ext cx="1143000"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0" name="直接箭头连接符 19"/>
          <p:cNvCxnSpPr>
            <a:stCxn id="11" idx="3"/>
            <a:endCxn id="16" idx="1"/>
          </p:cNvCxnSpPr>
          <p:nvPr/>
        </p:nvCxnSpPr>
        <p:spPr bwMode="auto">
          <a:xfrm>
            <a:off x="5410200" y="4724400"/>
            <a:ext cx="1143000"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3" name="矩形 22"/>
          <p:cNvSpPr/>
          <p:nvPr/>
        </p:nvSpPr>
        <p:spPr bwMode="auto">
          <a:xfrm>
            <a:off x="5151383" y="4152900"/>
            <a:ext cx="1600200" cy="5334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值复制</a:t>
            </a:r>
          </a:p>
        </p:txBody>
      </p:sp>
      <p:sp>
        <p:nvSpPr>
          <p:cNvPr id="24" name="圆角矩形标注 23"/>
          <p:cNvSpPr/>
          <p:nvPr/>
        </p:nvSpPr>
        <p:spPr bwMode="auto">
          <a:xfrm>
            <a:off x="8107417" y="3181350"/>
            <a:ext cx="3216166" cy="2095500"/>
          </a:xfrm>
          <a:prstGeom prst="wedgeRoundRectCallout">
            <a:avLst>
              <a:gd name="adj1" fmla="val -67564"/>
              <a:gd name="adj2" fmla="val -1013"/>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just" defTabSz="914400" rtl="0" eaLnBrk="0" fontAlgn="base" latinLnBrk="0" hangingPunct="0">
              <a:lnSpc>
                <a:spcPct val="100000"/>
              </a:lnSpc>
              <a:spcBef>
                <a:spcPct val="0"/>
              </a:spcBef>
              <a:spcAft>
                <a:spcPct val="0"/>
              </a:spcAft>
              <a:buClrTx/>
              <a:buSzTx/>
              <a:buFontTx/>
              <a:buNone/>
              <a:tabLst/>
            </a:pPr>
            <a:r>
              <a:rPr lang="zh-CN" altLang="en-US"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可以看到，因为实参和形参是不同的单元，所以形参的改变</a:t>
            </a:r>
            <a:r>
              <a:rPr lang="zh-CN" altLang="en-US" b="1" dirty="0" smtClean="0">
                <a:solidFill>
                  <a:srgbClr val="FFFF00"/>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不会</a:t>
            </a:r>
            <a:r>
              <a:rPr lang="zh-CN" altLang="en-US"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影响实参。</a:t>
            </a:r>
            <a:endParaRPr kumimoji="0" lang="zh-CN" altLang="en-US" b="0" i="0" u="none" strike="noStrike" cap="none" normalizeH="0" baseline="0" dirty="0" smtClean="0">
              <a:ln>
                <a:noFill/>
              </a:ln>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04588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500"/>
                                        <p:tgtEl>
                                          <p:spTgt spid="19"/>
                                        </p:tgtEl>
                                      </p:cBhvr>
                                    </p:animEffect>
                                  </p:childTnLst>
                                </p:cTn>
                              </p:par>
                              <p:par>
                                <p:cTn id="18" presetID="22" presetClass="entr" presetSubtype="4"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down)">
                                      <p:cBhvr>
                                        <p:cTn id="20" dur="500"/>
                                        <p:tgtEl>
                                          <p:spTgt spid="20"/>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25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25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250"/>
                                        <p:tgtEl>
                                          <p:spTgt spid="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25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500"/>
                                        <p:tgtEl>
                                          <p:spTgt spid="19"/>
                                        </p:tgtEl>
                                      </p:cBhvr>
                                    </p:animEffect>
                                    <p:set>
                                      <p:cBhvr>
                                        <p:cTn id="41" dur="1" fill="hold">
                                          <p:stCondLst>
                                            <p:cond delay="499"/>
                                          </p:stCondLst>
                                        </p:cTn>
                                        <p:tgtEl>
                                          <p:spTgt spid="19"/>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20"/>
                                        </p:tgtEl>
                                      </p:cBhvr>
                                    </p:animEffect>
                                    <p:set>
                                      <p:cBhvr>
                                        <p:cTn id="44" dur="1" fill="hold">
                                          <p:stCondLst>
                                            <p:cond delay="499"/>
                                          </p:stCondLst>
                                        </p:cTn>
                                        <p:tgtEl>
                                          <p:spTgt spid="20"/>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14"/>
                                        </p:tgtEl>
                                      </p:cBhvr>
                                    </p:animEffect>
                                    <p:set>
                                      <p:cBhvr>
                                        <p:cTn id="47" dur="1" fill="hold">
                                          <p:stCondLst>
                                            <p:cond delay="499"/>
                                          </p:stCondLst>
                                        </p:cTn>
                                        <p:tgtEl>
                                          <p:spTgt spid="14"/>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15"/>
                                        </p:tgtEl>
                                      </p:cBhvr>
                                    </p:animEffect>
                                    <p:set>
                                      <p:cBhvr>
                                        <p:cTn id="50" dur="1" fill="hold">
                                          <p:stCondLst>
                                            <p:cond delay="499"/>
                                          </p:stCondLst>
                                        </p:cTn>
                                        <p:tgtEl>
                                          <p:spTgt spid="15"/>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16"/>
                                        </p:tgtEl>
                                      </p:cBhvr>
                                    </p:animEffect>
                                    <p:set>
                                      <p:cBhvr>
                                        <p:cTn id="53" dur="1" fill="hold">
                                          <p:stCondLst>
                                            <p:cond delay="499"/>
                                          </p:stCondLst>
                                        </p:cTn>
                                        <p:tgtEl>
                                          <p:spTgt spid="16"/>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17"/>
                                        </p:tgtEl>
                                      </p:cBhvr>
                                    </p:animEffect>
                                    <p:set>
                                      <p:cBhvr>
                                        <p:cTn id="56" dur="1" fill="hold">
                                          <p:stCondLst>
                                            <p:cond delay="499"/>
                                          </p:stCondLst>
                                        </p:cTn>
                                        <p:tgtEl>
                                          <p:spTgt spid="17"/>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23"/>
                                        </p:tgtEl>
                                      </p:cBhvr>
                                    </p:animEffect>
                                    <p:set>
                                      <p:cBhvr>
                                        <p:cTn id="59" dur="1" fill="hold">
                                          <p:stCondLst>
                                            <p:cond delay="499"/>
                                          </p:stCondLst>
                                        </p:cTn>
                                        <p:tgtEl>
                                          <p:spTgt spid="23"/>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p:bldP spid="14" grpId="0" animBg="1"/>
      <p:bldP spid="14" grpId="1" animBg="1"/>
      <p:bldP spid="15" grpId="0"/>
      <p:bldP spid="15" grpId="1"/>
      <p:bldP spid="16" grpId="0" animBg="1"/>
      <p:bldP spid="16" grpId="1" animBg="1"/>
      <p:bldP spid="17" grpId="0"/>
      <p:bldP spid="17" grpId="1"/>
      <p:bldP spid="23" grpId="0"/>
      <p:bldP spid="23" grpId="1"/>
      <p:bldP spid="2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实际参数</a:t>
            </a:r>
          </a:p>
        </p:txBody>
      </p:sp>
      <p:sp>
        <p:nvSpPr>
          <p:cNvPr id="3" name="内容占位符 2"/>
          <p:cNvSpPr>
            <a:spLocks noGrp="1"/>
          </p:cNvSpPr>
          <p:nvPr>
            <p:ph idx="1"/>
          </p:nvPr>
        </p:nvSpPr>
        <p:spPr/>
        <p:txBody>
          <a:bodyPr/>
          <a:lstStyle/>
          <a:p>
            <a:r>
              <a:rPr lang="en-US" altLang="zh-CN" sz="2400" dirty="0"/>
              <a:t>C</a:t>
            </a:r>
            <a:r>
              <a:rPr lang="zh-CN" altLang="en-US" sz="2400" dirty="0"/>
              <a:t>语言关于实际参数按值传递的要求使它很难编写某些类型的函数。</a:t>
            </a:r>
            <a:endParaRPr lang="en-US" altLang="zh-CN" sz="2400" dirty="0"/>
          </a:p>
          <a:p>
            <a:r>
              <a:rPr lang="zh-CN" altLang="en-US" sz="2400" dirty="0"/>
              <a:t>假设我们需要一个函数，它将把</a:t>
            </a:r>
            <a:r>
              <a:rPr lang="en-US" altLang="zh-CN" sz="2400" dirty="0"/>
              <a:t>double</a:t>
            </a:r>
            <a:r>
              <a:rPr lang="zh-CN" altLang="en-US" sz="2400" dirty="0"/>
              <a:t>型的值分解成整数部分和小数部分。</a:t>
            </a:r>
            <a:endParaRPr lang="en-US" altLang="zh-CN" sz="2400" dirty="0"/>
          </a:p>
          <a:p>
            <a:r>
              <a:rPr lang="zh-CN" altLang="en-US" sz="2400" dirty="0"/>
              <a:t>因为函数无法返回两个数，所以可以尝试把两个变量传递给函数并且修改它们：</a:t>
            </a:r>
          </a:p>
          <a:p>
            <a:pPr lvl="1">
              <a:buFont typeface="Wingdings" panose="05000000000000000000" pitchFamily="2" charset="2"/>
              <a:buNone/>
            </a:pPr>
            <a:r>
              <a:rPr lang="en-US" altLang="zh-CN" sz="2800" b="1" i="1" dirty="0">
                <a:solidFill>
                  <a:srgbClr val="FF0000"/>
                </a:solidFill>
              </a:rPr>
              <a:t>void decompose(double x, long </a:t>
            </a:r>
            <a:r>
              <a:rPr lang="en-US" altLang="zh-CN" sz="2800" b="1" i="1" dirty="0" err="1">
                <a:solidFill>
                  <a:srgbClr val="FF0000"/>
                </a:solidFill>
              </a:rPr>
              <a:t>int_part,double</a:t>
            </a:r>
            <a:r>
              <a:rPr lang="en-US" altLang="zh-CN" sz="2800" b="1" i="1" dirty="0">
                <a:solidFill>
                  <a:srgbClr val="FF0000"/>
                </a:solidFill>
              </a:rPr>
              <a:t> </a:t>
            </a:r>
            <a:r>
              <a:rPr lang="en-US" altLang="zh-CN" sz="2800" b="1" i="1" dirty="0" err="1">
                <a:solidFill>
                  <a:srgbClr val="FF0000"/>
                </a:solidFill>
              </a:rPr>
              <a:t>frac_part</a:t>
            </a:r>
            <a:r>
              <a:rPr lang="en-US" altLang="zh-CN" sz="2800" b="1" i="1" dirty="0">
                <a:solidFill>
                  <a:srgbClr val="FF0000"/>
                </a:solidFill>
              </a:rPr>
              <a:t>)</a:t>
            </a:r>
          </a:p>
          <a:p>
            <a:pPr lvl="1">
              <a:buFont typeface="Wingdings" panose="05000000000000000000" pitchFamily="2" charset="2"/>
              <a:buNone/>
            </a:pPr>
            <a:r>
              <a:rPr lang="en-US" altLang="zh-CN" sz="2800" b="1" i="1" dirty="0">
                <a:solidFill>
                  <a:srgbClr val="FF0000"/>
                </a:solidFill>
              </a:rPr>
              <a:t>{</a:t>
            </a:r>
          </a:p>
          <a:p>
            <a:pPr lvl="1">
              <a:buFont typeface="Wingdings" panose="05000000000000000000" pitchFamily="2" charset="2"/>
              <a:buNone/>
            </a:pPr>
            <a:r>
              <a:rPr lang="en-US" altLang="zh-CN" sz="2800" b="1" i="1" dirty="0">
                <a:solidFill>
                  <a:srgbClr val="FF0000"/>
                </a:solidFill>
              </a:rPr>
              <a:t>	  </a:t>
            </a:r>
            <a:r>
              <a:rPr lang="en-US" altLang="zh-CN" sz="2800" b="1" i="1" dirty="0" err="1">
                <a:solidFill>
                  <a:srgbClr val="FF0000"/>
                </a:solidFill>
              </a:rPr>
              <a:t>int_part</a:t>
            </a:r>
            <a:r>
              <a:rPr lang="en-US" altLang="zh-CN" sz="2800" b="1" i="1" dirty="0">
                <a:solidFill>
                  <a:srgbClr val="FF0000"/>
                </a:solidFill>
              </a:rPr>
              <a:t> = (long) x;</a:t>
            </a:r>
          </a:p>
          <a:p>
            <a:pPr lvl="1">
              <a:buFont typeface="Wingdings" panose="05000000000000000000" pitchFamily="2" charset="2"/>
              <a:buNone/>
            </a:pPr>
            <a:r>
              <a:rPr lang="en-US" altLang="zh-CN" sz="2800" b="1" i="1" dirty="0">
                <a:solidFill>
                  <a:srgbClr val="FF0000"/>
                </a:solidFill>
              </a:rPr>
              <a:t>	  </a:t>
            </a:r>
            <a:r>
              <a:rPr lang="en-US" altLang="zh-CN" sz="2800" b="1" i="1" dirty="0" err="1">
                <a:solidFill>
                  <a:srgbClr val="FF0000"/>
                </a:solidFill>
              </a:rPr>
              <a:t>frac_part</a:t>
            </a:r>
            <a:r>
              <a:rPr lang="en-US" altLang="zh-CN" sz="2800" b="1" i="1" dirty="0">
                <a:solidFill>
                  <a:srgbClr val="FF0000"/>
                </a:solidFill>
              </a:rPr>
              <a:t> = x - </a:t>
            </a:r>
            <a:r>
              <a:rPr lang="en-US" altLang="zh-CN" sz="2800" b="1" i="1" dirty="0" err="1">
                <a:solidFill>
                  <a:srgbClr val="FF0000"/>
                </a:solidFill>
              </a:rPr>
              <a:t>int_part</a:t>
            </a:r>
            <a:r>
              <a:rPr lang="en-US" altLang="zh-CN" sz="2800" b="1" i="1" dirty="0">
                <a:solidFill>
                  <a:srgbClr val="FF0000"/>
                </a:solidFill>
              </a:rPr>
              <a:t>;</a:t>
            </a:r>
          </a:p>
          <a:p>
            <a:pPr lvl="1">
              <a:buFont typeface="Wingdings" panose="05000000000000000000" pitchFamily="2" charset="2"/>
              <a:buNone/>
            </a:pPr>
            <a:r>
              <a:rPr lang="en-US" altLang="zh-CN" sz="2800" b="1" i="1" dirty="0">
                <a:solidFill>
                  <a:srgbClr val="FF0000"/>
                </a:solidFill>
              </a:rPr>
              <a:t>}</a:t>
            </a:r>
          </a:p>
          <a:p>
            <a:r>
              <a:rPr lang="zh-CN" altLang="en-US" sz="2400" dirty="0"/>
              <a:t>假设采用下面的方法调用这个函数：</a:t>
            </a:r>
            <a:r>
              <a:rPr lang="en-US" altLang="zh-CN" sz="2400" dirty="0">
                <a:cs typeface="Courier New" panose="02070309020205020404" pitchFamily="49" charset="0"/>
              </a:rPr>
              <a:t>	decompose(3.14159, </a:t>
            </a:r>
            <a:r>
              <a:rPr lang="en-US" altLang="zh-CN" sz="2400" b="1" i="1" dirty="0" err="1">
                <a:solidFill>
                  <a:srgbClr val="FF0000"/>
                </a:solidFill>
                <a:cs typeface="Courier New" panose="02070309020205020404" pitchFamily="49" charset="0"/>
              </a:rPr>
              <a:t>i</a:t>
            </a:r>
            <a:r>
              <a:rPr lang="en-US" altLang="zh-CN" sz="2400" dirty="0">
                <a:cs typeface="Courier New" panose="02070309020205020404" pitchFamily="49" charset="0"/>
              </a:rPr>
              <a:t>, </a:t>
            </a:r>
            <a:r>
              <a:rPr lang="en-US" altLang="zh-CN" sz="2400" b="1" i="1" dirty="0">
                <a:solidFill>
                  <a:srgbClr val="FF0000"/>
                </a:solidFill>
                <a:cs typeface="Courier New" panose="02070309020205020404" pitchFamily="49" charset="0"/>
              </a:rPr>
              <a:t>d</a:t>
            </a:r>
            <a:r>
              <a:rPr lang="en-US" altLang="zh-CN" sz="2400" dirty="0">
                <a:cs typeface="Courier New" panose="02070309020205020404" pitchFamily="49" charset="0"/>
              </a:rPr>
              <a:t>);</a:t>
            </a:r>
          </a:p>
          <a:p>
            <a:r>
              <a:rPr lang="zh-CN" altLang="en-US" sz="2400" dirty="0"/>
              <a:t>遗憾</a:t>
            </a:r>
            <a:r>
              <a:rPr lang="zh-CN" altLang="zh-CN" sz="2400" dirty="0" smtClean="0"/>
              <a:t>的</a:t>
            </a:r>
            <a:r>
              <a:rPr lang="zh-CN" altLang="zh-CN" sz="2400" dirty="0"/>
              <a:t>是，变量i和d不会因为赋值给int_part和frac_part而受到影响</a:t>
            </a:r>
            <a:r>
              <a:rPr lang="zh-CN" altLang="en-US" sz="2400" dirty="0" smtClean="0"/>
              <a:t>。</a:t>
            </a:r>
            <a:endParaRPr lang="en-US" altLang="zh-CN" sz="2400" dirty="0"/>
          </a:p>
        </p:txBody>
      </p:sp>
    </p:spTree>
    <p:extLst>
      <p:ext uri="{BB962C8B-B14F-4D97-AF65-F5344CB8AC3E}">
        <p14:creationId xmlns:p14="http://schemas.microsoft.com/office/powerpoint/2010/main" val="24875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9.3.1 </a:t>
            </a:r>
            <a:r>
              <a:rPr lang="zh-CN" altLang="en-US" dirty="0"/>
              <a:t>实际参数的转换</a:t>
            </a:r>
          </a:p>
        </p:txBody>
      </p:sp>
      <p:sp>
        <p:nvSpPr>
          <p:cNvPr id="3" name="内容占位符 2"/>
          <p:cNvSpPr>
            <a:spLocks noGrp="1"/>
          </p:cNvSpPr>
          <p:nvPr>
            <p:ph idx="1"/>
          </p:nvPr>
        </p:nvSpPr>
        <p:spPr/>
        <p:txBody>
          <a:bodyPr/>
          <a:lstStyle/>
          <a:p>
            <a:r>
              <a:rPr lang="en-US" altLang="zh-CN" sz="2400" dirty="0"/>
              <a:t>C</a:t>
            </a:r>
            <a:r>
              <a:rPr lang="zh-CN" altLang="en-US" sz="2400" dirty="0"/>
              <a:t>语言允许在实际参数的类型与形式参数的类型不匹配的情况下进行函数调用。</a:t>
            </a:r>
            <a:endParaRPr lang="en-US" altLang="zh-CN" sz="2400" dirty="0"/>
          </a:p>
          <a:p>
            <a:r>
              <a:rPr lang="zh-CN" altLang="en-US" sz="2400" dirty="0"/>
              <a:t>管理如何转换实际参数的规则与编译器是否在调用前遇到函数</a:t>
            </a:r>
            <a:r>
              <a:rPr lang="en-US" altLang="zh-CN" sz="2400" dirty="0"/>
              <a:t>(</a:t>
            </a:r>
            <a:r>
              <a:rPr lang="zh-CN" altLang="en-US" sz="2400" dirty="0"/>
              <a:t>或者函数的完整定义</a:t>
            </a:r>
            <a:r>
              <a:rPr lang="en-US" altLang="zh-CN" sz="2400" dirty="0"/>
              <a:t>)</a:t>
            </a:r>
            <a:r>
              <a:rPr lang="zh-CN" altLang="en-US" sz="2400" dirty="0"/>
              <a:t>的原型有关：</a:t>
            </a:r>
          </a:p>
          <a:p>
            <a:r>
              <a:rPr lang="zh-CN" altLang="en-US" sz="2400" dirty="0">
                <a:solidFill>
                  <a:srgbClr val="FF0000"/>
                </a:solidFill>
              </a:rPr>
              <a:t>编译器在调用前遇到原型。</a:t>
            </a:r>
            <a:endParaRPr lang="en-US" altLang="zh-CN" sz="2400" dirty="0">
              <a:solidFill>
                <a:srgbClr val="FF0000"/>
              </a:solidFill>
            </a:endParaRPr>
          </a:p>
          <a:p>
            <a:pPr lvl="1"/>
            <a:r>
              <a:rPr lang="zh-CN" altLang="en-US" sz="2200" dirty="0"/>
              <a:t>就像使用赋值一样，每个实际参数的值被隐式地转换成相应形式参数的类型。</a:t>
            </a:r>
          </a:p>
          <a:p>
            <a:pPr lvl="1"/>
            <a:r>
              <a:rPr lang="zh-CN" altLang="en-US" sz="2200" dirty="0"/>
              <a:t>例如：如果把</a:t>
            </a:r>
            <a:r>
              <a:rPr lang="en-US" altLang="zh-CN" sz="2200" dirty="0" err="1"/>
              <a:t>int</a:t>
            </a:r>
            <a:r>
              <a:rPr lang="zh-CN" altLang="en-US" sz="2200" dirty="0"/>
              <a:t>类型的实际参数传递给期望得到</a:t>
            </a:r>
            <a:r>
              <a:rPr lang="en-US" altLang="zh-CN" sz="2200" dirty="0"/>
              <a:t>double</a:t>
            </a:r>
            <a:r>
              <a:rPr lang="zh-CN" altLang="en-US" sz="2200" dirty="0"/>
              <a:t>型数据的函数，那么会自动把实际参数转换成</a:t>
            </a:r>
            <a:r>
              <a:rPr lang="en-US" altLang="zh-CN" sz="2200" dirty="0"/>
              <a:t>double</a:t>
            </a:r>
            <a:r>
              <a:rPr lang="zh-CN" altLang="en-US" sz="2200" dirty="0"/>
              <a:t>类型。</a:t>
            </a:r>
            <a:endParaRPr lang="en-US" altLang="zh-CN" sz="2200" dirty="0"/>
          </a:p>
          <a:p>
            <a:r>
              <a:rPr lang="zh-CN" altLang="en-US" sz="2400" dirty="0">
                <a:solidFill>
                  <a:srgbClr val="FF0000"/>
                </a:solidFill>
              </a:rPr>
              <a:t>编译器在调用前没有遇到原型。</a:t>
            </a:r>
            <a:endParaRPr lang="en-US" altLang="zh-CN" sz="2400" dirty="0">
              <a:solidFill>
                <a:srgbClr val="FF0000"/>
              </a:solidFill>
            </a:endParaRPr>
          </a:p>
          <a:p>
            <a:pPr lvl="1"/>
            <a:r>
              <a:rPr lang="zh-CN" altLang="en-US" sz="2200" dirty="0"/>
              <a:t>编译器执行</a:t>
            </a:r>
            <a:r>
              <a:rPr lang="zh-CN" altLang="en-US" sz="2200" dirty="0">
                <a:solidFill>
                  <a:srgbClr val="336600"/>
                </a:solidFill>
              </a:rPr>
              <a:t>默认的实际参数提升</a:t>
            </a:r>
            <a:r>
              <a:rPr lang="zh-CN" altLang="en-US" sz="2200" dirty="0"/>
              <a:t>：</a:t>
            </a:r>
            <a:endParaRPr lang="en-US" altLang="zh-CN" sz="2200" dirty="0"/>
          </a:p>
          <a:p>
            <a:pPr lvl="2"/>
            <a:r>
              <a:rPr lang="zh-CN" altLang="en-US" dirty="0"/>
              <a:t>把</a:t>
            </a:r>
            <a:r>
              <a:rPr lang="en-US" altLang="zh-CN" dirty="0"/>
              <a:t>float</a:t>
            </a:r>
            <a:r>
              <a:rPr lang="zh-CN" altLang="en-US" dirty="0"/>
              <a:t>型的实际参数转换成</a:t>
            </a:r>
            <a:r>
              <a:rPr lang="en-US" altLang="zh-CN" dirty="0"/>
              <a:t>double</a:t>
            </a:r>
            <a:r>
              <a:rPr lang="zh-CN" altLang="en-US" dirty="0"/>
              <a:t>类型。</a:t>
            </a:r>
            <a:endParaRPr lang="en-US" altLang="zh-CN" dirty="0"/>
          </a:p>
          <a:p>
            <a:pPr lvl="2"/>
            <a:r>
              <a:rPr lang="zh-CN" altLang="en-US" dirty="0"/>
              <a:t>执行整数的提升，即把</a:t>
            </a:r>
            <a:r>
              <a:rPr lang="en-US" altLang="zh-CN" dirty="0"/>
              <a:t>char</a:t>
            </a:r>
            <a:r>
              <a:rPr lang="zh-CN" altLang="en-US" dirty="0"/>
              <a:t>型和</a:t>
            </a:r>
            <a:r>
              <a:rPr lang="en-US" altLang="zh-CN" dirty="0"/>
              <a:t>short</a:t>
            </a:r>
            <a:r>
              <a:rPr lang="zh-CN" altLang="en-US" dirty="0"/>
              <a:t>型的实际参数转换成</a:t>
            </a:r>
            <a:r>
              <a:rPr lang="en-US" altLang="zh-CN" dirty="0" err="1"/>
              <a:t>int</a:t>
            </a:r>
            <a:r>
              <a:rPr lang="zh-CN" altLang="en-US" dirty="0"/>
              <a:t>型</a:t>
            </a:r>
            <a:r>
              <a:rPr lang="en-US" altLang="zh-CN" dirty="0"/>
              <a:t>(</a:t>
            </a:r>
            <a:r>
              <a:rPr lang="zh-CN" altLang="en-US" dirty="0"/>
              <a:t>在</a:t>
            </a:r>
            <a:r>
              <a:rPr lang="en-US" altLang="zh-CN" dirty="0"/>
              <a:t>C99</a:t>
            </a:r>
            <a:r>
              <a:rPr lang="zh-CN" altLang="en-US" dirty="0"/>
              <a:t>中实现了整数提升</a:t>
            </a:r>
            <a:r>
              <a:rPr lang="en-US" altLang="zh-CN" dirty="0"/>
              <a:t>)</a:t>
            </a:r>
            <a:r>
              <a:rPr lang="zh-CN" altLang="en-US" dirty="0" smtClean="0"/>
              <a:t>。</a:t>
            </a:r>
            <a:endParaRPr lang="en-US" altLang="zh-CN" dirty="0"/>
          </a:p>
        </p:txBody>
      </p:sp>
    </p:spTree>
    <p:extLst>
      <p:ext uri="{BB962C8B-B14F-4D97-AF65-F5344CB8AC3E}">
        <p14:creationId xmlns:p14="http://schemas.microsoft.com/office/powerpoint/2010/main" val="281209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实际参数的转换</a:t>
            </a:r>
          </a:p>
        </p:txBody>
      </p:sp>
      <p:sp>
        <p:nvSpPr>
          <p:cNvPr id="3" name="内容占位符 2"/>
          <p:cNvSpPr>
            <a:spLocks noGrp="1"/>
          </p:cNvSpPr>
          <p:nvPr>
            <p:ph idx="1"/>
          </p:nvPr>
        </p:nvSpPr>
        <p:spPr/>
        <p:txBody>
          <a:bodyPr/>
          <a:lstStyle/>
          <a:p>
            <a:r>
              <a:rPr lang="zh-CN" altLang="en-US" sz="2400" dirty="0"/>
              <a:t>依赖默认的实际参数提升是危险的</a:t>
            </a:r>
            <a:r>
              <a:rPr lang="zh-CN" altLang="en-US" sz="2400" dirty="0" smtClean="0"/>
              <a:t>。例如</a:t>
            </a:r>
            <a:r>
              <a:rPr lang="zh-CN" altLang="en-US" sz="2400" dirty="0"/>
              <a:t>：</a:t>
            </a:r>
          </a:p>
          <a:p>
            <a:pPr>
              <a:lnSpc>
                <a:spcPct val="80000"/>
              </a:lnSpc>
              <a:spcBef>
                <a:spcPts val="800"/>
              </a:spcBef>
              <a:buNone/>
            </a:pPr>
            <a:r>
              <a:rPr lang="en-US" altLang="zh-CN" sz="2000" i="1" dirty="0">
                <a:solidFill>
                  <a:srgbClr val="FF0000"/>
                </a:solidFill>
                <a:cs typeface="Courier New" panose="02070309020205020404" pitchFamily="49" charset="0"/>
              </a:rPr>
              <a:t>	</a:t>
            </a:r>
            <a:r>
              <a:rPr lang="en-US" altLang="zh-CN" sz="2000" dirty="0">
                <a:solidFill>
                  <a:srgbClr val="0070C0"/>
                </a:solidFill>
                <a:cs typeface="Courier New" panose="02070309020205020404" pitchFamily="49" charset="0"/>
              </a:rPr>
              <a:t>#include &lt;</a:t>
            </a:r>
            <a:r>
              <a:rPr lang="en-US" altLang="zh-CN" sz="2000" dirty="0" err="1">
                <a:solidFill>
                  <a:srgbClr val="0070C0"/>
                </a:solidFill>
                <a:cs typeface="Courier New" panose="02070309020205020404" pitchFamily="49" charset="0"/>
              </a:rPr>
              <a:t>stdio.h</a:t>
            </a:r>
            <a:r>
              <a:rPr lang="en-US" altLang="zh-CN" sz="2000" dirty="0">
                <a:solidFill>
                  <a:srgbClr val="0070C0"/>
                </a:solidFill>
                <a:cs typeface="Courier New" panose="02070309020205020404" pitchFamily="49" charset="0"/>
              </a:rPr>
              <a:t>&gt;</a:t>
            </a:r>
          </a:p>
          <a:p>
            <a:pPr>
              <a:lnSpc>
                <a:spcPct val="50000"/>
              </a:lnSpc>
              <a:spcBef>
                <a:spcPct val="0"/>
              </a:spcBef>
              <a:buFont typeface="Wingdings" panose="05000000000000000000" pitchFamily="2" charset="2"/>
              <a:buNone/>
            </a:pPr>
            <a:r>
              <a:rPr lang="en-US" altLang="zh-CN" sz="2000" dirty="0">
                <a:solidFill>
                  <a:srgbClr val="0070C0"/>
                </a:solidFill>
                <a:cs typeface="Courier New" panose="02070309020205020404" pitchFamily="49" charset="0"/>
              </a:rPr>
              <a:t>	 </a:t>
            </a:r>
          </a:p>
          <a:p>
            <a:pPr>
              <a:lnSpc>
                <a:spcPct val="80000"/>
              </a:lnSpc>
              <a:spcBef>
                <a:spcPts val="300"/>
              </a:spcBef>
              <a:buNone/>
            </a:pPr>
            <a:r>
              <a:rPr lang="en-US" altLang="zh-CN" sz="2000" dirty="0">
                <a:solidFill>
                  <a:srgbClr val="0070C0"/>
                </a:solidFill>
                <a:cs typeface="Courier New" panose="02070309020205020404" pitchFamily="49" charset="0"/>
              </a:rPr>
              <a:t>	</a:t>
            </a:r>
            <a:r>
              <a:rPr lang="en-US" altLang="zh-CN" sz="2000" dirty="0" err="1">
                <a:solidFill>
                  <a:srgbClr val="0070C0"/>
                </a:solidFill>
                <a:cs typeface="Courier New" panose="02070309020205020404" pitchFamily="49" charset="0"/>
              </a:rPr>
              <a:t>int</a:t>
            </a:r>
            <a:r>
              <a:rPr lang="en-US" altLang="zh-CN" sz="2000" dirty="0">
                <a:solidFill>
                  <a:srgbClr val="0070C0"/>
                </a:solidFill>
                <a:cs typeface="Courier New" panose="02070309020205020404" pitchFamily="49" charset="0"/>
              </a:rPr>
              <a:t> main(void)</a:t>
            </a:r>
          </a:p>
          <a:p>
            <a:pPr>
              <a:lnSpc>
                <a:spcPct val="80000"/>
              </a:lnSpc>
              <a:spcBef>
                <a:spcPts val="300"/>
              </a:spcBef>
              <a:buNone/>
            </a:pPr>
            <a:r>
              <a:rPr lang="en-US" altLang="zh-CN" sz="2000" dirty="0">
                <a:solidFill>
                  <a:srgbClr val="0070C0"/>
                </a:solidFill>
                <a:cs typeface="Courier New" panose="02070309020205020404" pitchFamily="49" charset="0"/>
              </a:rPr>
              <a:t>	{</a:t>
            </a:r>
          </a:p>
          <a:p>
            <a:pPr>
              <a:lnSpc>
                <a:spcPct val="70000"/>
              </a:lnSpc>
              <a:spcBef>
                <a:spcPct val="0"/>
              </a:spcBef>
              <a:buFont typeface="Wingdings" panose="05000000000000000000" pitchFamily="2" charset="2"/>
              <a:buNone/>
            </a:pPr>
            <a:r>
              <a:rPr lang="en-US" altLang="zh-CN" sz="2000" dirty="0">
                <a:solidFill>
                  <a:srgbClr val="0070C0"/>
                </a:solidFill>
                <a:cs typeface="Courier New" panose="02070309020205020404" pitchFamily="49" charset="0"/>
              </a:rPr>
              <a:t>	  double x = 3.0;</a:t>
            </a:r>
          </a:p>
          <a:p>
            <a:pPr>
              <a:lnSpc>
                <a:spcPct val="80000"/>
              </a:lnSpc>
              <a:spcBef>
                <a:spcPts val="300"/>
              </a:spcBef>
              <a:buNone/>
            </a:pPr>
            <a:r>
              <a:rPr lang="en-US" altLang="zh-CN" sz="2000" dirty="0">
                <a:solidFill>
                  <a:srgbClr val="0070C0"/>
                </a:solidFill>
                <a:cs typeface="Courier New" panose="02070309020205020404" pitchFamily="49" charset="0"/>
              </a:rPr>
              <a:t>	  </a:t>
            </a:r>
            <a:r>
              <a:rPr lang="en-US" altLang="zh-CN" sz="2000" dirty="0" err="1">
                <a:solidFill>
                  <a:srgbClr val="0070C0"/>
                </a:solidFill>
                <a:cs typeface="Courier New" panose="02070309020205020404" pitchFamily="49" charset="0"/>
              </a:rPr>
              <a:t>printf</a:t>
            </a:r>
            <a:r>
              <a:rPr lang="en-US" altLang="zh-CN" sz="2000" dirty="0">
                <a:solidFill>
                  <a:srgbClr val="0070C0"/>
                </a:solidFill>
                <a:cs typeface="Courier New" panose="02070309020205020404" pitchFamily="49" charset="0"/>
              </a:rPr>
              <a:t>("Square: %d\n", </a:t>
            </a:r>
            <a:r>
              <a:rPr lang="en-US" altLang="zh-CN" sz="2000" b="1" i="1" dirty="0">
                <a:solidFill>
                  <a:srgbClr val="FF0000"/>
                </a:solidFill>
                <a:cs typeface="Courier New" panose="02070309020205020404" pitchFamily="49" charset="0"/>
              </a:rPr>
              <a:t>square(x)</a:t>
            </a:r>
            <a:r>
              <a:rPr lang="en-US" altLang="zh-CN" sz="2000" dirty="0">
                <a:solidFill>
                  <a:srgbClr val="0070C0"/>
                </a:solidFill>
                <a:cs typeface="Courier New" panose="02070309020205020404" pitchFamily="49" charset="0"/>
              </a:rPr>
              <a:t>);</a:t>
            </a:r>
          </a:p>
          <a:p>
            <a:pPr>
              <a:lnSpc>
                <a:spcPct val="70000"/>
              </a:lnSpc>
              <a:spcBef>
                <a:spcPct val="0"/>
              </a:spcBef>
              <a:buFont typeface="Wingdings" panose="05000000000000000000" pitchFamily="2" charset="2"/>
              <a:buNone/>
            </a:pPr>
            <a:r>
              <a:rPr lang="en-US" altLang="zh-CN" sz="2000" dirty="0">
                <a:solidFill>
                  <a:srgbClr val="0070C0"/>
                </a:solidFill>
                <a:cs typeface="Courier New" panose="02070309020205020404" pitchFamily="49" charset="0"/>
              </a:rPr>
              <a:t>	 </a:t>
            </a:r>
          </a:p>
          <a:p>
            <a:pPr>
              <a:lnSpc>
                <a:spcPct val="70000"/>
              </a:lnSpc>
              <a:spcBef>
                <a:spcPct val="0"/>
              </a:spcBef>
              <a:buFont typeface="Wingdings" panose="05000000000000000000" pitchFamily="2" charset="2"/>
              <a:buNone/>
            </a:pPr>
            <a:r>
              <a:rPr lang="en-US" altLang="zh-CN" sz="2000" dirty="0">
                <a:solidFill>
                  <a:srgbClr val="0070C0"/>
                </a:solidFill>
                <a:cs typeface="Courier New" panose="02070309020205020404" pitchFamily="49" charset="0"/>
              </a:rPr>
              <a:t>	  return 0;</a:t>
            </a:r>
          </a:p>
          <a:p>
            <a:pPr>
              <a:lnSpc>
                <a:spcPct val="70000"/>
              </a:lnSpc>
              <a:spcBef>
                <a:spcPct val="0"/>
              </a:spcBef>
              <a:buFont typeface="Wingdings" panose="05000000000000000000" pitchFamily="2" charset="2"/>
              <a:buNone/>
            </a:pPr>
            <a:r>
              <a:rPr lang="en-US" altLang="zh-CN" sz="2000" dirty="0">
                <a:solidFill>
                  <a:srgbClr val="0070C0"/>
                </a:solidFill>
                <a:cs typeface="Courier New" panose="02070309020205020404" pitchFamily="49" charset="0"/>
              </a:rPr>
              <a:t>	}</a:t>
            </a:r>
          </a:p>
          <a:p>
            <a:pPr>
              <a:lnSpc>
                <a:spcPct val="60000"/>
              </a:lnSpc>
              <a:spcBef>
                <a:spcPct val="0"/>
              </a:spcBef>
              <a:buFont typeface="Wingdings" panose="05000000000000000000" pitchFamily="2" charset="2"/>
              <a:buNone/>
            </a:pPr>
            <a:r>
              <a:rPr lang="en-US" altLang="zh-CN" sz="2000" dirty="0">
                <a:solidFill>
                  <a:srgbClr val="0070C0"/>
                </a:solidFill>
                <a:cs typeface="Courier New" panose="02070309020205020404" pitchFamily="49" charset="0"/>
              </a:rPr>
              <a:t>	 </a:t>
            </a:r>
          </a:p>
          <a:p>
            <a:pPr>
              <a:lnSpc>
                <a:spcPct val="80000"/>
              </a:lnSpc>
              <a:spcBef>
                <a:spcPts val="300"/>
              </a:spcBef>
              <a:buNone/>
            </a:pPr>
            <a:r>
              <a:rPr lang="en-US" altLang="zh-CN" sz="2000" dirty="0">
                <a:solidFill>
                  <a:srgbClr val="0070C0"/>
                </a:solidFill>
                <a:cs typeface="Courier New" panose="02070309020205020404" pitchFamily="49" charset="0"/>
              </a:rPr>
              <a:t>	</a:t>
            </a:r>
            <a:r>
              <a:rPr lang="en-US" altLang="zh-CN" sz="2000" b="1" i="1" dirty="0" err="1">
                <a:solidFill>
                  <a:srgbClr val="FF0000"/>
                </a:solidFill>
                <a:cs typeface="Courier New" panose="02070309020205020404" pitchFamily="49" charset="0"/>
              </a:rPr>
              <a:t>int</a:t>
            </a:r>
            <a:r>
              <a:rPr lang="en-US" altLang="zh-CN" sz="2000" b="1" i="1" dirty="0">
                <a:solidFill>
                  <a:srgbClr val="FF0000"/>
                </a:solidFill>
                <a:cs typeface="Courier New" panose="02070309020205020404" pitchFamily="49" charset="0"/>
              </a:rPr>
              <a:t> square(</a:t>
            </a:r>
            <a:r>
              <a:rPr lang="en-US" altLang="zh-CN" sz="2000" b="1" i="1" dirty="0" err="1">
                <a:solidFill>
                  <a:srgbClr val="FF0000"/>
                </a:solidFill>
                <a:cs typeface="Courier New" panose="02070309020205020404" pitchFamily="49" charset="0"/>
              </a:rPr>
              <a:t>int</a:t>
            </a:r>
            <a:r>
              <a:rPr lang="en-US" altLang="zh-CN" sz="2000" b="1" i="1" dirty="0">
                <a:solidFill>
                  <a:srgbClr val="FF0000"/>
                </a:solidFill>
                <a:cs typeface="Courier New" panose="02070309020205020404" pitchFamily="49" charset="0"/>
              </a:rPr>
              <a:t> n)</a:t>
            </a:r>
          </a:p>
          <a:p>
            <a:pPr>
              <a:lnSpc>
                <a:spcPct val="80000"/>
              </a:lnSpc>
              <a:spcBef>
                <a:spcPts val="300"/>
              </a:spcBef>
              <a:buNone/>
            </a:pPr>
            <a:r>
              <a:rPr lang="en-US" altLang="zh-CN" sz="2000" dirty="0">
                <a:solidFill>
                  <a:srgbClr val="0070C0"/>
                </a:solidFill>
                <a:cs typeface="Courier New" panose="02070309020205020404" pitchFamily="49" charset="0"/>
              </a:rPr>
              <a:t>	{</a:t>
            </a:r>
          </a:p>
          <a:p>
            <a:pPr>
              <a:lnSpc>
                <a:spcPct val="70000"/>
              </a:lnSpc>
              <a:spcBef>
                <a:spcPct val="0"/>
              </a:spcBef>
              <a:buFont typeface="Wingdings" panose="05000000000000000000" pitchFamily="2" charset="2"/>
              <a:buNone/>
            </a:pPr>
            <a:r>
              <a:rPr lang="en-US" altLang="zh-CN" sz="2000" dirty="0">
                <a:solidFill>
                  <a:srgbClr val="0070C0"/>
                </a:solidFill>
                <a:cs typeface="Courier New" panose="02070309020205020404" pitchFamily="49" charset="0"/>
              </a:rPr>
              <a:t>	  return n * n;</a:t>
            </a:r>
          </a:p>
          <a:p>
            <a:pPr>
              <a:lnSpc>
                <a:spcPct val="70000"/>
              </a:lnSpc>
              <a:spcBef>
                <a:spcPct val="0"/>
              </a:spcBef>
              <a:buFont typeface="Wingdings" panose="05000000000000000000" pitchFamily="2" charset="2"/>
              <a:buNone/>
            </a:pPr>
            <a:r>
              <a:rPr lang="en-US" altLang="zh-CN" sz="2000" dirty="0">
                <a:solidFill>
                  <a:srgbClr val="0070C0"/>
                </a:solidFill>
                <a:cs typeface="Courier New" panose="02070309020205020404" pitchFamily="49" charset="0"/>
              </a:rPr>
              <a:t>	}</a:t>
            </a:r>
          </a:p>
          <a:p>
            <a:r>
              <a:rPr lang="zh-CN" altLang="en-US" sz="2400" dirty="0"/>
              <a:t>在调用</a:t>
            </a:r>
            <a:r>
              <a:rPr lang="en-US" altLang="zh-CN" sz="2400" dirty="0"/>
              <a:t>square</a:t>
            </a:r>
            <a:r>
              <a:rPr lang="zh-CN" altLang="en-US" sz="2400" dirty="0"/>
              <a:t>函数时，编译器没有遇到原型，所以不知道该函数期望有</a:t>
            </a:r>
            <a:r>
              <a:rPr lang="en-US" altLang="zh-CN" sz="2400" dirty="0" err="1"/>
              <a:t>int</a:t>
            </a:r>
            <a:r>
              <a:rPr lang="zh-CN" altLang="en-US" sz="2400" dirty="0"/>
              <a:t>类型的实际参数。</a:t>
            </a:r>
          </a:p>
        </p:txBody>
      </p:sp>
    </p:spTree>
    <p:extLst>
      <p:ext uri="{BB962C8B-B14F-4D97-AF65-F5344CB8AC3E}">
        <p14:creationId xmlns:p14="http://schemas.microsoft.com/office/powerpoint/2010/main" val="276307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zh-CN" altLang="en-US" dirty="0" smtClean="0"/>
              <a:t>分析</a:t>
            </a:r>
            <a:r>
              <a:rPr lang="zh-CN" altLang="en-US" dirty="0" smtClean="0"/>
              <a:t>：为什么要用到函数？</a:t>
            </a:r>
            <a:endParaRPr lang="zh-CN" altLang="en-US" dirty="0"/>
          </a:p>
        </p:txBody>
      </p:sp>
      <p:sp>
        <p:nvSpPr>
          <p:cNvPr id="3" name="内容占位符 2"/>
          <p:cNvSpPr>
            <a:spLocks noGrp="1"/>
          </p:cNvSpPr>
          <p:nvPr>
            <p:ph idx="1"/>
          </p:nvPr>
        </p:nvSpPr>
        <p:spPr/>
        <p:txBody>
          <a:bodyPr/>
          <a:lstStyle/>
          <a:p>
            <a:r>
              <a:rPr lang="zh-CN" altLang="en-US" dirty="0" smtClean="0"/>
              <a:t>写一段代码，打印两个整数中最大的那个。</a:t>
            </a:r>
            <a:endParaRPr lang="en-US" altLang="zh-CN" dirty="0" smtClean="0"/>
          </a:p>
          <a:p>
            <a:r>
              <a:rPr lang="zh-CN" altLang="en-US" dirty="0" smtClean="0"/>
              <a:t>完成的代码可能是这样的：</a:t>
            </a:r>
            <a:endParaRPr lang="en-US" altLang="zh-CN" dirty="0" smtClean="0"/>
          </a:p>
          <a:p>
            <a:pPr marL="400050" lvl="1" indent="0">
              <a:buNone/>
            </a:pPr>
            <a:r>
              <a:rPr lang="en-US" altLang="zh-CN" b="1" i="1" dirty="0" err="1" smtClean="0">
                <a:solidFill>
                  <a:srgbClr val="FF0000"/>
                </a:solidFill>
              </a:rPr>
              <a:t>int</a:t>
            </a:r>
            <a:r>
              <a:rPr lang="en-US" altLang="zh-CN" b="1" i="1" dirty="0" smtClean="0">
                <a:solidFill>
                  <a:srgbClr val="FF0000"/>
                </a:solidFill>
              </a:rPr>
              <a:t> </a:t>
            </a:r>
            <a:r>
              <a:rPr lang="en-US" altLang="zh-CN" b="1" i="1" dirty="0">
                <a:solidFill>
                  <a:srgbClr val="FF0000"/>
                </a:solidFill>
              </a:rPr>
              <a:t>main()</a:t>
            </a:r>
          </a:p>
          <a:p>
            <a:pPr marL="400050" lvl="1" indent="0">
              <a:buNone/>
            </a:pPr>
            <a:r>
              <a:rPr lang="en-US" altLang="zh-CN" b="1" i="1" dirty="0">
                <a:solidFill>
                  <a:srgbClr val="FF0000"/>
                </a:solidFill>
              </a:rPr>
              <a:t>{</a:t>
            </a:r>
          </a:p>
          <a:p>
            <a:pPr marL="400050" lvl="1" indent="0">
              <a:buNone/>
            </a:pPr>
            <a:r>
              <a:rPr lang="en-US" altLang="zh-CN" b="1" i="1" dirty="0">
                <a:solidFill>
                  <a:srgbClr val="FF0000"/>
                </a:solidFill>
              </a:rPr>
              <a:t>	</a:t>
            </a:r>
            <a:r>
              <a:rPr lang="en-US" altLang="zh-CN" b="1" i="1" dirty="0" err="1">
                <a:solidFill>
                  <a:srgbClr val="FF0000"/>
                </a:solidFill>
              </a:rPr>
              <a:t>int</a:t>
            </a:r>
            <a:r>
              <a:rPr lang="en-US" altLang="zh-CN" b="1" i="1" dirty="0">
                <a:solidFill>
                  <a:srgbClr val="FF0000"/>
                </a:solidFill>
              </a:rPr>
              <a:t> a = 2, b = 3;</a:t>
            </a:r>
          </a:p>
          <a:p>
            <a:pPr marL="400050" lvl="1" indent="0">
              <a:buNone/>
            </a:pPr>
            <a:endParaRPr lang="en-US" altLang="zh-CN" b="1" i="1" dirty="0">
              <a:solidFill>
                <a:srgbClr val="FF0000"/>
              </a:solidFill>
            </a:endParaRPr>
          </a:p>
          <a:p>
            <a:pPr marL="400050" lvl="1" indent="0">
              <a:buNone/>
            </a:pPr>
            <a:r>
              <a:rPr lang="en-US" altLang="zh-CN" b="1" i="1" dirty="0">
                <a:solidFill>
                  <a:srgbClr val="FF0000"/>
                </a:solidFill>
              </a:rPr>
              <a:t>	if (a &gt; b) </a:t>
            </a:r>
            <a:r>
              <a:rPr lang="en-US" altLang="zh-CN" b="1" i="1" dirty="0" err="1">
                <a:solidFill>
                  <a:srgbClr val="FF0000"/>
                </a:solidFill>
              </a:rPr>
              <a:t>printf</a:t>
            </a:r>
            <a:r>
              <a:rPr lang="en-US" altLang="zh-CN" b="1" i="1" dirty="0">
                <a:solidFill>
                  <a:srgbClr val="FF0000"/>
                </a:solidFill>
              </a:rPr>
              <a:t>("max=%d\n", a);</a:t>
            </a:r>
          </a:p>
          <a:p>
            <a:pPr marL="400050" lvl="1" indent="0">
              <a:buNone/>
            </a:pPr>
            <a:r>
              <a:rPr lang="en-US" altLang="zh-CN" b="1" i="1" dirty="0">
                <a:solidFill>
                  <a:srgbClr val="FF0000"/>
                </a:solidFill>
              </a:rPr>
              <a:t>	else </a:t>
            </a:r>
            <a:r>
              <a:rPr lang="en-US" altLang="zh-CN" b="1" i="1" dirty="0" err="1">
                <a:solidFill>
                  <a:srgbClr val="FF0000"/>
                </a:solidFill>
              </a:rPr>
              <a:t>printf</a:t>
            </a:r>
            <a:r>
              <a:rPr lang="en-US" altLang="zh-CN" b="1" i="1" dirty="0">
                <a:solidFill>
                  <a:srgbClr val="FF0000"/>
                </a:solidFill>
              </a:rPr>
              <a:t>("max=%d\n", b);</a:t>
            </a:r>
          </a:p>
          <a:p>
            <a:pPr marL="400050" lvl="1" indent="0">
              <a:buNone/>
            </a:pPr>
            <a:endParaRPr lang="en-US" altLang="zh-CN" b="1" i="1" dirty="0">
              <a:solidFill>
                <a:srgbClr val="FF0000"/>
              </a:solidFill>
            </a:endParaRPr>
          </a:p>
          <a:p>
            <a:pPr marL="400050" lvl="1" indent="0">
              <a:buNone/>
            </a:pPr>
            <a:r>
              <a:rPr lang="en-US" altLang="zh-CN" b="1" i="1" dirty="0">
                <a:solidFill>
                  <a:srgbClr val="FF0000"/>
                </a:solidFill>
              </a:rPr>
              <a:t>	return 0;</a:t>
            </a:r>
          </a:p>
          <a:p>
            <a:pPr marL="400050" lvl="1" indent="0">
              <a:buNone/>
            </a:pPr>
            <a:r>
              <a:rPr lang="en-US" altLang="zh-CN" b="1" i="1" dirty="0">
                <a:solidFill>
                  <a:srgbClr val="FF0000"/>
                </a:solidFill>
              </a:rPr>
              <a:t>}</a:t>
            </a:r>
          </a:p>
          <a:p>
            <a:pPr marL="0" indent="0">
              <a:buNone/>
            </a:pPr>
            <a:endParaRPr lang="en-US" altLang="zh-CN" dirty="0" smtClean="0"/>
          </a:p>
        </p:txBody>
      </p:sp>
    </p:spTree>
    <p:extLst>
      <p:ext uri="{BB962C8B-B14F-4D97-AF65-F5344CB8AC3E}">
        <p14:creationId xmlns:p14="http://schemas.microsoft.com/office/powerpoint/2010/main" val="409008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实际参数的转换</a:t>
            </a:r>
          </a:p>
        </p:txBody>
      </p:sp>
      <p:sp>
        <p:nvSpPr>
          <p:cNvPr id="3" name="内容占位符 2"/>
          <p:cNvSpPr>
            <a:spLocks noGrp="1"/>
          </p:cNvSpPr>
          <p:nvPr>
            <p:ph idx="1"/>
          </p:nvPr>
        </p:nvSpPr>
        <p:spPr/>
        <p:txBody>
          <a:bodyPr/>
          <a:lstStyle/>
          <a:p>
            <a:r>
              <a:rPr lang="zh-CN" altLang="en-US" sz="2800" dirty="0" smtClean="0"/>
              <a:t>因此，</a:t>
            </a:r>
            <a:r>
              <a:rPr lang="zh-CN" altLang="en-US" sz="2800" dirty="0"/>
              <a:t>编译器在变量</a:t>
            </a:r>
            <a:r>
              <a:rPr lang="en-US" altLang="zh-CN" sz="2800" dirty="0"/>
              <a:t>x</a:t>
            </a:r>
            <a:r>
              <a:rPr lang="zh-CN" altLang="en-US" sz="2800" dirty="0"/>
              <a:t>上执行了没有效果的默认的实际参数提升。</a:t>
            </a:r>
            <a:endParaRPr lang="en-US" altLang="zh-CN" sz="2800" dirty="0"/>
          </a:p>
          <a:p>
            <a:r>
              <a:rPr lang="zh-CN" altLang="en-US" sz="2800" dirty="0"/>
              <a:t>因为</a:t>
            </a:r>
            <a:r>
              <a:rPr lang="en-US" altLang="zh-CN" sz="2800" dirty="0"/>
              <a:t>square</a:t>
            </a:r>
            <a:r>
              <a:rPr lang="zh-CN" altLang="en-US" sz="2800" dirty="0"/>
              <a:t>函数期望有</a:t>
            </a:r>
            <a:r>
              <a:rPr lang="en-US" altLang="zh-CN" sz="2800" dirty="0" err="1"/>
              <a:t>int</a:t>
            </a:r>
            <a:r>
              <a:rPr lang="zh-CN" altLang="en-US" sz="2800" dirty="0"/>
              <a:t>类型的实际参数，但是却获得了</a:t>
            </a:r>
            <a:r>
              <a:rPr lang="en-US" altLang="zh-CN" sz="2800" dirty="0"/>
              <a:t>double</a:t>
            </a:r>
            <a:r>
              <a:rPr lang="zh-CN" altLang="en-US" sz="2800" dirty="0"/>
              <a:t>类型值，所以</a:t>
            </a:r>
            <a:r>
              <a:rPr lang="en-US" altLang="zh-CN" sz="2800" dirty="0"/>
              <a:t>square</a:t>
            </a:r>
            <a:r>
              <a:rPr lang="zh-CN" altLang="en-US" sz="2800" dirty="0"/>
              <a:t>函数将产生无效的结果。</a:t>
            </a:r>
            <a:endParaRPr lang="en-US" altLang="zh-CN" sz="2800" dirty="0"/>
          </a:p>
          <a:p>
            <a:r>
              <a:rPr lang="zh-CN" altLang="en-US" sz="2800" dirty="0"/>
              <a:t>把</a:t>
            </a:r>
            <a:r>
              <a:rPr lang="en-US" altLang="zh-CN" sz="2800" dirty="0"/>
              <a:t>square</a:t>
            </a:r>
            <a:r>
              <a:rPr lang="zh-CN" altLang="en-US" sz="2800" dirty="0"/>
              <a:t>的实际参数强制转换为正确的类型可解决这个问题：</a:t>
            </a:r>
            <a:endParaRPr lang="en-US" altLang="zh-CN" sz="2800" dirty="0"/>
          </a:p>
          <a:p>
            <a:pPr>
              <a:lnSpc>
                <a:spcPct val="80000"/>
              </a:lnSpc>
              <a:spcBef>
                <a:spcPts val="1200"/>
              </a:spcBef>
              <a:buNone/>
            </a:pPr>
            <a:r>
              <a:rPr lang="en-US" altLang="zh-CN" sz="2800" dirty="0"/>
              <a:t>	</a:t>
            </a:r>
            <a:r>
              <a:rPr lang="en-US" altLang="zh-CN" sz="2800" dirty="0" err="1"/>
              <a:t>printf</a:t>
            </a:r>
            <a:r>
              <a:rPr lang="en-US" altLang="zh-CN" sz="2800" dirty="0"/>
              <a:t>("Square: %d\n", square</a:t>
            </a:r>
            <a:r>
              <a:rPr lang="en-US" altLang="zh-CN" sz="2800" dirty="0"/>
              <a:t>(</a:t>
            </a:r>
            <a:r>
              <a:rPr lang="en-US" altLang="zh-CN" sz="2800" b="1" i="1" dirty="0">
                <a:solidFill>
                  <a:srgbClr val="FF0000"/>
                </a:solidFill>
              </a:rPr>
              <a:t>(</a:t>
            </a:r>
            <a:r>
              <a:rPr lang="en-US" altLang="zh-CN" sz="2800" b="1" i="1" dirty="0" err="1">
                <a:solidFill>
                  <a:srgbClr val="FF0000"/>
                </a:solidFill>
              </a:rPr>
              <a:t>int</a:t>
            </a:r>
            <a:r>
              <a:rPr lang="en-US" altLang="zh-CN" sz="2800" b="1" i="1" dirty="0">
                <a:solidFill>
                  <a:srgbClr val="FF0000"/>
                </a:solidFill>
              </a:rPr>
              <a:t>) x)</a:t>
            </a:r>
            <a:r>
              <a:rPr lang="en-US" altLang="zh-CN" sz="2800" dirty="0"/>
              <a:t>);</a:t>
            </a:r>
          </a:p>
          <a:p>
            <a:r>
              <a:rPr lang="zh-CN" altLang="en-US" sz="2800" dirty="0"/>
              <a:t>当然更好的解决方案是在调用</a:t>
            </a:r>
            <a:r>
              <a:rPr lang="en-US" altLang="zh-CN" sz="2800" dirty="0"/>
              <a:t>square</a:t>
            </a:r>
            <a:r>
              <a:rPr lang="zh-CN" altLang="en-US" sz="2800" dirty="0"/>
              <a:t>函数前提供其原型</a:t>
            </a:r>
            <a:r>
              <a:rPr lang="zh-CN" altLang="en-US" sz="2800" dirty="0" smtClean="0"/>
              <a:t>。</a:t>
            </a:r>
            <a:endParaRPr lang="zh-CN" altLang="en-US" sz="2800" dirty="0"/>
          </a:p>
        </p:txBody>
      </p:sp>
    </p:spTree>
    <p:extLst>
      <p:ext uri="{BB962C8B-B14F-4D97-AF65-F5344CB8AC3E}">
        <p14:creationId xmlns:p14="http://schemas.microsoft.com/office/powerpoint/2010/main" val="418105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9.3.2 </a:t>
            </a:r>
            <a:r>
              <a:rPr lang="zh-CN" altLang="en-US" dirty="0"/>
              <a:t>数组型实际参数</a:t>
            </a:r>
          </a:p>
        </p:txBody>
      </p:sp>
      <p:sp>
        <p:nvSpPr>
          <p:cNvPr id="3" name="内容占位符 2"/>
          <p:cNvSpPr>
            <a:spLocks noGrp="1"/>
          </p:cNvSpPr>
          <p:nvPr>
            <p:ph idx="1"/>
          </p:nvPr>
        </p:nvSpPr>
        <p:spPr/>
        <p:txBody>
          <a:bodyPr/>
          <a:lstStyle/>
          <a:p>
            <a:r>
              <a:rPr lang="zh-CN" altLang="en-US" sz="2800" dirty="0" smtClean="0"/>
              <a:t>数组可以作为函数的参数，例如：</a:t>
            </a:r>
            <a:endParaRPr lang="zh-CN" altLang="en-US" sz="2800" dirty="0"/>
          </a:p>
          <a:p>
            <a:pPr lvl="1">
              <a:buNone/>
            </a:pPr>
            <a:r>
              <a:rPr lang="en-US" altLang="zh-CN" b="1" i="1" dirty="0" err="1">
                <a:solidFill>
                  <a:srgbClr val="FF0000"/>
                </a:solidFill>
                <a:cs typeface="Courier New" panose="02070309020205020404" pitchFamily="49" charset="0"/>
              </a:rPr>
              <a:t>int</a:t>
            </a:r>
            <a:r>
              <a:rPr lang="en-US" altLang="zh-CN" b="1" i="1" dirty="0">
                <a:solidFill>
                  <a:srgbClr val="FF0000"/>
                </a:solidFill>
                <a:cs typeface="Courier New" panose="02070309020205020404" pitchFamily="49" charset="0"/>
              </a:rPr>
              <a:t> f(</a:t>
            </a:r>
            <a:r>
              <a:rPr lang="en-US" altLang="zh-CN" b="1" i="1" dirty="0" err="1">
                <a:solidFill>
                  <a:srgbClr val="FF0000"/>
                </a:solidFill>
                <a:cs typeface="Courier New" panose="02070309020205020404" pitchFamily="49" charset="0"/>
              </a:rPr>
              <a:t>int</a:t>
            </a:r>
            <a:r>
              <a:rPr lang="en-US" altLang="zh-CN" b="1" i="1" dirty="0">
                <a:solidFill>
                  <a:srgbClr val="FF0000"/>
                </a:solidFill>
                <a:cs typeface="Courier New" panose="02070309020205020404" pitchFamily="49" charset="0"/>
              </a:rPr>
              <a:t> </a:t>
            </a:r>
            <a:r>
              <a:rPr lang="en-US" altLang="zh-CN" b="1" i="1" dirty="0" smtClean="0">
                <a:solidFill>
                  <a:srgbClr val="FF0000"/>
                </a:solidFill>
                <a:cs typeface="Courier New" panose="02070309020205020404" pitchFamily="49" charset="0"/>
              </a:rPr>
              <a:t>a[10]) /* </a:t>
            </a:r>
            <a:r>
              <a:rPr lang="zh-CN" altLang="en-US" b="1" i="1" dirty="0" smtClean="0">
                <a:solidFill>
                  <a:srgbClr val="FF0000"/>
                </a:solidFill>
                <a:cs typeface="Courier New" panose="02070309020205020404" pitchFamily="49" charset="0"/>
              </a:rPr>
              <a:t>一维数组</a:t>
            </a:r>
            <a:r>
              <a:rPr lang="zh-CN" altLang="en-US" b="1" i="1" dirty="0">
                <a:solidFill>
                  <a:srgbClr val="FF0000"/>
                </a:solidFill>
                <a:cs typeface="Courier New" panose="02070309020205020404" pitchFamily="49" charset="0"/>
              </a:rPr>
              <a:t>参数</a:t>
            </a:r>
            <a:r>
              <a:rPr lang="zh-CN" altLang="en-US" b="1" i="1" dirty="0" smtClean="0">
                <a:solidFill>
                  <a:srgbClr val="FF0000"/>
                </a:solidFill>
                <a:cs typeface="Courier New" panose="02070309020205020404" pitchFamily="49" charset="0"/>
              </a:rPr>
              <a:t>*</a:t>
            </a:r>
            <a:r>
              <a:rPr lang="en-US" altLang="zh-CN" b="1" i="1" dirty="0" smtClean="0">
                <a:solidFill>
                  <a:srgbClr val="FF0000"/>
                </a:solidFill>
                <a:cs typeface="Courier New" panose="02070309020205020404" pitchFamily="49" charset="0"/>
              </a:rPr>
              <a:t>/</a:t>
            </a:r>
            <a:endParaRPr lang="en-US" altLang="zh-CN" b="1" i="1" dirty="0">
              <a:solidFill>
                <a:srgbClr val="FF0000"/>
              </a:solidFill>
              <a:cs typeface="Courier New" panose="02070309020205020404" pitchFamily="49" charset="0"/>
            </a:endParaRPr>
          </a:p>
          <a:p>
            <a:pPr lvl="1">
              <a:buFont typeface="Wingdings" panose="05000000000000000000" pitchFamily="2" charset="2"/>
              <a:buNone/>
            </a:pPr>
            <a:r>
              <a:rPr lang="en-US" altLang="zh-CN" b="1" i="1" dirty="0">
                <a:solidFill>
                  <a:srgbClr val="FF0000"/>
                </a:solidFill>
                <a:cs typeface="Courier New" panose="02070309020205020404" pitchFamily="49" charset="0"/>
              </a:rPr>
              <a:t>{</a:t>
            </a:r>
          </a:p>
          <a:p>
            <a:pPr lvl="1">
              <a:buFont typeface="Wingdings" panose="05000000000000000000" pitchFamily="2" charset="2"/>
              <a:buNone/>
            </a:pPr>
            <a:r>
              <a:rPr lang="en-US" altLang="zh-CN" b="1" i="1" dirty="0">
                <a:solidFill>
                  <a:srgbClr val="FF0000"/>
                </a:solidFill>
                <a:cs typeface="Courier New" panose="02070309020205020404" pitchFamily="49" charset="0"/>
              </a:rPr>
              <a:t>	  …</a:t>
            </a:r>
          </a:p>
          <a:p>
            <a:pPr lvl="1">
              <a:buFont typeface="Wingdings" panose="05000000000000000000" pitchFamily="2" charset="2"/>
              <a:buNone/>
            </a:pPr>
            <a:r>
              <a:rPr lang="en-US" altLang="zh-CN" b="1" i="1" dirty="0" smtClean="0">
                <a:solidFill>
                  <a:srgbClr val="FF0000"/>
                </a:solidFill>
                <a:cs typeface="Courier New" panose="02070309020205020404" pitchFamily="49" charset="0"/>
              </a:rPr>
              <a:t>}</a:t>
            </a:r>
          </a:p>
          <a:p>
            <a:pPr lvl="1">
              <a:buFont typeface="Wingdings" panose="05000000000000000000" pitchFamily="2" charset="2"/>
              <a:buNone/>
            </a:pPr>
            <a:endParaRPr lang="en-US" altLang="zh-CN" b="1" i="1" dirty="0">
              <a:solidFill>
                <a:srgbClr val="FF0000"/>
              </a:solidFill>
              <a:cs typeface="Courier New" panose="02070309020205020404" pitchFamily="49" charset="0"/>
            </a:endParaRPr>
          </a:p>
          <a:p>
            <a:pPr lvl="1">
              <a:buNone/>
            </a:pPr>
            <a:r>
              <a:rPr lang="en-US" altLang="zh-CN" b="1" i="1" dirty="0" err="1">
                <a:solidFill>
                  <a:srgbClr val="FF0000"/>
                </a:solidFill>
                <a:cs typeface="Courier New" panose="02070309020205020404" pitchFamily="49" charset="0"/>
              </a:rPr>
              <a:t>int</a:t>
            </a:r>
            <a:r>
              <a:rPr lang="en-US" altLang="zh-CN" b="1" i="1" dirty="0">
                <a:solidFill>
                  <a:srgbClr val="FF0000"/>
                </a:solidFill>
                <a:cs typeface="Courier New" panose="02070309020205020404" pitchFamily="49" charset="0"/>
              </a:rPr>
              <a:t> </a:t>
            </a:r>
            <a:r>
              <a:rPr lang="en-US" altLang="zh-CN" b="1" i="1" dirty="0" smtClean="0">
                <a:solidFill>
                  <a:srgbClr val="FF0000"/>
                </a:solidFill>
                <a:cs typeface="Courier New" panose="02070309020205020404" pitchFamily="49" charset="0"/>
              </a:rPr>
              <a:t>g(</a:t>
            </a:r>
            <a:r>
              <a:rPr lang="en-US" altLang="zh-CN" b="1" i="1" dirty="0" err="1" smtClean="0">
                <a:solidFill>
                  <a:srgbClr val="FF0000"/>
                </a:solidFill>
                <a:cs typeface="Courier New" panose="02070309020205020404" pitchFamily="49" charset="0"/>
              </a:rPr>
              <a:t>int</a:t>
            </a:r>
            <a:r>
              <a:rPr lang="en-US" altLang="zh-CN" b="1" i="1" dirty="0" smtClean="0">
                <a:solidFill>
                  <a:srgbClr val="FF0000"/>
                </a:solidFill>
                <a:cs typeface="Courier New" panose="02070309020205020404" pitchFamily="49" charset="0"/>
              </a:rPr>
              <a:t> </a:t>
            </a:r>
            <a:r>
              <a:rPr lang="en-US" altLang="zh-CN" b="1" i="1" dirty="0">
                <a:solidFill>
                  <a:srgbClr val="FF0000"/>
                </a:solidFill>
                <a:cs typeface="Courier New" panose="02070309020205020404" pitchFamily="49" charset="0"/>
              </a:rPr>
              <a:t>a[10</a:t>
            </a:r>
            <a:r>
              <a:rPr lang="en-US" altLang="zh-CN" b="1" i="1" dirty="0" smtClean="0">
                <a:solidFill>
                  <a:srgbClr val="FF0000"/>
                </a:solidFill>
                <a:cs typeface="Courier New" panose="02070309020205020404" pitchFamily="49" charset="0"/>
              </a:rPr>
              <a:t>][20]) </a:t>
            </a:r>
            <a:r>
              <a:rPr lang="en-US" altLang="zh-CN" b="1" i="1" dirty="0">
                <a:solidFill>
                  <a:srgbClr val="FF0000"/>
                </a:solidFill>
                <a:cs typeface="Courier New" panose="02070309020205020404" pitchFamily="49" charset="0"/>
              </a:rPr>
              <a:t>/* </a:t>
            </a:r>
            <a:r>
              <a:rPr lang="zh-CN" altLang="en-US" b="1" i="1" dirty="0">
                <a:solidFill>
                  <a:srgbClr val="FF0000"/>
                </a:solidFill>
                <a:cs typeface="Courier New" panose="02070309020205020404" pitchFamily="49" charset="0"/>
              </a:rPr>
              <a:t>二</a:t>
            </a:r>
            <a:r>
              <a:rPr lang="zh-CN" altLang="en-US" b="1" i="1" dirty="0" smtClean="0">
                <a:solidFill>
                  <a:srgbClr val="FF0000"/>
                </a:solidFill>
                <a:cs typeface="Courier New" panose="02070309020205020404" pitchFamily="49" charset="0"/>
              </a:rPr>
              <a:t>维数组参数 </a:t>
            </a:r>
            <a:r>
              <a:rPr lang="zh-CN" altLang="en-US" b="1" i="1" dirty="0">
                <a:solidFill>
                  <a:srgbClr val="FF0000"/>
                </a:solidFill>
                <a:cs typeface="Courier New" panose="02070309020205020404" pitchFamily="49" charset="0"/>
              </a:rPr>
              <a:t>*</a:t>
            </a:r>
            <a:r>
              <a:rPr lang="en-US" altLang="zh-CN" b="1" i="1" dirty="0">
                <a:solidFill>
                  <a:srgbClr val="FF0000"/>
                </a:solidFill>
                <a:cs typeface="Courier New" panose="02070309020205020404" pitchFamily="49" charset="0"/>
              </a:rPr>
              <a:t>/</a:t>
            </a:r>
          </a:p>
          <a:p>
            <a:pPr lvl="1">
              <a:buNone/>
            </a:pPr>
            <a:r>
              <a:rPr lang="en-US" altLang="zh-CN" b="1" i="1" dirty="0">
                <a:solidFill>
                  <a:srgbClr val="FF0000"/>
                </a:solidFill>
                <a:cs typeface="Courier New" panose="02070309020205020404" pitchFamily="49" charset="0"/>
              </a:rPr>
              <a:t>{</a:t>
            </a:r>
          </a:p>
          <a:p>
            <a:pPr lvl="1">
              <a:buNone/>
            </a:pPr>
            <a:r>
              <a:rPr lang="en-US" altLang="zh-CN" b="1" i="1" dirty="0">
                <a:solidFill>
                  <a:srgbClr val="FF0000"/>
                </a:solidFill>
                <a:cs typeface="Courier New" panose="02070309020205020404" pitchFamily="49" charset="0"/>
              </a:rPr>
              <a:t>	  …</a:t>
            </a:r>
          </a:p>
          <a:p>
            <a:pPr lvl="1">
              <a:buNone/>
            </a:pPr>
            <a:r>
              <a:rPr lang="en-US" altLang="zh-CN" b="1" i="1" dirty="0">
                <a:solidFill>
                  <a:srgbClr val="FF0000"/>
                </a:solidFill>
                <a:cs typeface="Courier New" panose="02070309020205020404" pitchFamily="49" charset="0"/>
              </a:rPr>
              <a:t>}</a:t>
            </a:r>
          </a:p>
          <a:p>
            <a:pPr lvl="1">
              <a:buFont typeface="Wingdings" panose="05000000000000000000" pitchFamily="2" charset="2"/>
              <a:buNone/>
            </a:pPr>
            <a:endParaRPr lang="en-US" altLang="zh-CN" b="1" i="1" dirty="0">
              <a:solidFill>
                <a:srgbClr val="FF0000"/>
              </a:solidFill>
              <a:cs typeface="Courier New" panose="02070309020205020404" pitchFamily="49" charset="0"/>
            </a:endParaRPr>
          </a:p>
        </p:txBody>
      </p:sp>
    </p:spTree>
    <p:extLst>
      <p:ext uri="{BB962C8B-B14F-4D97-AF65-F5344CB8AC3E}">
        <p14:creationId xmlns:p14="http://schemas.microsoft.com/office/powerpoint/2010/main" val="38409087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9.3.2 </a:t>
            </a:r>
            <a:r>
              <a:rPr lang="zh-CN" altLang="en-US" dirty="0"/>
              <a:t>数组型实际参数</a:t>
            </a:r>
          </a:p>
        </p:txBody>
      </p:sp>
      <p:sp>
        <p:nvSpPr>
          <p:cNvPr id="3" name="内容占位符 2"/>
          <p:cNvSpPr>
            <a:spLocks noGrp="1"/>
          </p:cNvSpPr>
          <p:nvPr>
            <p:ph idx="1"/>
          </p:nvPr>
        </p:nvSpPr>
        <p:spPr/>
        <p:txBody>
          <a:bodyPr/>
          <a:lstStyle/>
          <a:p>
            <a:r>
              <a:rPr lang="zh-CN" altLang="en-US" sz="2800" dirty="0"/>
              <a:t>当形式参数是一维数组时，可以不说明数组的长度：</a:t>
            </a:r>
          </a:p>
          <a:p>
            <a:pPr lvl="1">
              <a:buFont typeface="Wingdings" panose="05000000000000000000" pitchFamily="2" charset="2"/>
              <a:buNone/>
            </a:pPr>
            <a:r>
              <a:rPr lang="en-US" altLang="zh-CN" b="1" i="1" dirty="0" err="1">
                <a:solidFill>
                  <a:srgbClr val="FF0000"/>
                </a:solidFill>
                <a:cs typeface="Courier New" panose="02070309020205020404" pitchFamily="49" charset="0"/>
              </a:rPr>
              <a:t>int</a:t>
            </a:r>
            <a:r>
              <a:rPr lang="en-US" altLang="zh-CN" b="1" i="1" dirty="0">
                <a:solidFill>
                  <a:srgbClr val="FF0000"/>
                </a:solidFill>
                <a:cs typeface="Courier New" panose="02070309020205020404" pitchFamily="49" charset="0"/>
              </a:rPr>
              <a:t> f(</a:t>
            </a:r>
            <a:r>
              <a:rPr lang="en-US" altLang="zh-CN" b="1" i="1" dirty="0" err="1">
                <a:solidFill>
                  <a:srgbClr val="FF0000"/>
                </a:solidFill>
                <a:cs typeface="Courier New" panose="02070309020205020404" pitchFamily="49" charset="0"/>
              </a:rPr>
              <a:t>int</a:t>
            </a:r>
            <a:r>
              <a:rPr lang="en-US" altLang="zh-CN" b="1" i="1" dirty="0">
                <a:solidFill>
                  <a:srgbClr val="FF0000"/>
                </a:solidFill>
                <a:cs typeface="Courier New" panose="02070309020205020404" pitchFamily="49" charset="0"/>
              </a:rPr>
              <a:t> a[])  /* no length specified */</a:t>
            </a:r>
          </a:p>
          <a:p>
            <a:pPr lvl="1">
              <a:buFont typeface="Wingdings" panose="05000000000000000000" pitchFamily="2" charset="2"/>
              <a:buNone/>
            </a:pPr>
            <a:r>
              <a:rPr lang="en-US" altLang="zh-CN" b="1" i="1" dirty="0">
                <a:solidFill>
                  <a:srgbClr val="FF0000"/>
                </a:solidFill>
                <a:cs typeface="Courier New" panose="02070309020205020404" pitchFamily="49" charset="0"/>
              </a:rPr>
              <a:t>{</a:t>
            </a:r>
          </a:p>
          <a:p>
            <a:pPr lvl="1">
              <a:buFont typeface="Wingdings" panose="05000000000000000000" pitchFamily="2" charset="2"/>
              <a:buNone/>
            </a:pPr>
            <a:r>
              <a:rPr lang="en-US" altLang="zh-CN" b="1" i="1" dirty="0">
                <a:solidFill>
                  <a:srgbClr val="FF0000"/>
                </a:solidFill>
                <a:cs typeface="Courier New" panose="02070309020205020404" pitchFamily="49" charset="0"/>
              </a:rPr>
              <a:t>	  …</a:t>
            </a:r>
          </a:p>
          <a:p>
            <a:pPr lvl="1">
              <a:buFont typeface="Wingdings" panose="05000000000000000000" pitchFamily="2" charset="2"/>
              <a:buNone/>
            </a:pPr>
            <a:r>
              <a:rPr lang="en-US" altLang="zh-CN" b="1" i="1" dirty="0">
                <a:solidFill>
                  <a:srgbClr val="FF0000"/>
                </a:solidFill>
                <a:cs typeface="Courier New" panose="02070309020205020404" pitchFamily="49" charset="0"/>
              </a:rPr>
              <a:t>}</a:t>
            </a:r>
          </a:p>
          <a:p>
            <a:r>
              <a:rPr lang="zh-CN" altLang="en-US" sz="2800" dirty="0" smtClean="0"/>
              <a:t>然而，</a:t>
            </a:r>
            <a:r>
              <a:rPr lang="en-US" altLang="zh-CN" sz="2800" dirty="0" smtClean="0"/>
              <a:t>C</a:t>
            </a:r>
            <a:r>
              <a:rPr lang="zh-CN" altLang="en-US" sz="2800" dirty="0"/>
              <a:t>语言</a:t>
            </a:r>
            <a:r>
              <a:rPr lang="zh-CN" altLang="en-US" sz="2800" b="1" dirty="0">
                <a:solidFill>
                  <a:srgbClr val="FF0000"/>
                </a:solidFill>
              </a:rPr>
              <a:t>没有</a:t>
            </a:r>
            <a:r>
              <a:rPr lang="zh-CN" altLang="en-US" sz="2800" dirty="0"/>
              <a:t>为函数提供</a:t>
            </a:r>
            <a:r>
              <a:rPr lang="zh-CN" altLang="en-US" sz="2800" b="1" dirty="0">
                <a:solidFill>
                  <a:srgbClr val="FF0000"/>
                </a:solidFill>
              </a:rPr>
              <a:t>任何</a:t>
            </a:r>
            <a:r>
              <a:rPr lang="zh-CN" altLang="en-US" sz="2800" dirty="0"/>
              <a:t>简便的方法来确定传递给它的数组的长度。</a:t>
            </a:r>
            <a:endParaRPr lang="en-US" altLang="zh-CN" sz="2800" dirty="0"/>
          </a:p>
          <a:p>
            <a:r>
              <a:rPr lang="zh-CN" altLang="en-US" sz="2800" dirty="0"/>
              <a:t>因此</a:t>
            </a:r>
            <a:r>
              <a:rPr lang="zh-CN" altLang="en-US" sz="2800" dirty="0" smtClean="0"/>
              <a:t>，</a:t>
            </a:r>
            <a:r>
              <a:rPr lang="zh-CN" altLang="en-US" sz="2800" dirty="0"/>
              <a:t>如果函数需要，必须把长度作为额外的实际参数提供出来</a:t>
            </a:r>
            <a:r>
              <a:rPr lang="zh-CN" altLang="en-US" sz="2800" dirty="0" smtClean="0"/>
              <a:t>。</a:t>
            </a:r>
            <a:endParaRPr lang="en-US" altLang="zh-CN" sz="2800" dirty="0"/>
          </a:p>
        </p:txBody>
      </p:sp>
    </p:spTree>
    <p:extLst>
      <p:ext uri="{BB962C8B-B14F-4D97-AF65-F5344CB8AC3E}">
        <p14:creationId xmlns:p14="http://schemas.microsoft.com/office/powerpoint/2010/main" val="1489762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数组型实际参数</a:t>
            </a:r>
          </a:p>
        </p:txBody>
      </p:sp>
      <p:sp>
        <p:nvSpPr>
          <p:cNvPr id="3" name="内容占位符 2"/>
          <p:cNvSpPr>
            <a:spLocks noGrp="1"/>
          </p:cNvSpPr>
          <p:nvPr>
            <p:ph idx="1"/>
          </p:nvPr>
        </p:nvSpPr>
        <p:spPr/>
        <p:txBody>
          <a:bodyPr/>
          <a:lstStyle/>
          <a:p>
            <a:pPr>
              <a:lnSpc>
                <a:spcPct val="105000"/>
              </a:lnSpc>
            </a:pPr>
            <a:r>
              <a:rPr lang="zh-CN" altLang="en-US" sz="2400" dirty="0"/>
              <a:t>例如</a:t>
            </a:r>
            <a:r>
              <a:rPr lang="zh-CN" altLang="en-US" sz="2400" dirty="0" smtClean="0"/>
              <a:t>：</a:t>
            </a:r>
            <a:endParaRPr lang="zh-CN" altLang="en-US" sz="2400" dirty="0"/>
          </a:p>
          <a:p>
            <a:pPr lvl="1">
              <a:lnSpc>
                <a:spcPct val="105000"/>
              </a:lnSpc>
              <a:buFont typeface="Wingdings" panose="05000000000000000000" pitchFamily="2" charset="2"/>
              <a:buNone/>
            </a:pPr>
            <a:r>
              <a:rPr lang="en-US" altLang="zh-CN" b="1" i="1" dirty="0" err="1">
                <a:solidFill>
                  <a:srgbClr val="FF0000"/>
                </a:solidFill>
                <a:cs typeface="Courier New" panose="02070309020205020404" pitchFamily="49" charset="0"/>
              </a:rPr>
              <a:t>int</a:t>
            </a:r>
            <a:r>
              <a:rPr lang="en-US" altLang="zh-CN" b="1" i="1" dirty="0">
                <a:solidFill>
                  <a:srgbClr val="FF0000"/>
                </a:solidFill>
                <a:cs typeface="Courier New" panose="02070309020205020404" pitchFamily="49" charset="0"/>
              </a:rPr>
              <a:t> </a:t>
            </a:r>
            <a:r>
              <a:rPr lang="en-US" altLang="zh-CN" b="1" i="1" dirty="0" err="1">
                <a:solidFill>
                  <a:srgbClr val="FF0000"/>
                </a:solidFill>
                <a:cs typeface="Courier New" panose="02070309020205020404" pitchFamily="49" charset="0"/>
              </a:rPr>
              <a:t>sum_array</a:t>
            </a:r>
            <a:r>
              <a:rPr lang="en-US" altLang="zh-CN" b="1" i="1" dirty="0">
                <a:solidFill>
                  <a:srgbClr val="FF0000"/>
                </a:solidFill>
                <a:cs typeface="Courier New" panose="02070309020205020404" pitchFamily="49" charset="0"/>
              </a:rPr>
              <a:t>(</a:t>
            </a:r>
            <a:r>
              <a:rPr lang="en-US" altLang="zh-CN" b="1" i="1" dirty="0" err="1">
                <a:solidFill>
                  <a:srgbClr val="FF0000"/>
                </a:solidFill>
                <a:cs typeface="Courier New" panose="02070309020205020404" pitchFamily="49" charset="0"/>
              </a:rPr>
              <a:t>int</a:t>
            </a:r>
            <a:r>
              <a:rPr lang="en-US" altLang="zh-CN" b="1" i="1" dirty="0">
                <a:solidFill>
                  <a:srgbClr val="FF0000"/>
                </a:solidFill>
                <a:cs typeface="Courier New" panose="02070309020205020404" pitchFamily="49" charset="0"/>
              </a:rPr>
              <a:t> a[], </a:t>
            </a:r>
            <a:r>
              <a:rPr lang="en-US" altLang="zh-CN" b="1" i="1" dirty="0" err="1">
                <a:solidFill>
                  <a:srgbClr val="FF0000"/>
                </a:solidFill>
                <a:cs typeface="Courier New" panose="02070309020205020404" pitchFamily="49" charset="0"/>
              </a:rPr>
              <a:t>int</a:t>
            </a:r>
            <a:r>
              <a:rPr lang="en-US" altLang="zh-CN" b="1" i="1" dirty="0">
                <a:solidFill>
                  <a:srgbClr val="FF0000"/>
                </a:solidFill>
                <a:cs typeface="Courier New" panose="02070309020205020404" pitchFamily="49" charset="0"/>
              </a:rPr>
              <a:t> n)</a:t>
            </a:r>
          </a:p>
          <a:p>
            <a:pPr lvl="1">
              <a:lnSpc>
                <a:spcPct val="105000"/>
              </a:lnSpc>
              <a:buFont typeface="Wingdings" panose="05000000000000000000" pitchFamily="2" charset="2"/>
              <a:buNone/>
            </a:pPr>
            <a:r>
              <a:rPr lang="en-US" altLang="zh-CN" b="1" i="1" dirty="0">
                <a:solidFill>
                  <a:srgbClr val="FF0000"/>
                </a:solidFill>
                <a:cs typeface="Courier New" panose="02070309020205020404" pitchFamily="49" charset="0"/>
              </a:rPr>
              <a:t>{</a:t>
            </a:r>
          </a:p>
          <a:p>
            <a:pPr lvl="1">
              <a:lnSpc>
                <a:spcPct val="105000"/>
              </a:lnSpc>
              <a:buFont typeface="Wingdings" panose="05000000000000000000" pitchFamily="2" charset="2"/>
              <a:buNone/>
            </a:pPr>
            <a:r>
              <a:rPr lang="en-US" altLang="zh-CN" b="1" i="1" dirty="0">
                <a:solidFill>
                  <a:srgbClr val="FF0000"/>
                </a:solidFill>
                <a:cs typeface="Courier New" panose="02070309020205020404" pitchFamily="49" charset="0"/>
              </a:rPr>
              <a:t>	  </a:t>
            </a:r>
            <a:r>
              <a:rPr lang="en-US" altLang="zh-CN" b="1" i="1" dirty="0" err="1">
                <a:solidFill>
                  <a:srgbClr val="FF0000"/>
                </a:solidFill>
                <a:cs typeface="Courier New" panose="02070309020205020404" pitchFamily="49" charset="0"/>
              </a:rPr>
              <a:t>int</a:t>
            </a:r>
            <a:r>
              <a:rPr lang="en-US" altLang="zh-CN" b="1" i="1" dirty="0">
                <a:solidFill>
                  <a:srgbClr val="FF0000"/>
                </a:solidFill>
                <a:cs typeface="Courier New" panose="02070309020205020404" pitchFamily="49" charset="0"/>
              </a:rPr>
              <a:t> </a:t>
            </a:r>
            <a:r>
              <a:rPr lang="en-US" altLang="zh-CN" b="1" i="1" dirty="0" err="1">
                <a:solidFill>
                  <a:srgbClr val="FF0000"/>
                </a:solidFill>
                <a:cs typeface="Courier New" panose="02070309020205020404" pitchFamily="49" charset="0"/>
              </a:rPr>
              <a:t>i</a:t>
            </a:r>
            <a:r>
              <a:rPr lang="en-US" altLang="zh-CN" b="1" i="1" dirty="0">
                <a:solidFill>
                  <a:srgbClr val="FF0000"/>
                </a:solidFill>
                <a:cs typeface="Courier New" panose="02070309020205020404" pitchFamily="49" charset="0"/>
              </a:rPr>
              <a:t>, sum = 0;</a:t>
            </a:r>
          </a:p>
          <a:p>
            <a:pPr lvl="1">
              <a:lnSpc>
                <a:spcPct val="105000"/>
              </a:lnSpc>
              <a:buFont typeface="Wingdings" panose="05000000000000000000" pitchFamily="2" charset="2"/>
              <a:buNone/>
            </a:pPr>
            <a:r>
              <a:rPr lang="en-US" altLang="zh-CN" b="1" i="1" dirty="0">
                <a:solidFill>
                  <a:srgbClr val="FF0000"/>
                </a:solidFill>
                <a:cs typeface="Courier New" panose="02070309020205020404" pitchFamily="49" charset="0"/>
              </a:rPr>
              <a:t>	  for (</a:t>
            </a:r>
            <a:r>
              <a:rPr lang="en-US" altLang="zh-CN" b="1" i="1" dirty="0" err="1">
                <a:solidFill>
                  <a:srgbClr val="FF0000"/>
                </a:solidFill>
                <a:cs typeface="Courier New" panose="02070309020205020404" pitchFamily="49" charset="0"/>
              </a:rPr>
              <a:t>i</a:t>
            </a:r>
            <a:r>
              <a:rPr lang="en-US" altLang="zh-CN" b="1" i="1" dirty="0">
                <a:solidFill>
                  <a:srgbClr val="FF0000"/>
                </a:solidFill>
                <a:cs typeface="Courier New" panose="02070309020205020404" pitchFamily="49" charset="0"/>
              </a:rPr>
              <a:t> = 0; </a:t>
            </a:r>
            <a:r>
              <a:rPr lang="en-US" altLang="zh-CN" b="1" i="1" dirty="0" err="1">
                <a:solidFill>
                  <a:srgbClr val="FF0000"/>
                </a:solidFill>
                <a:cs typeface="Courier New" panose="02070309020205020404" pitchFamily="49" charset="0"/>
              </a:rPr>
              <a:t>i</a:t>
            </a:r>
            <a:r>
              <a:rPr lang="en-US" altLang="zh-CN" b="1" i="1" dirty="0">
                <a:solidFill>
                  <a:srgbClr val="FF0000"/>
                </a:solidFill>
                <a:cs typeface="Courier New" panose="02070309020205020404" pitchFamily="49" charset="0"/>
              </a:rPr>
              <a:t> &lt; n; </a:t>
            </a:r>
            <a:r>
              <a:rPr lang="en-US" altLang="zh-CN" b="1" i="1" dirty="0" err="1">
                <a:solidFill>
                  <a:srgbClr val="FF0000"/>
                </a:solidFill>
                <a:cs typeface="Courier New" panose="02070309020205020404" pitchFamily="49" charset="0"/>
              </a:rPr>
              <a:t>i</a:t>
            </a:r>
            <a:r>
              <a:rPr lang="en-US" altLang="zh-CN" b="1" i="1" dirty="0">
                <a:solidFill>
                  <a:srgbClr val="FF0000"/>
                </a:solidFill>
                <a:cs typeface="Courier New" panose="02070309020205020404" pitchFamily="49" charset="0"/>
              </a:rPr>
              <a:t>++)</a:t>
            </a:r>
          </a:p>
          <a:p>
            <a:pPr lvl="1">
              <a:lnSpc>
                <a:spcPct val="105000"/>
              </a:lnSpc>
              <a:buFont typeface="Wingdings" panose="05000000000000000000" pitchFamily="2" charset="2"/>
              <a:buNone/>
            </a:pPr>
            <a:r>
              <a:rPr lang="en-US" altLang="zh-CN" b="1" i="1" dirty="0">
                <a:solidFill>
                  <a:srgbClr val="FF0000"/>
                </a:solidFill>
                <a:cs typeface="Courier New" panose="02070309020205020404" pitchFamily="49" charset="0"/>
              </a:rPr>
              <a:t>	      sum += a[</a:t>
            </a:r>
            <a:r>
              <a:rPr lang="en-US" altLang="zh-CN" b="1" i="1" dirty="0" err="1">
                <a:solidFill>
                  <a:srgbClr val="FF0000"/>
                </a:solidFill>
                <a:cs typeface="Courier New" panose="02070309020205020404" pitchFamily="49" charset="0"/>
              </a:rPr>
              <a:t>i</a:t>
            </a:r>
            <a:r>
              <a:rPr lang="en-US" altLang="zh-CN" b="1" i="1" dirty="0">
                <a:solidFill>
                  <a:srgbClr val="FF0000"/>
                </a:solidFill>
                <a:cs typeface="Courier New" panose="02070309020205020404" pitchFamily="49" charset="0"/>
              </a:rPr>
              <a:t>];</a:t>
            </a:r>
          </a:p>
          <a:p>
            <a:pPr lvl="1">
              <a:lnSpc>
                <a:spcPct val="105000"/>
              </a:lnSpc>
              <a:buFont typeface="Wingdings" panose="05000000000000000000" pitchFamily="2" charset="2"/>
              <a:buNone/>
            </a:pPr>
            <a:r>
              <a:rPr lang="en-US" altLang="zh-CN" b="1" i="1" dirty="0">
                <a:solidFill>
                  <a:srgbClr val="FF0000"/>
                </a:solidFill>
                <a:cs typeface="Courier New" panose="02070309020205020404" pitchFamily="49" charset="0"/>
              </a:rPr>
              <a:t>	  return sum;</a:t>
            </a:r>
          </a:p>
          <a:p>
            <a:pPr lvl="1">
              <a:lnSpc>
                <a:spcPct val="105000"/>
              </a:lnSpc>
              <a:buFont typeface="Wingdings" panose="05000000000000000000" pitchFamily="2" charset="2"/>
              <a:buNone/>
            </a:pPr>
            <a:r>
              <a:rPr lang="en-US" altLang="zh-CN" b="1" i="1" dirty="0" smtClean="0">
                <a:solidFill>
                  <a:srgbClr val="FF0000"/>
                </a:solidFill>
                <a:cs typeface="Courier New" panose="02070309020205020404" pitchFamily="49" charset="0"/>
              </a:rPr>
              <a:t>}</a:t>
            </a:r>
          </a:p>
          <a:p>
            <a:pPr lvl="1">
              <a:lnSpc>
                <a:spcPct val="105000"/>
              </a:lnSpc>
              <a:buFont typeface="Wingdings" panose="05000000000000000000" pitchFamily="2" charset="2"/>
              <a:buNone/>
            </a:pPr>
            <a:endParaRPr lang="en-US" altLang="zh-CN" b="1" i="1" dirty="0">
              <a:solidFill>
                <a:srgbClr val="FF0000"/>
              </a:solidFill>
              <a:cs typeface="Courier New" panose="02070309020205020404" pitchFamily="49" charset="0"/>
            </a:endParaRPr>
          </a:p>
          <a:p>
            <a:pPr>
              <a:lnSpc>
                <a:spcPct val="105000"/>
              </a:lnSpc>
            </a:pPr>
            <a:r>
              <a:rPr lang="en-US" altLang="zh-CN" sz="2400" dirty="0" err="1" smtClean="0">
                <a:cs typeface="Courier New" panose="02070309020205020404" pitchFamily="49" charset="0"/>
              </a:rPr>
              <a:t>sum_array</a:t>
            </a:r>
            <a:r>
              <a:rPr lang="zh-CN" altLang="en-US" sz="2400" dirty="0">
                <a:cs typeface="Courier New" panose="02070309020205020404" pitchFamily="49" charset="0"/>
              </a:rPr>
              <a:t>函数的原型形式如下：</a:t>
            </a:r>
          </a:p>
          <a:p>
            <a:pPr lvl="1">
              <a:lnSpc>
                <a:spcPct val="105000"/>
              </a:lnSpc>
              <a:buNone/>
            </a:pPr>
            <a:r>
              <a:rPr lang="en-US" altLang="zh-CN" b="1" i="1" dirty="0" err="1">
                <a:solidFill>
                  <a:srgbClr val="FF0000"/>
                </a:solidFill>
                <a:cs typeface="Courier New" panose="02070309020205020404" pitchFamily="49" charset="0"/>
              </a:rPr>
              <a:t>int</a:t>
            </a:r>
            <a:r>
              <a:rPr lang="en-US" altLang="zh-CN" b="1" i="1" dirty="0">
                <a:solidFill>
                  <a:srgbClr val="FF0000"/>
                </a:solidFill>
                <a:cs typeface="Courier New" panose="02070309020205020404" pitchFamily="49" charset="0"/>
              </a:rPr>
              <a:t> </a:t>
            </a:r>
            <a:r>
              <a:rPr lang="en-US" altLang="zh-CN" b="1" i="1" dirty="0" err="1">
                <a:solidFill>
                  <a:srgbClr val="FF0000"/>
                </a:solidFill>
                <a:cs typeface="Courier New" panose="02070309020205020404" pitchFamily="49" charset="0"/>
              </a:rPr>
              <a:t>sum_array</a:t>
            </a:r>
            <a:r>
              <a:rPr lang="en-US" altLang="zh-CN" b="1" i="1" dirty="0">
                <a:solidFill>
                  <a:srgbClr val="FF0000"/>
                </a:solidFill>
                <a:cs typeface="Courier New" panose="02070309020205020404" pitchFamily="49" charset="0"/>
              </a:rPr>
              <a:t>(</a:t>
            </a:r>
            <a:r>
              <a:rPr lang="en-US" altLang="zh-CN" b="1" i="1" dirty="0" err="1">
                <a:solidFill>
                  <a:srgbClr val="FF0000"/>
                </a:solidFill>
                <a:cs typeface="Courier New" panose="02070309020205020404" pitchFamily="49" charset="0"/>
              </a:rPr>
              <a:t>int</a:t>
            </a:r>
            <a:r>
              <a:rPr lang="en-US" altLang="zh-CN" b="1" i="1" dirty="0">
                <a:solidFill>
                  <a:srgbClr val="FF0000"/>
                </a:solidFill>
                <a:cs typeface="Courier New" panose="02070309020205020404" pitchFamily="49" charset="0"/>
              </a:rPr>
              <a:t> a[], </a:t>
            </a:r>
            <a:r>
              <a:rPr lang="en-US" altLang="zh-CN" b="1" i="1" dirty="0" err="1">
                <a:solidFill>
                  <a:srgbClr val="FF0000"/>
                </a:solidFill>
                <a:cs typeface="Courier New" panose="02070309020205020404" pitchFamily="49" charset="0"/>
              </a:rPr>
              <a:t>int</a:t>
            </a:r>
            <a:r>
              <a:rPr lang="en-US" altLang="zh-CN" b="1" i="1" dirty="0">
                <a:solidFill>
                  <a:srgbClr val="FF0000"/>
                </a:solidFill>
                <a:cs typeface="Courier New" panose="02070309020205020404" pitchFamily="49" charset="0"/>
              </a:rPr>
              <a:t> n);</a:t>
            </a:r>
          </a:p>
        </p:txBody>
      </p:sp>
    </p:spTree>
    <p:extLst>
      <p:ext uri="{BB962C8B-B14F-4D97-AF65-F5344CB8AC3E}">
        <p14:creationId xmlns:p14="http://schemas.microsoft.com/office/powerpoint/2010/main" val="388519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数组型实际参数</a:t>
            </a:r>
          </a:p>
        </p:txBody>
      </p:sp>
      <p:sp>
        <p:nvSpPr>
          <p:cNvPr id="3" name="内容占位符 2"/>
          <p:cNvSpPr>
            <a:spLocks noGrp="1"/>
          </p:cNvSpPr>
          <p:nvPr>
            <p:ph idx="1"/>
          </p:nvPr>
        </p:nvSpPr>
        <p:spPr/>
        <p:txBody>
          <a:bodyPr/>
          <a:lstStyle/>
          <a:p>
            <a:pPr>
              <a:lnSpc>
                <a:spcPct val="105000"/>
              </a:lnSpc>
            </a:pPr>
            <a:r>
              <a:rPr lang="zh-CN" altLang="en-US" sz="2400" dirty="0"/>
              <a:t>在调用</a:t>
            </a:r>
            <a:r>
              <a:rPr lang="en-US" altLang="zh-CN" sz="2400" dirty="0" err="1"/>
              <a:t>sum_array</a:t>
            </a:r>
            <a:r>
              <a:rPr lang="zh-CN" altLang="en-US" sz="2400" dirty="0"/>
              <a:t>函数时，第一个参数是数组的名字，而第二个参数是这个数组的长度。</a:t>
            </a:r>
          </a:p>
          <a:p>
            <a:pPr lvl="1">
              <a:lnSpc>
                <a:spcPct val="105000"/>
              </a:lnSpc>
              <a:buFont typeface="Wingdings" panose="05000000000000000000" pitchFamily="2" charset="2"/>
              <a:buNone/>
            </a:pPr>
            <a:r>
              <a:rPr lang="en-US" altLang="zh-CN" sz="2000" b="1" i="1" dirty="0">
                <a:solidFill>
                  <a:srgbClr val="FF0000"/>
                </a:solidFill>
              </a:rPr>
              <a:t>#define LEN 100</a:t>
            </a:r>
          </a:p>
          <a:p>
            <a:pPr lvl="1">
              <a:lnSpc>
                <a:spcPct val="105000"/>
              </a:lnSpc>
              <a:buFont typeface="Wingdings" panose="05000000000000000000" pitchFamily="2" charset="2"/>
              <a:buNone/>
            </a:pPr>
            <a:r>
              <a:rPr lang="en-US" altLang="zh-CN" sz="2000" b="1" i="1" dirty="0" err="1">
                <a:solidFill>
                  <a:srgbClr val="FF0000"/>
                </a:solidFill>
              </a:rPr>
              <a:t>int</a:t>
            </a:r>
            <a:r>
              <a:rPr lang="en-US" altLang="zh-CN" sz="2000" b="1" i="1" dirty="0">
                <a:solidFill>
                  <a:srgbClr val="FF0000"/>
                </a:solidFill>
              </a:rPr>
              <a:t> main(void)</a:t>
            </a:r>
          </a:p>
          <a:p>
            <a:pPr lvl="1">
              <a:lnSpc>
                <a:spcPct val="105000"/>
              </a:lnSpc>
              <a:buFont typeface="Wingdings" panose="05000000000000000000" pitchFamily="2" charset="2"/>
              <a:buNone/>
            </a:pPr>
            <a:r>
              <a:rPr lang="en-US" altLang="zh-CN" sz="2000" b="1" i="1" dirty="0">
                <a:solidFill>
                  <a:srgbClr val="FF0000"/>
                </a:solidFill>
              </a:rPr>
              <a:t>{</a:t>
            </a:r>
          </a:p>
          <a:p>
            <a:pPr lvl="1">
              <a:lnSpc>
                <a:spcPct val="105000"/>
              </a:lnSpc>
              <a:buFont typeface="Wingdings" panose="05000000000000000000" pitchFamily="2" charset="2"/>
              <a:buNone/>
            </a:pPr>
            <a:r>
              <a:rPr lang="en-US" altLang="zh-CN" sz="2000" b="1" i="1" dirty="0">
                <a:solidFill>
                  <a:srgbClr val="FF0000"/>
                </a:solidFill>
              </a:rPr>
              <a:t>	  </a:t>
            </a:r>
            <a:r>
              <a:rPr lang="en-US" altLang="zh-CN" sz="2000" b="1" i="1" dirty="0" err="1">
                <a:solidFill>
                  <a:srgbClr val="FF0000"/>
                </a:solidFill>
              </a:rPr>
              <a:t>int</a:t>
            </a:r>
            <a:r>
              <a:rPr lang="en-US" altLang="zh-CN" sz="2000" b="1" i="1" dirty="0">
                <a:solidFill>
                  <a:srgbClr val="FF0000"/>
                </a:solidFill>
              </a:rPr>
              <a:t> b[LEN], total;</a:t>
            </a:r>
          </a:p>
          <a:p>
            <a:pPr lvl="1">
              <a:lnSpc>
                <a:spcPct val="105000"/>
              </a:lnSpc>
              <a:buFont typeface="Wingdings" panose="05000000000000000000" pitchFamily="2" charset="2"/>
              <a:buNone/>
            </a:pPr>
            <a:r>
              <a:rPr lang="en-US" altLang="zh-CN" sz="2000" b="1" i="1" dirty="0">
                <a:solidFill>
                  <a:srgbClr val="FF0000"/>
                </a:solidFill>
              </a:rPr>
              <a:t>	  …</a:t>
            </a:r>
          </a:p>
          <a:p>
            <a:pPr lvl="1">
              <a:lnSpc>
                <a:spcPct val="105000"/>
              </a:lnSpc>
              <a:buFont typeface="Wingdings" panose="05000000000000000000" pitchFamily="2" charset="2"/>
              <a:buNone/>
            </a:pPr>
            <a:r>
              <a:rPr lang="en-US" altLang="zh-CN" sz="2000" b="1" i="1" dirty="0">
                <a:solidFill>
                  <a:srgbClr val="FF0000"/>
                </a:solidFill>
              </a:rPr>
              <a:t>	  total = </a:t>
            </a:r>
            <a:r>
              <a:rPr lang="en-US" altLang="zh-CN" sz="2000" b="1" i="1" dirty="0" err="1">
                <a:solidFill>
                  <a:srgbClr val="FF0000"/>
                </a:solidFill>
              </a:rPr>
              <a:t>sum_array</a:t>
            </a:r>
            <a:r>
              <a:rPr lang="en-US" altLang="zh-CN" sz="2000" b="1" i="1" dirty="0">
                <a:solidFill>
                  <a:srgbClr val="FF0000"/>
                </a:solidFill>
              </a:rPr>
              <a:t>(b, LEN);</a:t>
            </a:r>
          </a:p>
          <a:p>
            <a:pPr lvl="1">
              <a:lnSpc>
                <a:spcPct val="105000"/>
              </a:lnSpc>
              <a:buFont typeface="Wingdings" panose="05000000000000000000" pitchFamily="2" charset="2"/>
              <a:buNone/>
            </a:pPr>
            <a:r>
              <a:rPr lang="en-US" altLang="zh-CN" sz="2000" b="1" i="1" dirty="0">
                <a:solidFill>
                  <a:srgbClr val="FF0000"/>
                </a:solidFill>
              </a:rPr>
              <a:t>	  …</a:t>
            </a:r>
          </a:p>
          <a:p>
            <a:pPr lvl="1">
              <a:lnSpc>
                <a:spcPct val="105000"/>
              </a:lnSpc>
              <a:buFont typeface="Wingdings" panose="05000000000000000000" pitchFamily="2" charset="2"/>
              <a:buNone/>
            </a:pPr>
            <a:r>
              <a:rPr lang="en-US" altLang="zh-CN" sz="2000" b="1" i="1" dirty="0">
                <a:solidFill>
                  <a:srgbClr val="FF0000"/>
                </a:solidFill>
              </a:rPr>
              <a:t>}</a:t>
            </a:r>
          </a:p>
          <a:p>
            <a:pPr>
              <a:lnSpc>
                <a:spcPct val="105000"/>
              </a:lnSpc>
            </a:pPr>
            <a:r>
              <a:rPr lang="zh-CN" altLang="en-US" sz="2400" dirty="0"/>
              <a:t>注意，在把数组名传递给函数时，不要在数组名的后边放置方括号：</a:t>
            </a:r>
          </a:p>
          <a:p>
            <a:pPr lvl="1">
              <a:lnSpc>
                <a:spcPct val="105000"/>
              </a:lnSpc>
              <a:buNone/>
            </a:pPr>
            <a:r>
              <a:rPr lang="en-US" altLang="zh-CN" sz="2000" b="1" i="1" dirty="0">
                <a:solidFill>
                  <a:srgbClr val="FF0000"/>
                </a:solidFill>
              </a:rPr>
              <a:t>total = </a:t>
            </a:r>
            <a:r>
              <a:rPr lang="en-US" altLang="zh-CN" sz="2000" b="1" i="1" dirty="0" err="1">
                <a:solidFill>
                  <a:srgbClr val="FF0000"/>
                </a:solidFill>
              </a:rPr>
              <a:t>sum_array</a:t>
            </a:r>
            <a:r>
              <a:rPr lang="en-US" altLang="zh-CN" sz="2000" b="1" i="1" dirty="0">
                <a:solidFill>
                  <a:srgbClr val="FF0000"/>
                </a:solidFill>
              </a:rPr>
              <a:t>(b[], LEN);   /*** WRONG ***/</a:t>
            </a:r>
          </a:p>
        </p:txBody>
      </p:sp>
    </p:spTree>
    <p:extLst>
      <p:ext uri="{BB962C8B-B14F-4D97-AF65-F5344CB8AC3E}">
        <p14:creationId xmlns:p14="http://schemas.microsoft.com/office/powerpoint/2010/main" val="13202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数组型实际参数</a:t>
            </a:r>
          </a:p>
        </p:txBody>
      </p:sp>
      <p:sp>
        <p:nvSpPr>
          <p:cNvPr id="3" name="内容占位符 2"/>
          <p:cNvSpPr>
            <a:spLocks noGrp="1"/>
          </p:cNvSpPr>
          <p:nvPr>
            <p:ph idx="1"/>
          </p:nvPr>
        </p:nvSpPr>
        <p:spPr/>
        <p:txBody>
          <a:bodyPr/>
          <a:lstStyle/>
          <a:p>
            <a:pPr>
              <a:lnSpc>
                <a:spcPct val="110000"/>
              </a:lnSpc>
              <a:spcBef>
                <a:spcPct val="45000"/>
              </a:spcBef>
            </a:pPr>
            <a:r>
              <a:rPr lang="zh-CN" altLang="en-US" sz="2200" dirty="0" smtClean="0"/>
              <a:t>前面的例子告诉我们，如果不给出第二个长度参数，那么函数是无法自动检测出数组参数的正确长度的。</a:t>
            </a:r>
            <a:endParaRPr lang="en-US" altLang="zh-CN" sz="2200" dirty="0"/>
          </a:p>
          <a:p>
            <a:pPr>
              <a:lnSpc>
                <a:spcPct val="110000"/>
              </a:lnSpc>
              <a:spcBef>
                <a:spcPct val="45000"/>
              </a:spcBef>
            </a:pPr>
            <a:r>
              <a:rPr lang="zh-CN" altLang="en-US" sz="2200" dirty="0" smtClean="0"/>
              <a:t>这个特性有时候是很有用的。例如，虽然</a:t>
            </a:r>
            <a:r>
              <a:rPr lang="zh-CN" altLang="en-US" sz="2200" dirty="0"/>
              <a:t>数组</a:t>
            </a:r>
            <a:r>
              <a:rPr lang="en-US" altLang="zh-CN" sz="2200" dirty="0"/>
              <a:t>b</a:t>
            </a:r>
            <a:r>
              <a:rPr lang="zh-CN" altLang="en-US" sz="2200" dirty="0"/>
              <a:t>可以拥有</a:t>
            </a:r>
            <a:r>
              <a:rPr lang="en-US" altLang="zh-CN" sz="2200" dirty="0"/>
              <a:t>100</a:t>
            </a:r>
            <a:r>
              <a:rPr lang="zh-CN" altLang="en-US" sz="2200" dirty="0"/>
              <a:t>个元素，但是实际仅存储了</a:t>
            </a:r>
            <a:r>
              <a:rPr lang="en-US" altLang="zh-CN" sz="2200" dirty="0"/>
              <a:t>50</a:t>
            </a:r>
            <a:r>
              <a:rPr lang="zh-CN" altLang="en-US" sz="2200" dirty="0"/>
              <a:t>个</a:t>
            </a:r>
            <a:r>
              <a:rPr lang="zh-CN" altLang="en-US" sz="2200" dirty="0" smtClean="0"/>
              <a:t>元素，那么下列</a:t>
            </a:r>
            <a:r>
              <a:rPr lang="zh-CN" altLang="en-US" sz="2200" dirty="0"/>
              <a:t>语句</a:t>
            </a:r>
            <a:r>
              <a:rPr lang="zh-CN" altLang="en-US" sz="2200" dirty="0" smtClean="0"/>
              <a:t>可以只对</a:t>
            </a:r>
            <a:r>
              <a:rPr lang="zh-CN" altLang="en-US" sz="2200" dirty="0"/>
              <a:t>数组的前</a:t>
            </a:r>
            <a:r>
              <a:rPr lang="en-US" altLang="zh-CN" sz="2200" dirty="0"/>
              <a:t>50</a:t>
            </a:r>
            <a:r>
              <a:rPr lang="zh-CN" altLang="en-US" sz="2200" dirty="0"/>
              <a:t>个元素进行</a:t>
            </a:r>
            <a:r>
              <a:rPr lang="zh-CN" altLang="en-US" sz="2200" dirty="0" smtClean="0"/>
              <a:t>求和，而不必处理整个数组：</a:t>
            </a:r>
            <a:endParaRPr lang="en-US" altLang="zh-CN" sz="2200" dirty="0"/>
          </a:p>
          <a:p>
            <a:pPr>
              <a:lnSpc>
                <a:spcPct val="110000"/>
              </a:lnSpc>
              <a:spcBef>
                <a:spcPct val="45000"/>
              </a:spcBef>
              <a:buFont typeface="Wingdings" panose="05000000000000000000" pitchFamily="2" charset="2"/>
              <a:buNone/>
            </a:pPr>
            <a:r>
              <a:rPr lang="en-US" altLang="zh-CN" sz="2200" dirty="0"/>
              <a:t>	</a:t>
            </a:r>
            <a:r>
              <a:rPr lang="en-US" altLang="zh-CN" sz="2200" b="1" i="1" dirty="0">
                <a:solidFill>
                  <a:srgbClr val="FF0000"/>
                </a:solidFill>
              </a:rPr>
              <a:t>total = </a:t>
            </a:r>
            <a:r>
              <a:rPr lang="en-US" altLang="zh-CN" sz="2200" b="1" i="1" dirty="0" err="1">
                <a:solidFill>
                  <a:srgbClr val="FF0000"/>
                </a:solidFill>
              </a:rPr>
              <a:t>sum_array</a:t>
            </a:r>
            <a:r>
              <a:rPr lang="en-US" altLang="zh-CN" sz="2200" b="1" i="1" dirty="0">
                <a:solidFill>
                  <a:srgbClr val="FF0000"/>
                </a:solidFill>
              </a:rPr>
              <a:t>(b, 50</a:t>
            </a:r>
            <a:r>
              <a:rPr lang="en-US" altLang="zh-CN" sz="2200" b="1" i="1" dirty="0" smtClean="0">
                <a:solidFill>
                  <a:srgbClr val="FF0000"/>
                </a:solidFill>
              </a:rPr>
              <a:t>);</a:t>
            </a:r>
          </a:p>
          <a:p>
            <a:pPr>
              <a:lnSpc>
                <a:spcPct val="110000"/>
              </a:lnSpc>
              <a:spcBef>
                <a:spcPct val="45000"/>
              </a:spcBef>
              <a:buFont typeface="Wingdings" panose="05000000000000000000" pitchFamily="2" charset="2"/>
              <a:buNone/>
            </a:pPr>
            <a:r>
              <a:rPr lang="en-US" altLang="zh-CN" sz="2200" dirty="0"/>
              <a:t>	</a:t>
            </a:r>
            <a:r>
              <a:rPr lang="zh-CN" altLang="en-US" sz="2200" dirty="0" smtClean="0"/>
              <a:t>这样就好像数组被“裁剪”了一样。</a:t>
            </a:r>
            <a:endParaRPr lang="en-US" altLang="zh-CN" sz="2200" dirty="0"/>
          </a:p>
          <a:p>
            <a:pPr>
              <a:lnSpc>
                <a:spcPct val="110000"/>
              </a:lnSpc>
              <a:spcBef>
                <a:spcPct val="45000"/>
              </a:spcBef>
            </a:pPr>
            <a:r>
              <a:rPr lang="zh-CN" altLang="en-US" sz="2200" dirty="0" smtClean="0"/>
              <a:t>需要特别注意的是，长度参数不能超过数组实际参数真实长度。一个反例：</a:t>
            </a:r>
            <a:endParaRPr lang="zh-CN" altLang="en-US" sz="2200" dirty="0"/>
          </a:p>
          <a:p>
            <a:pPr lvl="1">
              <a:lnSpc>
                <a:spcPct val="110000"/>
              </a:lnSpc>
              <a:spcBef>
                <a:spcPct val="45000"/>
              </a:spcBef>
              <a:buFont typeface="Wingdings" panose="05000000000000000000" pitchFamily="2" charset="2"/>
              <a:buNone/>
            </a:pPr>
            <a:r>
              <a:rPr lang="en-US" altLang="zh-CN" sz="2200" b="1" i="1" dirty="0">
                <a:solidFill>
                  <a:srgbClr val="FF0000"/>
                </a:solidFill>
                <a:cs typeface="+mn-cs"/>
              </a:rPr>
              <a:t>total = </a:t>
            </a:r>
            <a:r>
              <a:rPr lang="en-US" altLang="zh-CN" sz="2200" b="1" i="1" dirty="0" err="1">
                <a:solidFill>
                  <a:srgbClr val="FF0000"/>
                </a:solidFill>
                <a:cs typeface="+mn-cs"/>
              </a:rPr>
              <a:t>sum_array</a:t>
            </a:r>
            <a:r>
              <a:rPr lang="en-US" altLang="zh-CN" sz="2200" b="1" i="1" dirty="0">
                <a:solidFill>
                  <a:srgbClr val="FF0000"/>
                </a:solidFill>
                <a:cs typeface="+mn-cs"/>
              </a:rPr>
              <a:t>(b, 150);    /*** WRONG ***/</a:t>
            </a:r>
          </a:p>
          <a:p>
            <a:pPr lvl="1">
              <a:lnSpc>
                <a:spcPct val="110000"/>
              </a:lnSpc>
              <a:spcBef>
                <a:spcPct val="45000"/>
              </a:spcBef>
              <a:buFont typeface="Wingdings" panose="05000000000000000000" pitchFamily="2" charset="2"/>
              <a:buNone/>
            </a:pPr>
            <a:r>
              <a:rPr lang="zh-CN" altLang="en-US" sz="2200" dirty="0" smtClean="0">
                <a:cs typeface="+mn-cs"/>
              </a:rPr>
              <a:t>这将使</a:t>
            </a:r>
            <a:r>
              <a:rPr lang="en-US" altLang="zh-CN" sz="2200" dirty="0" err="1" smtClean="0">
                <a:cs typeface="+mn-cs"/>
              </a:rPr>
              <a:t>sum_array</a:t>
            </a:r>
            <a:r>
              <a:rPr lang="zh-CN" altLang="en-US" sz="2200" dirty="0" smtClean="0">
                <a:cs typeface="+mn-cs"/>
              </a:rPr>
              <a:t>函数在处理数组</a:t>
            </a:r>
            <a:r>
              <a:rPr lang="en-US" altLang="zh-CN" sz="2200" dirty="0" smtClean="0">
                <a:cs typeface="+mn-cs"/>
              </a:rPr>
              <a:t>b</a:t>
            </a:r>
            <a:r>
              <a:rPr lang="zh-CN" altLang="en-US" sz="2200" dirty="0" smtClean="0">
                <a:cs typeface="+mn-cs"/>
              </a:rPr>
              <a:t>时，超出</a:t>
            </a:r>
            <a:r>
              <a:rPr lang="zh-CN" altLang="en-US" sz="2200" dirty="0">
                <a:cs typeface="+mn-cs"/>
              </a:rPr>
              <a:t>数组</a:t>
            </a:r>
            <a:r>
              <a:rPr lang="zh-CN" altLang="en-US" sz="2200" dirty="0" smtClean="0">
                <a:cs typeface="+mn-cs"/>
              </a:rPr>
              <a:t>的最大长度，从而导致</a:t>
            </a:r>
            <a:r>
              <a:rPr lang="zh-CN" altLang="en-US" sz="2200" dirty="0">
                <a:cs typeface="+mn-cs"/>
              </a:rPr>
              <a:t>不可知的行为</a:t>
            </a:r>
            <a:r>
              <a:rPr lang="zh-CN" altLang="en-US" dirty="0">
                <a:cs typeface="+mn-cs"/>
              </a:rPr>
              <a:t>。</a:t>
            </a:r>
            <a:endParaRPr lang="en-US" altLang="zh-CN" dirty="0">
              <a:cs typeface="+mn-cs"/>
            </a:endParaRPr>
          </a:p>
        </p:txBody>
      </p:sp>
    </p:spTree>
    <p:extLst>
      <p:ext uri="{BB962C8B-B14F-4D97-AF65-F5344CB8AC3E}">
        <p14:creationId xmlns:p14="http://schemas.microsoft.com/office/powerpoint/2010/main" val="114259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数组型实际参数</a:t>
            </a:r>
          </a:p>
        </p:txBody>
      </p:sp>
      <p:sp>
        <p:nvSpPr>
          <p:cNvPr id="3" name="内容占位符 2"/>
          <p:cNvSpPr>
            <a:spLocks noGrp="1"/>
          </p:cNvSpPr>
          <p:nvPr>
            <p:ph idx="1"/>
          </p:nvPr>
        </p:nvSpPr>
        <p:spPr/>
        <p:txBody>
          <a:bodyPr/>
          <a:lstStyle/>
          <a:p>
            <a:r>
              <a:rPr lang="zh-CN" altLang="en-US" sz="2400" dirty="0" smtClean="0"/>
              <a:t>与其它简单类型参数不同。如果函数</a:t>
            </a:r>
            <a:r>
              <a:rPr lang="zh-CN" altLang="en-US" sz="2400" b="1" dirty="0" smtClean="0">
                <a:solidFill>
                  <a:srgbClr val="FF0000"/>
                </a:solidFill>
              </a:rPr>
              <a:t>改变</a:t>
            </a:r>
            <a:r>
              <a:rPr lang="zh-CN" altLang="en-US" sz="2400" dirty="0" smtClean="0"/>
              <a:t>了数组</a:t>
            </a:r>
            <a:r>
              <a:rPr lang="zh-CN" altLang="en-US" sz="2400" dirty="0"/>
              <a:t>型</a:t>
            </a:r>
            <a:r>
              <a:rPr lang="zh-CN" altLang="en-US" sz="2400" b="1" dirty="0">
                <a:solidFill>
                  <a:srgbClr val="FF0000"/>
                </a:solidFill>
              </a:rPr>
              <a:t>形式参数</a:t>
            </a:r>
            <a:r>
              <a:rPr lang="zh-CN" altLang="en-US" sz="2400" dirty="0"/>
              <a:t>的元素</a:t>
            </a:r>
            <a:r>
              <a:rPr lang="zh-CN" altLang="en-US" sz="2400" dirty="0" smtClean="0"/>
              <a:t>，那么这个改变</a:t>
            </a:r>
            <a:r>
              <a:rPr lang="zh-CN" altLang="en-US" sz="2400" dirty="0"/>
              <a:t>会在相应的</a:t>
            </a:r>
            <a:r>
              <a:rPr lang="zh-CN" altLang="en-US" sz="2400" b="1" dirty="0">
                <a:solidFill>
                  <a:srgbClr val="FF0000"/>
                </a:solidFill>
              </a:rPr>
              <a:t>实际参数中体现</a:t>
            </a:r>
            <a:r>
              <a:rPr lang="zh-CN" altLang="en-US" sz="2400" dirty="0"/>
              <a:t>出来</a:t>
            </a:r>
            <a:r>
              <a:rPr lang="zh-CN" altLang="en-US" sz="2400" dirty="0" smtClean="0"/>
              <a:t>。话句话说，就是改变数组形参就能改变数组实参。相较之下，函数不能通过改变简单类型形参去改变实参。</a:t>
            </a:r>
            <a:endParaRPr lang="en-US" altLang="zh-CN" sz="2400" dirty="0"/>
          </a:p>
          <a:p>
            <a:r>
              <a:rPr lang="zh-CN" altLang="en-US" sz="2400" dirty="0"/>
              <a:t>下面的函数通过在每个数组元素中存储</a:t>
            </a:r>
            <a:r>
              <a:rPr lang="en-US" altLang="zh-CN" sz="2400" dirty="0"/>
              <a:t>0</a:t>
            </a:r>
            <a:r>
              <a:rPr lang="zh-CN" altLang="en-US" sz="2400" dirty="0"/>
              <a:t>来修改数组：</a:t>
            </a:r>
          </a:p>
          <a:p>
            <a:pPr lvl="1">
              <a:buFont typeface="Wingdings" panose="05000000000000000000" pitchFamily="2" charset="2"/>
              <a:buNone/>
            </a:pPr>
            <a:r>
              <a:rPr lang="en-US" altLang="zh-CN" sz="2000" b="1" i="1" dirty="0">
                <a:solidFill>
                  <a:srgbClr val="FF0000"/>
                </a:solidFill>
                <a:cs typeface="Courier New" panose="02070309020205020404" pitchFamily="49" charset="0"/>
              </a:rPr>
              <a:t>void </a:t>
            </a:r>
            <a:r>
              <a:rPr lang="en-US" altLang="zh-CN" sz="2000" b="1" i="1" dirty="0" err="1">
                <a:solidFill>
                  <a:srgbClr val="FF0000"/>
                </a:solidFill>
                <a:cs typeface="Courier New" panose="02070309020205020404" pitchFamily="49" charset="0"/>
              </a:rPr>
              <a:t>store_zeros</a:t>
            </a:r>
            <a:r>
              <a:rPr lang="en-US" altLang="zh-CN" sz="2000" b="1" i="1" dirty="0">
                <a:solidFill>
                  <a:srgbClr val="FF0000"/>
                </a:solidFill>
                <a:cs typeface="Courier New" panose="02070309020205020404" pitchFamily="49" charset="0"/>
              </a:rPr>
              <a:t>(</a:t>
            </a:r>
            <a:r>
              <a:rPr lang="en-US" altLang="zh-CN" sz="2000" b="1" i="1" dirty="0" err="1">
                <a:solidFill>
                  <a:srgbClr val="FF0000"/>
                </a:solidFill>
                <a:cs typeface="Courier New" panose="02070309020205020404" pitchFamily="49" charset="0"/>
              </a:rPr>
              <a:t>int</a:t>
            </a:r>
            <a:r>
              <a:rPr lang="en-US" altLang="zh-CN" sz="2000" b="1" i="1" dirty="0">
                <a:solidFill>
                  <a:srgbClr val="FF0000"/>
                </a:solidFill>
                <a:cs typeface="Courier New" panose="02070309020205020404" pitchFamily="49" charset="0"/>
              </a:rPr>
              <a:t> a[], </a:t>
            </a:r>
            <a:r>
              <a:rPr lang="en-US" altLang="zh-CN" sz="2000" b="1" i="1" dirty="0" err="1">
                <a:solidFill>
                  <a:srgbClr val="FF0000"/>
                </a:solidFill>
                <a:cs typeface="Courier New" panose="02070309020205020404" pitchFamily="49" charset="0"/>
              </a:rPr>
              <a:t>int</a:t>
            </a:r>
            <a:r>
              <a:rPr lang="en-US" altLang="zh-CN" sz="2000" b="1" i="1" dirty="0">
                <a:solidFill>
                  <a:srgbClr val="FF0000"/>
                </a:solidFill>
                <a:cs typeface="Courier New" panose="02070309020205020404" pitchFamily="49" charset="0"/>
              </a:rPr>
              <a:t> n)</a:t>
            </a:r>
          </a:p>
          <a:p>
            <a:pPr lvl="1">
              <a:buFont typeface="Wingdings" panose="05000000000000000000" pitchFamily="2" charset="2"/>
              <a:buNone/>
            </a:pPr>
            <a:r>
              <a:rPr lang="en-US" altLang="zh-CN" sz="2000" b="1" i="1" dirty="0">
                <a:solidFill>
                  <a:srgbClr val="FF0000"/>
                </a:solidFill>
                <a:cs typeface="Courier New" panose="02070309020205020404" pitchFamily="49" charset="0"/>
              </a:rPr>
              <a:t>{</a:t>
            </a:r>
          </a:p>
          <a:p>
            <a:pPr lvl="1">
              <a:buFont typeface="Wingdings" panose="05000000000000000000" pitchFamily="2" charset="2"/>
              <a:buNone/>
            </a:pPr>
            <a:r>
              <a:rPr lang="en-US" altLang="zh-CN" sz="2000" b="1" i="1" dirty="0">
                <a:solidFill>
                  <a:srgbClr val="FF0000"/>
                </a:solidFill>
                <a:cs typeface="Courier New" panose="02070309020205020404" pitchFamily="49" charset="0"/>
              </a:rPr>
              <a:t>	  </a:t>
            </a:r>
            <a:r>
              <a:rPr lang="en-US" altLang="zh-CN" sz="2000" b="1" i="1" dirty="0" err="1">
                <a:solidFill>
                  <a:srgbClr val="FF0000"/>
                </a:solidFill>
                <a:cs typeface="Courier New" panose="02070309020205020404" pitchFamily="49" charset="0"/>
              </a:rPr>
              <a:t>int</a:t>
            </a:r>
            <a:r>
              <a:rPr lang="en-US" altLang="zh-CN" sz="2000" b="1" i="1" dirty="0">
                <a:solidFill>
                  <a:srgbClr val="FF0000"/>
                </a:solidFill>
                <a:cs typeface="Courier New" panose="02070309020205020404" pitchFamily="49" charset="0"/>
              </a:rPr>
              <a:t> </a:t>
            </a:r>
            <a:r>
              <a:rPr lang="en-US" altLang="zh-CN" sz="2000" b="1" i="1" dirty="0" err="1">
                <a:solidFill>
                  <a:srgbClr val="FF0000"/>
                </a:solidFill>
                <a:cs typeface="Courier New" panose="02070309020205020404" pitchFamily="49" charset="0"/>
              </a:rPr>
              <a:t>i</a:t>
            </a:r>
            <a:r>
              <a:rPr lang="en-US" altLang="zh-CN" sz="2000" b="1" i="1" dirty="0">
                <a:solidFill>
                  <a:srgbClr val="FF0000"/>
                </a:solidFill>
                <a:cs typeface="Courier New" panose="02070309020205020404" pitchFamily="49" charset="0"/>
              </a:rPr>
              <a:t>;</a:t>
            </a:r>
          </a:p>
          <a:p>
            <a:pPr lvl="1">
              <a:buFont typeface="Wingdings" panose="05000000000000000000" pitchFamily="2" charset="2"/>
              <a:buNone/>
            </a:pPr>
            <a:r>
              <a:rPr lang="en-US" altLang="zh-CN" sz="2000" b="1" i="1" dirty="0">
                <a:solidFill>
                  <a:srgbClr val="FF0000"/>
                </a:solidFill>
                <a:cs typeface="Courier New" panose="02070309020205020404" pitchFamily="49" charset="0"/>
              </a:rPr>
              <a:t>	  for (</a:t>
            </a:r>
            <a:r>
              <a:rPr lang="en-US" altLang="zh-CN" sz="2000" b="1" i="1" dirty="0" err="1">
                <a:solidFill>
                  <a:srgbClr val="FF0000"/>
                </a:solidFill>
                <a:cs typeface="Courier New" panose="02070309020205020404" pitchFamily="49" charset="0"/>
              </a:rPr>
              <a:t>i</a:t>
            </a:r>
            <a:r>
              <a:rPr lang="en-US" altLang="zh-CN" sz="2000" b="1" i="1" dirty="0">
                <a:solidFill>
                  <a:srgbClr val="FF0000"/>
                </a:solidFill>
                <a:cs typeface="Courier New" panose="02070309020205020404" pitchFamily="49" charset="0"/>
              </a:rPr>
              <a:t> = 0; </a:t>
            </a:r>
            <a:r>
              <a:rPr lang="en-US" altLang="zh-CN" sz="2000" b="1" i="1" dirty="0" err="1">
                <a:solidFill>
                  <a:srgbClr val="FF0000"/>
                </a:solidFill>
                <a:cs typeface="Courier New" panose="02070309020205020404" pitchFamily="49" charset="0"/>
              </a:rPr>
              <a:t>i</a:t>
            </a:r>
            <a:r>
              <a:rPr lang="en-US" altLang="zh-CN" sz="2000" b="1" i="1" dirty="0">
                <a:solidFill>
                  <a:srgbClr val="FF0000"/>
                </a:solidFill>
                <a:cs typeface="Courier New" panose="02070309020205020404" pitchFamily="49" charset="0"/>
              </a:rPr>
              <a:t> &lt; n; </a:t>
            </a:r>
            <a:r>
              <a:rPr lang="en-US" altLang="zh-CN" sz="2000" b="1" i="1" dirty="0" err="1">
                <a:solidFill>
                  <a:srgbClr val="FF0000"/>
                </a:solidFill>
                <a:cs typeface="Courier New" panose="02070309020205020404" pitchFamily="49" charset="0"/>
              </a:rPr>
              <a:t>i</a:t>
            </a:r>
            <a:r>
              <a:rPr lang="en-US" altLang="zh-CN" sz="2000" b="1" i="1" dirty="0">
                <a:solidFill>
                  <a:srgbClr val="FF0000"/>
                </a:solidFill>
                <a:cs typeface="Courier New" panose="02070309020205020404" pitchFamily="49" charset="0"/>
              </a:rPr>
              <a:t>++) </a:t>
            </a:r>
          </a:p>
          <a:p>
            <a:pPr lvl="1">
              <a:buFont typeface="Wingdings" panose="05000000000000000000" pitchFamily="2" charset="2"/>
              <a:buNone/>
            </a:pPr>
            <a:r>
              <a:rPr lang="en-US" altLang="zh-CN" sz="2000" b="1" i="1" dirty="0">
                <a:solidFill>
                  <a:srgbClr val="FF0000"/>
                </a:solidFill>
                <a:cs typeface="Courier New" panose="02070309020205020404" pitchFamily="49" charset="0"/>
              </a:rPr>
              <a:t>	    a[</a:t>
            </a:r>
            <a:r>
              <a:rPr lang="en-US" altLang="zh-CN" sz="2000" b="1" i="1" dirty="0" err="1">
                <a:solidFill>
                  <a:srgbClr val="FF0000"/>
                </a:solidFill>
                <a:cs typeface="Courier New" panose="02070309020205020404" pitchFamily="49" charset="0"/>
              </a:rPr>
              <a:t>i</a:t>
            </a:r>
            <a:r>
              <a:rPr lang="en-US" altLang="zh-CN" sz="2000" b="1" i="1" dirty="0">
                <a:solidFill>
                  <a:srgbClr val="FF0000"/>
                </a:solidFill>
                <a:cs typeface="Courier New" panose="02070309020205020404" pitchFamily="49" charset="0"/>
              </a:rPr>
              <a:t>] = 0;</a:t>
            </a:r>
          </a:p>
          <a:p>
            <a:pPr lvl="1">
              <a:buFont typeface="Wingdings" panose="05000000000000000000" pitchFamily="2" charset="2"/>
              <a:buNone/>
            </a:pPr>
            <a:r>
              <a:rPr lang="en-US" altLang="zh-CN" sz="2000" b="1" i="1" dirty="0">
                <a:solidFill>
                  <a:srgbClr val="FF0000"/>
                </a:solidFill>
                <a:cs typeface="Courier New" panose="02070309020205020404" pitchFamily="49" charset="0"/>
              </a:rPr>
              <a:t>}</a:t>
            </a:r>
          </a:p>
          <a:p>
            <a:r>
              <a:rPr lang="zh-CN" altLang="en-US" sz="2400" dirty="0">
                <a:cs typeface="Courier New" panose="02070309020205020404" pitchFamily="49" charset="0"/>
              </a:rPr>
              <a:t>调用</a:t>
            </a:r>
            <a:r>
              <a:rPr lang="en-US" altLang="zh-CN" sz="2400" dirty="0" err="1">
                <a:cs typeface="Courier New" panose="02070309020205020404" pitchFamily="49" charset="0"/>
              </a:rPr>
              <a:t>store_zeros</a:t>
            </a:r>
            <a:r>
              <a:rPr lang="zh-CN" altLang="en-US" sz="2400" dirty="0">
                <a:cs typeface="Courier New" panose="02070309020205020404" pitchFamily="49" charset="0"/>
              </a:rPr>
              <a:t>：</a:t>
            </a:r>
            <a:r>
              <a:rPr lang="en-US" altLang="zh-CN" sz="2400" dirty="0">
                <a:cs typeface="Courier New" panose="02070309020205020404" pitchFamily="49" charset="0"/>
              </a:rPr>
              <a:t>	</a:t>
            </a:r>
            <a:r>
              <a:rPr lang="en-US" altLang="zh-CN" sz="2400" b="1" i="1" dirty="0" err="1">
                <a:solidFill>
                  <a:srgbClr val="FF0000"/>
                </a:solidFill>
                <a:cs typeface="Courier New" panose="02070309020205020404" pitchFamily="49" charset="0"/>
              </a:rPr>
              <a:t>store_zeros</a:t>
            </a:r>
            <a:r>
              <a:rPr lang="en-US" altLang="zh-CN" sz="2400" b="1" i="1" dirty="0">
                <a:solidFill>
                  <a:srgbClr val="FF0000"/>
                </a:solidFill>
                <a:cs typeface="Courier New" panose="02070309020205020404" pitchFamily="49" charset="0"/>
              </a:rPr>
              <a:t>(b, 100);</a:t>
            </a:r>
          </a:p>
          <a:p>
            <a:r>
              <a:rPr lang="zh-CN" altLang="en-US" sz="2400" dirty="0">
                <a:cs typeface="Courier New" panose="02070309020205020404" pitchFamily="49" charset="0"/>
              </a:rPr>
              <a:t>数组型实际参数的元素</a:t>
            </a:r>
            <a:r>
              <a:rPr lang="zh-CN" altLang="en-US" sz="2400" dirty="0" smtClean="0">
                <a:cs typeface="Courier New" panose="02070309020205020404" pitchFamily="49" charset="0"/>
              </a:rPr>
              <a:t>可以被修改</a:t>
            </a:r>
            <a:r>
              <a:rPr lang="zh-CN" altLang="en-US" sz="2400" dirty="0">
                <a:cs typeface="Courier New" panose="02070309020205020404" pitchFamily="49" charset="0"/>
              </a:rPr>
              <a:t>似乎与</a:t>
            </a:r>
            <a:r>
              <a:rPr lang="en-US" altLang="zh-CN" sz="2400" dirty="0">
                <a:cs typeface="Courier New" panose="02070309020205020404" pitchFamily="49" charset="0"/>
              </a:rPr>
              <a:t>C</a:t>
            </a:r>
            <a:r>
              <a:rPr lang="zh-CN" altLang="en-US" sz="2400" dirty="0">
                <a:cs typeface="Courier New" panose="02070309020205020404" pitchFamily="49" charset="0"/>
              </a:rPr>
              <a:t>语言中实际参数的值传递相矛盾</a:t>
            </a:r>
            <a:r>
              <a:rPr lang="zh-CN" altLang="en-US" sz="2400" dirty="0" smtClean="0">
                <a:cs typeface="Courier New" panose="02070309020205020404" pitchFamily="49" charset="0"/>
              </a:rPr>
              <a:t>。在后续章节中会解释这是为什么。</a:t>
            </a:r>
            <a:endParaRPr lang="en-US" altLang="zh-CN" sz="2400" dirty="0">
              <a:cs typeface="Courier New" panose="02070309020205020404" pitchFamily="49" charset="0"/>
            </a:endParaRPr>
          </a:p>
        </p:txBody>
      </p:sp>
    </p:spTree>
    <p:extLst>
      <p:ext uri="{BB962C8B-B14F-4D97-AF65-F5344CB8AC3E}">
        <p14:creationId xmlns:p14="http://schemas.microsoft.com/office/powerpoint/2010/main" val="134448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数组型实际参数</a:t>
            </a:r>
          </a:p>
        </p:txBody>
      </p:sp>
      <p:sp>
        <p:nvSpPr>
          <p:cNvPr id="3" name="内容占位符 2"/>
          <p:cNvSpPr>
            <a:spLocks noGrp="1"/>
          </p:cNvSpPr>
          <p:nvPr>
            <p:ph idx="1"/>
          </p:nvPr>
        </p:nvSpPr>
        <p:spPr/>
        <p:txBody>
          <a:bodyPr/>
          <a:lstStyle/>
          <a:p>
            <a:r>
              <a:rPr lang="zh-CN" altLang="en-US" sz="2400" dirty="0"/>
              <a:t>如果形式参数是多维数组，则只有第一维的长度可以省略。</a:t>
            </a:r>
            <a:endParaRPr lang="en-US" altLang="zh-CN" sz="2400" dirty="0"/>
          </a:p>
          <a:p>
            <a:r>
              <a:rPr lang="zh-CN" altLang="en-US" sz="2400" dirty="0"/>
              <a:t>如果我们修改</a:t>
            </a:r>
            <a:r>
              <a:rPr lang="en-US" altLang="zh-CN" sz="2400" dirty="0" err="1">
                <a:cs typeface="Courier New" panose="02070309020205020404" pitchFamily="49" charset="0"/>
              </a:rPr>
              <a:t>sum_array</a:t>
            </a:r>
            <a:r>
              <a:rPr lang="zh-CN" altLang="en-US" sz="2400" dirty="0">
                <a:cs typeface="Courier New" panose="02070309020205020404" pitchFamily="49" charset="0"/>
              </a:rPr>
              <a:t>函数，使得</a:t>
            </a:r>
            <a:r>
              <a:rPr lang="en-US" altLang="zh-CN" sz="2400" dirty="0"/>
              <a:t>a</a:t>
            </a:r>
            <a:r>
              <a:rPr lang="zh-CN" altLang="en-US" sz="2400" dirty="0"/>
              <a:t>是个二维数组，则必须指定</a:t>
            </a:r>
            <a:r>
              <a:rPr lang="en-US" altLang="zh-CN" sz="2400" dirty="0"/>
              <a:t>a</a:t>
            </a:r>
            <a:r>
              <a:rPr lang="zh-CN" altLang="en-US" sz="2400" dirty="0"/>
              <a:t>中列的数量：</a:t>
            </a:r>
          </a:p>
          <a:p>
            <a:pPr lvl="1">
              <a:buFont typeface="Wingdings" panose="05000000000000000000" pitchFamily="2" charset="2"/>
              <a:buNone/>
            </a:pPr>
            <a:r>
              <a:rPr lang="en-US" altLang="zh-CN" b="1" i="1" dirty="0">
                <a:solidFill>
                  <a:srgbClr val="FF0000"/>
                </a:solidFill>
              </a:rPr>
              <a:t>#define LEN 10</a:t>
            </a:r>
          </a:p>
          <a:p>
            <a:pPr lvl="1">
              <a:buFont typeface="Wingdings" panose="05000000000000000000" pitchFamily="2" charset="2"/>
              <a:buNone/>
            </a:pPr>
            <a:r>
              <a:rPr lang="en-US" altLang="zh-CN" b="1" i="1" dirty="0" err="1">
                <a:solidFill>
                  <a:srgbClr val="FF0000"/>
                </a:solidFill>
              </a:rPr>
              <a:t>int</a:t>
            </a:r>
            <a:r>
              <a:rPr lang="en-US" altLang="zh-CN" sz="1400" b="1" i="1" dirty="0">
                <a:solidFill>
                  <a:srgbClr val="FF0000"/>
                </a:solidFill>
              </a:rPr>
              <a:t> </a:t>
            </a:r>
            <a:r>
              <a:rPr lang="en-US" altLang="zh-CN" b="1" i="1" dirty="0" err="1">
                <a:solidFill>
                  <a:srgbClr val="FF0000"/>
                </a:solidFill>
              </a:rPr>
              <a:t>sum_two_dimensional_array</a:t>
            </a:r>
            <a:r>
              <a:rPr lang="en-US" altLang="zh-CN" b="1" i="1" dirty="0">
                <a:solidFill>
                  <a:srgbClr val="FF0000"/>
                </a:solidFill>
              </a:rPr>
              <a:t>(</a:t>
            </a:r>
            <a:r>
              <a:rPr lang="en-US" altLang="zh-CN" b="1" i="1" dirty="0" err="1">
                <a:solidFill>
                  <a:srgbClr val="FF0000"/>
                </a:solidFill>
              </a:rPr>
              <a:t>int</a:t>
            </a:r>
            <a:r>
              <a:rPr lang="en-US" altLang="zh-CN" sz="1400" b="1" i="1" dirty="0">
                <a:solidFill>
                  <a:srgbClr val="FF0000"/>
                </a:solidFill>
              </a:rPr>
              <a:t> </a:t>
            </a:r>
            <a:r>
              <a:rPr lang="en-US" altLang="zh-CN" b="1" i="1" dirty="0">
                <a:solidFill>
                  <a:srgbClr val="FF0000"/>
                </a:solidFill>
              </a:rPr>
              <a:t>a</a:t>
            </a:r>
            <a:r>
              <a:rPr lang="en-US" altLang="zh-CN" b="1" i="1" dirty="0">
                <a:solidFill>
                  <a:srgbClr val="006600"/>
                </a:solidFill>
              </a:rPr>
              <a:t>[][LEN]</a:t>
            </a:r>
            <a:r>
              <a:rPr lang="en-US" altLang="zh-CN" b="1" i="1" dirty="0">
                <a:solidFill>
                  <a:srgbClr val="FF0000"/>
                </a:solidFill>
              </a:rPr>
              <a:t>,</a:t>
            </a:r>
            <a:r>
              <a:rPr lang="en-US" altLang="zh-CN" sz="1400" b="1" i="1" dirty="0">
                <a:solidFill>
                  <a:srgbClr val="FF0000"/>
                </a:solidFill>
              </a:rPr>
              <a:t> </a:t>
            </a:r>
            <a:r>
              <a:rPr lang="en-US" altLang="zh-CN" b="1" i="1" dirty="0" err="1">
                <a:solidFill>
                  <a:srgbClr val="FF0000"/>
                </a:solidFill>
              </a:rPr>
              <a:t>int</a:t>
            </a:r>
            <a:r>
              <a:rPr lang="en-US" altLang="zh-CN" sz="1400" b="1" i="1" dirty="0">
                <a:solidFill>
                  <a:srgbClr val="FF0000"/>
                </a:solidFill>
              </a:rPr>
              <a:t> </a:t>
            </a:r>
            <a:r>
              <a:rPr lang="en-US" altLang="zh-CN" b="1" i="1" dirty="0">
                <a:solidFill>
                  <a:srgbClr val="FF0000"/>
                </a:solidFill>
              </a:rPr>
              <a:t>n)</a:t>
            </a:r>
          </a:p>
          <a:p>
            <a:pPr lvl="1">
              <a:buFont typeface="Wingdings" panose="05000000000000000000" pitchFamily="2" charset="2"/>
              <a:buNone/>
            </a:pPr>
            <a:r>
              <a:rPr lang="en-US" altLang="zh-CN" b="1" i="1" dirty="0">
                <a:solidFill>
                  <a:srgbClr val="FF0000"/>
                </a:solidFill>
              </a:rPr>
              <a:t>{</a:t>
            </a:r>
          </a:p>
          <a:p>
            <a:pPr lvl="1">
              <a:buFont typeface="Wingdings" panose="05000000000000000000" pitchFamily="2" charset="2"/>
              <a:buNone/>
            </a:pPr>
            <a:r>
              <a:rPr lang="en-US" altLang="zh-CN" b="1" i="1" dirty="0">
                <a:solidFill>
                  <a:srgbClr val="FF0000"/>
                </a:solidFill>
              </a:rPr>
              <a:t>	  </a:t>
            </a:r>
            <a:r>
              <a:rPr lang="en-US" altLang="zh-CN" b="1" i="1" dirty="0" err="1">
                <a:solidFill>
                  <a:srgbClr val="FF0000"/>
                </a:solidFill>
              </a:rPr>
              <a:t>int</a:t>
            </a:r>
            <a:r>
              <a:rPr lang="en-US" altLang="zh-CN" b="1" i="1" dirty="0">
                <a:solidFill>
                  <a:srgbClr val="FF0000"/>
                </a:solidFill>
              </a:rPr>
              <a:t> </a:t>
            </a:r>
            <a:r>
              <a:rPr lang="en-US" altLang="zh-CN" b="1" i="1" dirty="0" err="1">
                <a:solidFill>
                  <a:srgbClr val="FF0000"/>
                </a:solidFill>
              </a:rPr>
              <a:t>i</a:t>
            </a:r>
            <a:r>
              <a:rPr lang="en-US" altLang="zh-CN" b="1" i="1" dirty="0">
                <a:solidFill>
                  <a:srgbClr val="FF0000"/>
                </a:solidFill>
              </a:rPr>
              <a:t>, j, sum = 0;</a:t>
            </a:r>
          </a:p>
          <a:p>
            <a:pPr lvl="1">
              <a:buFont typeface="Wingdings" panose="05000000000000000000" pitchFamily="2" charset="2"/>
              <a:buNone/>
            </a:pPr>
            <a:r>
              <a:rPr lang="en-US" altLang="zh-CN" b="1" i="1" dirty="0">
                <a:solidFill>
                  <a:srgbClr val="FF0000"/>
                </a:solidFill>
              </a:rPr>
              <a:t>	  for (</a:t>
            </a:r>
            <a:r>
              <a:rPr lang="en-US" altLang="zh-CN" b="1" i="1" dirty="0" err="1">
                <a:solidFill>
                  <a:srgbClr val="FF0000"/>
                </a:solidFill>
              </a:rPr>
              <a:t>i</a:t>
            </a:r>
            <a:r>
              <a:rPr lang="en-US" altLang="zh-CN" b="1" i="1" dirty="0">
                <a:solidFill>
                  <a:srgbClr val="FF0000"/>
                </a:solidFill>
              </a:rPr>
              <a:t> = 0; </a:t>
            </a:r>
            <a:r>
              <a:rPr lang="en-US" altLang="zh-CN" b="1" i="1" dirty="0" err="1">
                <a:solidFill>
                  <a:srgbClr val="FF0000"/>
                </a:solidFill>
              </a:rPr>
              <a:t>i</a:t>
            </a:r>
            <a:r>
              <a:rPr lang="en-US" altLang="zh-CN" b="1" i="1" dirty="0">
                <a:solidFill>
                  <a:srgbClr val="FF0000"/>
                </a:solidFill>
              </a:rPr>
              <a:t> &lt; n; </a:t>
            </a:r>
            <a:r>
              <a:rPr lang="en-US" altLang="zh-CN" b="1" i="1" dirty="0" err="1">
                <a:solidFill>
                  <a:srgbClr val="FF0000"/>
                </a:solidFill>
              </a:rPr>
              <a:t>i</a:t>
            </a:r>
            <a:r>
              <a:rPr lang="en-US" altLang="zh-CN" b="1" i="1" dirty="0">
                <a:solidFill>
                  <a:srgbClr val="FF0000"/>
                </a:solidFill>
              </a:rPr>
              <a:t>++)</a:t>
            </a:r>
          </a:p>
          <a:p>
            <a:pPr lvl="1">
              <a:buFont typeface="Wingdings" panose="05000000000000000000" pitchFamily="2" charset="2"/>
              <a:buNone/>
            </a:pPr>
            <a:r>
              <a:rPr lang="en-US" altLang="zh-CN" b="1" i="1" dirty="0">
                <a:solidFill>
                  <a:srgbClr val="FF0000"/>
                </a:solidFill>
              </a:rPr>
              <a:t>	    for (j = 0; j &lt; LEN; </a:t>
            </a:r>
            <a:r>
              <a:rPr lang="en-US" altLang="zh-CN" b="1" i="1" dirty="0" err="1">
                <a:solidFill>
                  <a:srgbClr val="FF0000"/>
                </a:solidFill>
              </a:rPr>
              <a:t>j++</a:t>
            </a:r>
            <a:r>
              <a:rPr lang="en-US" altLang="zh-CN" b="1" i="1" dirty="0">
                <a:solidFill>
                  <a:srgbClr val="FF0000"/>
                </a:solidFill>
              </a:rPr>
              <a:t>)</a:t>
            </a:r>
          </a:p>
          <a:p>
            <a:pPr lvl="1">
              <a:buFont typeface="Wingdings" panose="05000000000000000000" pitchFamily="2" charset="2"/>
              <a:buNone/>
            </a:pPr>
            <a:r>
              <a:rPr lang="en-US" altLang="zh-CN" b="1" i="1" dirty="0">
                <a:solidFill>
                  <a:srgbClr val="FF0000"/>
                </a:solidFill>
              </a:rPr>
              <a:t>	      sum += a[</a:t>
            </a:r>
            <a:r>
              <a:rPr lang="en-US" altLang="zh-CN" b="1" i="1" dirty="0" err="1">
                <a:solidFill>
                  <a:srgbClr val="FF0000"/>
                </a:solidFill>
              </a:rPr>
              <a:t>i</a:t>
            </a:r>
            <a:r>
              <a:rPr lang="en-US" altLang="zh-CN" b="1" i="1" dirty="0">
                <a:solidFill>
                  <a:srgbClr val="FF0000"/>
                </a:solidFill>
              </a:rPr>
              <a:t>][j];</a:t>
            </a:r>
          </a:p>
          <a:p>
            <a:pPr lvl="1">
              <a:buFont typeface="Wingdings" panose="05000000000000000000" pitchFamily="2" charset="2"/>
              <a:buNone/>
            </a:pPr>
            <a:r>
              <a:rPr lang="en-US" altLang="zh-CN" b="1" i="1" dirty="0">
                <a:solidFill>
                  <a:srgbClr val="FF0000"/>
                </a:solidFill>
              </a:rPr>
              <a:t>	  return sum;</a:t>
            </a:r>
          </a:p>
          <a:p>
            <a:pPr lvl="1">
              <a:buFont typeface="Wingdings" panose="05000000000000000000" pitchFamily="2" charset="2"/>
              <a:buNone/>
            </a:pPr>
            <a:r>
              <a:rPr lang="en-US" altLang="zh-CN" b="1" i="1" dirty="0" smtClean="0">
                <a:solidFill>
                  <a:srgbClr val="FF0000"/>
                </a:solidFill>
              </a:rPr>
              <a:t>}</a:t>
            </a:r>
            <a:endParaRPr lang="en-US" altLang="zh-CN" b="1" i="1" dirty="0">
              <a:solidFill>
                <a:srgbClr val="FF0000"/>
              </a:solidFill>
            </a:endParaRPr>
          </a:p>
        </p:txBody>
      </p:sp>
    </p:spTree>
    <p:extLst>
      <p:ext uri="{BB962C8B-B14F-4D97-AF65-F5344CB8AC3E}">
        <p14:creationId xmlns:p14="http://schemas.microsoft.com/office/powerpoint/2010/main" val="373665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9.4 return</a:t>
            </a:r>
            <a:r>
              <a:rPr lang="zh-CN" altLang="en-US" dirty="0"/>
              <a:t>语句</a:t>
            </a:r>
          </a:p>
        </p:txBody>
      </p:sp>
      <p:sp>
        <p:nvSpPr>
          <p:cNvPr id="3" name="内容占位符 2"/>
          <p:cNvSpPr>
            <a:spLocks noGrp="1"/>
          </p:cNvSpPr>
          <p:nvPr>
            <p:ph idx="1"/>
          </p:nvPr>
        </p:nvSpPr>
        <p:spPr/>
        <p:txBody>
          <a:bodyPr/>
          <a:lstStyle/>
          <a:p>
            <a:r>
              <a:rPr lang="zh-CN" altLang="en-US" sz="2800" dirty="0" smtClean="0"/>
              <a:t>函数在完成的时候，需要返回到调用它的地方。</a:t>
            </a:r>
            <a:r>
              <a:rPr lang="zh-CN" altLang="en-US" sz="2800" dirty="0"/>
              <a:t>这</a:t>
            </a:r>
            <a:r>
              <a:rPr lang="zh-CN" altLang="en-US" sz="2800" dirty="0" smtClean="0"/>
              <a:t>是需要用到</a:t>
            </a:r>
            <a:r>
              <a:rPr lang="en-US" altLang="zh-CN" sz="2800" b="1" dirty="0" smtClean="0">
                <a:solidFill>
                  <a:srgbClr val="FF0000"/>
                </a:solidFill>
              </a:rPr>
              <a:t>return</a:t>
            </a:r>
            <a:r>
              <a:rPr lang="zh-CN" altLang="en-US" sz="2800" dirty="0" smtClean="0"/>
              <a:t>语句。</a:t>
            </a:r>
            <a:endParaRPr lang="en-US" altLang="zh-CN" sz="2800" dirty="0" smtClean="0"/>
          </a:p>
        </p:txBody>
      </p:sp>
      <p:sp>
        <p:nvSpPr>
          <p:cNvPr id="4" name="文本框 3"/>
          <p:cNvSpPr txBox="1"/>
          <p:nvPr/>
        </p:nvSpPr>
        <p:spPr>
          <a:xfrm>
            <a:off x="762000" y="2743200"/>
            <a:ext cx="4419600" cy="1938992"/>
          </a:xfrm>
          <a:prstGeom prst="rect">
            <a:avLst/>
          </a:prstGeom>
          <a:noFill/>
        </p:spPr>
        <p:txBody>
          <a:bodyPr wrap="square" rtlCol="0">
            <a:spAutoFit/>
          </a:bodyPr>
          <a:lstStyle/>
          <a:p>
            <a:r>
              <a:rPr lang="en-US" altLang="zh-CN" dirty="0" err="1">
                <a:effectLst>
                  <a:outerShdw blurRad="38100" dist="38100" dir="2700000" algn="tl">
                    <a:srgbClr val="000000">
                      <a:alpha val="43137"/>
                    </a:srgbClr>
                  </a:outerShdw>
                </a:effectLst>
                <a:latin typeface="Consolas" panose="020B0609020204030204" pitchFamily="49" charset="0"/>
              </a:rPr>
              <a:t>i</a:t>
            </a:r>
            <a:r>
              <a:rPr lang="en-US" altLang="zh-CN" dirty="0" err="1" smtClean="0">
                <a:effectLst>
                  <a:outerShdw blurRad="38100" dist="38100" dir="2700000" algn="tl">
                    <a:srgbClr val="000000">
                      <a:alpha val="43137"/>
                    </a:srgbClr>
                  </a:outerShdw>
                </a:effectLst>
                <a:latin typeface="Consolas" panose="020B0609020204030204" pitchFamily="49" charset="0"/>
              </a:rPr>
              <a:t>nt</a:t>
            </a:r>
            <a:r>
              <a:rPr lang="en-US" altLang="zh-CN" dirty="0" smtClean="0">
                <a:effectLst>
                  <a:outerShdw blurRad="38100" dist="38100" dir="2700000" algn="tl">
                    <a:srgbClr val="000000">
                      <a:alpha val="43137"/>
                    </a:srgbClr>
                  </a:outerShdw>
                </a:effectLst>
                <a:latin typeface="Consolas" panose="020B0609020204030204" pitchFamily="49" charset="0"/>
              </a:rPr>
              <a:t> main()</a:t>
            </a:r>
          </a:p>
          <a:p>
            <a:r>
              <a:rPr lang="en-US" altLang="zh-CN" dirty="0" smtClean="0">
                <a:effectLst>
                  <a:outerShdw blurRad="38100" dist="38100" dir="2700000" algn="tl">
                    <a:srgbClr val="000000">
                      <a:alpha val="43137"/>
                    </a:srgbClr>
                  </a:outerShdw>
                </a:effectLst>
                <a:latin typeface="Consolas" panose="020B0609020204030204" pitchFamily="49" charset="0"/>
              </a:rPr>
              <a:t>{</a:t>
            </a:r>
          </a:p>
          <a:p>
            <a:r>
              <a:rPr lang="en-US" altLang="zh-CN" dirty="0">
                <a:effectLst>
                  <a:outerShdw blurRad="38100" dist="38100" dir="2700000" algn="tl">
                    <a:srgbClr val="000000">
                      <a:alpha val="43137"/>
                    </a:srgbClr>
                  </a:outerShdw>
                </a:effectLst>
                <a:latin typeface="Consolas" panose="020B0609020204030204" pitchFamily="49" charset="0"/>
              </a:rPr>
              <a:t> </a:t>
            </a:r>
            <a:r>
              <a:rPr lang="en-US" altLang="zh-CN" dirty="0" smtClean="0">
                <a:effectLst>
                  <a:outerShdw blurRad="38100" dist="38100" dir="2700000" algn="tl">
                    <a:srgbClr val="000000">
                      <a:alpha val="43137"/>
                    </a:srgbClr>
                  </a:outerShdw>
                </a:effectLst>
                <a:latin typeface="Consolas" panose="020B0609020204030204" pitchFamily="49" charset="0"/>
              </a:rPr>
              <a:t>  …</a:t>
            </a:r>
          </a:p>
          <a:p>
            <a:r>
              <a:rPr lang="en-US" altLang="zh-CN" dirty="0">
                <a:effectLst>
                  <a:outerShdw blurRad="38100" dist="38100" dir="2700000" algn="tl">
                    <a:srgbClr val="000000">
                      <a:alpha val="43137"/>
                    </a:srgbClr>
                  </a:outerShdw>
                </a:effectLst>
                <a:latin typeface="Consolas" panose="020B0609020204030204" pitchFamily="49" charset="0"/>
              </a:rPr>
              <a:t> </a:t>
            </a:r>
            <a:r>
              <a:rPr lang="en-US" altLang="zh-CN" dirty="0" smtClean="0">
                <a:effectLst>
                  <a:outerShdw blurRad="38100" dist="38100" dir="2700000" algn="tl">
                    <a:srgbClr val="000000">
                      <a:alpha val="43137"/>
                    </a:srgbClr>
                  </a:outerShdw>
                </a:effectLst>
                <a:latin typeface="Consolas" panose="020B0609020204030204" pitchFamily="49" charset="0"/>
              </a:rPr>
              <a:t>  </a:t>
            </a:r>
            <a:r>
              <a:rPr lang="en-US" altLang="zh-CN" dirty="0" err="1" smtClean="0">
                <a:effectLst>
                  <a:outerShdw blurRad="38100" dist="38100" dir="2700000" algn="tl">
                    <a:srgbClr val="000000">
                      <a:alpha val="43137"/>
                    </a:srgbClr>
                  </a:outerShdw>
                </a:effectLst>
                <a:latin typeface="Consolas" panose="020B0609020204030204" pitchFamily="49" charset="0"/>
              </a:rPr>
              <a:t>avg</a:t>
            </a:r>
            <a:r>
              <a:rPr lang="en-US" altLang="zh-CN" dirty="0" smtClean="0">
                <a:effectLst>
                  <a:outerShdw blurRad="38100" dist="38100" dir="2700000" algn="tl">
                    <a:srgbClr val="000000">
                      <a:alpha val="43137"/>
                    </a:srgbClr>
                  </a:outerShdw>
                </a:effectLst>
                <a:latin typeface="Consolas" panose="020B0609020204030204" pitchFamily="49" charset="0"/>
              </a:rPr>
              <a:t> = average(x, y);</a:t>
            </a:r>
          </a:p>
          <a:p>
            <a:r>
              <a:rPr lang="en-US" altLang="zh-CN" dirty="0">
                <a:effectLst>
                  <a:outerShdw blurRad="38100" dist="38100" dir="2700000" algn="tl">
                    <a:srgbClr val="000000">
                      <a:alpha val="43137"/>
                    </a:srgbClr>
                  </a:outerShdw>
                </a:effectLst>
                <a:latin typeface="Consolas" panose="020B0609020204030204" pitchFamily="49" charset="0"/>
              </a:rPr>
              <a:t>}</a:t>
            </a:r>
            <a:endParaRPr lang="zh-CN" altLang="en-US" dirty="0">
              <a:effectLst>
                <a:outerShdw blurRad="38100" dist="38100" dir="2700000" algn="tl">
                  <a:srgbClr val="000000">
                    <a:alpha val="43137"/>
                  </a:srgbClr>
                </a:outerShdw>
              </a:effectLst>
              <a:latin typeface="Consolas" panose="020B0609020204030204" pitchFamily="49" charset="0"/>
            </a:endParaRPr>
          </a:p>
        </p:txBody>
      </p:sp>
      <p:sp>
        <p:nvSpPr>
          <p:cNvPr id="5" name="文本框 4"/>
          <p:cNvSpPr txBox="1"/>
          <p:nvPr/>
        </p:nvSpPr>
        <p:spPr>
          <a:xfrm>
            <a:off x="5867400" y="2736894"/>
            <a:ext cx="6172200" cy="1938992"/>
          </a:xfrm>
          <a:prstGeom prst="rect">
            <a:avLst/>
          </a:prstGeom>
          <a:noFill/>
        </p:spPr>
        <p:txBody>
          <a:bodyPr wrap="square" rtlCol="0">
            <a:spAutoFit/>
          </a:bodyPr>
          <a:lstStyle/>
          <a:p>
            <a:r>
              <a:rPr lang="en-US" altLang="zh-CN" dirty="0">
                <a:effectLst>
                  <a:outerShdw blurRad="38100" dist="38100" dir="2700000" algn="tl">
                    <a:srgbClr val="000000">
                      <a:alpha val="43137"/>
                    </a:srgbClr>
                  </a:outerShdw>
                </a:effectLst>
                <a:latin typeface="Consolas" panose="020B0609020204030204" pitchFamily="49" charset="0"/>
              </a:rPr>
              <a:t>d</a:t>
            </a:r>
            <a:r>
              <a:rPr lang="en-US" altLang="zh-CN" dirty="0" smtClean="0">
                <a:effectLst>
                  <a:outerShdw blurRad="38100" dist="38100" dir="2700000" algn="tl">
                    <a:srgbClr val="000000">
                      <a:alpha val="43137"/>
                    </a:srgbClr>
                  </a:outerShdw>
                </a:effectLst>
                <a:latin typeface="Consolas" panose="020B0609020204030204" pitchFamily="49" charset="0"/>
              </a:rPr>
              <a:t>ouble average(double x, double y)</a:t>
            </a:r>
          </a:p>
          <a:p>
            <a:r>
              <a:rPr lang="en-US" altLang="zh-CN" dirty="0" smtClean="0">
                <a:effectLst>
                  <a:outerShdw blurRad="38100" dist="38100" dir="2700000" algn="tl">
                    <a:srgbClr val="000000">
                      <a:alpha val="43137"/>
                    </a:srgbClr>
                  </a:outerShdw>
                </a:effectLst>
                <a:latin typeface="Consolas" panose="020B0609020204030204" pitchFamily="49" charset="0"/>
              </a:rPr>
              <a:t>{</a:t>
            </a:r>
          </a:p>
          <a:p>
            <a:r>
              <a:rPr lang="en-US" altLang="zh-CN" dirty="0">
                <a:effectLst>
                  <a:outerShdw blurRad="38100" dist="38100" dir="2700000" algn="tl">
                    <a:srgbClr val="000000">
                      <a:alpha val="43137"/>
                    </a:srgbClr>
                  </a:outerShdw>
                </a:effectLst>
                <a:latin typeface="Consolas" panose="020B0609020204030204" pitchFamily="49" charset="0"/>
              </a:rPr>
              <a:t> </a:t>
            </a:r>
            <a:r>
              <a:rPr lang="en-US" altLang="zh-CN" dirty="0" smtClean="0">
                <a:effectLst>
                  <a:outerShdw blurRad="38100" dist="38100" dir="2700000" algn="tl">
                    <a:srgbClr val="000000">
                      <a:alpha val="43137"/>
                    </a:srgbClr>
                  </a:outerShdw>
                </a:effectLst>
                <a:latin typeface="Consolas" panose="020B0609020204030204" pitchFamily="49" charset="0"/>
              </a:rPr>
              <a:t>  …</a:t>
            </a:r>
          </a:p>
          <a:p>
            <a:r>
              <a:rPr lang="en-US" altLang="zh-CN" dirty="0" smtClean="0">
                <a:effectLst>
                  <a:outerShdw blurRad="38100" dist="38100" dir="2700000" algn="tl">
                    <a:srgbClr val="000000">
                      <a:alpha val="43137"/>
                    </a:srgbClr>
                  </a:outerShdw>
                </a:effectLst>
                <a:latin typeface="Consolas" panose="020B0609020204030204" pitchFamily="49" charset="0"/>
              </a:rPr>
              <a:t>   </a:t>
            </a:r>
            <a:r>
              <a:rPr lang="en-US" altLang="zh-CN" b="1" i="1" dirty="0" smtClean="0">
                <a:solidFill>
                  <a:srgbClr val="FF0000"/>
                </a:solidFill>
                <a:effectLst>
                  <a:outerShdw blurRad="38100" dist="38100" dir="2700000" algn="tl">
                    <a:srgbClr val="000000">
                      <a:alpha val="43137"/>
                    </a:srgbClr>
                  </a:outerShdw>
                </a:effectLst>
                <a:latin typeface="Consolas" panose="020B0609020204030204" pitchFamily="49" charset="0"/>
              </a:rPr>
              <a:t>return (x + y) / 2.0;</a:t>
            </a:r>
          </a:p>
          <a:p>
            <a:r>
              <a:rPr lang="en-US" altLang="zh-CN" dirty="0">
                <a:effectLst>
                  <a:outerShdw blurRad="38100" dist="38100" dir="2700000" algn="tl">
                    <a:srgbClr val="000000">
                      <a:alpha val="43137"/>
                    </a:srgbClr>
                  </a:outerShdw>
                </a:effectLst>
                <a:latin typeface="Consolas" panose="020B0609020204030204" pitchFamily="49" charset="0"/>
              </a:rPr>
              <a:t>}</a:t>
            </a:r>
            <a:endParaRPr lang="zh-CN" altLang="en-US" dirty="0">
              <a:effectLst>
                <a:outerShdw blurRad="38100" dist="38100" dir="2700000" algn="tl">
                  <a:srgbClr val="000000">
                    <a:alpha val="43137"/>
                  </a:srgbClr>
                </a:outerShdw>
              </a:effectLst>
              <a:latin typeface="Consolas" panose="020B0609020204030204" pitchFamily="49" charset="0"/>
            </a:endParaRPr>
          </a:p>
        </p:txBody>
      </p:sp>
      <p:cxnSp>
        <p:nvCxnSpPr>
          <p:cNvPr id="7" name="直接箭头连接符 6"/>
          <p:cNvCxnSpPr/>
          <p:nvPr/>
        </p:nvCxnSpPr>
        <p:spPr bwMode="auto">
          <a:xfrm flipV="1">
            <a:off x="4724400" y="3200400"/>
            <a:ext cx="2438400" cy="762000"/>
          </a:xfrm>
          <a:prstGeom prst="straightConnector1">
            <a:avLst/>
          </a:prstGeom>
          <a:ln>
            <a:headEnd type="none" w="sm" len="sm"/>
            <a:tailEnd type="triangle"/>
          </a:ln>
        </p:spPr>
        <p:style>
          <a:lnRef idx="3">
            <a:schemeClr val="accent2"/>
          </a:lnRef>
          <a:fillRef idx="0">
            <a:schemeClr val="accent2"/>
          </a:fillRef>
          <a:effectRef idx="2">
            <a:schemeClr val="accent2"/>
          </a:effectRef>
          <a:fontRef idx="minor">
            <a:schemeClr val="tx1"/>
          </a:fontRef>
        </p:style>
      </p:cxnSp>
      <p:cxnSp>
        <p:nvCxnSpPr>
          <p:cNvPr id="8" name="直接箭头连接符 7"/>
          <p:cNvCxnSpPr/>
          <p:nvPr/>
        </p:nvCxnSpPr>
        <p:spPr bwMode="auto">
          <a:xfrm>
            <a:off x="7315200" y="3200400"/>
            <a:ext cx="0" cy="762000"/>
          </a:xfrm>
          <a:prstGeom prst="straightConnector1">
            <a:avLst/>
          </a:prstGeom>
          <a:ln>
            <a:headEnd type="none" w="sm" len="sm"/>
            <a:tailEnd type="triangle"/>
          </a:ln>
        </p:spPr>
        <p:style>
          <a:lnRef idx="3">
            <a:schemeClr val="accent2"/>
          </a:lnRef>
          <a:fillRef idx="0">
            <a:schemeClr val="accent2"/>
          </a:fillRef>
          <a:effectRef idx="2">
            <a:schemeClr val="accent2"/>
          </a:effectRef>
          <a:fontRef idx="minor">
            <a:schemeClr val="tx1"/>
          </a:fontRef>
        </p:style>
      </p:cxnSp>
      <p:cxnSp>
        <p:nvCxnSpPr>
          <p:cNvPr id="11" name="直接箭头连接符 10"/>
          <p:cNvCxnSpPr/>
          <p:nvPr/>
        </p:nvCxnSpPr>
        <p:spPr bwMode="auto">
          <a:xfrm flipH="1">
            <a:off x="4762500" y="4114800"/>
            <a:ext cx="1562100" cy="0"/>
          </a:xfrm>
          <a:prstGeom prst="straightConnector1">
            <a:avLst/>
          </a:prstGeom>
          <a:ln>
            <a:headEnd type="none" w="sm" len="sm"/>
            <a:tailEnd type="triangle"/>
          </a:ln>
        </p:spPr>
        <p:style>
          <a:lnRef idx="3">
            <a:schemeClr val="accent2"/>
          </a:lnRef>
          <a:fillRef idx="0">
            <a:schemeClr val="accent2"/>
          </a:fillRef>
          <a:effectRef idx="2">
            <a:schemeClr val="accent2"/>
          </a:effectRef>
          <a:fontRef idx="minor">
            <a:schemeClr val="tx1"/>
          </a:fontRef>
        </p:style>
      </p:cxnSp>
      <p:sp>
        <p:nvSpPr>
          <p:cNvPr id="14" name="圆角矩形标注 13"/>
          <p:cNvSpPr/>
          <p:nvPr/>
        </p:nvSpPr>
        <p:spPr bwMode="auto">
          <a:xfrm>
            <a:off x="2400300" y="2706510"/>
            <a:ext cx="6934200" cy="2095500"/>
          </a:xfrm>
          <a:prstGeom prst="wedgeRoundRectCallout">
            <a:avLst>
              <a:gd name="adj1" fmla="val -50505"/>
              <a:gd name="adj2" fmla="val -87984"/>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just" defTabSz="914400" rtl="0" eaLnBrk="0" fontAlgn="base" latinLnBrk="0" hangingPunct="0">
              <a:lnSpc>
                <a:spcPct val="100000"/>
              </a:lnSpc>
              <a:spcBef>
                <a:spcPct val="0"/>
              </a:spcBef>
              <a:spcAft>
                <a:spcPct val="0"/>
              </a:spcAft>
              <a:buClrTx/>
              <a:buSzTx/>
              <a:buFontTx/>
              <a:buNone/>
              <a:tabLst/>
            </a:pPr>
            <a:r>
              <a:rPr lang="zh-CN" altLang="en-US"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请大家注意“完成”这个词，这并不总是意味着执行到函数的最后一条语句才算完成。实际上，函数只要完成了所需要的运算</a:t>
            </a:r>
            <a:r>
              <a:rPr lang="en-US" altLang="zh-CN"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a:t>
            </a:r>
            <a:r>
              <a:rPr lang="zh-CN" altLang="en-US"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功能，那么它能在内部的任何地方返回。</a:t>
            </a:r>
            <a:endParaRPr kumimoji="0" lang="zh-CN" altLang="en-US" b="0" i="0" u="none" strike="noStrike" cap="none" normalizeH="0" baseline="0" dirty="0" smtClean="0">
              <a:ln>
                <a:noFill/>
              </a:ln>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82137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righ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9.4 return</a:t>
            </a:r>
            <a:r>
              <a:rPr lang="zh-CN" altLang="en-US" dirty="0"/>
              <a:t>语句</a:t>
            </a:r>
          </a:p>
        </p:txBody>
      </p:sp>
      <p:sp>
        <p:nvSpPr>
          <p:cNvPr id="3" name="内容占位符 2"/>
          <p:cNvSpPr>
            <a:spLocks noGrp="1"/>
          </p:cNvSpPr>
          <p:nvPr>
            <p:ph idx="1"/>
          </p:nvPr>
        </p:nvSpPr>
        <p:spPr/>
        <p:txBody>
          <a:bodyPr/>
          <a:lstStyle/>
          <a:p>
            <a:r>
              <a:rPr lang="en-US" altLang="zh-CN" sz="2400" dirty="0" smtClean="0"/>
              <a:t>return</a:t>
            </a:r>
            <a:r>
              <a:rPr lang="zh-CN" altLang="en-US" sz="2400" dirty="0" smtClean="0"/>
              <a:t>语句</a:t>
            </a:r>
            <a:r>
              <a:rPr lang="zh-CN" altLang="en-US" sz="2400" dirty="0"/>
              <a:t>的</a:t>
            </a:r>
            <a:r>
              <a:rPr lang="zh-CN" altLang="en-US" sz="2400" dirty="0" smtClean="0"/>
              <a:t>格式如下：</a:t>
            </a:r>
            <a:endParaRPr lang="en-US" altLang="zh-CN" sz="2400" dirty="0"/>
          </a:p>
          <a:p>
            <a:pPr>
              <a:lnSpc>
                <a:spcPct val="80000"/>
              </a:lnSpc>
              <a:spcBef>
                <a:spcPts val="1200"/>
              </a:spcBef>
              <a:buNone/>
            </a:pPr>
            <a:endParaRPr lang="en-US" altLang="zh-CN" sz="2400" dirty="0" smtClean="0"/>
          </a:p>
          <a:p>
            <a:pPr>
              <a:lnSpc>
                <a:spcPct val="80000"/>
              </a:lnSpc>
              <a:spcBef>
                <a:spcPts val="1200"/>
              </a:spcBef>
              <a:buNone/>
            </a:pPr>
            <a:r>
              <a:rPr lang="en-US" altLang="zh-CN" sz="2400" dirty="0"/>
              <a:t>	</a:t>
            </a:r>
            <a:r>
              <a:rPr lang="en-US" altLang="zh-CN" sz="2400" dirty="0" smtClean="0"/>
              <a:t>		</a:t>
            </a:r>
            <a:r>
              <a:rPr lang="en-US" altLang="zh-CN" sz="3200" b="1" i="1" dirty="0" smtClean="0">
                <a:solidFill>
                  <a:srgbClr val="FF0000"/>
                </a:solidFill>
              </a:rPr>
              <a:t>return [</a:t>
            </a:r>
            <a:r>
              <a:rPr lang="zh-CN" altLang="en-US" sz="3200" b="1" i="1" dirty="0" smtClean="0">
                <a:solidFill>
                  <a:srgbClr val="FF0000"/>
                </a:solidFill>
              </a:rPr>
              <a:t>表达式</a:t>
            </a:r>
            <a:r>
              <a:rPr lang="en-US" altLang="zh-CN" sz="3200" b="1" i="1" dirty="0" smtClean="0">
                <a:solidFill>
                  <a:srgbClr val="FF0000"/>
                </a:solidFill>
              </a:rPr>
              <a:t>]</a:t>
            </a:r>
            <a:r>
              <a:rPr lang="zh-CN" altLang="en-US" sz="3200" b="1" i="1" dirty="0" smtClean="0">
                <a:solidFill>
                  <a:srgbClr val="FF0000"/>
                </a:solidFill>
              </a:rPr>
              <a:t> </a:t>
            </a:r>
            <a:r>
              <a:rPr lang="en-US" altLang="zh-CN" sz="3200" b="1" i="1" dirty="0" smtClean="0">
                <a:solidFill>
                  <a:srgbClr val="FF0000"/>
                </a:solidFill>
              </a:rPr>
              <a:t>;</a:t>
            </a:r>
          </a:p>
          <a:p>
            <a:pPr>
              <a:lnSpc>
                <a:spcPct val="80000"/>
              </a:lnSpc>
              <a:spcBef>
                <a:spcPts val="1200"/>
              </a:spcBef>
              <a:buNone/>
            </a:pPr>
            <a:endParaRPr lang="en-US" altLang="zh-CN" sz="2400" dirty="0"/>
          </a:p>
          <a:p>
            <a:r>
              <a:rPr lang="zh-CN" altLang="en-US" sz="2400" dirty="0" smtClean="0"/>
              <a:t>例如：</a:t>
            </a:r>
            <a:endParaRPr lang="en-US" altLang="zh-CN" sz="2400" dirty="0"/>
          </a:p>
          <a:p>
            <a:pPr>
              <a:lnSpc>
                <a:spcPct val="80000"/>
              </a:lnSpc>
              <a:spcBef>
                <a:spcPts val="1200"/>
              </a:spcBef>
              <a:buNone/>
            </a:pPr>
            <a:r>
              <a:rPr lang="en-US" altLang="zh-CN" sz="2400" dirty="0"/>
              <a:t>	return 0;</a:t>
            </a:r>
          </a:p>
          <a:p>
            <a:pPr>
              <a:lnSpc>
                <a:spcPct val="80000"/>
              </a:lnSpc>
              <a:buNone/>
            </a:pPr>
            <a:r>
              <a:rPr lang="en-US" altLang="zh-CN" sz="2400" dirty="0"/>
              <a:t>	return status;</a:t>
            </a:r>
          </a:p>
          <a:p>
            <a:pPr>
              <a:lnSpc>
                <a:spcPct val="80000"/>
              </a:lnSpc>
              <a:buNone/>
            </a:pPr>
            <a:r>
              <a:rPr lang="en-US" altLang="zh-CN" sz="2400" dirty="0"/>
              <a:t>	return n &gt;= 0 ? n : 0;</a:t>
            </a:r>
          </a:p>
        </p:txBody>
      </p:sp>
      <p:sp>
        <p:nvSpPr>
          <p:cNvPr id="4" name="圆角矩形标注 3"/>
          <p:cNvSpPr/>
          <p:nvPr/>
        </p:nvSpPr>
        <p:spPr bwMode="auto">
          <a:xfrm>
            <a:off x="6477000" y="1676400"/>
            <a:ext cx="3733800" cy="1066800"/>
          </a:xfrm>
          <a:prstGeom prst="wedgeRoundRectCallout">
            <a:avLst>
              <a:gd name="adj1" fmla="val -61756"/>
              <a:gd name="adj2" fmla="val 18653"/>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just" defTabSz="914400" rtl="0" eaLnBrk="0" fontAlgn="base" latinLnBrk="0" hangingPunct="0">
              <a:lnSpc>
                <a:spcPct val="100000"/>
              </a:lnSpc>
              <a:spcBef>
                <a:spcPct val="0"/>
              </a:spcBef>
              <a:spcAft>
                <a:spcPct val="0"/>
              </a:spcAft>
              <a:buClrTx/>
              <a:buSzTx/>
              <a:buFontTx/>
              <a:buNone/>
              <a:tabLst/>
            </a:pP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表达式是可选的，只有非</a:t>
            </a:r>
            <a:r>
              <a:rPr lang="en-US" altLang="zh-CN"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void</a:t>
            </a: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返回类型的函数必须有，否则就不应该有。</a:t>
            </a:r>
            <a:endParaRPr kumimoji="0" lang="zh-CN" altLang="en-US" sz="2000" b="0" i="0" u="none" strike="noStrike" cap="none" normalizeH="0" baseline="0" dirty="0" smtClean="0">
              <a:ln>
                <a:noFill/>
              </a:ln>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5" name="圆角矩形标注 4"/>
          <p:cNvSpPr/>
          <p:nvPr/>
        </p:nvSpPr>
        <p:spPr bwMode="auto">
          <a:xfrm>
            <a:off x="6471745" y="2971800"/>
            <a:ext cx="3733800" cy="1402343"/>
          </a:xfrm>
          <a:prstGeom prst="wedgeRoundRectCallout">
            <a:avLst>
              <a:gd name="adj1" fmla="val -59560"/>
              <a:gd name="adj2" fmla="val -33161"/>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just"/>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如果表达式</a:t>
            </a:r>
            <a:r>
              <a:rPr lang="zh-CN" altLang="en-US" sz="2000" dirty="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的类型和函数的返回类型不匹配，那么系统将会把表达式的类型隐式转换成返回类型。</a:t>
            </a:r>
            <a:endParaRPr lang="en-US" altLang="zh-CN" sz="2000" dirty="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6" name="圆角矩形标注 5"/>
          <p:cNvSpPr/>
          <p:nvPr/>
        </p:nvSpPr>
        <p:spPr bwMode="auto">
          <a:xfrm>
            <a:off x="6488036" y="4607736"/>
            <a:ext cx="3733800" cy="1402343"/>
          </a:xfrm>
          <a:prstGeom prst="wedgeRoundRectCallout">
            <a:avLst>
              <a:gd name="adj1" fmla="val -59560"/>
              <a:gd name="adj2" fmla="val -43953"/>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just"/>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在</a:t>
            </a:r>
            <a:r>
              <a:rPr lang="en-US" altLang="zh-CN"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void</a:t>
            </a: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返回类型的函数中，如果</a:t>
            </a:r>
            <a:r>
              <a:rPr lang="en-US" altLang="zh-CN"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return</a:t>
            </a: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语句是最后一条，那么这条</a:t>
            </a:r>
            <a:r>
              <a:rPr lang="en-US" altLang="zh-CN"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return</a:t>
            </a: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语句是可以省略的。</a:t>
            </a:r>
            <a:endParaRPr lang="en-US" altLang="zh-CN" sz="2000" dirty="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60351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5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案例分析</a:t>
            </a:r>
            <a:endParaRPr lang="zh-CN" altLang="en-US" dirty="0"/>
          </a:p>
        </p:txBody>
      </p:sp>
      <p:sp>
        <p:nvSpPr>
          <p:cNvPr id="3" name="内容占位符 2"/>
          <p:cNvSpPr>
            <a:spLocks noGrp="1"/>
          </p:cNvSpPr>
          <p:nvPr>
            <p:ph idx="1"/>
          </p:nvPr>
        </p:nvSpPr>
        <p:spPr/>
        <p:txBody>
          <a:bodyPr/>
          <a:lstStyle/>
          <a:p>
            <a:r>
              <a:rPr lang="zh-CN" altLang="en-US" dirty="0" smtClean="0"/>
              <a:t>有同学可能会想到更简洁的写法：</a:t>
            </a:r>
            <a:endParaRPr lang="en-US" altLang="zh-CN" dirty="0" smtClean="0"/>
          </a:p>
          <a:p>
            <a:pPr marL="400050" lvl="1" indent="0">
              <a:buNone/>
            </a:pPr>
            <a:r>
              <a:rPr lang="en-US" altLang="zh-CN" b="1" i="1" dirty="0" err="1" smtClean="0">
                <a:solidFill>
                  <a:srgbClr val="FF0000"/>
                </a:solidFill>
              </a:rPr>
              <a:t>int</a:t>
            </a:r>
            <a:r>
              <a:rPr lang="en-US" altLang="zh-CN" b="1" i="1" dirty="0" smtClean="0">
                <a:solidFill>
                  <a:srgbClr val="FF0000"/>
                </a:solidFill>
              </a:rPr>
              <a:t> </a:t>
            </a:r>
            <a:r>
              <a:rPr lang="en-US" altLang="zh-CN" b="1" i="1" dirty="0">
                <a:solidFill>
                  <a:srgbClr val="FF0000"/>
                </a:solidFill>
              </a:rPr>
              <a:t>main()</a:t>
            </a:r>
          </a:p>
          <a:p>
            <a:pPr marL="400050" lvl="1" indent="0">
              <a:buNone/>
            </a:pPr>
            <a:r>
              <a:rPr lang="en-US" altLang="zh-CN" b="1" i="1" dirty="0">
                <a:solidFill>
                  <a:srgbClr val="FF0000"/>
                </a:solidFill>
              </a:rPr>
              <a:t>{</a:t>
            </a:r>
          </a:p>
          <a:p>
            <a:pPr marL="400050" lvl="1" indent="0">
              <a:buNone/>
            </a:pPr>
            <a:r>
              <a:rPr lang="en-US" altLang="zh-CN" b="1" i="1" dirty="0">
                <a:solidFill>
                  <a:srgbClr val="FF0000"/>
                </a:solidFill>
              </a:rPr>
              <a:t>	</a:t>
            </a:r>
            <a:r>
              <a:rPr lang="en-US" altLang="zh-CN" b="1" i="1" dirty="0" err="1">
                <a:solidFill>
                  <a:srgbClr val="FF0000"/>
                </a:solidFill>
              </a:rPr>
              <a:t>int</a:t>
            </a:r>
            <a:r>
              <a:rPr lang="en-US" altLang="zh-CN" b="1" i="1" dirty="0">
                <a:solidFill>
                  <a:srgbClr val="FF0000"/>
                </a:solidFill>
              </a:rPr>
              <a:t> a = 2, b = 3;</a:t>
            </a:r>
          </a:p>
          <a:p>
            <a:pPr marL="400050" lvl="1" indent="0">
              <a:buNone/>
            </a:pPr>
            <a:r>
              <a:rPr lang="en-US" altLang="zh-CN" b="1" i="1" dirty="0">
                <a:solidFill>
                  <a:srgbClr val="FF0000"/>
                </a:solidFill>
              </a:rPr>
              <a:t>	</a:t>
            </a:r>
          </a:p>
          <a:p>
            <a:pPr marL="400050" lvl="1" indent="0">
              <a:buNone/>
            </a:pPr>
            <a:r>
              <a:rPr lang="en-US" altLang="zh-CN" b="1" i="1" dirty="0">
                <a:solidFill>
                  <a:srgbClr val="FF0000"/>
                </a:solidFill>
              </a:rPr>
              <a:t>	</a:t>
            </a:r>
            <a:r>
              <a:rPr lang="en-US" altLang="zh-CN" b="1" i="1" dirty="0" err="1">
                <a:solidFill>
                  <a:srgbClr val="FF0000"/>
                </a:solidFill>
              </a:rPr>
              <a:t>printf</a:t>
            </a:r>
            <a:r>
              <a:rPr lang="en-US" altLang="zh-CN" b="1" i="1" dirty="0">
                <a:solidFill>
                  <a:srgbClr val="FF0000"/>
                </a:solidFill>
              </a:rPr>
              <a:t>("max=%d\n", a &gt; b ? a : b);</a:t>
            </a:r>
          </a:p>
          <a:p>
            <a:pPr marL="400050" lvl="1" indent="0">
              <a:buNone/>
            </a:pPr>
            <a:endParaRPr lang="en-US" altLang="zh-CN" b="1" i="1" dirty="0">
              <a:solidFill>
                <a:srgbClr val="FF0000"/>
              </a:solidFill>
            </a:endParaRPr>
          </a:p>
          <a:p>
            <a:pPr marL="400050" lvl="1" indent="0">
              <a:buNone/>
            </a:pPr>
            <a:r>
              <a:rPr lang="en-US" altLang="zh-CN" b="1" i="1" dirty="0">
                <a:solidFill>
                  <a:srgbClr val="FF0000"/>
                </a:solidFill>
              </a:rPr>
              <a:t>	return 0;</a:t>
            </a:r>
          </a:p>
          <a:p>
            <a:pPr marL="400050" lvl="1" indent="0">
              <a:buNone/>
            </a:pPr>
            <a:r>
              <a:rPr lang="en-US" altLang="zh-CN" b="1" i="1" dirty="0">
                <a:solidFill>
                  <a:srgbClr val="FF0000"/>
                </a:solidFill>
              </a:rPr>
              <a:t>}</a:t>
            </a:r>
            <a:endParaRPr lang="zh-CN" altLang="en-US" b="1" i="1" dirty="0">
              <a:solidFill>
                <a:srgbClr val="FF0000"/>
              </a:solidFill>
            </a:endParaRPr>
          </a:p>
        </p:txBody>
      </p:sp>
      <p:pic>
        <p:nvPicPr>
          <p:cNvPr id="4" name="图片 3" descr="【&lt;strong&gt;点赞&lt;/strong&gt;图标_&lt;strong&gt;点赞&lt;/strong&gt;图标图片_&lt;strong&gt;点赞&lt;/strong&gt;图标大全_&lt;strong&gt;点赞&lt;/strong&gt;图标下载】- 翼虎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7100" y="1752600"/>
            <a:ext cx="4000500" cy="3200400"/>
          </a:xfrm>
          <a:prstGeom prst="rect">
            <a:avLst/>
          </a:prstGeom>
        </p:spPr>
      </p:pic>
    </p:spTree>
    <p:extLst>
      <p:ext uri="{BB962C8B-B14F-4D97-AF65-F5344CB8AC3E}">
        <p14:creationId xmlns:p14="http://schemas.microsoft.com/office/powerpoint/2010/main" val="253019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return</a:t>
            </a:r>
            <a:r>
              <a:rPr lang="zh-CN" altLang="en-US" dirty="0"/>
              <a:t>语句</a:t>
            </a:r>
          </a:p>
        </p:txBody>
      </p:sp>
      <p:sp>
        <p:nvSpPr>
          <p:cNvPr id="3" name="内容占位符 2"/>
          <p:cNvSpPr>
            <a:spLocks noGrp="1"/>
          </p:cNvSpPr>
          <p:nvPr>
            <p:ph idx="1"/>
          </p:nvPr>
        </p:nvSpPr>
        <p:spPr/>
        <p:txBody>
          <a:bodyPr/>
          <a:lstStyle/>
          <a:p>
            <a:pPr>
              <a:lnSpc>
                <a:spcPct val="105000"/>
              </a:lnSpc>
              <a:spcBef>
                <a:spcPct val="5000"/>
              </a:spcBef>
            </a:pPr>
            <a:r>
              <a:rPr lang="zh-CN" altLang="en-US" sz="2400" dirty="0" smtClean="0">
                <a:cs typeface="Courier New" panose="02070309020205020404" pitchFamily="49" charset="0"/>
              </a:rPr>
              <a:t>这里给出一个函数在中间位置返回的例子。设</a:t>
            </a:r>
            <a:r>
              <a:rPr lang="en-US" altLang="zh-CN" sz="2400" dirty="0" err="1" smtClean="0">
                <a:cs typeface="Courier New" panose="02070309020205020404" pitchFamily="49" charset="0"/>
              </a:rPr>
              <a:t>print_int</a:t>
            </a:r>
            <a:r>
              <a:rPr lang="zh-CN" altLang="en-US" sz="2400" dirty="0" smtClean="0">
                <a:cs typeface="Courier New" panose="02070309020205020404" pitchFamily="49" charset="0"/>
              </a:rPr>
              <a:t>函数要打印</a:t>
            </a:r>
            <a:r>
              <a:rPr lang="en-US" altLang="zh-CN" sz="2400" dirty="0" smtClean="0">
                <a:cs typeface="Courier New" panose="02070309020205020404" pitchFamily="49" charset="0"/>
              </a:rPr>
              <a:t>1-1000</a:t>
            </a:r>
            <a:r>
              <a:rPr lang="zh-CN" altLang="en-US" sz="2400" dirty="0" smtClean="0">
                <a:cs typeface="Courier New" panose="02070309020205020404" pitchFamily="49" charset="0"/>
              </a:rPr>
              <a:t>之间的正整数：</a:t>
            </a:r>
            <a:endParaRPr lang="zh-CN" altLang="en-US" sz="2400" dirty="0">
              <a:cs typeface="Courier New" panose="02070309020205020404" pitchFamily="49" charset="0"/>
            </a:endParaRPr>
          </a:p>
          <a:p>
            <a:pPr lvl="1">
              <a:lnSpc>
                <a:spcPct val="105000"/>
              </a:lnSpc>
              <a:spcBef>
                <a:spcPct val="5000"/>
              </a:spcBef>
              <a:buFont typeface="Wingdings" panose="05000000000000000000" pitchFamily="2" charset="2"/>
              <a:buNone/>
            </a:pPr>
            <a:r>
              <a:rPr lang="en-US" altLang="zh-CN" sz="2800" dirty="0">
                <a:cs typeface="Courier New" panose="02070309020205020404" pitchFamily="49" charset="0"/>
              </a:rPr>
              <a:t>void </a:t>
            </a:r>
            <a:r>
              <a:rPr lang="en-US" altLang="zh-CN" sz="2800" dirty="0" err="1">
                <a:cs typeface="Courier New" panose="02070309020205020404" pitchFamily="49" charset="0"/>
              </a:rPr>
              <a:t>print_int</a:t>
            </a:r>
            <a:r>
              <a:rPr lang="en-US" altLang="zh-CN" sz="2800" dirty="0">
                <a:cs typeface="Courier New" panose="02070309020205020404" pitchFamily="49" charset="0"/>
              </a:rPr>
              <a:t>(</a:t>
            </a:r>
            <a:r>
              <a:rPr lang="en-US" altLang="zh-CN" sz="2800" dirty="0" err="1">
                <a:cs typeface="Courier New" panose="02070309020205020404" pitchFamily="49" charset="0"/>
              </a:rPr>
              <a:t>int</a:t>
            </a:r>
            <a:r>
              <a:rPr lang="en-US" altLang="zh-CN" sz="2800" dirty="0">
                <a:cs typeface="Courier New" panose="02070309020205020404" pitchFamily="49" charset="0"/>
              </a:rPr>
              <a:t> </a:t>
            </a:r>
            <a:r>
              <a:rPr lang="en-US" altLang="zh-CN" sz="2800" dirty="0" err="1">
                <a:cs typeface="Courier New" panose="02070309020205020404" pitchFamily="49" charset="0"/>
              </a:rPr>
              <a:t>i</a:t>
            </a:r>
            <a:r>
              <a:rPr lang="en-US" altLang="zh-CN" sz="2800" dirty="0">
                <a:cs typeface="Courier New" panose="02070309020205020404" pitchFamily="49" charset="0"/>
              </a:rPr>
              <a:t>)</a:t>
            </a:r>
          </a:p>
          <a:p>
            <a:pPr lvl="1">
              <a:lnSpc>
                <a:spcPct val="105000"/>
              </a:lnSpc>
              <a:spcBef>
                <a:spcPct val="5000"/>
              </a:spcBef>
              <a:buFont typeface="Wingdings" panose="05000000000000000000" pitchFamily="2" charset="2"/>
              <a:buNone/>
            </a:pPr>
            <a:r>
              <a:rPr lang="en-US" altLang="zh-CN" sz="2800" dirty="0">
                <a:cs typeface="Courier New" panose="02070309020205020404" pitchFamily="49" charset="0"/>
              </a:rPr>
              <a:t>{</a:t>
            </a:r>
          </a:p>
          <a:p>
            <a:pPr lvl="1">
              <a:lnSpc>
                <a:spcPct val="105000"/>
              </a:lnSpc>
              <a:spcBef>
                <a:spcPct val="5000"/>
              </a:spcBef>
              <a:buFont typeface="Wingdings" panose="05000000000000000000" pitchFamily="2" charset="2"/>
              <a:buNone/>
            </a:pPr>
            <a:r>
              <a:rPr lang="en-US" altLang="zh-CN" sz="2800" dirty="0">
                <a:cs typeface="Courier New" panose="02070309020205020404" pitchFamily="49" charset="0"/>
              </a:rPr>
              <a:t>	  if (</a:t>
            </a:r>
            <a:r>
              <a:rPr lang="en-US" altLang="zh-CN" sz="2800" dirty="0" err="1">
                <a:cs typeface="Courier New" panose="02070309020205020404" pitchFamily="49" charset="0"/>
              </a:rPr>
              <a:t>i</a:t>
            </a:r>
            <a:r>
              <a:rPr lang="en-US" altLang="zh-CN" sz="2800" dirty="0">
                <a:cs typeface="Courier New" panose="02070309020205020404" pitchFamily="49" charset="0"/>
              </a:rPr>
              <a:t> &lt; 0)    </a:t>
            </a:r>
            <a:r>
              <a:rPr lang="en-US" altLang="zh-CN" sz="2800" b="1" i="1" dirty="0">
                <a:solidFill>
                  <a:srgbClr val="FF0000"/>
                </a:solidFill>
                <a:cs typeface="Courier New" panose="02070309020205020404" pitchFamily="49" charset="0"/>
              </a:rPr>
              <a:t>return</a:t>
            </a:r>
            <a:r>
              <a:rPr lang="en-US" altLang="zh-CN" sz="2800" dirty="0" smtClean="0">
                <a:cs typeface="Courier New" panose="02070309020205020404" pitchFamily="49" charset="0"/>
              </a:rPr>
              <a:t>;</a:t>
            </a:r>
          </a:p>
          <a:p>
            <a:pPr lvl="1">
              <a:lnSpc>
                <a:spcPct val="105000"/>
              </a:lnSpc>
              <a:spcBef>
                <a:spcPct val="5000"/>
              </a:spcBef>
              <a:buNone/>
            </a:pPr>
            <a:r>
              <a:rPr lang="en-US" altLang="zh-CN" sz="2800" dirty="0">
                <a:cs typeface="Courier New" panose="02070309020205020404" pitchFamily="49" charset="0"/>
              </a:rPr>
              <a:t>	</a:t>
            </a:r>
            <a:r>
              <a:rPr lang="en-US" altLang="zh-CN" sz="2800" dirty="0" smtClean="0">
                <a:cs typeface="Courier New" panose="02070309020205020404" pitchFamily="49" charset="0"/>
              </a:rPr>
              <a:t>	 </a:t>
            </a:r>
            <a:r>
              <a:rPr lang="en-US" altLang="zh-CN" sz="2800" dirty="0">
                <a:cs typeface="Courier New" panose="02070309020205020404" pitchFamily="49" charset="0"/>
              </a:rPr>
              <a:t>if (</a:t>
            </a:r>
            <a:r>
              <a:rPr lang="en-US" altLang="zh-CN" sz="2800" dirty="0" err="1">
                <a:cs typeface="Courier New" panose="02070309020205020404" pitchFamily="49" charset="0"/>
              </a:rPr>
              <a:t>i</a:t>
            </a:r>
            <a:r>
              <a:rPr lang="en-US" altLang="zh-CN" sz="2800" dirty="0">
                <a:cs typeface="Courier New" panose="02070309020205020404" pitchFamily="49" charset="0"/>
              </a:rPr>
              <a:t> &gt;</a:t>
            </a:r>
            <a:r>
              <a:rPr lang="en-US" altLang="zh-CN" sz="2800" dirty="0" smtClean="0">
                <a:cs typeface="Courier New" panose="02070309020205020404" pitchFamily="49" charset="0"/>
              </a:rPr>
              <a:t> 1000</a:t>
            </a:r>
            <a:r>
              <a:rPr lang="en-US" altLang="zh-CN" sz="2800" dirty="0">
                <a:cs typeface="Courier New" panose="02070309020205020404" pitchFamily="49" charset="0"/>
              </a:rPr>
              <a:t>) </a:t>
            </a:r>
            <a:r>
              <a:rPr lang="en-US" altLang="zh-CN" sz="2800" b="1" i="1" dirty="0" smtClean="0">
                <a:solidFill>
                  <a:srgbClr val="FF0000"/>
                </a:solidFill>
                <a:cs typeface="Courier New" panose="02070309020205020404" pitchFamily="49" charset="0"/>
              </a:rPr>
              <a:t>return</a:t>
            </a:r>
            <a:r>
              <a:rPr lang="en-US" altLang="zh-CN" sz="2800" dirty="0">
                <a:cs typeface="Courier New" panose="02070309020205020404" pitchFamily="49" charset="0"/>
              </a:rPr>
              <a:t>;</a:t>
            </a:r>
          </a:p>
          <a:p>
            <a:pPr lvl="1">
              <a:lnSpc>
                <a:spcPct val="105000"/>
              </a:lnSpc>
              <a:spcBef>
                <a:spcPct val="5000"/>
              </a:spcBef>
              <a:buFont typeface="Wingdings" panose="05000000000000000000" pitchFamily="2" charset="2"/>
              <a:buNone/>
            </a:pPr>
            <a:r>
              <a:rPr lang="en-US" altLang="zh-CN" sz="2800" dirty="0">
                <a:cs typeface="Courier New" panose="02070309020205020404" pitchFamily="49" charset="0"/>
              </a:rPr>
              <a:t>	  </a:t>
            </a:r>
            <a:r>
              <a:rPr lang="en-US" altLang="zh-CN" sz="2800" dirty="0" err="1">
                <a:cs typeface="Courier New" panose="02070309020205020404" pitchFamily="49" charset="0"/>
              </a:rPr>
              <a:t>printf</a:t>
            </a:r>
            <a:r>
              <a:rPr lang="en-US" altLang="zh-CN" sz="2800" dirty="0">
                <a:cs typeface="Courier New" panose="02070309020205020404" pitchFamily="49" charset="0"/>
              </a:rPr>
              <a:t>("%d", </a:t>
            </a:r>
            <a:r>
              <a:rPr lang="en-US" altLang="zh-CN" sz="2800" dirty="0" err="1">
                <a:cs typeface="Courier New" panose="02070309020205020404" pitchFamily="49" charset="0"/>
              </a:rPr>
              <a:t>i</a:t>
            </a:r>
            <a:r>
              <a:rPr lang="en-US" altLang="zh-CN" sz="2800" dirty="0">
                <a:cs typeface="Courier New" panose="02070309020205020404" pitchFamily="49" charset="0"/>
              </a:rPr>
              <a:t>);</a:t>
            </a:r>
          </a:p>
          <a:p>
            <a:pPr lvl="1">
              <a:lnSpc>
                <a:spcPct val="105000"/>
              </a:lnSpc>
              <a:spcBef>
                <a:spcPct val="5000"/>
              </a:spcBef>
              <a:buFont typeface="Wingdings" panose="05000000000000000000" pitchFamily="2" charset="2"/>
              <a:buNone/>
            </a:pPr>
            <a:r>
              <a:rPr lang="en-US" altLang="zh-CN" sz="2800" dirty="0">
                <a:cs typeface="Courier New" panose="02070309020205020404" pitchFamily="49" charset="0"/>
              </a:rPr>
              <a:t>} </a:t>
            </a:r>
          </a:p>
        </p:txBody>
      </p:sp>
      <p:sp>
        <p:nvSpPr>
          <p:cNvPr id="4" name="圆角矩形标注 3"/>
          <p:cNvSpPr/>
          <p:nvPr/>
        </p:nvSpPr>
        <p:spPr bwMode="auto">
          <a:xfrm>
            <a:off x="6629400" y="2057401"/>
            <a:ext cx="3733800" cy="990600"/>
          </a:xfrm>
          <a:prstGeom prst="wedgeRoundRectCallout">
            <a:avLst>
              <a:gd name="adj1" fmla="val -64796"/>
              <a:gd name="adj2" fmla="val 51972"/>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just"/>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这个例子还示意了在函数中可以有多条</a:t>
            </a:r>
            <a:r>
              <a:rPr lang="en-US" altLang="zh-CN"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return</a:t>
            </a: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语句的情况。</a:t>
            </a:r>
            <a:endParaRPr lang="en-US" altLang="zh-CN" sz="2000" dirty="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5" name="圆角矩形标注 4"/>
          <p:cNvSpPr/>
          <p:nvPr/>
        </p:nvSpPr>
        <p:spPr bwMode="auto">
          <a:xfrm>
            <a:off x="6629400" y="3238502"/>
            <a:ext cx="3733800" cy="990600"/>
          </a:xfrm>
          <a:prstGeom prst="wedgeRoundRectCallout">
            <a:avLst>
              <a:gd name="adj1" fmla="val -65134"/>
              <a:gd name="adj2" fmla="val -2139"/>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just"/>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问题：这个函数可以优化吗？</a:t>
            </a:r>
            <a:endParaRPr lang="en-US" altLang="zh-CN" sz="2000" dirty="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6" name="圆角矩形标注 5"/>
          <p:cNvSpPr/>
          <p:nvPr/>
        </p:nvSpPr>
        <p:spPr bwMode="auto">
          <a:xfrm>
            <a:off x="6629400" y="4424597"/>
            <a:ext cx="3733800" cy="990600"/>
          </a:xfrm>
          <a:prstGeom prst="wedgeRoundRectCallout">
            <a:avLst>
              <a:gd name="adj1" fmla="val -63614"/>
              <a:gd name="adj2" fmla="val -54977"/>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just"/>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两条</a:t>
            </a:r>
            <a:r>
              <a:rPr lang="en-US" altLang="zh-CN"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if</a:t>
            </a: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语句合并为：</a:t>
            </a:r>
            <a:endParaRPr lang="en-US" altLang="zh-CN"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a:p>
            <a:pPr algn="just"/>
            <a:r>
              <a:rPr lang="en-US" altLang="zh-CN" sz="2000" dirty="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i</a:t>
            </a:r>
            <a:r>
              <a:rPr lang="en-US" altLang="zh-CN"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f (</a:t>
            </a:r>
            <a:r>
              <a:rPr lang="en-US" altLang="zh-CN" sz="2000" dirty="0" err="1"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i</a:t>
            </a:r>
            <a:r>
              <a:rPr lang="en-US" altLang="zh-CN"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 &lt; 0 || </a:t>
            </a:r>
            <a:r>
              <a:rPr lang="en-US" altLang="zh-CN" sz="2000" dirty="0" err="1"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i</a:t>
            </a:r>
            <a:r>
              <a:rPr lang="en-US" altLang="zh-CN"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 &gt; 1000) return;</a:t>
            </a:r>
            <a:endParaRPr lang="en-US" altLang="zh-CN" sz="2000" dirty="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pic>
        <p:nvPicPr>
          <p:cNvPr id="7" name="图片 6" descr="【&lt;strong&gt;点赞&lt;/strong&gt;图标_&lt;strong&gt;点赞&lt;/strong&gt;图标图片_&lt;strong&gt;点赞&lt;/strong&gt;图标大全_&lt;strong&gt;点赞&lt;/strong&gt;图标下载】- 翼虎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9400" y="4538897"/>
            <a:ext cx="952500" cy="762000"/>
          </a:xfrm>
          <a:prstGeom prst="rect">
            <a:avLst/>
          </a:prstGeom>
        </p:spPr>
      </p:pic>
    </p:spTree>
    <p:extLst>
      <p:ext uri="{BB962C8B-B14F-4D97-AF65-F5344CB8AC3E}">
        <p14:creationId xmlns:p14="http://schemas.microsoft.com/office/powerpoint/2010/main" val="38937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5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5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9.5 </a:t>
            </a:r>
            <a:r>
              <a:rPr lang="zh-CN" altLang="en-US" dirty="0"/>
              <a:t>程序终止</a:t>
            </a:r>
          </a:p>
        </p:txBody>
      </p:sp>
      <p:sp>
        <p:nvSpPr>
          <p:cNvPr id="3" name="内容占位符 2"/>
          <p:cNvSpPr>
            <a:spLocks noGrp="1"/>
          </p:cNvSpPr>
          <p:nvPr>
            <p:ph idx="1"/>
          </p:nvPr>
        </p:nvSpPr>
        <p:spPr/>
        <p:txBody>
          <a:bodyPr/>
          <a:lstStyle/>
          <a:p>
            <a:pPr>
              <a:lnSpc>
                <a:spcPct val="110000"/>
              </a:lnSpc>
              <a:spcBef>
                <a:spcPct val="10000"/>
              </a:spcBef>
            </a:pPr>
            <a:r>
              <a:rPr lang="zh-CN" altLang="en-US" sz="2800" dirty="0" smtClean="0"/>
              <a:t>在</a:t>
            </a:r>
            <a:r>
              <a:rPr lang="en-US" altLang="zh-CN" sz="2800" dirty="0" smtClean="0"/>
              <a:t>main</a:t>
            </a:r>
            <a:r>
              <a:rPr lang="zh-CN" altLang="en-US" sz="2800" dirty="0" smtClean="0"/>
              <a:t>函数中执行</a:t>
            </a:r>
            <a:r>
              <a:rPr lang="en-US" altLang="zh-CN" sz="2800" dirty="0" smtClean="0"/>
              <a:t>return</a:t>
            </a:r>
            <a:r>
              <a:rPr lang="zh-CN" altLang="en-US" sz="2800" dirty="0" smtClean="0"/>
              <a:t>会终止程序。</a:t>
            </a:r>
            <a:endParaRPr lang="en-US" altLang="zh-CN" sz="2800" dirty="0" smtClean="0"/>
          </a:p>
          <a:p>
            <a:pPr>
              <a:lnSpc>
                <a:spcPct val="110000"/>
              </a:lnSpc>
              <a:spcBef>
                <a:spcPct val="10000"/>
              </a:spcBef>
            </a:pPr>
            <a:r>
              <a:rPr lang="zh-CN" altLang="en-US" sz="2800" dirty="0" smtClean="0"/>
              <a:t>正常</a:t>
            </a:r>
            <a:r>
              <a:rPr lang="zh-CN" altLang="en-US" sz="2800" dirty="0"/>
              <a:t>情况下，</a:t>
            </a:r>
            <a:r>
              <a:rPr lang="en-US" altLang="zh-CN" sz="2800" dirty="0">
                <a:cs typeface="Courier New" panose="02070309020205020404" pitchFamily="49" charset="0"/>
              </a:rPr>
              <a:t>main</a:t>
            </a:r>
            <a:r>
              <a:rPr lang="zh-CN" altLang="en-US" sz="2800" dirty="0">
                <a:cs typeface="Courier New" panose="02070309020205020404" pitchFamily="49" charset="0"/>
              </a:rPr>
              <a:t>的返回类型是</a:t>
            </a:r>
            <a:r>
              <a:rPr lang="en-US" altLang="zh-CN" sz="2800" dirty="0" err="1"/>
              <a:t>int</a:t>
            </a:r>
            <a:r>
              <a:rPr lang="zh-CN" altLang="en-US" sz="2800" dirty="0"/>
              <a:t>：</a:t>
            </a:r>
          </a:p>
          <a:p>
            <a:pPr lvl="1">
              <a:lnSpc>
                <a:spcPct val="110000"/>
              </a:lnSpc>
              <a:spcBef>
                <a:spcPct val="10000"/>
              </a:spcBef>
              <a:buFont typeface="Wingdings" panose="05000000000000000000" pitchFamily="2" charset="2"/>
              <a:buNone/>
            </a:pPr>
            <a:r>
              <a:rPr lang="en-US" altLang="zh-CN" sz="2800" b="1" i="1" dirty="0" err="1">
                <a:solidFill>
                  <a:srgbClr val="FF0000"/>
                </a:solidFill>
              </a:rPr>
              <a:t>int</a:t>
            </a:r>
            <a:r>
              <a:rPr lang="en-US" altLang="zh-CN" sz="2800" b="1" i="1" dirty="0">
                <a:solidFill>
                  <a:srgbClr val="FF0000"/>
                </a:solidFill>
              </a:rPr>
              <a:t> main(void)</a:t>
            </a:r>
          </a:p>
          <a:p>
            <a:pPr lvl="1">
              <a:lnSpc>
                <a:spcPct val="110000"/>
              </a:lnSpc>
              <a:spcBef>
                <a:spcPct val="10000"/>
              </a:spcBef>
              <a:buFont typeface="Wingdings" panose="05000000000000000000" pitchFamily="2" charset="2"/>
              <a:buNone/>
            </a:pPr>
            <a:r>
              <a:rPr lang="en-US" altLang="zh-CN" sz="2800" b="1" i="1" dirty="0">
                <a:solidFill>
                  <a:srgbClr val="FF0000"/>
                </a:solidFill>
              </a:rPr>
              <a:t>{</a:t>
            </a:r>
          </a:p>
          <a:p>
            <a:pPr lvl="1">
              <a:lnSpc>
                <a:spcPct val="110000"/>
              </a:lnSpc>
              <a:spcBef>
                <a:spcPct val="10000"/>
              </a:spcBef>
              <a:buFont typeface="Wingdings" panose="05000000000000000000" pitchFamily="2" charset="2"/>
              <a:buNone/>
            </a:pPr>
            <a:r>
              <a:rPr lang="en-US" altLang="zh-CN" sz="2800" b="1" i="1" dirty="0">
                <a:solidFill>
                  <a:srgbClr val="FF0000"/>
                </a:solidFill>
              </a:rPr>
              <a:t>	  </a:t>
            </a:r>
            <a:r>
              <a:rPr lang="en-US" altLang="zh-CN" sz="2800" b="1" i="1" dirty="0" smtClean="0">
                <a:solidFill>
                  <a:srgbClr val="FF0000"/>
                </a:solidFill>
              </a:rPr>
              <a:t>…</a:t>
            </a:r>
          </a:p>
          <a:p>
            <a:pPr lvl="1">
              <a:lnSpc>
                <a:spcPct val="110000"/>
              </a:lnSpc>
              <a:spcBef>
                <a:spcPct val="10000"/>
              </a:spcBef>
              <a:buFont typeface="Wingdings" panose="05000000000000000000" pitchFamily="2" charset="2"/>
              <a:buNone/>
            </a:pPr>
            <a:r>
              <a:rPr lang="en-US" altLang="zh-CN" sz="2800" b="1" i="1" dirty="0">
                <a:solidFill>
                  <a:srgbClr val="FF0000"/>
                </a:solidFill>
              </a:rPr>
              <a:t> </a:t>
            </a:r>
            <a:r>
              <a:rPr lang="en-US" altLang="zh-CN" sz="2800" b="1" i="1" dirty="0" smtClean="0">
                <a:solidFill>
                  <a:srgbClr val="FF0000"/>
                </a:solidFill>
              </a:rPr>
              <a:t>  return 0;</a:t>
            </a:r>
            <a:endParaRPr lang="en-US" altLang="zh-CN" sz="2800" b="1" i="1" dirty="0">
              <a:solidFill>
                <a:srgbClr val="FF0000"/>
              </a:solidFill>
            </a:endParaRPr>
          </a:p>
          <a:p>
            <a:pPr lvl="1">
              <a:lnSpc>
                <a:spcPct val="110000"/>
              </a:lnSpc>
              <a:spcBef>
                <a:spcPct val="10000"/>
              </a:spcBef>
              <a:buFont typeface="Wingdings" panose="05000000000000000000" pitchFamily="2" charset="2"/>
              <a:buNone/>
            </a:pPr>
            <a:r>
              <a:rPr lang="en-US" altLang="zh-CN" sz="2800" b="1" i="1" dirty="0" smtClean="0">
                <a:solidFill>
                  <a:srgbClr val="FF0000"/>
                </a:solidFill>
              </a:rPr>
              <a:t>}</a:t>
            </a:r>
            <a:endParaRPr lang="en-US" altLang="zh-CN" sz="2800" b="1" i="1" dirty="0">
              <a:solidFill>
                <a:srgbClr val="FF0000"/>
              </a:solidFill>
            </a:endParaRPr>
          </a:p>
        </p:txBody>
      </p:sp>
      <p:cxnSp>
        <p:nvCxnSpPr>
          <p:cNvPr id="5" name="直接箭头连接符 4"/>
          <p:cNvCxnSpPr/>
          <p:nvPr/>
        </p:nvCxnSpPr>
        <p:spPr bwMode="auto">
          <a:xfrm>
            <a:off x="1143000" y="2819400"/>
            <a:ext cx="1752600" cy="1219200"/>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6" name="圆角矩形标注 5"/>
          <p:cNvSpPr/>
          <p:nvPr/>
        </p:nvSpPr>
        <p:spPr bwMode="auto">
          <a:xfrm>
            <a:off x="4648200" y="2362200"/>
            <a:ext cx="4343400" cy="1676400"/>
          </a:xfrm>
          <a:prstGeom prst="wedgeRoundRectCallout">
            <a:avLst>
              <a:gd name="adj1" fmla="val -63033"/>
              <a:gd name="adj2" fmla="val -35416"/>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just"/>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多数情况下</a:t>
            </a:r>
            <a:r>
              <a:rPr lang="en-US" altLang="zh-CN"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main()</a:t>
            </a: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函数没有参数，因此最好把它的参数列表写成</a:t>
            </a:r>
            <a:r>
              <a:rPr lang="en-US" altLang="zh-CN"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void</a:t>
            </a: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。当然，如果不写，仅仅是一对</a:t>
            </a:r>
            <a:r>
              <a:rPr lang="en-US" altLang="zh-CN"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a:t>
            </a: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也是可以的。</a:t>
            </a:r>
            <a:endParaRPr lang="en-US" altLang="zh-CN" sz="2000" dirty="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7" name="圆角矩形标注 6"/>
          <p:cNvSpPr/>
          <p:nvPr/>
        </p:nvSpPr>
        <p:spPr bwMode="auto">
          <a:xfrm>
            <a:off x="4648200" y="4105940"/>
            <a:ext cx="4343400" cy="2362200"/>
          </a:xfrm>
          <a:prstGeom prst="wedgeRoundRectCallout">
            <a:avLst>
              <a:gd name="adj1" fmla="val -63033"/>
              <a:gd name="adj2" fmla="val -35416"/>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just"/>
            <a:r>
              <a:rPr lang="en-US" altLang="zh-CN"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main</a:t>
            </a: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函数返回的</a:t>
            </a:r>
            <a:r>
              <a:rPr lang="zh-CN" altLang="en-US" sz="2000" dirty="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值是状态码，在程序终止时可以检测到状态码。如果程序正常终止，</a:t>
            </a:r>
            <a:r>
              <a:rPr lang="en-US" altLang="zh-CN" sz="2000" dirty="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main</a:t>
            </a:r>
            <a:r>
              <a:rPr lang="zh-CN" altLang="en-US" sz="2000" dirty="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函数应该返回</a:t>
            </a:r>
            <a:r>
              <a:rPr lang="en-US" altLang="zh-CN" sz="2000" dirty="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0</a:t>
            </a:r>
            <a:r>
              <a:rPr lang="zh-CN" altLang="en-US" sz="2000" dirty="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，否则，可以返回一个非</a:t>
            </a:r>
            <a:r>
              <a:rPr lang="en-US" altLang="zh-CN"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0</a:t>
            </a: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值。每一个值代表了一种状态。程序员可以通过检测</a:t>
            </a:r>
            <a:r>
              <a:rPr lang="zh-CN" altLang="en-US" sz="2000" dirty="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返回</a:t>
            </a: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值确定程序是否正常运行。</a:t>
            </a:r>
            <a:endParaRPr lang="zh-CN" altLang="en-US" sz="2000" dirty="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8" name="圆角矩形标注 7"/>
          <p:cNvSpPr/>
          <p:nvPr/>
        </p:nvSpPr>
        <p:spPr bwMode="auto">
          <a:xfrm>
            <a:off x="838200" y="5018690"/>
            <a:ext cx="3352800" cy="1001110"/>
          </a:xfrm>
          <a:prstGeom prst="wedgeRoundRectCallout">
            <a:avLst>
              <a:gd name="adj1" fmla="val -12424"/>
              <a:gd name="adj2" fmla="val -100941"/>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just"/>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执行到</a:t>
            </a:r>
            <a:r>
              <a:rPr lang="en-US" altLang="zh-CN"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main()</a:t>
            </a: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函数中的</a:t>
            </a:r>
            <a:r>
              <a:rPr lang="en-US" altLang="zh-CN"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return</a:t>
            </a: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语句会终止程序。</a:t>
            </a:r>
            <a:endParaRPr lang="en-US" altLang="zh-CN" sz="2000" dirty="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8093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5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5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exit</a:t>
            </a:r>
            <a:r>
              <a:rPr lang="zh-CN" altLang="en-US" dirty="0"/>
              <a:t>函数</a:t>
            </a:r>
          </a:p>
        </p:txBody>
      </p:sp>
      <p:sp>
        <p:nvSpPr>
          <p:cNvPr id="3" name="内容占位符 2"/>
          <p:cNvSpPr>
            <a:spLocks noGrp="1"/>
          </p:cNvSpPr>
          <p:nvPr>
            <p:ph idx="1"/>
          </p:nvPr>
        </p:nvSpPr>
        <p:spPr/>
        <p:txBody>
          <a:bodyPr/>
          <a:lstStyle/>
          <a:p>
            <a:pPr algn="just"/>
            <a:r>
              <a:rPr lang="zh-CN" altLang="en-US" sz="2400" dirty="0" smtClean="0"/>
              <a:t>另</a:t>
            </a:r>
            <a:r>
              <a:rPr lang="zh-CN" altLang="en-US" sz="2400" dirty="0"/>
              <a:t>一</a:t>
            </a:r>
            <a:r>
              <a:rPr lang="zh-CN" altLang="en-US" sz="2400" dirty="0" smtClean="0"/>
              <a:t>种终止程序的方法</a:t>
            </a:r>
            <a:r>
              <a:rPr lang="zh-CN" altLang="en-US" sz="2400" dirty="0"/>
              <a:t>是调用</a:t>
            </a:r>
            <a:r>
              <a:rPr lang="en-US" altLang="zh-CN" sz="2400" dirty="0"/>
              <a:t>exit</a:t>
            </a:r>
            <a:r>
              <a:rPr lang="zh-CN" altLang="en-US" sz="2400" dirty="0"/>
              <a:t>函数，此</a:t>
            </a:r>
            <a:r>
              <a:rPr lang="zh-CN" altLang="en-US" sz="2400" dirty="0" smtClean="0"/>
              <a:t>函数的原型包含在头文件</a:t>
            </a:r>
            <a:r>
              <a:rPr lang="en-US" altLang="zh-CN" sz="2400" dirty="0" err="1" smtClean="0"/>
              <a:t>stdlib.h</a:t>
            </a:r>
            <a:r>
              <a:rPr lang="zh-CN" altLang="en-US" sz="2400" dirty="0" smtClean="0"/>
              <a:t>中。例如：</a:t>
            </a:r>
            <a:endParaRPr lang="en-US" altLang="zh-CN" sz="2400" dirty="0"/>
          </a:p>
          <a:p>
            <a:pPr marL="457200" lvl="1" indent="0" algn="just">
              <a:buNone/>
            </a:pPr>
            <a:r>
              <a:rPr lang="en-US" altLang="zh-CN" sz="2800" b="1" i="1" dirty="0" smtClean="0">
                <a:solidFill>
                  <a:srgbClr val="FF0000"/>
                </a:solidFill>
              </a:rPr>
              <a:t>exit(0</a:t>
            </a:r>
            <a:r>
              <a:rPr lang="en-US" altLang="zh-CN" sz="2800" b="1" i="1" dirty="0">
                <a:solidFill>
                  <a:srgbClr val="FF0000"/>
                </a:solidFill>
              </a:rPr>
              <a:t>);   /* </a:t>
            </a:r>
            <a:r>
              <a:rPr lang="zh-CN" altLang="en-US" sz="2800" b="1" i="1" dirty="0" smtClean="0">
                <a:solidFill>
                  <a:srgbClr val="FF0000"/>
                </a:solidFill>
              </a:rPr>
              <a:t>正常终止</a:t>
            </a:r>
            <a:r>
              <a:rPr lang="en-US" altLang="zh-CN" sz="2800" b="1" i="1" dirty="0" smtClean="0">
                <a:solidFill>
                  <a:srgbClr val="FF0000"/>
                </a:solidFill>
              </a:rPr>
              <a:t> </a:t>
            </a:r>
            <a:r>
              <a:rPr lang="en-US" altLang="zh-CN" sz="2800" b="1" i="1" dirty="0">
                <a:solidFill>
                  <a:srgbClr val="FF0000"/>
                </a:solidFill>
              </a:rPr>
              <a:t>*/</a:t>
            </a:r>
          </a:p>
          <a:p>
            <a:pPr marL="457200" lvl="1" indent="0" algn="just">
              <a:buNone/>
            </a:pPr>
            <a:r>
              <a:rPr lang="en-US" altLang="zh-CN" sz="2800" b="1" i="1" dirty="0" smtClean="0">
                <a:solidFill>
                  <a:srgbClr val="FF0000"/>
                </a:solidFill>
              </a:rPr>
              <a:t>exit(EXIT_SUCCESS); /* EXIT_SUCCESS</a:t>
            </a:r>
            <a:r>
              <a:rPr lang="zh-CN" altLang="en-US" sz="2800" b="1" i="1" dirty="0" smtClean="0">
                <a:solidFill>
                  <a:srgbClr val="FF0000"/>
                </a:solidFill>
              </a:rPr>
              <a:t>是</a:t>
            </a:r>
            <a:r>
              <a:rPr lang="en-US" altLang="zh-CN" sz="2800" b="1" i="1" dirty="0" smtClean="0">
                <a:solidFill>
                  <a:srgbClr val="FF0000"/>
                </a:solidFill>
              </a:rPr>
              <a:t>0</a:t>
            </a:r>
            <a:r>
              <a:rPr lang="zh-CN" altLang="en-US" sz="2800" b="1" i="1" dirty="0" smtClean="0">
                <a:solidFill>
                  <a:srgbClr val="FF0000"/>
                </a:solidFill>
              </a:rPr>
              <a:t>的同意符号 </a:t>
            </a:r>
            <a:r>
              <a:rPr lang="en-US" altLang="zh-CN" sz="2800" b="1" i="1" dirty="0" smtClean="0">
                <a:solidFill>
                  <a:srgbClr val="FF0000"/>
                </a:solidFill>
              </a:rPr>
              <a:t>*/</a:t>
            </a:r>
            <a:endParaRPr lang="en-US" altLang="zh-CN" sz="2800" b="1" i="1" dirty="0">
              <a:solidFill>
                <a:srgbClr val="FF0000"/>
              </a:solidFill>
            </a:endParaRPr>
          </a:p>
          <a:p>
            <a:pPr marL="457200" lvl="1" indent="0" algn="just">
              <a:buNone/>
            </a:pPr>
            <a:r>
              <a:rPr lang="en-US" altLang="zh-CN" sz="2800" b="1" i="1" dirty="0" smtClean="0">
                <a:solidFill>
                  <a:srgbClr val="FF0000"/>
                </a:solidFill>
              </a:rPr>
              <a:t>exit(EXIT_FAILURE); /* </a:t>
            </a:r>
            <a:r>
              <a:rPr lang="zh-CN" altLang="en-US" sz="2800" b="1" i="1" dirty="0" smtClean="0">
                <a:solidFill>
                  <a:srgbClr val="FF0000"/>
                </a:solidFill>
              </a:rPr>
              <a:t>异常终止 </a:t>
            </a:r>
            <a:r>
              <a:rPr lang="en-US" altLang="zh-CN" sz="2800" b="1" i="1" dirty="0" smtClean="0">
                <a:solidFill>
                  <a:srgbClr val="FF0000"/>
                </a:solidFill>
              </a:rPr>
              <a:t>*/</a:t>
            </a:r>
            <a:endParaRPr lang="en-US" altLang="zh-CN" sz="2800" b="1" i="1" dirty="0">
              <a:solidFill>
                <a:srgbClr val="FF0000"/>
              </a:solidFill>
            </a:endParaRPr>
          </a:p>
        </p:txBody>
      </p:sp>
      <p:sp>
        <p:nvSpPr>
          <p:cNvPr id="4" name="圆角矩形标注 3"/>
          <p:cNvSpPr/>
          <p:nvPr/>
        </p:nvSpPr>
        <p:spPr bwMode="auto">
          <a:xfrm>
            <a:off x="914400" y="4191000"/>
            <a:ext cx="3962400" cy="1143000"/>
          </a:xfrm>
          <a:prstGeom prst="wedgeRoundRectCallout">
            <a:avLst>
              <a:gd name="adj1" fmla="val -20783"/>
              <a:gd name="adj2" fmla="val -78300"/>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r>
              <a:rPr lang="en-US" altLang="zh-CN"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EXIT_SUCCESS</a:t>
            </a:r>
            <a:r>
              <a:rPr lang="zh-CN" altLang="en-US" sz="2000" dirty="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和</a:t>
            </a:r>
            <a:r>
              <a:rPr lang="en-US" altLang="zh-CN" sz="2000" dirty="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EXIT_FAILURE</a:t>
            </a:r>
            <a:r>
              <a:rPr lang="zh-CN" altLang="en-US" sz="2000" dirty="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是定义在</a:t>
            </a:r>
            <a:r>
              <a:rPr lang="en-US" altLang="zh-CN" sz="2000" dirty="0" err="1">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stdlib.h</a:t>
            </a:r>
            <a:r>
              <a:rPr lang="zh-CN" altLang="en-US" sz="2000" dirty="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中的</a:t>
            </a: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宏</a:t>
            </a:r>
            <a:r>
              <a:rPr lang="zh-CN" altLang="en-US" sz="2000" dirty="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a:t>
            </a:r>
            <a:endParaRPr lang="en-US" altLang="zh-CN" sz="2000" dirty="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5" name="圆角矩形标注 4"/>
          <p:cNvSpPr/>
          <p:nvPr/>
        </p:nvSpPr>
        <p:spPr bwMode="auto">
          <a:xfrm>
            <a:off x="5105400" y="4191000"/>
            <a:ext cx="2895600" cy="1143000"/>
          </a:xfrm>
          <a:prstGeom prst="wedgeRoundRectCallout">
            <a:avLst>
              <a:gd name="adj1" fmla="val -34576"/>
              <a:gd name="adj2" fmla="val -82162"/>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just"/>
            <a:r>
              <a:rPr lang="en-US" altLang="zh-CN"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exit</a:t>
            </a: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函数可以在程序任何必要的地方调用。</a:t>
            </a:r>
            <a:endParaRPr lang="en-US" altLang="zh-CN" sz="2000" dirty="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6" name="圆角矩形标注 5"/>
          <p:cNvSpPr/>
          <p:nvPr/>
        </p:nvSpPr>
        <p:spPr bwMode="auto">
          <a:xfrm>
            <a:off x="8257452" y="4191000"/>
            <a:ext cx="3172548" cy="1447800"/>
          </a:xfrm>
          <a:prstGeom prst="wedgeRoundRectCallout">
            <a:avLst>
              <a:gd name="adj1" fmla="val -41828"/>
              <a:gd name="adj2" fmla="val -77719"/>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just"/>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调用</a:t>
            </a:r>
            <a:r>
              <a:rPr lang="en-US" altLang="zh-CN"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exit</a:t>
            </a: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函数会立即终止程序；而</a:t>
            </a:r>
            <a:r>
              <a:rPr lang="en-US" altLang="zh-CN"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return</a:t>
            </a: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语句只有在</a:t>
            </a:r>
            <a:r>
              <a:rPr lang="en-US" altLang="zh-CN"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main</a:t>
            </a: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中被执行到才会终止程序。</a:t>
            </a:r>
            <a:endParaRPr lang="en-US" altLang="zh-CN" sz="2000" dirty="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539712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5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9.6 </a:t>
            </a:r>
            <a:r>
              <a:rPr lang="zh-CN" altLang="en-US" dirty="0"/>
              <a:t>递归</a:t>
            </a:r>
          </a:p>
        </p:txBody>
      </p:sp>
      <p:sp>
        <p:nvSpPr>
          <p:cNvPr id="3" name="内容占位符 2"/>
          <p:cNvSpPr>
            <a:spLocks noGrp="1"/>
          </p:cNvSpPr>
          <p:nvPr>
            <p:ph idx="1"/>
          </p:nvPr>
        </p:nvSpPr>
        <p:spPr/>
        <p:txBody>
          <a:bodyPr/>
          <a:lstStyle/>
          <a:p>
            <a:pPr>
              <a:lnSpc>
                <a:spcPct val="105000"/>
              </a:lnSpc>
              <a:spcBef>
                <a:spcPct val="5000"/>
              </a:spcBef>
            </a:pPr>
            <a:r>
              <a:rPr lang="zh-CN" altLang="en-US" sz="2400" dirty="0" smtClean="0"/>
              <a:t>使用</a:t>
            </a:r>
            <a:r>
              <a:rPr lang="zh-CN" altLang="en-US" sz="2400" dirty="0" smtClean="0"/>
              <a:t>函数</a:t>
            </a:r>
            <a:r>
              <a:rPr lang="zh-CN" altLang="en-US" sz="2400" dirty="0" smtClean="0"/>
              <a:t>时，一种很常见的情况就是函数调用另外一个函数，就如下面的代码框架所示。这种调用关系称为“</a:t>
            </a:r>
            <a:r>
              <a:rPr lang="zh-CN" altLang="en-US" sz="2400" b="1" dirty="0" smtClean="0">
                <a:solidFill>
                  <a:srgbClr val="FF0000"/>
                </a:solidFill>
              </a:rPr>
              <a:t>函数的嵌套调用</a:t>
            </a:r>
            <a:r>
              <a:rPr lang="zh-CN" altLang="en-US" sz="2400" dirty="0" smtClean="0"/>
              <a:t>“。</a:t>
            </a:r>
            <a:endParaRPr lang="zh-CN" altLang="en-US" sz="2400" dirty="0"/>
          </a:p>
        </p:txBody>
      </p:sp>
      <p:sp>
        <p:nvSpPr>
          <p:cNvPr id="4" name="文本框 3"/>
          <p:cNvSpPr txBox="1"/>
          <p:nvPr/>
        </p:nvSpPr>
        <p:spPr>
          <a:xfrm>
            <a:off x="1550539" y="2476500"/>
            <a:ext cx="2819400" cy="2554545"/>
          </a:xfrm>
          <a:prstGeom prst="rect">
            <a:avLst/>
          </a:prstGeom>
          <a:noFill/>
        </p:spPr>
        <p:txBody>
          <a:bodyPr wrap="square" rtlCol="0">
            <a:spAutoFit/>
          </a:bodyPr>
          <a:lstStyle/>
          <a:p>
            <a:r>
              <a:rPr lang="en-US" altLang="zh-CN" sz="2000" dirty="0" err="1">
                <a:effectLst>
                  <a:outerShdw blurRad="38100" dist="38100" dir="2700000" algn="tl">
                    <a:srgbClr val="000000">
                      <a:alpha val="43137"/>
                    </a:srgbClr>
                  </a:outerShdw>
                </a:effectLst>
                <a:latin typeface="Consolas" panose="020B0609020204030204" pitchFamily="49" charset="0"/>
              </a:rPr>
              <a:t>i</a:t>
            </a:r>
            <a:r>
              <a:rPr lang="en-US" altLang="zh-CN" sz="2000" dirty="0" err="1" smtClean="0">
                <a:effectLst>
                  <a:outerShdw blurRad="38100" dist="38100" dir="2700000" algn="tl">
                    <a:srgbClr val="000000">
                      <a:alpha val="43137"/>
                    </a:srgbClr>
                  </a:outerShdw>
                </a:effectLst>
                <a:latin typeface="Consolas" panose="020B0609020204030204" pitchFamily="49" charset="0"/>
              </a:rPr>
              <a:t>nt</a:t>
            </a:r>
            <a:r>
              <a:rPr lang="en-US" altLang="zh-CN" sz="2000" dirty="0" smtClean="0">
                <a:effectLst>
                  <a:outerShdw blurRad="38100" dist="38100" dir="2700000" algn="tl">
                    <a:srgbClr val="000000">
                      <a:alpha val="43137"/>
                    </a:srgbClr>
                  </a:outerShdw>
                </a:effectLst>
                <a:latin typeface="Consolas" panose="020B0609020204030204" pitchFamily="49" charset="0"/>
              </a:rPr>
              <a:t> main()</a:t>
            </a:r>
          </a:p>
          <a:p>
            <a:r>
              <a:rPr lang="en-US" altLang="zh-CN" sz="2000" dirty="0" smtClean="0">
                <a:effectLst>
                  <a:outerShdw blurRad="38100" dist="38100" dir="2700000" algn="tl">
                    <a:srgbClr val="000000">
                      <a:alpha val="43137"/>
                    </a:srgbClr>
                  </a:outerShdw>
                </a:effectLst>
                <a:latin typeface="Consolas" panose="020B0609020204030204" pitchFamily="49" charset="0"/>
              </a:rPr>
              <a:t>{</a:t>
            </a:r>
          </a:p>
          <a:p>
            <a:r>
              <a:rPr lang="en-US" altLang="zh-CN" sz="2000" dirty="0">
                <a:effectLst>
                  <a:outerShdw blurRad="38100" dist="38100" dir="2700000" algn="tl">
                    <a:srgbClr val="000000">
                      <a:alpha val="43137"/>
                    </a:srgbClr>
                  </a:outerShdw>
                </a:effectLst>
                <a:latin typeface="Consolas" panose="020B0609020204030204" pitchFamily="49" charset="0"/>
              </a:rPr>
              <a:t> </a:t>
            </a:r>
            <a:r>
              <a:rPr lang="en-US" altLang="zh-CN" sz="2000" dirty="0" smtClean="0">
                <a:effectLst>
                  <a:outerShdw blurRad="38100" dist="38100" dir="2700000" algn="tl">
                    <a:srgbClr val="000000">
                      <a:alpha val="43137"/>
                    </a:srgbClr>
                  </a:outerShdw>
                </a:effectLst>
                <a:latin typeface="Consolas" panose="020B0609020204030204" pitchFamily="49" charset="0"/>
              </a:rPr>
              <a:t>  …</a:t>
            </a:r>
          </a:p>
          <a:p>
            <a:endParaRPr lang="en-US" altLang="zh-CN" sz="2000" dirty="0" smtClean="0">
              <a:effectLst>
                <a:outerShdw blurRad="38100" dist="38100" dir="2700000" algn="tl">
                  <a:srgbClr val="000000">
                    <a:alpha val="43137"/>
                  </a:srgbClr>
                </a:outerShdw>
              </a:effectLst>
              <a:latin typeface="Consolas" panose="020B0609020204030204" pitchFamily="49" charset="0"/>
            </a:endParaRPr>
          </a:p>
          <a:p>
            <a:r>
              <a:rPr lang="en-US" altLang="zh-CN" sz="2000" dirty="0">
                <a:effectLst>
                  <a:outerShdw blurRad="38100" dist="38100" dir="2700000" algn="tl">
                    <a:srgbClr val="000000">
                      <a:alpha val="43137"/>
                    </a:srgbClr>
                  </a:outerShdw>
                </a:effectLst>
                <a:latin typeface="Consolas" panose="020B0609020204030204" pitchFamily="49" charset="0"/>
              </a:rPr>
              <a:t> </a:t>
            </a:r>
            <a:r>
              <a:rPr lang="en-US" altLang="zh-CN" sz="2000" dirty="0" smtClean="0">
                <a:effectLst>
                  <a:outerShdw blurRad="38100" dist="38100" dir="2700000" algn="tl">
                    <a:srgbClr val="000000">
                      <a:alpha val="43137"/>
                    </a:srgbClr>
                  </a:outerShdw>
                </a:effectLst>
                <a:latin typeface="Consolas" panose="020B0609020204030204" pitchFamily="49" charset="0"/>
              </a:rPr>
              <a:t>  </a:t>
            </a:r>
            <a:r>
              <a:rPr lang="en-US" altLang="zh-CN" sz="2000" b="1" i="1" dirty="0" smtClean="0">
                <a:solidFill>
                  <a:srgbClr val="FF0000"/>
                </a:solidFill>
                <a:effectLst>
                  <a:outerShdw blurRad="38100" dist="38100" dir="2700000" algn="tl">
                    <a:srgbClr val="000000">
                      <a:alpha val="43137"/>
                    </a:srgbClr>
                  </a:outerShdw>
                </a:effectLst>
                <a:latin typeface="Consolas" panose="020B0609020204030204" pitchFamily="49" charset="0"/>
              </a:rPr>
              <a:t>f();</a:t>
            </a:r>
          </a:p>
          <a:p>
            <a:endParaRPr lang="en-US" altLang="zh-CN" sz="2000" dirty="0">
              <a:effectLst>
                <a:outerShdw blurRad="38100" dist="38100" dir="2700000" algn="tl">
                  <a:srgbClr val="000000">
                    <a:alpha val="43137"/>
                  </a:srgbClr>
                </a:outerShdw>
              </a:effectLst>
              <a:latin typeface="Consolas" panose="020B0609020204030204" pitchFamily="49" charset="0"/>
            </a:endParaRPr>
          </a:p>
          <a:p>
            <a:r>
              <a:rPr lang="en-US" altLang="zh-CN" sz="2000" dirty="0" smtClean="0">
                <a:effectLst>
                  <a:outerShdw blurRad="38100" dist="38100" dir="2700000" algn="tl">
                    <a:srgbClr val="000000">
                      <a:alpha val="43137"/>
                    </a:srgbClr>
                  </a:outerShdw>
                </a:effectLst>
                <a:latin typeface="Consolas" panose="020B0609020204030204" pitchFamily="49" charset="0"/>
              </a:rPr>
              <a:t>   …	</a:t>
            </a:r>
          </a:p>
          <a:p>
            <a:r>
              <a:rPr lang="en-US" altLang="zh-CN" sz="2000" dirty="0">
                <a:effectLst>
                  <a:outerShdw blurRad="38100" dist="38100" dir="2700000" algn="tl">
                    <a:srgbClr val="000000">
                      <a:alpha val="43137"/>
                    </a:srgbClr>
                  </a:outerShdw>
                </a:effectLst>
                <a:latin typeface="Consolas" panose="020B0609020204030204" pitchFamily="49" charset="0"/>
              </a:rPr>
              <a:t>}</a:t>
            </a:r>
            <a:endParaRPr lang="zh-CN" altLang="en-US" sz="2000" dirty="0">
              <a:effectLst>
                <a:outerShdw blurRad="38100" dist="38100" dir="2700000" algn="tl">
                  <a:srgbClr val="000000">
                    <a:alpha val="43137"/>
                  </a:srgbClr>
                </a:outerShdw>
              </a:effectLst>
              <a:latin typeface="Consolas" panose="020B0609020204030204" pitchFamily="49" charset="0"/>
            </a:endParaRPr>
          </a:p>
        </p:txBody>
      </p:sp>
      <p:sp>
        <p:nvSpPr>
          <p:cNvPr id="5" name="文本框 4"/>
          <p:cNvSpPr txBox="1"/>
          <p:nvPr/>
        </p:nvSpPr>
        <p:spPr>
          <a:xfrm>
            <a:off x="5107765" y="2476500"/>
            <a:ext cx="2819400" cy="2554545"/>
          </a:xfrm>
          <a:prstGeom prst="rect">
            <a:avLst/>
          </a:prstGeom>
          <a:noFill/>
        </p:spPr>
        <p:txBody>
          <a:bodyPr wrap="square" rtlCol="0">
            <a:spAutoFit/>
          </a:bodyPr>
          <a:lstStyle/>
          <a:p>
            <a:r>
              <a:rPr lang="en-US" altLang="zh-CN" sz="2000" dirty="0" err="1" smtClean="0">
                <a:effectLst>
                  <a:outerShdw blurRad="38100" dist="38100" dir="2700000" algn="tl">
                    <a:srgbClr val="000000">
                      <a:alpha val="43137"/>
                    </a:srgbClr>
                  </a:outerShdw>
                </a:effectLst>
                <a:latin typeface="Consolas" panose="020B0609020204030204" pitchFamily="49" charset="0"/>
              </a:rPr>
              <a:t>int</a:t>
            </a:r>
            <a:r>
              <a:rPr lang="en-US" altLang="zh-CN" sz="2000" dirty="0" smtClean="0">
                <a:effectLst>
                  <a:outerShdw blurRad="38100" dist="38100" dir="2700000" algn="tl">
                    <a:srgbClr val="000000">
                      <a:alpha val="43137"/>
                    </a:srgbClr>
                  </a:outerShdw>
                </a:effectLst>
                <a:latin typeface="Consolas" panose="020B0609020204030204" pitchFamily="49" charset="0"/>
              </a:rPr>
              <a:t> f()</a:t>
            </a:r>
          </a:p>
          <a:p>
            <a:r>
              <a:rPr lang="en-US" altLang="zh-CN" sz="2000" dirty="0" smtClean="0">
                <a:effectLst>
                  <a:outerShdw blurRad="38100" dist="38100" dir="2700000" algn="tl">
                    <a:srgbClr val="000000">
                      <a:alpha val="43137"/>
                    </a:srgbClr>
                  </a:outerShdw>
                </a:effectLst>
                <a:latin typeface="Consolas" panose="020B0609020204030204" pitchFamily="49" charset="0"/>
              </a:rPr>
              <a:t>{</a:t>
            </a:r>
          </a:p>
          <a:p>
            <a:r>
              <a:rPr lang="en-US" altLang="zh-CN" sz="2000" dirty="0">
                <a:effectLst>
                  <a:outerShdw blurRad="38100" dist="38100" dir="2700000" algn="tl">
                    <a:srgbClr val="000000">
                      <a:alpha val="43137"/>
                    </a:srgbClr>
                  </a:outerShdw>
                </a:effectLst>
                <a:latin typeface="Consolas" panose="020B0609020204030204" pitchFamily="49" charset="0"/>
              </a:rPr>
              <a:t> </a:t>
            </a:r>
            <a:r>
              <a:rPr lang="en-US" altLang="zh-CN" sz="2000" dirty="0" smtClean="0">
                <a:effectLst>
                  <a:outerShdw blurRad="38100" dist="38100" dir="2700000" algn="tl">
                    <a:srgbClr val="000000">
                      <a:alpha val="43137"/>
                    </a:srgbClr>
                  </a:outerShdw>
                </a:effectLst>
                <a:latin typeface="Consolas" panose="020B0609020204030204" pitchFamily="49" charset="0"/>
              </a:rPr>
              <a:t>  …</a:t>
            </a:r>
          </a:p>
          <a:p>
            <a:r>
              <a:rPr lang="en-US" altLang="zh-CN" sz="2000" dirty="0" smtClean="0">
                <a:effectLst>
                  <a:outerShdw blurRad="38100" dist="38100" dir="2700000" algn="tl">
                    <a:srgbClr val="000000">
                      <a:alpha val="43137"/>
                    </a:srgbClr>
                  </a:outerShdw>
                </a:effectLst>
                <a:latin typeface="Consolas" panose="020B0609020204030204" pitchFamily="49" charset="0"/>
              </a:rPr>
              <a:t>   </a:t>
            </a:r>
            <a:r>
              <a:rPr lang="en-US" altLang="zh-CN" sz="2000" b="1" i="1" dirty="0">
                <a:solidFill>
                  <a:srgbClr val="FF0000"/>
                </a:solidFill>
                <a:effectLst>
                  <a:outerShdw blurRad="38100" dist="38100" dir="2700000" algn="tl">
                    <a:srgbClr val="000000">
                      <a:alpha val="43137"/>
                    </a:srgbClr>
                  </a:outerShdw>
                </a:effectLst>
                <a:latin typeface="Consolas" panose="020B0609020204030204" pitchFamily="49" charset="0"/>
              </a:rPr>
              <a:t>g(0);</a:t>
            </a:r>
          </a:p>
          <a:p>
            <a:r>
              <a:rPr lang="en-US" altLang="zh-CN" sz="2000" dirty="0">
                <a:effectLst>
                  <a:outerShdw blurRad="38100" dist="38100" dir="2700000" algn="tl">
                    <a:srgbClr val="000000">
                      <a:alpha val="43137"/>
                    </a:srgbClr>
                  </a:outerShdw>
                </a:effectLst>
                <a:latin typeface="Consolas" panose="020B0609020204030204" pitchFamily="49" charset="0"/>
              </a:rPr>
              <a:t> </a:t>
            </a:r>
            <a:r>
              <a:rPr lang="en-US" altLang="zh-CN" sz="2000" dirty="0" smtClean="0">
                <a:effectLst>
                  <a:outerShdw blurRad="38100" dist="38100" dir="2700000" algn="tl">
                    <a:srgbClr val="000000">
                      <a:alpha val="43137"/>
                    </a:srgbClr>
                  </a:outerShdw>
                </a:effectLst>
                <a:latin typeface="Consolas" panose="020B0609020204030204" pitchFamily="49" charset="0"/>
              </a:rPr>
              <a:t>  …</a:t>
            </a:r>
          </a:p>
          <a:p>
            <a:endParaRPr lang="en-US" altLang="zh-CN" sz="2000" dirty="0">
              <a:effectLst>
                <a:outerShdw blurRad="38100" dist="38100" dir="2700000" algn="tl">
                  <a:srgbClr val="000000">
                    <a:alpha val="43137"/>
                  </a:srgbClr>
                </a:outerShdw>
              </a:effectLst>
              <a:latin typeface="Consolas" panose="020B0609020204030204" pitchFamily="49" charset="0"/>
            </a:endParaRPr>
          </a:p>
          <a:p>
            <a:r>
              <a:rPr lang="en-US" altLang="zh-CN" sz="2000" dirty="0" smtClean="0">
                <a:effectLst>
                  <a:outerShdw blurRad="38100" dist="38100" dir="2700000" algn="tl">
                    <a:srgbClr val="000000">
                      <a:alpha val="43137"/>
                    </a:srgbClr>
                  </a:outerShdw>
                </a:effectLst>
                <a:latin typeface="Consolas" panose="020B0609020204030204" pitchFamily="49" charset="0"/>
              </a:rPr>
              <a:t>   </a:t>
            </a:r>
            <a:r>
              <a:rPr lang="en-US" altLang="zh-CN" sz="2000" b="1" i="1" dirty="0">
                <a:solidFill>
                  <a:srgbClr val="FF0000"/>
                </a:solidFill>
                <a:effectLst>
                  <a:outerShdw blurRad="38100" dist="38100" dir="2700000" algn="tl">
                    <a:srgbClr val="000000">
                      <a:alpha val="43137"/>
                    </a:srgbClr>
                  </a:outerShdw>
                </a:effectLst>
                <a:latin typeface="Consolas" panose="020B0609020204030204" pitchFamily="49" charset="0"/>
              </a:rPr>
              <a:t>return 1;</a:t>
            </a:r>
          </a:p>
          <a:p>
            <a:r>
              <a:rPr lang="en-US" altLang="zh-CN" sz="2000" dirty="0">
                <a:effectLst>
                  <a:outerShdw blurRad="38100" dist="38100" dir="2700000" algn="tl">
                    <a:srgbClr val="000000">
                      <a:alpha val="43137"/>
                    </a:srgbClr>
                  </a:outerShdw>
                </a:effectLst>
                <a:latin typeface="Consolas" panose="020B0609020204030204" pitchFamily="49" charset="0"/>
              </a:rPr>
              <a:t>}</a:t>
            </a:r>
            <a:endParaRPr lang="zh-CN" altLang="en-US" sz="2000" dirty="0">
              <a:effectLst>
                <a:outerShdw blurRad="38100" dist="38100" dir="2700000" algn="tl">
                  <a:srgbClr val="000000">
                    <a:alpha val="43137"/>
                  </a:srgbClr>
                </a:outerShdw>
              </a:effectLst>
              <a:latin typeface="Consolas" panose="020B0609020204030204" pitchFamily="49" charset="0"/>
            </a:endParaRPr>
          </a:p>
        </p:txBody>
      </p:sp>
      <p:sp>
        <p:nvSpPr>
          <p:cNvPr id="6" name="文本框 5"/>
          <p:cNvSpPr txBox="1"/>
          <p:nvPr/>
        </p:nvSpPr>
        <p:spPr>
          <a:xfrm>
            <a:off x="8612965" y="2418427"/>
            <a:ext cx="2819400" cy="2554545"/>
          </a:xfrm>
          <a:prstGeom prst="rect">
            <a:avLst/>
          </a:prstGeom>
          <a:noFill/>
        </p:spPr>
        <p:txBody>
          <a:bodyPr wrap="square" rtlCol="0">
            <a:spAutoFit/>
          </a:bodyPr>
          <a:lstStyle/>
          <a:p>
            <a:r>
              <a:rPr lang="en-US" altLang="zh-CN" sz="2000" dirty="0" smtClean="0">
                <a:effectLst>
                  <a:outerShdw blurRad="38100" dist="38100" dir="2700000" algn="tl">
                    <a:srgbClr val="000000">
                      <a:alpha val="43137"/>
                    </a:srgbClr>
                  </a:outerShdw>
                </a:effectLst>
                <a:latin typeface="Consolas" panose="020B0609020204030204" pitchFamily="49" charset="0"/>
              </a:rPr>
              <a:t>void g(</a:t>
            </a:r>
            <a:r>
              <a:rPr lang="en-US" altLang="zh-CN" sz="2000" dirty="0" err="1" smtClean="0">
                <a:effectLst>
                  <a:outerShdw blurRad="38100" dist="38100" dir="2700000" algn="tl">
                    <a:srgbClr val="000000">
                      <a:alpha val="43137"/>
                    </a:srgbClr>
                  </a:outerShdw>
                </a:effectLst>
                <a:latin typeface="Consolas" panose="020B0609020204030204" pitchFamily="49" charset="0"/>
              </a:rPr>
              <a:t>int</a:t>
            </a:r>
            <a:r>
              <a:rPr lang="en-US" altLang="zh-CN" sz="2000" dirty="0" smtClean="0">
                <a:effectLst>
                  <a:outerShdw blurRad="38100" dist="38100" dir="2700000" algn="tl">
                    <a:srgbClr val="000000">
                      <a:alpha val="43137"/>
                    </a:srgbClr>
                  </a:outerShdw>
                </a:effectLst>
                <a:latin typeface="Consolas" panose="020B0609020204030204" pitchFamily="49" charset="0"/>
              </a:rPr>
              <a:t> x)</a:t>
            </a:r>
          </a:p>
          <a:p>
            <a:r>
              <a:rPr lang="en-US" altLang="zh-CN" sz="2000" dirty="0" smtClean="0">
                <a:effectLst>
                  <a:outerShdw blurRad="38100" dist="38100" dir="2700000" algn="tl">
                    <a:srgbClr val="000000">
                      <a:alpha val="43137"/>
                    </a:srgbClr>
                  </a:outerShdw>
                </a:effectLst>
                <a:latin typeface="Consolas" panose="020B0609020204030204" pitchFamily="49" charset="0"/>
              </a:rPr>
              <a:t>{</a:t>
            </a:r>
          </a:p>
          <a:p>
            <a:r>
              <a:rPr lang="en-US" altLang="zh-CN" sz="2000" dirty="0">
                <a:effectLst>
                  <a:outerShdw blurRad="38100" dist="38100" dir="2700000" algn="tl">
                    <a:srgbClr val="000000">
                      <a:alpha val="43137"/>
                    </a:srgbClr>
                  </a:outerShdw>
                </a:effectLst>
                <a:latin typeface="Consolas" panose="020B0609020204030204" pitchFamily="49" charset="0"/>
              </a:rPr>
              <a:t> </a:t>
            </a:r>
            <a:r>
              <a:rPr lang="en-US" altLang="zh-CN" sz="2000" dirty="0" smtClean="0">
                <a:effectLst>
                  <a:outerShdw blurRad="38100" dist="38100" dir="2700000" algn="tl">
                    <a:srgbClr val="000000">
                      <a:alpha val="43137"/>
                    </a:srgbClr>
                  </a:outerShdw>
                </a:effectLst>
                <a:latin typeface="Consolas" panose="020B0609020204030204" pitchFamily="49" charset="0"/>
              </a:rPr>
              <a:t>  …</a:t>
            </a:r>
          </a:p>
          <a:p>
            <a:endParaRPr lang="en-US" altLang="zh-CN" sz="2000" dirty="0" smtClean="0">
              <a:effectLst>
                <a:outerShdw blurRad="38100" dist="38100" dir="2700000" algn="tl">
                  <a:srgbClr val="000000">
                    <a:alpha val="43137"/>
                  </a:srgbClr>
                </a:outerShdw>
              </a:effectLst>
              <a:latin typeface="Consolas" panose="020B0609020204030204" pitchFamily="49" charset="0"/>
            </a:endParaRPr>
          </a:p>
          <a:p>
            <a:endParaRPr lang="en-US" altLang="zh-CN" sz="2000" dirty="0" smtClean="0">
              <a:effectLst>
                <a:outerShdw blurRad="38100" dist="38100" dir="2700000" algn="tl">
                  <a:srgbClr val="000000">
                    <a:alpha val="43137"/>
                  </a:srgbClr>
                </a:outerShdw>
              </a:effectLst>
              <a:latin typeface="Consolas" panose="020B0609020204030204" pitchFamily="49" charset="0"/>
            </a:endParaRPr>
          </a:p>
          <a:p>
            <a:endParaRPr lang="en-US" altLang="zh-CN" sz="2000" dirty="0">
              <a:effectLst>
                <a:outerShdw blurRad="38100" dist="38100" dir="2700000" algn="tl">
                  <a:srgbClr val="000000">
                    <a:alpha val="43137"/>
                  </a:srgbClr>
                </a:outerShdw>
              </a:effectLst>
              <a:latin typeface="Consolas" panose="020B0609020204030204" pitchFamily="49" charset="0"/>
            </a:endParaRPr>
          </a:p>
          <a:p>
            <a:r>
              <a:rPr lang="en-US" altLang="zh-CN" sz="2000" dirty="0" smtClean="0">
                <a:effectLst>
                  <a:outerShdw blurRad="38100" dist="38100" dir="2700000" algn="tl">
                    <a:srgbClr val="000000">
                      <a:alpha val="43137"/>
                    </a:srgbClr>
                  </a:outerShdw>
                </a:effectLst>
                <a:latin typeface="Consolas" panose="020B0609020204030204" pitchFamily="49" charset="0"/>
              </a:rPr>
              <a:t>   </a:t>
            </a:r>
            <a:r>
              <a:rPr lang="en-US" altLang="zh-CN" sz="2000" b="1" i="1" dirty="0">
                <a:solidFill>
                  <a:srgbClr val="FF0000"/>
                </a:solidFill>
                <a:effectLst>
                  <a:outerShdw blurRad="38100" dist="38100" dir="2700000" algn="tl">
                    <a:srgbClr val="000000">
                      <a:alpha val="43137"/>
                    </a:srgbClr>
                  </a:outerShdw>
                </a:effectLst>
                <a:latin typeface="Consolas" panose="020B0609020204030204" pitchFamily="49" charset="0"/>
              </a:rPr>
              <a:t>return;</a:t>
            </a:r>
            <a:r>
              <a:rPr lang="en-US" altLang="zh-CN" sz="2000" dirty="0" smtClean="0">
                <a:effectLst>
                  <a:outerShdw blurRad="38100" dist="38100" dir="2700000" algn="tl">
                    <a:srgbClr val="000000">
                      <a:alpha val="43137"/>
                    </a:srgbClr>
                  </a:outerShdw>
                </a:effectLst>
                <a:latin typeface="Consolas" panose="020B0609020204030204" pitchFamily="49" charset="0"/>
              </a:rPr>
              <a:t>	</a:t>
            </a:r>
          </a:p>
          <a:p>
            <a:r>
              <a:rPr lang="en-US" altLang="zh-CN" sz="2000" dirty="0">
                <a:effectLst>
                  <a:outerShdw blurRad="38100" dist="38100" dir="2700000" algn="tl">
                    <a:srgbClr val="000000">
                      <a:alpha val="43137"/>
                    </a:srgbClr>
                  </a:outerShdw>
                </a:effectLst>
                <a:latin typeface="Consolas" panose="020B0609020204030204" pitchFamily="49" charset="0"/>
              </a:rPr>
              <a:t>}</a:t>
            </a:r>
            <a:endParaRPr lang="zh-CN" altLang="en-US" sz="2000" dirty="0">
              <a:effectLst>
                <a:outerShdw blurRad="38100" dist="38100" dir="2700000" algn="tl">
                  <a:srgbClr val="000000">
                    <a:alpha val="43137"/>
                  </a:srgbClr>
                </a:outerShdw>
              </a:effectLst>
              <a:latin typeface="Consolas" panose="020B0609020204030204" pitchFamily="49" charset="0"/>
            </a:endParaRPr>
          </a:p>
        </p:txBody>
      </p:sp>
      <p:cxnSp>
        <p:nvCxnSpPr>
          <p:cNvPr id="8" name="直接箭头连接符 7"/>
          <p:cNvCxnSpPr/>
          <p:nvPr/>
        </p:nvCxnSpPr>
        <p:spPr bwMode="auto">
          <a:xfrm>
            <a:off x="2440765" y="2933700"/>
            <a:ext cx="0" cy="820071"/>
          </a:xfrm>
          <a:prstGeom prst="straightConnector1">
            <a:avLst/>
          </a:prstGeom>
          <a:ln>
            <a:headEnd type="none" w="sm" len="sm"/>
            <a:tailEnd type="triangle"/>
          </a:ln>
        </p:spPr>
        <p:style>
          <a:lnRef idx="3">
            <a:schemeClr val="accent2"/>
          </a:lnRef>
          <a:fillRef idx="0">
            <a:schemeClr val="accent2"/>
          </a:fillRef>
          <a:effectRef idx="2">
            <a:schemeClr val="accent2"/>
          </a:effectRef>
          <a:fontRef idx="minor">
            <a:schemeClr val="tx1"/>
          </a:fontRef>
        </p:style>
      </p:cxnSp>
      <p:cxnSp>
        <p:nvCxnSpPr>
          <p:cNvPr id="9" name="直接箭头连接符 8"/>
          <p:cNvCxnSpPr/>
          <p:nvPr/>
        </p:nvCxnSpPr>
        <p:spPr bwMode="auto">
          <a:xfrm flipV="1">
            <a:off x="2745565" y="2734137"/>
            <a:ext cx="2438400" cy="1190163"/>
          </a:xfrm>
          <a:prstGeom prst="straightConnector1">
            <a:avLst/>
          </a:prstGeom>
          <a:ln>
            <a:headEnd type="none" w="sm" len="sm"/>
            <a:tailEnd type="triangle"/>
          </a:ln>
        </p:spPr>
        <p:style>
          <a:lnRef idx="3">
            <a:schemeClr val="accent2"/>
          </a:lnRef>
          <a:fillRef idx="0">
            <a:schemeClr val="accent2"/>
          </a:fillRef>
          <a:effectRef idx="2">
            <a:schemeClr val="accent2"/>
          </a:effectRef>
          <a:fontRef idx="minor">
            <a:schemeClr val="tx1"/>
          </a:fontRef>
        </p:style>
      </p:cxnSp>
      <p:cxnSp>
        <p:nvCxnSpPr>
          <p:cNvPr id="14" name="直接箭头连接符 13"/>
          <p:cNvCxnSpPr/>
          <p:nvPr/>
        </p:nvCxnSpPr>
        <p:spPr bwMode="auto">
          <a:xfrm>
            <a:off x="5793565" y="2857500"/>
            <a:ext cx="0" cy="609600"/>
          </a:xfrm>
          <a:prstGeom prst="straightConnector1">
            <a:avLst/>
          </a:prstGeom>
          <a:ln>
            <a:headEnd type="none" w="sm" len="sm"/>
            <a:tailEnd type="triangle"/>
          </a:ln>
        </p:spPr>
        <p:style>
          <a:lnRef idx="3">
            <a:schemeClr val="accent2"/>
          </a:lnRef>
          <a:fillRef idx="0">
            <a:schemeClr val="accent2"/>
          </a:fillRef>
          <a:effectRef idx="2">
            <a:schemeClr val="accent2"/>
          </a:effectRef>
          <a:fontRef idx="minor">
            <a:schemeClr val="tx1"/>
          </a:fontRef>
        </p:style>
      </p:cxnSp>
      <p:cxnSp>
        <p:nvCxnSpPr>
          <p:cNvPr id="16" name="直接箭头连接符 15"/>
          <p:cNvCxnSpPr/>
          <p:nvPr/>
        </p:nvCxnSpPr>
        <p:spPr bwMode="auto">
          <a:xfrm flipV="1">
            <a:off x="6378991" y="2628900"/>
            <a:ext cx="2286000" cy="885363"/>
          </a:xfrm>
          <a:prstGeom prst="straightConnector1">
            <a:avLst/>
          </a:prstGeom>
          <a:ln>
            <a:headEnd type="none" w="sm" len="sm"/>
            <a:tailEnd type="triangle"/>
          </a:ln>
        </p:spPr>
        <p:style>
          <a:lnRef idx="3">
            <a:schemeClr val="accent2"/>
          </a:lnRef>
          <a:fillRef idx="0">
            <a:schemeClr val="accent2"/>
          </a:fillRef>
          <a:effectRef idx="2">
            <a:schemeClr val="accent2"/>
          </a:effectRef>
          <a:fontRef idx="minor">
            <a:schemeClr val="tx1"/>
          </a:fontRef>
        </p:style>
      </p:cxnSp>
      <p:cxnSp>
        <p:nvCxnSpPr>
          <p:cNvPr id="19" name="直接箭头连接符 18"/>
          <p:cNvCxnSpPr/>
          <p:nvPr/>
        </p:nvCxnSpPr>
        <p:spPr bwMode="auto">
          <a:xfrm>
            <a:off x="9374965" y="2835624"/>
            <a:ext cx="0" cy="1469676"/>
          </a:xfrm>
          <a:prstGeom prst="straightConnector1">
            <a:avLst/>
          </a:prstGeom>
          <a:ln>
            <a:headEnd type="none" w="sm" len="sm"/>
            <a:tailEnd type="triangle"/>
          </a:ln>
        </p:spPr>
        <p:style>
          <a:lnRef idx="3">
            <a:schemeClr val="accent2"/>
          </a:lnRef>
          <a:fillRef idx="0">
            <a:schemeClr val="accent2"/>
          </a:fillRef>
          <a:effectRef idx="2">
            <a:schemeClr val="accent2"/>
          </a:effectRef>
          <a:fontRef idx="minor">
            <a:schemeClr val="tx1"/>
          </a:fontRef>
        </p:style>
      </p:cxnSp>
      <p:cxnSp>
        <p:nvCxnSpPr>
          <p:cNvPr id="21" name="直接箭头连接符 20"/>
          <p:cNvCxnSpPr/>
          <p:nvPr/>
        </p:nvCxnSpPr>
        <p:spPr bwMode="auto">
          <a:xfrm flipH="1" flipV="1">
            <a:off x="6378991" y="3724736"/>
            <a:ext cx="2691174" cy="656764"/>
          </a:xfrm>
          <a:prstGeom prst="straightConnector1">
            <a:avLst/>
          </a:prstGeom>
          <a:ln>
            <a:headEnd type="none" w="sm" len="sm"/>
            <a:tailEnd type="triangle"/>
          </a:ln>
        </p:spPr>
        <p:style>
          <a:lnRef idx="3">
            <a:schemeClr val="accent2"/>
          </a:lnRef>
          <a:fillRef idx="0">
            <a:schemeClr val="accent2"/>
          </a:fillRef>
          <a:effectRef idx="2">
            <a:schemeClr val="accent2"/>
          </a:effectRef>
          <a:fontRef idx="minor">
            <a:schemeClr val="tx1"/>
          </a:fontRef>
        </p:style>
      </p:cxnSp>
      <p:cxnSp>
        <p:nvCxnSpPr>
          <p:cNvPr id="24" name="直接箭头连接符 23"/>
          <p:cNvCxnSpPr/>
          <p:nvPr/>
        </p:nvCxnSpPr>
        <p:spPr bwMode="auto">
          <a:xfrm>
            <a:off x="5793565" y="3771900"/>
            <a:ext cx="0" cy="609600"/>
          </a:xfrm>
          <a:prstGeom prst="straightConnector1">
            <a:avLst/>
          </a:prstGeom>
          <a:ln>
            <a:headEnd type="none" w="sm" len="sm"/>
            <a:tailEnd type="triangle"/>
          </a:ln>
        </p:spPr>
        <p:style>
          <a:lnRef idx="3">
            <a:schemeClr val="accent2"/>
          </a:lnRef>
          <a:fillRef idx="0">
            <a:schemeClr val="accent2"/>
          </a:fillRef>
          <a:effectRef idx="2">
            <a:schemeClr val="accent2"/>
          </a:effectRef>
          <a:fontRef idx="minor">
            <a:schemeClr val="tx1"/>
          </a:fontRef>
        </p:style>
      </p:cxnSp>
      <p:cxnSp>
        <p:nvCxnSpPr>
          <p:cNvPr id="25" name="直接箭头连接符 24"/>
          <p:cNvCxnSpPr/>
          <p:nvPr/>
        </p:nvCxnSpPr>
        <p:spPr bwMode="auto">
          <a:xfrm flipH="1" flipV="1">
            <a:off x="2745565" y="4053118"/>
            <a:ext cx="2857500" cy="498909"/>
          </a:xfrm>
          <a:prstGeom prst="straightConnector1">
            <a:avLst/>
          </a:prstGeom>
          <a:ln>
            <a:headEnd type="none" w="sm" len="sm"/>
            <a:tailEnd type="triangle"/>
          </a:ln>
        </p:spPr>
        <p:style>
          <a:lnRef idx="3">
            <a:schemeClr val="accent2"/>
          </a:lnRef>
          <a:fillRef idx="0">
            <a:schemeClr val="accent2"/>
          </a:fillRef>
          <a:effectRef idx="2">
            <a:schemeClr val="accent2"/>
          </a:effectRef>
          <a:fontRef idx="minor">
            <a:schemeClr val="tx1"/>
          </a:fontRef>
        </p:style>
      </p:cxnSp>
      <p:cxnSp>
        <p:nvCxnSpPr>
          <p:cNvPr id="27" name="直接箭头连接符 26"/>
          <p:cNvCxnSpPr/>
          <p:nvPr/>
        </p:nvCxnSpPr>
        <p:spPr bwMode="auto">
          <a:xfrm>
            <a:off x="2429729" y="4076700"/>
            <a:ext cx="0" cy="609600"/>
          </a:xfrm>
          <a:prstGeom prst="straightConnector1">
            <a:avLst/>
          </a:prstGeom>
          <a:ln>
            <a:headEnd type="none" w="sm" len="sm"/>
            <a:tailEnd type="triangle"/>
          </a:ln>
        </p:spPr>
        <p:style>
          <a:lnRef idx="3">
            <a:schemeClr val="accent2"/>
          </a:lnRef>
          <a:fillRef idx="0">
            <a:schemeClr val="accent2"/>
          </a:fillRef>
          <a:effectRef idx="2">
            <a:schemeClr val="accent2"/>
          </a:effectRef>
          <a:fontRef idx="minor">
            <a:schemeClr val="tx1"/>
          </a:fontRef>
        </p:style>
      </p:cxnSp>
      <p:sp>
        <p:nvSpPr>
          <p:cNvPr id="28" name="圆角矩形标注 27"/>
          <p:cNvSpPr/>
          <p:nvPr/>
        </p:nvSpPr>
        <p:spPr bwMode="auto">
          <a:xfrm>
            <a:off x="4536265" y="5244019"/>
            <a:ext cx="3962400" cy="1143000"/>
          </a:xfrm>
          <a:prstGeom prst="wedgeRoundRectCallout">
            <a:avLst>
              <a:gd name="adj1" fmla="val -22215"/>
              <a:gd name="adj2" fmla="val -82162"/>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可以看到，调用函数在等待被调函数结束才继续往下执行。</a:t>
            </a:r>
            <a:endParaRPr lang="en-US" altLang="zh-CN" sz="2000" dirty="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907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up)">
                                      <p:cBhvr>
                                        <p:cTn id="23" dur="500"/>
                                        <p:tgtEl>
                                          <p:spTgt spid="19"/>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right)">
                                      <p:cBhvr>
                                        <p:cTn id="27" dur="500"/>
                                        <p:tgtEl>
                                          <p:spTgt spid="21"/>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up)">
                                      <p:cBhvr>
                                        <p:cTn id="31" dur="500"/>
                                        <p:tgtEl>
                                          <p:spTgt spid="24"/>
                                        </p:tgtEl>
                                      </p:cBhvr>
                                    </p:animEffect>
                                  </p:childTnLst>
                                </p:cTn>
                              </p:par>
                            </p:childTnLst>
                          </p:cTn>
                        </p:par>
                        <p:par>
                          <p:cTn id="32" fill="hold">
                            <p:stCondLst>
                              <p:cond delay="3500"/>
                            </p:stCondLst>
                            <p:childTnLst>
                              <p:par>
                                <p:cTn id="33" presetID="22" presetClass="entr" presetSubtype="2" fill="hold"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right)">
                                      <p:cBhvr>
                                        <p:cTn id="35" dur="500"/>
                                        <p:tgtEl>
                                          <p:spTgt spid="25"/>
                                        </p:tgtEl>
                                      </p:cBhvr>
                                    </p:animEffect>
                                  </p:childTnLst>
                                </p:cTn>
                              </p:par>
                            </p:childTnLst>
                          </p:cTn>
                        </p:par>
                        <p:par>
                          <p:cTn id="36" fill="hold">
                            <p:stCondLst>
                              <p:cond delay="4000"/>
                            </p:stCondLst>
                            <p:childTnLst>
                              <p:par>
                                <p:cTn id="37" presetID="22" presetClass="entr" presetSubtype="1" fill="hold"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up)">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2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9.6 </a:t>
            </a:r>
            <a:r>
              <a:rPr lang="zh-CN" altLang="en-US" dirty="0"/>
              <a:t>递归</a:t>
            </a:r>
          </a:p>
        </p:txBody>
      </p:sp>
      <p:sp>
        <p:nvSpPr>
          <p:cNvPr id="3" name="内容占位符 2"/>
          <p:cNvSpPr>
            <a:spLocks noGrp="1"/>
          </p:cNvSpPr>
          <p:nvPr>
            <p:ph idx="1"/>
          </p:nvPr>
        </p:nvSpPr>
        <p:spPr/>
        <p:txBody>
          <a:bodyPr/>
          <a:lstStyle/>
          <a:p>
            <a:pPr algn="just">
              <a:lnSpc>
                <a:spcPct val="105000"/>
              </a:lnSpc>
              <a:spcBef>
                <a:spcPct val="5000"/>
              </a:spcBef>
            </a:pPr>
            <a:r>
              <a:rPr lang="zh-CN" altLang="en-US" sz="2400" dirty="0" smtClean="0"/>
              <a:t>在特殊的场合，一个函数可以自己调用自己，</a:t>
            </a:r>
            <a:r>
              <a:rPr lang="zh-CN" altLang="en-US" sz="2400" dirty="0"/>
              <a:t>那么此函数就是</a:t>
            </a:r>
            <a:r>
              <a:rPr lang="zh-CN" altLang="en-US" sz="2400" b="1" i="1" dirty="0">
                <a:solidFill>
                  <a:srgbClr val="FF0000"/>
                </a:solidFill>
              </a:rPr>
              <a:t>递归的</a:t>
            </a:r>
            <a:r>
              <a:rPr lang="en-US" altLang="zh-CN" sz="2400" b="1" i="1" dirty="0">
                <a:solidFill>
                  <a:srgbClr val="FF0000"/>
                </a:solidFill>
              </a:rPr>
              <a:t>(recursive)</a:t>
            </a:r>
            <a:r>
              <a:rPr lang="zh-CN" altLang="en-US" sz="2400" dirty="0" smtClean="0"/>
              <a:t>。例如：</a:t>
            </a:r>
            <a:endParaRPr lang="en-US" altLang="zh-CN" sz="2400" dirty="0" smtClean="0"/>
          </a:p>
        </p:txBody>
      </p:sp>
      <p:sp>
        <p:nvSpPr>
          <p:cNvPr id="4" name="文本框 3"/>
          <p:cNvSpPr txBox="1"/>
          <p:nvPr/>
        </p:nvSpPr>
        <p:spPr>
          <a:xfrm>
            <a:off x="1524000" y="2590800"/>
            <a:ext cx="2819400" cy="2554545"/>
          </a:xfrm>
          <a:prstGeom prst="rect">
            <a:avLst/>
          </a:prstGeom>
          <a:noFill/>
        </p:spPr>
        <p:txBody>
          <a:bodyPr wrap="square" rtlCol="0">
            <a:spAutoFit/>
          </a:bodyPr>
          <a:lstStyle/>
          <a:p>
            <a:r>
              <a:rPr lang="en-US" altLang="zh-CN" sz="2000" dirty="0" smtClean="0">
                <a:effectLst>
                  <a:outerShdw blurRad="38100" dist="38100" dir="2700000" algn="tl">
                    <a:srgbClr val="000000">
                      <a:alpha val="43137"/>
                    </a:srgbClr>
                  </a:outerShdw>
                </a:effectLst>
                <a:latin typeface="Consolas" panose="020B0609020204030204" pitchFamily="49" charset="0"/>
              </a:rPr>
              <a:t>void f()</a:t>
            </a:r>
          </a:p>
          <a:p>
            <a:r>
              <a:rPr lang="en-US" altLang="zh-CN" sz="2000" dirty="0" smtClean="0">
                <a:effectLst>
                  <a:outerShdw blurRad="38100" dist="38100" dir="2700000" algn="tl">
                    <a:srgbClr val="000000">
                      <a:alpha val="43137"/>
                    </a:srgbClr>
                  </a:outerShdw>
                </a:effectLst>
                <a:latin typeface="Consolas" panose="020B0609020204030204" pitchFamily="49" charset="0"/>
              </a:rPr>
              <a:t>{</a:t>
            </a:r>
          </a:p>
          <a:p>
            <a:r>
              <a:rPr lang="en-US" altLang="zh-CN" sz="2000" dirty="0">
                <a:effectLst>
                  <a:outerShdw blurRad="38100" dist="38100" dir="2700000" algn="tl">
                    <a:srgbClr val="000000">
                      <a:alpha val="43137"/>
                    </a:srgbClr>
                  </a:outerShdw>
                </a:effectLst>
                <a:latin typeface="Consolas" panose="020B0609020204030204" pitchFamily="49" charset="0"/>
              </a:rPr>
              <a:t> </a:t>
            </a:r>
            <a:r>
              <a:rPr lang="en-US" altLang="zh-CN" sz="2000" dirty="0" smtClean="0">
                <a:effectLst>
                  <a:outerShdw blurRad="38100" dist="38100" dir="2700000" algn="tl">
                    <a:srgbClr val="000000">
                      <a:alpha val="43137"/>
                    </a:srgbClr>
                  </a:outerShdw>
                </a:effectLst>
                <a:latin typeface="Consolas" panose="020B0609020204030204" pitchFamily="49" charset="0"/>
              </a:rPr>
              <a:t>  …</a:t>
            </a:r>
          </a:p>
          <a:p>
            <a:endParaRPr lang="en-US" altLang="zh-CN" sz="2000" dirty="0" smtClean="0">
              <a:effectLst>
                <a:outerShdw blurRad="38100" dist="38100" dir="2700000" algn="tl">
                  <a:srgbClr val="000000">
                    <a:alpha val="43137"/>
                  </a:srgbClr>
                </a:outerShdw>
              </a:effectLst>
              <a:latin typeface="Consolas" panose="020B0609020204030204" pitchFamily="49" charset="0"/>
            </a:endParaRPr>
          </a:p>
          <a:p>
            <a:r>
              <a:rPr lang="en-US" altLang="zh-CN" sz="2000" dirty="0">
                <a:effectLst>
                  <a:outerShdw blurRad="38100" dist="38100" dir="2700000" algn="tl">
                    <a:srgbClr val="000000">
                      <a:alpha val="43137"/>
                    </a:srgbClr>
                  </a:outerShdw>
                </a:effectLst>
                <a:latin typeface="Consolas" panose="020B0609020204030204" pitchFamily="49" charset="0"/>
              </a:rPr>
              <a:t> </a:t>
            </a:r>
            <a:r>
              <a:rPr lang="en-US" altLang="zh-CN" sz="2000" dirty="0" smtClean="0">
                <a:effectLst>
                  <a:outerShdw blurRad="38100" dist="38100" dir="2700000" algn="tl">
                    <a:srgbClr val="000000">
                      <a:alpha val="43137"/>
                    </a:srgbClr>
                  </a:outerShdw>
                </a:effectLst>
                <a:latin typeface="Consolas" panose="020B0609020204030204" pitchFamily="49" charset="0"/>
              </a:rPr>
              <a:t>  </a:t>
            </a:r>
            <a:r>
              <a:rPr lang="en-US" altLang="zh-CN" sz="2000" b="1" i="1" dirty="0" smtClean="0">
                <a:solidFill>
                  <a:srgbClr val="FF0000"/>
                </a:solidFill>
                <a:effectLst>
                  <a:outerShdw blurRad="38100" dist="38100" dir="2700000" algn="tl">
                    <a:srgbClr val="000000">
                      <a:alpha val="43137"/>
                    </a:srgbClr>
                  </a:outerShdw>
                </a:effectLst>
                <a:latin typeface="Consolas" panose="020B0609020204030204" pitchFamily="49" charset="0"/>
              </a:rPr>
              <a:t>f();</a:t>
            </a:r>
          </a:p>
          <a:p>
            <a:endParaRPr lang="en-US" altLang="zh-CN" sz="2000" dirty="0">
              <a:effectLst>
                <a:outerShdw blurRad="38100" dist="38100" dir="2700000" algn="tl">
                  <a:srgbClr val="000000">
                    <a:alpha val="43137"/>
                  </a:srgbClr>
                </a:outerShdw>
              </a:effectLst>
              <a:latin typeface="Consolas" panose="020B0609020204030204" pitchFamily="49" charset="0"/>
            </a:endParaRPr>
          </a:p>
          <a:p>
            <a:r>
              <a:rPr lang="en-US" altLang="zh-CN" sz="2000" dirty="0" smtClean="0">
                <a:effectLst>
                  <a:outerShdw blurRad="38100" dist="38100" dir="2700000" algn="tl">
                    <a:srgbClr val="000000">
                      <a:alpha val="43137"/>
                    </a:srgbClr>
                  </a:outerShdw>
                </a:effectLst>
                <a:latin typeface="Consolas" panose="020B0609020204030204" pitchFamily="49" charset="0"/>
              </a:rPr>
              <a:t>   …	</a:t>
            </a:r>
          </a:p>
          <a:p>
            <a:r>
              <a:rPr lang="en-US" altLang="zh-CN" sz="2000" dirty="0">
                <a:effectLst>
                  <a:outerShdw blurRad="38100" dist="38100" dir="2700000" algn="tl">
                    <a:srgbClr val="000000">
                      <a:alpha val="43137"/>
                    </a:srgbClr>
                  </a:outerShdw>
                </a:effectLst>
                <a:latin typeface="Consolas" panose="020B0609020204030204" pitchFamily="49" charset="0"/>
              </a:rPr>
              <a:t>}</a:t>
            </a:r>
            <a:endParaRPr lang="zh-CN" altLang="en-US" sz="2000" dirty="0">
              <a:effectLst>
                <a:outerShdw blurRad="38100" dist="38100" dir="2700000" algn="tl">
                  <a:srgbClr val="000000">
                    <a:alpha val="43137"/>
                  </a:srgbClr>
                </a:outerShdw>
              </a:effectLst>
              <a:latin typeface="Consolas" panose="020B0609020204030204" pitchFamily="49" charset="0"/>
            </a:endParaRPr>
          </a:p>
        </p:txBody>
      </p:sp>
      <p:sp>
        <p:nvSpPr>
          <p:cNvPr id="5" name="文本框 4"/>
          <p:cNvSpPr txBox="1"/>
          <p:nvPr/>
        </p:nvSpPr>
        <p:spPr>
          <a:xfrm>
            <a:off x="4238195" y="2590798"/>
            <a:ext cx="2819400" cy="2554545"/>
          </a:xfrm>
          <a:prstGeom prst="rect">
            <a:avLst/>
          </a:prstGeom>
          <a:noFill/>
        </p:spPr>
        <p:txBody>
          <a:bodyPr wrap="square" rtlCol="0">
            <a:spAutoFit/>
          </a:bodyPr>
          <a:lstStyle/>
          <a:p>
            <a:r>
              <a:rPr lang="en-US" altLang="zh-CN" sz="2000" dirty="0" smtClean="0">
                <a:effectLst>
                  <a:outerShdw blurRad="38100" dist="38100" dir="2700000" algn="tl">
                    <a:srgbClr val="000000">
                      <a:alpha val="43137"/>
                    </a:srgbClr>
                  </a:outerShdw>
                </a:effectLst>
                <a:latin typeface="Consolas" panose="020B0609020204030204" pitchFamily="49" charset="0"/>
              </a:rPr>
              <a:t>void f()</a:t>
            </a:r>
          </a:p>
          <a:p>
            <a:r>
              <a:rPr lang="en-US" altLang="zh-CN" sz="2000" dirty="0" smtClean="0">
                <a:effectLst>
                  <a:outerShdw blurRad="38100" dist="38100" dir="2700000" algn="tl">
                    <a:srgbClr val="000000">
                      <a:alpha val="43137"/>
                    </a:srgbClr>
                  </a:outerShdw>
                </a:effectLst>
                <a:latin typeface="Consolas" panose="020B0609020204030204" pitchFamily="49" charset="0"/>
              </a:rPr>
              <a:t>{</a:t>
            </a:r>
          </a:p>
          <a:p>
            <a:r>
              <a:rPr lang="en-US" altLang="zh-CN" sz="2000" dirty="0">
                <a:effectLst>
                  <a:outerShdw blurRad="38100" dist="38100" dir="2700000" algn="tl">
                    <a:srgbClr val="000000">
                      <a:alpha val="43137"/>
                    </a:srgbClr>
                  </a:outerShdw>
                </a:effectLst>
                <a:latin typeface="Consolas" panose="020B0609020204030204" pitchFamily="49" charset="0"/>
              </a:rPr>
              <a:t> </a:t>
            </a:r>
            <a:r>
              <a:rPr lang="en-US" altLang="zh-CN" sz="2000" dirty="0" smtClean="0">
                <a:effectLst>
                  <a:outerShdw blurRad="38100" dist="38100" dir="2700000" algn="tl">
                    <a:srgbClr val="000000">
                      <a:alpha val="43137"/>
                    </a:srgbClr>
                  </a:outerShdw>
                </a:effectLst>
                <a:latin typeface="Consolas" panose="020B0609020204030204" pitchFamily="49" charset="0"/>
              </a:rPr>
              <a:t>  …</a:t>
            </a:r>
          </a:p>
          <a:p>
            <a:endParaRPr lang="en-US" altLang="zh-CN" sz="2000" dirty="0" smtClean="0">
              <a:effectLst>
                <a:outerShdw blurRad="38100" dist="38100" dir="2700000" algn="tl">
                  <a:srgbClr val="000000">
                    <a:alpha val="43137"/>
                  </a:srgbClr>
                </a:outerShdw>
              </a:effectLst>
              <a:latin typeface="Consolas" panose="020B0609020204030204" pitchFamily="49" charset="0"/>
            </a:endParaRPr>
          </a:p>
          <a:p>
            <a:r>
              <a:rPr lang="en-US" altLang="zh-CN" sz="2000" dirty="0" smtClean="0">
                <a:effectLst>
                  <a:outerShdw blurRad="38100" dist="38100" dir="2700000" algn="tl">
                    <a:srgbClr val="000000">
                      <a:alpha val="43137"/>
                    </a:srgbClr>
                  </a:outerShdw>
                </a:effectLst>
                <a:latin typeface="Consolas" panose="020B0609020204030204" pitchFamily="49" charset="0"/>
              </a:rPr>
              <a:t>   </a:t>
            </a:r>
            <a:r>
              <a:rPr lang="en-US" altLang="zh-CN" sz="2000" b="1" i="1" dirty="0" smtClean="0">
                <a:solidFill>
                  <a:srgbClr val="FF0000"/>
                </a:solidFill>
                <a:effectLst>
                  <a:outerShdw blurRad="38100" dist="38100" dir="2700000" algn="tl">
                    <a:srgbClr val="000000">
                      <a:alpha val="43137"/>
                    </a:srgbClr>
                  </a:outerShdw>
                </a:effectLst>
                <a:latin typeface="Consolas" panose="020B0609020204030204" pitchFamily="49" charset="0"/>
              </a:rPr>
              <a:t>f();</a:t>
            </a:r>
            <a:endParaRPr lang="en-US" altLang="zh-CN" sz="2000" b="1" i="1" dirty="0">
              <a:solidFill>
                <a:srgbClr val="FF0000"/>
              </a:solidFill>
              <a:effectLst>
                <a:outerShdw blurRad="38100" dist="38100" dir="2700000" algn="tl">
                  <a:srgbClr val="000000">
                    <a:alpha val="43137"/>
                  </a:srgbClr>
                </a:outerShdw>
              </a:effectLst>
              <a:latin typeface="Consolas" panose="020B0609020204030204" pitchFamily="49" charset="0"/>
            </a:endParaRPr>
          </a:p>
          <a:p>
            <a:r>
              <a:rPr lang="en-US" altLang="zh-CN" sz="2000" dirty="0">
                <a:effectLst>
                  <a:outerShdw blurRad="38100" dist="38100" dir="2700000" algn="tl">
                    <a:srgbClr val="000000">
                      <a:alpha val="43137"/>
                    </a:srgbClr>
                  </a:outerShdw>
                </a:effectLst>
                <a:latin typeface="Consolas" panose="020B0609020204030204" pitchFamily="49" charset="0"/>
              </a:rPr>
              <a:t> </a:t>
            </a:r>
            <a:r>
              <a:rPr lang="en-US" altLang="zh-CN" sz="2000" dirty="0" smtClean="0">
                <a:effectLst>
                  <a:outerShdw blurRad="38100" dist="38100" dir="2700000" algn="tl">
                    <a:srgbClr val="000000">
                      <a:alpha val="43137"/>
                    </a:srgbClr>
                  </a:outerShdw>
                </a:effectLst>
                <a:latin typeface="Consolas" panose="020B0609020204030204" pitchFamily="49" charset="0"/>
              </a:rPr>
              <a:t>  …</a:t>
            </a:r>
          </a:p>
          <a:p>
            <a:endParaRPr lang="en-US" altLang="zh-CN" sz="2000" dirty="0">
              <a:effectLst>
                <a:outerShdw blurRad="38100" dist="38100" dir="2700000" algn="tl">
                  <a:srgbClr val="000000">
                    <a:alpha val="43137"/>
                  </a:srgbClr>
                </a:outerShdw>
              </a:effectLst>
              <a:latin typeface="Consolas" panose="020B0609020204030204" pitchFamily="49" charset="0"/>
            </a:endParaRPr>
          </a:p>
          <a:p>
            <a:r>
              <a:rPr lang="en-US" altLang="zh-CN" sz="2000" dirty="0" smtClean="0">
                <a:effectLst>
                  <a:outerShdw blurRad="38100" dist="38100" dir="2700000" algn="tl">
                    <a:srgbClr val="000000">
                      <a:alpha val="43137"/>
                    </a:srgbClr>
                  </a:outerShdw>
                </a:effectLst>
                <a:latin typeface="Consolas" panose="020B0609020204030204" pitchFamily="49" charset="0"/>
              </a:rPr>
              <a:t>}</a:t>
            </a:r>
            <a:endParaRPr lang="zh-CN" altLang="en-US" sz="2000" dirty="0">
              <a:effectLst>
                <a:outerShdw blurRad="38100" dist="38100" dir="2700000" algn="tl">
                  <a:srgbClr val="000000">
                    <a:alpha val="43137"/>
                  </a:srgbClr>
                </a:outerShdw>
              </a:effectLst>
              <a:latin typeface="Consolas" panose="020B0609020204030204" pitchFamily="49" charset="0"/>
            </a:endParaRPr>
          </a:p>
        </p:txBody>
      </p:sp>
      <p:sp>
        <p:nvSpPr>
          <p:cNvPr id="6" name="文本框 5"/>
          <p:cNvSpPr txBox="1"/>
          <p:nvPr/>
        </p:nvSpPr>
        <p:spPr>
          <a:xfrm>
            <a:off x="6722343" y="2590798"/>
            <a:ext cx="2819400" cy="2554545"/>
          </a:xfrm>
          <a:prstGeom prst="rect">
            <a:avLst/>
          </a:prstGeom>
          <a:noFill/>
        </p:spPr>
        <p:txBody>
          <a:bodyPr wrap="square" rtlCol="0">
            <a:spAutoFit/>
          </a:bodyPr>
          <a:lstStyle/>
          <a:p>
            <a:r>
              <a:rPr lang="en-US" altLang="zh-CN" sz="2000" dirty="0" smtClean="0">
                <a:effectLst>
                  <a:outerShdw blurRad="38100" dist="38100" dir="2700000" algn="tl">
                    <a:srgbClr val="000000">
                      <a:alpha val="43137"/>
                    </a:srgbClr>
                  </a:outerShdw>
                </a:effectLst>
                <a:latin typeface="Consolas" panose="020B0609020204030204" pitchFamily="49" charset="0"/>
              </a:rPr>
              <a:t>void </a:t>
            </a:r>
            <a:r>
              <a:rPr lang="en-US" altLang="zh-CN" sz="2000" dirty="0">
                <a:effectLst>
                  <a:outerShdw blurRad="38100" dist="38100" dir="2700000" algn="tl">
                    <a:srgbClr val="000000">
                      <a:alpha val="43137"/>
                    </a:srgbClr>
                  </a:outerShdw>
                </a:effectLst>
                <a:latin typeface="Consolas" panose="020B0609020204030204" pitchFamily="49" charset="0"/>
              </a:rPr>
              <a:t>f()</a:t>
            </a:r>
          </a:p>
          <a:p>
            <a:r>
              <a:rPr lang="en-US" altLang="zh-CN" sz="2000" dirty="0">
                <a:effectLst>
                  <a:outerShdw blurRad="38100" dist="38100" dir="2700000" algn="tl">
                    <a:srgbClr val="000000">
                      <a:alpha val="43137"/>
                    </a:srgbClr>
                  </a:outerShdw>
                </a:effectLst>
                <a:latin typeface="Consolas" panose="020B0609020204030204" pitchFamily="49" charset="0"/>
              </a:rPr>
              <a:t>{</a:t>
            </a:r>
          </a:p>
          <a:p>
            <a:r>
              <a:rPr lang="en-US" altLang="zh-CN" sz="2000" dirty="0">
                <a:effectLst>
                  <a:outerShdw blurRad="38100" dist="38100" dir="2700000" algn="tl">
                    <a:srgbClr val="000000">
                      <a:alpha val="43137"/>
                    </a:srgbClr>
                  </a:outerShdw>
                </a:effectLst>
                <a:latin typeface="Consolas" panose="020B0609020204030204" pitchFamily="49" charset="0"/>
              </a:rPr>
              <a:t>   …</a:t>
            </a:r>
          </a:p>
          <a:p>
            <a:endParaRPr lang="en-US" altLang="zh-CN" sz="2000" dirty="0">
              <a:effectLst>
                <a:outerShdw blurRad="38100" dist="38100" dir="2700000" algn="tl">
                  <a:srgbClr val="000000">
                    <a:alpha val="43137"/>
                  </a:srgbClr>
                </a:outerShdw>
              </a:effectLst>
              <a:latin typeface="Consolas" panose="020B0609020204030204" pitchFamily="49" charset="0"/>
            </a:endParaRPr>
          </a:p>
          <a:p>
            <a:r>
              <a:rPr lang="en-US" altLang="zh-CN" sz="2000" dirty="0">
                <a:effectLst>
                  <a:outerShdw blurRad="38100" dist="38100" dir="2700000" algn="tl">
                    <a:srgbClr val="000000">
                      <a:alpha val="43137"/>
                    </a:srgbClr>
                  </a:outerShdw>
                </a:effectLst>
                <a:latin typeface="Consolas" panose="020B0609020204030204" pitchFamily="49" charset="0"/>
              </a:rPr>
              <a:t>   </a:t>
            </a:r>
            <a:r>
              <a:rPr lang="en-US" altLang="zh-CN" sz="2000" b="1" i="1" dirty="0" smtClean="0">
                <a:solidFill>
                  <a:srgbClr val="FF0000"/>
                </a:solidFill>
                <a:effectLst>
                  <a:outerShdw blurRad="38100" dist="38100" dir="2700000" algn="tl">
                    <a:srgbClr val="000000">
                      <a:alpha val="43137"/>
                    </a:srgbClr>
                  </a:outerShdw>
                </a:effectLst>
                <a:latin typeface="Consolas" panose="020B0609020204030204" pitchFamily="49" charset="0"/>
              </a:rPr>
              <a:t>f();</a:t>
            </a:r>
            <a:endParaRPr lang="en-US" altLang="zh-CN" sz="2000" b="1" i="1" dirty="0">
              <a:solidFill>
                <a:srgbClr val="FF0000"/>
              </a:solidFill>
              <a:effectLst>
                <a:outerShdw blurRad="38100" dist="38100" dir="2700000" algn="tl">
                  <a:srgbClr val="000000">
                    <a:alpha val="43137"/>
                  </a:srgbClr>
                </a:outerShdw>
              </a:effectLst>
              <a:latin typeface="Consolas" panose="020B0609020204030204" pitchFamily="49" charset="0"/>
            </a:endParaRPr>
          </a:p>
          <a:p>
            <a:r>
              <a:rPr lang="en-US" altLang="zh-CN" sz="2000" dirty="0">
                <a:effectLst>
                  <a:outerShdw blurRad="38100" dist="38100" dir="2700000" algn="tl">
                    <a:srgbClr val="000000">
                      <a:alpha val="43137"/>
                    </a:srgbClr>
                  </a:outerShdw>
                </a:effectLst>
                <a:latin typeface="Consolas" panose="020B0609020204030204" pitchFamily="49" charset="0"/>
              </a:rPr>
              <a:t>   …</a:t>
            </a:r>
          </a:p>
          <a:p>
            <a:endParaRPr lang="en-US" altLang="zh-CN" sz="2000" dirty="0">
              <a:effectLst>
                <a:outerShdw blurRad="38100" dist="38100" dir="2700000" algn="tl">
                  <a:srgbClr val="000000">
                    <a:alpha val="43137"/>
                  </a:srgbClr>
                </a:outerShdw>
              </a:effectLst>
              <a:latin typeface="Consolas" panose="020B0609020204030204" pitchFamily="49" charset="0"/>
            </a:endParaRPr>
          </a:p>
          <a:p>
            <a:r>
              <a:rPr lang="en-US" altLang="zh-CN" sz="2000" dirty="0">
                <a:effectLst>
                  <a:outerShdw blurRad="38100" dist="38100" dir="2700000" algn="tl">
                    <a:srgbClr val="000000">
                      <a:alpha val="43137"/>
                    </a:srgbClr>
                  </a:outerShdw>
                </a:effectLst>
                <a:latin typeface="Consolas" panose="020B0609020204030204" pitchFamily="49" charset="0"/>
              </a:rPr>
              <a:t>}</a:t>
            </a:r>
            <a:endParaRPr lang="zh-CN" altLang="en-US" sz="2000" dirty="0">
              <a:effectLst>
                <a:outerShdw blurRad="38100" dist="38100" dir="2700000" algn="tl">
                  <a:srgbClr val="000000">
                    <a:alpha val="43137"/>
                  </a:srgbClr>
                </a:outerShdw>
              </a:effectLst>
              <a:latin typeface="Consolas" panose="020B0609020204030204" pitchFamily="49" charset="0"/>
            </a:endParaRPr>
          </a:p>
        </p:txBody>
      </p:sp>
      <p:cxnSp>
        <p:nvCxnSpPr>
          <p:cNvPr id="7" name="直接箭头连接符 6"/>
          <p:cNvCxnSpPr/>
          <p:nvPr/>
        </p:nvCxnSpPr>
        <p:spPr bwMode="auto">
          <a:xfrm>
            <a:off x="2414226" y="3048000"/>
            <a:ext cx="0" cy="820071"/>
          </a:xfrm>
          <a:prstGeom prst="straightConnector1">
            <a:avLst/>
          </a:prstGeom>
          <a:ln>
            <a:headEnd type="none" w="sm" len="sm"/>
            <a:tailEnd type="triangle"/>
          </a:ln>
        </p:spPr>
        <p:style>
          <a:lnRef idx="3">
            <a:schemeClr val="accent2"/>
          </a:lnRef>
          <a:fillRef idx="0">
            <a:schemeClr val="accent2"/>
          </a:fillRef>
          <a:effectRef idx="2">
            <a:schemeClr val="accent2"/>
          </a:effectRef>
          <a:fontRef idx="minor">
            <a:schemeClr val="tx1"/>
          </a:fontRef>
        </p:style>
      </p:cxnSp>
      <p:cxnSp>
        <p:nvCxnSpPr>
          <p:cNvPr id="8" name="直接箭头连接符 7"/>
          <p:cNvCxnSpPr/>
          <p:nvPr/>
        </p:nvCxnSpPr>
        <p:spPr bwMode="auto">
          <a:xfrm flipV="1">
            <a:off x="2719026" y="2850207"/>
            <a:ext cx="1594646" cy="1188394"/>
          </a:xfrm>
          <a:prstGeom prst="straightConnector1">
            <a:avLst/>
          </a:prstGeom>
          <a:ln>
            <a:headEnd type="none" w="sm" len="sm"/>
            <a:tailEnd type="triangle"/>
          </a:ln>
        </p:spPr>
        <p:style>
          <a:lnRef idx="3">
            <a:schemeClr val="accent2"/>
          </a:lnRef>
          <a:fillRef idx="0">
            <a:schemeClr val="accent2"/>
          </a:fillRef>
          <a:effectRef idx="2">
            <a:schemeClr val="accent2"/>
          </a:effectRef>
          <a:fontRef idx="minor">
            <a:schemeClr val="tx1"/>
          </a:fontRef>
        </p:style>
      </p:cxnSp>
      <p:cxnSp>
        <p:nvCxnSpPr>
          <p:cNvPr id="9" name="直接箭头连接符 8"/>
          <p:cNvCxnSpPr/>
          <p:nvPr/>
        </p:nvCxnSpPr>
        <p:spPr bwMode="auto">
          <a:xfrm>
            <a:off x="4945260" y="2971798"/>
            <a:ext cx="2909" cy="894500"/>
          </a:xfrm>
          <a:prstGeom prst="straightConnector1">
            <a:avLst/>
          </a:prstGeom>
          <a:ln>
            <a:headEnd type="none" w="sm" len="sm"/>
            <a:tailEnd type="triangle"/>
          </a:ln>
        </p:spPr>
        <p:style>
          <a:lnRef idx="3">
            <a:schemeClr val="accent2"/>
          </a:lnRef>
          <a:fillRef idx="0">
            <a:schemeClr val="accent2"/>
          </a:fillRef>
          <a:effectRef idx="2">
            <a:schemeClr val="accent2"/>
          </a:effectRef>
          <a:fontRef idx="minor">
            <a:schemeClr val="tx1"/>
          </a:fontRef>
        </p:style>
      </p:cxnSp>
      <p:cxnSp>
        <p:nvCxnSpPr>
          <p:cNvPr id="10" name="直接箭头连接符 9"/>
          <p:cNvCxnSpPr/>
          <p:nvPr/>
        </p:nvCxnSpPr>
        <p:spPr bwMode="auto">
          <a:xfrm flipV="1">
            <a:off x="5509421" y="2850207"/>
            <a:ext cx="1288399" cy="1112191"/>
          </a:xfrm>
          <a:prstGeom prst="straightConnector1">
            <a:avLst/>
          </a:prstGeom>
          <a:ln>
            <a:headEnd type="none" w="sm" len="sm"/>
            <a:tailEnd type="triangle"/>
          </a:ln>
        </p:spPr>
        <p:style>
          <a:lnRef idx="3">
            <a:schemeClr val="accent2"/>
          </a:lnRef>
          <a:fillRef idx="0">
            <a:schemeClr val="accent2"/>
          </a:fillRef>
          <a:effectRef idx="2">
            <a:schemeClr val="accent2"/>
          </a:effectRef>
          <a:fontRef idx="minor">
            <a:schemeClr val="tx1"/>
          </a:fontRef>
        </p:style>
      </p:cxnSp>
      <p:cxnSp>
        <p:nvCxnSpPr>
          <p:cNvPr id="20" name="直接箭头连接符 19"/>
          <p:cNvCxnSpPr/>
          <p:nvPr/>
        </p:nvCxnSpPr>
        <p:spPr bwMode="auto">
          <a:xfrm>
            <a:off x="7408277" y="2952305"/>
            <a:ext cx="2909" cy="894500"/>
          </a:xfrm>
          <a:prstGeom prst="straightConnector1">
            <a:avLst/>
          </a:prstGeom>
          <a:ln>
            <a:headEnd type="none" w="sm" len="sm"/>
            <a:tailEnd type="triangle"/>
          </a:ln>
        </p:spPr>
        <p:style>
          <a:lnRef idx="3">
            <a:schemeClr val="accent2"/>
          </a:lnRef>
          <a:fillRef idx="0">
            <a:schemeClr val="accent2"/>
          </a:fillRef>
          <a:effectRef idx="2">
            <a:schemeClr val="accent2"/>
          </a:effectRef>
          <a:fontRef idx="minor">
            <a:schemeClr val="tx1"/>
          </a:fontRef>
        </p:style>
      </p:cxnSp>
      <p:cxnSp>
        <p:nvCxnSpPr>
          <p:cNvPr id="21" name="直接箭头连接符 20"/>
          <p:cNvCxnSpPr/>
          <p:nvPr/>
        </p:nvCxnSpPr>
        <p:spPr bwMode="auto">
          <a:xfrm flipV="1">
            <a:off x="7972438" y="2952305"/>
            <a:ext cx="1320702" cy="990600"/>
          </a:xfrm>
          <a:prstGeom prst="straightConnector1">
            <a:avLst/>
          </a:prstGeom>
          <a:ln>
            <a:headEnd type="none" w="sm" len="sm"/>
            <a:tailEnd type="triangle"/>
          </a:ln>
        </p:spPr>
        <p:style>
          <a:lnRef idx="3">
            <a:schemeClr val="accent2"/>
          </a:lnRef>
          <a:fillRef idx="0">
            <a:schemeClr val="accent2"/>
          </a:fillRef>
          <a:effectRef idx="2">
            <a:schemeClr val="accent2"/>
          </a:effectRef>
          <a:fontRef idx="minor">
            <a:schemeClr val="tx1"/>
          </a:fontRef>
        </p:style>
      </p:cxnSp>
      <p:pic>
        <p:nvPicPr>
          <p:cNvPr id="23" name="图片 22" descr="&lt;strong&gt;哭脸&lt;/strong&gt;矢量图__卡通设计_广告设计_矢量图库_昵图网nipic.com"/>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24899" y="2590800"/>
            <a:ext cx="931687" cy="914400"/>
          </a:xfrm>
          <a:prstGeom prst="rect">
            <a:avLst/>
          </a:prstGeom>
        </p:spPr>
      </p:pic>
      <p:sp>
        <p:nvSpPr>
          <p:cNvPr id="27" name="圆角矩形标注 26"/>
          <p:cNvSpPr/>
          <p:nvPr/>
        </p:nvSpPr>
        <p:spPr bwMode="auto">
          <a:xfrm>
            <a:off x="8149764" y="4475421"/>
            <a:ext cx="2650257" cy="1143000"/>
          </a:xfrm>
          <a:prstGeom prst="wedgeRoundRectCallout">
            <a:avLst>
              <a:gd name="adj1" fmla="val -55915"/>
              <a:gd name="adj2" fmla="val -75340"/>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递归是有条件的！</a:t>
            </a:r>
            <a:endParaRPr lang="en-US" altLang="zh-CN" sz="2000" dirty="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98455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up)">
                                      <p:cBhvr>
                                        <p:cTn id="14" dur="500"/>
                                        <p:tgtEl>
                                          <p:spTgt spid="7"/>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par>
                          <p:cTn id="27" fill="hold">
                            <p:stCondLst>
                              <p:cond delay="2500"/>
                            </p:stCondLst>
                            <p:childTnLst>
                              <p:par>
                                <p:cTn id="28" presetID="22" presetClass="entr" presetSubtype="1"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up)">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childTnLst>
                          </p:cTn>
                        </p:par>
                        <p:par>
                          <p:cTn id="36" fill="hold">
                            <p:stCondLst>
                              <p:cond delay="500"/>
                            </p:stCondLst>
                            <p:childTnLst>
                              <p:par>
                                <p:cTn id="37" presetID="1" presetClass="entr" presetSubtype="0" fill="hold" nodeType="after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2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递归</a:t>
            </a:r>
          </a:p>
        </p:txBody>
      </p:sp>
      <p:sp>
        <p:nvSpPr>
          <p:cNvPr id="3" name="内容占位符 2"/>
          <p:cNvSpPr>
            <a:spLocks noGrp="1"/>
          </p:cNvSpPr>
          <p:nvPr>
            <p:ph idx="1"/>
          </p:nvPr>
        </p:nvSpPr>
        <p:spPr/>
        <p:txBody>
          <a:bodyPr/>
          <a:lstStyle/>
          <a:p>
            <a:pPr algn="just">
              <a:lnSpc>
                <a:spcPct val="110000"/>
              </a:lnSpc>
              <a:spcBef>
                <a:spcPct val="10000"/>
              </a:spcBef>
            </a:pPr>
            <a:r>
              <a:rPr lang="zh-CN" altLang="en-US" sz="2800" dirty="0" smtClean="0"/>
              <a:t>那么何时用到、</a:t>
            </a:r>
            <a:r>
              <a:rPr lang="zh-CN" altLang="en-US" sz="2800" dirty="0"/>
              <a:t>又</a:t>
            </a:r>
            <a:r>
              <a:rPr lang="zh-CN" altLang="en-US" sz="2800" dirty="0" smtClean="0"/>
              <a:t>如何设计递归函数呢？我们来看一个例子。</a:t>
            </a:r>
            <a:endParaRPr lang="en-US" altLang="zh-CN" sz="2800" dirty="0" smtClean="0"/>
          </a:p>
          <a:p>
            <a:pPr algn="just">
              <a:lnSpc>
                <a:spcPct val="110000"/>
              </a:lnSpc>
              <a:spcBef>
                <a:spcPct val="10000"/>
              </a:spcBef>
            </a:pPr>
            <a:r>
              <a:rPr lang="zh-CN" altLang="en-US" sz="2800" dirty="0" smtClean="0"/>
              <a:t>假设要求编写一个函数来求给定参数的阶乘。</a:t>
            </a:r>
            <a:endParaRPr lang="en-US" altLang="zh-CN" sz="2800" dirty="0" smtClean="0"/>
          </a:p>
          <a:p>
            <a:pPr algn="just">
              <a:lnSpc>
                <a:spcPct val="110000"/>
              </a:lnSpc>
              <a:spcBef>
                <a:spcPct val="10000"/>
              </a:spcBef>
            </a:pPr>
            <a:r>
              <a:rPr lang="zh-CN" altLang="en-US" sz="2800" dirty="0" smtClean="0"/>
              <a:t>容易想到的解决方案就是用循环。不过，这次我们用不同的方法来解决</a:t>
            </a:r>
            <a:endParaRPr lang="en-US" altLang="zh-CN" sz="2800" dirty="0" smtClean="0"/>
          </a:p>
          <a:p>
            <a:pPr algn="just">
              <a:lnSpc>
                <a:spcPct val="110000"/>
              </a:lnSpc>
              <a:spcBef>
                <a:spcPct val="10000"/>
              </a:spcBef>
            </a:pPr>
            <a:r>
              <a:rPr lang="zh-CN" altLang="en-US" sz="2800" dirty="0" smtClean="0"/>
              <a:t>首先我们来看阶乘的数学定义：</a:t>
            </a:r>
            <a:endParaRPr lang="en-US" altLang="zh-CN" sz="2800" dirty="0" smtClean="0"/>
          </a:p>
          <a:p>
            <a:pPr marL="0" indent="0" algn="just">
              <a:lnSpc>
                <a:spcPct val="110000"/>
              </a:lnSpc>
              <a:spcBef>
                <a:spcPct val="10000"/>
              </a:spcBef>
              <a:buNone/>
            </a:pPr>
            <a:r>
              <a:rPr lang="en-US" altLang="zh-CN" sz="2800" dirty="0"/>
              <a:t>	</a:t>
            </a:r>
            <a:r>
              <a:rPr lang="en-US" altLang="zh-CN" sz="2800" b="1" i="1" dirty="0" smtClean="0">
                <a:solidFill>
                  <a:srgbClr val="FF0000"/>
                </a:solidFill>
              </a:rPr>
              <a:t>n! = 1 × 2 × 3 × … × (n-1) × n</a:t>
            </a:r>
          </a:p>
          <a:p>
            <a:pPr marL="0" indent="0" algn="just">
              <a:lnSpc>
                <a:spcPct val="110000"/>
              </a:lnSpc>
              <a:spcBef>
                <a:spcPct val="10000"/>
              </a:spcBef>
              <a:buNone/>
            </a:pPr>
            <a:r>
              <a:rPr lang="en-US" altLang="zh-CN" sz="2800" b="1" i="1" dirty="0">
                <a:solidFill>
                  <a:srgbClr val="FF0000"/>
                </a:solidFill>
              </a:rPr>
              <a:t>	</a:t>
            </a:r>
            <a:r>
              <a:rPr lang="en-US" altLang="zh-CN" sz="2800" b="1" i="1" dirty="0" smtClean="0">
                <a:solidFill>
                  <a:srgbClr val="FF0000"/>
                </a:solidFill>
              </a:rPr>
              <a:t>0</a:t>
            </a:r>
            <a:r>
              <a:rPr lang="zh-CN" altLang="en-US" sz="2800" b="1" i="1" dirty="0" smtClean="0">
                <a:solidFill>
                  <a:srgbClr val="FF0000"/>
                </a:solidFill>
              </a:rPr>
              <a:t>！</a:t>
            </a:r>
            <a:r>
              <a:rPr lang="en-US" altLang="zh-CN" sz="2800" b="1" i="1" dirty="0" smtClean="0">
                <a:solidFill>
                  <a:srgbClr val="FF0000"/>
                </a:solidFill>
              </a:rPr>
              <a:t>= 1</a:t>
            </a:r>
          </a:p>
          <a:p>
            <a:pPr algn="just">
              <a:lnSpc>
                <a:spcPct val="110000"/>
              </a:lnSpc>
              <a:spcBef>
                <a:spcPct val="10000"/>
              </a:spcBef>
            </a:pPr>
            <a:r>
              <a:rPr lang="zh-CN" altLang="en-US" sz="2800" dirty="0"/>
              <a:t>现在</a:t>
            </a:r>
            <a:r>
              <a:rPr lang="zh-CN" altLang="en-US" sz="2800" dirty="0" smtClean="0"/>
              <a:t>我们把这个公式变一下形：</a:t>
            </a:r>
            <a:endParaRPr lang="en-US" altLang="zh-CN" sz="2800" dirty="0" smtClean="0"/>
          </a:p>
          <a:p>
            <a:pPr marL="0" indent="0" algn="just">
              <a:lnSpc>
                <a:spcPct val="110000"/>
              </a:lnSpc>
              <a:spcBef>
                <a:spcPct val="10000"/>
              </a:spcBef>
              <a:buNone/>
            </a:pPr>
            <a:r>
              <a:rPr lang="en-US" altLang="zh-CN" sz="2800" b="1" i="1" dirty="0" smtClean="0">
                <a:solidFill>
                  <a:srgbClr val="FF0000"/>
                </a:solidFill>
              </a:rPr>
              <a:t>	n</a:t>
            </a:r>
            <a:r>
              <a:rPr lang="en-US" altLang="zh-CN" sz="2800" b="1" i="1" dirty="0">
                <a:solidFill>
                  <a:srgbClr val="FF0000"/>
                </a:solidFill>
              </a:rPr>
              <a:t>! = </a:t>
            </a:r>
            <a:r>
              <a:rPr lang="en-US" altLang="zh-CN" sz="2800" b="1" i="1" dirty="0" smtClean="0">
                <a:solidFill>
                  <a:srgbClr val="FF0000"/>
                </a:solidFill>
              </a:rPr>
              <a:t>(1 </a:t>
            </a:r>
            <a:r>
              <a:rPr lang="en-US" altLang="zh-CN" sz="2800" b="1" i="1" dirty="0">
                <a:solidFill>
                  <a:srgbClr val="FF0000"/>
                </a:solidFill>
              </a:rPr>
              <a:t>× 2 × 3 × … × (n-1</a:t>
            </a:r>
            <a:r>
              <a:rPr lang="en-US" altLang="zh-CN" sz="2800" b="1" i="1" dirty="0" smtClean="0">
                <a:solidFill>
                  <a:srgbClr val="FF0000"/>
                </a:solidFill>
              </a:rPr>
              <a:t>)) </a:t>
            </a:r>
            <a:r>
              <a:rPr lang="en-US" altLang="zh-CN" sz="2800" b="1" i="1" dirty="0">
                <a:solidFill>
                  <a:srgbClr val="FF0000"/>
                </a:solidFill>
              </a:rPr>
              <a:t>× </a:t>
            </a:r>
            <a:r>
              <a:rPr lang="en-US" altLang="zh-CN" sz="2800" b="1" i="1" dirty="0" smtClean="0">
                <a:solidFill>
                  <a:srgbClr val="FF0000"/>
                </a:solidFill>
              </a:rPr>
              <a:t>n</a:t>
            </a:r>
          </a:p>
          <a:p>
            <a:pPr marL="0" indent="0" algn="just">
              <a:lnSpc>
                <a:spcPct val="110000"/>
              </a:lnSpc>
              <a:spcBef>
                <a:spcPct val="10000"/>
              </a:spcBef>
              <a:buNone/>
            </a:pPr>
            <a:r>
              <a:rPr lang="en-US" altLang="zh-CN" sz="2800" b="1" i="1" dirty="0">
                <a:solidFill>
                  <a:srgbClr val="FF0000"/>
                </a:solidFill>
              </a:rPr>
              <a:t>	</a:t>
            </a:r>
            <a:r>
              <a:rPr lang="en-US" altLang="zh-CN" sz="2800" b="1" i="1" dirty="0" smtClean="0">
                <a:solidFill>
                  <a:srgbClr val="FF0000"/>
                </a:solidFill>
              </a:rPr>
              <a:t>   = (n-1)! </a:t>
            </a:r>
            <a:r>
              <a:rPr lang="en-US" altLang="zh-CN" sz="2800" b="1" i="1" dirty="0">
                <a:solidFill>
                  <a:srgbClr val="FF0000"/>
                </a:solidFill>
              </a:rPr>
              <a:t>× </a:t>
            </a:r>
            <a:r>
              <a:rPr lang="en-US" altLang="zh-CN" sz="2800" b="1" i="1" dirty="0" smtClean="0">
                <a:solidFill>
                  <a:srgbClr val="FF0000"/>
                </a:solidFill>
              </a:rPr>
              <a:t>n</a:t>
            </a:r>
          </a:p>
          <a:p>
            <a:pPr marL="0" indent="0" algn="just">
              <a:lnSpc>
                <a:spcPct val="110000"/>
              </a:lnSpc>
              <a:spcBef>
                <a:spcPct val="10000"/>
              </a:spcBef>
              <a:buNone/>
            </a:pPr>
            <a:r>
              <a:rPr lang="en-US" altLang="zh-CN" sz="2800" b="1" i="1" dirty="0">
                <a:solidFill>
                  <a:srgbClr val="FF0000"/>
                </a:solidFill>
              </a:rPr>
              <a:t>	</a:t>
            </a:r>
            <a:r>
              <a:rPr lang="en-US" altLang="zh-CN" sz="2800" b="1" i="1" dirty="0" smtClean="0">
                <a:solidFill>
                  <a:srgbClr val="FF0000"/>
                </a:solidFill>
              </a:rPr>
              <a:t>0</a:t>
            </a:r>
            <a:r>
              <a:rPr lang="zh-CN" altLang="en-US" sz="2800" b="1" i="1" dirty="0" smtClean="0">
                <a:solidFill>
                  <a:srgbClr val="FF0000"/>
                </a:solidFill>
              </a:rPr>
              <a:t>！</a:t>
            </a:r>
            <a:r>
              <a:rPr lang="en-US" altLang="zh-CN" sz="2800" b="1" i="1" dirty="0" smtClean="0">
                <a:solidFill>
                  <a:srgbClr val="FF0000"/>
                </a:solidFill>
              </a:rPr>
              <a:t>= 1</a:t>
            </a:r>
            <a:r>
              <a:rPr lang="en-US" altLang="zh-CN" sz="2400" b="1" i="1" dirty="0" smtClean="0">
                <a:solidFill>
                  <a:srgbClr val="FF0000"/>
                </a:solidFill>
              </a:rPr>
              <a:t>	</a:t>
            </a:r>
            <a:endParaRPr lang="en-US" altLang="zh-CN" sz="2400" b="1" i="1" dirty="0">
              <a:solidFill>
                <a:srgbClr val="FF0000"/>
              </a:solidFill>
            </a:endParaRPr>
          </a:p>
          <a:p>
            <a:pPr marL="0" indent="0" algn="just">
              <a:lnSpc>
                <a:spcPct val="110000"/>
              </a:lnSpc>
              <a:spcBef>
                <a:spcPct val="10000"/>
              </a:spcBef>
              <a:buNone/>
            </a:pPr>
            <a:endParaRPr lang="en-US" altLang="zh-CN" sz="2400" dirty="0"/>
          </a:p>
        </p:txBody>
      </p:sp>
      <p:sp>
        <p:nvSpPr>
          <p:cNvPr id="4" name="圆角矩形标注 3"/>
          <p:cNvSpPr/>
          <p:nvPr/>
        </p:nvSpPr>
        <p:spPr bwMode="auto">
          <a:xfrm>
            <a:off x="8382000" y="3988981"/>
            <a:ext cx="3124200" cy="1143000"/>
          </a:xfrm>
          <a:prstGeom prst="wedgeRoundRectCallout">
            <a:avLst>
              <a:gd name="adj1" fmla="val -55790"/>
              <a:gd name="adj2" fmla="val 48071"/>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这种用自身定义自身的方式就是：</a:t>
            </a:r>
            <a:r>
              <a:rPr lang="zh-CN" altLang="en-US" sz="2000" b="1" dirty="0" smtClean="0">
                <a:solidFill>
                  <a:srgbClr val="FFFF00"/>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递归</a:t>
            </a:r>
            <a:endParaRPr lang="en-US" altLang="zh-CN" sz="2000" b="1" dirty="0">
              <a:solidFill>
                <a:srgbClr val="FFFF00"/>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5" name="圆角矩形标注 4"/>
          <p:cNvSpPr/>
          <p:nvPr/>
        </p:nvSpPr>
        <p:spPr bwMode="auto">
          <a:xfrm>
            <a:off x="8378456" y="5271090"/>
            <a:ext cx="3124200" cy="1143000"/>
          </a:xfrm>
          <a:prstGeom prst="wedgeRoundRectCallout">
            <a:avLst>
              <a:gd name="adj1" fmla="val -57378"/>
              <a:gd name="adj2" fmla="val 24505"/>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请注意到公式有个边界条件。这是递归定义终止的条件</a:t>
            </a:r>
            <a:endParaRPr lang="en-US" altLang="zh-CN" sz="2000" b="1" dirty="0">
              <a:solidFill>
                <a:srgbClr val="FFFF00"/>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64815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25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递归</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现在我们把前面的数学公式用形式化的方式描述为：</a:t>
                </a:r>
                <a:endParaRPr lang="en-US" altLang="zh-CN" dirty="0" smtClean="0"/>
              </a:p>
              <a:p>
                <a:pPr marL="0" indent="0">
                  <a:buNone/>
                </a:pPr>
                <a:r>
                  <a:rPr lang="en-US" altLang="zh-CN" dirty="0"/>
                  <a:t>	</a:t>
                </a:r>
                <a:r>
                  <a:rPr lang="zh-CN" altLang="en-US" dirty="0" smtClean="0"/>
                  <a:t>如果有一个</a:t>
                </a:r>
                <a:r>
                  <a:rPr lang="en-US" altLang="zh-CN" dirty="0" smtClean="0"/>
                  <a:t>n</a:t>
                </a:r>
                <a:r>
                  <a:rPr lang="zh-CN" altLang="en-US" dirty="0" smtClean="0"/>
                  <a:t>阶问题，它在每一阶上的解形成一个序列：</a:t>
                </a:r>
                <a:r>
                  <a:rPr lang="en-US" altLang="zh-CN" dirty="0" smtClean="0"/>
                  <a:t>a0,a1,a2…an</a:t>
                </a:r>
                <a:r>
                  <a:rPr lang="zh-CN" altLang="en-US" dirty="0" smtClean="0"/>
                  <a:t>，并且这些解有这样的函数关系：</a:t>
                </a:r>
                <a:endParaRPr lang="en-US" altLang="zh-CN" dirty="0" smtClean="0"/>
              </a:p>
              <a:p>
                <a:pPr marL="0" indent="0">
                  <a:buNone/>
                </a:pPr>
                <a:endParaRPr lang="en-US" altLang="zh-CN" dirty="0" smtClean="0"/>
              </a:p>
              <a:p>
                <a:pPr marL="0" indent="0">
                  <a:buNone/>
                </a:pPr>
                <a:r>
                  <a:rPr lang="en-US" altLang="zh-CN" sz="3600" dirty="0"/>
                  <a:t>	</a:t>
                </a:r>
                <a14:m>
                  <m:oMath xmlns:m="http://schemas.openxmlformats.org/officeDocument/2006/math">
                    <m:sSub>
                      <m:sSubPr>
                        <m:ctrlPr>
                          <a:rPr lang="en-US" altLang="zh-CN" sz="3600" b="1" i="1" smtClean="0">
                            <a:solidFill>
                              <a:srgbClr val="FF0000"/>
                            </a:solidFill>
                            <a:latin typeface="Cambria Math" panose="02040503050406030204" pitchFamily="18" charset="0"/>
                          </a:rPr>
                        </m:ctrlPr>
                      </m:sSubPr>
                      <m:e>
                        <m:r>
                          <a:rPr lang="en-US" altLang="zh-CN" sz="3600" b="1" i="1" smtClean="0">
                            <a:solidFill>
                              <a:srgbClr val="FF0000"/>
                            </a:solidFill>
                            <a:latin typeface="Cambria Math" panose="02040503050406030204" pitchFamily="18" charset="0"/>
                          </a:rPr>
                          <m:t>𝒂</m:t>
                        </m:r>
                      </m:e>
                      <m:sub>
                        <m:r>
                          <a:rPr lang="en-US" altLang="zh-CN" sz="3600" b="1" i="1" smtClean="0">
                            <a:solidFill>
                              <a:srgbClr val="FF0000"/>
                            </a:solidFill>
                            <a:latin typeface="Cambria Math" panose="02040503050406030204" pitchFamily="18" charset="0"/>
                          </a:rPr>
                          <m:t>𝒏</m:t>
                        </m:r>
                      </m:sub>
                    </m:sSub>
                    <m:r>
                      <a:rPr lang="en-US" altLang="zh-CN" sz="3600" b="1" i="1" smtClean="0">
                        <a:solidFill>
                          <a:srgbClr val="FF0000"/>
                        </a:solidFill>
                        <a:latin typeface="Cambria Math" panose="02040503050406030204" pitchFamily="18" charset="0"/>
                      </a:rPr>
                      <m:t>=</m:t>
                    </m:r>
                    <m:d>
                      <m:dPr>
                        <m:begChr m:val="{"/>
                        <m:endChr m:val=""/>
                        <m:ctrlPr>
                          <a:rPr lang="en-US" altLang="zh-CN" sz="3600" b="1" i="1" smtClean="0">
                            <a:solidFill>
                              <a:srgbClr val="FF0000"/>
                            </a:solidFill>
                            <a:latin typeface="Cambria Math" panose="02040503050406030204" pitchFamily="18" charset="0"/>
                          </a:rPr>
                        </m:ctrlPr>
                      </m:dPr>
                      <m:e>
                        <m:eqArr>
                          <m:eqArrPr>
                            <m:ctrlPr>
                              <a:rPr lang="en-US" altLang="zh-CN" sz="3600" b="1" i="1" smtClean="0">
                                <a:solidFill>
                                  <a:srgbClr val="FF0000"/>
                                </a:solidFill>
                                <a:latin typeface="Cambria Math" panose="02040503050406030204" pitchFamily="18" charset="0"/>
                              </a:rPr>
                            </m:ctrlPr>
                          </m:eqArrPr>
                          <m:e>
                            <m:r>
                              <a:rPr lang="en-US" altLang="zh-CN" sz="3600" b="1" i="1" smtClean="0">
                                <a:solidFill>
                                  <a:srgbClr val="FF0000"/>
                                </a:solidFill>
                                <a:latin typeface="Cambria Math" panose="02040503050406030204" pitchFamily="18" charset="0"/>
                              </a:rPr>
                              <m:t>𝒇</m:t>
                            </m:r>
                            <m:d>
                              <m:dPr>
                                <m:ctrlPr>
                                  <a:rPr lang="en-US" altLang="zh-CN" sz="3600" b="1" i="1" smtClean="0">
                                    <a:solidFill>
                                      <a:srgbClr val="FF0000"/>
                                    </a:solidFill>
                                    <a:latin typeface="Cambria Math" panose="02040503050406030204" pitchFamily="18" charset="0"/>
                                  </a:rPr>
                                </m:ctrlPr>
                              </m:dPr>
                              <m:e>
                                <m:sSub>
                                  <m:sSubPr>
                                    <m:ctrlPr>
                                      <a:rPr lang="en-US" altLang="zh-CN" sz="3600" b="1" i="1" smtClean="0">
                                        <a:solidFill>
                                          <a:srgbClr val="FF0000"/>
                                        </a:solidFill>
                                        <a:latin typeface="Cambria Math" panose="02040503050406030204" pitchFamily="18" charset="0"/>
                                      </a:rPr>
                                    </m:ctrlPr>
                                  </m:sSubPr>
                                  <m:e>
                                    <m:r>
                                      <a:rPr lang="en-US" altLang="zh-CN" sz="3600" b="1" i="1" smtClean="0">
                                        <a:solidFill>
                                          <a:srgbClr val="FF0000"/>
                                        </a:solidFill>
                                        <a:latin typeface="Cambria Math" panose="02040503050406030204" pitchFamily="18" charset="0"/>
                                      </a:rPr>
                                      <m:t>𝒂</m:t>
                                    </m:r>
                                  </m:e>
                                  <m:sub>
                                    <m:r>
                                      <a:rPr lang="en-US" altLang="zh-CN" sz="3600" b="1" i="1" smtClean="0">
                                        <a:solidFill>
                                          <a:srgbClr val="FF0000"/>
                                        </a:solidFill>
                                        <a:latin typeface="Cambria Math" panose="02040503050406030204" pitchFamily="18" charset="0"/>
                                      </a:rPr>
                                      <m:t>𝒏</m:t>
                                    </m:r>
                                    <m:r>
                                      <a:rPr lang="en-US" altLang="zh-CN" sz="3600" b="1" i="1" smtClean="0">
                                        <a:solidFill>
                                          <a:srgbClr val="FF0000"/>
                                        </a:solidFill>
                                        <a:latin typeface="Cambria Math" panose="02040503050406030204" pitchFamily="18" charset="0"/>
                                      </a:rPr>
                                      <m:t>−</m:t>
                                    </m:r>
                                    <m:r>
                                      <a:rPr lang="en-US" altLang="zh-CN" sz="3600" b="1" i="1" smtClean="0">
                                        <a:solidFill>
                                          <a:srgbClr val="FF0000"/>
                                        </a:solidFill>
                                        <a:latin typeface="Cambria Math" panose="02040503050406030204" pitchFamily="18" charset="0"/>
                                      </a:rPr>
                                      <m:t>𝟏</m:t>
                                    </m:r>
                                  </m:sub>
                                </m:sSub>
                              </m:e>
                            </m:d>
                            <m:r>
                              <a:rPr lang="en-US" altLang="zh-CN" sz="3600" b="1" i="1" smtClean="0">
                                <a:solidFill>
                                  <a:srgbClr val="FF0000"/>
                                </a:solidFill>
                                <a:latin typeface="Cambria Math" panose="02040503050406030204" pitchFamily="18" charset="0"/>
                              </a:rPr>
                              <m:t>,  </m:t>
                            </m:r>
                            <m:r>
                              <a:rPr lang="en-US" altLang="zh-CN" sz="3600" b="1" i="1" smtClean="0">
                                <a:solidFill>
                                  <a:srgbClr val="FF0000"/>
                                </a:solidFill>
                                <a:latin typeface="Cambria Math" panose="02040503050406030204" pitchFamily="18" charset="0"/>
                              </a:rPr>
                              <m:t>𝒏</m:t>
                            </m:r>
                            <m:r>
                              <a:rPr lang="en-US" altLang="zh-CN" sz="3600" b="1" i="1" smtClean="0">
                                <a:solidFill>
                                  <a:srgbClr val="FF0000"/>
                                </a:solidFill>
                                <a:latin typeface="Cambria Math" panose="02040503050406030204" pitchFamily="18" charset="0"/>
                              </a:rPr>
                              <m:t>&gt;</m:t>
                            </m:r>
                            <m:r>
                              <a:rPr lang="en-US" altLang="zh-CN" sz="3600" b="1" i="1" smtClean="0">
                                <a:solidFill>
                                  <a:srgbClr val="FF0000"/>
                                </a:solidFill>
                                <a:latin typeface="Cambria Math" panose="02040503050406030204" pitchFamily="18" charset="0"/>
                              </a:rPr>
                              <m:t>𝟎</m:t>
                            </m:r>
                          </m:e>
                          <m:e>
                            <m:r>
                              <a:rPr lang="en-US" altLang="zh-CN" sz="3600" b="1" i="1" smtClean="0">
                                <a:solidFill>
                                  <a:srgbClr val="FF0000"/>
                                </a:solidFill>
                                <a:latin typeface="Cambria Math" panose="02040503050406030204" pitchFamily="18" charset="0"/>
                              </a:rPr>
                              <m:t>&amp;</m:t>
                            </m:r>
                            <m:r>
                              <a:rPr lang="en-US" altLang="zh-CN" sz="3600" b="1" i="1" smtClean="0">
                                <a:solidFill>
                                  <a:srgbClr val="FF0000"/>
                                </a:solidFill>
                                <a:latin typeface="Cambria Math" panose="02040503050406030204" pitchFamily="18" charset="0"/>
                              </a:rPr>
                              <m:t>𝑪</m:t>
                            </m:r>
                            <m:r>
                              <a:rPr lang="en-US" altLang="zh-CN" sz="3600" b="1" i="1" smtClean="0">
                                <a:solidFill>
                                  <a:srgbClr val="FF0000"/>
                                </a:solidFill>
                                <a:latin typeface="Cambria Math" panose="02040503050406030204" pitchFamily="18" charset="0"/>
                              </a:rPr>
                              <m:t>,              </m:t>
                            </m:r>
                            <m:r>
                              <a:rPr lang="en-US" altLang="zh-CN" sz="3600" b="1" i="1" smtClean="0">
                                <a:solidFill>
                                  <a:srgbClr val="FF0000"/>
                                </a:solidFill>
                                <a:latin typeface="Cambria Math" panose="02040503050406030204" pitchFamily="18" charset="0"/>
                              </a:rPr>
                              <m:t>𝒏</m:t>
                            </m:r>
                            <m:r>
                              <a:rPr lang="en-US" altLang="zh-CN" sz="3600" b="1" i="1" smtClean="0">
                                <a:solidFill>
                                  <a:srgbClr val="FF0000"/>
                                </a:solidFill>
                                <a:latin typeface="Cambria Math" panose="02040503050406030204" pitchFamily="18" charset="0"/>
                              </a:rPr>
                              <m:t>=</m:t>
                            </m:r>
                            <m:r>
                              <a:rPr lang="en-US" altLang="zh-CN" sz="3600" b="1" i="1" smtClean="0">
                                <a:solidFill>
                                  <a:srgbClr val="FF0000"/>
                                </a:solidFill>
                                <a:latin typeface="Cambria Math" panose="02040503050406030204" pitchFamily="18" charset="0"/>
                              </a:rPr>
                              <m:t>𝟎</m:t>
                            </m:r>
                          </m:e>
                        </m:eqArr>
                      </m:e>
                    </m:d>
                  </m:oMath>
                </a14:m>
                <a:endParaRPr lang="en-US" altLang="zh-CN" b="1" i="1" dirty="0" smtClean="0"/>
              </a:p>
              <a:p>
                <a:pPr marL="0" indent="0">
                  <a:buNone/>
                </a:pPr>
                <a:r>
                  <a:rPr lang="en-US" altLang="zh-CN" b="1" i="1" dirty="0"/>
                  <a:t>	</a:t>
                </a:r>
                <a:endParaRPr lang="en-US" altLang="zh-CN" b="1" i="1" dirty="0" smtClean="0"/>
              </a:p>
              <a:p>
                <a:pPr marL="0" indent="0">
                  <a:buNone/>
                </a:pPr>
                <a:r>
                  <a:rPr lang="en-US" altLang="zh-CN" dirty="0" smtClean="0"/>
                  <a:t>	</a:t>
                </a:r>
                <a:r>
                  <a:rPr lang="zh-CN" altLang="en-US" dirty="0" smtClean="0"/>
                  <a:t>这就构成一个递归关系。</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00" t="-1294" r="-684"/>
                </a:stretch>
              </a:blipFill>
            </p:spPr>
            <p:txBody>
              <a:bodyPr/>
              <a:lstStyle/>
              <a:p>
                <a:r>
                  <a:rPr lang="zh-CN" altLang="en-US">
                    <a:noFill/>
                  </a:rPr>
                  <a:t> </a:t>
                </a:r>
              </a:p>
            </p:txBody>
          </p:sp>
        </mc:Fallback>
      </mc:AlternateContent>
      <p:sp>
        <p:nvSpPr>
          <p:cNvPr id="4" name="圆角矩形标注 3"/>
          <p:cNvSpPr/>
          <p:nvPr/>
        </p:nvSpPr>
        <p:spPr bwMode="auto">
          <a:xfrm>
            <a:off x="6858000" y="3200400"/>
            <a:ext cx="3200400" cy="1524000"/>
          </a:xfrm>
          <a:prstGeom prst="wedgeRoundRectCallout">
            <a:avLst>
              <a:gd name="adj1" fmla="val -61808"/>
              <a:gd name="adj2" fmla="val 12412"/>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r>
              <a:rPr lang="zh-CN" altLang="en-US"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“函数关系”一词有没有让大家联想到</a:t>
            </a:r>
            <a:r>
              <a:rPr lang="en-US" altLang="zh-CN"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C</a:t>
            </a:r>
            <a:r>
              <a:rPr lang="zh-CN" altLang="en-US"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语言的函数？</a:t>
            </a:r>
            <a:endParaRPr lang="en-US" altLang="zh-CN" b="1" dirty="0">
              <a:solidFill>
                <a:srgbClr val="FFFF00"/>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79477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递归</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如果要用</a:t>
                </a:r>
                <a:r>
                  <a:rPr lang="en-US" altLang="zh-CN" dirty="0" smtClean="0"/>
                  <a:t>C</a:t>
                </a:r>
                <a:r>
                  <a:rPr lang="zh-CN" altLang="en-US" dirty="0" smtClean="0"/>
                  <a:t>的函数实现阶乘，那么首先确定递归关系：</a:t>
                </a:r>
                <a:endParaRPr lang="en-US" altLang="zh-CN" dirty="0" smtClean="0"/>
              </a:p>
              <a:p>
                <a:pPr marL="0" indent="0">
                  <a:buNone/>
                </a:pPr>
                <a:r>
                  <a:rPr lang="en-US" altLang="zh-CN" sz="2800" dirty="0"/>
                  <a:t>	</a:t>
                </a:r>
                <a14:m>
                  <m:oMath xmlns:m="http://schemas.openxmlformats.org/officeDocument/2006/math">
                    <m:sSub>
                      <m:sSubPr>
                        <m:ctrlPr>
                          <a:rPr lang="en-US" altLang="zh-CN" sz="2800" b="1" i="1" smtClean="0">
                            <a:solidFill>
                              <a:srgbClr val="FF0000"/>
                            </a:solidFill>
                            <a:latin typeface="Cambria Math" panose="02040503050406030204" pitchFamily="18" charset="0"/>
                          </a:rPr>
                        </m:ctrlPr>
                      </m:sSubPr>
                      <m:e>
                        <m:r>
                          <a:rPr lang="en-US" altLang="zh-CN" sz="2800" b="1" i="1" smtClean="0">
                            <a:solidFill>
                              <a:srgbClr val="FF0000"/>
                            </a:solidFill>
                            <a:latin typeface="Cambria Math" panose="02040503050406030204" pitchFamily="18" charset="0"/>
                          </a:rPr>
                          <m:t>𝒂</m:t>
                        </m:r>
                      </m:e>
                      <m:sub>
                        <m:r>
                          <a:rPr lang="en-US" altLang="zh-CN" sz="2800" b="1" i="1" smtClean="0">
                            <a:solidFill>
                              <a:srgbClr val="FF0000"/>
                            </a:solidFill>
                            <a:latin typeface="Cambria Math" panose="02040503050406030204" pitchFamily="18" charset="0"/>
                          </a:rPr>
                          <m:t>𝒏</m:t>
                        </m:r>
                      </m:sub>
                    </m:sSub>
                    <m:r>
                      <a:rPr lang="en-US" altLang="zh-CN" sz="2800" b="1" i="1" smtClean="0">
                        <a:solidFill>
                          <a:srgbClr val="FF0000"/>
                        </a:solidFill>
                        <a:latin typeface="Cambria Math" panose="02040503050406030204" pitchFamily="18" charset="0"/>
                      </a:rPr>
                      <m:t>=</m:t>
                    </m:r>
                    <m:d>
                      <m:dPr>
                        <m:begChr m:val="{"/>
                        <m:endChr m:val=""/>
                        <m:ctrlPr>
                          <a:rPr lang="en-US" altLang="zh-CN" sz="2800" b="1" i="1" smtClean="0">
                            <a:solidFill>
                              <a:srgbClr val="FF0000"/>
                            </a:solidFill>
                            <a:latin typeface="Cambria Math" panose="02040503050406030204" pitchFamily="18" charset="0"/>
                          </a:rPr>
                        </m:ctrlPr>
                      </m:dPr>
                      <m:e>
                        <m:eqArr>
                          <m:eqArrPr>
                            <m:ctrlPr>
                              <a:rPr lang="en-US" altLang="zh-CN" sz="2800" b="1" i="1" smtClean="0">
                                <a:solidFill>
                                  <a:srgbClr val="FF0000"/>
                                </a:solidFill>
                                <a:latin typeface="Cambria Math" panose="02040503050406030204" pitchFamily="18" charset="0"/>
                              </a:rPr>
                            </m:ctrlPr>
                          </m:eqArrPr>
                          <m:e>
                            <m:r>
                              <a:rPr lang="en-US" altLang="zh-CN" sz="2800" b="1" i="1" smtClean="0">
                                <a:solidFill>
                                  <a:srgbClr val="FF0000"/>
                                </a:solidFill>
                                <a:latin typeface="Cambria Math" panose="02040503050406030204" pitchFamily="18" charset="0"/>
                              </a:rPr>
                              <m:t>𝒇𝒂𝒄𝒕</m:t>
                            </m:r>
                            <m:d>
                              <m:dPr>
                                <m:ctrlPr>
                                  <a:rPr lang="en-US" altLang="zh-CN" sz="2800" b="1" i="1" smtClean="0">
                                    <a:solidFill>
                                      <a:srgbClr val="FF0000"/>
                                    </a:solidFill>
                                    <a:latin typeface="Cambria Math" panose="02040503050406030204" pitchFamily="18" charset="0"/>
                                  </a:rPr>
                                </m:ctrlPr>
                              </m:dPr>
                              <m:e>
                                <m:sSub>
                                  <m:sSubPr>
                                    <m:ctrlPr>
                                      <a:rPr lang="en-US" altLang="zh-CN" sz="2800" b="1" i="1" smtClean="0">
                                        <a:solidFill>
                                          <a:srgbClr val="FF0000"/>
                                        </a:solidFill>
                                        <a:latin typeface="Cambria Math" panose="02040503050406030204" pitchFamily="18" charset="0"/>
                                      </a:rPr>
                                    </m:ctrlPr>
                                  </m:sSubPr>
                                  <m:e>
                                    <m:r>
                                      <a:rPr lang="en-US" altLang="zh-CN" sz="2800" b="1" i="1" smtClean="0">
                                        <a:solidFill>
                                          <a:srgbClr val="FF0000"/>
                                        </a:solidFill>
                                        <a:latin typeface="Cambria Math" panose="02040503050406030204" pitchFamily="18" charset="0"/>
                                      </a:rPr>
                                      <m:t>𝒂</m:t>
                                    </m:r>
                                  </m:e>
                                  <m:sub>
                                    <m:r>
                                      <a:rPr lang="en-US" altLang="zh-CN" sz="2800" b="1" i="1" smtClean="0">
                                        <a:solidFill>
                                          <a:srgbClr val="FF0000"/>
                                        </a:solidFill>
                                        <a:latin typeface="Cambria Math" panose="02040503050406030204" pitchFamily="18" charset="0"/>
                                      </a:rPr>
                                      <m:t>𝒏</m:t>
                                    </m:r>
                                    <m:r>
                                      <a:rPr lang="en-US" altLang="zh-CN" sz="2800" b="1" i="1" smtClean="0">
                                        <a:solidFill>
                                          <a:srgbClr val="FF0000"/>
                                        </a:solidFill>
                                        <a:latin typeface="Cambria Math" panose="02040503050406030204" pitchFamily="18" charset="0"/>
                                      </a:rPr>
                                      <m:t>−</m:t>
                                    </m:r>
                                    <m:r>
                                      <a:rPr lang="en-US" altLang="zh-CN" sz="2800" b="1" i="1" smtClean="0">
                                        <a:solidFill>
                                          <a:srgbClr val="FF0000"/>
                                        </a:solidFill>
                                        <a:latin typeface="Cambria Math" panose="02040503050406030204" pitchFamily="18" charset="0"/>
                                      </a:rPr>
                                      <m:t>𝟏</m:t>
                                    </m:r>
                                  </m:sub>
                                </m:sSub>
                              </m:e>
                            </m:d>
                            <m:r>
                              <a:rPr lang="en-US" altLang="zh-CN" sz="2800" b="1" i="1" smtClean="0">
                                <a:solidFill>
                                  <a:srgbClr val="FF0000"/>
                                </a:solidFill>
                                <a:latin typeface="Cambria Math" panose="02040503050406030204" pitchFamily="18" charset="0"/>
                              </a:rPr>
                              <m:t> </m:t>
                            </m:r>
                            <m:r>
                              <a:rPr lang="en-US" altLang="zh-CN" sz="2800" b="1" i="1" smtClean="0">
                                <a:solidFill>
                                  <a:srgbClr val="FF0000"/>
                                </a:solidFill>
                                <a:latin typeface="Cambria Math" panose="02040503050406030204" pitchFamily="18" charset="0"/>
                                <a:ea typeface="Cambria Math" panose="02040503050406030204" pitchFamily="18" charset="0"/>
                              </a:rPr>
                              <m:t>×</m:t>
                            </m:r>
                            <m:r>
                              <a:rPr lang="en-US" altLang="zh-CN" sz="2800" b="1" i="1" smtClean="0">
                                <a:solidFill>
                                  <a:srgbClr val="FF0000"/>
                                </a:solidFill>
                                <a:latin typeface="Cambria Math" panose="02040503050406030204" pitchFamily="18" charset="0"/>
                                <a:ea typeface="Cambria Math" panose="02040503050406030204" pitchFamily="18" charset="0"/>
                              </a:rPr>
                              <m:t>𝒏</m:t>
                            </m:r>
                            <m:r>
                              <a:rPr lang="en-US" altLang="zh-CN" sz="2800" b="1" i="1" smtClean="0">
                                <a:solidFill>
                                  <a:srgbClr val="FF0000"/>
                                </a:solidFill>
                                <a:latin typeface="Cambria Math" panose="02040503050406030204" pitchFamily="18" charset="0"/>
                              </a:rPr>
                              <m:t>,  </m:t>
                            </m:r>
                            <m:r>
                              <a:rPr lang="en-US" altLang="zh-CN" sz="2800" b="1" i="1" smtClean="0">
                                <a:solidFill>
                                  <a:srgbClr val="FF0000"/>
                                </a:solidFill>
                                <a:latin typeface="Cambria Math" panose="02040503050406030204" pitchFamily="18" charset="0"/>
                              </a:rPr>
                              <m:t>𝒏</m:t>
                            </m:r>
                            <m:r>
                              <a:rPr lang="en-US" altLang="zh-CN" sz="2800" b="1" i="1" smtClean="0">
                                <a:solidFill>
                                  <a:srgbClr val="FF0000"/>
                                </a:solidFill>
                                <a:latin typeface="Cambria Math" panose="02040503050406030204" pitchFamily="18" charset="0"/>
                              </a:rPr>
                              <m:t>&gt;</m:t>
                            </m:r>
                            <m:r>
                              <a:rPr lang="en-US" altLang="zh-CN" sz="2800" b="1" i="1" smtClean="0">
                                <a:solidFill>
                                  <a:srgbClr val="FF0000"/>
                                </a:solidFill>
                                <a:latin typeface="Cambria Math" panose="02040503050406030204" pitchFamily="18" charset="0"/>
                              </a:rPr>
                              <m:t>𝟏</m:t>
                            </m:r>
                          </m:e>
                          <m:e>
                            <m:r>
                              <a:rPr lang="en-US" altLang="zh-CN" sz="2800" b="1" i="1" smtClean="0">
                                <a:solidFill>
                                  <a:srgbClr val="FF0000"/>
                                </a:solidFill>
                                <a:latin typeface="Cambria Math" panose="02040503050406030204" pitchFamily="18" charset="0"/>
                              </a:rPr>
                              <m:t>&amp;</m:t>
                            </m:r>
                            <m:r>
                              <a:rPr lang="en-US" altLang="zh-CN" sz="2800" b="1" i="1" smtClean="0">
                                <a:solidFill>
                                  <a:srgbClr val="FF0000"/>
                                </a:solidFill>
                                <a:latin typeface="Cambria Math" panose="02040503050406030204" pitchFamily="18" charset="0"/>
                              </a:rPr>
                              <m:t>𝟏</m:t>
                            </m:r>
                            <m:r>
                              <a:rPr lang="en-US" altLang="zh-CN" sz="2800" b="1" i="1" smtClean="0">
                                <a:solidFill>
                                  <a:srgbClr val="FF0000"/>
                                </a:solidFill>
                                <a:latin typeface="Cambria Math" panose="02040503050406030204" pitchFamily="18" charset="0"/>
                              </a:rPr>
                              <m:t>              </m:t>
                            </m:r>
                            <m:r>
                              <a:rPr lang="en-US" altLang="zh-CN" sz="2800" b="1" i="1" smtClean="0">
                                <a:solidFill>
                                  <a:srgbClr val="FF0000"/>
                                </a:solidFill>
                                <a:latin typeface="Cambria Math" panose="02040503050406030204" pitchFamily="18" charset="0"/>
                              </a:rPr>
                              <m:t>𝒏</m:t>
                            </m:r>
                            <m:r>
                              <a:rPr lang="en-US" altLang="zh-CN" sz="2800" b="1" i="1" smtClean="0">
                                <a:solidFill>
                                  <a:srgbClr val="FF0000"/>
                                </a:solidFill>
                                <a:latin typeface="Cambria Math" panose="02040503050406030204" pitchFamily="18" charset="0"/>
                                <a:ea typeface="Cambria Math" panose="02040503050406030204" pitchFamily="18" charset="0"/>
                              </a:rPr>
                              <m:t>≤</m:t>
                            </m:r>
                            <m:r>
                              <a:rPr lang="en-US" altLang="zh-CN" sz="2800" b="1" i="1" smtClean="0">
                                <a:solidFill>
                                  <a:srgbClr val="FF0000"/>
                                </a:solidFill>
                                <a:latin typeface="Cambria Math" panose="02040503050406030204" pitchFamily="18" charset="0"/>
                                <a:ea typeface="Cambria Math" panose="02040503050406030204" pitchFamily="18" charset="0"/>
                              </a:rPr>
                              <m:t>𝟏</m:t>
                            </m:r>
                          </m:e>
                        </m:eqArr>
                      </m:e>
                    </m:d>
                  </m:oMath>
                </a14:m>
                <a:endParaRPr lang="en-US" altLang="zh-CN" b="1" i="1" dirty="0" smtClean="0"/>
              </a:p>
              <a:p>
                <a:pPr marL="0" indent="0">
                  <a:buNone/>
                </a:pPr>
                <a:r>
                  <a:rPr lang="en-US" altLang="zh-CN" b="1" i="1" dirty="0"/>
                  <a:t>	</a:t>
                </a:r>
                <a:endParaRPr lang="en-US" altLang="zh-CN" b="1" i="1" dirty="0" smtClean="0"/>
              </a:p>
              <a:p>
                <a:r>
                  <a:rPr lang="zh-CN" altLang="en-US" dirty="0" smtClean="0"/>
                  <a:t>把这个公式转换为</a:t>
                </a:r>
                <a:r>
                  <a:rPr lang="en-US" altLang="zh-CN" dirty="0" smtClean="0"/>
                  <a:t>C</a:t>
                </a:r>
                <a:r>
                  <a:rPr lang="zh-CN" altLang="en-US" dirty="0" smtClean="0"/>
                  <a:t>的函数就易如反掌了：</a:t>
                </a:r>
                <a:endParaRPr lang="en-US" altLang="zh-CN" dirty="0" smtClean="0"/>
              </a:p>
              <a:p>
                <a:pPr marL="0" indent="0">
                  <a:buNone/>
                </a:pPr>
                <a:r>
                  <a:rPr lang="en-US" altLang="zh-CN" b="1" i="1" dirty="0">
                    <a:solidFill>
                      <a:srgbClr val="FF0000"/>
                    </a:solidFill>
                  </a:rPr>
                  <a:t>	</a:t>
                </a:r>
                <a:r>
                  <a:rPr lang="en-US" altLang="zh-CN" b="1" i="1" dirty="0" smtClean="0">
                    <a:solidFill>
                      <a:srgbClr val="FF0000"/>
                    </a:solidFill>
                  </a:rPr>
                  <a:t>unsigned long fact(</a:t>
                </a:r>
                <a:r>
                  <a:rPr lang="en-US" altLang="zh-CN" b="1" i="1" dirty="0">
                    <a:solidFill>
                      <a:srgbClr val="FF0000"/>
                    </a:solidFill>
                  </a:rPr>
                  <a:t>unsigned </a:t>
                </a:r>
                <a:r>
                  <a:rPr lang="en-US" altLang="zh-CN" b="1" i="1" dirty="0" smtClean="0">
                    <a:solidFill>
                      <a:srgbClr val="FF0000"/>
                    </a:solidFill>
                  </a:rPr>
                  <a:t>long n)</a:t>
                </a:r>
              </a:p>
              <a:p>
                <a:pPr marL="0" indent="0">
                  <a:buNone/>
                </a:pPr>
                <a:r>
                  <a:rPr lang="en-US" altLang="zh-CN" b="1" i="1" dirty="0">
                    <a:solidFill>
                      <a:srgbClr val="FF0000"/>
                    </a:solidFill>
                  </a:rPr>
                  <a:t>	</a:t>
                </a:r>
                <a:r>
                  <a:rPr lang="en-US" altLang="zh-CN" b="1" i="1" dirty="0" smtClean="0">
                    <a:solidFill>
                      <a:srgbClr val="FF0000"/>
                    </a:solidFill>
                  </a:rPr>
                  <a:t>{</a:t>
                </a:r>
              </a:p>
              <a:p>
                <a:pPr marL="0" indent="0">
                  <a:buNone/>
                </a:pPr>
                <a:r>
                  <a:rPr lang="en-US" altLang="zh-CN" b="1" i="1" dirty="0">
                    <a:solidFill>
                      <a:srgbClr val="FF0000"/>
                    </a:solidFill>
                  </a:rPr>
                  <a:t>	</a:t>
                </a:r>
                <a:r>
                  <a:rPr lang="en-US" altLang="zh-CN" b="1" i="1" dirty="0" smtClean="0">
                    <a:solidFill>
                      <a:srgbClr val="FF0000"/>
                    </a:solidFill>
                  </a:rPr>
                  <a:t>	if (n &lt;= 1) return 1;</a:t>
                </a:r>
              </a:p>
              <a:p>
                <a:pPr marL="0" indent="0">
                  <a:buNone/>
                </a:pPr>
                <a:r>
                  <a:rPr lang="en-US" altLang="zh-CN" b="1" i="1" dirty="0">
                    <a:solidFill>
                      <a:srgbClr val="FF0000"/>
                    </a:solidFill>
                  </a:rPr>
                  <a:t>	</a:t>
                </a:r>
                <a:r>
                  <a:rPr lang="en-US" altLang="zh-CN" b="1" i="1" dirty="0" smtClean="0">
                    <a:solidFill>
                      <a:srgbClr val="FF0000"/>
                    </a:solidFill>
                  </a:rPr>
                  <a:t>	else return fact(n – 1) * n</a:t>
                </a:r>
                <a:r>
                  <a:rPr lang="zh-CN" altLang="en-US" b="1" i="1" dirty="0" smtClean="0">
                    <a:solidFill>
                      <a:srgbClr val="FF0000"/>
                    </a:solidFill>
                  </a:rPr>
                  <a:t>；</a:t>
                </a:r>
                <a:endParaRPr lang="en-US" altLang="zh-CN" b="1" i="1" dirty="0" smtClean="0">
                  <a:solidFill>
                    <a:srgbClr val="FF0000"/>
                  </a:solidFill>
                </a:endParaRPr>
              </a:p>
              <a:p>
                <a:pPr marL="0" indent="0">
                  <a:buNone/>
                </a:pPr>
                <a:r>
                  <a:rPr lang="en-US" altLang="zh-CN" b="1" i="1" dirty="0">
                    <a:solidFill>
                      <a:srgbClr val="FF0000"/>
                    </a:solidFill>
                  </a:rPr>
                  <a:t>	</a:t>
                </a:r>
                <a:r>
                  <a:rPr lang="en-US" altLang="zh-CN" b="1" i="1" dirty="0" smtClean="0">
                    <a:solidFill>
                      <a:srgbClr val="FF0000"/>
                    </a:solidFill>
                  </a:rPr>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526" t="-1294"/>
                </a:stretch>
              </a:blipFill>
            </p:spPr>
            <p:txBody>
              <a:bodyPr/>
              <a:lstStyle/>
              <a:p>
                <a:r>
                  <a:rPr lang="zh-CN" altLang="en-US">
                    <a:noFill/>
                  </a:rPr>
                  <a:t> </a:t>
                </a:r>
              </a:p>
            </p:txBody>
          </p:sp>
        </mc:Fallback>
      </mc:AlternateContent>
      <p:sp>
        <p:nvSpPr>
          <p:cNvPr id="5" name="圆角矩形标注 4"/>
          <p:cNvSpPr/>
          <p:nvPr/>
        </p:nvSpPr>
        <p:spPr bwMode="auto">
          <a:xfrm>
            <a:off x="7900987" y="2971800"/>
            <a:ext cx="3376614" cy="838200"/>
          </a:xfrm>
          <a:prstGeom prst="wedgeRoundRectCallout">
            <a:avLst>
              <a:gd name="adj1" fmla="val -58869"/>
              <a:gd name="adj2" fmla="val 52641"/>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这里，每一</a:t>
            </a: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次调用</a:t>
            </a:r>
            <a:r>
              <a:rPr lang="en-US" altLang="zh-CN"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fact(n)</a:t>
            </a: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的结果就是</a:t>
            </a: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公式中的</a:t>
            </a:r>
            <a:r>
              <a:rPr lang="en-US" altLang="zh-CN"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an</a:t>
            </a:r>
            <a:endParaRPr lang="en-US" altLang="zh-CN" sz="2000" b="1" dirty="0">
              <a:solidFill>
                <a:srgbClr val="FFFF00"/>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6" name="圆角矩形标注 5"/>
          <p:cNvSpPr/>
          <p:nvPr/>
        </p:nvSpPr>
        <p:spPr bwMode="auto">
          <a:xfrm>
            <a:off x="7900987" y="4038600"/>
            <a:ext cx="3352800" cy="1066800"/>
          </a:xfrm>
          <a:prstGeom prst="wedgeRoundRectCallout">
            <a:avLst>
              <a:gd name="adj1" fmla="val -58862"/>
              <a:gd name="adj2" fmla="val -14156"/>
              <a:gd name="adj3" fmla="val 16667"/>
            </a:avLst>
          </a:prstGeom>
          <a:solidFill>
            <a:schemeClr val="accent1">
              <a:lumMod val="5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问题</a:t>
            </a:r>
            <a:r>
              <a:rPr lang="en-US" altLang="zh-CN"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1</a:t>
            </a: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：为什么函数的参数和返回类型都是</a:t>
            </a:r>
            <a:r>
              <a:rPr lang="en-US" altLang="zh-CN"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unsigned long</a:t>
            </a: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而不是</a:t>
            </a:r>
            <a:r>
              <a:rPr lang="en-US" altLang="zh-CN" sz="2000" dirty="0" err="1"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int</a:t>
            </a:r>
            <a:r>
              <a:rPr lang="zh-CN" altLang="en-US" sz="2000" dirty="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a:t>
            </a:r>
            <a:endParaRPr lang="en-US" altLang="zh-CN" sz="2000" b="1" dirty="0">
              <a:solidFill>
                <a:srgbClr val="FFFF00"/>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8" name="圆角矩形标注 7"/>
          <p:cNvSpPr/>
          <p:nvPr/>
        </p:nvSpPr>
        <p:spPr bwMode="auto">
          <a:xfrm>
            <a:off x="7900987" y="5319712"/>
            <a:ext cx="3352800" cy="842963"/>
          </a:xfrm>
          <a:prstGeom prst="wedgeRoundRectCallout">
            <a:avLst>
              <a:gd name="adj1" fmla="val -59363"/>
              <a:gd name="adj2" fmla="val -31991"/>
              <a:gd name="adj3" fmla="val 16667"/>
            </a:avLst>
          </a:prstGeom>
          <a:solidFill>
            <a:schemeClr val="accent1">
              <a:lumMod val="5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问题</a:t>
            </a:r>
            <a:r>
              <a:rPr lang="en-US" altLang="zh-CN"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2</a:t>
            </a: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：这里的</a:t>
            </a:r>
            <a:r>
              <a:rPr lang="en-US" altLang="zh-CN"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else</a:t>
            </a: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可以省略吗？</a:t>
            </a:r>
            <a:endParaRPr lang="en-US" altLang="zh-CN" sz="2000" b="1" dirty="0">
              <a:solidFill>
                <a:srgbClr val="FFFF00"/>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13695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5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递归</a:t>
            </a:r>
          </a:p>
        </p:txBody>
      </p:sp>
      <p:sp>
        <p:nvSpPr>
          <p:cNvPr id="3" name="内容占位符 2"/>
          <p:cNvSpPr>
            <a:spLocks noGrp="1"/>
          </p:cNvSpPr>
          <p:nvPr>
            <p:ph idx="1"/>
          </p:nvPr>
        </p:nvSpPr>
        <p:spPr>
          <a:xfrm>
            <a:off x="304799" y="1371600"/>
            <a:ext cx="6904365" cy="5181600"/>
          </a:xfrm>
        </p:spPr>
        <p:txBody>
          <a:bodyPr/>
          <a:lstStyle/>
          <a:p>
            <a:pPr algn="just"/>
            <a:r>
              <a:rPr lang="zh-CN" altLang="en-US" sz="2400" dirty="0" smtClean="0"/>
              <a:t>现在我们来追踪一下函数的执行过程。假设有调用：</a:t>
            </a:r>
            <a:r>
              <a:rPr lang="en-US" altLang="zh-CN" sz="2400" dirty="0" smtClean="0"/>
              <a:t>f = fact(4)</a:t>
            </a:r>
            <a:r>
              <a:rPr lang="zh-CN" altLang="en-US" sz="2400" dirty="0" smtClean="0"/>
              <a:t>，那么函数的执行过程是这样的：</a:t>
            </a:r>
            <a:endParaRPr lang="zh-CN" altLang="en-US" sz="2400" dirty="0"/>
          </a:p>
        </p:txBody>
      </p:sp>
      <p:sp>
        <p:nvSpPr>
          <p:cNvPr id="4" name="矩形 3"/>
          <p:cNvSpPr/>
          <p:nvPr/>
        </p:nvSpPr>
        <p:spPr>
          <a:xfrm>
            <a:off x="7620000" y="1817301"/>
            <a:ext cx="2461138" cy="919004"/>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6800" tIns="45720" rIns="46800" bIns="45720" numCol="1" spcCol="0" rtlCol="0" fromWordArt="0" anchor="ctr" anchorCtr="0" forceAA="0" compatLnSpc="1">
            <a:prstTxWarp prst="textNoShape">
              <a:avLst/>
            </a:prstTxWarp>
            <a:noAutofit/>
          </a:bodyPr>
          <a:lstStyle/>
          <a:p>
            <a:pPr indent="127000" algn="just">
              <a:lnSpc>
                <a:spcPts val="1400"/>
              </a:lnSpc>
              <a:spcAft>
                <a:spcPts val="0"/>
              </a:spcAft>
            </a:pPr>
            <a:r>
              <a:rPr lang="en-US" sz="1600" kern="100" dirty="0">
                <a:solidFill>
                  <a:srgbClr val="0D0D0D"/>
                </a:solidFill>
                <a:effectLst>
                  <a:outerShdw blurRad="38100" dist="38100" dir="2700000" algn="tl">
                    <a:srgbClr val="000000">
                      <a:alpha val="43137"/>
                    </a:srgbClr>
                  </a:outerShdw>
                </a:effectLst>
                <a:latin typeface="Consolas"/>
                <a:ea typeface="宋体"/>
                <a:cs typeface="Times New Roman"/>
              </a:rPr>
              <a:t>fact(4)</a:t>
            </a:r>
            <a:endParaRPr lang="zh-CN" sz="1600" kern="100" dirty="0">
              <a:solidFill>
                <a:srgbClr val="000000"/>
              </a:solidFill>
              <a:effectLst>
                <a:outerShdw blurRad="38100" dist="38100" dir="2700000" algn="tl">
                  <a:srgbClr val="000000">
                    <a:alpha val="43137"/>
                  </a:srgbClr>
                </a:outerShdw>
              </a:effectLst>
              <a:latin typeface="Times New Roman"/>
              <a:ea typeface="宋体"/>
              <a:cs typeface="Times New Roman"/>
            </a:endParaRPr>
          </a:p>
          <a:p>
            <a:pPr indent="127000" algn="just">
              <a:lnSpc>
                <a:spcPts val="1400"/>
              </a:lnSpc>
              <a:spcAft>
                <a:spcPts val="0"/>
              </a:spcAft>
            </a:pPr>
            <a:r>
              <a:rPr lang="en-US" sz="1600" kern="100" dirty="0">
                <a:solidFill>
                  <a:srgbClr val="0D0D0D"/>
                </a:solidFill>
                <a:effectLst>
                  <a:outerShdw blurRad="38100" dist="38100" dir="2700000" algn="tl">
                    <a:srgbClr val="000000">
                      <a:alpha val="43137"/>
                    </a:srgbClr>
                  </a:outerShdw>
                </a:effectLst>
                <a:latin typeface="Consolas"/>
                <a:ea typeface="宋体"/>
                <a:cs typeface="Times New Roman"/>
              </a:rPr>
              <a:t>{  …</a:t>
            </a:r>
            <a:endParaRPr lang="zh-CN" sz="1600" kern="100" dirty="0">
              <a:solidFill>
                <a:srgbClr val="000000"/>
              </a:solidFill>
              <a:effectLst>
                <a:outerShdw blurRad="38100" dist="38100" dir="2700000" algn="tl">
                  <a:srgbClr val="000000">
                    <a:alpha val="43137"/>
                  </a:srgbClr>
                </a:outerShdw>
              </a:effectLst>
              <a:latin typeface="Times New Roman"/>
              <a:ea typeface="宋体"/>
              <a:cs typeface="Times New Roman"/>
            </a:endParaRPr>
          </a:p>
          <a:p>
            <a:pPr indent="171450" algn="just">
              <a:lnSpc>
                <a:spcPts val="1400"/>
              </a:lnSpc>
              <a:spcAft>
                <a:spcPts val="0"/>
              </a:spcAft>
            </a:pPr>
            <a:r>
              <a:rPr lang="en-US" sz="1600" kern="100" dirty="0">
                <a:solidFill>
                  <a:srgbClr val="0D0D0D"/>
                </a:solidFill>
                <a:effectLst>
                  <a:outerShdw blurRad="38100" dist="38100" dir="2700000" algn="tl">
                    <a:srgbClr val="000000">
                      <a:alpha val="43137"/>
                    </a:srgbClr>
                  </a:outerShdw>
                </a:effectLst>
                <a:latin typeface="Consolas"/>
                <a:ea typeface="宋体"/>
                <a:cs typeface="Times New Roman"/>
              </a:rPr>
              <a:t>return fact(3) * 4;</a:t>
            </a:r>
            <a:endParaRPr lang="zh-CN" sz="1600" kern="100" dirty="0">
              <a:solidFill>
                <a:srgbClr val="000000"/>
              </a:solidFill>
              <a:effectLst>
                <a:outerShdw blurRad="38100" dist="38100" dir="2700000" algn="tl">
                  <a:srgbClr val="000000">
                    <a:alpha val="43137"/>
                  </a:srgbClr>
                </a:outerShdw>
              </a:effectLst>
              <a:latin typeface="Times New Roman"/>
              <a:ea typeface="宋体"/>
              <a:cs typeface="Times New Roman"/>
            </a:endParaRPr>
          </a:p>
          <a:p>
            <a:pPr indent="127000" algn="just">
              <a:lnSpc>
                <a:spcPts val="1400"/>
              </a:lnSpc>
              <a:spcAft>
                <a:spcPts val="0"/>
              </a:spcAft>
            </a:pPr>
            <a:r>
              <a:rPr lang="en-US" sz="1600" kern="100" dirty="0">
                <a:solidFill>
                  <a:srgbClr val="0D0D0D"/>
                </a:solidFill>
                <a:effectLst>
                  <a:outerShdw blurRad="38100" dist="38100" dir="2700000" algn="tl">
                    <a:srgbClr val="000000">
                      <a:alpha val="43137"/>
                    </a:srgbClr>
                  </a:outerShdw>
                </a:effectLst>
                <a:latin typeface="Consolas"/>
                <a:ea typeface="宋体"/>
                <a:cs typeface="Times New Roman"/>
              </a:rPr>
              <a:t>}</a:t>
            </a:r>
            <a:endParaRPr lang="zh-CN" sz="1600" kern="100" dirty="0">
              <a:solidFill>
                <a:srgbClr val="000000"/>
              </a:solidFill>
              <a:effectLst>
                <a:outerShdw blurRad="38100" dist="38100" dir="2700000" algn="tl">
                  <a:srgbClr val="000000">
                    <a:alpha val="43137"/>
                  </a:srgbClr>
                </a:outerShdw>
              </a:effectLst>
              <a:latin typeface="Times New Roman"/>
              <a:ea typeface="宋体"/>
              <a:cs typeface="Times New Roman"/>
            </a:endParaRPr>
          </a:p>
        </p:txBody>
      </p:sp>
      <p:sp>
        <p:nvSpPr>
          <p:cNvPr id="5" name="矩形 4"/>
          <p:cNvSpPr/>
          <p:nvPr/>
        </p:nvSpPr>
        <p:spPr>
          <a:xfrm>
            <a:off x="7627894" y="2990091"/>
            <a:ext cx="2475275" cy="990015"/>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6800" tIns="45720" rIns="46800" bIns="45720" numCol="1" spcCol="0" rtlCol="0" fromWordArt="0" anchor="ctr" anchorCtr="0" forceAA="0" compatLnSpc="1">
            <a:prstTxWarp prst="textNoShape">
              <a:avLst/>
            </a:prstTxWarp>
            <a:noAutofit/>
          </a:bodyPr>
          <a:lstStyle/>
          <a:p>
            <a:pPr indent="127000" algn="just">
              <a:lnSpc>
                <a:spcPts val="1400"/>
              </a:lnSpc>
              <a:spcAft>
                <a:spcPts val="0"/>
              </a:spcAft>
            </a:pPr>
            <a:r>
              <a:rPr lang="en-US" sz="1600" kern="100">
                <a:solidFill>
                  <a:srgbClr val="0D0D0D"/>
                </a:solidFill>
                <a:effectLst>
                  <a:outerShdw blurRad="38100" dist="38100" dir="2700000" algn="tl">
                    <a:srgbClr val="000000">
                      <a:alpha val="43137"/>
                    </a:srgbClr>
                  </a:outerShdw>
                </a:effectLst>
                <a:latin typeface="Consolas"/>
                <a:cs typeface="Times New Roman"/>
              </a:rPr>
              <a:t>fact(3)</a:t>
            </a:r>
            <a:endParaRPr lang="zh-CN" sz="1600">
              <a:solidFill>
                <a:srgbClr val="000000"/>
              </a:solidFill>
              <a:effectLst>
                <a:outerShdw blurRad="38100" dist="38100" dir="2700000" algn="tl">
                  <a:srgbClr val="000000">
                    <a:alpha val="43137"/>
                  </a:srgbClr>
                </a:outerShdw>
              </a:effectLst>
              <a:latin typeface="Arial Unicode MS"/>
              <a:cs typeface="Times New Roman"/>
            </a:endParaRPr>
          </a:p>
          <a:p>
            <a:pPr indent="127000" algn="just">
              <a:lnSpc>
                <a:spcPts val="1400"/>
              </a:lnSpc>
              <a:spcAft>
                <a:spcPts val="0"/>
              </a:spcAft>
            </a:pPr>
            <a:r>
              <a:rPr lang="en-US" sz="1600" kern="100">
                <a:solidFill>
                  <a:srgbClr val="0D0D0D"/>
                </a:solidFill>
                <a:effectLst>
                  <a:outerShdw blurRad="38100" dist="38100" dir="2700000" algn="tl">
                    <a:srgbClr val="000000">
                      <a:alpha val="43137"/>
                    </a:srgbClr>
                  </a:outerShdw>
                </a:effectLst>
                <a:latin typeface="Consolas"/>
                <a:cs typeface="Times New Roman"/>
              </a:rPr>
              <a:t>{  …</a:t>
            </a:r>
            <a:endParaRPr lang="zh-CN" sz="1600">
              <a:solidFill>
                <a:srgbClr val="000000"/>
              </a:solidFill>
              <a:effectLst>
                <a:outerShdw blurRad="38100" dist="38100" dir="2700000" algn="tl">
                  <a:srgbClr val="000000">
                    <a:alpha val="43137"/>
                  </a:srgbClr>
                </a:outerShdw>
              </a:effectLst>
              <a:latin typeface="Arial Unicode MS"/>
              <a:cs typeface="Times New Roman"/>
            </a:endParaRPr>
          </a:p>
          <a:p>
            <a:pPr indent="148590" algn="just">
              <a:lnSpc>
                <a:spcPts val="1400"/>
              </a:lnSpc>
              <a:spcAft>
                <a:spcPts val="0"/>
              </a:spcAft>
            </a:pPr>
            <a:r>
              <a:rPr lang="en-US" sz="1600" kern="100">
                <a:solidFill>
                  <a:srgbClr val="0D0D0D"/>
                </a:solidFill>
                <a:effectLst>
                  <a:outerShdw blurRad="38100" dist="38100" dir="2700000" algn="tl">
                    <a:srgbClr val="000000">
                      <a:alpha val="43137"/>
                    </a:srgbClr>
                  </a:outerShdw>
                </a:effectLst>
                <a:latin typeface="Consolas"/>
                <a:cs typeface="Times New Roman"/>
              </a:rPr>
              <a:t>return fact(2) * 3;</a:t>
            </a:r>
            <a:endParaRPr lang="zh-CN" sz="1600">
              <a:solidFill>
                <a:srgbClr val="000000"/>
              </a:solidFill>
              <a:effectLst>
                <a:outerShdw blurRad="38100" dist="38100" dir="2700000" algn="tl">
                  <a:srgbClr val="000000">
                    <a:alpha val="43137"/>
                  </a:srgbClr>
                </a:outerShdw>
              </a:effectLst>
              <a:latin typeface="Arial Unicode MS"/>
              <a:cs typeface="Times New Roman"/>
            </a:endParaRPr>
          </a:p>
          <a:p>
            <a:pPr indent="127000" algn="just">
              <a:lnSpc>
                <a:spcPts val="1400"/>
              </a:lnSpc>
              <a:spcAft>
                <a:spcPts val="0"/>
              </a:spcAft>
            </a:pPr>
            <a:r>
              <a:rPr lang="en-US" sz="1600" kern="100">
                <a:solidFill>
                  <a:srgbClr val="0D0D0D"/>
                </a:solidFill>
                <a:effectLst>
                  <a:outerShdw blurRad="38100" dist="38100" dir="2700000" algn="tl">
                    <a:srgbClr val="000000">
                      <a:alpha val="43137"/>
                    </a:srgbClr>
                  </a:outerShdw>
                </a:effectLst>
                <a:latin typeface="Consolas"/>
                <a:cs typeface="Times New Roman"/>
              </a:rPr>
              <a:t>}</a:t>
            </a:r>
            <a:endParaRPr lang="zh-CN" sz="1600">
              <a:solidFill>
                <a:srgbClr val="000000"/>
              </a:solidFill>
              <a:effectLst>
                <a:outerShdw blurRad="38100" dist="38100" dir="2700000" algn="tl">
                  <a:srgbClr val="000000">
                    <a:alpha val="43137"/>
                  </a:srgbClr>
                </a:outerShdw>
              </a:effectLst>
              <a:latin typeface="Arial Unicode MS"/>
              <a:cs typeface="Times New Roman"/>
            </a:endParaRPr>
          </a:p>
        </p:txBody>
      </p:sp>
      <p:sp>
        <p:nvSpPr>
          <p:cNvPr id="6" name="矩形 5"/>
          <p:cNvSpPr/>
          <p:nvPr/>
        </p:nvSpPr>
        <p:spPr>
          <a:xfrm>
            <a:off x="7627893" y="4163150"/>
            <a:ext cx="2475275" cy="990015"/>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6800" tIns="45720" rIns="46800" bIns="45720" numCol="1" spcCol="0" rtlCol="0" fromWordArt="0" anchor="ctr" anchorCtr="0" forceAA="0" compatLnSpc="1">
            <a:prstTxWarp prst="textNoShape">
              <a:avLst/>
            </a:prstTxWarp>
            <a:noAutofit/>
          </a:bodyPr>
          <a:lstStyle/>
          <a:p>
            <a:pPr indent="127000" algn="just">
              <a:lnSpc>
                <a:spcPts val="1400"/>
              </a:lnSpc>
              <a:spcAft>
                <a:spcPts val="0"/>
              </a:spcAft>
            </a:pPr>
            <a:r>
              <a:rPr lang="en-US" sz="1600" kern="100" dirty="0">
                <a:solidFill>
                  <a:srgbClr val="0D0D0D"/>
                </a:solidFill>
                <a:effectLst>
                  <a:outerShdw blurRad="38100" dist="38100" dir="2700000" algn="tl">
                    <a:srgbClr val="000000">
                      <a:alpha val="43137"/>
                    </a:srgbClr>
                  </a:outerShdw>
                </a:effectLst>
                <a:latin typeface="Consolas"/>
                <a:cs typeface="Times New Roman"/>
              </a:rPr>
              <a:t>fact(2)</a:t>
            </a:r>
            <a:endParaRPr lang="zh-CN" sz="1600" dirty="0">
              <a:solidFill>
                <a:srgbClr val="000000"/>
              </a:solidFill>
              <a:effectLst>
                <a:outerShdw blurRad="38100" dist="38100" dir="2700000" algn="tl">
                  <a:srgbClr val="000000">
                    <a:alpha val="43137"/>
                  </a:srgbClr>
                </a:outerShdw>
              </a:effectLst>
              <a:latin typeface="Arial Unicode MS"/>
              <a:cs typeface="Times New Roman"/>
            </a:endParaRPr>
          </a:p>
          <a:p>
            <a:pPr indent="127000" algn="just">
              <a:lnSpc>
                <a:spcPts val="1400"/>
              </a:lnSpc>
              <a:spcAft>
                <a:spcPts val="0"/>
              </a:spcAft>
            </a:pPr>
            <a:r>
              <a:rPr lang="en-US" sz="1600" kern="100" dirty="0">
                <a:solidFill>
                  <a:srgbClr val="0D0D0D"/>
                </a:solidFill>
                <a:effectLst>
                  <a:outerShdw blurRad="38100" dist="38100" dir="2700000" algn="tl">
                    <a:srgbClr val="000000">
                      <a:alpha val="43137"/>
                    </a:srgbClr>
                  </a:outerShdw>
                </a:effectLst>
                <a:latin typeface="Consolas"/>
                <a:cs typeface="Times New Roman"/>
              </a:rPr>
              <a:t>{  …</a:t>
            </a:r>
            <a:endParaRPr lang="zh-CN" sz="1600" dirty="0">
              <a:solidFill>
                <a:srgbClr val="000000"/>
              </a:solidFill>
              <a:effectLst>
                <a:outerShdw blurRad="38100" dist="38100" dir="2700000" algn="tl">
                  <a:srgbClr val="000000">
                    <a:alpha val="43137"/>
                  </a:srgbClr>
                </a:outerShdw>
              </a:effectLst>
              <a:latin typeface="Arial Unicode MS"/>
              <a:cs typeface="Times New Roman"/>
            </a:endParaRPr>
          </a:p>
          <a:p>
            <a:pPr indent="148590" algn="just">
              <a:lnSpc>
                <a:spcPts val="1400"/>
              </a:lnSpc>
              <a:spcAft>
                <a:spcPts val="0"/>
              </a:spcAft>
            </a:pPr>
            <a:r>
              <a:rPr lang="en-US" sz="1600" kern="100" dirty="0">
                <a:solidFill>
                  <a:srgbClr val="0D0D0D"/>
                </a:solidFill>
                <a:effectLst>
                  <a:outerShdw blurRad="38100" dist="38100" dir="2700000" algn="tl">
                    <a:srgbClr val="000000">
                      <a:alpha val="43137"/>
                    </a:srgbClr>
                  </a:outerShdw>
                </a:effectLst>
                <a:latin typeface="Consolas"/>
                <a:cs typeface="Times New Roman"/>
              </a:rPr>
              <a:t>return fact(1) * 2;</a:t>
            </a:r>
            <a:endParaRPr lang="zh-CN" sz="1600" dirty="0">
              <a:solidFill>
                <a:srgbClr val="000000"/>
              </a:solidFill>
              <a:effectLst>
                <a:outerShdw blurRad="38100" dist="38100" dir="2700000" algn="tl">
                  <a:srgbClr val="000000">
                    <a:alpha val="43137"/>
                  </a:srgbClr>
                </a:outerShdw>
              </a:effectLst>
              <a:latin typeface="Arial Unicode MS"/>
              <a:cs typeface="Times New Roman"/>
            </a:endParaRPr>
          </a:p>
          <a:p>
            <a:pPr indent="127000" algn="just">
              <a:lnSpc>
                <a:spcPts val="1400"/>
              </a:lnSpc>
              <a:spcAft>
                <a:spcPts val="0"/>
              </a:spcAft>
            </a:pPr>
            <a:r>
              <a:rPr lang="en-US" sz="1600" kern="100" dirty="0">
                <a:solidFill>
                  <a:srgbClr val="0D0D0D"/>
                </a:solidFill>
                <a:effectLst>
                  <a:outerShdw blurRad="38100" dist="38100" dir="2700000" algn="tl">
                    <a:srgbClr val="000000">
                      <a:alpha val="43137"/>
                    </a:srgbClr>
                  </a:outerShdw>
                </a:effectLst>
                <a:latin typeface="Consolas"/>
                <a:cs typeface="Times New Roman"/>
              </a:rPr>
              <a:t>}</a:t>
            </a:r>
            <a:endParaRPr lang="zh-CN" sz="1600" dirty="0">
              <a:solidFill>
                <a:srgbClr val="000000"/>
              </a:solidFill>
              <a:effectLst>
                <a:outerShdw blurRad="38100" dist="38100" dir="2700000" algn="tl">
                  <a:srgbClr val="000000">
                    <a:alpha val="43137"/>
                  </a:srgbClr>
                </a:outerShdw>
              </a:effectLst>
              <a:latin typeface="Arial Unicode MS"/>
              <a:cs typeface="Times New Roman"/>
            </a:endParaRPr>
          </a:p>
        </p:txBody>
      </p:sp>
      <p:sp>
        <p:nvSpPr>
          <p:cNvPr id="7" name="矩形 6"/>
          <p:cNvSpPr/>
          <p:nvPr/>
        </p:nvSpPr>
        <p:spPr>
          <a:xfrm>
            <a:off x="7630987" y="5371765"/>
            <a:ext cx="2472182" cy="990015"/>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6800" tIns="45720" rIns="46800" bIns="45720" numCol="1" spcCol="0" rtlCol="0" fromWordArt="0" anchor="ctr" anchorCtr="0" forceAA="0" compatLnSpc="1">
            <a:prstTxWarp prst="textNoShape">
              <a:avLst/>
            </a:prstTxWarp>
            <a:noAutofit/>
          </a:bodyPr>
          <a:lstStyle/>
          <a:p>
            <a:pPr indent="127000" algn="just">
              <a:lnSpc>
                <a:spcPts val="1400"/>
              </a:lnSpc>
              <a:spcAft>
                <a:spcPts val="0"/>
              </a:spcAft>
            </a:pPr>
            <a:r>
              <a:rPr lang="en-US" sz="1600" kern="100" dirty="0">
                <a:solidFill>
                  <a:srgbClr val="0D0D0D"/>
                </a:solidFill>
                <a:effectLst>
                  <a:outerShdw blurRad="38100" dist="38100" dir="2700000" algn="tl">
                    <a:srgbClr val="000000">
                      <a:alpha val="43137"/>
                    </a:srgbClr>
                  </a:outerShdw>
                </a:effectLst>
                <a:latin typeface="Consolas"/>
                <a:cs typeface="Times New Roman"/>
              </a:rPr>
              <a:t>fact(1)</a:t>
            </a:r>
            <a:endParaRPr lang="zh-CN" sz="1600" dirty="0">
              <a:solidFill>
                <a:srgbClr val="000000"/>
              </a:solidFill>
              <a:effectLst>
                <a:outerShdw blurRad="38100" dist="38100" dir="2700000" algn="tl">
                  <a:srgbClr val="000000">
                    <a:alpha val="43137"/>
                  </a:srgbClr>
                </a:outerShdw>
              </a:effectLst>
              <a:latin typeface="Arial Unicode MS"/>
              <a:cs typeface="Times New Roman"/>
            </a:endParaRPr>
          </a:p>
          <a:p>
            <a:pPr indent="127000" algn="just">
              <a:lnSpc>
                <a:spcPts val="1400"/>
              </a:lnSpc>
              <a:spcAft>
                <a:spcPts val="0"/>
              </a:spcAft>
            </a:pPr>
            <a:r>
              <a:rPr lang="en-US" sz="1600" kern="100" dirty="0">
                <a:solidFill>
                  <a:srgbClr val="0D0D0D"/>
                </a:solidFill>
                <a:effectLst>
                  <a:outerShdw blurRad="38100" dist="38100" dir="2700000" algn="tl">
                    <a:srgbClr val="000000">
                      <a:alpha val="43137"/>
                    </a:srgbClr>
                  </a:outerShdw>
                </a:effectLst>
                <a:latin typeface="Consolas"/>
                <a:cs typeface="Times New Roman"/>
              </a:rPr>
              <a:t>{  …</a:t>
            </a:r>
            <a:endParaRPr lang="zh-CN" sz="1600" dirty="0">
              <a:solidFill>
                <a:srgbClr val="000000"/>
              </a:solidFill>
              <a:effectLst>
                <a:outerShdw blurRad="38100" dist="38100" dir="2700000" algn="tl">
                  <a:srgbClr val="000000">
                    <a:alpha val="43137"/>
                  </a:srgbClr>
                </a:outerShdw>
              </a:effectLst>
              <a:latin typeface="Arial Unicode MS"/>
              <a:cs typeface="Times New Roman"/>
            </a:endParaRPr>
          </a:p>
          <a:p>
            <a:pPr indent="148590" algn="just">
              <a:lnSpc>
                <a:spcPts val="1400"/>
              </a:lnSpc>
              <a:spcAft>
                <a:spcPts val="0"/>
              </a:spcAft>
            </a:pPr>
            <a:r>
              <a:rPr lang="en-US" sz="1600" kern="100" dirty="0">
                <a:solidFill>
                  <a:srgbClr val="0D0D0D"/>
                </a:solidFill>
                <a:effectLst>
                  <a:outerShdw blurRad="38100" dist="38100" dir="2700000" algn="tl">
                    <a:srgbClr val="000000">
                      <a:alpha val="43137"/>
                    </a:srgbClr>
                  </a:outerShdw>
                </a:effectLst>
                <a:latin typeface="Consolas"/>
                <a:cs typeface="Times New Roman"/>
              </a:rPr>
              <a:t>if (</a:t>
            </a:r>
            <a:r>
              <a:rPr lang="en-US" sz="1600" kern="100" dirty="0" smtClean="0">
                <a:solidFill>
                  <a:srgbClr val="0D0D0D"/>
                </a:solidFill>
                <a:effectLst>
                  <a:outerShdw blurRad="38100" dist="38100" dir="2700000" algn="tl">
                    <a:srgbClr val="000000">
                      <a:alpha val="43137"/>
                    </a:srgbClr>
                  </a:outerShdw>
                </a:effectLst>
                <a:latin typeface="Consolas"/>
                <a:cs typeface="Times New Roman"/>
              </a:rPr>
              <a:t>n</a:t>
            </a:r>
            <a:r>
              <a:rPr lang="en-US" sz="1600" kern="100" dirty="0">
                <a:solidFill>
                  <a:srgbClr val="0D0D0D"/>
                </a:solidFill>
                <a:effectLst>
                  <a:outerShdw blurRad="38100" dist="38100" dir="2700000" algn="tl">
                    <a:srgbClr val="000000">
                      <a:alpha val="43137"/>
                    </a:srgbClr>
                  </a:outerShdw>
                </a:effectLst>
                <a:latin typeface="Consolas"/>
                <a:cs typeface="Times New Roman"/>
              </a:rPr>
              <a:t>&lt;</a:t>
            </a:r>
            <a:r>
              <a:rPr lang="en-US" altLang="zh-CN" sz="1600" kern="100" dirty="0" smtClean="0">
                <a:solidFill>
                  <a:srgbClr val="0D0D0D"/>
                </a:solidFill>
                <a:effectLst>
                  <a:outerShdw blurRad="38100" dist="38100" dir="2700000" algn="tl">
                    <a:srgbClr val="000000">
                      <a:alpha val="43137"/>
                    </a:srgbClr>
                  </a:outerShdw>
                </a:effectLst>
                <a:latin typeface="Consolas"/>
                <a:cs typeface="Times New Roman"/>
              </a:rPr>
              <a:t>=</a:t>
            </a:r>
            <a:r>
              <a:rPr lang="en-US" sz="1600" kern="100" dirty="0" smtClean="0">
                <a:solidFill>
                  <a:srgbClr val="0D0D0D"/>
                </a:solidFill>
                <a:effectLst>
                  <a:outerShdw blurRad="38100" dist="38100" dir="2700000" algn="tl">
                    <a:srgbClr val="000000">
                      <a:alpha val="43137"/>
                    </a:srgbClr>
                  </a:outerShdw>
                </a:effectLst>
                <a:latin typeface="Consolas"/>
                <a:cs typeface="Times New Roman"/>
              </a:rPr>
              <a:t>1</a:t>
            </a:r>
            <a:r>
              <a:rPr lang="en-US" sz="1600" kern="100" dirty="0">
                <a:solidFill>
                  <a:srgbClr val="0D0D0D"/>
                </a:solidFill>
                <a:effectLst>
                  <a:outerShdw blurRad="38100" dist="38100" dir="2700000" algn="tl">
                    <a:srgbClr val="000000">
                      <a:alpha val="43137"/>
                    </a:srgbClr>
                  </a:outerShdw>
                </a:effectLst>
                <a:latin typeface="Consolas"/>
                <a:cs typeface="Times New Roman"/>
              </a:rPr>
              <a:t>) return 1;</a:t>
            </a:r>
            <a:endParaRPr lang="zh-CN" sz="1600" dirty="0">
              <a:solidFill>
                <a:srgbClr val="000000"/>
              </a:solidFill>
              <a:effectLst>
                <a:outerShdw blurRad="38100" dist="38100" dir="2700000" algn="tl">
                  <a:srgbClr val="000000">
                    <a:alpha val="43137"/>
                  </a:srgbClr>
                </a:outerShdw>
              </a:effectLst>
              <a:latin typeface="Arial Unicode MS"/>
              <a:cs typeface="Times New Roman"/>
            </a:endParaRPr>
          </a:p>
          <a:p>
            <a:pPr indent="127000" algn="just">
              <a:lnSpc>
                <a:spcPts val="1400"/>
              </a:lnSpc>
              <a:spcAft>
                <a:spcPts val="0"/>
              </a:spcAft>
            </a:pPr>
            <a:r>
              <a:rPr lang="en-US" sz="1600" kern="100" dirty="0">
                <a:solidFill>
                  <a:srgbClr val="0D0D0D"/>
                </a:solidFill>
                <a:effectLst>
                  <a:outerShdw blurRad="38100" dist="38100" dir="2700000" algn="tl">
                    <a:srgbClr val="000000">
                      <a:alpha val="43137"/>
                    </a:srgbClr>
                  </a:outerShdw>
                </a:effectLst>
                <a:latin typeface="Consolas"/>
                <a:cs typeface="Times New Roman"/>
              </a:rPr>
              <a:t>}</a:t>
            </a:r>
            <a:endParaRPr lang="zh-CN" sz="1600" dirty="0">
              <a:solidFill>
                <a:srgbClr val="000000"/>
              </a:solidFill>
              <a:effectLst>
                <a:outerShdw blurRad="38100" dist="38100" dir="2700000" algn="tl">
                  <a:srgbClr val="000000">
                    <a:alpha val="43137"/>
                  </a:srgbClr>
                </a:outerShdw>
              </a:effectLst>
              <a:latin typeface="Arial Unicode MS"/>
              <a:cs typeface="Times New Roman"/>
            </a:endParaRPr>
          </a:p>
        </p:txBody>
      </p:sp>
      <p:sp>
        <p:nvSpPr>
          <p:cNvPr id="8" name="矩形 7"/>
          <p:cNvSpPr/>
          <p:nvPr/>
        </p:nvSpPr>
        <p:spPr>
          <a:xfrm>
            <a:off x="7620000" y="1066800"/>
            <a:ext cx="2475275" cy="453063"/>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6800" tIns="45720" rIns="46800" bIns="45720" numCol="1" spcCol="0" rtlCol="0" fromWordArt="0" anchor="ctr" anchorCtr="0" forceAA="0" compatLnSpc="1">
            <a:prstTxWarp prst="textNoShape">
              <a:avLst/>
            </a:prstTxWarp>
            <a:noAutofit/>
          </a:bodyPr>
          <a:lstStyle/>
          <a:p>
            <a:pPr indent="127000" algn="ctr">
              <a:lnSpc>
                <a:spcPts val="1200"/>
              </a:lnSpc>
              <a:spcAft>
                <a:spcPts val="0"/>
              </a:spcAft>
            </a:pPr>
            <a:r>
              <a:rPr lang="en-US" sz="1600" kern="100" dirty="0">
                <a:solidFill>
                  <a:srgbClr val="0D0D0D"/>
                </a:solidFill>
                <a:effectLst>
                  <a:outerShdw blurRad="38100" dist="38100" dir="2700000" algn="tl">
                    <a:srgbClr val="000000">
                      <a:alpha val="43137"/>
                    </a:srgbClr>
                  </a:outerShdw>
                </a:effectLst>
                <a:latin typeface="Consolas"/>
                <a:cs typeface="Times New Roman"/>
              </a:rPr>
              <a:t>f = fact(4)</a:t>
            </a:r>
            <a:endParaRPr lang="zh-CN" sz="1600" dirty="0">
              <a:solidFill>
                <a:srgbClr val="000000"/>
              </a:solidFill>
              <a:effectLst>
                <a:outerShdw blurRad="38100" dist="38100" dir="2700000" algn="tl">
                  <a:srgbClr val="000000">
                    <a:alpha val="43137"/>
                  </a:srgbClr>
                </a:outerShdw>
              </a:effectLst>
              <a:latin typeface="Arial Unicode MS"/>
              <a:cs typeface="Times New Roman"/>
            </a:endParaRPr>
          </a:p>
        </p:txBody>
      </p:sp>
      <p:cxnSp>
        <p:nvCxnSpPr>
          <p:cNvPr id="9" name="曲线连接符 8"/>
          <p:cNvCxnSpPr/>
          <p:nvPr/>
        </p:nvCxnSpPr>
        <p:spPr>
          <a:xfrm rot="10800000" flipV="1">
            <a:off x="8100919" y="2453015"/>
            <a:ext cx="881047" cy="64646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0" name="曲线连接符 9"/>
          <p:cNvCxnSpPr/>
          <p:nvPr/>
        </p:nvCxnSpPr>
        <p:spPr>
          <a:xfrm rot="10800000" flipV="1">
            <a:off x="8100918" y="1390958"/>
            <a:ext cx="980466" cy="526564"/>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1" name="曲线连接符 10"/>
          <p:cNvCxnSpPr/>
          <p:nvPr/>
        </p:nvCxnSpPr>
        <p:spPr>
          <a:xfrm rot="10800000" flipV="1">
            <a:off x="8219818" y="3676386"/>
            <a:ext cx="695322" cy="609873"/>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2" name="曲线连接符 11"/>
          <p:cNvCxnSpPr/>
          <p:nvPr/>
        </p:nvCxnSpPr>
        <p:spPr>
          <a:xfrm rot="5400000">
            <a:off x="8203443" y="4799815"/>
            <a:ext cx="803910" cy="70670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3" name="曲线连接符 12"/>
          <p:cNvCxnSpPr/>
          <p:nvPr/>
        </p:nvCxnSpPr>
        <p:spPr>
          <a:xfrm rot="16200000" flipV="1">
            <a:off x="8907195" y="5035805"/>
            <a:ext cx="1115562" cy="546372"/>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9042142" y="3676387"/>
            <a:ext cx="706260" cy="916005"/>
            <a:chOff x="7313424" y="3758847"/>
            <a:chExt cx="706260" cy="916005"/>
          </a:xfrm>
        </p:grpSpPr>
        <p:sp>
          <p:nvSpPr>
            <p:cNvPr id="15" name="左大括号 14"/>
            <p:cNvSpPr/>
            <p:nvPr/>
          </p:nvSpPr>
          <p:spPr>
            <a:xfrm rot="5400000">
              <a:off x="7613682" y="4268849"/>
              <a:ext cx="130810" cy="681195"/>
            </a:xfrm>
            <a:prstGeom prst="leftBrace">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46800" tIns="45720" rIns="46800" bIns="45720" numCol="1" spcCol="0" rtlCol="0" fromWordArt="0" anchor="ctr" anchorCtr="0" forceAA="0" compatLnSpc="1">
              <a:prstTxWarp prst="textNoShape">
                <a:avLst/>
              </a:prstTxWarp>
              <a:noAutofit/>
            </a:bodyPr>
            <a:lstStyle/>
            <a:p>
              <a:endParaRPr lang="zh-CN" altLang="en-US" sz="1600">
                <a:effectLst>
                  <a:outerShdw blurRad="38100" dist="38100" dir="2700000" algn="tl">
                    <a:srgbClr val="000000">
                      <a:alpha val="43137"/>
                    </a:srgbClr>
                  </a:outerShdw>
                </a:effectLst>
              </a:endParaRPr>
            </a:p>
          </p:txBody>
        </p:sp>
        <p:cxnSp>
          <p:nvCxnSpPr>
            <p:cNvPr id="16" name="曲线连接符 15"/>
            <p:cNvCxnSpPr>
              <a:stCxn id="15" idx="1"/>
            </p:cNvCxnSpPr>
            <p:nvPr/>
          </p:nvCxnSpPr>
          <p:spPr>
            <a:xfrm rot="16200000" flipV="1">
              <a:off x="7103658" y="3968613"/>
              <a:ext cx="785195" cy="365664"/>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矩形 16"/>
          <p:cNvSpPr/>
          <p:nvPr/>
        </p:nvSpPr>
        <p:spPr>
          <a:xfrm>
            <a:off x="9343335" y="4281026"/>
            <a:ext cx="464185" cy="246221"/>
          </a:xfrm>
          <a:prstGeom prst="rect">
            <a:avLst/>
          </a:prstGeom>
          <a:no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6800" tIns="45720" rIns="46800" bIns="45720" numCol="1" spcCol="0" rtlCol="0" fromWordArt="0" anchor="ctr" anchorCtr="0" forceAA="0" compatLnSpc="1">
            <a:prstTxWarp prst="textNoShape">
              <a:avLst/>
            </a:prstTxWarp>
            <a:noAutofit/>
          </a:bodyPr>
          <a:lstStyle/>
          <a:p>
            <a:pPr indent="127000" algn="just">
              <a:lnSpc>
                <a:spcPts val="1200"/>
              </a:lnSpc>
              <a:spcAft>
                <a:spcPts val="0"/>
              </a:spcAft>
            </a:pPr>
            <a:r>
              <a:rPr lang="en-US" sz="1600" dirty="0">
                <a:solidFill>
                  <a:srgbClr val="000000"/>
                </a:solidFill>
                <a:effectLst>
                  <a:outerShdw blurRad="38100" dist="38100" dir="2700000" algn="tl">
                    <a:srgbClr val="000000">
                      <a:alpha val="43137"/>
                    </a:srgbClr>
                  </a:outerShdw>
                </a:effectLst>
                <a:latin typeface="Consolas"/>
                <a:cs typeface="Times New Roman"/>
              </a:rPr>
              <a:t>=2</a:t>
            </a:r>
            <a:endParaRPr lang="zh-CN" sz="1600" dirty="0">
              <a:solidFill>
                <a:srgbClr val="000000"/>
              </a:solidFill>
              <a:effectLst>
                <a:outerShdw blurRad="38100" dist="38100" dir="2700000" algn="tl">
                  <a:srgbClr val="000000">
                    <a:alpha val="43137"/>
                  </a:srgbClr>
                </a:outerShdw>
              </a:effectLst>
              <a:latin typeface="Arial Unicode MS"/>
              <a:cs typeface="Times New Roman"/>
            </a:endParaRPr>
          </a:p>
        </p:txBody>
      </p:sp>
      <p:sp>
        <p:nvSpPr>
          <p:cNvPr id="18" name="矩形 17"/>
          <p:cNvSpPr/>
          <p:nvPr/>
        </p:nvSpPr>
        <p:spPr>
          <a:xfrm flipH="1">
            <a:off x="8100918" y="1536067"/>
            <a:ext cx="569631" cy="284886"/>
          </a:xfrm>
          <a:prstGeom prst="rect">
            <a:avLst/>
          </a:prstGeom>
          <a:no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6800" tIns="45720" rIns="46800" bIns="45720" numCol="1" spcCol="0" rtlCol="0" fromWordArt="0" anchor="ctr" anchorCtr="0" forceAA="0" compatLnSpc="1">
            <a:prstTxWarp prst="textNoShape">
              <a:avLst/>
            </a:prstTxWarp>
            <a:noAutofit/>
          </a:bodyPr>
          <a:lstStyle/>
          <a:p>
            <a:pPr indent="127000" algn="just">
              <a:lnSpc>
                <a:spcPts val="1200"/>
              </a:lnSpc>
              <a:spcAft>
                <a:spcPts val="0"/>
              </a:spcAft>
            </a:pPr>
            <a:r>
              <a:rPr lang="en-US" sz="1600" dirty="0">
                <a:solidFill>
                  <a:srgbClr val="000000"/>
                </a:solidFill>
                <a:effectLst>
                  <a:outerShdw blurRad="38100" dist="38100" dir="2700000" algn="tl">
                    <a:srgbClr val="000000">
                      <a:alpha val="43137"/>
                    </a:srgbClr>
                  </a:outerShdw>
                </a:effectLst>
                <a:latin typeface="Consolas"/>
                <a:cs typeface="Times New Roman"/>
              </a:rPr>
              <a:t>①</a:t>
            </a:r>
            <a:endParaRPr lang="zh-CN" sz="1600" dirty="0">
              <a:solidFill>
                <a:srgbClr val="000000"/>
              </a:solidFill>
              <a:effectLst>
                <a:outerShdw blurRad="38100" dist="38100" dir="2700000" algn="tl">
                  <a:srgbClr val="000000">
                    <a:alpha val="43137"/>
                  </a:srgbClr>
                </a:outerShdw>
              </a:effectLst>
              <a:latin typeface="Arial Unicode MS"/>
              <a:cs typeface="Times New Roman"/>
            </a:endParaRPr>
          </a:p>
        </p:txBody>
      </p:sp>
      <p:grpSp>
        <p:nvGrpSpPr>
          <p:cNvPr id="19" name="组合 18"/>
          <p:cNvGrpSpPr/>
          <p:nvPr/>
        </p:nvGrpSpPr>
        <p:grpSpPr>
          <a:xfrm>
            <a:off x="9001018" y="2434989"/>
            <a:ext cx="737143" cy="997357"/>
            <a:chOff x="7272300" y="2517449"/>
            <a:chExt cx="737143" cy="997357"/>
          </a:xfrm>
        </p:grpSpPr>
        <p:sp>
          <p:nvSpPr>
            <p:cNvPr id="20" name="左大括号 19"/>
            <p:cNvSpPr/>
            <p:nvPr/>
          </p:nvSpPr>
          <p:spPr>
            <a:xfrm rot="5400000">
              <a:off x="7575467" y="3080829"/>
              <a:ext cx="130810" cy="737143"/>
            </a:xfrm>
            <a:prstGeom prst="leftBrace">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46800" tIns="45720" rIns="46800" bIns="45720" numCol="1" spcCol="0" rtlCol="0" fromWordArt="0" anchor="ctr" anchorCtr="0" forceAA="0" compatLnSpc="1">
              <a:prstTxWarp prst="textNoShape">
                <a:avLst/>
              </a:prstTxWarp>
              <a:noAutofit/>
            </a:bodyPr>
            <a:lstStyle/>
            <a:p>
              <a:pPr indent="228600" algn="just">
                <a:spcAft>
                  <a:spcPts val="0"/>
                </a:spcAft>
              </a:pPr>
              <a:r>
                <a:rPr lang="en-US" sz="1600" kern="100">
                  <a:solidFill>
                    <a:srgbClr val="000000"/>
                  </a:solidFill>
                  <a:effectLst>
                    <a:outerShdw blurRad="38100" dist="38100" dir="2700000" algn="tl">
                      <a:srgbClr val="000000">
                        <a:alpha val="43137"/>
                      </a:srgbClr>
                    </a:outerShdw>
                  </a:effectLst>
                  <a:latin typeface="Consolas"/>
                  <a:ea typeface="宋体"/>
                  <a:cs typeface="Times New Roman"/>
                </a:rPr>
                <a:t> </a:t>
              </a:r>
              <a:endParaRPr lang="zh-CN" sz="1600" kern="100">
                <a:solidFill>
                  <a:srgbClr val="000000"/>
                </a:solidFill>
                <a:effectLst>
                  <a:outerShdw blurRad="38100" dist="38100" dir="2700000" algn="tl">
                    <a:srgbClr val="000000">
                      <a:alpha val="43137"/>
                    </a:srgbClr>
                  </a:outerShdw>
                </a:effectLst>
                <a:latin typeface="Times New Roman"/>
                <a:ea typeface="宋体"/>
                <a:cs typeface="Times New Roman"/>
              </a:endParaRPr>
            </a:p>
          </p:txBody>
        </p:sp>
        <p:cxnSp>
          <p:nvCxnSpPr>
            <p:cNvPr id="21" name="曲线连接符 20"/>
            <p:cNvCxnSpPr>
              <a:stCxn id="20" idx="1"/>
            </p:cNvCxnSpPr>
            <p:nvPr/>
          </p:nvCxnSpPr>
          <p:spPr>
            <a:xfrm rot="16200000" flipV="1">
              <a:off x="7048908" y="2792031"/>
              <a:ext cx="866547" cy="317383"/>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矩形 21"/>
          <p:cNvSpPr/>
          <p:nvPr/>
        </p:nvSpPr>
        <p:spPr>
          <a:xfrm>
            <a:off x="9284218" y="3118352"/>
            <a:ext cx="464185" cy="246221"/>
          </a:xfrm>
          <a:prstGeom prst="rect">
            <a:avLst/>
          </a:prstGeom>
          <a:no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6800" tIns="45720" rIns="46800" bIns="45720" numCol="1" spcCol="0" rtlCol="0" fromWordArt="0" anchor="ctr" anchorCtr="0" forceAA="0" compatLnSpc="1">
            <a:prstTxWarp prst="textNoShape">
              <a:avLst/>
            </a:prstTxWarp>
            <a:noAutofit/>
          </a:bodyPr>
          <a:lstStyle/>
          <a:p>
            <a:pPr indent="127000" algn="just">
              <a:lnSpc>
                <a:spcPts val="1200"/>
              </a:lnSpc>
              <a:spcAft>
                <a:spcPts val="0"/>
              </a:spcAft>
            </a:pPr>
            <a:r>
              <a:rPr lang="en-US" sz="1600" dirty="0">
                <a:solidFill>
                  <a:srgbClr val="000000"/>
                </a:solidFill>
                <a:effectLst>
                  <a:outerShdw blurRad="38100" dist="38100" dir="2700000" algn="tl">
                    <a:srgbClr val="000000">
                      <a:alpha val="43137"/>
                    </a:srgbClr>
                  </a:outerShdw>
                </a:effectLst>
                <a:latin typeface="Consolas"/>
                <a:cs typeface="Times New Roman"/>
              </a:rPr>
              <a:t>=6</a:t>
            </a:r>
            <a:endParaRPr lang="zh-CN" sz="1600" dirty="0">
              <a:solidFill>
                <a:srgbClr val="000000"/>
              </a:solidFill>
              <a:effectLst>
                <a:outerShdw blurRad="38100" dist="38100" dir="2700000" algn="tl">
                  <a:srgbClr val="000000">
                    <a:alpha val="43137"/>
                  </a:srgbClr>
                </a:outerShdw>
              </a:effectLst>
              <a:latin typeface="Arial Unicode MS"/>
              <a:cs typeface="Times New Roman"/>
            </a:endParaRPr>
          </a:p>
        </p:txBody>
      </p:sp>
      <p:sp>
        <p:nvSpPr>
          <p:cNvPr id="23" name="矩形 22"/>
          <p:cNvSpPr/>
          <p:nvPr/>
        </p:nvSpPr>
        <p:spPr>
          <a:xfrm>
            <a:off x="8068688" y="2785284"/>
            <a:ext cx="302260" cy="246221"/>
          </a:xfrm>
          <a:prstGeom prst="rect">
            <a:avLst/>
          </a:prstGeom>
          <a:no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6800" tIns="45720" rIns="46800" bIns="45720" numCol="1" spcCol="0" rtlCol="0" fromWordArt="0" anchor="ctr" anchorCtr="0" forceAA="0" compatLnSpc="1">
            <a:prstTxWarp prst="textNoShape">
              <a:avLst/>
            </a:prstTxWarp>
            <a:noAutofit/>
          </a:bodyPr>
          <a:lstStyle/>
          <a:p>
            <a:pPr indent="127000" algn="just">
              <a:lnSpc>
                <a:spcPts val="1200"/>
              </a:lnSpc>
              <a:spcAft>
                <a:spcPts val="0"/>
              </a:spcAft>
            </a:pPr>
            <a:r>
              <a:rPr lang="en-US" sz="1600" dirty="0">
                <a:solidFill>
                  <a:srgbClr val="000000"/>
                </a:solidFill>
                <a:effectLst>
                  <a:outerShdw blurRad="38100" dist="38100" dir="2700000" algn="tl">
                    <a:srgbClr val="000000">
                      <a:alpha val="43137"/>
                    </a:srgbClr>
                  </a:outerShdw>
                </a:effectLst>
                <a:latin typeface="Consolas"/>
                <a:cs typeface="Times New Roman"/>
              </a:rPr>
              <a:t>②</a:t>
            </a:r>
            <a:endParaRPr lang="zh-CN" sz="1600" dirty="0">
              <a:solidFill>
                <a:srgbClr val="000000"/>
              </a:solidFill>
              <a:effectLst>
                <a:outerShdw blurRad="38100" dist="38100" dir="2700000" algn="tl">
                  <a:srgbClr val="000000">
                    <a:alpha val="43137"/>
                  </a:srgbClr>
                </a:outerShdw>
              </a:effectLst>
              <a:latin typeface="Arial Unicode MS"/>
              <a:cs typeface="Times New Roman"/>
            </a:endParaRPr>
          </a:p>
        </p:txBody>
      </p:sp>
      <p:grpSp>
        <p:nvGrpSpPr>
          <p:cNvPr id="24" name="组合 23"/>
          <p:cNvGrpSpPr/>
          <p:nvPr/>
        </p:nvGrpSpPr>
        <p:grpSpPr>
          <a:xfrm>
            <a:off x="9119216" y="1390957"/>
            <a:ext cx="691891" cy="860210"/>
            <a:chOff x="7390498" y="1473417"/>
            <a:chExt cx="691891" cy="860210"/>
          </a:xfrm>
        </p:grpSpPr>
        <p:sp>
          <p:nvSpPr>
            <p:cNvPr id="25" name="左大括号 24"/>
            <p:cNvSpPr/>
            <p:nvPr/>
          </p:nvSpPr>
          <p:spPr>
            <a:xfrm rot="5400000">
              <a:off x="7671790" y="1923027"/>
              <a:ext cx="130812" cy="690387"/>
            </a:xfrm>
            <a:prstGeom prst="leftBrace">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46800" tIns="45720" rIns="46800" bIns="45720" numCol="1" spcCol="0" rtlCol="0" fromWordArt="0" anchor="ctr" anchorCtr="0" forceAA="0" compatLnSpc="1">
              <a:prstTxWarp prst="textNoShape">
                <a:avLst/>
              </a:prstTxWarp>
              <a:noAutofit/>
            </a:bodyPr>
            <a:lstStyle/>
            <a:p>
              <a:pPr indent="228600" algn="just">
                <a:spcAft>
                  <a:spcPts val="0"/>
                </a:spcAft>
              </a:pPr>
              <a:r>
                <a:rPr lang="en-US" sz="1600" kern="100">
                  <a:solidFill>
                    <a:srgbClr val="000000"/>
                  </a:solidFill>
                  <a:effectLst>
                    <a:outerShdw blurRad="38100" dist="38100" dir="2700000" algn="tl">
                      <a:srgbClr val="000000">
                        <a:alpha val="43137"/>
                      </a:srgbClr>
                    </a:outerShdw>
                  </a:effectLst>
                  <a:latin typeface="Consolas"/>
                  <a:ea typeface="宋体"/>
                  <a:cs typeface="Times New Roman"/>
                </a:rPr>
                <a:t> </a:t>
              </a:r>
              <a:endParaRPr lang="zh-CN" sz="1600" kern="100">
                <a:solidFill>
                  <a:srgbClr val="000000"/>
                </a:solidFill>
                <a:effectLst>
                  <a:outerShdw blurRad="38100" dist="38100" dir="2700000" algn="tl">
                    <a:srgbClr val="000000">
                      <a:alpha val="43137"/>
                    </a:srgbClr>
                  </a:outerShdw>
                </a:effectLst>
                <a:latin typeface="Times New Roman"/>
                <a:ea typeface="宋体"/>
                <a:cs typeface="Times New Roman"/>
              </a:endParaRPr>
            </a:p>
          </p:txBody>
        </p:sp>
        <p:cxnSp>
          <p:nvCxnSpPr>
            <p:cNvPr id="26" name="曲线连接符 25"/>
            <p:cNvCxnSpPr>
              <a:stCxn id="25" idx="1"/>
            </p:cNvCxnSpPr>
            <p:nvPr/>
          </p:nvCxnSpPr>
          <p:spPr>
            <a:xfrm rot="16200000" flipV="1">
              <a:off x="7199148" y="1664767"/>
              <a:ext cx="729398" cy="346698"/>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矩形 26"/>
          <p:cNvSpPr/>
          <p:nvPr/>
        </p:nvSpPr>
        <p:spPr>
          <a:xfrm>
            <a:off x="9119216" y="2806480"/>
            <a:ext cx="302260" cy="246221"/>
          </a:xfrm>
          <a:prstGeom prst="rect">
            <a:avLst/>
          </a:prstGeom>
          <a:no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6800" tIns="45720" rIns="46800" bIns="45720" numCol="1" spcCol="0" rtlCol="0" fromWordArt="0" anchor="ctr" anchorCtr="0" forceAA="0" compatLnSpc="1">
            <a:prstTxWarp prst="textNoShape">
              <a:avLst/>
            </a:prstTxWarp>
            <a:noAutofit/>
          </a:bodyPr>
          <a:lstStyle/>
          <a:p>
            <a:pPr indent="127000" algn="just">
              <a:lnSpc>
                <a:spcPts val="1200"/>
              </a:lnSpc>
              <a:spcAft>
                <a:spcPts val="0"/>
              </a:spcAft>
            </a:pPr>
            <a:r>
              <a:rPr lang="en-US" sz="1600" dirty="0">
                <a:solidFill>
                  <a:srgbClr val="000000"/>
                </a:solidFill>
                <a:effectLst>
                  <a:outerShdw blurRad="38100" dist="38100" dir="2700000" algn="tl">
                    <a:srgbClr val="000000">
                      <a:alpha val="43137"/>
                    </a:srgbClr>
                  </a:outerShdw>
                </a:effectLst>
                <a:latin typeface="Consolas"/>
                <a:ea typeface="宋体"/>
                <a:cs typeface="Times New Roman"/>
              </a:rPr>
              <a:t>⑦</a:t>
            </a:r>
            <a:endParaRPr lang="zh-CN" sz="1600" dirty="0">
              <a:solidFill>
                <a:srgbClr val="000000"/>
              </a:solidFill>
              <a:effectLst>
                <a:outerShdw blurRad="38100" dist="38100" dir="2700000" algn="tl">
                  <a:srgbClr val="000000">
                    <a:alpha val="43137"/>
                  </a:srgbClr>
                </a:outerShdw>
              </a:effectLst>
              <a:latin typeface="Arial Unicode MS"/>
              <a:cs typeface="Times New Roman"/>
            </a:endParaRPr>
          </a:p>
        </p:txBody>
      </p:sp>
      <p:sp>
        <p:nvSpPr>
          <p:cNvPr id="28" name="矩形 27"/>
          <p:cNvSpPr/>
          <p:nvPr/>
        </p:nvSpPr>
        <p:spPr>
          <a:xfrm>
            <a:off x="9046023" y="1536067"/>
            <a:ext cx="302260" cy="246221"/>
          </a:xfrm>
          <a:prstGeom prst="rect">
            <a:avLst/>
          </a:prstGeom>
          <a:no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6800" tIns="45720" rIns="46800" bIns="45720" numCol="1" spcCol="0" rtlCol="0" fromWordArt="0" anchor="ctr" anchorCtr="0" forceAA="0" compatLnSpc="1">
            <a:prstTxWarp prst="textNoShape">
              <a:avLst/>
            </a:prstTxWarp>
            <a:noAutofit/>
          </a:bodyPr>
          <a:lstStyle/>
          <a:p>
            <a:pPr indent="127000" algn="just">
              <a:lnSpc>
                <a:spcPts val="1200"/>
              </a:lnSpc>
              <a:spcAft>
                <a:spcPts val="0"/>
              </a:spcAft>
            </a:pPr>
            <a:r>
              <a:rPr lang="en-US" sz="1600" dirty="0">
                <a:solidFill>
                  <a:srgbClr val="000000"/>
                </a:solidFill>
                <a:effectLst>
                  <a:outerShdw blurRad="38100" dist="38100" dir="2700000" algn="tl">
                    <a:srgbClr val="000000">
                      <a:alpha val="43137"/>
                    </a:srgbClr>
                  </a:outerShdw>
                </a:effectLst>
                <a:latin typeface="Consolas"/>
                <a:ea typeface="宋体"/>
                <a:cs typeface="Times New Roman"/>
              </a:rPr>
              <a:t>⑧</a:t>
            </a:r>
            <a:endParaRPr lang="zh-CN" sz="1600" dirty="0">
              <a:solidFill>
                <a:srgbClr val="000000"/>
              </a:solidFill>
              <a:effectLst>
                <a:outerShdw blurRad="38100" dist="38100" dir="2700000" algn="tl">
                  <a:srgbClr val="000000">
                    <a:alpha val="43137"/>
                  </a:srgbClr>
                </a:outerShdw>
              </a:effectLst>
              <a:latin typeface="Arial Unicode MS"/>
              <a:cs typeface="Times New Roman"/>
            </a:endParaRPr>
          </a:p>
        </p:txBody>
      </p:sp>
      <p:sp>
        <p:nvSpPr>
          <p:cNvPr id="29" name="矩形 28"/>
          <p:cNvSpPr/>
          <p:nvPr/>
        </p:nvSpPr>
        <p:spPr>
          <a:xfrm>
            <a:off x="8100918" y="4000419"/>
            <a:ext cx="302260" cy="246221"/>
          </a:xfrm>
          <a:prstGeom prst="rect">
            <a:avLst/>
          </a:prstGeom>
          <a:no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6800" tIns="45720" rIns="46800" bIns="45720" numCol="1" spcCol="0" rtlCol="0" fromWordArt="0" anchor="ctr" anchorCtr="0" forceAA="0" compatLnSpc="1">
            <a:prstTxWarp prst="textNoShape">
              <a:avLst/>
            </a:prstTxWarp>
            <a:noAutofit/>
          </a:bodyPr>
          <a:lstStyle/>
          <a:p>
            <a:pPr indent="127000" algn="just">
              <a:lnSpc>
                <a:spcPts val="1200"/>
              </a:lnSpc>
              <a:spcAft>
                <a:spcPts val="0"/>
              </a:spcAft>
            </a:pPr>
            <a:r>
              <a:rPr lang="en-US" sz="1600" dirty="0">
                <a:solidFill>
                  <a:srgbClr val="000000"/>
                </a:solidFill>
                <a:effectLst>
                  <a:outerShdw blurRad="38100" dist="38100" dir="2700000" algn="tl">
                    <a:srgbClr val="000000">
                      <a:alpha val="43137"/>
                    </a:srgbClr>
                  </a:outerShdw>
                </a:effectLst>
                <a:latin typeface="Consolas"/>
                <a:ea typeface="宋体"/>
                <a:cs typeface="Times New Roman"/>
              </a:rPr>
              <a:t>③</a:t>
            </a:r>
            <a:endParaRPr lang="zh-CN" sz="1600" dirty="0">
              <a:solidFill>
                <a:srgbClr val="000000"/>
              </a:solidFill>
              <a:effectLst>
                <a:outerShdw blurRad="38100" dist="38100" dir="2700000" algn="tl">
                  <a:srgbClr val="000000">
                    <a:alpha val="43137"/>
                  </a:srgbClr>
                </a:outerShdw>
              </a:effectLst>
              <a:latin typeface="Arial Unicode MS"/>
              <a:cs typeface="Times New Roman"/>
            </a:endParaRPr>
          </a:p>
        </p:txBody>
      </p:sp>
      <p:sp>
        <p:nvSpPr>
          <p:cNvPr id="30" name="矩形 29"/>
          <p:cNvSpPr/>
          <p:nvPr/>
        </p:nvSpPr>
        <p:spPr>
          <a:xfrm>
            <a:off x="7965903" y="5170549"/>
            <a:ext cx="302260" cy="246221"/>
          </a:xfrm>
          <a:prstGeom prst="rect">
            <a:avLst/>
          </a:prstGeom>
          <a:no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6800" tIns="45720" rIns="46800" bIns="45720" numCol="1" spcCol="0" rtlCol="0" fromWordArt="0" anchor="ctr" anchorCtr="0" forceAA="0" compatLnSpc="1">
            <a:prstTxWarp prst="textNoShape">
              <a:avLst/>
            </a:prstTxWarp>
            <a:noAutofit/>
          </a:bodyPr>
          <a:lstStyle/>
          <a:p>
            <a:pPr indent="127000" algn="just">
              <a:lnSpc>
                <a:spcPts val="1200"/>
              </a:lnSpc>
              <a:spcAft>
                <a:spcPts val="0"/>
              </a:spcAft>
            </a:pPr>
            <a:r>
              <a:rPr lang="en-US" sz="1600" dirty="0">
                <a:solidFill>
                  <a:srgbClr val="000000"/>
                </a:solidFill>
                <a:effectLst>
                  <a:outerShdw blurRad="38100" dist="38100" dir="2700000" algn="tl">
                    <a:srgbClr val="000000">
                      <a:alpha val="43137"/>
                    </a:srgbClr>
                  </a:outerShdw>
                </a:effectLst>
                <a:latin typeface="Consolas"/>
                <a:ea typeface="宋体"/>
                <a:cs typeface="Times New Roman"/>
              </a:rPr>
              <a:t>④</a:t>
            </a:r>
            <a:endParaRPr lang="zh-CN" sz="1600" dirty="0">
              <a:solidFill>
                <a:srgbClr val="000000"/>
              </a:solidFill>
              <a:effectLst>
                <a:outerShdw blurRad="38100" dist="38100" dir="2700000" algn="tl">
                  <a:srgbClr val="000000">
                    <a:alpha val="43137"/>
                  </a:srgbClr>
                </a:outerShdw>
              </a:effectLst>
              <a:latin typeface="Arial Unicode MS"/>
              <a:cs typeface="Times New Roman"/>
            </a:endParaRPr>
          </a:p>
        </p:txBody>
      </p:sp>
      <p:sp>
        <p:nvSpPr>
          <p:cNvPr id="31" name="矩形 30"/>
          <p:cNvSpPr/>
          <p:nvPr/>
        </p:nvSpPr>
        <p:spPr>
          <a:xfrm>
            <a:off x="9148808" y="3999892"/>
            <a:ext cx="302260" cy="201743"/>
          </a:xfrm>
          <a:prstGeom prst="rect">
            <a:avLst/>
          </a:prstGeom>
          <a:no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6800" tIns="45720" rIns="46800" bIns="45720" numCol="1" spcCol="0" rtlCol="0" fromWordArt="0" anchor="ctr" anchorCtr="0" forceAA="0" compatLnSpc="1">
            <a:prstTxWarp prst="textNoShape">
              <a:avLst/>
            </a:prstTxWarp>
            <a:noAutofit/>
          </a:bodyPr>
          <a:lstStyle/>
          <a:p>
            <a:pPr indent="127000" algn="just">
              <a:lnSpc>
                <a:spcPts val="1200"/>
              </a:lnSpc>
              <a:spcAft>
                <a:spcPts val="0"/>
              </a:spcAft>
            </a:pPr>
            <a:r>
              <a:rPr lang="en-US" sz="1600" dirty="0">
                <a:solidFill>
                  <a:srgbClr val="000000"/>
                </a:solidFill>
                <a:effectLst>
                  <a:outerShdw blurRad="38100" dist="38100" dir="2700000" algn="tl">
                    <a:srgbClr val="000000">
                      <a:alpha val="43137"/>
                    </a:srgbClr>
                  </a:outerShdw>
                </a:effectLst>
                <a:latin typeface="Consolas"/>
                <a:ea typeface="宋体"/>
                <a:cs typeface="Times New Roman"/>
              </a:rPr>
              <a:t>⑥</a:t>
            </a:r>
            <a:endParaRPr lang="zh-CN" sz="1600" dirty="0">
              <a:solidFill>
                <a:srgbClr val="000000"/>
              </a:solidFill>
              <a:effectLst>
                <a:outerShdw blurRad="38100" dist="38100" dir="2700000" algn="tl">
                  <a:srgbClr val="000000">
                    <a:alpha val="43137"/>
                  </a:srgbClr>
                </a:outerShdw>
              </a:effectLst>
              <a:latin typeface="Arial Unicode MS"/>
              <a:cs typeface="Times New Roman"/>
            </a:endParaRPr>
          </a:p>
        </p:txBody>
      </p:sp>
      <p:sp>
        <p:nvSpPr>
          <p:cNvPr id="32" name="矩形 31"/>
          <p:cNvSpPr/>
          <p:nvPr/>
        </p:nvSpPr>
        <p:spPr>
          <a:xfrm>
            <a:off x="9316053" y="5170549"/>
            <a:ext cx="302260" cy="246221"/>
          </a:xfrm>
          <a:prstGeom prst="rect">
            <a:avLst/>
          </a:prstGeom>
          <a:no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6800" tIns="45720" rIns="46800" bIns="45720" numCol="1" spcCol="0" rtlCol="0" fromWordArt="0" anchor="ctr" anchorCtr="0" forceAA="0" compatLnSpc="1">
            <a:prstTxWarp prst="textNoShape">
              <a:avLst/>
            </a:prstTxWarp>
            <a:noAutofit/>
          </a:bodyPr>
          <a:lstStyle/>
          <a:p>
            <a:pPr indent="127000" algn="just">
              <a:lnSpc>
                <a:spcPts val="1200"/>
              </a:lnSpc>
              <a:spcAft>
                <a:spcPts val="0"/>
              </a:spcAft>
            </a:pPr>
            <a:r>
              <a:rPr lang="en-US" sz="1600" dirty="0">
                <a:solidFill>
                  <a:srgbClr val="000000"/>
                </a:solidFill>
                <a:effectLst>
                  <a:outerShdw blurRad="38100" dist="38100" dir="2700000" algn="tl">
                    <a:srgbClr val="000000">
                      <a:alpha val="43137"/>
                    </a:srgbClr>
                  </a:outerShdw>
                </a:effectLst>
                <a:latin typeface="Consolas"/>
                <a:ea typeface="宋体"/>
                <a:cs typeface="Times New Roman"/>
              </a:rPr>
              <a:t>⑤</a:t>
            </a:r>
            <a:endParaRPr lang="zh-CN" sz="1600" dirty="0">
              <a:solidFill>
                <a:srgbClr val="000000"/>
              </a:solidFill>
              <a:effectLst>
                <a:outerShdw blurRad="38100" dist="38100" dir="2700000" algn="tl">
                  <a:srgbClr val="000000">
                    <a:alpha val="43137"/>
                  </a:srgbClr>
                </a:outerShdw>
              </a:effectLst>
              <a:latin typeface="Arial Unicode MS"/>
              <a:cs typeface="Times New Roman"/>
            </a:endParaRPr>
          </a:p>
        </p:txBody>
      </p:sp>
      <p:sp>
        <p:nvSpPr>
          <p:cNvPr id="33" name="矩形 32"/>
          <p:cNvSpPr/>
          <p:nvPr/>
        </p:nvSpPr>
        <p:spPr>
          <a:xfrm>
            <a:off x="9339027" y="1851055"/>
            <a:ext cx="652101" cy="400110"/>
          </a:xfrm>
          <a:prstGeom prst="rect">
            <a:avLst/>
          </a:prstGeom>
          <a:no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6800" tIns="45720" rIns="46800" bIns="45720" numCol="1" spcCol="0" rtlCol="0" fromWordArt="0" anchor="ctr" anchorCtr="0" forceAA="0" compatLnSpc="1">
            <a:prstTxWarp prst="textNoShape">
              <a:avLst/>
            </a:prstTxWarp>
            <a:noAutofit/>
          </a:bodyPr>
          <a:lstStyle/>
          <a:p>
            <a:pPr indent="127000" algn="just">
              <a:lnSpc>
                <a:spcPts val="1200"/>
              </a:lnSpc>
              <a:spcAft>
                <a:spcPts val="0"/>
              </a:spcAft>
            </a:pPr>
            <a:r>
              <a:rPr lang="en-US" sz="1600" dirty="0">
                <a:solidFill>
                  <a:srgbClr val="000000"/>
                </a:solidFill>
                <a:effectLst>
                  <a:outerShdw blurRad="38100" dist="38100" dir="2700000" algn="tl">
                    <a:srgbClr val="000000">
                      <a:alpha val="43137"/>
                    </a:srgbClr>
                  </a:outerShdw>
                </a:effectLst>
                <a:latin typeface="Consolas"/>
                <a:cs typeface="Times New Roman"/>
              </a:rPr>
              <a:t>=24</a:t>
            </a:r>
            <a:endParaRPr lang="zh-CN" sz="1600" dirty="0">
              <a:solidFill>
                <a:srgbClr val="000000"/>
              </a:solidFill>
              <a:effectLst>
                <a:outerShdw blurRad="38100" dist="38100" dir="2700000" algn="tl">
                  <a:srgbClr val="000000">
                    <a:alpha val="43137"/>
                  </a:srgbClr>
                </a:outerShdw>
              </a:effectLst>
              <a:latin typeface="Arial Unicode MS"/>
              <a:cs typeface="Times New Roman"/>
            </a:endParaRPr>
          </a:p>
        </p:txBody>
      </p:sp>
    </p:spTree>
    <p:extLst>
      <p:ext uri="{BB962C8B-B14F-4D97-AF65-F5344CB8AC3E}">
        <p14:creationId xmlns:p14="http://schemas.microsoft.com/office/powerpoint/2010/main" val="206465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500"/>
                                        <p:tgtEl>
                                          <p:spTgt spid="32"/>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250" fill="hold"/>
                                        <p:tgtEl>
                                          <p:spTgt spid="17"/>
                                        </p:tgtEl>
                                        <p:attrNameLst>
                                          <p:attrName>ppt_x</p:attrName>
                                        </p:attrNameLst>
                                      </p:cBhvr>
                                      <p:tavLst>
                                        <p:tav tm="0">
                                          <p:val>
                                            <p:strVal val="1+#ppt_w/2"/>
                                          </p:val>
                                        </p:tav>
                                        <p:tav tm="100000">
                                          <p:val>
                                            <p:strVal val="#ppt_x"/>
                                          </p:val>
                                        </p:tav>
                                      </p:tavLst>
                                    </p:anim>
                                    <p:anim calcmode="lin" valueType="num">
                                      <p:cBhvr additive="base">
                                        <p:cTn id="64" dur="250" fill="hold"/>
                                        <p:tgtEl>
                                          <p:spTgt spid="17"/>
                                        </p:tgtEl>
                                        <p:attrNameLst>
                                          <p:attrName>ppt_y</p:attrName>
                                        </p:attrNameLst>
                                      </p:cBhvr>
                                      <p:tavLst>
                                        <p:tav tm="0">
                                          <p:val>
                                            <p:strVal val="#ppt_y"/>
                                          </p:val>
                                        </p:tav>
                                        <p:tav tm="100000">
                                          <p:val>
                                            <p:strVal val="#ppt_y"/>
                                          </p:val>
                                        </p:tav>
                                      </p:tavLst>
                                    </p:anim>
                                  </p:childTnLst>
                                </p:cTn>
                              </p:par>
                            </p:childTnLst>
                          </p:cTn>
                        </p:par>
                        <p:par>
                          <p:cTn id="65" fill="hold">
                            <p:stCondLst>
                              <p:cond delay="250"/>
                            </p:stCondLst>
                            <p:childTnLst>
                              <p:par>
                                <p:cTn id="66" presetID="10" presetClass="entr" presetSubtype="0" fill="hold" nodeType="after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fade">
                                      <p:cBhvr>
                                        <p:cTn id="68" dur="500"/>
                                        <p:tgtEl>
                                          <p:spTgt spid="14"/>
                                        </p:tgtEl>
                                      </p:cBhvr>
                                    </p:animEffect>
                                  </p:childTnLst>
                                </p:cTn>
                              </p:par>
                            </p:childTnLst>
                          </p:cTn>
                        </p:par>
                        <p:par>
                          <p:cTn id="69" fill="hold">
                            <p:stCondLst>
                              <p:cond delay="750"/>
                            </p:stCondLst>
                            <p:childTnLst>
                              <p:par>
                                <p:cTn id="70" presetID="10" presetClass="entr" presetSubtype="0" fill="hold" grpId="0" nodeType="after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additive="base">
                                        <p:cTn id="77" dur="250" fill="hold"/>
                                        <p:tgtEl>
                                          <p:spTgt spid="22"/>
                                        </p:tgtEl>
                                        <p:attrNameLst>
                                          <p:attrName>ppt_x</p:attrName>
                                        </p:attrNameLst>
                                      </p:cBhvr>
                                      <p:tavLst>
                                        <p:tav tm="0">
                                          <p:val>
                                            <p:strVal val="1+#ppt_w/2"/>
                                          </p:val>
                                        </p:tav>
                                        <p:tav tm="100000">
                                          <p:val>
                                            <p:strVal val="#ppt_x"/>
                                          </p:val>
                                        </p:tav>
                                      </p:tavLst>
                                    </p:anim>
                                    <p:anim calcmode="lin" valueType="num">
                                      <p:cBhvr additive="base">
                                        <p:cTn id="78" dur="250" fill="hold"/>
                                        <p:tgtEl>
                                          <p:spTgt spid="22"/>
                                        </p:tgtEl>
                                        <p:attrNameLst>
                                          <p:attrName>ppt_y</p:attrName>
                                        </p:attrNameLst>
                                      </p:cBhvr>
                                      <p:tavLst>
                                        <p:tav tm="0">
                                          <p:val>
                                            <p:strVal val="#ppt_y"/>
                                          </p:val>
                                        </p:tav>
                                        <p:tav tm="100000">
                                          <p:val>
                                            <p:strVal val="#ppt_y"/>
                                          </p:val>
                                        </p:tav>
                                      </p:tavLst>
                                    </p:anim>
                                  </p:childTnLst>
                                </p:cTn>
                              </p:par>
                            </p:childTnLst>
                          </p:cTn>
                        </p:par>
                        <p:par>
                          <p:cTn id="79" fill="hold">
                            <p:stCondLst>
                              <p:cond delay="250"/>
                            </p:stCondLst>
                            <p:childTnLst>
                              <p:par>
                                <p:cTn id="80" presetID="10" presetClass="entr" presetSubtype="0" fill="hold" grpId="0" nodeType="after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fade">
                                      <p:cBhvr>
                                        <p:cTn id="82" dur="500"/>
                                        <p:tgtEl>
                                          <p:spTgt spid="27"/>
                                        </p:tgtEl>
                                      </p:cBhvr>
                                    </p:animEffect>
                                  </p:childTnLst>
                                </p:cTn>
                              </p:par>
                            </p:childTnLst>
                          </p:cTn>
                        </p:par>
                        <p:par>
                          <p:cTn id="83" fill="hold">
                            <p:stCondLst>
                              <p:cond delay="750"/>
                            </p:stCondLst>
                            <p:childTnLst>
                              <p:par>
                                <p:cTn id="84" presetID="10" presetClass="entr" presetSubtype="0" fill="hold" nodeType="after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fade">
                                      <p:cBhvr>
                                        <p:cTn id="86" dur="500"/>
                                        <p:tgtEl>
                                          <p:spTgt spid="19"/>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33"/>
                                        </p:tgtEl>
                                        <p:attrNameLst>
                                          <p:attrName>style.visibility</p:attrName>
                                        </p:attrNameLst>
                                      </p:cBhvr>
                                      <p:to>
                                        <p:strVal val="visible"/>
                                      </p:to>
                                    </p:set>
                                    <p:anim calcmode="lin" valueType="num">
                                      <p:cBhvr additive="base">
                                        <p:cTn id="91" dur="500" fill="hold"/>
                                        <p:tgtEl>
                                          <p:spTgt spid="33"/>
                                        </p:tgtEl>
                                        <p:attrNameLst>
                                          <p:attrName>ppt_x</p:attrName>
                                        </p:attrNameLst>
                                      </p:cBhvr>
                                      <p:tavLst>
                                        <p:tav tm="0">
                                          <p:val>
                                            <p:strVal val="1+#ppt_w/2"/>
                                          </p:val>
                                        </p:tav>
                                        <p:tav tm="100000">
                                          <p:val>
                                            <p:strVal val="#ppt_x"/>
                                          </p:val>
                                        </p:tav>
                                      </p:tavLst>
                                    </p:anim>
                                    <p:anim calcmode="lin" valueType="num">
                                      <p:cBhvr additive="base">
                                        <p:cTn id="92" dur="500" fill="hold"/>
                                        <p:tgtEl>
                                          <p:spTgt spid="33"/>
                                        </p:tgtEl>
                                        <p:attrNameLst>
                                          <p:attrName>ppt_y</p:attrName>
                                        </p:attrNameLst>
                                      </p:cBhvr>
                                      <p:tavLst>
                                        <p:tav tm="0">
                                          <p:val>
                                            <p:strVal val="#ppt_y"/>
                                          </p:val>
                                        </p:tav>
                                        <p:tav tm="100000">
                                          <p:val>
                                            <p:strVal val="#ppt_y"/>
                                          </p:val>
                                        </p:tav>
                                      </p:tavLst>
                                    </p:anim>
                                  </p:childTnLst>
                                </p:cTn>
                              </p:par>
                            </p:childTnLst>
                          </p:cTn>
                        </p:par>
                        <p:par>
                          <p:cTn id="93" fill="hold">
                            <p:stCondLst>
                              <p:cond delay="500"/>
                            </p:stCondLst>
                            <p:childTnLst>
                              <p:par>
                                <p:cTn id="94" presetID="10" presetClass="entr" presetSubtype="0" fill="hold" nodeType="after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fade">
                                      <p:cBhvr>
                                        <p:cTn id="96" dur="500"/>
                                        <p:tgtEl>
                                          <p:spTgt spid="24"/>
                                        </p:tgtEl>
                                      </p:cBhvr>
                                    </p:animEffect>
                                  </p:childTnLst>
                                </p:cTn>
                              </p:par>
                            </p:childTnLst>
                          </p:cTn>
                        </p:par>
                        <p:par>
                          <p:cTn id="97" fill="hold">
                            <p:stCondLst>
                              <p:cond delay="1000"/>
                            </p:stCondLst>
                            <p:childTnLst>
                              <p:par>
                                <p:cTn id="98" presetID="10" presetClass="entr" presetSubtype="0" fill="hold" grpId="0" nodeType="afterEffect">
                                  <p:stCondLst>
                                    <p:cond delay="0"/>
                                  </p:stCondLst>
                                  <p:childTnLst>
                                    <p:set>
                                      <p:cBhvr>
                                        <p:cTn id="99" dur="1" fill="hold">
                                          <p:stCondLst>
                                            <p:cond delay="0"/>
                                          </p:stCondLst>
                                        </p:cTn>
                                        <p:tgtEl>
                                          <p:spTgt spid="28"/>
                                        </p:tgtEl>
                                        <p:attrNameLst>
                                          <p:attrName>style.visibility</p:attrName>
                                        </p:attrNameLst>
                                      </p:cBhvr>
                                      <p:to>
                                        <p:strVal val="visible"/>
                                      </p:to>
                                    </p:set>
                                    <p:animEffect transition="in" filter="fade">
                                      <p:cBhvr>
                                        <p:cTn id="10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7" grpId="0"/>
      <p:bldP spid="18" grpId="0"/>
      <p:bldP spid="22" grpId="0"/>
      <p:bldP spid="23" grpId="0"/>
      <p:bldP spid="27" grpId="0"/>
      <p:bldP spid="28" grpId="0"/>
      <p:bldP spid="29" grpId="0"/>
      <p:bldP spid="30" grpId="0"/>
      <p:bldP spid="31" grpId="0"/>
      <p:bldP spid="32" grpId="0"/>
      <p:bldP spid="3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递归</a:t>
            </a:r>
          </a:p>
        </p:txBody>
      </p:sp>
      <p:sp>
        <p:nvSpPr>
          <p:cNvPr id="3" name="内容占位符 2"/>
          <p:cNvSpPr>
            <a:spLocks noGrp="1"/>
          </p:cNvSpPr>
          <p:nvPr>
            <p:ph idx="1"/>
          </p:nvPr>
        </p:nvSpPr>
        <p:spPr/>
        <p:txBody>
          <a:bodyPr/>
          <a:lstStyle/>
          <a:p>
            <a:pPr>
              <a:lnSpc>
                <a:spcPct val="110000"/>
              </a:lnSpc>
              <a:spcBef>
                <a:spcPct val="10000"/>
              </a:spcBef>
            </a:pPr>
            <a:r>
              <a:rPr lang="zh-CN" altLang="en-US" sz="2400" dirty="0"/>
              <a:t>为</a:t>
            </a:r>
            <a:r>
              <a:rPr lang="zh-CN" altLang="en-US" sz="2400" dirty="0" smtClean="0"/>
              <a:t>加深印象，请大家想一想如何利用</a:t>
            </a:r>
            <a:r>
              <a:rPr lang="zh-CN" altLang="en-US" sz="2400" dirty="0"/>
              <a:t>公式</a:t>
            </a:r>
            <a:r>
              <a:rPr lang="en-US" altLang="zh-CN" sz="2400" i="1" dirty="0" err="1"/>
              <a:t>x</a:t>
            </a:r>
            <a:r>
              <a:rPr lang="en-US" altLang="zh-CN" sz="2400" i="1" baseline="30000" dirty="0" err="1"/>
              <a:t>n</a:t>
            </a:r>
            <a:r>
              <a:rPr lang="en-US" altLang="zh-CN" sz="2400" dirty="0"/>
              <a:t> = </a:t>
            </a:r>
            <a:r>
              <a:rPr lang="en-US" altLang="zh-CN" sz="2400" i="1" dirty="0"/>
              <a:t>x</a:t>
            </a:r>
            <a:r>
              <a:rPr lang="en-US" altLang="zh-CN" sz="2400" dirty="0"/>
              <a:t> × </a:t>
            </a:r>
            <a:r>
              <a:rPr lang="en-US" altLang="zh-CN" sz="2400" i="1" dirty="0" err="1"/>
              <a:t>x</a:t>
            </a:r>
            <a:r>
              <a:rPr lang="en-US" altLang="zh-CN" sz="2400" i="1" baseline="30000" dirty="0" err="1"/>
              <a:t>n</a:t>
            </a:r>
            <a:r>
              <a:rPr lang="en-US" altLang="zh-CN" sz="2400" baseline="30000" dirty="0"/>
              <a:t>–1</a:t>
            </a:r>
            <a:r>
              <a:rPr lang="zh-CN" altLang="en-US" sz="2400" dirty="0"/>
              <a:t>计算出</a:t>
            </a:r>
            <a:r>
              <a:rPr lang="en-US" altLang="zh-CN" sz="2400" i="1" dirty="0" err="1"/>
              <a:t>x</a:t>
            </a:r>
            <a:r>
              <a:rPr lang="en-US" altLang="zh-CN" sz="2400" i="1" baseline="30000" dirty="0" err="1"/>
              <a:t>n</a:t>
            </a:r>
            <a:r>
              <a:rPr lang="zh-CN" altLang="en-US" sz="2400" dirty="0"/>
              <a:t>的</a:t>
            </a:r>
            <a:r>
              <a:rPr lang="zh-CN" altLang="en-US" sz="2400" dirty="0" smtClean="0"/>
              <a:t>值。假设函数名为</a:t>
            </a:r>
            <a:r>
              <a:rPr lang="en-US" altLang="zh-CN" sz="2400" dirty="0" smtClean="0"/>
              <a:t>power</a:t>
            </a:r>
            <a:r>
              <a:rPr lang="zh-CN" altLang="en-US" sz="2400" dirty="0" smtClean="0"/>
              <a:t>。</a:t>
            </a:r>
            <a:endParaRPr lang="zh-CN" altLang="en-US" sz="2400" dirty="0"/>
          </a:p>
          <a:p>
            <a:pPr lvl="1">
              <a:lnSpc>
                <a:spcPct val="110000"/>
              </a:lnSpc>
              <a:spcBef>
                <a:spcPct val="10000"/>
              </a:spcBef>
              <a:buFont typeface="Wingdings" panose="05000000000000000000" pitchFamily="2" charset="2"/>
              <a:buNone/>
            </a:pPr>
            <a:r>
              <a:rPr lang="en-US" altLang="zh-CN" sz="2800" b="1" i="1" dirty="0" err="1">
                <a:solidFill>
                  <a:srgbClr val="FF0000"/>
                </a:solidFill>
                <a:cs typeface="Courier New" panose="02070309020205020404" pitchFamily="49" charset="0"/>
              </a:rPr>
              <a:t>int</a:t>
            </a:r>
            <a:r>
              <a:rPr lang="en-US" altLang="zh-CN" sz="2800" b="1" i="1" dirty="0">
                <a:solidFill>
                  <a:srgbClr val="FF0000"/>
                </a:solidFill>
                <a:cs typeface="Courier New" panose="02070309020205020404" pitchFamily="49" charset="0"/>
              </a:rPr>
              <a:t> power(</a:t>
            </a:r>
            <a:r>
              <a:rPr lang="en-US" altLang="zh-CN" sz="2800" b="1" i="1" dirty="0" err="1">
                <a:solidFill>
                  <a:srgbClr val="FF0000"/>
                </a:solidFill>
                <a:cs typeface="Courier New" panose="02070309020205020404" pitchFamily="49" charset="0"/>
              </a:rPr>
              <a:t>int</a:t>
            </a:r>
            <a:r>
              <a:rPr lang="en-US" altLang="zh-CN" sz="2800" b="1" i="1" dirty="0">
                <a:solidFill>
                  <a:srgbClr val="FF0000"/>
                </a:solidFill>
                <a:cs typeface="Courier New" panose="02070309020205020404" pitchFamily="49" charset="0"/>
              </a:rPr>
              <a:t> x, </a:t>
            </a:r>
            <a:r>
              <a:rPr lang="en-US" altLang="zh-CN" sz="2800" b="1" i="1" dirty="0" err="1">
                <a:solidFill>
                  <a:srgbClr val="FF0000"/>
                </a:solidFill>
                <a:cs typeface="Courier New" panose="02070309020205020404" pitchFamily="49" charset="0"/>
              </a:rPr>
              <a:t>int</a:t>
            </a:r>
            <a:r>
              <a:rPr lang="en-US" altLang="zh-CN" sz="2800" b="1" i="1" dirty="0">
                <a:solidFill>
                  <a:srgbClr val="FF0000"/>
                </a:solidFill>
                <a:cs typeface="Courier New" panose="02070309020205020404" pitchFamily="49" charset="0"/>
              </a:rPr>
              <a:t> n)</a:t>
            </a:r>
          </a:p>
          <a:p>
            <a:pPr lvl="1">
              <a:lnSpc>
                <a:spcPct val="110000"/>
              </a:lnSpc>
              <a:spcBef>
                <a:spcPct val="10000"/>
              </a:spcBef>
              <a:buFont typeface="Wingdings" panose="05000000000000000000" pitchFamily="2" charset="2"/>
              <a:buNone/>
            </a:pPr>
            <a:r>
              <a:rPr lang="en-US" altLang="zh-CN" sz="2800" b="1" i="1" dirty="0">
                <a:solidFill>
                  <a:srgbClr val="FF0000"/>
                </a:solidFill>
                <a:cs typeface="Courier New" panose="02070309020205020404" pitchFamily="49" charset="0"/>
              </a:rPr>
              <a:t>{</a:t>
            </a:r>
          </a:p>
          <a:p>
            <a:pPr lvl="1">
              <a:lnSpc>
                <a:spcPct val="110000"/>
              </a:lnSpc>
              <a:spcBef>
                <a:spcPct val="10000"/>
              </a:spcBef>
              <a:buFont typeface="Wingdings" panose="05000000000000000000" pitchFamily="2" charset="2"/>
              <a:buNone/>
            </a:pPr>
            <a:r>
              <a:rPr lang="en-US" altLang="zh-CN" sz="2800" b="1" i="1" dirty="0">
                <a:solidFill>
                  <a:srgbClr val="FF0000"/>
                </a:solidFill>
                <a:cs typeface="Courier New" panose="02070309020205020404" pitchFamily="49" charset="0"/>
              </a:rPr>
              <a:t>	  if (n == 0)</a:t>
            </a:r>
          </a:p>
          <a:p>
            <a:pPr lvl="1">
              <a:lnSpc>
                <a:spcPct val="110000"/>
              </a:lnSpc>
              <a:spcBef>
                <a:spcPct val="10000"/>
              </a:spcBef>
              <a:buFont typeface="Wingdings" panose="05000000000000000000" pitchFamily="2" charset="2"/>
              <a:buNone/>
            </a:pPr>
            <a:r>
              <a:rPr lang="en-US" altLang="zh-CN" sz="2800" b="1" i="1" dirty="0">
                <a:solidFill>
                  <a:srgbClr val="FF0000"/>
                </a:solidFill>
                <a:cs typeface="Courier New" panose="02070309020205020404" pitchFamily="49" charset="0"/>
              </a:rPr>
              <a:t>	    return 1;</a:t>
            </a:r>
          </a:p>
          <a:p>
            <a:pPr lvl="1">
              <a:lnSpc>
                <a:spcPct val="110000"/>
              </a:lnSpc>
              <a:spcBef>
                <a:spcPct val="10000"/>
              </a:spcBef>
              <a:buFont typeface="Wingdings" panose="05000000000000000000" pitchFamily="2" charset="2"/>
              <a:buNone/>
            </a:pPr>
            <a:r>
              <a:rPr lang="en-US" altLang="zh-CN" sz="2800" b="1" i="1" dirty="0">
                <a:solidFill>
                  <a:srgbClr val="FF0000"/>
                </a:solidFill>
                <a:cs typeface="Courier New" panose="02070309020205020404" pitchFamily="49" charset="0"/>
              </a:rPr>
              <a:t>	  else</a:t>
            </a:r>
          </a:p>
          <a:p>
            <a:pPr lvl="1">
              <a:lnSpc>
                <a:spcPct val="110000"/>
              </a:lnSpc>
              <a:spcBef>
                <a:spcPct val="10000"/>
              </a:spcBef>
              <a:buFont typeface="Wingdings" panose="05000000000000000000" pitchFamily="2" charset="2"/>
              <a:buNone/>
            </a:pPr>
            <a:r>
              <a:rPr lang="en-US" altLang="zh-CN" sz="2800" b="1" i="1" dirty="0">
                <a:solidFill>
                  <a:srgbClr val="FF0000"/>
                </a:solidFill>
                <a:cs typeface="Courier New" panose="02070309020205020404" pitchFamily="49" charset="0"/>
              </a:rPr>
              <a:t>	    return x * power(x, n - 1);</a:t>
            </a:r>
          </a:p>
          <a:p>
            <a:pPr lvl="1">
              <a:lnSpc>
                <a:spcPct val="110000"/>
              </a:lnSpc>
              <a:spcBef>
                <a:spcPct val="10000"/>
              </a:spcBef>
              <a:buFont typeface="Wingdings" panose="05000000000000000000" pitchFamily="2" charset="2"/>
              <a:buNone/>
            </a:pPr>
            <a:r>
              <a:rPr lang="en-US" altLang="zh-CN" sz="2800" b="1" i="1" dirty="0" smtClean="0">
                <a:solidFill>
                  <a:srgbClr val="FF0000"/>
                </a:solidFill>
                <a:cs typeface="Courier New" panose="02070309020205020404" pitchFamily="49" charset="0"/>
              </a:rPr>
              <a:t>}</a:t>
            </a:r>
            <a:endParaRPr lang="en-US" altLang="zh-CN" sz="2800" b="1" i="1" dirty="0">
              <a:solidFill>
                <a:srgbClr val="FF0000"/>
              </a:solidFill>
              <a:cs typeface="Courier New" panose="02070309020205020404" pitchFamily="49" charset="0"/>
            </a:endParaRPr>
          </a:p>
        </p:txBody>
      </p:sp>
      <p:sp>
        <p:nvSpPr>
          <p:cNvPr id="4" name="圆角矩形标注 3"/>
          <p:cNvSpPr/>
          <p:nvPr/>
        </p:nvSpPr>
        <p:spPr bwMode="auto">
          <a:xfrm>
            <a:off x="7391400" y="2667000"/>
            <a:ext cx="3352800" cy="1524000"/>
          </a:xfrm>
          <a:prstGeom prst="wedgeRoundRectCallout">
            <a:avLst>
              <a:gd name="adj1" fmla="val -30318"/>
              <a:gd name="adj2" fmla="val -74390"/>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请大家想一想，</a:t>
            </a:r>
            <a:r>
              <a:rPr lang="en-US" altLang="zh-CN"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power</a:t>
            </a: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函数应该有几个参数？</a:t>
            </a:r>
            <a:endParaRPr lang="en-US" altLang="zh-CN" sz="2000" dirty="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982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案例分析</a:t>
            </a:r>
            <a:endParaRPr lang="zh-CN" altLang="en-US" dirty="0"/>
          </a:p>
        </p:txBody>
      </p:sp>
      <p:sp>
        <p:nvSpPr>
          <p:cNvPr id="3" name="内容占位符 2"/>
          <p:cNvSpPr>
            <a:spLocks noGrp="1"/>
          </p:cNvSpPr>
          <p:nvPr>
            <p:ph idx="1"/>
          </p:nvPr>
        </p:nvSpPr>
        <p:spPr/>
        <p:txBody>
          <a:bodyPr/>
          <a:lstStyle/>
          <a:p>
            <a:r>
              <a:rPr lang="zh-CN" altLang="en-US" dirty="0" smtClean="0"/>
              <a:t>如果我们需要再次找出另外另个整数中的最大者怎么办？</a:t>
            </a:r>
            <a:endParaRPr lang="en-US" altLang="zh-CN" dirty="0" smtClean="0"/>
          </a:p>
          <a:p>
            <a:r>
              <a:rPr lang="zh-CN" altLang="en-US" dirty="0" smtClean="0"/>
              <a:t>同学们可能想到这样编码：</a:t>
            </a:r>
            <a:endParaRPr lang="en-US" altLang="zh-CN" dirty="0" smtClean="0"/>
          </a:p>
          <a:p>
            <a:pPr marL="400050" lvl="1" indent="0">
              <a:buNone/>
            </a:pPr>
            <a:r>
              <a:rPr lang="en-US" altLang="zh-CN" dirty="0" err="1"/>
              <a:t>int</a:t>
            </a:r>
            <a:r>
              <a:rPr lang="en-US" altLang="zh-CN" dirty="0"/>
              <a:t> main()</a:t>
            </a:r>
          </a:p>
          <a:p>
            <a:pPr marL="400050" lvl="1" indent="0">
              <a:buNone/>
            </a:pPr>
            <a:r>
              <a:rPr lang="en-US" altLang="zh-CN" dirty="0"/>
              <a:t>{</a:t>
            </a:r>
          </a:p>
          <a:p>
            <a:pPr marL="400050" lvl="1" indent="0">
              <a:buNone/>
            </a:pPr>
            <a:r>
              <a:rPr lang="en-US" altLang="zh-CN" dirty="0"/>
              <a:t>	</a:t>
            </a:r>
            <a:r>
              <a:rPr lang="en-US" altLang="zh-CN" dirty="0" err="1"/>
              <a:t>int</a:t>
            </a:r>
            <a:r>
              <a:rPr lang="en-US" altLang="zh-CN" dirty="0"/>
              <a:t> a = 2, b = 3, c = 5, d = 4;</a:t>
            </a:r>
          </a:p>
          <a:p>
            <a:pPr marL="400050" lvl="1" indent="0">
              <a:buNone/>
            </a:pPr>
            <a:r>
              <a:rPr lang="en-US" altLang="zh-CN" dirty="0"/>
              <a:t>	</a:t>
            </a:r>
          </a:p>
          <a:p>
            <a:pPr marL="400050" lvl="1" indent="0">
              <a:buNone/>
            </a:pPr>
            <a:r>
              <a:rPr lang="en-US" altLang="zh-CN" dirty="0">
                <a:solidFill>
                  <a:srgbClr val="FF0000"/>
                </a:solidFill>
              </a:rPr>
              <a:t>	</a:t>
            </a:r>
            <a:r>
              <a:rPr lang="en-US" altLang="zh-CN" b="1" i="1" dirty="0" err="1">
                <a:solidFill>
                  <a:srgbClr val="FF0000"/>
                </a:solidFill>
              </a:rPr>
              <a:t>printf</a:t>
            </a:r>
            <a:r>
              <a:rPr lang="en-US" altLang="zh-CN" b="1" i="1" dirty="0">
                <a:solidFill>
                  <a:srgbClr val="FF0000"/>
                </a:solidFill>
              </a:rPr>
              <a:t>("max=%d\n", a &gt; b ? a : b);</a:t>
            </a:r>
          </a:p>
          <a:p>
            <a:pPr marL="400050" lvl="1" indent="0">
              <a:buNone/>
            </a:pPr>
            <a:r>
              <a:rPr lang="en-US" altLang="zh-CN" b="1" i="1" dirty="0">
                <a:solidFill>
                  <a:srgbClr val="FF0000"/>
                </a:solidFill>
              </a:rPr>
              <a:t>	</a:t>
            </a:r>
            <a:r>
              <a:rPr lang="en-US" altLang="zh-CN" b="1" i="1" dirty="0" err="1">
                <a:solidFill>
                  <a:srgbClr val="FF0000"/>
                </a:solidFill>
              </a:rPr>
              <a:t>printf</a:t>
            </a:r>
            <a:r>
              <a:rPr lang="en-US" altLang="zh-CN" b="1" i="1" dirty="0">
                <a:solidFill>
                  <a:srgbClr val="FF0000"/>
                </a:solidFill>
              </a:rPr>
              <a:t>("max=%d\n", c &gt; d ? c : d);</a:t>
            </a:r>
          </a:p>
          <a:p>
            <a:pPr marL="400050" lvl="1" indent="0">
              <a:buNone/>
            </a:pPr>
            <a:endParaRPr lang="en-US" altLang="zh-CN" dirty="0"/>
          </a:p>
          <a:p>
            <a:pPr marL="400050" lvl="1" indent="0">
              <a:buNone/>
            </a:pPr>
            <a:r>
              <a:rPr lang="en-US" altLang="zh-CN" dirty="0"/>
              <a:t>	return 0;</a:t>
            </a:r>
          </a:p>
          <a:p>
            <a:pPr marL="400050" lvl="1" indent="0">
              <a:buNone/>
            </a:pPr>
            <a:r>
              <a:rPr lang="en-US" altLang="zh-CN" dirty="0" smtClean="0"/>
              <a:t>}</a:t>
            </a:r>
          </a:p>
        </p:txBody>
      </p:sp>
      <p:sp>
        <p:nvSpPr>
          <p:cNvPr id="4" name="圆角矩形标注 3"/>
          <p:cNvSpPr/>
          <p:nvPr/>
        </p:nvSpPr>
        <p:spPr bwMode="auto">
          <a:xfrm>
            <a:off x="4038600" y="2438400"/>
            <a:ext cx="3352800" cy="1295400"/>
          </a:xfrm>
          <a:prstGeom prst="wedgeRoundRectCallout">
            <a:avLst>
              <a:gd name="adj1" fmla="val -33558"/>
              <a:gd name="adj2" fmla="val 79689"/>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可以看到，这两句代码是非常相似的，它们完成相同的功能。</a:t>
            </a:r>
          </a:p>
        </p:txBody>
      </p:sp>
      <p:sp>
        <p:nvSpPr>
          <p:cNvPr id="7" name="圆角矩形标注 6"/>
          <p:cNvSpPr/>
          <p:nvPr/>
        </p:nvSpPr>
        <p:spPr bwMode="auto">
          <a:xfrm>
            <a:off x="7543800" y="2438400"/>
            <a:ext cx="3352800" cy="1295400"/>
          </a:xfrm>
          <a:prstGeom prst="wedgeRoundRectCallout">
            <a:avLst>
              <a:gd name="adj1" fmla="val -44788"/>
              <a:gd name="adj2" fmla="val 87994"/>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0"/>
              </a:spcBef>
              <a:spcAft>
                <a:spcPct val="0"/>
              </a:spcAft>
              <a:buClrTx/>
              <a:buSzTx/>
              <a:buFontTx/>
              <a:buNone/>
              <a:tabLst/>
            </a:pP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熟用编辑器的同学极有可能使用粘贴</a:t>
            </a:r>
            <a:r>
              <a:rPr lang="en-US" altLang="zh-CN"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a:t>
            </a: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复制</a:t>
            </a:r>
            <a:r>
              <a:rPr lang="en-US" altLang="zh-CN"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a:t>
            </a:r>
            <a:r>
              <a:rPr lang="zh-CN" altLang="en-US" sz="20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修改的方法完成编码。</a:t>
            </a:r>
            <a:endParaRPr kumimoji="0" lang="zh-CN" altLang="en-US" sz="2000" b="0" i="0" u="none" strike="noStrike" cap="none" normalizeH="0" baseline="0" dirty="0" smtClean="0">
              <a:ln>
                <a:noFill/>
              </a:ln>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8" name="圆角矩形标注 7"/>
          <p:cNvSpPr/>
          <p:nvPr/>
        </p:nvSpPr>
        <p:spPr bwMode="auto">
          <a:xfrm>
            <a:off x="7543800" y="4419600"/>
            <a:ext cx="3352800" cy="1295400"/>
          </a:xfrm>
          <a:prstGeom prst="wedgeRoundRectCallout">
            <a:avLst>
              <a:gd name="adj1" fmla="val -60029"/>
              <a:gd name="adj2" fmla="val -22041"/>
              <a:gd name="adj3" fmla="val 16667"/>
            </a:avLst>
          </a:prstGeom>
          <a:solidFill>
            <a:schemeClr val="accent1">
              <a:lumMod val="5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但问题是，如果再多来几次，那么这种编码方式还有效吗？</a:t>
            </a:r>
          </a:p>
        </p:txBody>
      </p:sp>
    </p:spTree>
    <p:extLst>
      <p:ext uri="{BB962C8B-B14F-4D97-AF65-F5344CB8AC3E}">
        <p14:creationId xmlns:p14="http://schemas.microsoft.com/office/powerpoint/2010/main" val="294012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25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25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递归</a:t>
            </a:r>
          </a:p>
        </p:txBody>
      </p:sp>
      <p:sp>
        <p:nvSpPr>
          <p:cNvPr id="3" name="内容占位符 2"/>
          <p:cNvSpPr>
            <a:spLocks noGrp="1"/>
          </p:cNvSpPr>
          <p:nvPr>
            <p:ph idx="1"/>
          </p:nvPr>
        </p:nvSpPr>
        <p:spPr/>
        <p:txBody>
          <a:bodyPr/>
          <a:lstStyle/>
          <a:p>
            <a:r>
              <a:rPr lang="zh-CN" altLang="en-US" sz="3200" dirty="0" smtClean="0">
                <a:latin typeface="Courier New" panose="02070309020205020404" pitchFamily="49" charset="0"/>
              </a:rPr>
              <a:t>如果有同学设计出的函数是这样的：</a:t>
            </a:r>
            <a:endParaRPr lang="en-US" altLang="zh-CN" sz="3200" dirty="0" smtClean="0">
              <a:latin typeface="Courier New" panose="02070309020205020404" pitchFamily="49" charset="0"/>
            </a:endParaRPr>
          </a:p>
          <a:p>
            <a:pPr marL="0" indent="0">
              <a:buNone/>
            </a:pPr>
            <a:r>
              <a:rPr lang="en-US" altLang="zh-CN" sz="3200" dirty="0" smtClean="0">
                <a:latin typeface="Courier New" panose="02070309020205020404" pitchFamily="49" charset="0"/>
              </a:rPr>
              <a:t>  </a:t>
            </a:r>
            <a:r>
              <a:rPr lang="en-US" altLang="zh-CN" sz="3200" b="1" i="1" dirty="0" err="1" smtClean="0">
                <a:solidFill>
                  <a:srgbClr val="FF0000"/>
                </a:solidFill>
                <a:latin typeface="Courier New" panose="02070309020205020404" pitchFamily="49" charset="0"/>
              </a:rPr>
              <a:t>int</a:t>
            </a:r>
            <a:r>
              <a:rPr lang="en-US" altLang="zh-CN" sz="3200" b="1" i="1" dirty="0" smtClean="0">
                <a:solidFill>
                  <a:srgbClr val="FF0000"/>
                </a:solidFill>
                <a:latin typeface="Courier New" panose="02070309020205020404" pitchFamily="49" charset="0"/>
              </a:rPr>
              <a:t> </a:t>
            </a:r>
            <a:r>
              <a:rPr lang="en-US" altLang="zh-CN" sz="3200" b="1" i="1" dirty="0">
                <a:solidFill>
                  <a:srgbClr val="FF0000"/>
                </a:solidFill>
                <a:latin typeface="Courier New" panose="02070309020205020404" pitchFamily="49" charset="0"/>
              </a:rPr>
              <a:t>power(</a:t>
            </a:r>
            <a:r>
              <a:rPr lang="en-US" altLang="zh-CN" sz="3200" b="1" i="1" dirty="0" err="1">
                <a:solidFill>
                  <a:srgbClr val="FF0000"/>
                </a:solidFill>
                <a:latin typeface="Courier New" panose="02070309020205020404" pitchFamily="49" charset="0"/>
              </a:rPr>
              <a:t>int</a:t>
            </a:r>
            <a:r>
              <a:rPr lang="en-US" altLang="zh-CN" sz="3200" b="1" i="1" dirty="0">
                <a:solidFill>
                  <a:srgbClr val="FF0000"/>
                </a:solidFill>
                <a:latin typeface="Courier New" panose="02070309020205020404" pitchFamily="49" charset="0"/>
              </a:rPr>
              <a:t> x, </a:t>
            </a:r>
            <a:r>
              <a:rPr lang="en-US" altLang="zh-CN" sz="3200" b="1" i="1" dirty="0" err="1">
                <a:solidFill>
                  <a:srgbClr val="FF0000"/>
                </a:solidFill>
                <a:latin typeface="Courier New" panose="02070309020205020404" pitchFamily="49" charset="0"/>
              </a:rPr>
              <a:t>int</a:t>
            </a:r>
            <a:r>
              <a:rPr lang="en-US" altLang="zh-CN" sz="3200" b="1" i="1" dirty="0">
                <a:solidFill>
                  <a:srgbClr val="FF0000"/>
                </a:solidFill>
                <a:latin typeface="Courier New" panose="02070309020205020404" pitchFamily="49" charset="0"/>
              </a:rPr>
              <a:t> n)</a:t>
            </a:r>
          </a:p>
          <a:p>
            <a:pPr lvl="1">
              <a:buFont typeface="Wingdings" panose="05000000000000000000" pitchFamily="2" charset="2"/>
              <a:buNone/>
            </a:pPr>
            <a:r>
              <a:rPr lang="en-US" altLang="zh-CN" sz="3200" b="1" i="1" dirty="0">
                <a:solidFill>
                  <a:srgbClr val="FF0000"/>
                </a:solidFill>
                <a:latin typeface="Courier New" panose="02070309020205020404" pitchFamily="49" charset="0"/>
              </a:rPr>
              <a:t>{</a:t>
            </a:r>
          </a:p>
          <a:p>
            <a:pPr lvl="1">
              <a:buFont typeface="Wingdings" panose="05000000000000000000" pitchFamily="2" charset="2"/>
              <a:buNone/>
            </a:pPr>
            <a:r>
              <a:rPr lang="en-US" altLang="zh-CN" sz="3200" b="1" i="1" dirty="0">
                <a:solidFill>
                  <a:srgbClr val="FF0000"/>
                </a:solidFill>
                <a:latin typeface="Courier New" panose="02070309020205020404" pitchFamily="49" charset="0"/>
              </a:rPr>
              <a:t>	  return n == 0 ? 1 : x * power(x, n - 1);</a:t>
            </a:r>
          </a:p>
          <a:p>
            <a:pPr lvl="1">
              <a:buFont typeface="Wingdings" panose="05000000000000000000" pitchFamily="2" charset="2"/>
              <a:buNone/>
            </a:pPr>
            <a:r>
              <a:rPr lang="en-US" altLang="zh-CN" sz="3200" b="1" i="1" dirty="0" smtClean="0">
                <a:solidFill>
                  <a:srgbClr val="FF0000"/>
                </a:solidFill>
                <a:latin typeface="Courier New" panose="02070309020205020404" pitchFamily="49" charset="0"/>
              </a:rPr>
              <a:t>}</a:t>
            </a:r>
          </a:p>
          <a:p>
            <a:pPr lvl="1">
              <a:buFont typeface="Wingdings" panose="05000000000000000000" pitchFamily="2" charset="2"/>
              <a:buNone/>
            </a:pPr>
            <a:r>
              <a:rPr lang="zh-CN" altLang="en-US" sz="3200" dirty="0" smtClean="0">
                <a:latin typeface="Courier New" panose="02070309020205020404" pitchFamily="49" charset="0"/>
              </a:rPr>
              <a:t>那么给点一个大大的赞！</a:t>
            </a:r>
            <a:endParaRPr lang="en-US" altLang="zh-CN" sz="3200" dirty="0">
              <a:latin typeface="Courier New" panose="02070309020205020404" pitchFamily="49" charset="0"/>
            </a:endParaRPr>
          </a:p>
        </p:txBody>
      </p:sp>
      <p:pic>
        <p:nvPicPr>
          <p:cNvPr id="4" name="图片 3" descr="【&lt;strong&gt;点赞&lt;/strong&gt;图标_&lt;strong&gt;点赞&lt;/strong&gt;图标图片_&lt;strong&gt;点赞&lt;/strong&gt;图标大全_&lt;strong&gt;点赞&lt;/strong&gt;图标下载】- 翼虎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0200" y="3733800"/>
            <a:ext cx="2590800" cy="2072640"/>
          </a:xfrm>
          <a:prstGeom prst="rect">
            <a:avLst/>
          </a:prstGeom>
        </p:spPr>
      </p:pic>
    </p:spTree>
    <p:extLst>
      <p:ext uri="{BB962C8B-B14F-4D97-AF65-F5344CB8AC3E}">
        <p14:creationId xmlns:p14="http://schemas.microsoft.com/office/powerpoint/2010/main" val="60700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递归</a:t>
            </a:r>
            <a:endParaRPr lang="zh-CN" altLang="en-US" dirty="0"/>
          </a:p>
        </p:txBody>
      </p:sp>
      <p:sp>
        <p:nvSpPr>
          <p:cNvPr id="3" name="内容占位符 2"/>
          <p:cNvSpPr>
            <a:spLocks noGrp="1"/>
          </p:cNvSpPr>
          <p:nvPr>
            <p:ph idx="1"/>
          </p:nvPr>
        </p:nvSpPr>
        <p:spPr/>
        <p:txBody>
          <a:bodyPr/>
          <a:lstStyle/>
          <a:p>
            <a:pPr algn="just">
              <a:lnSpc>
                <a:spcPct val="110000"/>
              </a:lnSpc>
            </a:pPr>
            <a:r>
              <a:rPr lang="zh-CN" altLang="en-US" sz="2800" dirty="0"/>
              <a:t>递归对要求函数调用自身两次或多次的复杂算法非常有帮助。</a:t>
            </a:r>
            <a:endParaRPr lang="en-US" altLang="zh-CN" sz="2800" dirty="0"/>
          </a:p>
          <a:p>
            <a:pPr algn="just">
              <a:lnSpc>
                <a:spcPct val="110000"/>
              </a:lnSpc>
            </a:pPr>
            <a:r>
              <a:rPr lang="zh-CN" altLang="en-US" sz="2800" dirty="0"/>
              <a:t>实际上，递归经常作为</a:t>
            </a:r>
            <a:r>
              <a:rPr lang="zh-CN" altLang="en-US" sz="2800" b="1" i="1" dirty="0">
                <a:solidFill>
                  <a:srgbClr val="FF0000"/>
                </a:solidFill>
              </a:rPr>
              <a:t>分治法</a:t>
            </a:r>
            <a:r>
              <a:rPr lang="en-US" altLang="zh-CN" sz="2800" b="1" i="1" dirty="0">
                <a:solidFill>
                  <a:srgbClr val="FF0000"/>
                </a:solidFill>
              </a:rPr>
              <a:t>(divide-and-conquer)</a:t>
            </a:r>
            <a:r>
              <a:rPr lang="zh-CN" altLang="en-US" sz="2800" dirty="0"/>
              <a:t>技术的结果自然地出现。这种称为分治法的算法设计方法把一个大问题划分成多个较小的问题，然后采用相同的算法分别解决这些小问题。</a:t>
            </a:r>
            <a:r>
              <a:rPr lang="en-US" altLang="zh-CN" sz="2800" dirty="0"/>
              <a:t> </a:t>
            </a:r>
          </a:p>
          <a:p>
            <a:pPr algn="just">
              <a:lnSpc>
                <a:spcPct val="110000"/>
              </a:lnSpc>
            </a:pPr>
            <a:r>
              <a:rPr lang="zh-CN" altLang="en-US" sz="2800" dirty="0"/>
              <a:t>分治法的经典示例就是流行的排序算法</a:t>
            </a:r>
            <a:r>
              <a:rPr lang="en-US" altLang="zh-CN" sz="2800" dirty="0"/>
              <a:t>—</a:t>
            </a:r>
            <a:r>
              <a:rPr lang="zh-CN" altLang="en-US" sz="2800" dirty="0"/>
              <a:t>快速排序</a:t>
            </a:r>
            <a:r>
              <a:rPr lang="en-US" altLang="zh-CN" sz="2800" dirty="0"/>
              <a:t>(quicksort)</a:t>
            </a:r>
            <a:r>
              <a:rPr lang="zh-CN" altLang="en-US" sz="2800" dirty="0" smtClean="0"/>
              <a:t>。</a:t>
            </a:r>
            <a:endParaRPr lang="zh-CN" altLang="en-US" sz="2800" dirty="0"/>
          </a:p>
        </p:txBody>
      </p:sp>
    </p:spTree>
    <p:extLst>
      <p:ext uri="{BB962C8B-B14F-4D97-AF65-F5344CB8AC3E}">
        <p14:creationId xmlns:p14="http://schemas.microsoft.com/office/powerpoint/2010/main" val="5713835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快速排序算法</a:t>
            </a:r>
          </a:p>
        </p:txBody>
      </p:sp>
      <p:sp>
        <p:nvSpPr>
          <p:cNvPr id="3" name="内容占位符 2"/>
          <p:cNvSpPr>
            <a:spLocks noGrp="1"/>
          </p:cNvSpPr>
          <p:nvPr>
            <p:ph idx="1"/>
          </p:nvPr>
        </p:nvSpPr>
        <p:spPr/>
        <p:txBody>
          <a:bodyPr/>
          <a:lstStyle/>
          <a:p>
            <a:pPr>
              <a:lnSpc>
                <a:spcPct val="110000"/>
              </a:lnSpc>
            </a:pPr>
            <a:r>
              <a:rPr lang="zh-CN" altLang="en-US" sz="2800" dirty="0" smtClean="0"/>
              <a:t>假设</a:t>
            </a:r>
            <a:r>
              <a:rPr lang="zh-CN" altLang="en-US" sz="2800" dirty="0"/>
              <a:t>要排序的数组的下标从</a:t>
            </a:r>
            <a:r>
              <a:rPr lang="en-US" altLang="zh-CN" sz="2800" dirty="0"/>
              <a:t>1</a:t>
            </a:r>
            <a:r>
              <a:rPr lang="zh-CN" altLang="en-US" sz="2800" dirty="0"/>
              <a:t>到</a:t>
            </a:r>
            <a:r>
              <a:rPr lang="en-US" altLang="zh-CN" sz="2800" dirty="0"/>
              <a:t>n</a:t>
            </a:r>
            <a:r>
              <a:rPr lang="zh-CN" altLang="en-US" sz="2800" i="1" dirty="0"/>
              <a:t>。</a:t>
            </a:r>
          </a:p>
          <a:p>
            <a:pPr marL="457200" lvl="1" indent="0">
              <a:lnSpc>
                <a:spcPct val="110000"/>
              </a:lnSpc>
              <a:buNone/>
            </a:pPr>
            <a:r>
              <a:rPr lang="en-US" altLang="zh-CN" sz="2600" dirty="0"/>
              <a:t>1)</a:t>
            </a:r>
            <a:r>
              <a:rPr lang="zh-CN" altLang="en-US" sz="2600" dirty="0"/>
              <a:t>选择数组元素</a:t>
            </a:r>
            <a:r>
              <a:rPr lang="en-US" altLang="zh-CN" sz="2600" dirty="0"/>
              <a:t>e(</a:t>
            </a:r>
            <a:r>
              <a:rPr lang="zh-CN" altLang="en-US" sz="2600" dirty="0"/>
              <a:t>作为“分割元素”</a:t>
            </a:r>
            <a:r>
              <a:rPr lang="en-US" altLang="zh-CN" sz="2600" dirty="0"/>
              <a:t>)</a:t>
            </a:r>
            <a:r>
              <a:rPr lang="zh-CN" altLang="en-US" sz="2600" dirty="0"/>
              <a:t>，然后重新排列数组使得元素从</a:t>
            </a:r>
            <a:r>
              <a:rPr lang="en-US" altLang="zh-CN" sz="2600" dirty="0"/>
              <a:t>1</a:t>
            </a:r>
            <a:r>
              <a:rPr lang="zh-CN" altLang="en-US" sz="2600" dirty="0"/>
              <a:t>到</a:t>
            </a:r>
            <a:r>
              <a:rPr lang="en-US" altLang="zh-CN" sz="2600" dirty="0"/>
              <a:t>i-1</a:t>
            </a:r>
            <a:r>
              <a:rPr lang="zh-CN" altLang="en-US" sz="2600" dirty="0"/>
              <a:t>都是小于或等于元素</a:t>
            </a:r>
            <a:r>
              <a:rPr lang="en-US" altLang="zh-CN" sz="2600" dirty="0"/>
              <a:t>e</a:t>
            </a:r>
            <a:r>
              <a:rPr lang="zh-CN" altLang="en-US" sz="2600" dirty="0"/>
              <a:t>的，元素</a:t>
            </a:r>
            <a:r>
              <a:rPr lang="en-US" altLang="zh-CN" sz="2600" dirty="0" err="1"/>
              <a:t>i</a:t>
            </a:r>
            <a:r>
              <a:rPr lang="zh-CN" altLang="en-US" sz="2600" dirty="0"/>
              <a:t>包含</a:t>
            </a:r>
            <a:r>
              <a:rPr lang="en-US" altLang="zh-CN" sz="2600" dirty="0"/>
              <a:t>e</a:t>
            </a:r>
            <a:r>
              <a:rPr lang="zh-CN" altLang="en-US" sz="2600" dirty="0"/>
              <a:t>，而元素从</a:t>
            </a:r>
            <a:r>
              <a:rPr lang="en-US" altLang="zh-CN" sz="2600" dirty="0"/>
              <a:t>i+1</a:t>
            </a:r>
            <a:r>
              <a:rPr lang="zh-CN" altLang="en-US" sz="2600" dirty="0"/>
              <a:t>到</a:t>
            </a:r>
            <a:r>
              <a:rPr lang="en-US" altLang="zh-CN" sz="2600" dirty="0"/>
              <a:t>n</a:t>
            </a:r>
            <a:r>
              <a:rPr lang="zh-CN" altLang="en-US" sz="2600" dirty="0"/>
              <a:t>都是大于或等于</a:t>
            </a:r>
            <a:r>
              <a:rPr lang="en-US" altLang="zh-CN" sz="2600" dirty="0"/>
              <a:t>e</a:t>
            </a:r>
            <a:r>
              <a:rPr lang="zh-CN" altLang="en-US" sz="2600" dirty="0"/>
              <a:t>的。</a:t>
            </a:r>
          </a:p>
          <a:p>
            <a:pPr marL="457200" lvl="1" indent="0">
              <a:lnSpc>
                <a:spcPct val="110000"/>
              </a:lnSpc>
              <a:buNone/>
            </a:pPr>
            <a:r>
              <a:rPr lang="en-US" altLang="zh-CN" sz="2600" dirty="0"/>
              <a:t>2)</a:t>
            </a:r>
            <a:r>
              <a:rPr lang="zh-CN" altLang="en-US" sz="2600" dirty="0"/>
              <a:t>通过递归地采用快速排序方法，对从</a:t>
            </a:r>
            <a:r>
              <a:rPr lang="en-US" altLang="zh-CN" sz="2600" dirty="0"/>
              <a:t>1</a:t>
            </a:r>
            <a:r>
              <a:rPr lang="zh-CN" altLang="en-US" sz="2600" dirty="0"/>
              <a:t>到</a:t>
            </a:r>
            <a:r>
              <a:rPr lang="en-US" altLang="zh-CN" sz="2600" dirty="0"/>
              <a:t>i-1</a:t>
            </a:r>
            <a:r>
              <a:rPr lang="zh-CN" altLang="en-US" sz="2600" dirty="0"/>
              <a:t>的元素进行排序。</a:t>
            </a:r>
          </a:p>
          <a:p>
            <a:pPr marL="457200" lvl="1" indent="0">
              <a:lnSpc>
                <a:spcPct val="110000"/>
              </a:lnSpc>
              <a:buNone/>
            </a:pPr>
            <a:r>
              <a:rPr lang="en-US" altLang="zh-CN" sz="2600" dirty="0"/>
              <a:t>3)</a:t>
            </a:r>
            <a:r>
              <a:rPr lang="zh-CN" altLang="en-US" sz="2600" dirty="0"/>
              <a:t>通过递归地采用快速排序方法，对从</a:t>
            </a:r>
            <a:r>
              <a:rPr lang="en-US" altLang="zh-CN" sz="2600" dirty="0"/>
              <a:t>i+1</a:t>
            </a:r>
            <a:r>
              <a:rPr lang="zh-CN" altLang="en-US" sz="2600" dirty="0"/>
              <a:t>到</a:t>
            </a:r>
            <a:r>
              <a:rPr lang="en-US" altLang="zh-CN" sz="2600" dirty="0"/>
              <a:t>n</a:t>
            </a:r>
            <a:r>
              <a:rPr lang="zh-CN" altLang="en-US" sz="2600" dirty="0"/>
              <a:t>的元素进行排序。</a:t>
            </a:r>
          </a:p>
          <a:p>
            <a:pPr>
              <a:lnSpc>
                <a:spcPct val="110000"/>
              </a:lnSpc>
            </a:pPr>
            <a:r>
              <a:rPr lang="zh-CN" altLang="en-US" sz="2800" dirty="0"/>
              <a:t>显然快速排序中的第</a:t>
            </a:r>
            <a:r>
              <a:rPr lang="en-US" altLang="zh-CN" sz="2800" dirty="0"/>
              <a:t>1</a:t>
            </a:r>
            <a:r>
              <a:rPr lang="zh-CN" altLang="en-US" sz="2800" dirty="0"/>
              <a:t>步是很关键的，有许多种方法可以用来分割数组，我们采用一种很容易理解，但并不是特别有效的方法。</a:t>
            </a:r>
            <a:endParaRPr lang="en-US" altLang="zh-CN" sz="2800" dirty="0"/>
          </a:p>
          <a:p>
            <a:pPr>
              <a:lnSpc>
                <a:spcPct val="110000"/>
              </a:lnSpc>
            </a:pPr>
            <a:r>
              <a:rPr lang="zh-CN" altLang="en-US" sz="2800" dirty="0"/>
              <a:t>该算法依赖于两个名为</a:t>
            </a:r>
            <a:r>
              <a:rPr lang="en-US" altLang="zh-CN" sz="2800" i="1" dirty="0"/>
              <a:t>low</a:t>
            </a:r>
            <a:r>
              <a:rPr lang="zh-CN" altLang="en-US" sz="2800" dirty="0"/>
              <a:t>和</a:t>
            </a:r>
            <a:r>
              <a:rPr lang="en-US" altLang="zh-CN" sz="2800" i="1" dirty="0"/>
              <a:t>high</a:t>
            </a:r>
            <a:r>
              <a:rPr lang="zh-CN" altLang="en-US" sz="2800" dirty="0"/>
              <a:t>的标记，这两个标记用来跟踪数组内的位置。</a:t>
            </a:r>
          </a:p>
        </p:txBody>
      </p:sp>
    </p:spTree>
    <p:extLst>
      <p:ext uri="{BB962C8B-B14F-4D97-AF65-F5344CB8AC3E}">
        <p14:creationId xmlns:p14="http://schemas.microsoft.com/office/powerpoint/2010/main" val="291949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快速排序算法</a:t>
            </a:r>
          </a:p>
        </p:txBody>
      </p:sp>
      <p:sp>
        <p:nvSpPr>
          <p:cNvPr id="3" name="内容占位符 2"/>
          <p:cNvSpPr>
            <a:spLocks noGrp="1"/>
          </p:cNvSpPr>
          <p:nvPr>
            <p:ph idx="1"/>
          </p:nvPr>
        </p:nvSpPr>
        <p:spPr/>
        <p:txBody>
          <a:bodyPr/>
          <a:lstStyle/>
          <a:p>
            <a:r>
              <a:rPr lang="zh-CN" altLang="en-US" sz="2400" dirty="0"/>
              <a:t>开始，</a:t>
            </a:r>
            <a:r>
              <a:rPr lang="en-US" altLang="zh-CN" sz="2400" dirty="0"/>
              <a:t>low</a:t>
            </a:r>
            <a:r>
              <a:rPr lang="zh-CN" altLang="en-US" sz="2400" dirty="0"/>
              <a:t>指向数组中的第一个元素，而</a:t>
            </a:r>
            <a:r>
              <a:rPr lang="en-US" altLang="zh-CN" sz="2400" dirty="0"/>
              <a:t>high</a:t>
            </a:r>
            <a:r>
              <a:rPr lang="zh-CN" altLang="en-US" sz="2400" dirty="0"/>
              <a:t>指向末尾元素。</a:t>
            </a:r>
          </a:p>
          <a:p>
            <a:r>
              <a:rPr lang="zh-CN" altLang="en-US" sz="2400" dirty="0"/>
              <a:t>首先把第一个元素（</a:t>
            </a:r>
            <a:r>
              <a:rPr lang="zh-CN" altLang="en-US" sz="2400" dirty="0">
                <a:solidFill>
                  <a:srgbClr val="FF0000"/>
                </a:solidFill>
              </a:rPr>
              <a:t>分割元素</a:t>
            </a:r>
            <a:r>
              <a:rPr lang="zh-CN" altLang="en-US" sz="2400" dirty="0"/>
              <a:t>）复制给其他地方的一个临时存储单元，从而在数组中留出一个“空位”</a:t>
            </a:r>
            <a:r>
              <a:rPr lang="zh-CN" altLang="en-US" sz="2400" dirty="0" smtClean="0"/>
              <a:t>。</a:t>
            </a:r>
            <a:endParaRPr lang="en-US" altLang="zh-CN" sz="2400" dirty="0" smtClean="0"/>
          </a:p>
          <a:p>
            <a:r>
              <a:rPr lang="zh-CN" altLang="en-US" sz="2400" dirty="0" smtClean="0"/>
              <a:t>接下来</a:t>
            </a:r>
            <a:r>
              <a:rPr lang="zh-CN" altLang="en-US" sz="2400" dirty="0"/>
              <a:t>，从右向左移动</a:t>
            </a:r>
            <a:r>
              <a:rPr lang="en-US" altLang="zh-CN" sz="2400" dirty="0"/>
              <a:t>high</a:t>
            </a:r>
            <a:r>
              <a:rPr lang="zh-CN" altLang="en-US" sz="2400" dirty="0"/>
              <a:t>，直到</a:t>
            </a:r>
            <a:r>
              <a:rPr lang="en-US" altLang="zh-CN" sz="2400" dirty="0"/>
              <a:t>high</a:t>
            </a:r>
            <a:r>
              <a:rPr lang="zh-CN" altLang="en-US" sz="2400" dirty="0"/>
              <a:t>指向</a:t>
            </a:r>
            <a:r>
              <a:rPr lang="zh-CN" altLang="en-US" sz="2400" dirty="0">
                <a:solidFill>
                  <a:srgbClr val="FF0000"/>
                </a:solidFill>
              </a:rPr>
              <a:t>小于</a:t>
            </a:r>
            <a:r>
              <a:rPr lang="zh-CN" altLang="en-US" sz="2400" dirty="0"/>
              <a:t>分割元素的数时停止</a:t>
            </a:r>
            <a:r>
              <a:rPr lang="zh-CN" altLang="en-US" sz="2400" dirty="0" smtClean="0"/>
              <a:t>。</a:t>
            </a:r>
            <a:endParaRPr lang="en-US" altLang="zh-CN" sz="2400" dirty="0" smtClean="0"/>
          </a:p>
          <a:p>
            <a:r>
              <a:rPr lang="zh-CN" altLang="en-US" sz="2400" dirty="0" smtClean="0"/>
              <a:t>然后</a:t>
            </a:r>
            <a:r>
              <a:rPr lang="zh-CN" altLang="en-US" sz="2400" dirty="0"/>
              <a:t>把这个数复制给</a:t>
            </a:r>
            <a:r>
              <a:rPr lang="en-US" altLang="zh-CN" sz="2400" dirty="0"/>
              <a:t>low</a:t>
            </a:r>
            <a:r>
              <a:rPr lang="zh-CN" altLang="en-US" sz="2400" dirty="0"/>
              <a:t>指向的空位，这将产生一个新的空位（</a:t>
            </a:r>
            <a:r>
              <a:rPr lang="en-US" altLang="zh-CN" sz="2400" dirty="0"/>
              <a:t>high</a:t>
            </a:r>
            <a:r>
              <a:rPr lang="zh-CN" altLang="en-US" sz="2400" dirty="0"/>
              <a:t>指向的）</a:t>
            </a:r>
            <a:r>
              <a:rPr lang="zh-CN" altLang="en-US" sz="2400" dirty="0" smtClean="0"/>
              <a:t>。</a:t>
            </a:r>
            <a:endParaRPr lang="en-US" altLang="zh-CN" sz="2400" dirty="0" smtClean="0"/>
          </a:p>
          <a:p>
            <a:r>
              <a:rPr lang="zh-CN" altLang="en-US" sz="2400" dirty="0" smtClean="0"/>
              <a:t>现在</a:t>
            </a:r>
            <a:r>
              <a:rPr lang="zh-CN" altLang="en-US" sz="2400" dirty="0"/>
              <a:t>从左向右移动</a:t>
            </a:r>
            <a:r>
              <a:rPr lang="en-US" altLang="zh-CN" sz="2400" dirty="0"/>
              <a:t>low</a:t>
            </a:r>
            <a:r>
              <a:rPr lang="zh-CN" altLang="en-US" sz="2400" dirty="0"/>
              <a:t>，寻找</a:t>
            </a:r>
            <a:r>
              <a:rPr lang="zh-CN" altLang="en-US" sz="2400" dirty="0">
                <a:solidFill>
                  <a:srgbClr val="FF0000"/>
                </a:solidFill>
              </a:rPr>
              <a:t>大于</a:t>
            </a:r>
            <a:r>
              <a:rPr lang="zh-CN" altLang="en-US" sz="2400" dirty="0"/>
              <a:t>分割元素的数。在找到时，把这个找到的数复制给</a:t>
            </a:r>
            <a:r>
              <a:rPr lang="en-US" altLang="zh-CN" sz="2400" dirty="0"/>
              <a:t>high</a:t>
            </a:r>
            <a:r>
              <a:rPr lang="zh-CN" altLang="en-US" sz="2400" dirty="0"/>
              <a:t>指向的空位</a:t>
            </a:r>
            <a:r>
              <a:rPr lang="zh-CN" altLang="en-US" sz="2400" dirty="0" smtClean="0"/>
              <a:t>。</a:t>
            </a:r>
            <a:endParaRPr lang="en-US" altLang="zh-CN" sz="2400" dirty="0" smtClean="0"/>
          </a:p>
          <a:p>
            <a:r>
              <a:rPr lang="zh-CN" altLang="en-US" sz="2400" dirty="0" smtClean="0"/>
              <a:t>重复</a:t>
            </a:r>
            <a:r>
              <a:rPr lang="zh-CN" altLang="en-US" sz="2400" dirty="0"/>
              <a:t>执行此过程，交替操作</a:t>
            </a:r>
            <a:r>
              <a:rPr lang="en-US" altLang="zh-CN" sz="2400" dirty="0"/>
              <a:t>low</a:t>
            </a:r>
            <a:r>
              <a:rPr lang="zh-CN" altLang="en-US" sz="2400" dirty="0"/>
              <a:t>和</a:t>
            </a:r>
            <a:r>
              <a:rPr lang="en-US" altLang="zh-CN" sz="2400" dirty="0"/>
              <a:t>high</a:t>
            </a:r>
            <a:r>
              <a:rPr lang="zh-CN" altLang="en-US" sz="2400" dirty="0"/>
              <a:t>直到两者在数组中间的某处相遇时停止</a:t>
            </a:r>
            <a:r>
              <a:rPr lang="zh-CN" altLang="en-US" sz="2400" dirty="0" smtClean="0"/>
              <a:t>。</a:t>
            </a:r>
            <a:endParaRPr lang="en-US" altLang="zh-CN" sz="2400" dirty="0" smtClean="0"/>
          </a:p>
          <a:p>
            <a:r>
              <a:rPr lang="zh-CN" altLang="en-US" sz="2400" dirty="0" smtClean="0"/>
              <a:t>此时</a:t>
            </a:r>
            <a:r>
              <a:rPr lang="zh-CN" altLang="en-US" sz="2400" dirty="0"/>
              <a:t>，两个标记都将指向空位：只要把分割元素复制给空位就够了</a:t>
            </a:r>
            <a:r>
              <a:rPr lang="zh-CN" altLang="en-US" sz="2400" dirty="0" smtClean="0"/>
              <a:t>。</a:t>
            </a:r>
            <a:endParaRPr lang="en-US" altLang="zh-CN" sz="2400" dirty="0"/>
          </a:p>
        </p:txBody>
      </p:sp>
    </p:spTree>
    <p:extLst>
      <p:ext uri="{BB962C8B-B14F-4D97-AF65-F5344CB8AC3E}">
        <p14:creationId xmlns:p14="http://schemas.microsoft.com/office/powerpoint/2010/main" val="166610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快速排序算法</a:t>
            </a:r>
          </a:p>
        </p:txBody>
      </p:sp>
      <p:sp>
        <p:nvSpPr>
          <p:cNvPr id="3" name="内容占位符 2"/>
          <p:cNvSpPr>
            <a:spLocks noGrp="1"/>
          </p:cNvSpPr>
          <p:nvPr>
            <p:ph idx="1"/>
          </p:nvPr>
        </p:nvSpPr>
        <p:spPr/>
        <p:txBody>
          <a:bodyPr/>
          <a:lstStyle/>
          <a:p>
            <a:r>
              <a:rPr lang="zh-CN" altLang="en-US" sz="2000" dirty="0"/>
              <a:t>分割数组的示例</a:t>
            </a:r>
            <a:r>
              <a:rPr lang="zh-CN" altLang="en-US" sz="2000" dirty="0" smtClean="0"/>
              <a:t>：</a:t>
            </a:r>
            <a:endParaRPr lang="en-US" altLang="zh-CN" sz="2000" dirty="0" smtClean="0"/>
          </a:p>
          <a:p>
            <a:endParaRPr lang="en-US" altLang="zh-CN" sz="2000" dirty="0"/>
          </a:p>
          <a:p>
            <a:endParaRPr lang="en-US" altLang="zh-CN" sz="2000" dirty="0" smtClean="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zh-CN" altLang="en-US" sz="2000" dirty="0"/>
          </a:p>
          <a:p>
            <a:r>
              <a:rPr lang="zh-CN" altLang="en-US" sz="2000" dirty="0"/>
              <a:t>从最后一个图可以看出，分割元素左侧的所有元素都小于或等于</a:t>
            </a:r>
            <a:r>
              <a:rPr lang="en-US" altLang="zh-CN" sz="2000" dirty="0"/>
              <a:t>12</a:t>
            </a:r>
            <a:r>
              <a:rPr lang="zh-CN" altLang="en-US" sz="2000" dirty="0"/>
              <a:t>，而其右侧的所有元素都大于或等于</a:t>
            </a:r>
            <a:r>
              <a:rPr lang="en-US" altLang="zh-CN" sz="2000" dirty="0"/>
              <a:t>12</a:t>
            </a:r>
            <a:r>
              <a:rPr lang="zh-CN" altLang="en-US" sz="2000" dirty="0"/>
              <a:t>。</a:t>
            </a:r>
            <a:endParaRPr lang="en-US" altLang="zh-CN" sz="2000" dirty="0"/>
          </a:p>
          <a:p>
            <a:r>
              <a:rPr lang="zh-CN" altLang="en-US" sz="2000" dirty="0"/>
              <a:t>既然己经分割了数组，那么就可以使用快速排序法对数组的前</a:t>
            </a:r>
            <a:r>
              <a:rPr lang="en-US" altLang="zh-CN" sz="2000" dirty="0"/>
              <a:t>4</a:t>
            </a:r>
            <a:r>
              <a:rPr lang="zh-CN" altLang="en-US" sz="2000" dirty="0"/>
              <a:t>个元素</a:t>
            </a:r>
            <a:r>
              <a:rPr lang="en-US" altLang="zh-CN" sz="2000" dirty="0"/>
              <a:t>(10,3,6,</a:t>
            </a:r>
            <a:r>
              <a:rPr lang="zh-CN" altLang="en-US" sz="2000" dirty="0"/>
              <a:t>和</a:t>
            </a:r>
            <a:r>
              <a:rPr lang="en-US" altLang="zh-CN" sz="2000" dirty="0"/>
              <a:t>7) </a:t>
            </a:r>
            <a:r>
              <a:rPr lang="zh-CN" altLang="en-US" sz="2000" dirty="0"/>
              <a:t>和后</a:t>
            </a:r>
            <a:r>
              <a:rPr lang="en-US" altLang="zh-CN" sz="2000" dirty="0"/>
              <a:t>2</a:t>
            </a:r>
            <a:r>
              <a:rPr lang="zh-CN" altLang="en-US" sz="2000" dirty="0"/>
              <a:t>个元素</a:t>
            </a:r>
            <a:r>
              <a:rPr lang="en-US" altLang="zh-CN" sz="2000" dirty="0"/>
              <a:t>(15</a:t>
            </a:r>
            <a:r>
              <a:rPr lang="zh-CN" altLang="en-US" sz="2000" dirty="0"/>
              <a:t>和</a:t>
            </a:r>
            <a:r>
              <a:rPr lang="en-US" altLang="zh-CN" sz="2000" dirty="0"/>
              <a:t>18)</a:t>
            </a:r>
            <a:r>
              <a:rPr lang="zh-CN" altLang="en-US" sz="2000" dirty="0"/>
              <a:t>进行递归快速排序了。</a:t>
            </a:r>
            <a:endParaRPr lang="en-US" altLang="zh-CN" sz="2000" dirty="0"/>
          </a:p>
          <a:p>
            <a:pPr marL="0" indent="0">
              <a:buNone/>
            </a:pPr>
            <a:endParaRPr lang="zh-CN" altLang="en-US" sz="20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2057400"/>
            <a:ext cx="2655887" cy="288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1684" y="2084388"/>
            <a:ext cx="2686050"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85084" y="2057403"/>
            <a:ext cx="2813050" cy="260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5663273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快速排序算法</a:t>
            </a:r>
          </a:p>
        </p:txBody>
      </p:sp>
      <p:sp>
        <p:nvSpPr>
          <p:cNvPr id="3" name="内容占位符 2"/>
          <p:cNvSpPr>
            <a:spLocks noGrp="1"/>
          </p:cNvSpPr>
          <p:nvPr>
            <p:ph idx="1"/>
          </p:nvPr>
        </p:nvSpPr>
        <p:spPr/>
        <p:txBody>
          <a:bodyPr/>
          <a:lstStyle/>
          <a:p>
            <a:endParaRPr lang="zh-CN" altLang="en-US" dirty="0"/>
          </a:p>
        </p:txBody>
      </p:sp>
      <p:graphicFrame>
        <p:nvGraphicFramePr>
          <p:cNvPr id="4" name="Group 260"/>
          <p:cNvGraphicFramePr>
            <a:graphicFrameLocks noGrp="1"/>
          </p:cNvGraphicFramePr>
          <p:nvPr>
            <p:extLst>
              <p:ext uri="{D42A27DB-BD31-4B8C-83A1-F6EECF244321}">
                <p14:modId xmlns:p14="http://schemas.microsoft.com/office/powerpoint/2010/main" val="1378793220"/>
              </p:ext>
            </p:extLst>
          </p:nvPr>
        </p:nvGraphicFramePr>
        <p:xfrm>
          <a:off x="2052637" y="1904062"/>
          <a:ext cx="1920875" cy="347472"/>
        </p:xfrm>
        <a:graphic>
          <a:graphicData uri="http://schemas.openxmlformats.org/drawingml/2006/table">
            <a:tbl>
              <a:tblPr/>
              <a:tblGrid>
                <a:gridCol w="384175">
                  <a:extLst>
                    <a:ext uri="{9D8B030D-6E8A-4147-A177-3AD203B41FA5}">
                      <a16:colId xmlns:a16="http://schemas.microsoft.com/office/drawing/2014/main" val="2910181891"/>
                    </a:ext>
                  </a:extLst>
                </a:gridCol>
                <a:gridCol w="384175">
                  <a:extLst>
                    <a:ext uri="{9D8B030D-6E8A-4147-A177-3AD203B41FA5}">
                      <a16:colId xmlns:a16="http://schemas.microsoft.com/office/drawing/2014/main" val="2779100120"/>
                    </a:ext>
                  </a:extLst>
                </a:gridCol>
                <a:gridCol w="384175">
                  <a:extLst>
                    <a:ext uri="{9D8B030D-6E8A-4147-A177-3AD203B41FA5}">
                      <a16:colId xmlns:a16="http://schemas.microsoft.com/office/drawing/2014/main" val="646796187"/>
                    </a:ext>
                  </a:extLst>
                </a:gridCol>
                <a:gridCol w="384175">
                  <a:extLst>
                    <a:ext uri="{9D8B030D-6E8A-4147-A177-3AD203B41FA5}">
                      <a16:colId xmlns:a16="http://schemas.microsoft.com/office/drawing/2014/main" val="3402172899"/>
                    </a:ext>
                  </a:extLst>
                </a:gridCol>
                <a:gridCol w="384175">
                  <a:extLst>
                    <a:ext uri="{9D8B030D-6E8A-4147-A177-3AD203B41FA5}">
                      <a16:colId xmlns:a16="http://schemas.microsoft.com/office/drawing/2014/main" val="3170403259"/>
                    </a:ext>
                  </a:extLst>
                </a:gridCol>
              </a:tblGrid>
              <a:tr h="168275">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endPar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50585963"/>
                  </a:ext>
                </a:extLst>
              </a:tr>
            </a:tbl>
          </a:graphicData>
        </a:graphic>
      </p:graphicFrame>
      <p:sp>
        <p:nvSpPr>
          <p:cNvPr id="5" name="Text Box 45"/>
          <p:cNvSpPr txBox="1">
            <a:spLocks noChangeArrowheads="1"/>
          </p:cNvSpPr>
          <p:nvPr/>
        </p:nvSpPr>
        <p:spPr bwMode="auto">
          <a:xfrm>
            <a:off x="4127497" y="1978672"/>
            <a:ext cx="3238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a:t>10</a:t>
            </a:r>
          </a:p>
        </p:txBody>
      </p:sp>
      <p:sp>
        <p:nvSpPr>
          <p:cNvPr id="6" name="Text Box 46"/>
          <p:cNvSpPr txBox="1">
            <a:spLocks noChangeArrowheads="1"/>
          </p:cNvSpPr>
          <p:nvPr/>
        </p:nvSpPr>
        <p:spPr bwMode="auto">
          <a:xfrm>
            <a:off x="3478209" y="2483497"/>
            <a:ext cx="57943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a:t>high</a:t>
            </a:r>
          </a:p>
        </p:txBody>
      </p:sp>
      <p:sp>
        <p:nvSpPr>
          <p:cNvPr id="7" name="Text Box 47"/>
          <p:cNvSpPr txBox="1">
            <a:spLocks noChangeArrowheads="1"/>
          </p:cNvSpPr>
          <p:nvPr/>
        </p:nvSpPr>
        <p:spPr bwMode="auto">
          <a:xfrm>
            <a:off x="2074859" y="2483497"/>
            <a:ext cx="3238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400" b="1"/>
              <a:t>low</a:t>
            </a:r>
          </a:p>
        </p:txBody>
      </p:sp>
      <p:sp>
        <p:nvSpPr>
          <p:cNvPr id="8" name="Line 48"/>
          <p:cNvSpPr>
            <a:spLocks noChangeShapeType="1"/>
          </p:cNvSpPr>
          <p:nvPr/>
        </p:nvSpPr>
        <p:spPr bwMode="auto">
          <a:xfrm flipV="1">
            <a:off x="3770309" y="2250137"/>
            <a:ext cx="0" cy="19526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49"/>
          <p:cNvSpPr>
            <a:spLocks noChangeShapeType="1"/>
          </p:cNvSpPr>
          <p:nvPr/>
        </p:nvSpPr>
        <p:spPr bwMode="auto">
          <a:xfrm flipV="1">
            <a:off x="2219322" y="2227912"/>
            <a:ext cx="0" cy="19526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 name="Group 262"/>
          <p:cNvGraphicFramePr>
            <a:graphicFrameLocks noGrp="1"/>
          </p:cNvGraphicFramePr>
          <p:nvPr>
            <p:extLst>
              <p:ext uri="{D42A27DB-BD31-4B8C-83A1-F6EECF244321}">
                <p14:modId xmlns:p14="http://schemas.microsoft.com/office/powerpoint/2010/main" val="843283370"/>
              </p:ext>
            </p:extLst>
          </p:nvPr>
        </p:nvGraphicFramePr>
        <p:xfrm>
          <a:off x="2052637" y="2983562"/>
          <a:ext cx="1920875" cy="347472"/>
        </p:xfrm>
        <a:graphic>
          <a:graphicData uri="http://schemas.openxmlformats.org/drawingml/2006/table">
            <a:tbl>
              <a:tblPr/>
              <a:tblGrid>
                <a:gridCol w="384175">
                  <a:extLst>
                    <a:ext uri="{9D8B030D-6E8A-4147-A177-3AD203B41FA5}">
                      <a16:colId xmlns:a16="http://schemas.microsoft.com/office/drawing/2014/main" val="321570608"/>
                    </a:ext>
                  </a:extLst>
                </a:gridCol>
                <a:gridCol w="384175">
                  <a:extLst>
                    <a:ext uri="{9D8B030D-6E8A-4147-A177-3AD203B41FA5}">
                      <a16:colId xmlns:a16="http://schemas.microsoft.com/office/drawing/2014/main" val="274562041"/>
                    </a:ext>
                  </a:extLst>
                </a:gridCol>
                <a:gridCol w="384175">
                  <a:extLst>
                    <a:ext uri="{9D8B030D-6E8A-4147-A177-3AD203B41FA5}">
                      <a16:colId xmlns:a16="http://schemas.microsoft.com/office/drawing/2014/main" val="315138651"/>
                    </a:ext>
                  </a:extLst>
                </a:gridCol>
                <a:gridCol w="384175">
                  <a:extLst>
                    <a:ext uri="{9D8B030D-6E8A-4147-A177-3AD203B41FA5}">
                      <a16:colId xmlns:a16="http://schemas.microsoft.com/office/drawing/2014/main" val="3128450877"/>
                    </a:ext>
                  </a:extLst>
                </a:gridCol>
                <a:gridCol w="384175">
                  <a:extLst>
                    <a:ext uri="{9D8B030D-6E8A-4147-A177-3AD203B41FA5}">
                      <a16:colId xmlns:a16="http://schemas.microsoft.com/office/drawing/2014/main" val="3329928965"/>
                    </a:ext>
                  </a:extLst>
                </a:gridCol>
              </a:tblGrid>
              <a:tr h="168275">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endPar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35049902"/>
                  </a:ext>
                </a:extLst>
              </a:tr>
            </a:tbl>
          </a:graphicData>
        </a:graphic>
      </p:graphicFrame>
      <p:sp>
        <p:nvSpPr>
          <p:cNvPr id="11" name="Text Box 68"/>
          <p:cNvSpPr txBox="1">
            <a:spLocks noChangeArrowheads="1"/>
          </p:cNvSpPr>
          <p:nvPr/>
        </p:nvSpPr>
        <p:spPr bwMode="auto">
          <a:xfrm>
            <a:off x="4127497" y="3058172"/>
            <a:ext cx="3238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a:t>10</a:t>
            </a:r>
          </a:p>
        </p:txBody>
      </p:sp>
      <p:sp>
        <p:nvSpPr>
          <p:cNvPr id="12" name="Text Box 69"/>
          <p:cNvSpPr txBox="1">
            <a:spLocks noChangeArrowheads="1"/>
          </p:cNvSpPr>
          <p:nvPr/>
        </p:nvSpPr>
        <p:spPr bwMode="auto">
          <a:xfrm>
            <a:off x="3082925" y="3562997"/>
            <a:ext cx="57943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a:t>high</a:t>
            </a:r>
          </a:p>
        </p:txBody>
      </p:sp>
      <p:sp>
        <p:nvSpPr>
          <p:cNvPr id="13" name="Text Box 70"/>
          <p:cNvSpPr txBox="1">
            <a:spLocks noChangeArrowheads="1"/>
          </p:cNvSpPr>
          <p:nvPr/>
        </p:nvSpPr>
        <p:spPr bwMode="auto">
          <a:xfrm>
            <a:off x="2074859" y="3562997"/>
            <a:ext cx="3238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400" b="1"/>
              <a:t>low</a:t>
            </a:r>
          </a:p>
        </p:txBody>
      </p:sp>
      <p:sp>
        <p:nvSpPr>
          <p:cNvPr id="14" name="Line 71"/>
          <p:cNvSpPr>
            <a:spLocks noChangeShapeType="1"/>
          </p:cNvSpPr>
          <p:nvPr/>
        </p:nvSpPr>
        <p:spPr bwMode="auto">
          <a:xfrm flipV="1">
            <a:off x="3370259" y="3329637"/>
            <a:ext cx="0" cy="19526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72"/>
          <p:cNvSpPr>
            <a:spLocks noChangeShapeType="1"/>
          </p:cNvSpPr>
          <p:nvPr/>
        </p:nvSpPr>
        <p:spPr bwMode="auto">
          <a:xfrm flipV="1">
            <a:off x="2219322" y="3307412"/>
            <a:ext cx="0" cy="19526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 name="Group 264"/>
          <p:cNvGraphicFramePr>
            <a:graphicFrameLocks noGrp="1"/>
          </p:cNvGraphicFramePr>
          <p:nvPr>
            <p:extLst>
              <p:ext uri="{D42A27DB-BD31-4B8C-83A1-F6EECF244321}">
                <p14:modId xmlns:p14="http://schemas.microsoft.com/office/powerpoint/2010/main" val="1132032515"/>
              </p:ext>
            </p:extLst>
          </p:nvPr>
        </p:nvGraphicFramePr>
        <p:xfrm>
          <a:off x="2052637" y="4136087"/>
          <a:ext cx="1920875" cy="347472"/>
        </p:xfrm>
        <a:graphic>
          <a:graphicData uri="http://schemas.openxmlformats.org/drawingml/2006/table">
            <a:tbl>
              <a:tblPr/>
              <a:tblGrid>
                <a:gridCol w="384175">
                  <a:extLst>
                    <a:ext uri="{9D8B030D-6E8A-4147-A177-3AD203B41FA5}">
                      <a16:colId xmlns:a16="http://schemas.microsoft.com/office/drawing/2014/main" val="2716516542"/>
                    </a:ext>
                  </a:extLst>
                </a:gridCol>
                <a:gridCol w="384175">
                  <a:extLst>
                    <a:ext uri="{9D8B030D-6E8A-4147-A177-3AD203B41FA5}">
                      <a16:colId xmlns:a16="http://schemas.microsoft.com/office/drawing/2014/main" val="169988442"/>
                    </a:ext>
                  </a:extLst>
                </a:gridCol>
                <a:gridCol w="384175">
                  <a:extLst>
                    <a:ext uri="{9D8B030D-6E8A-4147-A177-3AD203B41FA5}">
                      <a16:colId xmlns:a16="http://schemas.microsoft.com/office/drawing/2014/main" val="3276656586"/>
                    </a:ext>
                  </a:extLst>
                </a:gridCol>
                <a:gridCol w="384175">
                  <a:extLst>
                    <a:ext uri="{9D8B030D-6E8A-4147-A177-3AD203B41FA5}">
                      <a16:colId xmlns:a16="http://schemas.microsoft.com/office/drawing/2014/main" val="2733220058"/>
                    </a:ext>
                  </a:extLst>
                </a:gridCol>
                <a:gridCol w="384175">
                  <a:extLst>
                    <a:ext uri="{9D8B030D-6E8A-4147-A177-3AD203B41FA5}">
                      <a16:colId xmlns:a16="http://schemas.microsoft.com/office/drawing/2014/main" val="3493541569"/>
                    </a:ext>
                  </a:extLst>
                </a:gridCol>
              </a:tblGrid>
              <a:tr h="168275">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endPar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84500644"/>
                  </a:ext>
                </a:extLst>
              </a:tr>
            </a:tbl>
          </a:graphicData>
        </a:graphic>
      </p:graphicFrame>
      <p:sp>
        <p:nvSpPr>
          <p:cNvPr id="17" name="Text Box 91"/>
          <p:cNvSpPr txBox="1">
            <a:spLocks noChangeArrowheads="1"/>
          </p:cNvSpPr>
          <p:nvPr/>
        </p:nvSpPr>
        <p:spPr bwMode="auto">
          <a:xfrm>
            <a:off x="4162422" y="4210697"/>
            <a:ext cx="3238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a:t>10</a:t>
            </a:r>
          </a:p>
        </p:txBody>
      </p:sp>
      <p:sp>
        <p:nvSpPr>
          <p:cNvPr id="18" name="Text Box 92"/>
          <p:cNvSpPr txBox="1">
            <a:spLocks noChangeArrowheads="1"/>
          </p:cNvSpPr>
          <p:nvPr/>
        </p:nvSpPr>
        <p:spPr bwMode="auto">
          <a:xfrm>
            <a:off x="3082925" y="4715522"/>
            <a:ext cx="57943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a:t>high</a:t>
            </a:r>
          </a:p>
        </p:txBody>
      </p:sp>
      <p:sp>
        <p:nvSpPr>
          <p:cNvPr id="19" name="Text Box 93"/>
          <p:cNvSpPr txBox="1">
            <a:spLocks noChangeArrowheads="1"/>
          </p:cNvSpPr>
          <p:nvPr/>
        </p:nvSpPr>
        <p:spPr bwMode="auto">
          <a:xfrm>
            <a:off x="2074859" y="4715522"/>
            <a:ext cx="3238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400" b="1"/>
              <a:t>low</a:t>
            </a:r>
          </a:p>
        </p:txBody>
      </p:sp>
      <p:sp>
        <p:nvSpPr>
          <p:cNvPr id="20" name="Line 94"/>
          <p:cNvSpPr>
            <a:spLocks noChangeShapeType="1"/>
          </p:cNvSpPr>
          <p:nvPr/>
        </p:nvSpPr>
        <p:spPr bwMode="auto">
          <a:xfrm flipV="1">
            <a:off x="3370259" y="4482162"/>
            <a:ext cx="0" cy="19526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95"/>
          <p:cNvSpPr>
            <a:spLocks noChangeShapeType="1"/>
          </p:cNvSpPr>
          <p:nvPr/>
        </p:nvSpPr>
        <p:spPr bwMode="auto">
          <a:xfrm flipV="1">
            <a:off x="2219322" y="4459937"/>
            <a:ext cx="0" cy="19526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 name="Group 266"/>
          <p:cNvGraphicFramePr>
            <a:graphicFrameLocks noGrp="1"/>
          </p:cNvGraphicFramePr>
          <p:nvPr>
            <p:extLst>
              <p:ext uri="{D42A27DB-BD31-4B8C-83A1-F6EECF244321}">
                <p14:modId xmlns:p14="http://schemas.microsoft.com/office/powerpoint/2010/main" val="1264931340"/>
              </p:ext>
            </p:extLst>
          </p:nvPr>
        </p:nvGraphicFramePr>
        <p:xfrm>
          <a:off x="2074862" y="5360050"/>
          <a:ext cx="1920875" cy="323914"/>
        </p:xfrm>
        <a:graphic>
          <a:graphicData uri="http://schemas.openxmlformats.org/drawingml/2006/table">
            <a:tbl>
              <a:tblPr/>
              <a:tblGrid>
                <a:gridCol w="384175">
                  <a:extLst>
                    <a:ext uri="{9D8B030D-6E8A-4147-A177-3AD203B41FA5}">
                      <a16:colId xmlns:a16="http://schemas.microsoft.com/office/drawing/2014/main" val="2999387446"/>
                    </a:ext>
                  </a:extLst>
                </a:gridCol>
                <a:gridCol w="384175">
                  <a:extLst>
                    <a:ext uri="{9D8B030D-6E8A-4147-A177-3AD203B41FA5}">
                      <a16:colId xmlns:a16="http://schemas.microsoft.com/office/drawing/2014/main" val="3061576972"/>
                    </a:ext>
                  </a:extLst>
                </a:gridCol>
                <a:gridCol w="384175">
                  <a:extLst>
                    <a:ext uri="{9D8B030D-6E8A-4147-A177-3AD203B41FA5}">
                      <a16:colId xmlns:a16="http://schemas.microsoft.com/office/drawing/2014/main" val="192425921"/>
                    </a:ext>
                  </a:extLst>
                </a:gridCol>
                <a:gridCol w="384175">
                  <a:extLst>
                    <a:ext uri="{9D8B030D-6E8A-4147-A177-3AD203B41FA5}">
                      <a16:colId xmlns:a16="http://schemas.microsoft.com/office/drawing/2014/main" val="1925375739"/>
                    </a:ext>
                  </a:extLst>
                </a:gridCol>
                <a:gridCol w="384175">
                  <a:extLst>
                    <a:ext uri="{9D8B030D-6E8A-4147-A177-3AD203B41FA5}">
                      <a16:colId xmlns:a16="http://schemas.microsoft.com/office/drawing/2014/main" val="3487867912"/>
                    </a:ext>
                  </a:extLst>
                </a:gridCol>
              </a:tblGrid>
              <a:tr h="168275">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88744086"/>
                  </a:ext>
                </a:extLst>
              </a:tr>
            </a:tbl>
          </a:graphicData>
        </a:graphic>
      </p:graphicFrame>
      <p:sp>
        <p:nvSpPr>
          <p:cNvPr id="23" name="Text Box 115"/>
          <p:cNvSpPr txBox="1">
            <a:spLocks noChangeArrowheads="1"/>
          </p:cNvSpPr>
          <p:nvPr/>
        </p:nvSpPr>
        <p:spPr bwMode="auto">
          <a:xfrm>
            <a:off x="3105150" y="5939484"/>
            <a:ext cx="57943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a:t>high</a:t>
            </a:r>
          </a:p>
        </p:txBody>
      </p:sp>
      <p:sp>
        <p:nvSpPr>
          <p:cNvPr id="24" name="Text Box 116"/>
          <p:cNvSpPr txBox="1">
            <a:spLocks noChangeArrowheads="1"/>
          </p:cNvSpPr>
          <p:nvPr/>
        </p:nvSpPr>
        <p:spPr bwMode="auto">
          <a:xfrm>
            <a:off x="2867022" y="5939484"/>
            <a:ext cx="3238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400" b="1"/>
              <a:t>low</a:t>
            </a:r>
          </a:p>
        </p:txBody>
      </p:sp>
      <p:sp>
        <p:nvSpPr>
          <p:cNvPr id="25" name="Line 117"/>
          <p:cNvSpPr>
            <a:spLocks noChangeShapeType="1"/>
          </p:cNvSpPr>
          <p:nvPr/>
        </p:nvSpPr>
        <p:spPr bwMode="auto">
          <a:xfrm flipV="1">
            <a:off x="3392484" y="5706122"/>
            <a:ext cx="0" cy="1952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6" name="Group 119"/>
          <p:cNvGraphicFramePr>
            <a:graphicFrameLocks noGrp="1"/>
          </p:cNvGraphicFramePr>
          <p:nvPr>
            <p:extLst>
              <p:ext uri="{D42A27DB-BD31-4B8C-83A1-F6EECF244321}">
                <p14:modId xmlns:p14="http://schemas.microsoft.com/office/powerpoint/2010/main" val="1694342768"/>
              </p:ext>
            </p:extLst>
          </p:nvPr>
        </p:nvGraphicFramePr>
        <p:xfrm>
          <a:off x="7646157" y="1443255"/>
          <a:ext cx="2689225" cy="347472"/>
        </p:xfrm>
        <a:graphic>
          <a:graphicData uri="http://schemas.openxmlformats.org/drawingml/2006/table">
            <a:tbl>
              <a:tblPr/>
              <a:tblGrid>
                <a:gridCol w="384175">
                  <a:extLst>
                    <a:ext uri="{9D8B030D-6E8A-4147-A177-3AD203B41FA5}">
                      <a16:colId xmlns:a16="http://schemas.microsoft.com/office/drawing/2014/main" val="3861559105"/>
                    </a:ext>
                  </a:extLst>
                </a:gridCol>
                <a:gridCol w="384175">
                  <a:extLst>
                    <a:ext uri="{9D8B030D-6E8A-4147-A177-3AD203B41FA5}">
                      <a16:colId xmlns:a16="http://schemas.microsoft.com/office/drawing/2014/main" val="2530022667"/>
                    </a:ext>
                  </a:extLst>
                </a:gridCol>
                <a:gridCol w="384175">
                  <a:extLst>
                    <a:ext uri="{9D8B030D-6E8A-4147-A177-3AD203B41FA5}">
                      <a16:colId xmlns:a16="http://schemas.microsoft.com/office/drawing/2014/main" val="3763094734"/>
                    </a:ext>
                  </a:extLst>
                </a:gridCol>
                <a:gridCol w="384175">
                  <a:extLst>
                    <a:ext uri="{9D8B030D-6E8A-4147-A177-3AD203B41FA5}">
                      <a16:colId xmlns:a16="http://schemas.microsoft.com/office/drawing/2014/main" val="3886662372"/>
                    </a:ext>
                  </a:extLst>
                </a:gridCol>
                <a:gridCol w="384175">
                  <a:extLst>
                    <a:ext uri="{9D8B030D-6E8A-4147-A177-3AD203B41FA5}">
                      <a16:colId xmlns:a16="http://schemas.microsoft.com/office/drawing/2014/main" val="496969488"/>
                    </a:ext>
                  </a:extLst>
                </a:gridCol>
                <a:gridCol w="384175">
                  <a:extLst>
                    <a:ext uri="{9D8B030D-6E8A-4147-A177-3AD203B41FA5}">
                      <a16:colId xmlns:a16="http://schemas.microsoft.com/office/drawing/2014/main" val="4253092440"/>
                    </a:ext>
                  </a:extLst>
                </a:gridCol>
                <a:gridCol w="384175">
                  <a:extLst>
                    <a:ext uri="{9D8B030D-6E8A-4147-A177-3AD203B41FA5}">
                      <a16:colId xmlns:a16="http://schemas.microsoft.com/office/drawing/2014/main" val="1271120250"/>
                    </a:ext>
                  </a:extLst>
                </a:gridCol>
              </a:tblGrid>
              <a:tr h="168275">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endPar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endPar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dirty="0" smtClean="0">
                          <a:ln>
                            <a:noFill/>
                          </a:ln>
                          <a:solidFill>
                            <a:srgbClr val="000099"/>
                          </a:solidFill>
                          <a:effectLst/>
                          <a:latin typeface="Arial" panose="020B0604020202020204" pitchFamily="34" charset="0"/>
                          <a:ea typeface="宋体" panose="02010600030101010101" pitchFamily="2" charset="-122"/>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30947628"/>
                  </a:ext>
                </a:extLst>
              </a:tr>
            </a:tbl>
          </a:graphicData>
        </a:graphic>
      </p:graphicFrame>
      <p:graphicFrame>
        <p:nvGraphicFramePr>
          <p:cNvPr id="27" name="Group 305"/>
          <p:cNvGraphicFramePr>
            <a:graphicFrameLocks noGrp="1"/>
          </p:cNvGraphicFramePr>
          <p:nvPr>
            <p:extLst>
              <p:ext uri="{D42A27DB-BD31-4B8C-83A1-F6EECF244321}">
                <p14:modId xmlns:p14="http://schemas.microsoft.com/office/powerpoint/2010/main" val="1339933023"/>
              </p:ext>
            </p:extLst>
          </p:nvPr>
        </p:nvGraphicFramePr>
        <p:xfrm>
          <a:off x="5076822" y="1435750"/>
          <a:ext cx="1536700" cy="347472"/>
        </p:xfrm>
        <a:graphic>
          <a:graphicData uri="http://schemas.openxmlformats.org/drawingml/2006/table">
            <a:tbl>
              <a:tblPr/>
              <a:tblGrid>
                <a:gridCol w="384175">
                  <a:extLst>
                    <a:ext uri="{9D8B030D-6E8A-4147-A177-3AD203B41FA5}">
                      <a16:colId xmlns:a16="http://schemas.microsoft.com/office/drawing/2014/main" val="719182570"/>
                    </a:ext>
                  </a:extLst>
                </a:gridCol>
                <a:gridCol w="384175">
                  <a:extLst>
                    <a:ext uri="{9D8B030D-6E8A-4147-A177-3AD203B41FA5}">
                      <a16:colId xmlns:a16="http://schemas.microsoft.com/office/drawing/2014/main" val="469439678"/>
                    </a:ext>
                  </a:extLst>
                </a:gridCol>
                <a:gridCol w="384175">
                  <a:extLst>
                    <a:ext uri="{9D8B030D-6E8A-4147-A177-3AD203B41FA5}">
                      <a16:colId xmlns:a16="http://schemas.microsoft.com/office/drawing/2014/main" val="1505094995"/>
                    </a:ext>
                  </a:extLst>
                </a:gridCol>
                <a:gridCol w="384175">
                  <a:extLst>
                    <a:ext uri="{9D8B030D-6E8A-4147-A177-3AD203B41FA5}">
                      <a16:colId xmlns:a16="http://schemas.microsoft.com/office/drawing/2014/main" val="1386251408"/>
                    </a:ext>
                  </a:extLst>
                </a:gridCol>
              </a:tblGrid>
              <a:tr h="168275">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endPar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24603679"/>
                  </a:ext>
                </a:extLst>
              </a:tr>
            </a:tbl>
          </a:graphicData>
        </a:graphic>
      </p:graphicFrame>
      <p:sp>
        <p:nvSpPr>
          <p:cNvPr id="28" name="Text Box 300"/>
          <p:cNvSpPr txBox="1">
            <a:spLocks noChangeArrowheads="1"/>
          </p:cNvSpPr>
          <p:nvPr/>
        </p:nvSpPr>
        <p:spPr bwMode="auto">
          <a:xfrm>
            <a:off x="6683372" y="1510359"/>
            <a:ext cx="3238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a:t>7</a:t>
            </a:r>
          </a:p>
        </p:txBody>
      </p:sp>
      <p:sp>
        <p:nvSpPr>
          <p:cNvPr id="29" name="Text Box 301"/>
          <p:cNvSpPr txBox="1">
            <a:spLocks noChangeArrowheads="1"/>
          </p:cNvSpPr>
          <p:nvPr/>
        </p:nvSpPr>
        <p:spPr bwMode="auto">
          <a:xfrm>
            <a:off x="6107109" y="2015184"/>
            <a:ext cx="57943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a:t>high</a:t>
            </a:r>
          </a:p>
        </p:txBody>
      </p:sp>
      <p:sp>
        <p:nvSpPr>
          <p:cNvPr id="30" name="Text Box 302"/>
          <p:cNvSpPr txBox="1">
            <a:spLocks noChangeArrowheads="1"/>
          </p:cNvSpPr>
          <p:nvPr/>
        </p:nvSpPr>
        <p:spPr bwMode="auto">
          <a:xfrm>
            <a:off x="5099047" y="2015184"/>
            <a:ext cx="3238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400" b="1"/>
              <a:t>low</a:t>
            </a:r>
          </a:p>
        </p:txBody>
      </p:sp>
      <p:sp>
        <p:nvSpPr>
          <p:cNvPr id="31" name="Line 303"/>
          <p:cNvSpPr>
            <a:spLocks noChangeShapeType="1"/>
          </p:cNvSpPr>
          <p:nvPr/>
        </p:nvSpPr>
        <p:spPr bwMode="auto">
          <a:xfrm flipV="1">
            <a:off x="6394447" y="1781822"/>
            <a:ext cx="0" cy="1952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304"/>
          <p:cNvSpPr>
            <a:spLocks noChangeShapeType="1"/>
          </p:cNvSpPr>
          <p:nvPr/>
        </p:nvSpPr>
        <p:spPr bwMode="auto">
          <a:xfrm flipV="1">
            <a:off x="5243509" y="1759597"/>
            <a:ext cx="0" cy="1952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3" name="Group 306"/>
          <p:cNvGraphicFramePr>
            <a:graphicFrameLocks noGrp="1"/>
          </p:cNvGraphicFramePr>
          <p:nvPr>
            <p:extLst>
              <p:ext uri="{D42A27DB-BD31-4B8C-83A1-F6EECF244321}">
                <p14:modId xmlns:p14="http://schemas.microsoft.com/office/powerpoint/2010/main" val="1882483856"/>
              </p:ext>
            </p:extLst>
          </p:nvPr>
        </p:nvGraphicFramePr>
        <p:xfrm>
          <a:off x="5076822" y="2515250"/>
          <a:ext cx="1536700" cy="323914"/>
        </p:xfrm>
        <a:graphic>
          <a:graphicData uri="http://schemas.openxmlformats.org/drawingml/2006/table">
            <a:tbl>
              <a:tblPr/>
              <a:tblGrid>
                <a:gridCol w="384175">
                  <a:extLst>
                    <a:ext uri="{9D8B030D-6E8A-4147-A177-3AD203B41FA5}">
                      <a16:colId xmlns:a16="http://schemas.microsoft.com/office/drawing/2014/main" val="3997994929"/>
                    </a:ext>
                  </a:extLst>
                </a:gridCol>
                <a:gridCol w="384175">
                  <a:extLst>
                    <a:ext uri="{9D8B030D-6E8A-4147-A177-3AD203B41FA5}">
                      <a16:colId xmlns:a16="http://schemas.microsoft.com/office/drawing/2014/main" val="4055935044"/>
                    </a:ext>
                  </a:extLst>
                </a:gridCol>
                <a:gridCol w="384175">
                  <a:extLst>
                    <a:ext uri="{9D8B030D-6E8A-4147-A177-3AD203B41FA5}">
                      <a16:colId xmlns:a16="http://schemas.microsoft.com/office/drawing/2014/main" val="875373667"/>
                    </a:ext>
                  </a:extLst>
                </a:gridCol>
                <a:gridCol w="384175">
                  <a:extLst>
                    <a:ext uri="{9D8B030D-6E8A-4147-A177-3AD203B41FA5}">
                      <a16:colId xmlns:a16="http://schemas.microsoft.com/office/drawing/2014/main" val="2678211209"/>
                    </a:ext>
                  </a:extLst>
                </a:gridCol>
              </a:tblGrid>
              <a:tr h="168275">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71931371"/>
                  </a:ext>
                </a:extLst>
              </a:tr>
            </a:tbl>
          </a:graphicData>
        </a:graphic>
      </p:graphicFrame>
      <p:sp>
        <p:nvSpPr>
          <p:cNvPr id="34" name="Text Box 319"/>
          <p:cNvSpPr txBox="1">
            <a:spLocks noChangeArrowheads="1"/>
          </p:cNvSpPr>
          <p:nvPr/>
        </p:nvSpPr>
        <p:spPr bwMode="auto">
          <a:xfrm>
            <a:off x="5710234" y="3094684"/>
            <a:ext cx="57943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a:t>high</a:t>
            </a:r>
          </a:p>
        </p:txBody>
      </p:sp>
      <p:sp>
        <p:nvSpPr>
          <p:cNvPr id="35" name="Text Box 320"/>
          <p:cNvSpPr txBox="1">
            <a:spLocks noChangeArrowheads="1"/>
          </p:cNvSpPr>
          <p:nvPr/>
        </p:nvSpPr>
        <p:spPr bwMode="auto">
          <a:xfrm>
            <a:off x="5422897" y="3094684"/>
            <a:ext cx="3238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400" b="1"/>
              <a:t>low</a:t>
            </a:r>
          </a:p>
        </p:txBody>
      </p:sp>
      <p:sp>
        <p:nvSpPr>
          <p:cNvPr id="36" name="Line 321"/>
          <p:cNvSpPr>
            <a:spLocks noChangeShapeType="1"/>
          </p:cNvSpPr>
          <p:nvPr/>
        </p:nvSpPr>
        <p:spPr bwMode="auto">
          <a:xfrm flipV="1">
            <a:off x="5997572" y="2861322"/>
            <a:ext cx="0" cy="1952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7" name="Group 340"/>
          <p:cNvGraphicFramePr>
            <a:graphicFrameLocks noGrp="1"/>
          </p:cNvGraphicFramePr>
          <p:nvPr>
            <p:extLst>
              <p:ext uri="{D42A27DB-BD31-4B8C-83A1-F6EECF244321}">
                <p14:modId xmlns:p14="http://schemas.microsoft.com/office/powerpoint/2010/main" val="453811491"/>
              </p:ext>
            </p:extLst>
          </p:nvPr>
        </p:nvGraphicFramePr>
        <p:xfrm>
          <a:off x="5076825" y="3667775"/>
          <a:ext cx="1152525" cy="347472"/>
        </p:xfrm>
        <a:graphic>
          <a:graphicData uri="http://schemas.openxmlformats.org/drawingml/2006/table">
            <a:tbl>
              <a:tblPr/>
              <a:tblGrid>
                <a:gridCol w="384175">
                  <a:extLst>
                    <a:ext uri="{9D8B030D-6E8A-4147-A177-3AD203B41FA5}">
                      <a16:colId xmlns:a16="http://schemas.microsoft.com/office/drawing/2014/main" val="825519393"/>
                    </a:ext>
                  </a:extLst>
                </a:gridCol>
                <a:gridCol w="384175">
                  <a:extLst>
                    <a:ext uri="{9D8B030D-6E8A-4147-A177-3AD203B41FA5}">
                      <a16:colId xmlns:a16="http://schemas.microsoft.com/office/drawing/2014/main" val="716015017"/>
                    </a:ext>
                  </a:extLst>
                </a:gridCol>
                <a:gridCol w="384175">
                  <a:extLst>
                    <a:ext uri="{9D8B030D-6E8A-4147-A177-3AD203B41FA5}">
                      <a16:colId xmlns:a16="http://schemas.microsoft.com/office/drawing/2014/main" val="2424112567"/>
                    </a:ext>
                  </a:extLst>
                </a:gridCol>
              </a:tblGrid>
              <a:tr h="168275">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endPar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93409906"/>
                  </a:ext>
                </a:extLst>
              </a:tr>
            </a:tbl>
          </a:graphicData>
        </a:graphic>
      </p:graphicFrame>
      <p:sp>
        <p:nvSpPr>
          <p:cNvPr id="38" name="Text Box 335"/>
          <p:cNvSpPr txBox="1">
            <a:spLocks noChangeArrowheads="1"/>
          </p:cNvSpPr>
          <p:nvPr/>
        </p:nvSpPr>
        <p:spPr bwMode="auto">
          <a:xfrm>
            <a:off x="6359522" y="3742384"/>
            <a:ext cx="3238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a:t>6</a:t>
            </a:r>
          </a:p>
        </p:txBody>
      </p:sp>
      <p:sp>
        <p:nvSpPr>
          <p:cNvPr id="39" name="Text Box 336"/>
          <p:cNvSpPr txBox="1">
            <a:spLocks noChangeArrowheads="1"/>
          </p:cNvSpPr>
          <p:nvPr/>
        </p:nvSpPr>
        <p:spPr bwMode="auto">
          <a:xfrm>
            <a:off x="5710234" y="4247209"/>
            <a:ext cx="57943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a:t>high</a:t>
            </a:r>
          </a:p>
        </p:txBody>
      </p:sp>
      <p:sp>
        <p:nvSpPr>
          <p:cNvPr id="40" name="Text Box 337"/>
          <p:cNvSpPr txBox="1">
            <a:spLocks noChangeArrowheads="1"/>
          </p:cNvSpPr>
          <p:nvPr/>
        </p:nvSpPr>
        <p:spPr bwMode="auto">
          <a:xfrm>
            <a:off x="5099047" y="4247209"/>
            <a:ext cx="3238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400" b="1"/>
              <a:t>low</a:t>
            </a:r>
          </a:p>
        </p:txBody>
      </p:sp>
      <p:sp>
        <p:nvSpPr>
          <p:cNvPr id="41" name="Line 338"/>
          <p:cNvSpPr>
            <a:spLocks noChangeShapeType="1"/>
          </p:cNvSpPr>
          <p:nvPr/>
        </p:nvSpPr>
        <p:spPr bwMode="auto">
          <a:xfrm flipV="1">
            <a:off x="5997572" y="4013847"/>
            <a:ext cx="0" cy="1952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339"/>
          <p:cNvSpPr>
            <a:spLocks noChangeShapeType="1"/>
          </p:cNvSpPr>
          <p:nvPr/>
        </p:nvSpPr>
        <p:spPr bwMode="auto">
          <a:xfrm flipV="1">
            <a:off x="5243509" y="3991622"/>
            <a:ext cx="0" cy="1952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3" name="Group 341"/>
          <p:cNvGraphicFramePr>
            <a:graphicFrameLocks noGrp="1"/>
          </p:cNvGraphicFramePr>
          <p:nvPr>
            <p:extLst>
              <p:ext uri="{D42A27DB-BD31-4B8C-83A1-F6EECF244321}">
                <p14:modId xmlns:p14="http://schemas.microsoft.com/office/powerpoint/2010/main" val="2784980389"/>
              </p:ext>
            </p:extLst>
          </p:nvPr>
        </p:nvGraphicFramePr>
        <p:xfrm>
          <a:off x="5099050" y="4820300"/>
          <a:ext cx="1152525" cy="347472"/>
        </p:xfrm>
        <a:graphic>
          <a:graphicData uri="http://schemas.openxmlformats.org/drawingml/2006/table">
            <a:tbl>
              <a:tblPr/>
              <a:tblGrid>
                <a:gridCol w="384175">
                  <a:extLst>
                    <a:ext uri="{9D8B030D-6E8A-4147-A177-3AD203B41FA5}">
                      <a16:colId xmlns:a16="http://schemas.microsoft.com/office/drawing/2014/main" val="2204946386"/>
                    </a:ext>
                  </a:extLst>
                </a:gridCol>
                <a:gridCol w="384175">
                  <a:extLst>
                    <a:ext uri="{9D8B030D-6E8A-4147-A177-3AD203B41FA5}">
                      <a16:colId xmlns:a16="http://schemas.microsoft.com/office/drawing/2014/main" val="540704120"/>
                    </a:ext>
                  </a:extLst>
                </a:gridCol>
                <a:gridCol w="384175">
                  <a:extLst>
                    <a:ext uri="{9D8B030D-6E8A-4147-A177-3AD203B41FA5}">
                      <a16:colId xmlns:a16="http://schemas.microsoft.com/office/drawing/2014/main" val="6157415"/>
                    </a:ext>
                  </a:extLst>
                </a:gridCol>
              </a:tblGrid>
              <a:tr h="168275">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endPar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66886033"/>
                  </a:ext>
                </a:extLst>
              </a:tr>
            </a:tbl>
          </a:graphicData>
        </a:graphic>
      </p:graphicFrame>
      <p:sp>
        <p:nvSpPr>
          <p:cNvPr id="44" name="Text Box 351"/>
          <p:cNvSpPr txBox="1">
            <a:spLocks noChangeArrowheads="1"/>
          </p:cNvSpPr>
          <p:nvPr/>
        </p:nvSpPr>
        <p:spPr bwMode="auto">
          <a:xfrm>
            <a:off x="6381747" y="4894909"/>
            <a:ext cx="3238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a:t>6</a:t>
            </a:r>
          </a:p>
        </p:txBody>
      </p:sp>
      <p:sp>
        <p:nvSpPr>
          <p:cNvPr id="45" name="Text Box 352"/>
          <p:cNvSpPr txBox="1">
            <a:spLocks noChangeArrowheads="1"/>
          </p:cNvSpPr>
          <p:nvPr/>
        </p:nvSpPr>
        <p:spPr bwMode="auto">
          <a:xfrm>
            <a:off x="5383209" y="5399734"/>
            <a:ext cx="57943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a:t>high</a:t>
            </a:r>
          </a:p>
        </p:txBody>
      </p:sp>
      <p:sp>
        <p:nvSpPr>
          <p:cNvPr id="46" name="Text Box 353"/>
          <p:cNvSpPr txBox="1">
            <a:spLocks noChangeArrowheads="1"/>
          </p:cNvSpPr>
          <p:nvPr/>
        </p:nvSpPr>
        <p:spPr bwMode="auto">
          <a:xfrm>
            <a:off x="5135559" y="5399734"/>
            <a:ext cx="3238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400" b="1"/>
              <a:t>low</a:t>
            </a:r>
          </a:p>
        </p:txBody>
      </p:sp>
      <p:sp>
        <p:nvSpPr>
          <p:cNvPr id="47" name="Line 354"/>
          <p:cNvSpPr>
            <a:spLocks noChangeShapeType="1"/>
          </p:cNvSpPr>
          <p:nvPr/>
        </p:nvSpPr>
        <p:spPr bwMode="auto">
          <a:xfrm flipV="1">
            <a:off x="5675309" y="5166372"/>
            <a:ext cx="0" cy="1952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355"/>
          <p:cNvSpPr>
            <a:spLocks noChangeShapeType="1"/>
          </p:cNvSpPr>
          <p:nvPr/>
        </p:nvSpPr>
        <p:spPr bwMode="auto">
          <a:xfrm flipV="1">
            <a:off x="5280022" y="5144147"/>
            <a:ext cx="0" cy="1952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9" name="Group 356"/>
          <p:cNvGraphicFramePr>
            <a:graphicFrameLocks noGrp="1"/>
          </p:cNvGraphicFramePr>
          <p:nvPr>
            <p:extLst>
              <p:ext uri="{D42A27DB-BD31-4B8C-83A1-F6EECF244321}">
                <p14:modId xmlns:p14="http://schemas.microsoft.com/office/powerpoint/2010/main" val="2017339659"/>
              </p:ext>
            </p:extLst>
          </p:nvPr>
        </p:nvGraphicFramePr>
        <p:xfrm>
          <a:off x="5099050" y="5791850"/>
          <a:ext cx="1152525" cy="323914"/>
        </p:xfrm>
        <a:graphic>
          <a:graphicData uri="http://schemas.openxmlformats.org/drawingml/2006/table">
            <a:tbl>
              <a:tblPr/>
              <a:tblGrid>
                <a:gridCol w="384175">
                  <a:extLst>
                    <a:ext uri="{9D8B030D-6E8A-4147-A177-3AD203B41FA5}">
                      <a16:colId xmlns:a16="http://schemas.microsoft.com/office/drawing/2014/main" val="3632379287"/>
                    </a:ext>
                  </a:extLst>
                </a:gridCol>
                <a:gridCol w="384175">
                  <a:extLst>
                    <a:ext uri="{9D8B030D-6E8A-4147-A177-3AD203B41FA5}">
                      <a16:colId xmlns:a16="http://schemas.microsoft.com/office/drawing/2014/main" val="1903446519"/>
                    </a:ext>
                  </a:extLst>
                </a:gridCol>
                <a:gridCol w="384175">
                  <a:extLst>
                    <a:ext uri="{9D8B030D-6E8A-4147-A177-3AD203B41FA5}">
                      <a16:colId xmlns:a16="http://schemas.microsoft.com/office/drawing/2014/main" val="3663982708"/>
                    </a:ext>
                  </a:extLst>
                </a:gridCol>
              </a:tblGrid>
              <a:tr h="168275">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61846409"/>
                  </a:ext>
                </a:extLst>
              </a:tr>
            </a:tbl>
          </a:graphicData>
        </a:graphic>
      </p:graphicFrame>
      <p:sp>
        <p:nvSpPr>
          <p:cNvPr id="50" name="Text Box 367"/>
          <p:cNvSpPr txBox="1">
            <a:spLocks noChangeArrowheads="1"/>
          </p:cNvSpPr>
          <p:nvPr/>
        </p:nvSpPr>
        <p:spPr bwMode="auto">
          <a:xfrm>
            <a:off x="5383209" y="6371284"/>
            <a:ext cx="57943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a:t>high</a:t>
            </a:r>
          </a:p>
        </p:txBody>
      </p:sp>
      <p:sp>
        <p:nvSpPr>
          <p:cNvPr id="51" name="Text Box 368"/>
          <p:cNvSpPr txBox="1">
            <a:spLocks noChangeArrowheads="1"/>
          </p:cNvSpPr>
          <p:nvPr/>
        </p:nvSpPr>
        <p:spPr bwMode="auto">
          <a:xfrm>
            <a:off x="5135559" y="6371284"/>
            <a:ext cx="3238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400" b="1"/>
              <a:t>low</a:t>
            </a:r>
          </a:p>
        </p:txBody>
      </p:sp>
      <p:sp>
        <p:nvSpPr>
          <p:cNvPr id="52" name="Line 369"/>
          <p:cNvSpPr>
            <a:spLocks noChangeShapeType="1"/>
          </p:cNvSpPr>
          <p:nvPr/>
        </p:nvSpPr>
        <p:spPr bwMode="auto">
          <a:xfrm flipV="1">
            <a:off x="5675309" y="6137922"/>
            <a:ext cx="0" cy="1952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4593127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程序：快速排序</a:t>
            </a:r>
          </a:p>
        </p:txBody>
      </p:sp>
      <p:sp>
        <p:nvSpPr>
          <p:cNvPr id="3" name="内容占位符 2"/>
          <p:cNvSpPr>
            <a:spLocks noGrp="1"/>
          </p:cNvSpPr>
          <p:nvPr>
            <p:ph idx="1"/>
          </p:nvPr>
        </p:nvSpPr>
        <p:spPr/>
        <p:txBody>
          <a:bodyPr/>
          <a:lstStyle/>
          <a:p>
            <a:r>
              <a:rPr lang="zh-CN" altLang="en-US" sz="2800" dirty="0"/>
              <a:t>让我们先来开发一个名为</a:t>
            </a:r>
            <a:r>
              <a:rPr lang="en-US" altLang="zh-CN" sz="2800" dirty="0"/>
              <a:t>quicksort</a:t>
            </a:r>
            <a:r>
              <a:rPr lang="zh-CN" altLang="en-US" sz="2800" dirty="0"/>
              <a:t>的递归函数，此函数采用快速排序算法对整型数组进行排序。</a:t>
            </a:r>
            <a:endParaRPr lang="en-US" altLang="zh-CN" sz="2800" dirty="0"/>
          </a:p>
          <a:p>
            <a:r>
              <a:rPr lang="zh-CN" altLang="en-US" sz="2800" dirty="0"/>
              <a:t>程序</a:t>
            </a:r>
            <a:r>
              <a:rPr lang="en-US" altLang="zh-CN" sz="2800" dirty="0" err="1"/>
              <a:t>qsort.c</a:t>
            </a:r>
            <a:r>
              <a:rPr lang="en-US" altLang="zh-CN" sz="2800" dirty="0"/>
              <a:t> </a:t>
            </a:r>
            <a:r>
              <a:rPr lang="zh-CN" altLang="en-US" sz="2800" dirty="0"/>
              <a:t>将</a:t>
            </a:r>
            <a:r>
              <a:rPr lang="en-US" altLang="zh-CN" sz="2800" dirty="0"/>
              <a:t>10</a:t>
            </a:r>
            <a:r>
              <a:rPr lang="zh-CN" altLang="en-US" sz="2800" dirty="0"/>
              <a:t>个数读入一个数组，调用</a:t>
            </a:r>
            <a:r>
              <a:rPr lang="en-US" altLang="zh-CN" sz="2800" dirty="0"/>
              <a:t>quicksort</a:t>
            </a:r>
            <a:r>
              <a:rPr lang="zh-CN" altLang="en-US" sz="2800" dirty="0"/>
              <a:t>函数来对数组进行排序，然后打印数组中的元素：</a:t>
            </a:r>
            <a:endParaRPr lang="en-US" altLang="zh-CN" sz="2800" dirty="0"/>
          </a:p>
          <a:p>
            <a:pPr>
              <a:lnSpc>
                <a:spcPct val="80000"/>
              </a:lnSpc>
              <a:spcBef>
                <a:spcPts val="1200"/>
              </a:spcBef>
              <a:buNone/>
            </a:pPr>
            <a:r>
              <a:rPr lang="en-US" altLang="zh-CN" sz="2800" dirty="0"/>
              <a:t>	</a:t>
            </a:r>
            <a:r>
              <a:rPr lang="en-US" altLang="zh-CN" sz="2400" dirty="0"/>
              <a:t>Enter 10 numbers to be sorted: </a:t>
            </a:r>
            <a:r>
              <a:rPr lang="en-US" altLang="zh-CN" sz="2400" u="sng" dirty="0"/>
              <a:t>9 16 47 82 4 66 12 3 25 51</a:t>
            </a:r>
          </a:p>
          <a:p>
            <a:pPr>
              <a:lnSpc>
                <a:spcPct val="80000"/>
              </a:lnSpc>
              <a:buNone/>
            </a:pPr>
            <a:r>
              <a:rPr lang="en-US" altLang="zh-CN" sz="2400" dirty="0"/>
              <a:t>	In sorted order: 3 4 9 12 16 25 47 51 66 82</a:t>
            </a:r>
          </a:p>
          <a:p>
            <a:r>
              <a:rPr lang="zh-CN" altLang="en-US" sz="2800" dirty="0"/>
              <a:t>分割数组的代码放置在名为</a:t>
            </a:r>
            <a:r>
              <a:rPr lang="en-US" altLang="zh-CN" sz="2800" dirty="0"/>
              <a:t>split</a:t>
            </a:r>
            <a:r>
              <a:rPr lang="zh-CN" altLang="en-US" sz="2800" dirty="0"/>
              <a:t>的独立的函数中。</a:t>
            </a:r>
            <a:endParaRPr lang="en-US" altLang="zh-CN" sz="2800" dirty="0"/>
          </a:p>
          <a:p>
            <a:pPr marL="0" indent="0">
              <a:buNone/>
            </a:pPr>
            <a:endParaRPr lang="zh-CN" altLang="en-US" dirty="0"/>
          </a:p>
        </p:txBody>
      </p:sp>
    </p:spTree>
    <p:extLst>
      <p:ext uri="{BB962C8B-B14F-4D97-AF65-F5344CB8AC3E}">
        <p14:creationId xmlns:p14="http://schemas.microsoft.com/office/powerpoint/2010/main" val="7558942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04800" y="533400"/>
            <a:ext cx="11582400" cy="6019800"/>
          </a:xfrm>
        </p:spPr>
        <p:txBody>
          <a:bodyPr/>
          <a:lstStyle/>
          <a:p>
            <a:pPr>
              <a:buNone/>
            </a:pPr>
            <a:r>
              <a:rPr lang="en-US" altLang="zh-CN" sz="1800" dirty="0" smtClean="0">
                <a:cs typeface="Courier New" panose="02070309020205020404" pitchFamily="49" charset="0"/>
              </a:rPr>
              <a:t>/</a:t>
            </a:r>
            <a:r>
              <a:rPr lang="zh-CN" altLang="en-US" sz="1800" dirty="0" smtClean="0">
                <a:cs typeface="Courier New" panose="02070309020205020404" pitchFamily="49" charset="0"/>
              </a:rPr>
              <a:t>*</a:t>
            </a:r>
            <a:r>
              <a:rPr lang="en-US" altLang="zh-CN" sz="1800" dirty="0" err="1" smtClean="0">
                <a:cs typeface="Courier New" panose="02070309020205020404" pitchFamily="49" charset="0"/>
              </a:rPr>
              <a:t>qsort.c</a:t>
            </a:r>
            <a:r>
              <a:rPr lang="zh-CN" altLang="en-US" sz="1800" dirty="0" smtClean="0">
                <a:cs typeface="Courier New" panose="02070309020205020404" pitchFamily="49" charset="0"/>
              </a:rPr>
              <a:t>*</a:t>
            </a:r>
            <a:r>
              <a:rPr lang="en-US" altLang="zh-CN" sz="1800" dirty="0" smtClean="0">
                <a:cs typeface="Courier New" panose="02070309020205020404" pitchFamily="49" charset="0"/>
              </a:rPr>
              <a:t>/</a:t>
            </a:r>
            <a:endParaRPr lang="en-US" altLang="zh-CN" sz="1800" dirty="0">
              <a:cs typeface="Courier New" panose="02070309020205020404" pitchFamily="49" charset="0"/>
            </a:endParaRPr>
          </a:p>
          <a:p>
            <a:pPr>
              <a:spcBef>
                <a:spcPts val="200"/>
              </a:spcBef>
              <a:buNone/>
            </a:pPr>
            <a:r>
              <a:rPr lang="en-US" altLang="zh-CN" sz="900" dirty="0">
                <a:cs typeface="Courier New" panose="02070309020205020404" pitchFamily="49" charset="0"/>
              </a:rPr>
              <a:t> </a:t>
            </a:r>
          </a:p>
          <a:p>
            <a:pPr>
              <a:lnSpc>
                <a:spcPct val="80000"/>
              </a:lnSpc>
              <a:spcBef>
                <a:spcPts val="300"/>
              </a:spcBef>
              <a:buNone/>
            </a:pPr>
            <a:r>
              <a:rPr lang="en-US" altLang="zh-CN" sz="1800" dirty="0">
                <a:cs typeface="Courier New" panose="02070309020205020404" pitchFamily="49" charset="0"/>
              </a:rPr>
              <a:t>/* Sorts an array of integers using Quicksort algorithm */</a:t>
            </a:r>
          </a:p>
          <a:p>
            <a:pPr>
              <a:lnSpc>
                <a:spcPct val="50000"/>
              </a:lnSpc>
              <a:spcBef>
                <a:spcPct val="0"/>
              </a:spcBef>
              <a:buFont typeface="Wingdings" panose="05000000000000000000" pitchFamily="2" charset="2"/>
              <a:buNone/>
            </a:pPr>
            <a:r>
              <a:rPr lang="en-US" altLang="zh-CN" sz="1800" dirty="0">
                <a:cs typeface="Courier New" panose="02070309020205020404" pitchFamily="49" charset="0"/>
              </a:rPr>
              <a:t> </a:t>
            </a:r>
          </a:p>
          <a:p>
            <a:pPr>
              <a:lnSpc>
                <a:spcPct val="80000"/>
              </a:lnSpc>
              <a:spcBef>
                <a:spcPts val="300"/>
              </a:spcBef>
              <a:buNone/>
            </a:pPr>
            <a:r>
              <a:rPr lang="en-US" altLang="zh-CN" sz="1800" dirty="0">
                <a:cs typeface="Courier New" panose="02070309020205020404" pitchFamily="49" charset="0"/>
              </a:rPr>
              <a:t>#include &lt;</a:t>
            </a:r>
            <a:r>
              <a:rPr lang="en-US" altLang="zh-CN" sz="1800" dirty="0" err="1">
                <a:cs typeface="Courier New" panose="02070309020205020404" pitchFamily="49" charset="0"/>
              </a:rPr>
              <a:t>stdio.h</a:t>
            </a:r>
            <a:r>
              <a:rPr lang="en-US" altLang="zh-CN" sz="1800" dirty="0">
                <a:cs typeface="Courier New" panose="02070309020205020404" pitchFamily="49" charset="0"/>
              </a:rPr>
              <a:t>&gt;</a:t>
            </a:r>
          </a:p>
          <a:p>
            <a:pPr>
              <a:lnSpc>
                <a:spcPct val="50000"/>
              </a:lnSpc>
              <a:spcBef>
                <a:spcPct val="0"/>
              </a:spcBef>
              <a:buFont typeface="Wingdings" panose="05000000000000000000" pitchFamily="2" charset="2"/>
              <a:buNone/>
            </a:pPr>
            <a:r>
              <a:rPr lang="en-US" altLang="zh-CN" sz="1800" dirty="0">
                <a:cs typeface="Courier New" panose="02070309020205020404" pitchFamily="49" charset="0"/>
              </a:rPr>
              <a:t> </a:t>
            </a:r>
          </a:p>
          <a:p>
            <a:pPr>
              <a:lnSpc>
                <a:spcPct val="80000"/>
              </a:lnSpc>
              <a:spcBef>
                <a:spcPts val="300"/>
              </a:spcBef>
              <a:buNone/>
            </a:pPr>
            <a:r>
              <a:rPr lang="en-US" altLang="zh-CN" sz="1800" dirty="0">
                <a:cs typeface="Courier New" panose="02070309020205020404" pitchFamily="49" charset="0"/>
              </a:rPr>
              <a:t>#define N 10</a:t>
            </a:r>
          </a:p>
          <a:p>
            <a:pPr>
              <a:lnSpc>
                <a:spcPct val="50000"/>
              </a:lnSpc>
              <a:spcBef>
                <a:spcPct val="0"/>
              </a:spcBef>
              <a:buFont typeface="Wingdings" panose="05000000000000000000" pitchFamily="2" charset="2"/>
              <a:buNone/>
            </a:pPr>
            <a:r>
              <a:rPr lang="en-US" altLang="zh-CN" sz="1800" dirty="0">
                <a:cs typeface="Courier New" panose="02070309020205020404" pitchFamily="49" charset="0"/>
              </a:rPr>
              <a:t> </a:t>
            </a:r>
          </a:p>
          <a:p>
            <a:pPr>
              <a:lnSpc>
                <a:spcPct val="80000"/>
              </a:lnSpc>
              <a:spcBef>
                <a:spcPts val="300"/>
              </a:spcBef>
              <a:buNone/>
            </a:pPr>
            <a:r>
              <a:rPr lang="en-US" altLang="zh-CN" sz="1800" dirty="0">
                <a:cs typeface="Courier New" panose="02070309020205020404" pitchFamily="49" charset="0"/>
              </a:rPr>
              <a:t>void quicksort(</a:t>
            </a:r>
            <a:r>
              <a:rPr lang="en-US" altLang="zh-CN" sz="1800" dirty="0" err="1">
                <a:cs typeface="Courier New" panose="02070309020205020404" pitchFamily="49" charset="0"/>
              </a:rPr>
              <a:t>int</a:t>
            </a:r>
            <a:r>
              <a:rPr lang="en-US" altLang="zh-CN" sz="1800" dirty="0">
                <a:cs typeface="Courier New" panose="02070309020205020404" pitchFamily="49" charset="0"/>
              </a:rPr>
              <a:t> a[], </a:t>
            </a:r>
            <a:r>
              <a:rPr lang="en-US" altLang="zh-CN" sz="1800" dirty="0" err="1">
                <a:cs typeface="Courier New" panose="02070309020205020404" pitchFamily="49" charset="0"/>
              </a:rPr>
              <a:t>int</a:t>
            </a:r>
            <a:r>
              <a:rPr lang="en-US" altLang="zh-CN" sz="1800" dirty="0">
                <a:cs typeface="Courier New" panose="02070309020205020404" pitchFamily="49" charset="0"/>
              </a:rPr>
              <a:t> low, </a:t>
            </a:r>
            <a:r>
              <a:rPr lang="en-US" altLang="zh-CN" sz="1800" dirty="0" err="1">
                <a:cs typeface="Courier New" panose="02070309020205020404" pitchFamily="49" charset="0"/>
              </a:rPr>
              <a:t>int</a:t>
            </a:r>
            <a:r>
              <a:rPr lang="en-US" altLang="zh-CN" sz="1800" dirty="0">
                <a:cs typeface="Courier New" panose="02070309020205020404" pitchFamily="49" charset="0"/>
              </a:rPr>
              <a:t> high);</a:t>
            </a:r>
          </a:p>
          <a:p>
            <a:pPr>
              <a:lnSpc>
                <a:spcPct val="80000"/>
              </a:lnSpc>
              <a:spcBef>
                <a:spcPts val="300"/>
              </a:spcBef>
              <a:buNone/>
            </a:pPr>
            <a:r>
              <a:rPr lang="en-US" altLang="zh-CN" sz="1800" dirty="0" err="1">
                <a:cs typeface="Courier New" panose="02070309020205020404" pitchFamily="49" charset="0"/>
              </a:rPr>
              <a:t>int</a:t>
            </a:r>
            <a:r>
              <a:rPr lang="en-US" altLang="zh-CN" sz="1800" dirty="0">
                <a:cs typeface="Courier New" panose="02070309020205020404" pitchFamily="49" charset="0"/>
              </a:rPr>
              <a:t> split(</a:t>
            </a:r>
            <a:r>
              <a:rPr lang="en-US" altLang="zh-CN" sz="1800" dirty="0" err="1">
                <a:cs typeface="Courier New" panose="02070309020205020404" pitchFamily="49" charset="0"/>
              </a:rPr>
              <a:t>int</a:t>
            </a:r>
            <a:r>
              <a:rPr lang="en-US" altLang="zh-CN" sz="1800" dirty="0">
                <a:cs typeface="Courier New" panose="02070309020205020404" pitchFamily="49" charset="0"/>
              </a:rPr>
              <a:t> a[], </a:t>
            </a:r>
            <a:r>
              <a:rPr lang="en-US" altLang="zh-CN" sz="1800" dirty="0" err="1">
                <a:cs typeface="Courier New" panose="02070309020205020404" pitchFamily="49" charset="0"/>
              </a:rPr>
              <a:t>int</a:t>
            </a:r>
            <a:r>
              <a:rPr lang="en-US" altLang="zh-CN" sz="1800" dirty="0">
                <a:cs typeface="Courier New" panose="02070309020205020404" pitchFamily="49" charset="0"/>
              </a:rPr>
              <a:t> low, </a:t>
            </a:r>
            <a:r>
              <a:rPr lang="en-US" altLang="zh-CN" sz="1800" dirty="0" err="1">
                <a:cs typeface="Courier New" panose="02070309020205020404" pitchFamily="49" charset="0"/>
              </a:rPr>
              <a:t>int</a:t>
            </a:r>
            <a:r>
              <a:rPr lang="en-US" altLang="zh-CN" sz="1800" dirty="0">
                <a:cs typeface="Courier New" panose="02070309020205020404" pitchFamily="49" charset="0"/>
              </a:rPr>
              <a:t> high);</a:t>
            </a:r>
          </a:p>
          <a:p>
            <a:pPr>
              <a:lnSpc>
                <a:spcPct val="50000"/>
              </a:lnSpc>
              <a:spcBef>
                <a:spcPct val="0"/>
              </a:spcBef>
              <a:buFont typeface="Wingdings" panose="05000000000000000000" pitchFamily="2" charset="2"/>
              <a:buNone/>
            </a:pPr>
            <a:r>
              <a:rPr lang="en-US" altLang="zh-CN" sz="1800" dirty="0">
                <a:cs typeface="Courier New" panose="02070309020205020404" pitchFamily="49" charset="0"/>
              </a:rPr>
              <a:t> </a:t>
            </a:r>
          </a:p>
          <a:p>
            <a:pPr>
              <a:lnSpc>
                <a:spcPct val="80000"/>
              </a:lnSpc>
              <a:spcBef>
                <a:spcPts val="300"/>
              </a:spcBef>
              <a:buNone/>
            </a:pPr>
            <a:r>
              <a:rPr lang="en-US" altLang="zh-CN" sz="1800" dirty="0" err="1">
                <a:cs typeface="Courier New" panose="02070309020205020404" pitchFamily="49" charset="0"/>
              </a:rPr>
              <a:t>int</a:t>
            </a:r>
            <a:r>
              <a:rPr lang="en-US" altLang="zh-CN" sz="1800" dirty="0">
                <a:cs typeface="Courier New" panose="02070309020205020404" pitchFamily="49" charset="0"/>
              </a:rPr>
              <a:t> main(void)</a:t>
            </a:r>
          </a:p>
          <a:p>
            <a:pPr>
              <a:lnSpc>
                <a:spcPct val="80000"/>
              </a:lnSpc>
              <a:spcBef>
                <a:spcPct val="0"/>
              </a:spcBef>
              <a:buFont typeface="Wingdings" panose="05000000000000000000" pitchFamily="2" charset="2"/>
              <a:buNone/>
            </a:pPr>
            <a:r>
              <a:rPr lang="en-US" altLang="zh-CN" sz="1800" dirty="0">
                <a:cs typeface="Courier New" panose="02070309020205020404" pitchFamily="49" charset="0"/>
              </a:rPr>
              <a:t>{</a:t>
            </a:r>
          </a:p>
          <a:p>
            <a:pPr>
              <a:lnSpc>
                <a:spcPct val="80000"/>
              </a:lnSpc>
              <a:spcBef>
                <a:spcPct val="0"/>
              </a:spcBef>
              <a:buFont typeface="Wingdings" panose="05000000000000000000" pitchFamily="2" charset="2"/>
              <a:buNone/>
            </a:pPr>
            <a:r>
              <a:rPr lang="en-US" altLang="zh-CN" sz="1800" dirty="0">
                <a:cs typeface="Courier New" panose="02070309020205020404" pitchFamily="49" charset="0"/>
              </a:rPr>
              <a:t>  </a:t>
            </a:r>
            <a:r>
              <a:rPr lang="en-US" altLang="zh-CN" sz="1800" dirty="0" err="1">
                <a:cs typeface="Courier New" panose="02070309020205020404" pitchFamily="49" charset="0"/>
              </a:rPr>
              <a:t>int</a:t>
            </a:r>
            <a:r>
              <a:rPr lang="en-US" altLang="zh-CN" sz="1800" dirty="0">
                <a:cs typeface="Courier New" panose="02070309020205020404" pitchFamily="49" charset="0"/>
              </a:rPr>
              <a:t> a[N], </a:t>
            </a:r>
            <a:r>
              <a:rPr lang="en-US" altLang="zh-CN" sz="1800" dirty="0" err="1">
                <a:cs typeface="Courier New" panose="02070309020205020404" pitchFamily="49" charset="0"/>
              </a:rPr>
              <a:t>i</a:t>
            </a:r>
            <a:r>
              <a:rPr lang="en-US" altLang="zh-CN" sz="1800" dirty="0">
                <a:cs typeface="Courier New" panose="02070309020205020404" pitchFamily="49" charset="0"/>
              </a:rPr>
              <a:t>;</a:t>
            </a:r>
          </a:p>
          <a:p>
            <a:pPr>
              <a:lnSpc>
                <a:spcPct val="50000"/>
              </a:lnSpc>
              <a:spcBef>
                <a:spcPct val="0"/>
              </a:spcBef>
              <a:buFont typeface="Wingdings" panose="05000000000000000000" pitchFamily="2" charset="2"/>
              <a:buNone/>
            </a:pPr>
            <a:r>
              <a:rPr lang="en-US" altLang="zh-CN" sz="1800" dirty="0">
                <a:cs typeface="Courier New" panose="02070309020205020404" pitchFamily="49" charset="0"/>
              </a:rPr>
              <a:t> </a:t>
            </a:r>
          </a:p>
          <a:p>
            <a:pPr>
              <a:lnSpc>
                <a:spcPct val="80000"/>
              </a:lnSpc>
              <a:spcBef>
                <a:spcPts val="300"/>
              </a:spcBef>
              <a:buNone/>
            </a:pPr>
            <a:r>
              <a:rPr lang="en-US" altLang="zh-CN" sz="1800" dirty="0">
                <a:cs typeface="Courier New" panose="02070309020205020404" pitchFamily="49" charset="0"/>
              </a:rPr>
              <a:t>  </a:t>
            </a:r>
            <a:r>
              <a:rPr lang="en-US" altLang="zh-CN" sz="1800" dirty="0" err="1">
                <a:cs typeface="Courier New" panose="02070309020205020404" pitchFamily="49" charset="0"/>
              </a:rPr>
              <a:t>printf</a:t>
            </a:r>
            <a:r>
              <a:rPr lang="en-US" altLang="zh-CN" sz="1800" dirty="0">
                <a:cs typeface="Courier New" panose="02070309020205020404" pitchFamily="49" charset="0"/>
              </a:rPr>
              <a:t>("Enter %d numbers to be sorted: ", N);</a:t>
            </a:r>
          </a:p>
          <a:p>
            <a:pPr>
              <a:lnSpc>
                <a:spcPct val="80000"/>
              </a:lnSpc>
              <a:spcBef>
                <a:spcPts val="300"/>
              </a:spcBef>
              <a:buNone/>
            </a:pPr>
            <a:r>
              <a:rPr lang="en-US" altLang="zh-CN" sz="1800" dirty="0">
                <a:cs typeface="Courier New" panose="02070309020205020404" pitchFamily="49" charset="0"/>
              </a:rPr>
              <a:t>  for (</a:t>
            </a:r>
            <a:r>
              <a:rPr lang="en-US" altLang="zh-CN" sz="1800" dirty="0" err="1">
                <a:cs typeface="Courier New" panose="02070309020205020404" pitchFamily="49" charset="0"/>
              </a:rPr>
              <a:t>i</a:t>
            </a:r>
            <a:r>
              <a:rPr lang="en-US" altLang="zh-CN" sz="1800" dirty="0">
                <a:cs typeface="Courier New" panose="02070309020205020404" pitchFamily="49" charset="0"/>
              </a:rPr>
              <a:t> = 0; </a:t>
            </a:r>
            <a:r>
              <a:rPr lang="en-US" altLang="zh-CN" sz="1800" dirty="0" err="1">
                <a:cs typeface="Courier New" panose="02070309020205020404" pitchFamily="49" charset="0"/>
              </a:rPr>
              <a:t>i</a:t>
            </a:r>
            <a:r>
              <a:rPr lang="en-US" altLang="zh-CN" sz="1800" dirty="0">
                <a:cs typeface="Courier New" panose="02070309020205020404" pitchFamily="49" charset="0"/>
              </a:rPr>
              <a:t> &lt; N; </a:t>
            </a:r>
            <a:r>
              <a:rPr lang="en-US" altLang="zh-CN" sz="1800" dirty="0" err="1">
                <a:cs typeface="Courier New" panose="02070309020205020404" pitchFamily="49" charset="0"/>
              </a:rPr>
              <a:t>i</a:t>
            </a:r>
            <a:r>
              <a:rPr lang="en-US" altLang="zh-CN" sz="1800" dirty="0">
                <a:cs typeface="Courier New" panose="02070309020205020404" pitchFamily="49" charset="0"/>
              </a:rPr>
              <a:t>++)</a:t>
            </a:r>
          </a:p>
          <a:p>
            <a:pPr>
              <a:lnSpc>
                <a:spcPct val="80000"/>
              </a:lnSpc>
              <a:spcBef>
                <a:spcPts val="300"/>
              </a:spcBef>
              <a:buNone/>
            </a:pPr>
            <a:r>
              <a:rPr lang="en-US" altLang="zh-CN" sz="1800" dirty="0">
                <a:cs typeface="Courier New" panose="02070309020205020404" pitchFamily="49" charset="0"/>
              </a:rPr>
              <a:t>    </a:t>
            </a:r>
            <a:r>
              <a:rPr lang="en-US" altLang="zh-CN" sz="1800" dirty="0" err="1">
                <a:cs typeface="Courier New" panose="02070309020205020404" pitchFamily="49" charset="0"/>
              </a:rPr>
              <a:t>scanf</a:t>
            </a:r>
            <a:r>
              <a:rPr lang="en-US" altLang="zh-CN" sz="1800" dirty="0">
                <a:cs typeface="Courier New" panose="02070309020205020404" pitchFamily="49" charset="0"/>
              </a:rPr>
              <a:t>("%d", &amp;a[</a:t>
            </a:r>
            <a:r>
              <a:rPr lang="en-US" altLang="zh-CN" sz="1800" dirty="0" err="1">
                <a:cs typeface="Courier New" panose="02070309020205020404" pitchFamily="49" charset="0"/>
              </a:rPr>
              <a:t>i</a:t>
            </a:r>
            <a:r>
              <a:rPr lang="en-US" altLang="zh-CN" sz="1800" dirty="0">
                <a:cs typeface="Courier New" panose="02070309020205020404" pitchFamily="49" charset="0"/>
              </a:rPr>
              <a:t>]);</a:t>
            </a:r>
          </a:p>
          <a:p>
            <a:pPr>
              <a:lnSpc>
                <a:spcPct val="80000"/>
              </a:lnSpc>
              <a:spcBef>
                <a:spcPts val="300"/>
              </a:spcBef>
              <a:buNone/>
            </a:pPr>
            <a:r>
              <a:rPr lang="en-US" altLang="zh-CN" sz="1800" dirty="0">
                <a:cs typeface="Courier New" panose="02070309020205020404" pitchFamily="49" charset="0"/>
              </a:rPr>
              <a:t>  </a:t>
            </a:r>
            <a:r>
              <a:rPr lang="en-US" altLang="zh-CN" sz="1800" b="1" i="1" dirty="0">
                <a:solidFill>
                  <a:srgbClr val="FF0000"/>
                </a:solidFill>
                <a:cs typeface="Courier New" panose="02070309020205020404" pitchFamily="49" charset="0"/>
              </a:rPr>
              <a:t>quicksort</a:t>
            </a:r>
            <a:r>
              <a:rPr lang="en-US" altLang="zh-CN" sz="1800" dirty="0">
                <a:cs typeface="Courier New" panose="02070309020205020404" pitchFamily="49" charset="0"/>
              </a:rPr>
              <a:t>(a, 0, N - 1);</a:t>
            </a:r>
          </a:p>
          <a:p>
            <a:pPr>
              <a:lnSpc>
                <a:spcPct val="50000"/>
              </a:lnSpc>
              <a:spcBef>
                <a:spcPct val="0"/>
              </a:spcBef>
              <a:buFont typeface="Wingdings" panose="05000000000000000000" pitchFamily="2" charset="2"/>
              <a:buNone/>
            </a:pPr>
            <a:r>
              <a:rPr lang="en-US" altLang="zh-CN" sz="1800" dirty="0">
                <a:cs typeface="Courier New" panose="02070309020205020404" pitchFamily="49" charset="0"/>
              </a:rPr>
              <a:t> </a:t>
            </a:r>
          </a:p>
          <a:p>
            <a:pPr>
              <a:lnSpc>
                <a:spcPct val="80000"/>
              </a:lnSpc>
              <a:spcBef>
                <a:spcPts val="300"/>
              </a:spcBef>
              <a:buNone/>
            </a:pPr>
            <a:r>
              <a:rPr lang="en-US" altLang="zh-CN" sz="1800" dirty="0">
                <a:cs typeface="Courier New" panose="02070309020205020404" pitchFamily="49" charset="0"/>
              </a:rPr>
              <a:t>  </a:t>
            </a:r>
            <a:r>
              <a:rPr lang="en-US" altLang="zh-CN" sz="1800" dirty="0" err="1">
                <a:cs typeface="Courier New" panose="02070309020205020404" pitchFamily="49" charset="0"/>
              </a:rPr>
              <a:t>printf</a:t>
            </a:r>
            <a:r>
              <a:rPr lang="en-US" altLang="zh-CN" sz="1800" dirty="0">
                <a:cs typeface="Courier New" panose="02070309020205020404" pitchFamily="49" charset="0"/>
              </a:rPr>
              <a:t>("In sorted order: ");</a:t>
            </a:r>
          </a:p>
          <a:p>
            <a:pPr>
              <a:lnSpc>
                <a:spcPct val="80000"/>
              </a:lnSpc>
              <a:spcBef>
                <a:spcPts val="300"/>
              </a:spcBef>
              <a:buNone/>
            </a:pPr>
            <a:r>
              <a:rPr lang="en-US" altLang="zh-CN" sz="1800" dirty="0">
                <a:cs typeface="Courier New" panose="02070309020205020404" pitchFamily="49" charset="0"/>
              </a:rPr>
              <a:t>  for (</a:t>
            </a:r>
            <a:r>
              <a:rPr lang="en-US" altLang="zh-CN" sz="1800" dirty="0" err="1">
                <a:cs typeface="Courier New" panose="02070309020205020404" pitchFamily="49" charset="0"/>
              </a:rPr>
              <a:t>i</a:t>
            </a:r>
            <a:r>
              <a:rPr lang="en-US" altLang="zh-CN" sz="1800" dirty="0">
                <a:cs typeface="Courier New" panose="02070309020205020404" pitchFamily="49" charset="0"/>
              </a:rPr>
              <a:t> = 0; </a:t>
            </a:r>
            <a:r>
              <a:rPr lang="en-US" altLang="zh-CN" sz="1800" dirty="0" err="1">
                <a:cs typeface="Courier New" panose="02070309020205020404" pitchFamily="49" charset="0"/>
              </a:rPr>
              <a:t>i</a:t>
            </a:r>
            <a:r>
              <a:rPr lang="en-US" altLang="zh-CN" sz="1800" dirty="0">
                <a:cs typeface="Courier New" panose="02070309020205020404" pitchFamily="49" charset="0"/>
              </a:rPr>
              <a:t> &lt; N; </a:t>
            </a:r>
            <a:r>
              <a:rPr lang="en-US" altLang="zh-CN" sz="1800" dirty="0" err="1">
                <a:cs typeface="Courier New" panose="02070309020205020404" pitchFamily="49" charset="0"/>
              </a:rPr>
              <a:t>i</a:t>
            </a:r>
            <a:r>
              <a:rPr lang="en-US" altLang="zh-CN" sz="1800" dirty="0">
                <a:cs typeface="Courier New" panose="02070309020205020404" pitchFamily="49" charset="0"/>
              </a:rPr>
              <a:t>++)</a:t>
            </a:r>
          </a:p>
          <a:p>
            <a:pPr>
              <a:lnSpc>
                <a:spcPct val="80000"/>
              </a:lnSpc>
              <a:spcBef>
                <a:spcPts val="300"/>
              </a:spcBef>
              <a:buNone/>
            </a:pPr>
            <a:r>
              <a:rPr lang="en-US" altLang="zh-CN" sz="1800" dirty="0">
                <a:cs typeface="Courier New" panose="02070309020205020404" pitchFamily="49" charset="0"/>
              </a:rPr>
              <a:t>    </a:t>
            </a:r>
            <a:r>
              <a:rPr lang="en-US" altLang="zh-CN" sz="1800" dirty="0" err="1">
                <a:cs typeface="Courier New" panose="02070309020205020404" pitchFamily="49" charset="0"/>
              </a:rPr>
              <a:t>printf</a:t>
            </a:r>
            <a:r>
              <a:rPr lang="en-US" altLang="zh-CN" sz="1800" dirty="0">
                <a:cs typeface="Courier New" panose="02070309020205020404" pitchFamily="49" charset="0"/>
              </a:rPr>
              <a:t>("%d ", a[</a:t>
            </a:r>
            <a:r>
              <a:rPr lang="en-US" altLang="zh-CN" sz="1800" dirty="0" err="1">
                <a:cs typeface="Courier New" panose="02070309020205020404" pitchFamily="49" charset="0"/>
              </a:rPr>
              <a:t>i</a:t>
            </a:r>
            <a:r>
              <a:rPr lang="en-US" altLang="zh-CN" sz="1800" dirty="0">
                <a:cs typeface="Courier New" panose="02070309020205020404" pitchFamily="49" charset="0"/>
              </a:rPr>
              <a:t>]);</a:t>
            </a:r>
          </a:p>
          <a:p>
            <a:pPr>
              <a:lnSpc>
                <a:spcPct val="80000"/>
              </a:lnSpc>
              <a:spcBef>
                <a:spcPts val="300"/>
              </a:spcBef>
              <a:buNone/>
            </a:pPr>
            <a:r>
              <a:rPr lang="en-US" altLang="zh-CN" sz="1800" dirty="0">
                <a:cs typeface="Courier New" panose="02070309020205020404" pitchFamily="49" charset="0"/>
              </a:rPr>
              <a:t>  </a:t>
            </a:r>
            <a:r>
              <a:rPr lang="en-US" altLang="zh-CN" sz="1800" dirty="0" err="1">
                <a:cs typeface="Courier New" panose="02070309020205020404" pitchFamily="49" charset="0"/>
              </a:rPr>
              <a:t>printf</a:t>
            </a:r>
            <a:r>
              <a:rPr lang="en-US" altLang="zh-CN" sz="1800" dirty="0">
                <a:cs typeface="Courier New" panose="02070309020205020404" pitchFamily="49" charset="0"/>
              </a:rPr>
              <a:t>("\n");</a:t>
            </a:r>
          </a:p>
          <a:p>
            <a:pPr>
              <a:lnSpc>
                <a:spcPct val="50000"/>
              </a:lnSpc>
              <a:spcBef>
                <a:spcPct val="0"/>
              </a:spcBef>
              <a:buFont typeface="Wingdings" panose="05000000000000000000" pitchFamily="2" charset="2"/>
              <a:buNone/>
            </a:pPr>
            <a:r>
              <a:rPr lang="en-US" altLang="zh-CN" sz="1800" dirty="0">
                <a:cs typeface="Courier New" panose="02070309020205020404" pitchFamily="49" charset="0"/>
              </a:rPr>
              <a:t> </a:t>
            </a:r>
          </a:p>
          <a:p>
            <a:pPr>
              <a:lnSpc>
                <a:spcPct val="80000"/>
              </a:lnSpc>
              <a:spcBef>
                <a:spcPct val="0"/>
              </a:spcBef>
              <a:buFont typeface="Wingdings" panose="05000000000000000000" pitchFamily="2" charset="2"/>
              <a:buNone/>
            </a:pPr>
            <a:r>
              <a:rPr lang="en-US" altLang="zh-CN" sz="1800" dirty="0">
                <a:cs typeface="Courier New" panose="02070309020205020404" pitchFamily="49" charset="0"/>
              </a:rPr>
              <a:t>  return 0;</a:t>
            </a:r>
          </a:p>
          <a:p>
            <a:pPr>
              <a:lnSpc>
                <a:spcPct val="80000"/>
              </a:lnSpc>
              <a:spcBef>
                <a:spcPct val="0"/>
              </a:spcBef>
              <a:buFont typeface="Wingdings" panose="05000000000000000000" pitchFamily="2" charset="2"/>
              <a:buNone/>
            </a:pPr>
            <a:r>
              <a:rPr lang="en-US" altLang="zh-CN" sz="1800" dirty="0">
                <a:cs typeface="Courier New" panose="02070309020205020404" pitchFamily="49" charset="0"/>
              </a:rPr>
              <a:t>}</a:t>
            </a:r>
          </a:p>
          <a:p>
            <a:endParaRPr lang="zh-CN" altLang="en-US" sz="1800" dirty="0"/>
          </a:p>
        </p:txBody>
      </p:sp>
    </p:spTree>
    <p:extLst>
      <p:ext uri="{BB962C8B-B14F-4D97-AF65-F5344CB8AC3E}">
        <p14:creationId xmlns:p14="http://schemas.microsoft.com/office/powerpoint/2010/main" val="421782714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04800" y="533400"/>
            <a:ext cx="11582400" cy="6019800"/>
          </a:xfrm>
        </p:spPr>
        <p:txBody>
          <a:bodyPr/>
          <a:lstStyle/>
          <a:p>
            <a:pPr>
              <a:lnSpc>
                <a:spcPct val="80000"/>
              </a:lnSpc>
              <a:spcBef>
                <a:spcPts val="400"/>
              </a:spcBef>
              <a:buNone/>
            </a:pPr>
            <a:r>
              <a:rPr lang="en-US" altLang="zh-CN" sz="3200" dirty="0">
                <a:cs typeface="Courier New" panose="02070309020205020404" pitchFamily="49" charset="0"/>
              </a:rPr>
              <a:t>void quicksort(</a:t>
            </a:r>
            <a:r>
              <a:rPr lang="en-US" altLang="zh-CN" sz="3200" dirty="0" err="1">
                <a:cs typeface="Courier New" panose="02070309020205020404" pitchFamily="49" charset="0"/>
              </a:rPr>
              <a:t>int</a:t>
            </a:r>
            <a:r>
              <a:rPr lang="en-US" altLang="zh-CN" sz="3200" dirty="0">
                <a:cs typeface="Courier New" panose="02070309020205020404" pitchFamily="49" charset="0"/>
              </a:rPr>
              <a:t> a[], </a:t>
            </a:r>
            <a:r>
              <a:rPr lang="en-US" altLang="zh-CN" sz="3200" dirty="0" err="1">
                <a:cs typeface="Courier New" panose="02070309020205020404" pitchFamily="49" charset="0"/>
              </a:rPr>
              <a:t>int</a:t>
            </a:r>
            <a:r>
              <a:rPr lang="en-US" altLang="zh-CN" sz="3200" dirty="0">
                <a:cs typeface="Courier New" panose="02070309020205020404" pitchFamily="49" charset="0"/>
              </a:rPr>
              <a:t> low, </a:t>
            </a:r>
            <a:r>
              <a:rPr lang="en-US" altLang="zh-CN" sz="3200" dirty="0" err="1">
                <a:cs typeface="Courier New" panose="02070309020205020404" pitchFamily="49" charset="0"/>
              </a:rPr>
              <a:t>int</a:t>
            </a:r>
            <a:r>
              <a:rPr lang="en-US" altLang="zh-CN" sz="3200" dirty="0">
                <a:cs typeface="Courier New" panose="02070309020205020404" pitchFamily="49" charset="0"/>
              </a:rPr>
              <a:t> high)</a:t>
            </a:r>
          </a:p>
          <a:p>
            <a:pPr>
              <a:lnSpc>
                <a:spcPct val="80000"/>
              </a:lnSpc>
              <a:spcBef>
                <a:spcPts val="400"/>
              </a:spcBef>
              <a:buNone/>
            </a:pPr>
            <a:r>
              <a:rPr lang="en-US" altLang="zh-CN" sz="3200" dirty="0">
                <a:cs typeface="Courier New" panose="02070309020205020404" pitchFamily="49" charset="0"/>
              </a:rPr>
              <a:t>{</a:t>
            </a:r>
          </a:p>
          <a:p>
            <a:pPr>
              <a:lnSpc>
                <a:spcPct val="80000"/>
              </a:lnSpc>
              <a:spcBef>
                <a:spcPts val="400"/>
              </a:spcBef>
              <a:buNone/>
            </a:pPr>
            <a:r>
              <a:rPr lang="en-US" altLang="zh-CN" sz="3200" dirty="0">
                <a:cs typeface="Courier New" panose="02070309020205020404" pitchFamily="49" charset="0"/>
              </a:rPr>
              <a:t>  </a:t>
            </a:r>
            <a:r>
              <a:rPr lang="en-US" altLang="zh-CN" sz="3200" dirty="0" err="1">
                <a:cs typeface="Courier New" panose="02070309020205020404" pitchFamily="49" charset="0"/>
              </a:rPr>
              <a:t>int</a:t>
            </a:r>
            <a:r>
              <a:rPr lang="en-US" altLang="zh-CN" sz="3200" dirty="0">
                <a:cs typeface="Courier New" panose="02070309020205020404" pitchFamily="49" charset="0"/>
              </a:rPr>
              <a:t> middle;</a:t>
            </a:r>
          </a:p>
          <a:p>
            <a:pPr>
              <a:lnSpc>
                <a:spcPct val="50000"/>
              </a:lnSpc>
              <a:spcBef>
                <a:spcPct val="0"/>
              </a:spcBef>
              <a:buFont typeface="Wingdings" panose="05000000000000000000" pitchFamily="2" charset="2"/>
              <a:buNone/>
            </a:pPr>
            <a:r>
              <a:rPr lang="en-US" altLang="zh-CN" sz="3200" dirty="0">
                <a:cs typeface="Courier New" panose="02070309020205020404" pitchFamily="49" charset="0"/>
              </a:rPr>
              <a:t> </a:t>
            </a:r>
          </a:p>
          <a:p>
            <a:pPr>
              <a:lnSpc>
                <a:spcPct val="80000"/>
              </a:lnSpc>
              <a:spcBef>
                <a:spcPts val="400"/>
              </a:spcBef>
              <a:buNone/>
            </a:pPr>
            <a:r>
              <a:rPr lang="en-US" altLang="zh-CN" sz="3200" dirty="0">
                <a:cs typeface="Courier New" panose="02070309020205020404" pitchFamily="49" charset="0"/>
              </a:rPr>
              <a:t>  if (low &gt;= high) return;</a:t>
            </a:r>
          </a:p>
          <a:p>
            <a:pPr>
              <a:lnSpc>
                <a:spcPct val="80000"/>
              </a:lnSpc>
              <a:spcBef>
                <a:spcPts val="400"/>
              </a:spcBef>
              <a:buNone/>
            </a:pPr>
            <a:r>
              <a:rPr lang="en-US" altLang="zh-CN" sz="3200" dirty="0">
                <a:cs typeface="Courier New" panose="02070309020205020404" pitchFamily="49" charset="0"/>
              </a:rPr>
              <a:t>  middle = </a:t>
            </a:r>
            <a:r>
              <a:rPr lang="en-US" altLang="zh-CN" sz="3200" b="1" i="1" dirty="0">
                <a:solidFill>
                  <a:srgbClr val="FF0000"/>
                </a:solidFill>
                <a:cs typeface="Courier New" panose="02070309020205020404" pitchFamily="49" charset="0"/>
              </a:rPr>
              <a:t>split</a:t>
            </a:r>
            <a:r>
              <a:rPr lang="en-US" altLang="zh-CN" sz="3200" dirty="0">
                <a:cs typeface="Courier New" panose="02070309020205020404" pitchFamily="49" charset="0"/>
              </a:rPr>
              <a:t>(a, low, high);</a:t>
            </a:r>
          </a:p>
          <a:p>
            <a:pPr>
              <a:lnSpc>
                <a:spcPct val="80000"/>
              </a:lnSpc>
              <a:spcBef>
                <a:spcPts val="400"/>
              </a:spcBef>
              <a:buNone/>
            </a:pPr>
            <a:r>
              <a:rPr lang="en-US" altLang="zh-CN" sz="3200" dirty="0">
                <a:cs typeface="Courier New" panose="02070309020205020404" pitchFamily="49" charset="0"/>
              </a:rPr>
              <a:t>  quicksort(a, low, middle - 1);</a:t>
            </a:r>
          </a:p>
          <a:p>
            <a:pPr>
              <a:lnSpc>
                <a:spcPct val="80000"/>
              </a:lnSpc>
              <a:spcBef>
                <a:spcPts val="400"/>
              </a:spcBef>
              <a:buNone/>
            </a:pPr>
            <a:r>
              <a:rPr lang="en-US" altLang="zh-CN" sz="3200" dirty="0">
                <a:cs typeface="Courier New" panose="02070309020205020404" pitchFamily="49" charset="0"/>
              </a:rPr>
              <a:t>  quicksort(a, middle + 1, high);</a:t>
            </a:r>
          </a:p>
          <a:p>
            <a:pPr>
              <a:lnSpc>
                <a:spcPct val="80000"/>
              </a:lnSpc>
              <a:spcBef>
                <a:spcPts val="400"/>
              </a:spcBef>
              <a:buNone/>
            </a:pPr>
            <a:r>
              <a:rPr lang="en-US" altLang="zh-CN" sz="3200" dirty="0" smtClean="0">
                <a:cs typeface="Courier New" panose="02070309020205020404" pitchFamily="49" charset="0"/>
              </a:rPr>
              <a:t>}</a:t>
            </a:r>
            <a:endParaRPr lang="en-US" altLang="zh-CN" sz="3200" dirty="0">
              <a:cs typeface="Courier New" panose="02070309020205020404" pitchFamily="49" charset="0"/>
            </a:endParaRPr>
          </a:p>
        </p:txBody>
      </p:sp>
    </p:spTree>
    <p:extLst>
      <p:ext uri="{BB962C8B-B14F-4D97-AF65-F5344CB8AC3E}">
        <p14:creationId xmlns:p14="http://schemas.microsoft.com/office/powerpoint/2010/main" val="32361885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04800" y="533400"/>
            <a:ext cx="11582400" cy="6019800"/>
          </a:xfrm>
        </p:spPr>
        <p:txBody>
          <a:bodyPr/>
          <a:lstStyle/>
          <a:p>
            <a:pPr>
              <a:lnSpc>
                <a:spcPct val="80000"/>
              </a:lnSpc>
              <a:spcBef>
                <a:spcPts val="400"/>
              </a:spcBef>
              <a:buNone/>
            </a:pPr>
            <a:r>
              <a:rPr lang="en-US" altLang="zh-CN" sz="2400" dirty="0" err="1">
                <a:cs typeface="Courier New" panose="02070309020205020404" pitchFamily="49" charset="0"/>
              </a:rPr>
              <a:t>int</a:t>
            </a:r>
            <a:r>
              <a:rPr lang="en-US" altLang="zh-CN" sz="2400" dirty="0">
                <a:cs typeface="Courier New" panose="02070309020205020404" pitchFamily="49" charset="0"/>
              </a:rPr>
              <a:t> split(</a:t>
            </a:r>
            <a:r>
              <a:rPr lang="en-US" altLang="zh-CN" sz="2400" dirty="0" err="1">
                <a:cs typeface="Courier New" panose="02070309020205020404" pitchFamily="49" charset="0"/>
              </a:rPr>
              <a:t>int</a:t>
            </a:r>
            <a:r>
              <a:rPr lang="en-US" altLang="zh-CN" sz="2400" dirty="0">
                <a:cs typeface="Courier New" panose="02070309020205020404" pitchFamily="49" charset="0"/>
              </a:rPr>
              <a:t> a[], </a:t>
            </a:r>
            <a:r>
              <a:rPr lang="en-US" altLang="zh-CN" sz="2400" dirty="0" err="1">
                <a:cs typeface="Courier New" panose="02070309020205020404" pitchFamily="49" charset="0"/>
              </a:rPr>
              <a:t>int</a:t>
            </a:r>
            <a:r>
              <a:rPr lang="en-US" altLang="zh-CN" sz="2400" dirty="0">
                <a:cs typeface="Courier New" panose="02070309020205020404" pitchFamily="49" charset="0"/>
              </a:rPr>
              <a:t> low, </a:t>
            </a:r>
            <a:r>
              <a:rPr lang="en-US" altLang="zh-CN" sz="2400" dirty="0" err="1">
                <a:cs typeface="Courier New" panose="02070309020205020404" pitchFamily="49" charset="0"/>
              </a:rPr>
              <a:t>int</a:t>
            </a:r>
            <a:r>
              <a:rPr lang="en-US" altLang="zh-CN" sz="2400" dirty="0">
                <a:cs typeface="Courier New" panose="02070309020205020404" pitchFamily="49" charset="0"/>
              </a:rPr>
              <a:t> high)</a:t>
            </a:r>
          </a:p>
          <a:p>
            <a:pPr>
              <a:lnSpc>
                <a:spcPct val="80000"/>
              </a:lnSpc>
              <a:spcBef>
                <a:spcPts val="400"/>
              </a:spcBef>
              <a:buNone/>
            </a:pPr>
            <a:r>
              <a:rPr lang="en-US" altLang="zh-CN" sz="2400" dirty="0">
                <a:cs typeface="Courier New" panose="02070309020205020404" pitchFamily="49" charset="0"/>
              </a:rPr>
              <a:t>{</a:t>
            </a:r>
          </a:p>
          <a:p>
            <a:pPr>
              <a:lnSpc>
                <a:spcPct val="80000"/>
              </a:lnSpc>
              <a:spcBef>
                <a:spcPts val="400"/>
              </a:spcBef>
              <a:buNone/>
            </a:pPr>
            <a:r>
              <a:rPr lang="en-US" altLang="zh-CN" sz="2400" dirty="0">
                <a:cs typeface="Courier New" panose="02070309020205020404" pitchFamily="49" charset="0"/>
              </a:rPr>
              <a:t>  </a:t>
            </a:r>
            <a:r>
              <a:rPr lang="en-US" altLang="zh-CN" sz="2400" dirty="0" err="1">
                <a:cs typeface="Courier New" panose="02070309020205020404" pitchFamily="49" charset="0"/>
              </a:rPr>
              <a:t>int</a:t>
            </a:r>
            <a:r>
              <a:rPr lang="en-US" altLang="zh-CN" sz="2400" dirty="0">
                <a:cs typeface="Courier New" panose="02070309020205020404" pitchFamily="49" charset="0"/>
              </a:rPr>
              <a:t> </a:t>
            </a:r>
            <a:r>
              <a:rPr lang="en-US" altLang="zh-CN" sz="2400" dirty="0" err="1">
                <a:cs typeface="Courier New" panose="02070309020205020404" pitchFamily="49" charset="0"/>
              </a:rPr>
              <a:t>part_element</a:t>
            </a:r>
            <a:r>
              <a:rPr lang="en-US" altLang="zh-CN" sz="2400" dirty="0">
                <a:cs typeface="Courier New" panose="02070309020205020404" pitchFamily="49" charset="0"/>
              </a:rPr>
              <a:t> = a[low];</a:t>
            </a:r>
          </a:p>
          <a:p>
            <a:pPr>
              <a:lnSpc>
                <a:spcPct val="50000"/>
              </a:lnSpc>
              <a:spcBef>
                <a:spcPct val="0"/>
              </a:spcBef>
              <a:buFont typeface="Wingdings" panose="05000000000000000000" pitchFamily="2" charset="2"/>
              <a:buNone/>
            </a:pPr>
            <a:r>
              <a:rPr lang="en-US" altLang="zh-CN" sz="2400" dirty="0">
                <a:cs typeface="Courier New" panose="02070309020205020404" pitchFamily="49" charset="0"/>
              </a:rPr>
              <a:t> </a:t>
            </a:r>
          </a:p>
          <a:p>
            <a:pPr>
              <a:lnSpc>
                <a:spcPct val="80000"/>
              </a:lnSpc>
              <a:spcBef>
                <a:spcPts val="400"/>
              </a:spcBef>
              <a:buNone/>
            </a:pPr>
            <a:r>
              <a:rPr lang="en-US" altLang="zh-CN" sz="2400" dirty="0">
                <a:cs typeface="Courier New" panose="02070309020205020404" pitchFamily="49" charset="0"/>
              </a:rPr>
              <a:t>  for (;;) {</a:t>
            </a:r>
          </a:p>
          <a:p>
            <a:pPr>
              <a:lnSpc>
                <a:spcPct val="80000"/>
              </a:lnSpc>
              <a:spcBef>
                <a:spcPts val="400"/>
              </a:spcBef>
              <a:buNone/>
            </a:pPr>
            <a:r>
              <a:rPr lang="en-US" altLang="zh-CN" sz="2400" dirty="0">
                <a:cs typeface="Courier New" panose="02070309020205020404" pitchFamily="49" charset="0"/>
              </a:rPr>
              <a:t>    while (low &lt; high &amp;&amp; </a:t>
            </a:r>
            <a:r>
              <a:rPr lang="en-US" altLang="zh-CN" sz="2400" dirty="0" err="1">
                <a:cs typeface="Courier New" panose="02070309020205020404" pitchFamily="49" charset="0"/>
              </a:rPr>
              <a:t>part_element</a:t>
            </a:r>
            <a:r>
              <a:rPr lang="en-US" altLang="zh-CN" sz="2400" dirty="0">
                <a:cs typeface="Courier New" panose="02070309020205020404" pitchFamily="49" charset="0"/>
              </a:rPr>
              <a:t> </a:t>
            </a:r>
            <a:r>
              <a:rPr lang="en-US" altLang="zh-CN" sz="2400" dirty="0">
                <a:solidFill>
                  <a:schemeClr val="hlink"/>
                </a:solidFill>
                <a:cs typeface="Courier New" panose="02070309020205020404" pitchFamily="49" charset="0"/>
              </a:rPr>
              <a:t>&lt;=</a:t>
            </a:r>
            <a:r>
              <a:rPr lang="en-US" altLang="zh-CN" sz="2400" dirty="0">
                <a:cs typeface="Courier New" panose="02070309020205020404" pitchFamily="49" charset="0"/>
              </a:rPr>
              <a:t> a[high])</a:t>
            </a:r>
          </a:p>
          <a:p>
            <a:pPr>
              <a:lnSpc>
                <a:spcPct val="80000"/>
              </a:lnSpc>
              <a:spcBef>
                <a:spcPts val="400"/>
              </a:spcBef>
              <a:buNone/>
            </a:pPr>
            <a:r>
              <a:rPr lang="en-US" altLang="zh-CN" sz="2400" dirty="0">
                <a:cs typeface="Courier New" panose="02070309020205020404" pitchFamily="49" charset="0"/>
              </a:rPr>
              <a:t>      high--;</a:t>
            </a:r>
          </a:p>
          <a:p>
            <a:pPr>
              <a:lnSpc>
                <a:spcPct val="80000"/>
              </a:lnSpc>
              <a:spcBef>
                <a:spcPts val="400"/>
              </a:spcBef>
              <a:buNone/>
            </a:pPr>
            <a:r>
              <a:rPr lang="en-US" altLang="zh-CN" sz="2400" dirty="0">
                <a:cs typeface="Courier New" panose="02070309020205020404" pitchFamily="49" charset="0"/>
              </a:rPr>
              <a:t>    if (low &gt;= high) break;</a:t>
            </a:r>
          </a:p>
          <a:p>
            <a:pPr>
              <a:lnSpc>
                <a:spcPct val="80000"/>
              </a:lnSpc>
              <a:spcBef>
                <a:spcPts val="400"/>
              </a:spcBef>
              <a:buNone/>
            </a:pPr>
            <a:r>
              <a:rPr lang="en-US" altLang="zh-CN" sz="2400" dirty="0">
                <a:cs typeface="Courier New" panose="02070309020205020404" pitchFamily="49" charset="0"/>
              </a:rPr>
              <a:t>    a[low++] = a[high];</a:t>
            </a:r>
          </a:p>
          <a:p>
            <a:pPr>
              <a:lnSpc>
                <a:spcPct val="50000"/>
              </a:lnSpc>
              <a:spcBef>
                <a:spcPct val="0"/>
              </a:spcBef>
              <a:buFont typeface="Wingdings" panose="05000000000000000000" pitchFamily="2" charset="2"/>
              <a:buNone/>
            </a:pPr>
            <a:r>
              <a:rPr lang="en-US" altLang="zh-CN" sz="2400" dirty="0">
                <a:cs typeface="Courier New" panose="02070309020205020404" pitchFamily="49" charset="0"/>
              </a:rPr>
              <a:t> </a:t>
            </a:r>
          </a:p>
          <a:p>
            <a:pPr>
              <a:lnSpc>
                <a:spcPct val="80000"/>
              </a:lnSpc>
              <a:spcBef>
                <a:spcPts val="400"/>
              </a:spcBef>
              <a:buNone/>
            </a:pPr>
            <a:r>
              <a:rPr lang="en-US" altLang="zh-CN" sz="2400" dirty="0">
                <a:cs typeface="Courier New" panose="02070309020205020404" pitchFamily="49" charset="0"/>
              </a:rPr>
              <a:t>    while (low &lt; high &amp;&amp; a[low] &lt;= </a:t>
            </a:r>
            <a:r>
              <a:rPr lang="en-US" altLang="zh-CN" sz="2400" dirty="0" err="1">
                <a:cs typeface="Courier New" panose="02070309020205020404" pitchFamily="49" charset="0"/>
              </a:rPr>
              <a:t>part_element</a:t>
            </a:r>
            <a:r>
              <a:rPr lang="en-US" altLang="zh-CN" sz="2400" dirty="0">
                <a:cs typeface="Courier New" panose="02070309020205020404" pitchFamily="49" charset="0"/>
              </a:rPr>
              <a:t>)</a:t>
            </a:r>
          </a:p>
          <a:p>
            <a:pPr>
              <a:lnSpc>
                <a:spcPct val="80000"/>
              </a:lnSpc>
              <a:spcBef>
                <a:spcPts val="400"/>
              </a:spcBef>
              <a:buNone/>
            </a:pPr>
            <a:r>
              <a:rPr lang="en-US" altLang="zh-CN" sz="2400" dirty="0">
                <a:cs typeface="Courier New" panose="02070309020205020404" pitchFamily="49" charset="0"/>
              </a:rPr>
              <a:t>      low++;</a:t>
            </a:r>
          </a:p>
          <a:p>
            <a:pPr>
              <a:lnSpc>
                <a:spcPct val="80000"/>
              </a:lnSpc>
              <a:spcBef>
                <a:spcPts val="400"/>
              </a:spcBef>
              <a:buNone/>
            </a:pPr>
            <a:r>
              <a:rPr lang="en-US" altLang="zh-CN" sz="2400" dirty="0">
                <a:cs typeface="Courier New" panose="02070309020205020404" pitchFamily="49" charset="0"/>
              </a:rPr>
              <a:t>    if (low &gt;= high) break;</a:t>
            </a:r>
          </a:p>
          <a:p>
            <a:pPr>
              <a:lnSpc>
                <a:spcPct val="80000"/>
              </a:lnSpc>
              <a:spcBef>
                <a:spcPts val="400"/>
              </a:spcBef>
              <a:buNone/>
            </a:pPr>
            <a:r>
              <a:rPr lang="en-US" altLang="zh-CN" sz="2400" dirty="0">
                <a:cs typeface="Courier New" panose="02070309020205020404" pitchFamily="49" charset="0"/>
              </a:rPr>
              <a:t>    a[high--] = a[low];</a:t>
            </a:r>
          </a:p>
          <a:p>
            <a:pPr>
              <a:lnSpc>
                <a:spcPct val="80000"/>
              </a:lnSpc>
              <a:spcBef>
                <a:spcPts val="400"/>
              </a:spcBef>
              <a:buNone/>
            </a:pPr>
            <a:r>
              <a:rPr lang="en-US" altLang="zh-CN" sz="2400" dirty="0">
                <a:cs typeface="Courier New" panose="02070309020205020404" pitchFamily="49" charset="0"/>
              </a:rPr>
              <a:t>  }</a:t>
            </a:r>
          </a:p>
          <a:p>
            <a:pPr>
              <a:lnSpc>
                <a:spcPct val="50000"/>
              </a:lnSpc>
              <a:spcBef>
                <a:spcPct val="0"/>
              </a:spcBef>
              <a:buFont typeface="Wingdings" panose="05000000000000000000" pitchFamily="2" charset="2"/>
              <a:buNone/>
            </a:pPr>
            <a:r>
              <a:rPr lang="en-US" altLang="zh-CN" sz="2400" dirty="0">
                <a:cs typeface="Courier New" panose="02070309020205020404" pitchFamily="49" charset="0"/>
              </a:rPr>
              <a:t> </a:t>
            </a:r>
          </a:p>
          <a:p>
            <a:pPr>
              <a:lnSpc>
                <a:spcPct val="80000"/>
              </a:lnSpc>
              <a:spcBef>
                <a:spcPts val="400"/>
              </a:spcBef>
              <a:buNone/>
            </a:pPr>
            <a:r>
              <a:rPr lang="en-US" altLang="zh-CN" sz="2400" dirty="0">
                <a:cs typeface="Courier New" panose="02070309020205020404" pitchFamily="49" charset="0"/>
              </a:rPr>
              <a:t>  a[high] = </a:t>
            </a:r>
            <a:r>
              <a:rPr lang="en-US" altLang="zh-CN" sz="2400" dirty="0" err="1">
                <a:cs typeface="Courier New" panose="02070309020205020404" pitchFamily="49" charset="0"/>
              </a:rPr>
              <a:t>part_element</a:t>
            </a:r>
            <a:r>
              <a:rPr lang="en-US" altLang="zh-CN" sz="2400" dirty="0">
                <a:cs typeface="Courier New" panose="02070309020205020404" pitchFamily="49" charset="0"/>
              </a:rPr>
              <a:t>;</a:t>
            </a:r>
          </a:p>
          <a:p>
            <a:pPr>
              <a:lnSpc>
                <a:spcPct val="80000"/>
              </a:lnSpc>
              <a:spcBef>
                <a:spcPts val="400"/>
              </a:spcBef>
              <a:buNone/>
            </a:pPr>
            <a:r>
              <a:rPr lang="en-US" altLang="zh-CN" sz="2400" dirty="0">
                <a:cs typeface="Courier New" panose="02070309020205020404" pitchFamily="49" charset="0"/>
              </a:rPr>
              <a:t>  return high;</a:t>
            </a:r>
          </a:p>
          <a:p>
            <a:pPr>
              <a:lnSpc>
                <a:spcPct val="80000"/>
              </a:lnSpc>
              <a:spcBef>
                <a:spcPts val="400"/>
              </a:spcBef>
              <a:buNone/>
            </a:pPr>
            <a:r>
              <a:rPr lang="en-US" altLang="zh-CN" sz="2400" dirty="0">
                <a:cs typeface="Courier New" panose="02070309020205020404" pitchFamily="49" charset="0"/>
              </a:rPr>
              <a:t>}</a:t>
            </a:r>
          </a:p>
        </p:txBody>
      </p:sp>
    </p:spTree>
    <p:extLst>
      <p:ext uri="{BB962C8B-B14F-4D97-AF65-F5344CB8AC3E}">
        <p14:creationId xmlns:p14="http://schemas.microsoft.com/office/powerpoint/2010/main" val="38137801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案例分析</a:t>
            </a:r>
            <a:endParaRPr lang="zh-CN" altLang="en-US" dirty="0"/>
          </a:p>
        </p:txBody>
      </p:sp>
      <p:sp>
        <p:nvSpPr>
          <p:cNvPr id="3" name="内容占位符 2"/>
          <p:cNvSpPr>
            <a:spLocks noGrp="1"/>
          </p:cNvSpPr>
          <p:nvPr>
            <p:ph idx="1"/>
          </p:nvPr>
        </p:nvSpPr>
        <p:spPr/>
        <p:txBody>
          <a:bodyPr/>
          <a:lstStyle/>
          <a:p>
            <a:r>
              <a:rPr lang="zh-CN" altLang="en-US" dirty="0" smtClean="0"/>
              <a:t>分析上述代码，可以发现：</a:t>
            </a:r>
            <a:endParaRPr lang="en-US" altLang="zh-CN" dirty="0" smtClean="0"/>
          </a:p>
          <a:p>
            <a:pPr lvl="1"/>
            <a:r>
              <a:rPr lang="zh-CN" altLang="en-US" dirty="0" smtClean="0"/>
              <a:t>要实现的功能是由一系列相关联的语句构成的；</a:t>
            </a:r>
            <a:endParaRPr lang="en-US" altLang="zh-CN" dirty="0"/>
          </a:p>
          <a:p>
            <a:pPr lvl="1"/>
            <a:r>
              <a:rPr lang="zh-CN" altLang="en-US" dirty="0" smtClean="0"/>
              <a:t>这些语句组成了一个功能块；</a:t>
            </a:r>
            <a:endParaRPr lang="en-US" altLang="zh-CN" dirty="0"/>
          </a:p>
          <a:p>
            <a:pPr lvl="1"/>
            <a:r>
              <a:rPr lang="zh-CN" altLang="en-US" dirty="0" smtClean="0"/>
              <a:t>这个功能块可能会被多次重复使用；</a:t>
            </a:r>
            <a:endParaRPr lang="en-US" altLang="zh-CN" dirty="0"/>
          </a:p>
          <a:p>
            <a:pPr lvl="1"/>
            <a:r>
              <a:rPr lang="zh-CN" altLang="en-US" dirty="0" smtClean="0"/>
              <a:t>每次使用时，功能块的运算模式是不变的，但参与运算的数值可能不同，得到的结果也就不一样。</a:t>
            </a:r>
            <a:endParaRPr lang="en-US" altLang="zh-CN" dirty="0" smtClean="0"/>
          </a:p>
          <a:p>
            <a:pPr marL="457200" lvl="1" indent="0">
              <a:buNone/>
            </a:pPr>
            <a:endParaRPr lang="en-US" altLang="zh-CN" dirty="0" smtClean="0"/>
          </a:p>
          <a:p>
            <a:r>
              <a:rPr lang="en-US" altLang="zh-CN" sz="2800" dirty="0" smtClean="0">
                <a:cs typeface="+mn-cs"/>
              </a:rPr>
              <a:t>C</a:t>
            </a:r>
            <a:r>
              <a:rPr lang="zh-CN" altLang="en-US" sz="2800" dirty="0" smtClean="0">
                <a:cs typeface="+mn-cs"/>
              </a:rPr>
              <a:t>语言提供了包装上述功能块的机制，这就是：</a:t>
            </a:r>
            <a:r>
              <a:rPr lang="zh-CN" altLang="en-US" sz="2800" b="1" dirty="0" smtClean="0">
                <a:solidFill>
                  <a:srgbClr val="FF0000"/>
                </a:solidFill>
                <a:cs typeface="+mn-cs"/>
              </a:rPr>
              <a:t>函数</a:t>
            </a:r>
            <a:r>
              <a:rPr lang="en-US" altLang="zh-CN" sz="2800" b="1" dirty="0" smtClean="0">
                <a:solidFill>
                  <a:srgbClr val="FF0000"/>
                </a:solidFill>
                <a:cs typeface="+mn-cs"/>
              </a:rPr>
              <a:t>(</a:t>
            </a:r>
            <a:r>
              <a:rPr lang="en-US" altLang="zh-CN" sz="2800" b="1" i="1" dirty="0" smtClean="0">
                <a:solidFill>
                  <a:srgbClr val="FF0000"/>
                </a:solidFill>
                <a:cs typeface="+mn-cs"/>
              </a:rPr>
              <a:t>function</a:t>
            </a:r>
            <a:r>
              <a:rPr lang="en-US" altLang="zh-CN" sz="2800" b="1" dirty="0" smtClean="0">
                <a:solidFill>
                  <a:srgbClr val="FF0000"/>
                </a:solidFill>
                <a:cs typeface="+mn-cs"/>
              </a:rPr>
              <a:t>)</a:t>
            </a:r>
            <a:endParaRPr lang="zh-CN" altLang="en-US" sz="2800" b="1" dirty="0">
              <a:solidFill>
                <a:srgbClr val="FF0000"/>
              </a:solidFill>
              <a:cs typeface="+mn-cs"/>
            </a:endParaRPr>
          </a:p>
        </p:txBody>
      </p:sp>
    </p:spTree>
    <p:extLst>
      <p:ext uri="{BB962C8B-B14F-4D97-AF65-F5344CB8AC3E}">
        <p14:creationId xmlns:p14="http://schemas.microsoft.com/office/powerpoint/2010/main" val="2718026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程序：快速排序</a:t>
            </a:r>
          </a:p>
        </p:txBody>
      </p:sp>
      <p:sp>
        <p:nvSpPr>
          <p:cNvPr id="3" name="内容占位符 2"/>
          <p:cNvSpPr>
            <a:spLocks noGrp="1"/>
          </p:cNvSpPr>
          <p:nvPr>
            <p:ph idx="1"/>
          </p:nvPr>
        </p:nvSpPr>
        <p:spPr/>
        <p:txBody>
          <a:bodyPr/>
          <a:lstStyle/>
          <a:p>
            <a:r>
              <a:rPr lang="zh-CN" altLang="en-US" sz="3200" dirty="0"/>
              <a:t>改进此程序性能的方法：</a:t>
            </a:r>
          </a:p>
          <a:p>
            <a:pPr lvl="1"/>
            <a:r>
              <a:rPr lang="zh-CN" altLang="en-US" sz="2800" dirty="0"/>
              <a:t>改进分割算法。</a:t>
            </a:r>
          </a:p>
          <a:p>
            <a:pPr lvl="1"/>
            <a:r>
              <a:rPr lang="zh-CN" altLang="en-US" sz="2800" dirty="0"/>
              <a:t>采用不同的方法进行小数组排序。</a:t>
            </a:r>
          </a:p>
          <a:p>
            <a:pPr lvl="1"/>
            <a:r>
              <a:rPr lang="zh-CN" altLang="en-US" sz="2800" dirty="0"/>
              <a:t>使得快速排序非递归</a:t>
            </a:r>
            <a:r>
              <a:rPr lang="zh-CN" altLang="en-US" sz="2800" dirty="0" smtClean="0"/>
              <a:t>。</a:t>
            </a:r>
            <a:endParaRPr lang="en-US" altLang="zh-CN" sz="2800" dirty="0"/>
          </a:p>
        </p:txBody>
      </p:sp>
    </p:spTree>
    <p:extLst>
      <p:ext uri="{BB962C8B-B14F-4D97-AF65-F5344CB8AC3E}">
        <p14:creationId xmlns:p14="http://schemas.microsoft.com/office/powerpoint/2010/main" val="4095755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函数的概念</a:t>
            </a:r>
            <a:endParaRPr lang="zh-CN" altLang="en-US" dirty="0"/>
          </a:p>
        </p:txBody>
      </p:sp>
      <p:sp>
        <p:nvSpPr>
          <p:cNvPr id="3" name="内容占位符 2"/>
          <p:cNvSpPr>
            <a:spLocks noGrp="1"/>
          </p:cNvSpPr>
          <p:nvPr>
            <p:ph idx="1"/>
          </p:nvPr>
        </p:nvSpPr>
        <p:spPr/>
        <p:txBody>
          <a:bodyPr/>
          <a:lstStyle/>
          <a:p>
            <a:r>
              <a:rPr lang="zh-CN" altLang="en-US" sz="2800" dirty="0" smtClean="0"/>
              <a:t>简单来说，</a:t>
            </a:r>
            <a:r>
              <a:rPr lang="zh-CN" altLang="en-US" sz="2800" dirty="0"/>
              <a:t>函数就是</a:t>
            </a:r>
            <a:r>
              <a:rPr lang="zh-CN" altLang="en-US" sz="2800" dirty="0" smtClean="0"/>
              <a:t>组合</a:t>
            </a:r>
            <a:r>
              <a:rPr lang="zh-CN" altLang="en-US" sz="2800" dirty="0"/>
              <a:t>在</a:t>
            </a:r>
            <a:r>
              <a:rPr lang="zh-CN" altLang="en-US" sz="2800" dirty="0" smtClean="0"/>
              <a:t>一起的、完成一定功能的、并且被命名</a:t>
            </a:r>
            <a:r>
              <a:rPr lang="zh-CN" altLang="en-US" sz="2800" dirty="0"/>
              <a:t>的</a:t>
            </a:r>
            <a:r>
              <a:rPr lang="zh-CN" altLang="en-US" sz="2800" dirty="0" smtClean="0"/>
              <a:t>语句序列。</a:t>
            </a:r>
            <a:endParaRPr lang="en-US" altLang="zh-CN" sz="2800" dirty="0"/>
          </a:p>
          <a:p>
            <a:r>
              <a:rPr lang="zh-CN" altLang="en-US" sz="2800" dirty="0" smtClean="0"/>
              <a:t>每个</a:t>
            </a:r>
            <a:r>
              <a:rPr lang="zh-CN" altLang="en-US" sz="2800" dirty="0"/>
              <a:t>函数本质上是一个自带声明和语句</a:t>
            </a:r>
            <a:r>
              <a:rPr lang="zh-CN" altLang="en-US" sz="2800" dirty="0" smtClean="0"/>
              <a:t>的分程序。</a:t>
            </a:r>
            <a:endParaRPr lang="en-US" altLang="zh-CN" sz="2800" dirty="0"/>
          </a:p>
          <a:p>
            <a:r>
              <a:rPr lang="zh-CN" altLang="en-US" sz="2800" dirty="0" smtClean="0"/>
              <a:t>函数</a:t>
            </a:r>
            <a:r>
              <a:rPr lang="zh-CN" altLang="en-US" sz="2800" dirty="0"/>
              <a:t>的优点</a:t>
            </a:r>
            <a:r>
              <a:rPr lang="zh-CN" altLang="en-US" sz="2800" dirty="0" smtClean="0"/>
              <a:t>：</a:t>
            </a:r>
            <a:endParaRPr lang="en-US" altLang="zh-CN" sz="2800" dirty="0"/>
          </a:p>
          <a:p>
            <a:pPr lvl="1"/>
            <a:r>
              <a:rPr lang="zh-CN" altLang="en-US" sz="2800" dirty="0"/>
              <a:t>可以利用函数把程序划分</a:t>
            </a:r>
            <a:r>
              <a:rPr lang="zh-CN" altLang="en-US" sz="2800" dirty="0" smtClean="0"/>
              <a:t>成功能相对独立的小</a:t>
            </a:r>
            <a:r>
              <a:rPr lang="zh-CN" altLang="en-US" sz="2800" dirty="0"/>
              <a:t>块，这样便于人们理解和修改程序。</a:t>
            </a:r>
            <a:endParaRPr lang="en-US" altLang="zh-CN" sz="2800" dirty="0"/>
          </a:p>
          <a:p>
            <a:pPr lvl="1"/>
            <a:r>
              <a:rPr lang="zh-CN" altLang="en-US" sz="2800" dirty="0" smtClean="0"/>
              <a:t>可以</a:t>
            </a:r>
            <a:r>
              <a:rPr lang="zh-CN" altLang="en-US" sz="2800" dirty="0"/>
              <a:t>避免重复编写可多次使用的代码</a:t>
            </a:r>
            <a:r>
              <a:rPr lang="zh-CN" altLang="en-US" sz="2800" dirty="0" smtClean="0"/>
              <a:t>。</a:t>
            </a:r>
            <a:endParaRPr lang="en-US" altLang="zh-CN" sz="2800" dirty="0" smtClean="0"/>
          </a:p>
          <a:p>
            <a:pPr lvl="1"/>
            <a:r>
              <a:rPr lang="zh-CN" altLang="en-US" sz="2800" dirty="0" smtClean="0"/>
              <a:t>函数是可以被重用的，即：一</a:t>
            </a:r>
            <a:r>
              <a:rPr lang="zh-CN" altLang="en-US" sz="2800" dirty="0"/>
              <a:t>个函数最初可能是某个程序的一部分，但可以将其用于其他程序中</a:t>
            </a:r>
            <a:r>
              <a:rPr lang="zh-CN" altLang="en-US" sz="2800" dirty="0" smtClean="0"/>
              <a:t>。</a:t>
            </a:r>
            <a:endParaRPr lang="zh-CN" altLang="en-US" sz="2800" dirty="0"/>
          </a:p>
        </p:txBody>
      </p:sp>
    </p:spTree>
    <p:extLst>
      <p:ext uri="{BB962C8B-B14F-4D97-AF65-F5344CB8AC3E}">
        <p14:creationId xmlns:p14="http://schemas.microsoft.com/office/powerpoint/2010/main" val="1962075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a:t>
            </a:r>
            <a:r>
              <a:rPr lang="zh-CN" altLang="en-US" dirty="0"/>
              <a:t>函数的定义和调用</a:t>
            </a:r>
          </a:p>
        </p:txBody>
      </p:sp>
      <p:sp>
        <p:nvSpPr>
          <p:cNvPr id="3" name="内容占位符 2"/>
          <p:cNvSpPr>
            <a:spLocks noGrp="1"/>
          </p:cNvSpPr>
          <p:nvPr>
            <p:ph idx="1"/>
          </p:nvPr>
        </p:nvSpPr>
        <p:spPr/>
        <p:txBody>
          <a:bodyPr/>
          <a:lstStyle/>
          <a:p>
            <a:r>
              <a:rPr lang="zh-CN" altLang="en-US" sz="2800" dirty="0" smtClean="0"/>
              <a:t>我们先通过一个简单实例来看看函数是如何定义的。</a:t>
            </a:r>
            <a:endParaRPr lang="zh-CN" altLang="en-US" sz="2800" dirty="0"/>
          </a:p>
          <a:p>
            <a:pPr marL="0" indent="0">
              <a:buNone/>
            </a:pPr>
            <a:r>
              <a:rPr lang="en-US" altLang="zh-CN" sz="2800" dirty="0" smtClean="0"/>
              <a:t>【</a:t>
            </a:r>
            <a:r>
              <a:rPr lang="zh-CN" altLang="en-US" sz="2800" dirty="0" smtClean="0"/>
              <a:t>例</a:t>
            </a:r>
            <a:r>
              <a:rPr lang="en-US" altLang="zh-CN" sz="2800" dirty="0" smtClean="0"/>
              <a:t>】</a:t>
            </a:r>
            <a:r>
              <a:rPr lang="zh-CN" altLang="en-US" sz="2800" dirty="0" smtClean="0"/>
              <a:t>一</a:t>
            </a:r>
            <a:r>
              <a:rPr lang="zh-CN" altLang="en-US" sz="2800" dirty="0"/>
              <a:t>个叫做</a:t>
            </a:r>
            <a:r>
              <a:rPr lang="en-US" altLang="zh-CN" sz="2800" dirty="0">
                <a:cs typeface="Courier New" panose="02070309020205020404" pitchFamily="49" charset="0"/>
              </a:rPr>
              <a:t>average</a:t>
            </a:r>
            <a:r>
              <a:rPr lang="zh-CN" altLang="en-US" sz="2800" dirty="0"/>
              <a:t>的函数用来计算两个</a:t>
            </a:r>
            <a:r>
              <a:rPr lang="en-US" altLang="zh-CN" sz="2800" dirty="0"/>
              <a:t>double</a:t>
            </a:r>
            <a:r>
              <a:rPr lang="zh-CN" altLang="en-US" sz="2800" dirty="0"/>
              <a:t>类型数值的</a:t>
            </a:r>
            <a:r>
              <a:rPr lang="zh-CN" altLang="en-US" sz="2800" dirty="0" smtClean="0"/>
              <a:t>平均值</a:t>
            </a:r>
            <a:endParaRPr lang="en-US" altLang="zh-CN" sz="2800" dirty="0"/>
          </a:p>
          <a:p>
            <a:pPr>
              <a:lnSpc>
                <a:spcPct val="80000"/>
              </a:lnSpc>
              <a:spcBef>
                <a:spcPts val="1200"/>
              </a:spcBef>
              <a:buNone/>
            </a:pPr>
            <a:endParaRPr lang="en-US" altLang="zh-CN" sz="2400" dirty="0" smtClean="0">
              <a:solidFill>
                <a:srgbClr val="FF7706"/>
              </a:solidFill>
            </a:endParaRPr>
          </a:p>
          <a:p>
            <a:pPr>
              <a:lnSpc>
                <a:spcPct val="80000"/>
              </a:lnSpc>
              <a:spcBef>
                <a:spcPts val="1200"/>
              </a:spcBef>
              <a:buNone/>
            </a:pPr>
            <a:endParaRPr lang="en-US" altLang="zh-CN" sz="2400" dirty="0">
              <a:solidFill>
                <a:srgbClr val="FF7706"/>
              </a:solidFill>
            </a:endParaRPr>
          </a:p>
          <a:p>
            <a:pPr>
              <a:lnSpc>
                <a:spcPct val="80000"/>
              </a:lnSpc>
              <a:spcBef>
                <a:spcPts val="1200"/>
              </a:spcBef>
              <a:buNone/>
            </a:pPr>
            <a:endParaRPr lang="en-US" altLang="zh-CN" sz="2400" dirty="0" smtClean="0">
              <a:solidFill>
                <a:srgbClr val="FF7706"/>
              </a:solidFill>
            </a:endParaRPr>
          </a:p>
          <a:p>
            <a:pPr lvl="4">
              <a:lnSpc>
                <a:spcPct val="80000"/>
              </a:lnSpc>
              <a:spcBef>
                <a:spcPts val="1200"/>
              </a:spcBef>
              <a:buNone/>
            </a:pPr>
            <a:r>
              <a:rPr lang="en-US" altLang="zh-CN" sz="2400" i="1" dirty="0">
                <a:solidFill>
                  <a:srgbClr val="0070C0"/>
                </a:solidFill>
                <a:effectLst>
                  <a:outerShdw blurRad="38100" dist="38100" dir="2700000" algn="tl">
                    <a:srgbClr val="000000">
                      <a:alpha val="43137"/>
                    </a:srgbClr>
                  </a:outerShdw>
                </a:effectLst>
                <a:latin typeface="Consolas" panose="020B0609020204030204" pitchFamily="49" charset="0"/>
              </a:rPr>
              <a:t>	double average(double a, double b)</a:t>
            </a:r>
          </a:p>
          <a:p>
            <a:pPr lvl="4">
              <a:lnSpc>
                <a:spcPct val="80000"/>
              </a:lnSpc>
              <a:buNone/>
            </a:pPr>
            <a:r>
              <a:rPr lang="en-US" altLang="zh-CN" sz="2400" i="1" dirty="0">
                <a:solidFill>
                  <a:srgbClr val="0070C0"/>
                </a:solidFill>
                <a:effectLst>
                  <a:outerShdw blurRad="38100" dist="38100" dir="2700000" algn="tl">
                    <a:srgbClr val="000000">
                      <a:alpha val="43137"/>
                    </a:srgbClr>
                  </a:outerShdw>
                </a:effectLst>
                <a:latin typeface="Consolas" panose="020B0609020204030204" pitchFamily="49" charset="0"/>
              </a:rPr>
              <a:t>	{</a:t>
            </a:r>
          </a:p>
          <a:p>
            <a:pPr lvl="4">
              <a:lnSpc>
                <a:spcPct val="80000"/>
              </a:lnSpc>
              <a:buNone/>
            </a:pPr>
            <a:r>
              <a:rPr lang="en-US" altLang="zh-CN" sz="2400" i="1" dirty="0">
                <a:solidFill>
                  <a:srgbClr val="0070C0"/>
                </a:solidFill>
                <a:effectLst>
                  <a:outerShdw blurRad="38100" dist="38100" dir="2700000" algn="tl">
                    <a:srgbClr val="000000">
                      <a:alpha val="43137"/>
                    </a:srgbClr>
                  </a:outerShdw>
                </a:effectLst>
                <a:latin typeface="Consolas" panose="020B0609020204030204" pitchFamily="49" charset="0"/>
              </a:rPr>
              <a:t>	  return (a + b) / 2;</a:t>
            </a:r>
          </a:p>
          <a:p>
            <a:pPr lvl="4">
              <a:lnSpc>
                <a:spcPct val="80000"/>
              </a:lnSpc>
              <a:buNone/>
            </a:pPr>
            <a:r>
              <a:rPr lang="en-US" altLang="zh-CN" sz="2400" i="1" dirty="0">
                <a:solidFill>
                  <a:srgbClr val="0070C0"/>
                </a:solidFill>
                <a:effectLst>
                  <a:outerShdw blurRad="38100" dist="38100" dir="2700000" algn="tl">
                    <a:srgbClr val="000000">
                      <a:alpha val="43137"/>
                    </a:srgbClr>
                  </a:outerShdw>
                </a:effectLst>
                <a:latin typeface="Consolas" panose="020B0609020204030204" pitchFamily="49" charset="0"/>
              </a:rPr>
              <a:t>	</a:t>
            </a:r>
            <a:r>
              <a:rPr lang="en-US" altLang="zh-CN" sz="2400" i="1" dirty="0" smtClean="0">
                <a:solidFill>
                  <a:srgbClr val="0070C0"/>
                </a:solidFill>
                <a:effectLst>
                  <a:outerShdw blurRad="38100" dist="38100" dir="2700000" algn="tl">
                    <a:srgbClr val="000000">
                      <a:alpha val="43137"/>
                    </a:srgbClr>
                  </a:outerShdw>
                </a:effectLst>
                <a:latin typeface="Consolas" panose="020B0609020204030204" pitchFamily="49" charset="0"/>
              </a:rPr>
              <a:t>}</a:t>
            </a:r>
            <a:endParaRPr lang="en-US" altLang="zh-CN" sz="2400" i="1" dirty="0">
              <a:solidFill>
                <a:srgbClr val="0070C0"/>
              </a:solidFill>
              <a:effectLst>
                <a:outerShdw blurRad="38100" dist="38100" dir="2700000" algn="tl">
                  <a:srgbClr val="000000">
                    <a:alpha val="43137"/>
                  </a:srgbClr>
                </a:outerShdw>
              </a:effectLst>
              <a:latin typeface="Consolas" panose="020B0609020204030204" pitchFamily="49" charset="0"/>
            </a:endParaRPr>
          </a:p>
        </p:txBody>
      </p:sp>
      <p:sp>
        <p:nvSpPr>
          <p:cNvPr id="4" name="圆角矩形标注 3"/>
          <p:cNvSpPr/>
          <p:nvPr/>
        </p:nvSpPr>
        <p:spPr bwMode="auto">
          <a:xfrm>
            <a:off x="3429000" y="2743200"/>
            <a:ext cx="1295400" cy="609600"/>
          </a:xfrm>
          <a:prstGeom prst="wedgeRoundRectCallout">
            <a:avLst>
              <a:gd name="adj1" fmla="val -17689"/>
              <a:gd name="adj2" fmla="val 80852"/>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函数名</a:t>
            </a:r>
          </a:p>
        </p:txBody>
      </p:sp>
      <p:sp>
        <p:nvSpPr>
          <p:cNvPr id="5" name="矩形 4"/>
          <p:cNvSpPr/>
          <p:nvPr/>
        </p:nvSpPr>
        <p:spPr bwMode="auto">
          <a:xfrm>
            <a:off x="3276600" y="3581400"/>
            <a:ext cx="1295400" cy="533400"/>
          </a:xfrm>
          <a:prstGeom prst="rect">
            <a:avLst/>
          </a:prstGeom>
          <a:no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6" name="圆角矩形标注 5"/>
          <p:cNvSpPr/>
          <p:nvPr/>
        </p:nvSpPr>
        <p:spPr bwMode="auto">
          <a:xfrm>
            <a:off x="838200" y="2743200"/>
            <a:ext cx="1981200" cy="609600"/>
          </a:xfrm>
          <a:prstGeom prst="wedgeRoundRectCallout">
            <a:avLst>
              <a:gd name="adj1" fmla="val 29917"/>
              <a:gd name="adj2" fmla="val 77363"/>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a:t>
            </a:r>
            <a:r>
              <a:rPr lang="zh-CN" altLang="en-US" sz="18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的返回类型</a:t>
            </a:r>
            <a:endParaRPr kumimoji="0" lang="zh-CN" altLang="en-US" sz="1800" b="0" i="0" u="none" strike="noStrike" cap="none" normalizeH="0" baseline="0" dirty="0" smtClean="0">
              <a:ln>
                <a:noFill/>
              </a:ln>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7" name="矩形 6"/>
          <p:cNvSpPr/>
          <p:nvPr/>
        </p:nvSpPr>
        <p:spPr bwMode="auto">
          <a:xfrm>
            <a:off x="2057400" y="3581400"/>
            <a:ext cx="1187302" cy="533400"/>
          </a:xfrm>
          <a:prstGeom prst="rect">
            <a:avLst/>
          </a:prstGeom>
          <a:no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8" name="圆角矩形标注 7"/>
          <p:cNvSpPr/>
          <p:nvPr/>
        </p:nvSpPr>
        <p:spPr bwMode="auto">
          <a:xfrm>
            <a:off x="5486401" y="2743200"/>
            <a:ext cx="3048000" cy="609600"/>
          </a:xfrm>
          <a:prstGeom prst="wedgeRoundRectCallout">
            <a:avLst>
              <a:gd name="adj1" fmla="val -33558"/>
              <a:gd name="adj2" fmla="val 79689"/>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函数的</a:t>
            </a:r>
            <a:r>
              <a:rPr kumimoji="0" lang="zh-CN" altLang="en-US" sz="2000" b="0" i="0" u="none" strike="noStrike" cap="none" normalizeH="0" baseline="0" dirty="0" smtClean="0">
                <a:ln>
                  <a:noFill/>
                </a:ln>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形式参数（列表）</a:t>
            </a:r>
            <a:endParaRPr kumimoji="0" lang="zh-CN" altLang="en-US" sz="2000" b="0" i="0" u="none" strike="noStrike" cap="none" normalizeH="0" baseline="0" dirty="0" smtClean="0">
              <a:ln>
                <a:noFill/>
              </a:ln>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9" name="矩形 8"/>
          <p:cNvSpPr/>
          <p:nvPr/>
        </p:nvSpPr>
        <p:spPr bwMode="auto">
          <a:xfrm>
            <a:off x="4640224" y="3581400"/>
            <a:ext cx="3132175" cy="533400"/>
          </a:xfrm>
          <a:prstGeom prst="rect">
            <a:avLst/>
          </a:prstGeom>
          <a:no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10" name="圆角矩形标注 9"/>
          <p:cNvSpPr/>
          <p:nvPr/>
        </p:nvSpPr>
        <p:spPr bwMode="auto">
          <a:xfrm>
            <a:off x="6172200" y="4267200"/>
            <a:ext cx="1447800" cy="609600"/>
          </a:xfrm>
          <a:prstGeom prst="wedgeRoundRectCallout">
            <a:avLst>
              <a:gd name="adj1" fmla="val -64865"/>
              <a:gd name="adj2" fmla="val 7275"/>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函数体</a:t>
            </a:r>
            <a:endParaRPr kumimoji="0" lang="zh-CN" altLang="en-US" sz="2000" b="0" i="0" u="none" strike="noStrike" cap="none" normalizeH="0" baseline="0" dirty="0" smtClean="0">
              <a:ln>
                <a:noFill/>
              </a:ln>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4255943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5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250"/>
                                        <p:tgtEl>
                                          <p:spTgt spid="7"/>
                                        </p:tgtEl>
                                      </p:cBhvr>
                                    </p:animEffect>
                                  </p:childTnLst>
                                </p:cTn>
                              </p:par>
                            </p:childTnLst>
                          </p:cTn>
                        </p:par>
                        <p:par>
                          <p:cTn id="17" fill="hold">
                            <p:stCondLst>
                              <p:cond delay="25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5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250"/>
                                        <p:tgtEl>
                                          <p:spTgt spid="9"/>
                                        </p:tgtEl>
                                      </p:cBhvr>
                                    </p:animEffect>
                                  </p:childTnLst>
                                </p:cTn>
                              </p:par>
                            </p:childTnLst>
                          </p:cTn>
                        </p:par>
                        <p:par>
                          <p:cTn id="26" fill="hold">
                            <p:stCondLst>
                              <p:cond delay="25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25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533400"/>
            <a:ext cx="11582400" cy="6019800"/>
          </a:xfrm>
        </p:spPr>
        <p:txBody>
          <a:bodyPr/>
          <a:lstStyle/>
          <a:p>
            <a:pPr>
              <a:spcBef>
                <a:spcPts val="200"/>
              </a:spcBef>
              <a:buNone/>
            </a:pPr>
            <a:r>
              <a:rPr lang="en-US" altLang="zh-CN" sz="2200" dirty="0" smtClean="0">
                <a:cs typeface="Courier New" panose="02070309020205020404" pitchFamily="49" charset="0"/>
              </a:rPr>
              <a:t>#</a:t>
            </a:r>
            <a:r>
              <a:rPr lang="en-US" altLang="zh-CN" sz="2200" dirty="0">
                <a:cs typeface="Courier New" panose="02070309020205020404" pitchFamily="49" charset="0"/>
              </a:rPr>
              <a:t>include &lt;</a:t>
            </a:r>
            <a:r>
              <a:rPr lang="en-US" altLang="zh-CN" sz="2200" dirty="0" err="1">
                <a:cs typeface="Courier New" panose="02070309020205020404" pitchFamily="49" charset="0"/>
              </a:rPr>
              <a:t>stdio.h</a:t>
            </a:r>
            <a:r>
              <a:rPr lang="en-US" altLang="zh-CN" sz="2200" dirty="0">
                <a:cs typeface="Courier New" panose="02070309020205020404" pitchFamily="49" charset="0"/>
              </a:rPr>
              <a:t>&gt;</a:t>
            </a:r>
          </a:p>
          <a:p>
            <a:pPr>
              <a:lnSpc>
                <a:spcPct val="70000"/>
              </a:lnSpc>
              <a:spcBef>
                <a:spcPct val="0"/>
              </a:spcBef>
              <a:buFont typeface="Wingdings" panose="05000000000000000000" pitchFamily="2" charset="2"/>
              <a:buNone/>
            </a:pPr>
            <a:r>
              <a:rPr lang="en-US" altLang="zh-CN" sz="2200" dirty="0">
                <a:cs typeface="Courier New" panose="02070309020205020404" pitchFamily="49" charset="0"/>
              </a:rPr>
              <a:t> </a:t>
            </a:r>
          </a:p>
          <a:p>
            <a:pPr>
              <a:lnSpc>
                <a:spcPct val="80000"/>
              </a:lnSpc>
              <a:spcBef>
                <a:spcPts val="400"/>
              </a:spcBef>
              <a:buNone/>
            </a:pPr>
            <a:r>
              <a:rPr lang="en-US" altLang="zh-CN" sz="2200" dirty="0">
                <a:cs typeface="Courier New" panose="02070309020205020404" pitchFamily="49" charset="0"/>
              </a:rPr>
              <a:t>double average(double a, double b)</a:t>
            </a:r>
          </a:p>
          <a:p>
            <a:pPr>
              <a:lnSpc>
                <a:spcPct val="80000"/>
              </a:lnSpc>
              <a:spcBef>
                <a:spcPts val="400"/>
              </a:spcBef>
              <a:buNone/>
            </a:pPr>
            <a:r>
              <a:rPr lang="en-US" altLang="zh-CN" sz="2200" dirty="0">
                <a:cs typeface="Courier New" panose="02070309020205020404" pitchFamily="49" charset="0"/>
              </a:rPr>
              <a:t>{</a:t>
            </a:r>
          </a:p>
          <a:p>
            <a:pPr>
              <a:lnSpc>
                <a:spcPct val="80000"/>
              </a:lnSpc>
              <a:spcBef>
                <a:spcPts val="400"/>
              </a:spcBef>
              <a:buNone/>
            </a:pPr>
            <a:r>
              <a:rPr lang="en-US" altLang="zh-CN" sz="2200" dirty="0">
                <a:cs typeface="Courier New" panose="02070309020205020404" pitchFamily="49" charset="0"/>
              </a:rPr>
              <a:t>  return (a + b) / 2;</a:t>
            </a:r>
          </a:p>
          <a:p>
            <a:pPr>
              <a:lnSpc>
                <a:spcPct val="80000"/>
              </a:lnSpc>
              <a:spcBef>
                <a:spcPts val="400"/>
              </a:spcBef>
              <a:buNone/>
            </a:pPr>
            <a:r>
              <a:rPr lang="en-US" altLang="zh-CN" sz="2200" dirty="0">
                <a:cs typeface="Courier New" panose="02070309020205020404" pitchFamily="49" charset="0"/>
              </a:rPr>
              <a:t>}</a:t>
            </a:r>
          </a:p>
          <a:p>
            <a:pPr>
              <a:lnSpc>
                <a:spcPct val="70000"/>
              </a:lnSpc>
              <a:spcBef>
                <a:spcPct val="0"/>
              </a:spcBef>
              <a:buFont typeface="Wingdings" panose="05000000000000000000" pitchFamily="2" charset="2"/>
              <a:buNone/>
            </a:pPr>
            <a:r>
              <a:rPr lang="en-US" altLang="zh-CN" sz="2200" dirty="0">
                <a:cs typeface="Courier New" panose="02070309020205020404" pitchFamily="49" charset="0"/>
              </a:rPr>
              <a:t> </a:t>
            </a:r>
          </a:p>
          <a:p>
            <a:pPr>
              <a:lnSpc>
                <a:spcPct val="80000"/>
              </a:lnSpc>
              <a:spcBef>
                <a:spcPts val="400"/>
              </a:spcBef>
              <a:buNone/>
            </a:pPr>
            <a:r>
              <a:rPr lang="en-US" altLang="zh-CN" sz="2200" dirty="0" err="1">
                <a:cs typeface="Courier New" panose="02070309020205020404" pitchFamily="49" charset="0"/>
              </a:rPr>
              <a:t>int</a:t>
            </a:r>
            <a:r>
              <a:rPr lang="en-US" altLang="zh-CN" sz="2200" dirty="0">
                <a:cs typeface="Courier New" panose="02070309020205020404" pitchFamily="49" charset="0"/>
              </a:rPr>
              <a:t> main(void)</a:t>
            </a:r>
          </a:p>
          <a:p>
            <a:pPr>
              <a:lnSpc>
                <a:spcPct val="80000"/>
              </a:lnSpc>
              <a:spcBef>
                <a:spcPts val="400"/>
              </a:spcBef>
              <a:buNone/>
            </a:pPr>
            <a:r>
              <a:rPr lang="en-US" altLang="zh-CN" sz="2200" dirty="0">
                <a:cs typeface="Courier New" panose="02070309020205020404" pitchFamily="49" charset="0"/>
              </a:rPr>
              <a:t>{</a:t>
            </a:r>
          </a:p>
          <a:p>
            <a:pPr>
              <a:lnSpc>
                <a:spcPct val="80000"/>
              </a:lnSpc>
              <a:spcBef>
                <a:spcPts val="400"/>
              </a:spcBef>
              <a:buNone/>
            </a:pPr>
            <a:r>
              <a:rPr lang="en-US" altLang="zh-CN" sz="2200" dirty="0">
                <a:cs typeface="Courier New" panose="02070309020205020404" pitchFamily="49" charset="0"/>
              </a:rPr>
              <a:t>  double x, y, z;</a:t>
            </a:r>
          </a:p>
          <a:p>
            <a:pPr>
              <a:lnSpc>
                <a:spcPct val="70000"/>
              </a:lnSpc>
              <a:spcBef>
                <a:spcPct val="0"/>
              </a:spcBef>
              <a:buFont typeface="Wingdings" panose="05000000000000000000" pitchFamily="2" charset="2"/>
              <a:buNone/>
            </a:pPr>
            <a:r>
              <a:rPr lang="en-US" altLang="zh-CN" sz="2200" dirty="0">
                <a:cs typeface="Courier New" panose="02070309020205020404" pitchFamily="49" charset="0"/>
              </a:rPr>
              <a:t> </a:t>
            </a:r>
          </a:p>
          <a:p>
            <a:pPr>
              <a:lnSpc>
                <a:spcPct val="80000"/>
              </a:lnSpc>
              <a:spcBef>
                <a:spcPts val="400"/>
              </a:spcBef>
              <a:buNone/>
            </a:pPr>
            <a:r>
              <a:rPr lang="en-US" altLang="zh-CN" sz="2200" dirty="0">
                <a:cs typeface="Courier New" panose="02070309020205020404" pitchFamily="49" charset="0"/>
              </a:rPr>
              <a:t>  </a:t>
            </a:r>
            <a:r>
              <a:rPr lang="en-US" altLang="zh-CN" sz="2200" dirty="0" err="1">
                <a:cs typeface="Courier New" panose="02070309020205020404" pitchFamily="49" charset="0"/>
              </a:rPr>
              <a:t>printf</a:t>
            </a:r>
            <a:r>
              <a:rPr lang="en-US" altLang="zh-CN" sz="2200" dirty="0">
                <a:cs typeface="Courier New" panose="02070309020205020404" pitchFamily="49" charset="0"/>
              </a:rPr>
              <a:t>("Enter three numbers: ");</a:t>
            </a:r>
          </a:p>
          <a:p>
            <a:pPr>
              <a:lnSpc>
                <a:spcPct val="80000"/>
              </a:lnSpc>
              <a:spcBef>
                <a:spcPts val="400"/>
              </a:spcBef>
              <a:buNone/>
            </a:pPr>
            <a:r>
              <a:rPr lang="en-US" altLang="zh-CN" sz="2200" dirty="0">
                <a:cs typeface="Courier New" panose="02070309020205020404" pitchFamily="49" charset="0"/>
              </a:rPr>
              <a:t>  </a:t>
            </a:r>
            <a:r>
              <a:rPr lang="en-US" altLang="zh-CN" sz="2200" dirty="0" err="1">
                <a:cs typeface="Courier New" panose="02070309020205020404" pitchFamily="49" charset="0"/>
              </a:rPr>
              <a:t>scanf</a:t>
            </a:r>
            <a:r>
              <a:rPr lang="en-US" altLang="zh-CN" sz="2200" dirty="0">
                <a:cs typeface="Courier New" panose="02070309020205020404" pitchFamily="49" charset="0"/>
              </a:rPr>
              <a:t>("%</a:t>
            </a:r>
            <a:r>
              <a:rPr lang="en-US" altLang="zh-CN" sz="2200" dirty="0" err="1">
                <a:cs typeface="Courier New" panose="02070309020205020404" pitchFamily="49" charset="0"/>
              </a:rPr>
              <a:t>lf%lf%lf</a:t>
            </a:r>
            <a:r>
              <a:rPr lang="en-US" altLang="zh-CN" sz="2200" dirty="0">
                <a:cs typeface="Courier New" panose="02070309020205020404" pitchFamily="49" charset="0"/>
              </a:rPr>
              <a:t>", &amp;x, &amp;y, &amp;z);</a:t>
            </a:r>
          </a:p>
          <a:p>
            <a:pPr>
              <a:lnSpc>
                <a:spcPct val="80000"/>
              </a:lnSpc>
              <a:spcBef>
                <a:spcPts val="400"/>
              </a:spcBef>
              <a:buNone/>
            </a:pPr>
            <a:r>
              <a:rPr lang="en-US" altLang="zh-CN" sz="2200" dirty="0">
                <a:cs typeface="Courier New" panose="02070309020205020404" pitchFamily="49" charset="0"/>
              </a:rPr>
              <a:t>  </a:t>
            </a:r>
            <a:r>
              <a:rPr lang="en-US" altLang="zh-CN" sz="2200" dirty="0" err="1">
                <a:cs typeface="Courier New" panose="02070309020205020404" pitchFamily="49" charset="0"/>
              </a:rPr>
              <a:t>printf</a:t>
            </a:r>
            <a:r>
              <a:rPr lang="en-US" altLang="zh-CN" sz="2200" dirty="0">
                <a:cs typeface="Courier New" panose="02070309020205020404" pitchFamily="49" charset="0"/>
              </a:rPr>
              <a:t>("Average of %g and %g: %g\n", x, y, average(x, y));</a:t>
            </a:r>
          </a:p>
          <a:p>
            <a:pPr>
              <a:lnSpc>
                <a:spcPct val="80000"/>
              </a:lnSpc>
              <a:spcBef>
                <a:spcPts val="400"/>
              </a:spcBef>
              <a:buNone/>
            </a:pPr>
            <a:r>
              <a:rPr lang="en-US" altLang="zh-CN" sz="2200" dirty="0">
                <a:cs typeface="Courier New" panose="02070309020205020404" pitchFamily="49" charset="0"/>
              </a:rPr>
              <a:t>  </a:t>
            </a:r>
            <a:r>
              <a:rPr lang="en-US" altLang="zh-CN" sz="2200" dirty="0" err="1">
                <a:cs typeface="Courier New" panose="02070309020205020404" pitchFamily="49" charset="0"/>
              </a:rPr>
              <a:t>printf</a:t>
            </a:r>
            <a:r>
              <a:rPr lang="en-US" altLang="zh-CN" sz="2200" dirty="0">
                <a:cs typeface="Courier New" panose="02070309020205020404" pitchFamily="49" charset="0"/>
              </a:rPr>
              <a:t>("Average of %g and %g: %g\n", y, z, average(y, z));</a:t>
            </a:r>
          </a:p>
          <a:p>
            <a:pPr>
              <a:lnSpc>
                <a:spcPct val="80000"/>
              </a:lnSpc>
              <a:spcBef>
                <a:spcPts val="400"/>
              </a:spcBef>
              <a:buNone/>
            </a:pPr>
            <a:r>
              <a:rPr lang="en-US" altLang="zh-CN" sz="2200" dirty="0">
                <a:cs typeface="Courier New" panose="02070309020205020404" pitchFamily="49" charset="0"/>
              </a:rPr>
              <a:t>  </a:t>
            </a:r>
            <a:r>
              <a:rPr lang="en-US" altLang="zh-CN" sz="2200" dirty="0" err="1">
                <a:cs typeface="Courier New" panose="02070309020205020404" pitchFamily="49" charset="0"/>
              </a:rPr>
              <a:t>printf</a:t>
            </a:r>
            <a:r>
              <a:rPr lang="en-US" altLang="zh-CN" sz="2200" dirty="0">
                <a:cs typeface="Courier New" panose="02070309020205020404" pitchFamily="49" charset="0"/>
              </a:rPr>
              <a:t>("Average of %g and %g: %g\n", x, z, average(x, z));</a:t>
            </a:r>
          </a:p>
          <a:p>
            <a:pPr>
              <a:lnSpc>
                <a:spcPct val="70000"/>
              </a:lnSpc>
              <a:spcBef>
                <a:spcPct val="0"/>
              </a:spcBef>
              <a:buFont typeface="Wingdings" panose="05000000000000000000" pitchFamily="2" charset="2"/>
              <a:buNone/>
            </a:pPr>
            <a:r>
              <a:rPr lang="en-US" altLang="zh-CN" sz="2200" dirty="0">
                <a:cs typeface="Courier New" panose="02070309020205020404" pitchFamily="49" charset="0"/>
              </a:rPr>
              <a:t> </a:t>
            </a:r>
          </a:p>
          <a:p>
            <a:pPr>
              <a:lnSpc>
                <a:spcPct val="80000"/>
              </a:lnSpc>
              <a:spcBef>
                <a:spcPts val="400"/>
              </a:spcBef>
              <a:buNone/>
            </a:pPr>
            <a:r>
              <a:rPr lang="en-US" altLang="zh-CN" sz="2200" dirty="0">
                <a:cs typeface="Courier New" panose="02070309020205020404" pitchFamily="49" charset="0"/>
              </a:rPr>
              <a:t>  return 0;</a:t>
            </a:r>
          </a:p>
          <a:p>
            <a:pPr>
              <a:lnSpc>
                <a:spcPct val="80000"/>
              </a:lnSpc>
              <a:spcBef>
                <a:spcPts val="400"/>
              </a:spcBef>
              <a:buNone/>
            </a:pPr>
            <a:r>
              <a:rPr lang="en-US" altLang="zh-CN" sz="2200" dirty="0" smtClean="0">
                <a:cs typeface="Courier New" panose="02070309020205020404" pitchFamily="49" charset="0"/>
              </a:rPr>
              <a:t>}</a:t>
            </a:r>
            <a:endParaRPr lang="en-US" altLang="zh-CN" sz="2200" dirty="0">
              <a:cs typeface="Courier New" panose="02070309020205020404" pitchFamily="49" charset="0"/>
            </a:endParaRPr>
          </a:p>
        </p:txBody>
      </p:sp>
      <p:sp>
        <p:nvSpPr>
          <p:cNvPr id="4" name="圆角矩形标注 3"/>
          <p:cNvSpPr/>
          <p:nvPr/>
        </p:nvSpPr>
        <p:spPr bwMode="auto">
          <a:xfrm>
            <a:off x="6553200" y="3581400"/>
            <a:ext cx="1410586" cy="609600"/>
          </a:xfrm>
          <a:prstGeom prst="wedgeRoundRectCallout">
            <a:avLst>
              <a:gd name="adj1" fmla="val 29917"/>
              <a:gd name="adj2" fmla="val 77363"/>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a:t>
            </a:r>
            <a:r>
              <a:rPr lang="zh-CN" altLang="en-US" sz="1800" dirty="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调用</a:t>
            </a:r>
            <a:endParaRPr kumimoji="0" lang="zh-CN" altLang="en-US" sz="1800" b="0" i="0" u="none" strike="noStrike" cap="none" normalizeH="0" baseline="0" dirty="0" smtClean="0">
              <a:ln>
                <a:noFill/>
              </a:ln>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5" name="矩形 4"/>
          <p:cNvSpPr/>
          <p:nvPr/>
        </p:nvSpPr>
        <p:spPr bwMode="auto">
          <a:xfrm>
            <a:off x="7315200" y="4419600"/>
            <a:ext cx="1981200" cy="464288"/>
          </a:xfrm>
          <a:prstGeom prst="rect">
            <a:avLst/>
          </a:prstGeom>
          <a:no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6" name="圆角矩形标注 5"/>
          <p:cNvSpPr/>
          <p:nvPr/>
        </p:nvSpPr>
        <p:spPr bwMode="auto">
          <a:xfrm>
            <a:off x="8229600" y="3581400"/>
            <a:ext cx="1981200" cy="609600"/>
          </a:xfrm>
          <a:prstGeom prst="wedgeRoundRectCallout">
            <a:avLst>
              <a:gd name="adj1" fmla="val -17668"/>
              <a:gd name="adj2" fmla="val 94805"/>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a:t>
            </a:r>
            <a:r>
              <a:rPr lang="zh-CN" altLang="en-US" sz="18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的实际参数</a:t>
            </a:r>
            <a:endParaRPr kumimoji="0" lang="zh-CN" altLang="en-US" sz="1800" b="0" i="0" u="none" strike="noStrike" cap="none" normalizeH="0" baseline="0" dirty="0" smtClean="0">
              <a:ln>
                <a:noFill/>
              </a:ln>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7" name="矩形 6"/>
          <p:cNvSpPr/>
          <p:nvPr/>
        </p:nvSpPr>
        <p:spPr bwMode="auto">
          <a:xfrm>
            <a:off x="8513135" y="4495800"/>
            <a:ext cx="707065" cy="304800"/>
          </a:xfrm>
          <a:prstGeom prst="rect">
            <a:avLst/>
          </a:prstGeom>
          <a:no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8" name="圆角矩形标注 7"/>
          <p:cNvSpPr/>
          <p:nvPr/>
        </p:nvSpPr>
        <p:spPr bwMode="auto">
          <a:xfrm>
            <a:off x="3886200" y="1981200"/>
            <a:ext cx="1981200" cy="609600"/>
          </a:xfrm>
          <a:prstGeom prst="wedgeRoundRectCallout">
            <a:avLst>
              <a:gd name="adj1" fmla="val -17310"/>
              <a:gd name="adj2" fmla="val -100544"/>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a:t>
            </a:r>
            <a:r>
              <a:rPr lang="zh-CN" altLang="en-US" sz="18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的形式参数</a:t>
            </a:r>
            <a:endParaRPr kumimoji="0" lang="zh-CN" altLang="en-US" sz="1800" b="0" i="0" u="none" strike="noStrike" cap="none" normalizeH="0" baseline="0" dirty="0" smtClean="0">
              <a:ln>
                <a:noFill/>
              </a:ln>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9" name="矩形 8"/>
          <p:cNvSpPr/>
          <p:nvPr/>
        </p:nvSpPr>
        <p:spPr bwMode="auto">
          <a:xfrm>
            <a:off x="2667000" y="1104900"/>
            <a:ext cx="2819400" cy="419100"/>
          </a:xfrm>
          <a:prstGeom prst="rect">
            <a:avLst/>
          </a:prstGeom>
          <a:no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10" name="圆角矩形标注 9"/>
          <p:cNvSpPr/>
          <p:nvPr/>
        </p:nvSpPr>
        <p:spPr bwMode="auto">
          <a:xfrm>
            <a:off x="6973186" y="5334000"/>
            <a:ext cx="2247014" cy="609600"/>
          </a:xfrm>
          <a:prstGeom prst="wedgeRoundRectCallout">
            <a:avLst>
              <a:gd name="adj1" fmla="val -37475"/>
              <a:gd name="adj2" fmla="val -115284"/>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a:t>
            </a:r>
            <a:r>
              <a:rPr lang="zh-CN" altLang="en-US" sz="1800" dirty="0" smtClean="0">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返回了一个值</a:t>
            </a:r>
            <a:endParaRPr kumimoji="0" lang="zh-CN" altLang="en-US" sz="1800" b="0" i="0" u="none" strike="noStrike" cap="none" normalizeH="0" baseline="0" dirty="0" smtClean="0">
              <a:ln>
                <a:noFill/>
              </a:ln>
              <a:solidFill>
                <a:schemeClr val="bg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11" name="矩形 10"/>
          <p:cNvSpPr/>
          <p:nvPr/>
        </p:nvSpPr>
        <p:spPr bwMode="auto">
          <a:xfrm>
            <a:off x="7239000" y="4343400"/>
            <a:ext cx="2133600" cy="540488"/>
          </a:xfrm>
          <a:prstGeom prst="rect">
            <a:avLst/>
          </a:prstGeom>
          <a:noFill/>
          <a:ln w="38100" cap="flat" cmpd="sng" algn="ctr">
            <a:solidFill>
              <a:srgbClr val="7030A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264349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5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250"/>
                                        <p:tgtEl>
                                          <p:spTgt spid="7"/>
                                        </p:tgtEl>
                                      </p:cBhvr>
                                    </p:animEffect>
                                  </p:childTnLst>
                                </p:cTn>
                              </p:par>
                            </p:childTnLst>
                          </p:cTn>
                        </p:par>
                        <p:par>
                          <p:cTn id="17" fill="hold">
                            <p:stCondLst>
                              <p:cond delay="25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5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250"/>
                                        <p:tgtEl>
                                          <p:spTgt spid="9"/>
                                        </p:tgtEl>
                                      </p:cBhvr>
                                    </p:animEffect>
                                  </p:childTnLst>
                                </p:cTn>
                              </p:par>
                            </p:childTnLst>
                          </p:cTn>
                        </p:par>
                        <p:par>
                          <p:cTn id="26" fill="hold">
                            <p:stCondLst>
                              <p:cond delay="25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25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250"/>
                                        <p:tgtEl>
                                          <p:spTgt spid="11"/>
                                        </p:tgtEl>
                                      </p:cBhvr>
                                    </p:animEffect>
                                  </p:childTnLst>
                                </p:cTn>
                              </p:par>
                            </p:childTnLst>
                          </p:cTn>
                        </p:par>
                        <p:par>
                          <p:cTn id="35" fill="hold">
                            <p:stCondLst>
                              <p:cond delay="250"/>
                            </p:stCondLst>
                            <p:childTnLst>
                              <p:par>
                                <p:cTn id="36" presetID="10" presetClass="entr" presetSubtype="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Slipstream</Template>
  <TotalTime>4063</TotalTime>
  <Words>3845</Words>
  <Application>Microsoft Office PowerPoint</Application>
  <PresentationFormat>宽屏</PresentationFormat>
  <Paragraphs>768</Paragraphs>
  <Slides>60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60</vt:i4>
      </vt:variant>
    </vt:vector>
  </HeadingPairs>
  <TitlesOfParts>
    <vt:vector size="74" baseType="lpstr">
      <vt:lpstr>Arial Unicode MS</vt:lpstr>
      <vt:lpstr>等线</vt:lpstr>
      <vt:lpstr>方正舒体</vt:lpstr>
      <vt:lpstr>黑体</vt:lpstr>
      <vt:lpstr>宋体</vt:lpstr>
      <vt:lpstr>微软雅黑</vt:lpstr>
      <vt:lpstr>Arial</vt:lpstr>
      <vt:lpstr>Arial Black</vt:lpstr>
      <vt:lpstr>Cambria Math</vt:lpstr>
      <vt:lpstr>Consolas</vt:lpstr>
      <vt:lpstr>Courier New</vt:lpstr>
      <vt:lpstr>Times New Roman</vt:lpstr>
      <vt:lpstr>Wingdings</vt:lpstr>
      <vt:lpstr>tm2</vt:lpstr>
      <vt:lpstr>程序设计与算法基础I</vt:lpstr>
      <vt:lpstr>本章要点</vt:lpstr>
      <vt:lpstr>案例分析：为什么要用到函数？</vt:lpstr>
      <vt:lpstr>案例分析</vt:lpstr>
      <vt:lpstr>案例分析</vt:lpstr>
      <vt:lpstr>案例分析</vt:lpstr>
      <vt:lpstr>函数的概念</vt:lpstr>
      <vt:lpstr>9.1函数的定义和调用</vt:lpstr>
      <vt:lpstr>PowerPoint 演示文稿</vt:lpstr>
      <vt:lpstr>9.1.1 函数定义</vt:lpstr>
      <vt:lpstr>函数定义</vt:lpstr>
      <vt:lpstr>函数定义</vt:lpstr>
      <vt:lpstr>函数定义</vt:lpstr>
      <vt:lpstr>9.1.2 函数调用</vt:lpstr>
      <vt:lpstr>函数调用</vt:lpstr>
      <vt:lpstr>案例：判定素数</vt:lpstr>
      <vt:lpstr>案例：判定素数</vt:lpstr>
      <vt:lpstr>案例：判定素数</vt:lpstr>
      <vt:lpstr>PowerPoint 演示文稿</vt:lpstr>
      <vt:lpstr>9.2 函数声明</vt:lpstr>
      <vt:lpstr>函数声明</vt:lpstr>
      <vt:lpstr>函数声明</vt:lpstr>
      <vt:lpstr>函数声明</vt:lpstr>
      <vt:lpstr>函数声明</vt:lpstr>
      <vt:lpstr>9.3 实际参数</vt:lpstr>
      <vt:lpstr>9.3 实际参数</vt:lpstr>
      <vt:lpstr>实际参数</vt:lpstr>
      <vt:lpstr>9.3.1 实际参数的转换</vt:lpstr>
      <vt:lpstr>实际参数的转换</vt:lpstr>
      <vt:lpstr>实际参数的转换</vt:lpstr>
      <vt:lpstr>9.3.2 数组型实际参数</vt:lpstr>
      <vt:lpstr>9.3.2 数组型实际参数</vt:lpstr>
      <vt:lpstr>数组型实际参数</vt:lpstr>
      <vt:lpstr>数组型实际参数</vt:lpstr>
      <vt:lpstr>数组型实际参数</vt:lpstr>
      <vt:lpstr>数组型实际参数</vt:lpstr>
      <vt:lpstr>数组型实际参数</vt:lpstr>
      <vt:lpstr>9.4 return语句</vt:lpstr>
      <vt:lpstr>9.4 return语句</vt:lpstr>
      <vt:lpstr>return语句</vt:lpstr>
      <vt:lpstr>9.5 程序终止</vt:lpstr>
      <vt:lpstr>exit函数</vt:lpstr>
      <vt:lpstr>9.6 递归</vt:lpstr>
      <vt:lpstr>9.6 递归</vt:lpstr>
      <vt:lpstr>递归</vt:lpstr>
      <vt:lpstr>递归</vt:lpstr>
      <vt:lpstr>递归</vt:lpstr>
      <vt:lpstr>递归</vt:lpstr>
      <vt:lpstr>递归</vt:lpstr>
      <vt:lpstr>递归</vt:lpstr>
      <vt:lpstr>递归</vt:lpstr>
      <vt:lpstr>快速排序算法</vt:lpstr>
      <vt:lpstr>快速排序算法</vt:lpstr>
      <vt:lpstr>快速排序算法</vt:lpstr>
      <vt:lpstr>快速排序算法</vt:lpstr>
      <vt:lpstr>程序：快速排序</vt:lpstr>
      <vt:lpstr>PowerPoint 演示文稿</vt:lpstr>
      <vt:lpstr>PowerPoint 演示文稿</vt:lpstr>
      <vt:lpstr>PowerPoint 演示文稿</vt:lpstr>
      <vt:lpstr>程序：快速排序</vt:lpstr>
    </vt:vector>
  </TitlesOfParts>
  <Company>Publication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Bai Zhongjian</cp:lastModifiedBy>
  <cp:revision>1115</cp:revision>
  <cp:lastPrinted>2018-07-10T05:51:23Z</cp:lastPrinted>
  <dcterms:created xsi:type="dcterms:W3CDTF">1999-08-24T18:39:05Z</dcterms:created>
  <dcterms:modified xsi:type="dcterms:W3CDTF">2018-07-10T07:01:16Z</dcterms:modified>
</cp:coreProperties>
</file>