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89" r:id="rId4"/>
    <p:sldId id="291" r:id="rId5"/>
    <p:sldId id="290" r:id="rId6"/>
    <p:sldId id="29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50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A04C-D7CF-4861-95F0-3F5ACF508755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70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B24B-F41A-4540-8EEC-C29B4F79802D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47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989E-5397-49EE-B0F5-E72D9FFD7EC0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99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708" y="115888"/>
            <a:ext cx="8197980" cy="720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C42F-EA91-460E-9436-9A6C9B1CB0C6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45E8AF-1589-44D9-8E98-BEEAFEB5ED2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" name="圆角矩形 9"/>
          <p:cNvSpPr/>
          <p:nvPr userDrawn="1"/>
        </p:nvSpPr>
        <p:spPr>
          <a:xfrm>
            <a:off x="468313" y="1008063"/>
            <a:ext cx="8207375" cy="5661025"/>
          </a:xfrm>
          <a:prstGeom prst="roundRect">
            <a:avLst>
              <a:gd name="adj" fmla="val 3817"/>
            </a:avLst>
          </a:prstGeom>
          <a:solidFill>
            <a:schemeClr val="bg1">
              <a:alpha val="85000"/>
            </a:schemeClr>
          </a:solidFill>
          <a:ln w="381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对角圆角矩形 10"/>
          <p:cNvSpPr/>
          <p:nvPr userDrawn="1"/>
        </p:nvSpPr>
        <p:spPr>
          <a:xfrm>
            <a:off x="468313" y="115888"/>
            <a:ext cx="8207375" cy="720725"/>
          </a:xfrm>
          <a:prstGeom prst="round2DiagRect">
            <a:avLst>
              <a:gd name="adj1" fmla="val 31326"/>
              <a:gd name="adj2" fmla="val 0"/>
            </a:avLst>
          </a:prstGeom>
          <a:solidFill>
            <a:schemeClr val="bg1">
              <a:alpha val="8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TextBox 5"/>
          <p:cNvSpPr txBox="1"/>
          <p:nvPr userDrawn="1"/>
        </p:nvSpPr>
        <p:spPr>
          <a:xfrm>
            <a:off x="8716903" y="4005065"/>
            <a:ext cx="400110" cy="2160786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dirty="0" smtClean="0">
                <a:solidFill>
                  <a:schemeClr val="bg1">
                    <a:lumMod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400" b="0" dirty="0" smtClean="0">
                <a:solidFill>
                  <a:schemeClr val="bg1">
                    <a:lumMod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语言程序设计</a:t>
            </a:r>
            <a:endParaRPr lang="zh-CN" altLang="en-US" sz="1400" b="0" dirty="0">
              <a:solidFill>
                <a:schemeClr val="bg1">
                  <a:lumMod val="75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24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23D4350-0632-4F67-B357-AFC21C62564D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28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1A35-803D-44FA-BA88-E6B5FB347587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8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6CED-B3EE-49D9-9922-CBB48E543356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3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F9237B0-CC05-45CB-9D8E-44851499E325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7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777-83B6-4CFA-89A1-52400FB2059F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70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A2A1-C9A8-42DC-AF5F-29D58FE3A81E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7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28B6-2144-4760-B3DF-18C646FA52B1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74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51F38EA-B09F-4C97-9264-D1353869D1EA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85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C</a:t>
            </a:r>
            <a:r>
              <a:rPr lang="zh-CN" altLang="en-US" dirty="0" smtClean="0"/>
              <a:t>语言程序设计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第一堂课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800" dirty="0" smtClean="0"/>
              <a:t>电子科技大学信息与软件工程学院  白忠建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一 教师简介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2857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 smtClean="0"/>
              <a:t>					</a:t>
            </a:r>
          </a:p>
          <a:p>
            <a:pPr marL="0" indent="-2857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			</a:t>
            </a:r>
            <a:r>
              <a:rPr lang="zh-CN" altLang="en-US" sz="2800" dirty="0" smtClean="0"/>
              <a:t>白忠建 硕士 讲师</a:t>
            </a:r>
            <a:endParaRPr lang="en-US" altLang="zh-CN" sz="2800" dirty="0" smtClean="0"/>
          </a:p>
          <a:p>
            <a:pPr marL="0" indent="-2857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			</a:t>
            </a:r>
            <a:r>
              <a:rPr lang="zh-CN" altLang="en-US" sz="2800" dirty="0" smtClean="0"/>
              <a:t>老电子科大人</a:t>
            </a:r>
            <a:endParaRPr lang="en-US" altLang="zh-CN" sz="2800" dirty="0" smtClean="0"/>
          </a:p>
          <a:p>
            <a:pPr marL="0" indent="-2857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			</a:t>
            </a:r>
            <a:r>
              <a:rPr lang="zh-CN" altLang="en-US" sz="2800" dirty="0" smtClean="0"/>
              <a:t>软件工程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数字媒体</a:t>
            </a:r>
            <a:endParaRPr lang="en-US" altLang="zh-CN" sz="2800" dirty="0" smtClean="0"/>
          </a:p>
          <a:p>
            <a:pPr marL="0" indent="-2857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			baizj@uestc.edu.cn</a:t>
            </a:r>
          </a:p>
          <a:p>
            <a:pPr marL="0" lvl="1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			QQ</a:t>
            </a:r>
            <a:r>
              <a:rPr lang="en-US" altLang="zh-CN" sz="2800" dirty="0"/>
              <a:t>: 253766161</a:t>
            </a:r>
          </a:p>
          <a:p>
            <a:pPr marL="0" indent="-2857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dirty="0" smtClean="0"/>
          </a:p>
          <a:p>
            <a:pPr marL="457200" lvl="1" indent="0" eaLnBrk="1" fontAlgn="auto" hangingPunct="1">
              <a:spcAft>
                <a:spcPts val="0"/>
              </a:spcAft>
              <a:buNone/>
              <a:defRPr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780928"/>
            <a:ext cx="2122149" cy="21221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一 教师简介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772816"/>
            <a:ext cx="7772400" cy="4399384"/>
          </a:xfrm>
        </p:spPr>
        <p:txBody>
          <a:bodyPr>
            <a:normAutofit/>
          </a:bodyPr>
          <a:lstStyle/>
          <a:p>
            <a:pPr marL="171450" indent="-4572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3200" dirty="0" smtClean="0"/>
              <a:t>兴趣爱好</a:t>
            </a:r>
            <a:endParaRPr lang="en-US" altLang="zh-CN" sz="3200" dirty="0" smtClean="0"/>
          </a:p>
          <a:p>
            <a:pPr marL="914400" lvl="1" indent="-4572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3200" dirty="0" smtClean="0"/>
              <a:t>阅读</a:t>
            </a:r>
            <a:endParaRPr lang="en-US" altLang="zh-CN" sz="3200" dirty="0" smtClean="0"/>
          </a:p>
          <a:p>
            <a:pPr marL="914400" lvl="1" indent="-4572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3200" dirty="0" smtClean="0"/>
              <a:t>音乐</a:t>
            </a:r>
            <a:endParaRPr lang="en-US" altLang="zh-CN" sz="3200" dirty="0" smtClean="0"/>
          </a:p>
          <a:p>
            <a:pPr marL="914400" lvl="1" indent="-4572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3200" dirty="0" smtClean="0"/>
              <a:t>运动</a:t>
            </a:r>
            <a:endParaRPr lang="en-US" altLang="zh-CN" sz="3200" dirty="0" smtClean="0"/>
          </a:p>
          <a:p>
            <a:pPr marL="914400" lvl="1" indent="-4572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3200" dirty="0" smtClean="0"/>
              <a:t>旅行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二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 课程安排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556792"/>
            <a:ext cx="7772400" cy="4615408"/>
          </a:xfrm>
        </p:spPr>
        <p:txBody>
          <a:bodyPr>
            <a:normAutofit/>
          </a:bodyPr>
          <a:lstStyle/>
          <a:p>
            <a:pPr marL="171450" indent="-4572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3200" dirty="0" smtClean="0"/>
              <a:t>教材</a:t>
            </a:r>
            <a:endParaRPr lang="en-US" altLang="zh-CN" sz="3200" dirty="0" smtClean="0"/>
          </a:p>
          <a:p>
            <a:pPr marL="45720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200" dirty="0" smtClean="0"/>
              <a:t>C</a:t>
            </a:r>
            <a:r>
              <a:rPr lang="zh-CN" altLang="en-US" sz="3200" dirty="0"/>
              <a:t>语言</a:t>
            </a:r>
            <a:r>
              <a:rPr lang="zh-CN" altLang="en-US" sz="3200" dirty="0" smtClean="0"/>
              <a:t>程序设计：</a:t>
            </a:r>
            <a:endParaRPr lang="en-US" altLang="zh-CN" sz="3200" dirty="0" smtClean="0"/>
          </a:p>
          <a:p>
            <a:pPr marL="45720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3200" dirty="0" smtClean="0"/>
              <a:t>现代方法</a:t>
            </a:r>
            <a:endParaRPr lang="en-US" altLang="zh-CN" sz="3200" dirty="0" smtClean="0"/>
          </a:p>
          <a:p>
            <a:pPr marL="45720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3200" dirty="0" smtClean="0"/>
              <a:t>（第二版）</a:t>
            </a:r>
            <a:endParaRPr lang="en-US" altLang="zh-CN" sz="3200" dirty="0" smtClean="0"/>
          </a:p>
          <a:p>
            <a:pPr lvl="1" indent="0">
              <a:spcAft>
                <a:spcPts val="0"/>
              </a:spcAft>
              <a:buNone/>
              <a:defRPr/>
            </a:pPr>
            <a:r>
              <a:rPr lang="en-US" altLang="zh-CN" sz="2800" dirty="0"/>
              <a:t>K. N. King</a:t>
            </a:r>
            <a:r>
              <a:rPr lang="zh-CN" altLang="zh-CN" sz="2800" dirty="0"/>
              <a:t>著</a:t>
            </a:r>
            <a:r>
              <a:rPr lang="zh-CN" altLang="zh-CN" sz="2800" dirty="0" smtClean="0"/>
              <a:t>，</a:t>
            </a:r>
            <a:endParaRPr lang="en-US" altLang="zh-CN" sz="2800" dirty="0" smtClean="0"/>
          </a:p>
          <a:p>
            <a:pPr lvl="1" indent="0">
              <a:spcAft>
                <a:spcPts val="0"/>
              </a:spcAft>
              <a:buNone/>
              <a:defRPr/>
            </a:pPr>
            <a:r>
              <a:rPr lang="zh-CN" altLang="zh-CN" sz="2800" dirty="0" smtClean="0"/>
              <a:t>吕秀峰</a:t>
            </a:r>
            <a:r>
              <a:rPr lang="zh-CN" altLang="zh-CN" sz="2800" dirty="0"/>
              <a:t>、</a:t>
            </a:r>
            <a:r>
              <a:rPr lang="zh-CN" altLang="zh-CN" sz="2800" dirty="0" smtClean="0"/>
              <a:t>黄倩译</a:t>
            </a:r>
            <a:endParaRPr lang="en-US" altLang="zh-CN" sz="3200" dirty="0" smtClean="0"/>
          </a:p>
          <a:p>
            <a:pPr marL="45720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3200" dirty="0" smtClean="0"/>
              <a:t>人民邮电出版社</a:t>
            </a:r>
            <a:endParaRPr lang="en-US" altLang="zh-CN" sz="3200" dirty="0" smtClean="0"/>
          </a:p>
          <a:p>
            <a:pPr marL="45720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200" dirty="0" smtClean="0"/>
              <a:t>2010.4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916832"/>
            <a:ext cx="3456384" cy="3456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二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 课程安排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831432"/>
          </a:xfrm>
        </p:spPr>
        <p:txBody>
          <a:bodyPr>
            <a:noAutofit/>
          </a:bodyPr>
          <a:lstStyle/>
          <a:p>
            <a:pPr marL="171450" indent="-4572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3200" dirty="0" smtClean="0"/>
              <a:t>教学计划</a:t>
            </a:r>
            <a:endParaRPr lang="en-US" altLang="zh-CN" sz="3200" dirty="0" smtClean="0"/>
          </a:p>
          <a:p>
            <a:pPr marL="914400" lvl="1" indent="-4572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200" dirty="0" smtClean="0"/>
              <a:t>64</a:t>
            </a:r>
            <a:r>
              <a:rPr lang="zh-CN" altLang="en-US" sz="3200" dirty="0" smtClean="0"/>
              <a:t>学时（</a:t>
            </a:r>
            <a:r>
              <a:rPr lang="en-US" altLang="zh-CN" sz="3200" dirty="0" smtClean="0"/>
              <a:t>48+16</a:t>
            </a:r>
            <a:r>
              <a:rPr lang="zh-CN" altLang="en-US" sz="3200" dirty="0" smtClean="0"/>
              <a:t>）：</a:t>
            </a:r>
            <a:r>
              <a:rPr lang="en-US" altLang="zh-CN" sz="3200" dirty="0" smtClean="0"/>
              <a:t>3-18</a:t>
            </a:r>
            <a:r>
              <a:rPr lang="zh-CN" altLang="en-US" sz="3200" dirty="0" smtClean="0"/>
              <a:t>周</a:t>
            </a:r>
            <a:endParaRPr lang="en-US" altLang="zh-CN" sz="3200" dirty="0" smtClean="0"/>
          </a:p>
          <a:p>
            <a:pPr marL="1188720" lvl="2" indent="-457200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3000" dirty="0" smtClean="0"/>
              <a:t>课堂教学和实验穿插</a:t>
            </a:r>
            <a:endParaRPr lang="en-US" altLang="zh-CN" sz="3000" dirty="0" smtClean="0"/>
          </a:p>
          <a:p>
            <a:pPr marL="514350" indent="-4572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3200" dirty="0" smtClean="0"/>
              <a:t>考核方式</a:t>
            </a:r>
            <a:endParaRPr lang="en-US" altLang="zh-CN" sz="3200" dirty="0" smtClean="0"/>
          </a:p>
          <a:p>
            <a:pPr marL="914400" lvl="1" indent="-4572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3200" dirty="0" smtClean="0"/>
              <a:t>期末笔试</a:t>
            </a:r>
            <a:r>
              <a:rPr lang="zh-CN" altLang="en-US" sz="3200" dirty="0" smtClean="0"/>
              <a:t>：</a:t>
            </a:r>
            <a:r>
              <a:rPr lang="en-US" altLang="zh-CN" sz="3200" dirty="0" smtClean="0"/>
              <a:t>60</a:t>
            </a:r>
            <a:r>
              <a:rPr lang="en-US" altLang="zh-CN" sz="3200" dirty="0" smtClean="0"/>
              <a:t>%</a:t>
            </a:r>
          </a:p>
          <a:p>
            <a:pPr marL="914400" lvl="1" indent="-4572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3200" dirty="0" smtClean="0"/>
              <a:t>实验</a:t>
            </a:r>
            <a:r>
              <a:rPr lang="zh-CN" altLang="en-US" sz="3200" dirty="0" smtClean="0"/>
              <a:t>：</a:t>
            </a:r>
            <a:r>
              <a:rPr lang="en-US" altLang="zh-CN" sz="3200" dirty="0" smtClean="0"/>
              <a:t>20</a:t>
            </a:r>
            <a:r>
              <a:rPr lang="en-US" altLang="zh-CN" sz="3200" dirty="0" smtClean="0"/>
              <a:t>%</a:t>
            </a:r>
          </a:p>
          <a:p>
            <a:pPr marL="914400" lvl="1" indent="-4572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3200" dirty="0" smtClean="0"/>
              <a:t>平时：</a:t>
            </a:r>
            <a:r>
              <a:rPr lang="en-US" altLang="zh-CN" sz="3200" dirty="0" smtClean="0"/>
              <a:t>20%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三 资源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85800" y="1340768"/>
            <a:ext cx="7772400" cy="4831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457200">
              <a:buFont typeface="Arial" pitchFamily="34" charset="0"/>
              <a:buChar char="•"/>
              <a:defRPr/>
            </a:pPr>
            <a:r>
              <a:rPr lang="zh-CN" altLang="en-US" sz="3200" dirty="0" smtClean="0"/>
              <a:t>网络学堂</a:t>
            </a:r>
            <a:endParaRPr lang="en-US" altLang="zh-CN" sz="3200" dirty="0"/>
          </a:p>
          <a:p>
            <a:pPr marL="720090" lvl="2" indent="-457200">
              <a:buFont typeface="Arial" pitchFamily="34" charset="0"/>
              <a:buChar char="•"/>
              <a:defRPr/>
            </a:pPr>
            <a:r>
              <a:rPr lang="zh-CN" altLang="en-US" sz="2800" dirty="0" smtClean="0"/>
              <a:t>注册：电子科技大学官网</a:t>
            </a:r>
            <a:r>
              <a:rPr lang="en-US" altLang="zh-CN" sz="2800" dirty="0" smtClean="0">
                <a:sym typeface="Wingdings" panose="05000000000000000000" pitchFamily="2" charset="2"/>
              </a:rPr>
              <a:t></a:t>
            </a:r>
            <a:r>
              <a:rPr lang="zh-CN" altLang="en-US" sz="2800" dirty="0" smtClean="0">
                <a:sym typeface="Wingdings" panose="05000000000000000000" pitchFamily="2" charset="2"/>
              </a:rPr>
              <a:t>人才培养</a:t>
            </a:r>
            <a:r>
              <a:rPr lang="en-US" altLang="zh-CN" sz="2800" dirty="0" smtClean="0">
                <a:sym typeface="Wingdings" panose="05000000000000000000" pitchFamily="2" charset="2"/>
              </a:rPr>
              <a:t></a:t>
            </a:r>
            <a:r>
              <a:rPr lang="zh-CN" altLang="en-US" sz="2800" dirty="0" smtClean="0">
                <a:sym typeface="Wingdings" panose="05000000000000000000" pitchFamily="2" charset="2"/>
              </a:rPr>
              <a:t>互动教学空间</a:t>
            </a:r>
            <a:r>
              <a:rPr lang="en-US" altLang="zh-CN" sz="2800" dirty="0" smtClean="0">
                <a:sym typeface="Wingdings" panose="05000000000000000000" pitchFamily="2" charset="2"/>
              </a:rPr>
              <a:t></a:t>
            </a:r>
            <a:r>
              <a:rPr lang="zh-CN" altLang="en-US" sz="2800" dirty="0" smtClean="0">
                <a:sym typeface="Wingdings" panose="05000000000000000000" pitchFamily="2" charset="2"/>
              </a:rPr>
              <a:t>网络学堂</a:t>
            </a:r>
            <a:r>
              <a:rPr lang="en-US" altLang="zh-CN" sz="2800" dirty="0" smtClean="0">
                <a:sym typeface="Wingdings" panose="05000000000000000000" pitchFamily="2" charset="2"/>
              </a:rPr>
              <a:t></a:t>
            </a:r>
            <a:r>
              <a:rPr lang="zh-CN" altLang="en-US" sz="2800" dirty="0" smtClean="0">
                <a:sym typeface="Wingdings" panose="05000000000000000000" pitchFamily="2" charset="2"/>
              </a:rPr>
              <a:t>信软学院</a:t>
            </a:r>
            <a:r>
              <a:rPr lang="en-US" altLang="zh-CN" sz="2800" dirty="0" smtClean="0">
                <a:sym typeface="Wingdings" panose="05000000000000000000" pitchFamily="2" charset="2"/>
              </a:rPr>
              <a:t></a:t>
            </a:r>
            <a:r>
              <a:rPr lang="zh-CN" altLang="en-US" sz="2800" dirty="0" smtClean="0">
                <a:sym typeface="Wingdings" panose="05000000000000000000" pitchFamily="2" charset="2"/>
              </a:rPr>
              <a:t>学生注册</a:t>
            </a:r>
            <a:endParaRPr lang="en-US" altLang="zh-CN" sz="2800" dirty="0" smtClean="0">
              <a:sym typeface="Wingdings" panose="05000000000000000000" pitchFamily="2" charset="2"/>
            </a:endParaRPr>
          </a:p>
          <a:p>
            <a:pPr marL="720090" lvl="2" indent="-457200">
              <a:buFont typeface="Arial" pitchFamily="34" charset="0"/>
              <a:buChar char="•"/>
              <a:defRPr/>
            </a:pPr>
            <a:r>
              <a:rPr lang="zh-CN" altLang="en-US" sz="2800" dirty="0" smtClean="0">
                <a:sym typeface="Wingdings" panose="05000000000000000000" pitchFamily="2" charset="2"/>
              </a:rPr>
              <a:t>选择课程和教师：</a:t>
            </a:r>
            <a:r>
              <a:rPr lang="en-US" altLang="zh-CN" sz="2800" dirty="0" smtClean="0">
                <a:sym typeface="Wingdings" panose="05000000000000000000" pitchFamily="2" charset="2"/>
              </a:rPr>
              <a:t>C</a:t>
            </a:r>
            <a:r>
              <a:rPr lang="zh-CN" altLang="en-US" sz="2800" dirty="0" smtClean="0">
                <a:sym typeface="Wingdings" panose="05000000000000000000" pitchFamily="2" charset="2"/>
              </a:rPr>
              <a:t>语言</a:t>
            </a:r>
            <a:r>
              <a:rPr lang="zh-CN" altLang="en-US" sz="2800" dirty="0">
                <a:sym typeface="Wingdings" panose="05000000000000000000" pitchFamily="2" charset="2"/>
              </a:rPr>
              <a:t>程序设计（白忠建）</a:t>
            </a:r>
            <a:endParaRPr lang="en-US" altLang="zh-CN" sz="2800" dirty="0" smtClean="0"/>
          </a:p>
          <a:p>
            <a:pPr marL="171450" indent="-457200">
              <a:buFont typeface="Arial" pitchFamily="34" charset="0"/>
              <a:buChar char="•"/>
              <a:defRPr/>
            </a:pPr>
            <a:r>
              <a:rPr lang="zh-CN" altLang="en-US" sz="3200" dirty="0" smtClean="0"/>
              <a:t>教学群</a:t>
            </a:r>
            <a:endParaRPr lang="en-US" altLang="zh-CN" sz="3200" dirty="0" smtClean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397" y="3429000"/>
            <a:ext cx="3072815" cy="322774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243</TotalTime>
  <Words>130</Words>
  <Application>Microsoft Office PowerPoint</Application>
  <PresentationFormat>全屏显示(4:3)</PresentationFormat>
  <Paragraphs>39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Rockwell</vt:lpstr>
      <vt:lpstr>Rockwell Condensed</vt:lpstr>
      <vt:lpstr>方正姚体</vt:lpstr>
      <vt:lpstr>微软雅黑</vt:lpstr>
      <vt:lpstr>Arial</vt:lpstr>
      <vt:lpstr>Wingdings</vt:lpstr>
      <vt:lpstr>木活字</vt:lpstr>
      <vt:lpstr>C语言程序设计</vt:lpstr>
      <vt:lpstr>一 教师简介</vt:lpstr>
      <vt:lpstr>一 教师简介</vt:lpstr>
      <vt:lpstr>二 课程安排</vt:lpstr>
      <vt:lpstr>二 课程安排</vt:lpstr>
      <vt:lpstr>三 资源</vt:lpstr>
    </vt:vector>
  </TitlesOfParts>
  <Company>CDUESTC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C++程序设计与实践</dc:title>
  <dc:creator>Bai Zhongjian</dc:creator>
  <cp:lastModifiedBy>Bai Zhongjian</cp:lastModifiedBy>
  <cp:revision>124</cp:revision>
  <dcterms:created xsi:type="dcterms:W3CDTF">2012-06-13T02:30:03Z</dcterms:created>
  <dcterms:modified xsi:type="dcterms:W3CDTF">2018-09-17T10:33:51Z</dcterms:modified>
</cp:coreProperties>
</file>