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58" r:id="rId6"/>
    <p:sldId id="267" r:id="rId7"/>
    <p:sldId id="268" r:id="rId8"/>
    <p:sldId id="262" r:id="rId9"/>
    <p:sldId id="260" r:id="rId10"/>
    <p:sldId id="263" r:id="rId11"/>
    <p:sldId id="264" r:id="rId12"/>
    <p:sldId id="265" r:id="rId13"/>
    <p:sldId id="266" r:id="rId14"/>
    <p:sldId id="257" r:id="rId15"/>
    <p:sldId id="259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7BB5F-6EFF-406E-A0BF-B95B394CD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CE2BFD-D96B-4DEE-A5C3-AE3BC137D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9691A-D148-4001-AE7E-F58183FD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9338-5050-4318-B7F7-6900E01810F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36CB5-99BC-4A9B-BC3E-108409F9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732A5-1743-44C4-8F6C-48CF7DE1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B2E5-D1E7-41C8-9615-07B19677C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5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B33F8-F491-4269-BCEB-B898F80C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4D2296-5F68-4E82-B0E0-0D88725B8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5694E-4151-43E5-B256-29BE7C9F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9338-5050-4318-B7F7-6900E01810F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55E78-8483-42FF-90AF-B44B4630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3E800-A8BA-4CEE-8DB6-76746185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B2E5-D1E7-41C8-9615-07B19677C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82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EA7799-63DD-4D40-8421-DAC2AECFA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BECC57-22C5-46AF-AB71-FFC90DBC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33AE2-F03C-4C7B-AEC7-5081F515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9338-5050-4318-B7F7-6900E01810F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B41C1-1A11-419E-9438-876D7BD6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52A10-6614-4D8A-8463-948333C2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B2E5-D1E7-41C8-9615-07B19677C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8545F-A0AF-4435-80AA-727D615D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93095-C7AF-4BBC-BE41-40E9A3B6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205C4-9C30-41BD-8B6A-B3894988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9338-5050-4318-B7F7-6900E01810F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51A6B-F5DC-4C8B-9F46-F31AF0D3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B10B2-49E2-49ED-9E1A-4CB00422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B2E5-D1E7-41C8-9615-07B19677C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2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29E7B-8593-4B5D-9E7E-E6FF9685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2B5F8-B43C-4FB1-A14E-9105313A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239BC-F880-4C0F-B389-D522CFF7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9338-5050-4318-B7F7-6900E01810F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0CFE2-DF8F-41BA-AE6A-7F413EF5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4EA50-B496-4DE5-A54F-E8BC6BA7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B2E5-D1E7-41C8-9615-07B19677C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9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A20E6-BAB8-4A62-A93A-285EC453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414E5-69E5-4E8C-9528-EF3F066E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12D6B4-7B4F-43F0-962B-13CCB3ACF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F21A7-6106-401C-9966-F3F1683D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9338-5050-4318-B7F7-6900E01810F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06D35-8C81-4C02-87F3-BD8F5D1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E5F43-5096-4205-8812-BC177831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B2E5-D1E7-41C8-9615-07B19677C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4D295-3560-4B98-BBAA-82EE1932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D0799-C825-4BB8-BB21-B73288CCC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F95C77-1272-441A-9D2D-CC2A1E68F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68048F-5778-4428-80ED-EC109E7D8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D227A8-7C84-422F-9CAF-3A4A698EB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C355D9-E294-41D9-B595-2B0C8AF14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9338-5050-4318-B7F7-6900E01810F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68E82D-A3F1-4ED5-9088-4372745E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D9E4B1-ADED-488F-A3AC-EF70C125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B2E5-D1E7-41C8-9615-07B19677C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57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82A8E-5423-426D-98C3-FF7F75EB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4E35E1-5866-4030-8D19-1C164ADA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9338-5050-4318-B7F7-6900E01810F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C1FE1B-1FF2-409A-A9C1-774010D1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E2CAE1-B3D3-4663-996E-5B277066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B2E5-D1E7-41C8-9615-07B19677C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5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7E4EEC-76A0-486E-B3FB-BB63FD38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9338-5050-4318-B7F7-6900E01810F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BA77D9-3AE6-4CF7-80C9-F1416041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647BCA-6BF1-4F45-AA04-15DF0DBF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B2E5-D1E7-41C8-9615-07B19677C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C0A9B-449C-4DB6-A193-1EE8730A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B1944-DE5F-45DD-B27D-192394EBC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4BF4BD-DF6E-45D7-92BB-1EA8A0B26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318070-20BB-4665-832A-8238CD59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9338-5050-4318-B7F7-6900E01810F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67687-E6FB-413D-9DCE-3E5DD3A0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01299A-F3F7-4CEE-B661-2C5E589D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B2E5-D1E7-41C8-9615-07B19677C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72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610E6-C034-4742-9FE9-48F2F4C5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D8510B-932D-4E8C-A738-D19C56FB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FD88B2-053B-49A7-9336-2AB99DE77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98168B-5B38-4278-A71C-32654444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9338-5050-4318-B7F7-6900E01810F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38BBA0-9630-4A45-9AFD-E7A3F30E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CBEC8-D41D-4A67-9877-294017FF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B2E5-D1E7-41C8-9615-07B19677C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1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13952C-7B2A-446A-B701-399C69BE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407B55-7692-4253-9F84-00899C268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F706E-136F-46E1-B89E-369E4019D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E9338-5050-4318-B7F7-6900E01810FB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67F3F-A263-4316-A48E-D33ED5477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9FC83-036E-4411-858E-36F73F03A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9B2E5-D1E7-41C8-9615-07B19677C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0ACC3-358C-4512-89F9-5E837377E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155585-F1CD-4917-9AA5-8F1BBC9EB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稀疏矩阵表示：三元组</a:t>
            </a:r>
            <a:r>
              <a:rPr lang="zh-CN" altLang="en-US" dirty="0"/>
              <a:t>和</a:t>
            </a:r>
            <a:r>
              <a:rPr lang="zh-CN" altLang="en-US"/>
              <a:t>十字链表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1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17DDE0E-6576-434D-BC22-466B376FD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60859"/>
              </p:ext>
            </p:extLst>
          </p:nvPr>
        </p:nvGraphicFramePr>
        <p:xfrm>
          <a:off x="1415002" y="2892188"/>
          <a:ext cx="2646532" cy="1332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33">
                  <a:extLst>
                    <a:ext uri="{9D8B030D-6E8A-4147-A177-3AD203B41FA5}">
                      <a16:colId xmlns:a16="http://schemas.microsoft.com/office/drawing/2014/main" val="3574732260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82831262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488087435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43371969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688231"/>
                  </a:ext>
                </a:extLst>
              </a:tr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=1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6687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3ADC18A-5CFB-4C9D-8E56-1552FD386C33}"/>
              </a:ext>
            </a:extLst>
          </p:cNvPr>
          <p:cNvSpPr txBox="1"/>
          <p:nvPr/>
        </p:nvSpPr>
        <p:spPr>
          <a:xfrm>
            <a:off x="1135355" y="683581"/>
            <a:ext cx="320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Matrix Addition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63A36A-9A93-433C-840C-74D887BA8E24}"/>
              </a:ext>
            </a:extLst>
          </p:cNvPr>
          <p:cNvSpPr txBox="1"/>
          <p:nvPr/>
        </p:nvSpPr>
        <p:spPr>
          <a:xfrm>
            <a:off x="1415002" y="2398451"/>
            <a:ext cx="147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9C539F2-49F6-49FF-AC2A-EC6B2C633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13882"/>
              </p:ext>
            </p:extLst>
          </p:nvPr>
        </p:nvGraphicFramePr>
        <p:xfrm>
          <a:off x="4878773" y="2892188"/>
          <a:ext cx="2646532" cy="1332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33">
                  <a:extLst>
                    <a:ext uri="{9D8B030D-6E8A-4147-A177-3AD203B41FA5}">
                      <a16:colId xmlns:a16="http://schemas.microsoft.com/office/drawing/2014/main" val="3574732260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82831262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488087435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43371969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j=1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688231"/>
                  </a:ext>
                </a:extLst>
              </a:tr>
              <a:tr h="6664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6687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CA30024-0B4E-465D-B5CB-851980104EDD}"/>
              </a:ext>
            </a:extLst>
          </p:cNvPr>
          <p:cNvSpPr txBox="1"/>
          <p:nvPr/>
        </p:nvSpPr>
        <p:spPr>
          <a:xfrm>
            <a:off x="4878773" y="2398451"/>
            <a:ext cx="147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69B86C9-A803-4899-BDD9-4490FB869CC7}"/>
              </a:ext>
            </a:extLst>
          </p:cNvPr>
          <p:cNvGraphicFramePr>
            <a:graphicFrameLocks noGrp="1"/>
          </p:cNvGraphicFramePr>
          <p:nvPr/>
        </p:nvGraphicFramePr>
        <p:xfrm>
          <a:off x="8342544" y="2892188"/>
          <a:ext cx="2646532" cy="1332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33">
                  <a:extLst>
                    <a:ext uri="{9D8B030D-6E8A-4147-A177-3AD203B41FA5}">
                      <a16:colId xmlns:a16="http://schemas.microsoft.com/office/drawing/2014/main" val="3574732260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82831262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488087435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43371969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688231"/>
                  </a:ext>
                </a:extLst>
              </a:tr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6687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760C75C2-195E-47EF-946F-48F98EBA6AC1}"/>
              </a:ext>
            </a:extLst>
          </p:cNvPr>
          <p:cNvSpPr txBox="1"/>
          <p:nvPr/>
        </p:nvSpPr>
        <p:spPr>
          <a:xfrm>
            <a:off x="8342544" y="2398451"/>
            <a:ext cx="147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AB6E01-F8C4-4CE6-819C-9CEAFDEB16BB}"/>
              </a:ext>
            </a:extLst>
          </p:cNvPr>
          <p:cNvSpPr txBox="1"/>
          <p:nvPr/>
        </p:nvSpPr>
        <p:spPr>
          <a:xfrm>
            <a:off x="1135354" y="1603218"/>
            <a:ext cx="581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Compare Row</a:t>
            </a:r>
          </a:p>
          <a:p>
            <a:r>
              <a:rPr lang="en-US" altLang="zh-CN" dirty="0"/>
              <a:t>Case Two: A-&gt;row &gt; B-&gt;row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5C7D99-61CC-41DF-8AE7-8E97B56B041E}"/>
              </a:ext>
            </a:extLst>
          </p:cNvPr>
          <p:cNvSpPr/>
          <p:nvPr/>
        </p:nvSpPr>
        <p:spPr>
          <a:xfrm>
            <a:off x="9694385" y="2923822"/>
            <a:ext cx="612560" cy="5967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k=1</a:t>
            </a:r>
          </a:p>
          <a:p>
            <a:pPr algn="ctr"/>
            <a:r>
              <a:rPr lang="en-US" altLang="zh-CN" dirty="0"/>
              <a:t>++j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06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ADC18A-5CFB-4C9D-8E56-1552FD386C33}"/>
              </a:ext>
            </a:extLst>
          </p:cNvPr>
          <p:cNvSpPr txBox="1"/>
          <p:nvPr/>
        </p:nvSpPr>
        <p:spPr>
          <a:xfrm>
            <a:off x="1135355" y="683581"/>
            <a:ext cx="320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Matrix Addition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63A36A-9A93-433C-840C-74D887BA8E24}"/>
              </a:ext>
            </a:extLst>
          </p:cNvPr>
          <p:cNvSpPr txBox="1"/>
          <p:nvPr/>
        </p:nvSpPr>
        <p:spPr>
          <a:xfrm>
            <a:off x="1415002" y="2398451"/>
            <a:ext cx="147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9C539F2-49F6-49FF-AC2A-EC6B2C633D1C}"/>
              </a:ext>
            </a:extLst>
          </p:cNvPr>
          <p:cNvGraphicFramePr>
            <a:graphicFrameLocks noGrp="1"/>
          </p:cNvGraphicFramePr>
          <p:nvPr/>
        </p:nvGraphicFramePr>
        <p:xfrm>
          <a:off x="4878773" y="2892188"/>
          <a:ext cx="2646532" cy="1332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33">
                  <a:extLst>
                    <a:ext uri="{9D8B030D-6E8A-4147-A177-3AD203B41FA5}">
                      <a16:colId xmlns:a16="http://schemas.microsoft.com/office/drawing/2014/main" val="3574732260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82831262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488087435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43371969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j=1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688231"/>
                  </a:ext>
                </a:extLst>
              </a:tr>
              <a:tr h="6664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6687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CA30024-0B4E-465D-B5CB-851980104EDD}"/>
              </a:ext>
            </a:extLst>
          </p:cNvPr>
          <p:cNvSpPr txBox="1"/>
          <p:nvPr/>
        </p:nvSpPr>
        <p:spPr>
          <a:xfrm>
            <a:off x="4878773" y="2398451"/>
            <a:ext cx="147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69B86C9-A803-4899-BDD9-4490FB869CC7}"/>
              </a:ext>
            </a:extLst>
          </p:cNvPr>
          <p:cNvGraphicFramePr>
            <a:graphicFrameLocks noGrp="1"/>
          </p:cNvGraphicFramePr>
          <p:nvPr/>
        </p:nvGraphicFramePr>
        <p:xfrm>
          <a:off x="8342544" y="2892188"/>
          <a:ext cx="2646532" cy="1332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33">
                  <a:extLst>
                    <a:ext uri="{9D8B030D-6E8A-4147-A177-3AD203B41FA5}">
                      <a16:colId xmlns:a16="http://schemas.microsoft.com/office/drawing/2014/main" val="3574732260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82831262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488087435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43371969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688231"/>
                  </a:ext>
                </a:extLst>
              </a:tr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6687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760C75C2-195E-47EF-946F-48F98EBA6AC1}"/>
              </a:ext>
            </a:extLst>
          </p:cNvPr>
          <p:cNvSpPr txBox="1"/>
          <p:nvPr/>
        </p:nvSpPr>
        <p:spPr>
          <a:xfrm>
            <a:off x="8342544" y="2398451"/>
            <a:ext cx="147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AB6E01-F8C4-4CE6-819C-9CEAFDEB16BB}"/>
              </a:ext>
            </a:extLst>
          </p:cNvPr>
          <p:cNvSpPr txBox="1"/>
          <p:nvPr/>
        </p:nvSpPr>
        <p:spPr>
          <a:xfrm>
            <a:off x="1135354" y="1603218"/>
            <a:ext cx="581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Compare Row</a:t>
            </a:r>
          </a:p>
          <a:p>
            <a:r>
              <a:rPr lang="en-US" altLang="zh-CN" dirty="0"/>
              <a:t>Case Three: A-&gt;row == B-&gt;row,  going to compare col</a:t>
            </a:r>
            <a:endParaRPr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94B9118-B1E8-4401-A41C-EB61B164D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57531"/>
              </p:ext>
            </p:extLst>
          </p:nvPr>
        </p:nvGraphicFramePr>
        <p:xfrm>
          <a:off x="1415002" y="2892188"/>
          <a:ext cx="2646532" cy="1332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33">
                  <a:extLst>
                    <a:ext uri="{9D8B030D-6E8A-4147-A177-3AD203B41FA5}">
                      <a16:colId xmlns:a16="http://schemas.microsoft.com/office/drawing/2014/main" val="3574732260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82831262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488087435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43371969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=1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688231"/>
                  </a:ext>
                </a:extLst>
              </a:tr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6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30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ADC18A-5CFB-4C9D-8E56-1552FD386C33}"/>
              </a:ext>
            </a:extLst>
          </p:cNvPr>
          <p:cNvSpPr txBox="1"/>
          <p:nvPr/>
        </p:nvSpPr>
        <p:spPr>
          <a:xfrm>
            <a:off x="1135355" y="683581"/>
            <a:ext cx="320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Matrix Addition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63A36A-9A93-433C-840C-74D887BA8E24}"/>
              </a:ext>
            </a:extLst>
          </p:cNvPr>
          <p:cNvSpPr txBox="1"/>
          <p:nvPr/>
        </p:nvSpPr>
        <p:spPr>
          <a:xfrm>
            <a:off x="1415002" y="2398451"/>
            <a:ext cx="147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9C539F2-49F6-49FF-AC2A-EC6B2C633D1C}"/>
              </a:ext>
            </a:extLst>
          </p:cNvPr>
          <p:cNvGraphicFramePr>
            <a:graphicFrameLocks noGrp="1"/>
          </p:cNvGraphicFramePr>
          <p:nvPr/>
        </p:nvGraphicFramePr>
        <p:xfrm>
          <a:off x="4878773" y="2892188"/>
          <a:ext cx="2646532" cy="1332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33">
                  <a:extLst>
                    <a:ext uri="{9D8B030D-6E8A-4147-A177-3AD203B41FA5}">
                      <a16:colId xmlns:a16="http://schemas.microsoft.com/office/drawing/2014/main" val="3574732260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82831262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488087435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43371969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j=1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688231"/>
                  </a:ext>
                </a:extLst>
              </a:tr>
              <a:tr h="6664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6687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CA30024-0B4E-465D-B5CB-851980104EDD}"/>
              </a:ext>
            </a:extLst>
          </p:cNvPr>
          <p:cNvSpPr txBox="1"/>
          <p:nvPr/>
        </p:nvSpPr>
        <p:spPr>
          <a:xfrm>
            <a:off x="4878773" y="2398451"/>
            <a:ext cx="147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69B86C9-A803-4899-BDD9-4490FB869CC7}"/>
              </a:ext>
            </a:extLst>
          </p:cNvPr>
          <p:cNvGraphicFramePr>
            <a:graphicFrameLocks noGrp="1"/>
          </p:cNvGraphicFramePr>
          <p:nvPr/>
        </p:nvGraphicFramePr>
        <p:xfrm>
          <a:off x="8342544" y="2892188"/>
          <a:ext cx="2646532" cy="1332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33">
                  <a:extLst>
                    <a:ext uri="{9D8B030D-6E8A-4147-A177-3AD203B41FA5}">
                      <a16:colId xmlns:a16="http://schemas.microsoft.com/office/drawing/2014/main" val="3574732260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82831262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488087435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43371969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688231"/>
                  </a:ext>
                </a:extLst>
              </a:tr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6687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760C75C2-195E-47EF-946F-48F98EBA6AC1}"/>
              </a:ext>
            </a:extLst>
          </p:cNvPr>
          <p:cNvSpPr txBox="1"/>
          <p:nvPr/>
        </p:nvSpPr>
        <p:spPr>
          <a:xfrm>
            <a:off x="8342544" y="2398451"/>
            <a:ext cx="147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AB6E01-F8C4-4CE6-819C-9CEAFDEB16BB}"/>
              </a:ext>
            </a:extLst>
          </p:cNvPr>
          <p:cNvSpPr txBox="1"/>
          <p:nvPr/>
        </p:nvSpPr>
        <p:spPr>
          <a:xfrm>
            <a:off x="1135354" y="1603218"/>
            <a:ext cx="581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Compare Col</a:t>
            </a:r>
          </a:p>
          <a:p>
            <a:r>
              <a:rPr lang="en-US" altLang="zh-CN" dirty="0"/>
              <a:t>Case One: A-&gt;col &lt; B-&gt;col</a:t>
            </a:r>
            <a:endParaRPr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94B9118-B1E8-4401-A41C-EB61B164DC4C}"/>
              </a:ext>
            </a:extLst>
          </p:cNvPr>
          <p:cNvGraphicFramePr>
            <a:graphicFrameLocks noGrp="1"/>
          </p:cNvGraphicFramePr>
          <p:nvPr/>
        </p:nvGraphicFramePr>
        <p:xfrm>
          <a:off x="1415002" y="2892188"/>
          <a:ext cx="2646532" cy="1332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33">
                  <a:extLst>
                    <a:ext uri="{9D8B030D-6E8A-4147-A177-3AD203B41FA5}">
                      <a16:colId xmlns:a16="http://schemas.microsoft.com/office/drawing/2014/main" val="3574732260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82831262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488087435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43371969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=1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688231"/>
                  </a:ext>
                </a:extLst>
              </a:tr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66876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64E01B19-FA80-4A3F-8BB1-8436CAC4F73A}"/>
              </a:ext>
            </a:extLst>
          </p:cNvPr>
          <p:cNvSpPr/>
          <p:nvPr/>
        </p:nvSpPr>
        <p:spPr>
          <a:xfrm>
            <a:off x="9026616" y="2927700"/>
            <a:ext cx="612560" cy="59673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k=1</a:t>
            </a:r>
          </a:p>
          <a:p>
            <a:pPr algn="ctr"/>
            <a:r>
              <a:rPr lang="en-US" altLang="zh-CN" dirty="0"/>
              <a:t>++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33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ADC18A-5CFB-4C9D-8E56-1552FD386C33}"/>
              </a:ext>
            </a:extLst>
          </p:cNvPr>
          <p:cNvSpPr txBox="1"/>
          <p:nvPr/>
        </p:nvSpPr>
        <p:spPr>
          <a:xfrm>
            <a:off x="1135355" y="683581"/>
            <a:ext cx="320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Matrix Addition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63A36A-9A93-433C-840C-74D887BA8E24}"/>
              </a:ext>
            </a:extLst>
          </p:cNvPr>
          <p:cNvSpPr txBox="1"/>
          <p:nvPr/>
        </p:nvSpPr>
        <p:spPr>
          <a:xfrm>
            <a:off x="1415002" y="2398451"/>
            <a:ext cx="147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9C539F2-49F6-49FF-AC2A-EC6B2C633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2989"/>
              </p:ext>
            </p:extLst>
          </p:nvPr>
        </p:nvGraphicFramePr>
        <p:xfrm>
          <a:off x="4878773" y="2892188"/>
          <a:ext cx="2646532" cy="1332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33">
                  <a:extLst>
                    <a:ext uri="{9D8B030D-6E8A-4147-A177-3AD203B41FA5}">
                      <a16:colId xmlns:a16="http://schemas.microsoft.com/office/drawing/2014/main" val="3574732260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82831262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488087435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43371969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j=1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688231"/>
                  </a:ext>
                </a:extLst>
              </a:tr>
              <a:tr h="6664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6687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CA30024-0B4E-465D-B5CB-851980104EDD}"/>
              </a:ext>
            </a:extLst>
          </p:cNvPr>
          <p:cNvSpPr txBox="1"/>
          <p:nvPr/>
        </p:nvSpPr>
        <p:spPr>
          <a:xfrm>
            <a:off x="4878773" y="2398451"/>
            <a:ext cx="147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69B86C9-A803-4899-BDD9-4490FB869CC7}"/>
              </a:ext>
            </a:extLst>
          </p:cNvPr>
          <p:cNvGraphicFramePr>
            <a:graphicFrameLocks noGrp="1"/>
          </p:cNvGraphicFramePr>
          <p:nvPr/>
        </p:nvGraphicFramePr>
        <p:xfrm>
          <a:off x="8342544" y="2892188"/>
          <a:ext cx="2646532" cy="1332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33">
                  <a:extLst>
                    <a:ext uri="{9D8B030D-6E8A-4147-A177-3AD203B41FA5}">
                      <a16:colId xmlns:a16="http://schemas.microsoft.com/office/drawing/2014/main" val="3574732260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82831262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488087435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43371969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688231"/>
                  </a:ext>
                </a:extLst>
              </a:tr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6687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760C75C2-195E-47EF-946F-48F98EBA6AC1}"/>
              </a:ext>
            </a:extLst>
          </p:cNvPr>
          <p:cNvSpPr txBox="1"/>
          <p:nvPr/>
        </p:nvSpPr>
        <p:spPr>
          <a:xfrm>
            <a:off x="8342544" y="2398451"/>
            <a:ext cx="147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AB6E01-F8C4-4CE6-819C-9CEAFDEB16BB}"/>
              </a:ext>
            </a:extLst>
          </p:cNvPr>
          <p:cNvSpPr txBox="1"/>
          <p:nvPr/>
        </p:nvSpPr>
        <p:spPr>
          <a:xfrm>
            <a:off x="1135354" y="1603218"/>
            <a:ext cx="581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Compare Col</a:t>
            </a:r>
          </a:p>
          <a:p>
            <a:r>
              <a:rPr lang="en-US" altLang="zh-CN" dirty="0"/>
              <a:t>Case Three: A-&gt;col == B-&gt;col</a:t>
            </a:r>
            <a:endParaRPr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94B9118-B1E8-4401-A41C-EB61B164DC4C}"/>
              </a:ext>
            </a:extLst>
          </p:cNvPr>
          <p:cNvGraphicFramePr>
            <a:graphicFrameLocks noGrp="1"/>
          </p:cNvGraphicFramePr>
          <p:nvPr/>
        </p:nvGraphicFramePr>
        <p:xfrm>
          <a:off x="1415002" y="2892188"/>
          <a:ext cx="2646532" cy="1332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33">
                  <a:extLst>
                    <a:ext uri="{9D8B030D-6E8A-4147-A177-3AD203B41FA5}">
                      <a16:colId xmlns:a16="http://schemas.microsoft.com/office/drawing/2014/main" val="3574732260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82831262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488087435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43371969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=1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688231"/>
                  </a:ext>
                </a:extLst>
              </a:tr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66876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64E01B19-FA80-4A3F-8BB1-8436CAC4F73A}"/>
              </a:ext>
            </a:extLst>
          </p:cNvPr>
          <p:cNvSpPr/>
          <p:nvPr/>
        </p:nvSpPr>
        <p:spPr>
          <a:xfrm>
            <a:off x="9026616" y="2927700"/>
            <a:ext cx="612560" cy="596735"/>
          </a:xfrm>
          <a:prstGeom prst="rect">
            <a:avLst/>
          </a:prstGeom>
          <a:solidFill>
            <a:srgbClr val="0377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k=1</a:t>
            </a:r>
          </a:p>
          <a:p>
            <a:pPr algn="ctr"/>
            <a:r>
              <a:rPr lang="en-US" altLang="zh-CN" sz="1400" dirty="0"/>
              <a:t>++</a:t>
            </a:r>
            <a:r>
              <a:rPr lang="en-US" altLang="zh-CN" sz="1400" dirty="0" err="1"/>
              <a:t>i</a:t>
            </a:r>
            <a:endParaRPr lang="en-US" altLang="zh-CN" sz="1400" dirty="0"/>
          </a:p>
          <a:p>
            <a:pPr algn="ctr"/>
            <a:r>
              <a:rPr lang="en-US" altLang="zh-CN" sz="1400" dirty="0"/>
              <a:t>++j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2848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25D431-830D-421D-8806-4A2807B3BD21}"/>
              </a:ext>
            </a:extLst>
          </p:cNvPr>
          <p:cNvSpPr txBox="1"/>
          <p:nvPr/>
        </p:nvSpPr>
        <p:spPr>
          <a:xfrm>
            <a:off x="1269506" y="1485989"/>
            <a:ext cx="96529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/*</a:t>
            </a:r>
            <a:r>
              <a:rPr lang="zh-CN" altLang="en-US" sz="2000" dirty="0">
                <a:latin typeface="Consolas" panose="020B0609020204030204" pitchFamily="49" charset="0"/>
              </a:rPr>
              <a:t>十字链表的结构类型定义如下：*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typedef struct </a:t>
            </a:r>
            <a:r>
              <a:rPr lang="en-US" altLang="zh-CN" sz="2000" dirty="0" err="1">
                <a:latin typeface="Consolas" panose="020B0609020204030204" pitchFamily="49" charset="0"/>
              </a:rPr>
              <a:t>OLNode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{   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   int row, col; /*</a:t>
            </a:r>
            <a:r>
              <a:rPr lang="zh-CN" altLang="en-US" sz="2000" dirty="0">
                <a:latin typeface="Consolas" panose="020B0609020204030204" pitchFamily="49" charset="0"/>
              </a:rPr>
              <a:t>非零元素的行和列下标*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latin typeface="Consolas" panose="020B0609020204030204" pitchFamily="49" charset="0"/>
              </a:rPr>
              <a:t>int value;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   struct </a:t>
            </a:r>
            <a:r>
              <a:rPr lang="en-US" altLang="zh-CN" sz="2000" dirty="0" err="1">
                <a:latin typeface="Consolas" panose="020B0609020204030204" pitchFamily="49" charset="0"/>
              </a:rPr>
              <a:t>OLNode</a:t>
            </a:r>
            <a:r>
              <a:rPr lang="en-US" altLang="zh-CN" sz="2000" dirty="0">
                <a:latin typeface="Consolas" panose="020B0609020204030204" pitchFamily="49" charset="0"/>
              </a:rPr>
              <a:t> *right;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latin typeface="Consolas" panose="020B0609020204030204" pitchFamily="49" charset="0"/>
              </a:rPr>
              <a:t>struct </a:t>
            </a:r>
            <a:r>
              <a:rPr lang="en-US" altLang="zh-CN" sz="2000" dirty="0" err="1">
                <a:latin typeface="Consolas" panose="020B0609020204030204" pitchFamily="49" charset="0"/>
              </a:rPr>
              <a:t>OLNode</a:t>
            </a:r>
            <a:r>
              <a:rPr lang="en-US" altLang="zh-CN" sz="2000" dirty="0">
                <a:latin typeface="Consolas" panose="020B0609020204030204" pitchFamily="49" charset="0"/>
              </a:rPr>
              <a:t> *down;   /*</a:t>
            </a:r>
            <a:r>
              <a:rPr lang="zh-CN" altLang="en-US" sz="2000" dirty="0">
                <a:latin typeface="Consolas" panose="020B0609020204030204" pitchFamily="49" charset="0"/>
              </a:rPr>
              <a:t>非零元素所在行表、列表的后继链域*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 </a:t>
            </a:r>
            <a:r>
              <a:rPr lang="en-US" altLang="zh-CN" sz="2000" dirty="0" err="1">
                <a:latin typeface="Consolas" panose="020B0609020204030204" pitchFamily="49" charset="0"/>
              </a:rPr>
              <a:t>OLNode</a:t>
            </a:r>
            <a:r>
              <a:rPr lang="en-US" altLang="zh-CN" sz="2000" dirty="0">
                <a:latin typeface="Consolas" panose="020B0609020204030204" pitchFamily="49" charset="0"/>
              </a:rPr>
              <a:t>,* </a:t>
            </a:r>
            <a:r>
              <a:rPr lang="en-US" altLang="zh-CN" sz="2000" dirty="0" err="1">
                <a:latin typeface="Consolas" panose="020B0609020204030204" pitchFamily="49" charset="0"/>
              </a:rPr>
              <a:t>OLink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typedef struct 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{   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   </a:t>
            </a:r>
            <a:r>
              <a:rPr lang="en-US" altLang="zh-CN" sz="2000" dirty="0" err="1">
                <a:latin typeface="Consolas" panose="020B0609020204030204" pitchFamily="49" charset="0"/>
              </a:rPr>
              <a:t>OLink</a:t>
            </a:r>
            <a:r>
              <a:rPr lang="en-US" altLang="zh-CN" sz="2000" dirty="0">
                <a:latin typeface="Consolas" panose="020B0609020204030204" pitchFamily="49" charset="0"/>
              </a:rPr>
              <a:t> *</a:t>
            </a:r>
            <a:r>
              <a:rPr lang="en-US" altLang="zh-CN" sz="2000" dirty="0" err="1">
                <a:latin typeface="Consolas" panose="020B0609020204030204" pitchFamily="49" charset="0"/>
              </a:rPr>
              <a:t>row_head</a:t>
            </a:r>
            <a:r>
              <a:rPr lang="en-US" altLang="zh-CN" sz="2000" dirty="0">
                <a:latin typeface="Consolas" panose="020B0609020204030204" pitchFamily="49" charset="0"/>
              </a:rPr>
              <a:t>;  /*</a:t>
            </a:r>
            <a:r>
              <a:rPr lang="zh-CN" altLang="en-US" sz="2000" dirty="0">
                <a:latin typeface="Consolas" panose="020B0609020204030204" pitchFamily="49" charset="0"/>
              </a:rPr>
              <a:t>行、列链表的头指针向量*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    </a:t>
            </a:r>
            <a:r>
              <a:rPr lang="en-US" altLang="zh-CN" sz="2000" dirty="0" err="1">
                <a:latin typeface="Consolas" panose="020B0609020204030204" pitchFamily="49" charset="0"/>
              </a:rPr>
              <a:t>OLink</a:t>
            </a:r>
            <a:r>
              <a:rPr lang="en-US" altLang="zh-CN" sz="2000" dirty="0">
                <a:latin typeface="Consolas" panose="020B0609020204030204" pitchFamily="49" charset="0"/>
              </a:rPr>
              <a:t> *</a:t>
            </a:r>
            <a:r>
              <a:rPr lang="en-US" altLang="zh-CN" sz="2000" dirty="0" err="1">
                <a:latin typeface="Consolas" panose="020B0609020204030204" pitchFamily="49" charset="0"/>
              </a:rPr>
              <a:t>col_head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   int m, n, 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;     /*</a:t>
            </a:r>
            <a:r>
              <a:rPr lang="zh-CN" altLang="en-US" sz="2000" dirty="0">
                <a:latin typeface="Consolas" panose="020B0609020204030204" pitchFamily="49" charset="0"/>
              </a:rPr>
              <a:t>稀疏矩阵的行数、列数、非零元素的个数*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} </a:t>
            </a:r>
            <a:r>
              <a:rPr lang="en-US" altLang="zh-CN" sz="2000" dirty="0" err="1">
                <a:latin typeface="Consolas" panose="020B0609020204030204" pitchFamily="49" charset="0"/>
              </a:rPr>
              <a:t>CrossList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1073951-5104-4469-954A-1F97141D7DA0}"/>
              </a:ext>
            </a:extLst>
          </p:cNvPr>
          <p:cNvGrpSpPr/>
          <p:nvPr/>
        </p:nvGrpSpPr>
        <p:grpSpPr>
          <a:xfrm>
            <a:off x="7317952" y="1451736"/>
            <a:ext cx="3394229" cy="1740026"/>
            <a:chOff x="1935332" y="1819921"/>
            <a:chExt cx="1651248" cy="104756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088F111-F2C5-4F00-8916-053D17678425}"/>
                </a:ext>
              </a:extLst>
            </p:cNvPr>
            <p:cNvSpPr/>
            <p:nvPr/>
          </p:nvSpPr>
          <p:spPr>
            <a:xfrm>
              <a:off x="1935332" y="1819922"/>
              <a:ext cx="550416" cy="52378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row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DCEAD45-F8F3-4C60-8D17-8649E1E445E4}"/>
                </a:ext>
              </a:extLst>
            </p:cNvPr>
            <p:cNvSpPr/>
            <p:nvPr/>
          </p:nvSpPr>
          <p:spPr>
            <a:xfrm>
              <a:off x="2485748" y="1819922"/>
              <a:ext cx="550416" cy="52378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col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A7FDFB9-2D62-4C51-B935-7FF740BBDF6A}"/>
                </a:ext>
              </a:extLst>
            </p:cNvPr>
            <p:cNvSpPr/>
            <p:nvPr/>
          </p:nvSpPr>
          <p:spPr>
            <a:xfrm>
              <a:off x="3036164" y="1819921"/>
              <a:ext cx="550416" cy="52378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value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8D8D51-7850-4A1E-806B-0614E1A8B6F4}"/>
                </a:ext>
              </a:extLst>
            </p:cNvPr>
            <p:cNvSpPr/>
            <p:nvPr/>
          </p:nvSpPr>
          <p:spPr>
            <a:xfrm>
              <a:off x="1935332" y="2343704"/>
              <a:ext cx="816746" cy="52378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down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5529D5E-8E2E-4F22-9127-668B4F202CBD}"/>
                </a:ext>
              </a:extLst>
            </p:cNvPr>
            <p:cNvSpPr/>
            <p:nvPr/>
          </p:nvSpPr>
          <p:spPr>
            <a:xfrm>
              <a:off x="2752078" y="2343703"/>
              <a:ext cx="834502" cy="52378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right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16CE192-CF99-4D8D-887B-A7F27C635667}"/>
              </a:ext>
            </a:extLst>
          </p:cNvPr>
          <p:cNvSpPr txBox="1"/>
          <p:nvPr/>
        </p:nvSpPr>
        <p:spPr>
          <a:xfrm>
            <a:off x="1144499" y="420935"/>
            <a:ext cx="320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十字链表表示法</a:t>
            </a:r>
          </a:p>
        </p:txBody>
      </p:sp>
    </p:spTree>
    <p:extLst>
      <p:ext uri="{BB962C8B-B14F-4D97-AF65-F5344CB8AC3E}">
        <p14:creationId xmlns:p14="http://schemas.microsoft.com/office/powerpoint/2010/main" val="32926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31A9838-EF85-4739-8A81-66CE5A7D4018}"/>
              </a:ext>
            </a:extLst>
          </p:cNvPr>
          <p:cNvGrpSpPr/>
          <p:nvPr/>
        </p:nvGrpSpPr>
        <p:grpSpPr>
          <a:xfrm>
            <a:off x="3574525" y="1917850"/>
            <a:ext cx="1651248" cy="1047566"/>
            <a:chOff x="1935332" y="1819921"/>
            <a:chExt cx="1651248" cy="104756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15E0A12-3390-4A3A-82E8-3DC28BE0EAF9}"/>
                </a:ext>
              </a:extLst>
            </p:cNvPr>
            <p:cNvSpPr/>
            <p:nvPr/>
          </p:nvSpPr>
          <p:spPr>
            <a:xfrm>
              <a:off x="1935332" y="1819922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BE0BE5B-94ED-4BB0-B5A7-96C0AEC62DCB}"/>
                </a:ext>
              </a:extLst>
            </p:cNvPr>
            <p:cNvSpPr/>
            <p:nvPr/>
          </p:nvSpPr>
          <p:spPr>
            <a:xfrm>
              <a:off x="2485748" y="1819922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B0A5F42-7EE0-47EE-8B23-525E92A29368}"/>
                </a:ext>
              </a:extLst>
            </p:cNvPr>
            <p:cNvSpPr/>
            <p:nvPr/>
          </p:nvSpPr>
          <p:spPr>
            <a:xfrm>
              <a:off x="3036164" y="1819921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-3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99EFEBD-14B2-415E-BE51-C46C8B6BD8D9}"/>
                </a:ext>
              </a:extLst>
            </p:cNvPr>
            <p:cNvSpPr/>
            <p:nvPr/>
          </p:nvSpPr>
          <p:spPr>
            <a:xfrm>
              <a:off x="1935332" y="2343704"/>
              <a:ext cx="81674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CCDCEDF-4BBE-47B9-8F37-E1E62622640F}"/>
                </a:ext>
              </a:extLst>
            </p:cNvPr>
            <p:cNvSpPr/>
            <p:nvPr/>
          </p:nvSpPr>
          <p:spPr>
            <a:xfrm>
              <a:off x="2752078" y="2343703"/>
              <a:ext cx="834502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109CB2B-B990-4CAB-90A0-9899F5699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91021"/>
              </p:ext>
            </p:extLst>
          </p:nvPr>
        </p:nvGraphicFramePr>
        <p:xfrm>
          <a:off x="3409334" y="711821"/>
          <a:ext cx="8128000" cy="44933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094272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317411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16619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6407704"/>
                    </a:ext>
                  </a:extLst>
                </a:gridCol>
              </a:tblGrid>
              <a:tr h="44933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8411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D800C14-00C2-4D8E-8BB7-BB438CD9A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91419"/>
              </p:ext>
            </p:extLst>
          </p:nvPr>
        </p:nvGraphicFramePr>
        <p:xfrm>
          <a:off x="2044114" y="1736436"/>
          <a:ext cx="550416" cy="451815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0416">
                  <a:extLst>
                    <a:ext uri="{9D8B030D-6E8A-4147-A177-3AD203B41FA5}">
                      <a16:colId xmlns:a16="http://schemas.microsoft.com/office/drawing/2014/main" val="3088319542"/>
                    </a:ext>
                  </a:extLst>
                </a:gridCol>
              </a:tblGrid>
              <a:tr h="1506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082193"/>
                  </a:ext>
                </a:extLst>
              </a:tr>
              <a:tr h="1506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52844"/>
                  </a:ext>
                </a:extLst>
              </a:tr>
              <a:tr h="1506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86355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A941A9FD-3DFD-40F5-A598-D5425F6D0EE7}"/>
              </a:ext>
            </a:extLst>
          </p:cNvPr>
          <p:cNvGrpSpPr/>
          <p:nvPr/>
        </p:nvGrpSpPr>
        <p:grpSpPr>
          <a:xfrm>
            <a:off x="9724779" y="1931169"/>
            <a:ext cx="1651248" cy="1047566"/>
            <a:chOff x="1935332" y="1819921"/>
            <a:chExt cx="1651248" cy="104756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1497E40-49E3-4940-B8C2-011319DB1FC5}"/>
                </a:ext>
              </a:extLst>
            </p:cNvPr>
            <p:cNvSpPr/>
            <p:nvPr/>
          </p:nvSpPr>
          <p:spPr>
            <a:xfrm>
              <a:off x="1935332" y="1819922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0409D16-39C8-49DE-A786-5FF4B2D9A85A}"/>
                </a:ext>
              </a:extLst>
            </p:cNvPr>
            <p:cNvSpPr/>
            <p:nvPr/>
          </p:nvSpPr>
          <p:spPr>
            <a:xfrm>
              <a:off x="2485748" y="1819922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997865-D18E-4F12-AA44-CB268243F9FC}"/>
                </a:ext>
              </a:extLst>
            </p:cNvPr>
            <p:cNvSpPr/>
            <p:nvPr/>
          </p:nvSpPr>
          <p:spPr>
            <a:xfrm>
              <a:off x="3036164" y="1819921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CCE50D1-47C0-4DAC-81F3-DDD5E621DE5F}"/>
                </a:ext>
              </a:extLst>
            </p:cNvPr>
            <p:cNvSpPr/>
            <p:nvPr/>
          </p:nvSpPr>
          <p:spPr>
            <a:xfrm>
              <a:off x="1935332" y="2343704"/>
              <a:ext cx="81674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5E44D37-0C9A-49E0-8BB7-75FF38F4AD17}"/>
                </a:ext>
              </a:extLst>
            </p:cNvPr>
            <p:cNvSpPr/>
            <p:nvPr/>
          </p:nvSpPr>
          <p:spPr>
            <a:xfrm>
              <a:off x="2752078" y="2343703"/>
              <a:ext cx="834502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9AD9200-B38B-41B7-B7D6-3DFFFF99867D}"/>
              </a:ext>
            </a:extLst>
          </p:cNvPr>
          <p:cNvGrpSpPr/>
          <p:nvPr/>
        </p:nvGrpSpPr>
        <p:grpSpPr>
          <a:xfrm>
            <a:off x="5657327" y="3471732"/>
            <a:ext cx="1651248" cy="1047566"/>
            <a:chOff x="1935332" y="1819921"/>
            <a:chExt cx="1651248" cy="104756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FE5D1C7-2333-43DF-B952-24E74A6999E6}"/>
                </a:ext>
              </a:extLst>
            </p:cNvPr>
            <p:cNvSpPr/>
            <p:nvPr/>
          </p:nvSpPr>
          <p:spPr>
            <a:xfrm>
              <a:off x="1935332" y="1819922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C53A29B-AC80-489A-886B-E02D1F1EF4C8}"/>
                </a:ext>
              </a:extLst>
            </p:cNvPr>
            <p:cNvSpPr/>
            <p:nvPr/>
          </p:nvSpPr>
          <p:spPr>
            <a:xfrm>
              <a:off x="2485748" y="1819922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3E712F4-C079-4BA7-8259-0B0F5E8C880C}"/>
                </a:ext>
              </a:extLst>
            </p:cNvPr>
            <p:cNvSpPr/>
            <p:nvPr/>
          </p:nvSpPr>
          <p:spPr>
            <a:xfrm>
              <a:off x="3036164" y="1819921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-1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12F38CC-05CD-4500-AB49-B034C55D7FAC}"/>
                </a:ext>
              </a:extLst>
            </p:cNvPr>
            <p:cNvSpPr/>
            <p:nvPr/>
          </p:nvSpPr>
          <p:spPr>
            <a:xfrm>
              <a:off x="1935332" y="2343704"/>
              <a:ext cx="81674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FD533B1-47A9-4949-A15A-3A64F81C0552}"/>
                </a:ext>
              </a:extLst>
            </p:cNvPr>
            <p:cNvSpPr/>
            <p:nvPr/>
          </p:nvSpPr>
          <p:spPr>
            <a:xfrm>
              <a:off x="2752078" y="2343703"/>
              <a:ext cx="834502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34D586B-A1EC-4A80-8E52-384F4DEEA68A}"/>
              </a:ext>
            </a:extLst>
          </p:cNvPr>
          <p:cNvGrpSpPr/>
          <p:nvPr/>
        </p:nvGrpSpPr>
        <p:grpSpPr>
          <a:xfrm>
            <a:off x="3574525" y="4962455"/>
            <a:ext cx="1651248" cy="1047566"/>
            <a:chOff x="1935332" y="1819921"/>
            <a:chExt cx="1651248" cy="104756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58DA8E-E0E4-4574-98D8-59F2AC171357}"/>
                </a:ext>
              </a:extLst>
            </p:cNvPr>
            <p:cNvSpPr/>
            <p:nvPr/>
          </p:nvSpPr>
          <p:spPr>
            <a:xfrm>
              <a:off x="1935332" y="1819922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63273F0-E100-46B0-AE4C-EB177AAD2FBF}"/>
                </a:ext>
              </a:extLst>
            </p:cNvPr>
            <p:cNvSpPr/>
            <p:nvPr/>
          </p:nvSpPr>
          <p:spPr>
            <a:xfrm>
              <a:off x="2485748" y="1819922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33A553-3C52-410A-A38F-BFB0071219F8}"/>
                </a:ext>
              </a:extLst>
            </p:cNvPr>
            <p:cNvSpPr/>
            <p:nvPr/>
          </p:nvSpPr>
          <p:spPr>
            <a:xfrm>
              <a:off x="3036164" y="1819921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1B18489-178A-4FD5-95B9-00F9B01EEEBE}"/>
                </a:ext>
              </a:extLst>
            </p:cNvPr>
            <p:cNvSpPr/>
            <p:nvPr/>
          </p:nvSpPr>
          <p:spPr>
            <a:xfrm>
              <a:off x="1935332" y="2343704"/>
              <a:ext cx="81674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5BFD7CE-801B-468B-B328-2087A6D07EF5}"/>
                </a:ext>
              </a:extLst>
            </p:cNvPr>
            <p:cNvSpPr/>
            <p:nvPr/>
          </p:nvSpPr>
          <p:spPr>
            <a:xfrm>
              <a:off x="2752078" y="2343703"/>
              <a:ext cx="834502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A3A27EC-7DD2-443F-9260-0B3A708B917F}"/>
              </a:ext>
            </a:extLst>
          </p:cNvPr>
          <p:cNvGrpSpPr/>
          <p:nvPr/>
        </p:nvGrpSpPr>
        <p:grpSpPr>
          <a:xfrm>
            <a:off x="9724779" y="4975774"/>
            <a:ext cx="1651248" cy="1047566"/>
            <a:chOff x="1935332" y="1819921"/>
            <a:chExt cx="1651248" cy="104756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48C3C2F-B563-409A-AABB-D35989B6CAB9}"/>
                </a:ext>
              </a:extLst>
            </p:cNvPr>
            <p:cNvSpPr/>
            <p:nvPr/>
          </p:nvSpPr>
          <p:spPr>
            <a:xfrm>
              <a:off x="1935332" y="1819922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91BCE69-7E12-4916-B5A2-0907CC345736}"/>
                </a:ext>
              </a:extLst>
            </p:cNvPr>
            <p:cNvSpPr/>
            <p:nvPr/>
          </p:nvSpPr>
          <p:spPr>
            <a:xfrm>
              <a:off x="2485748" y="1819922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F958D80-885F-484E-A53E-2CEBB2B922B9}"/>
                </a:ext>
              </a:extLst>
            </p:cNvPr>
            <p:cNvSpPr/>
            <p:nvPr/>
          </p:nvSpPr>
          <p:spPr>
            <a:xfrm>
              <a:off x="3036164" y="1819921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7B2E4BD-EB0B-4901-AA3D-0363FEDC81B4}"/>
                </a:ext>
              </a:extLst>
            </p:cNvPr>
            <p:cNvSpPr/>
            <p:nvPr/>
          </p:nvSpPr>
          <p:spPr>
            <a:xfrm>
              <a:off x="1935332" y="2343704"/>
              <a:ext cx="81674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A911BD6-1E26-4E84-AF37-AB2A5BFE2FB9}"/>
                </a:ext>
              </a:extLst>
            </p:cNvPr>
            <p:cNvSpPr/>
            <p:nvPr/>
          </p:nvSpPr>
          <p:spPr>
            <a:xfrm>
              <a:off x="2752078" y="2343703"/>
              <a:ext cx="834502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7FE2CC9-8975-463E-99C7-7086B15DC82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400149" y="936487"/>
            <a:ext cx="0" cy="981364"/>
          </a:xfrm>
          <a:prstGeom prst="straightConnector1">
            <a:avLst/>
          </a:prstGeom>
          <a:ln>
            <a:prstDash val="dash"/>
            <a:headEnd type="oval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E614AF3-194D-41DB-A448-3BA9B1950AE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482951" y="936487"/>
            <a:ext cx="0" cy="2535246"/>
          </a:xfrm>
          <a:prstGeom prst="straightConnector1">
            <a:avLst/>
          </a:prstGeom>
          <a:ln>
            <a:prstDash val="dash"/>
            <a:headEnd type="oval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82AF373-8374-44F4-849E-FD40FC27CADE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0550403" y="936487"/>
            <a:ext cx="0" cy="994683"/>
          </a:xfrm>
          <a:prstGeom prst="straightConnector1">
            <a:avLst/>
          </a:prstGeom>
          <a:ln>
            <a:prstDash val="dash"/>
            <a:headEnd type="oval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29EE9F8-35EA-4221-9FFB-D6FD1FBA3401}"/>
              </a:ext>
            </a:extLst>
          </p:cNvPr>
          <p:cNvCxnSpPr>
            <a:cxnSpLocks/>
          </p:cNvCxnSpPr>
          <p:nvPr/>
        </p:nvCxnSpPr>
        <p:spPr>
          <a:xfrm>
            <a:off x="3990574" y="2779724"/>
            <a:ext cx="0" cy="2196050"/>
          </a:xfrm>
          <a:prstGeom prst="straightConnector1">
            <a:avLst/>
          </a:prstGeom>
          <a:ln>
            <a:prstDash val="dash"/>
            <a:headEnd type="oval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9B3E4DC-0B3E-45CC-B1CA-37972F1E1DC4}"/>
              </a:ext>
            </a:extLst>
          </p:cNvPr>
          <p:cNvCxnSpPr>
            <a:cxnSpLocks/>
          </p:cNvCxnSpPr>
          <p:nvPr/>
        </p:nvCxnSpPr>
        <p:spPr>
          <a:xfrm>
            <a:off x="10124674" y="2789249"/>
            <a:ext cx="0" cy="2196050"/>
          </a:xfrm>
          <a:prstGeom prst="straightConnector1">
            <a:avLst/>
          </a:prstGeom>
          <a:ln>
            <a:prstDash val="dash"/>
            <a:headEnd type="oval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03C5DDD-5E7C-4750-B059-D22F381D59BE}"/>
              </a:ext>
            </a:extLst>
          </p:cNvPr>
          <p:cNvCxnSpPr>
            <a:cxnSpLocks/>
          </p:cNvCxnSpPr>
          <p:nvPr/>
        </p:nvCxnSpPr>
        <p:spPr>
          <a:xfrm flipV="1">
            <a:off x="2381250" y="2441632"/>
            <a:ext cx="1156586" cy="1"/>
          </a:xfrm>
          <a:prstGeom prst="straightConnector1">
            <a:avLst/>
          </a:prstGeom>
          <a:ln>
            <a:prstDash val="solid"/>
            <a:headEnd type="oval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C865982-6E00-4D36-8354-87E91D9009C2}"/>
              </a:ext>
            </a:extLst>
          </p:cNvPr>
          <p:cNvCxnSpPr>
            <a:cxnSpLocks/>
          </p:cNvCxnSpPr>
          <p:nvPr/>
        </p:nvCxnSpPr>
        <p:spPr>
          <a:xfrm>
            <a:off x="4950565" y="2716842"/>
            <a:ext cx="4774453" cy="0"/>
          </a:xfrm>
          <a:prstGeom prst="straightConnector1">
            <a:avLst/>
          </a:prstGeom>
          <a:ln>
            <a:prstDash val="solid"/>
            <a:headEnd type="oval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83EF379-7F7D-4EB7-A687-1FA35C0D44C9}"/>
              </a:ext>
            </a:extLst>
          </p:cNvPr>
          <p:cNvCxnSpPr>
            <a:cxnSpLocks/>
          </p:cNvCxnSpPr>
          <p:nvPr/>
        </p:nvCxnSpPr>
        <p:spPr>
          <a:xfrm>
            <a:off x="2381250" y="3997731"/>
            <a:ext cx="3276077" cy="0"/>
          </a:xfrm>
          <a:prstGeom prst="straightConnector1">
            <a:avLst/>
          </a:prstGeom>
          <a:ln>
            <a:prstDash val="solid"/>
            <a:headEnd type="oval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1D4365C-89F8-410C-BFE7-1A65C4FC2DDE}"/>
              </a:ext>
            </a:extLst>
          </p:cNvPr>
          <p:cNvCxnSpPr>
            <a:cxnSpLocks/>
          </p:cNvCxnSpPr>
          <p:nvPr/>
        </p:nvCxnSpPr>
        <p:spPr>
          <a:xfrm>
            <a:off x="2381250" y="5486237"/>
            <a:ext cx="1193275" cy="0"/>
          </a:xfrm>
          <a:prstGeom prst="straightConnector1">
            <a:avLst/>
          </a:prstGeom>
          <a:ln>
            <a:prstDash val="solid"/>
            <a:headEnd type="oval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B60DAFF-FFE4-4B7F-8C9E-D1FB63028BB1}"/>
              </a:ext>
            </a:extLst>
          </p:cNvPr>
          <p:cNvCxnSpPr>
            <a:cxnSpLocks/>
          </p:cNvCxnSpPr>
          <p:nvPr/>
        </p:nvCxnSpPr>
        <p:spPr>
          <a:xfrm>
            <a:off x="4950565" y="5761447"/>
            <a:ext cx="4774453" cy="0"/>
          </a:xfrm>
          <a:prstGeom prst="straightConnector1">
            <a:avLst/>
          </a:prstGeom>
          <a:ln>
            <a:prstDash val="solid"/>
            <a:headEnd type="oval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04009F6E-7CC4-4EC3-BF57-87D01BFC45C7}"/>
              </a:ext>
            </a:extLst>
          </p:cNvPr>
          <p:cNvSpPr txBox="1"/>
          <p:nvPr/>
        </p:nvSpPr>
        <p:spPr>
          <a:xfrm>
            <a:off x="256075" y="1733184"/>
            <a:ext cx="127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row_head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630592D-9F7E-4E63-BDFE-BD348D5ECC7A}"/>
              </a:ext>
            </a:extLst>
          </p:cNvPr>
          <p:cNvCxnSpPr>
            <a:cxnSpLocks/>
          </p:cNvCxnSpPr>
          <p:nvPr/>
        </p:nvCxnSpPr>
        <p:spPr>
          <a:xfrm>
            <a:off x="1526196" y="1917850"/>
            <a:ext cx="517918" cy="0"/>
          </a:xfrm>
          <a:prstGeom prst="straightConnector1">
            <a:avLst/>
          </a:prstGeom>
          <a:ln>
            <a:prstDash val="solid"/>
            <a:headEnd type="oval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9C6C70B1-C2AF-47F1-975A-CA6D4259BE60}"/>
              </a:ext>
            </a:extLst>
          </p:cNvPr>
          <p:cNvSpPr txBox="1"/>
          <p:nvPr/>
        </p:nvSpPr>
        <p:spPr>
          <a:xfrm>
            <a:off x="1621295" y="735185"/>
            <a:ext cx="127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col_head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AEE6117-FCD3-403D-BB29-D7652F909BA2}"/>
              </a:ext>
            </a:extLst>
          </p:cNvPr>
          <p:cNvCxnSpPr>
            <a:cxnSpLocks/>
          </p:cNvCxnSpPr>
          <p:nvPr/>
        </p:nvCxnSpPr>
        <p:spPr>
          <a:xfrm>
            <a:off x="2891416" y="919851"/>
            <a:ext cx="517918" cy="0"/>
          </a:xfrm>
          <a:prstGeom prst="straightConnector1">
            <a:avLst/>
          </a:prstGeom>
          <a:ln>
            <a:prstDash val="solid"/>
            <a:headEnd type="oval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9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109CB2B-B990-4CAB-90A0-9899F5699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74085"/>
              </p:ext>
            </p:extLst>
          </p:nvPr>
        </p:nvGraphicFramePr>
        <p:xfrm>
          <a:off x="3409334" y="711821"/>
          <a:ext cx="8128000" cy="44933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094272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317411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16619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6407704"/>
                    </a:ext>
                  </a:extLst>
                </a:gridCol>
              </a:tblGrid>
              <a:tr h="449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 marR="108000" marT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 marR="108000" marT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 marR="108000" marT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 marR="108000" marT="90000"/>
                </a:tc>
                <a:extLst>
                  <a:ext uri="{0D108BD9-81ED-4DB2-BD59-A6C34878D82A}">
                    <a16:rowId xmlns:a16="http://schemas.microsoft.com/office/drawing/2014/main" val="204668411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D800C14-00C2-4D8E-8BB7-BB438CD9A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10421"/>
              </p:ext>
            </p:extLst>
          </p:nvPr>
        </p:nvGraphicFramePr>
        <p:xfrm>
          <a:off x="2044114" y="1736436"/>
          <a:ext cx="550416" cy="451815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0416">
                  <a:extLst>
                    <a:ext uri="{9D8B030D-6E8A-4147-A177-3AD203B41FA5}">
                      <a16:colId xmlns:a16="http://schemas.microsoft.com/office/drawing/2014/main" val="3088319542"/>
                    </a:ext>
                  </a:extLst>
                </a:gridCol>
              </a:tblGrid>
              <a:tr h="1506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082193"/>
                  </a:ext>
                </a:extLst>
              </a:tr>
              <a:tr h="1506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352844"/>
                  </a:ext>
                </a:extLst>
              </a:tr>
              <a:tr h="1506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686355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A941A9FD-3DFD-40F5-A598-D5425F6D0EE7}"/>
              </a:ext>
            </a:extLst>
          </p:cNvPr>
          <p:cNvGrpSpPr/>
          <p:nvPr/>
        </p:nvGrpSpPr>
        <p:grpSpPr>
          <a:xfrm>
            <a:off x="9724779" y="1931169"/>
            <a:ext cx="1651248" cy="1047566"/>
            <a:chOff x="1935332" y="1819921"/>
            <a:chExt cx="1651248" cy="104756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1497E40-49E3-4940-B8C2-011319DB1FC5}"/>
                </a:ext>
              </a:extLst>
            </p:cNvPr>
            <p:cNvSpPr/>
            <p:nvPr/>
          </p:nvSpPr>
          <p:spPr>
            <a:xfrm>
              <a:off x="1935332" y="1819922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0409D16-39C8-49DE-A786-5FF4B2D9A85A}"/>
                </a:ext>
              </a:extLst>
            </p:cNvPr>
            <p:cNvSpPr/>
            <p:nvPr/>
          </p:nvSpPr>
          <p:spPr>
            <a:xfrm>
              <a:off x="2485748" y="1819922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997865-D18E-4F12-AA44-CB268243F9FC}"/>
                </a:ext>
              </a:extLst>
            </p:cNvPr>
            <p:cNvSpPr/>
            <p:nvPr/>
          </p:nvSpPr>
          <p:spPr>
            <a:xfrm>
              <a:off x="3036164" y="1819921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CCE50D1-47C0-4DAC-81F3-DDD5E621DE5F}"/>
                </a:ext>
              </a:extLst>
            </p:cNvPr>
            <p:cNvSpPr/>
            <p:nvPr/>
          </p:nvSpPr>
          <p:spPr>
            <a:xfrm>
              <a:off x="1935332" y="2343704"/>
              <a:ext cx="81674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5E44D37-0C9A-49E0-8BB7-75FF38F4AD17}"/>
                </a:ext>
              </a:extLst>
            </p:cNvPr>
            <p:cNvSpPr/>
            <p:nvPr/>
          </p:nvSpPr>
          <p:spPr>
            <a:xfrm>
              <a:off x="2752078" y="2343703"/>
              <a:ext cx="834502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7FE2CC9-8975-463E-99C7-7086B15DC820}"/>
              </a:ext>
            </a:extLst>
          </p:cNvPr>
          <p:cNvCxnSpPr>
            <a:cxnSpLocks/>
          </p:cNvCxnSpPr>
          <p:nvPr/>
        </p:nvCxnSpPr>
        <p:spPr>
          <a:xfrm>
            <a:off x="4427581" y="919851"/>
            <a:ext cx="0" cy="998000"/>
          </a:xfrm>
          <a:prstGeom prst="straightConnector1">
            <a:avLst/>
          </a:prstGeom>
          <a:ln>
            <a:prstDash val="dash"/>
            <a:headEnd type="oval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82AF373-8374-44F4-849E-FD40FC27CADE}"/>
              </a:ext>
            </a:extLst>
          </p:cNvPr>
          <p:cNvCxnSpPr>
            <a:cxnSpLocks/>
          </p:cNvCxnSpPr>
          <p:nvPr/>
        </p:nvCxnSpPr>
        <p:spPr>
          <a:xfrm>
            <a:off x="10522971" y="919851"/>
            <a:ext cx="0" cy="1011319"/>
          </a:xfrm>
          <a:prstGeom prst="straightConnector1">
            <a:avLst/>
          </a:prstGeom>
          <a:ln>
            <a:prstDash val="dash"/>
            <a:headEnd type="oval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03C5DDD-5E7C-4750-B059-D22F381D59BE}"/>
              </a:ext>
            </a:extLst>
          </p:cNvPr>
          <p:cNvCxnSpPr>
            <a:cxnSpLocks/>
          </p:cNvCxnSpPr>
          <p:nvPr/>
        </p:nvCxnSpPr>
        <p:spPr>
          <a:xfrm flipV="1">
            <a:off x="2381250" y="2441632"/>
            <a:ext cx="1156586" cy="1"/>
          </a:xfrm>
          <a:prstGeom prst="straightConnector1">
            <a:avLst/>
          </a:prstGeom>
          <a:ln>
            <a:prstDash val="solid"/>
            <a:headEnd type="oval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C865982-6E00-4D36-8354-87E91D9009C2}"/>
              </a:ext>
            </a:extLst>
          </p:cNvPr>
          <p:cNvCxnSpPr>
            <a:cxnSpLocks/>
          </p:cNvCxnSpPr>
          <p:nvPr/>
        </p:nvCxnSpPr>
        <p:spPr>
          <a:xfrm>
            <a:off x="4809744" y="2716842"/>
            <a:ext cx="4915274" cy="0"/>
          </a:xfrm>
          <a:prstGeom prst="straightConnector1">
            <a:avLst/>
          </a:prstGeom>
          <a:ln>
            <a:prstDash val="solid"/>
            <a:headEnd type="oval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04009F6E-7CC4-4EC3-BF57-87D01BFC45C7}"/>
              </a:ext>
            </a:extLst>
          </p:cNvPr>
          <p:cNvSpPr txBox="1"/>
          <p:nvPr/>
        </p:nvSpPr>
        <p:spPr>
          <a:xfrm>
            <a:off x="256075" y="1733184"/>
            <a:ext cx="127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row_head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630592D-9F7E-4E63-BDFE-BD348D5ECC7A}"/>
              </a:ext>
            </a:extLst>
          </p:cNvPr>
          <p:cNvCxnSpPr>
            <a:cxnSpLocks/>
          </p:cNvCxnSpPr>
          <p:nvPr/>
        </p:nvCxnSpPr>
        <p:spPr>
          <a:xfrm>
            <a:off x="1526196" y="1917850"/>
            <a:ext cx="517918" cy="0"/>
          </a:xfrm>
          <a:prstGeom prst="straightConnector1">
            <a:avLst/>
          </a:prstGeom>
          <a:ln>
            <a:prstDash val="solid"/>
            <a:headEnd type="oval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9C6C70B1-C2AF-47F1-975A-CA6D4259BE60}"/>
              </a:ext>
            </a:extLst>
          </p:cNvPr>
          <p:cNvSpPr txBox="1"/>
          <p:nvPr/>
        </p:nvSpPr>
        <p:spPr>
          <a:xfrm>
            <a:off x="1621295" y="735185"/>
            <a:ext cx="127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col_head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AEE6117-FCD3-403D-BB29-D7652F909BA2}"/>
              </a:ext>
            </a:extLst>
          </p:cNvPr>
          <p:cNvCxnSpPr>
            <a:cxnSpLocks/>
          </p:cNvCxnSpPr>
          <p:nvPr/>
        </p:nvCxnSpPr>
        <p:spPr>
          <a:xfrm>
            <a:off x="2891416" y="919851"/>
            <a:ext cx="517918" cy="0"/>
          </a:xfrm>
          <a:prstGeom prst="straightConnector1">
            <a:avLst/>
          </a:prstGeom>
          <a:ln>
            <a:prstDash val="solid"/>
            <a:headEnd type="oval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D47183C-F120-4FC2-A7C0-1830CE7DF9D9}"/>
              </a:ext>
            </a:extLst>
          </p:cNvPr>
          <p:cNvCxnSpPr>
            <a:cxnSpLocks/>
          </p:cNvCxnSpPr>
          <p:nvPr/>
        </p:nvCxnSpPr>
        <p:spPr>
          <a:xfrm flipV="1">
            <a:off x="2377274" y="2436663"/>
            <a:ext cx="7347505" cy="1"/>
          </a:xfrm>
          <a:prstGeom prst="straightConnector1">
            <a:avLst/>
          </a:prstGeom>
          <a:ln>
            <a:prstDash val="solid"/>
            <a:headEnd type="oval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931A9838-EF85-4739-8A81-66CE5A7D4018}"/>
              </a:ext>
            </a:extLst>
          </p:cNvPr>
          <p:cNvGrpSpPr/>
          <p:nvPr/>
        </p:nvGrpSpPr>
        <p:grpSpPr>
          <a:xfrm>
            <a:off x="3574525" y="1917850"/>
            <a:ext cx="1651248" cy="1047566"/>
            <a:chOff x="1935332" y="1819921"/>
            <a:chExt cx="1651248" cy="104756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15E0A12-3390-4A3A-82E8-3DC28BE0EAF9}"/>
                </a:ext>
              </a:extLst>
            </p:cNvPr>
            <p:cNvSpPr/>
            <p:nvPr/>
          </p:nvSpPr>
          <p:spPr>
            <a:xfrm>
              <a:off x="1935332" y="1819922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BE0BE5B-94ED-4BB0-B5A7-96C0AEC62DCB}"/>
                </a:ext>
              </a:extLst>
            </p:cNvPr>
            <p:cNvSpPr/>
            <p:nvPr/>
          </p:nvSpPr>
          <p:spPr>
            <a:xfrm>
              <a:off x="2485748" y="1819922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B0A5F42-7EE0-47EE-8B23-525E92A29368}"/>
                </a:ext>
              </a:extLst>
            </p:cNvPr>
            <p:cNvSpPr/>
            <p:nvPr/>
          </p:nvSpPr>
          <p:spPr>
            <a:xfrm>
              <a:off x="3036164" y="1819921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-3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99EFEBD-14B2-415E-BE51-C46C8B6BD8D9}"/>
                </a:ext>
              </a:extLst>
            </p:cNvPr>
            <p:cNvSpPr/>
            <p:nvPr/>
          </p:nvSpPr>
          <p:spPr>
            <a:xfrm>
              <a:off x="1935332" y="2343704"/>
              <a:ext cx="81674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CCDCEDF-4BBE-47B9-8F37-E1E62622640F}"/>
                </a:ext>
              </a:extLst>
            </p:cNvPr>
            <p:cNvSpPr/>
            <p:nvPr/>
          </p:nvSpPr>
          <p:spPr>
            <a:xfrm>
              <a:off x="2752078" y="2343703"/>
              <a:ext cx="834502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AD540A9-A0D1-4656-9B60-9B32FDDA4B72}"/>
              </a:ext>
            </a:extLst>
          </p:cNvPr>
          <p:cNvGrpSpPr/>
          <p:nvPr/>
        </p:nvGrpSpPr>
        <p:grpSpPr>
          <a:xfrm>
            <a:off x="3574525" y="4962455"/>
            <a:ext cx="1651248" cy="1047566"/>
            <a:chOff x="1935332" y="1819921"/>
            <a:chExt cx="1651248" cy="104756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79416D1-D3A7-4970-89EA-C5B8DAA073CA}"/>
                </a:ext>
              </a:extLst>
            </p:cNvPr>
            <p:cNvSpPr/>
            <p:nvPr/>
          </p:nvSpPr>
          <p:spPr>
            <a:xfrm>
              <a:off x="1935332" y="1819922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4C8B3F0-C8DE-4418-A689-C94266DC276A}"/>
                </a:ext>
              </a:extLst>
            </p:cNvPr>
            <p:cNvSpPr/>
            <p:nvPr/>
          </p:nvSpPr>
          <p:spPr>
            <a:xfrm>
              <a:off x="2485748" y="1819922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618DBEC-961D-4973-A774-6124A6AA9568}"/>
                </a:ext>
              </a:extLst>
            </p:cNvPr>
            <p:cNvSpPr/>
            <p:nvPr/>
          </p:nvSpPr>
          <p:spPr>
            <a:xfrm>
              <a:off x="3036164" y="1819921"/>
              <a:ext cx="55041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AC08426-94B4-45AD-9A8C-22D77BBBC38B}"/>
                </a:ext>
              </a:extLst>
            </p:cNvPr>
            <p:cNvSpPr/>
            <p:nvPr/>
          </p:nvSpPr>
          <p:spPr>
            <a:xfrm>
              <a:off x="1935332" y="2343704"/>
              <a:ext cx="816746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F363344-CBD1-47A6-B9DE-0F033E2E56B5}"/>
                </a:ext>
              </a:extLst>
            </p:cNvPr>
            <p:cNvSpPr/>
            <p:nvPr/>
          </p:nvSpPr>
          <p:spPr>
            <a:xfrm>
              <a:off x="2752078" y="2343703"/>
              <a:ext cx="834502" cy="523783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7FFFBC1-7298-4B09-A28E-0EA562E2330F}"/>
              </a:ext>
            </a:extLst>
          </p:cNvPr>
          <p:cNvCxnSpPr>
            <a:cxnSpLocks/>
          </p:cNvCxnSpPr>
          <p:nvPr/>
        </p:nvCxnSpPr>
        <p:spPr>
          <a:xfrm>
            <a:off x="3990574" y="2716842"/>
            <a:ext cx="0" cy="2258932"/>
          </a:xfrm>
          <a:prstGeom prst="straightConnector1">
            <a:avLst/>
          </a:prstGeom>
          <a:ln>
            <a:prstDash val="dash"/>
            <a:headEnd type="oval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6877216-1892-42DC-84DD-AB9F2949729E}"/>
              </a:ext>
            </a:extLst>
          </p:cNvPr>
          <p:cNvCxnSpPr>
            <a:cxnSpLocks/>
          </p:cNvCxnSpPr>
          <p:nvPr/>
        </p:nvCxnSpPr>
        <p:spPr>
          <a:xfrm>
            <a:off x="2304288" y="5486237"/>
            <a:ext cx="1270237" cy="0"/>
          </a:xfrm>
          <a:prstGeom prst="straightConnector1">
            <a:avLst/>
          </a:prstGeom>
          <a:ln>
            <a:prstDash val="solid"/>
            <a:headEnd type="oval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2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90780-452C-4A0D-875F-764D3FA7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7FB1F-317D-4490-926D-B2DB7D6E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一维数组</a:t>
            </a:r>
            <a:endParaRPr lang="en-US" altLang="zh-CN" dirty="0"/>
          </a:p>
          <a:p>
            <a:pPr lvl="1"/>
            <a:r>
              <a:rPr lang="en-US" altLang="zh-CN" dirty="0"/>
              <a:t>Bounded</a:t>
            </a:r>
          </a:p>
          <a:p>
            <a:pPr lvl="1"/>
            <a:r>
              <a:rPr lang="en-US" altLang="zh-CN" dirty="0"/>
              <a:t>Sequential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二维数组</a:t>
            </a:r>
            <a:endParaRPr lang="en-US" altLang="zh-CN" dirty="0"/>
          </a:p>
          <a:p>
            <a:pPr lvl="1"/>
            <a:r>
              <a:rPr lang="en-US" altLang="zh-CN" dirty="0"/>
              <a:t>Array</a:t>
            </a:r>
            <a:r>
              <a:rPr lang="zh-CN" altLang="en-US" dirty="0"/>
              <a:t>的原意：阵列</a:t>
            </a:r>
            <a:endParaRPr lang="en-US" altLang="zh-CN" dirty="0"/>
          </a:p>
          <a:p>
            <a:pPr lvl="1"/>
            <a:r>
              <a:rPr lang="zh-CN" altLang="en-US" dirty="0"/>
              <a:t>常按行序存储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162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90780-452C-4A0D-875F-764D3FA7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7FB1F-317D-4490-926D-B2DB7D6E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高维数组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3200" dirty="0">
                <a:latin typeface="Consolas" panose="020B0609020204030204" pitchFamily="49" charset="0"/>
              </a:rPr>
              <a:t>char c;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Consolas" panose="020B0609020204030204" pitchFamily="49" charset="0"/>
              </a:rPr>
              <a:t>char line</a:t>
            </a: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</a:rPr>
              <a:t>[55]</a:t>
            </a:r>
            <a:r>
              <a:rPr lang="en-US" altLang="zh-CN" sz="32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Consolas" panose="020B0609020204030204" pitchFamily="49" charset="0"/>
              </a:rPr>
              <a:t>char page[46]</a:t>
            </a: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</a:rPr>
              <a:t>[55]</a:t>
            </a:r>
            <a:r>
              <a:rPr lang="en-US" altLang="zh-CN" sz="32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Consolas" panose="020B0609020204030204" pitchFamily="49" charset="0"/>
              </a:rPr>
              <a:t>char book[500]</a:t>
            </a: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</a:rPr>
              <a:t>[46][55]</a:t>
            </a:r>
            <a:r>
              <a:rPr lang="en-US" altLang="zh-CN" sz="32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Consolas" panose="020B0609020204030204" pitchFamily="49" charset="0"/>
              </a:rPr>
              <a:t>char row[30]</a:t>
            </a: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</a:rPr>
              <a:t>[500][46][55]</a:t>
            </a:r>
            <a:r>
              <a:rPr lang="en-US" altLang="zh-CN" sz="32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Consolas" panose="020B0609020204030204" pitchFamily="49" charset="0"/>
              </a:rPr>
              <a:t>char rack[5]</a:t>
            </a: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</a:rPr>
              <a:t>[30][500][46][55]</a:t>
            </a:r>
            <a:r>
              <a:rPr lang="en-US" altLang="zh-CN" sz="32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0322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90780-452C-4A0D-875F-764D3FA7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7FB1F-317D-4490-926D-B2DB7D6E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另一种理解：一维数组的复合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3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3200" dirty="0">
                <a:latin typeface="Consolas" panose="020B0609020204030204" pitchFamily="49" charset="0"/>
              </a:rPr>
              <a:t>typedef char </a:t>
            </a: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sz="3200" dirty="0">
                <a:latin typeface="Consolas" panose="020B0609020204030204" pitchFamily="49" charset="0"/>
              </a:rPr>
              <a:t>[55];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Consolas" panose="020B0609020204030204" pitchFamily="49" charset="0"/>
              </a:rPr>
              <a:t>typedef line </a:t>
            </a: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</a:rPr>
              <a:t>page</a:t>
            </a:r>
            <a:r>
              <a:rPr lang="en-US" altLang="zh-CN" sz="3200" dirty="0">
                <a:latin typeface="Consolas" panose="020B0609020204030204" pitchFamily="49" charset="0"/>
              </a:rPr>
              <a:t>[46]; //</a:t>
            </a:r>
            <a:r>
              <a:rPr lang="en-US" altLang="zh-CN" sz="3200" dirty="0">
                <a:latin typeface="Consolas" panose="020B0609020204030204" pitchFamily="49" charset="0"/>
                <a:sym typeface="Wingdings" panose="05000000000000000000" pitchFamily="2" charset="2"/>
              </a:rPr>
              <a:t>char [46][55]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3200" dirty="0">
                <a:latin typeface="Consolas" panose="020B0609020204030204" pitchFamily="49" charset="0"/>
              </a:rPr>
              <a:t>typedef page </a:t>
            </a: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</a:rPr>
              <a:t>book</a:t>
            </a:r>
            <a:r>
              <a:rPr lang="en-US" altLang="zh-CN" sz="3200" dirty="0">
                <a:latin typeface="Consolas" panose="020B0609020204030204" pitchFamily="49" charset="0"/>
              </a:rPr>
              <a:t>[500];//</a:t>
            </a:r>
            <a:r>
              <a:rPr lang="en-US" altLang="zh-CN" sz="3200" dirty="0">
                <a:latin typeface="Consolas" panose="020B0609020204030204" pitchFamily="49" charset="0"/>
                <a:sym typeface="Wingdings" panose="05000000000000000000" pitchFamily="2" charset="2"/>
              </a:rPr>
              <a:t>char [500][46][55]</a:t>
            </a:r>
            <a:endParaRPr lang="en-US" altLang="zh-CN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6F485A1-AE70-4E7C-B652-793FE6FCBBD1}"/>
                  </a:ext>
                </a:extLst>
              </p:cNvPr>
              <p:cNvSpPr txBox="1"/>
              <p:nvPr/>
            </p:nvSpPr>
            <p:spPr>
              <a:xfrm>
                <a:off x="4076330" y="2713035"/>
                <a:ext cx="4039340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zh-CN" alt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6F485A1-AE70-4E7C-B652-793FE6FCB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330" y="2713035"/>
                <a:ext cx="4039340" cy="14319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1">
            <a:extLst>
              <a:ext uri="{FF2B5EF4-FFF2-40B4-BE49-F238E27FC236}">
                <a16:creationId xmlns:a16="http://schemas.microsoft.com/office/drawing/2014/main" id="{EBAEE811-D29D-44B9-96AF-1C2D11AC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特殊的矩阵</a:t>
            </a:r>
            <a:br>
              <a:rPr lang="en-US" altLang="zh-CN" dirty="0"/>
            </a:br>
            <a:r>
              <a:rPr lang="zh-CN" altLang="en-US" sz="2800" dirty="0"/>
              <a:t>稀疏矩阵：过多的</a:t>
            </a:r>
            <a:r>
              <a:rPr lang="en-US" altLang="zh-CN" sz="2800" dirty="0"/>
              <a:t>0</a:t>
            </a:r>
            <a:r>
              <a:rPr lang="zh-CN" altLang="en-US" sz="2800" dirty="0"/>
              <a:t>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33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25D431-830D-421D-8806-4A2807B3BD21}"/>
              </a:ext>
            </a:extLst>
          </p:cNvPr>
          <p:cNvSpPr txBox="1"/>
          <p:nvPr/>
        </p:nvSpPr>
        <p:spPr>
          <a:xfrm>
            <a:off x="1269506" y="2066526"/>
            <a:ext cx="96529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/*</a:t>
            </a:r>
            <a:r>
              <a:rPr lang="zh-CN" altLang="en-US" sz="2000" dirty="0">
                <a:latin typeface="Consolas" panose="020B0609020204030204" pitchFamily="49" charset="0"/>
              </a:rPr>
              <a:t>稀疏矩阵三元组表的类型定义*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zh-CN" altLang="en-US" sz="2000" dirty="0">
                <a:latin typeface="Consolas" panose="020B0609020204030204" pitchFamily="49" charset="0"/>
              </a:rPr>
              <a:t>   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typedef struct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{   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   int row, col;  /*</a:t>
            </a:r>
            <a:r>
              <a:rPr lang="zh-CN" altLang="en-US" sz="2000" dirty="0">
                <a:latin typeface="Consolas" panose="020B0609020204030204" pitchFamily="49" charset="0"/>
              </a:rPr>
              <a:t>该非零元素的行下标和列下标*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    </a:t>
            </a:r>
            <a:r>
              <a:rPr lang="en-US" altLang="zh-CN" sz="2000" dirty="0" err="1">
                <a:latin typeface="Consolas" panose="020B0609020204030204" pitchFamily="49" charset="0"/>
              </a:rPr>
              <a:t>ElementType</a:t>
            </a:r>
            <a:r>
              <a:rPr lang="en-US" altLang="zh-CN" sz="2000" dirty="0">
                <a:latin typeface="Consolas" panose="020B0609020204030204" pitchFamily="49" charset="0"/>
              </a:rPr>
              <a:t> e; /*</a:t>
            </a:r>
            <a:r>
              <a:rPr lang="zh-CN" altLang="en-US" sz="2000" dirty="0">
                <a:latin typeface="Consolas" panose="020B0609020204030204" pitchFamily="49" charset="0"/>
              </a:rPr>
              <a:t>该非零元素的值*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} Triple;</a:t>
            </a:r>
          </a:p>
          <a:p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typedef struct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{  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   int m, n, 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;          /*</a:t>
            </a:r>
            <a:r>
              <a:rPr lang="zh-CN" altLang="en-US" sz="2000" dirty="0">
                <a:latin typeface="Consolas" panose="020B0609020204030204" pitchFamily="49" charset="0"/>
              </a:rPr>
              <a:t>矩阵的行数、列数和非零元素的个数*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latin typeface="Consolas" panose="020B0609020204030204" pitchFamily="49" charset="0"/>
              </a:rPr>
              <a:t>Triple data[MAXSIZE+1];   /* </a:t>
            </a:r>
            <a:r>
              <a:rPr lang="zh-CN" altLang="en-US" sz="2000" dirty="0">
                <a:latin typeface="Consolas" panose="020B0609020204030204" pitchFamily="49" charset="0"/>
              </a:rPr>
              <a:t>非零元素的三元组表。</a:t>
            </a:r>
            <a:r>
              <a:rPr lang="en-US" altLang="zh-CN" sz="2000" dirty="0">
                <a:latin typeface="Consolas" panose="020B0609020204030204" pitchFamily="49" charset="0"/>
              </a:rPr>
              <a:t>data[0]</a:t>
            </a:r>
            <a:r>
              <a:rPr lang="zh-CN" altLang="en-US" sz="2000" dirty="0">
                <a:latin typeface="Consolas" panose="020B0609020204030204" pitchFamily="49" charset="0"/>
              </a:rPr>
              <a:t>未用*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} </a:t>
            </a:r>
            <a:r>
              <a:rPr lang="en-US" altLang="zh-CN" sz="2000" dirty="0" err="1">
                <a:latin typeface="Consolas" panose="020B0609020204030204" pitchFamily="49" charset="0"/>
              </a:rPr>
              <a:t>TSMatrix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DCE0082-4733-46DC-9304-E0841B5E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三元组表示法</a:t>
            </a:r>
          </a:p>
        </p:txBody>
      </p:sp>
    </p:spTree>
    <p:extLst>
      <p:ext uri="{BB962C8B-B14F-4D97-AF65-F5344CB8AC3E}">
        <p14:creationId xmlns:p14="http://schemas.microsoft.com/office/powerpoint/2010/main" val="97067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430212-3187-4BB3-B467-7E04CB780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07157"/>
              </p:ext>
            </p:extLst>
          </p:nvPr>
        </p:nvGraphicFramePr>
        <p:xfrm>
          <a:off x="3344909" y="952419"/>
          <a:ext cx="4064000" cy="495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9797882"/>
                    </a:ext>
                  </a:extLst>
                </a:gridCol>
              </a:tblGrid>
              <a:tr h="825527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20556"/>
                  </a:ext>
                </a:extLst>
              </a:tr>
              <a:tr h="8255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{row, col, e}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846269"/>
                  </a:ext>
                </a:extLst>
              </a:tr>
              <a:tr h="825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080716"/>
                  </a:ext>
                </a:extLst>
              </a:tr>
              <a:tr h="8255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{row, col, e}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206311"/>
                  </a:ext>
                </a:extLst>
              </a:tr>
              <a:tr h="825527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060334"/>
                  </a:ext>
                </a:extLst>
              </a:tr>
              <a:tr h="8255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95791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87CAF5C-2037-4824-A169-360A072345CE}"/>
              </a:ext>
            </a:extLst>
          </p:cNvPr>
          <p:cNvSpPr txBox="1"/>
          <p:nvPr/>
        </p:nvSpPr>
        <p:spPr>
          <a:xfrm>
            <a:off x="7590407" y="1171852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0DBE19-A685-4039-A614-ED0B4DDF6799}"/>
              </a:ext>
            </a:extLst>
          </p:cNvPr>
          <p:cNvSpPr txBox="1"/>
          <p:nvPr/>
        </p:nvSpPr>
        <p:spPr>
          <a:xfrm>
            <a:off x="7590406" y="1963444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92B0E0-9FDF-44FD-834D-EA71202A7D8E}"/>
              </a:ext>
            </a:extLst>
          </p:cNvPr>
          <p:cNvSpPr txBox="1"/>
          <p:nvPr/>
        </p:nvSpPr>
        <p:spPr>
          <a:xfrm>
            <a:off x="7590406" y="5320687"/>
            <a:ext cx="169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MAXSIZE+1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DC1EDC-C69E-4240-9EDD-5EAEFC9DA35C}"/>
              </a:ext>
            </a:extLst>
          </p:cNvPr>
          <p:cNvSpPr txBox="1"/>
          <p:nvPr/>
        </p:nvSpPr>
        <p:spPr>
          <a:xfrm>
            <a:off x="7590406" y="3642065"/>
            <a:ext cx="73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61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87B22-41F4-4044-B6DB-BF3A39DE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Addition</a:t>
            </a:r>
            <a:r>
              <a:rPr lang="zh-CN" altLang="en-US" dirty="0"/>
              <a:t>：基本思路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87777-C66A-4B37-ADC3-2FA2DB62C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2400" dirty="0"/>
              <a:t>C = A + B</a:t>
            </a:r>
          </a:p>
          <a:p>
            <a:pPr marL="0" indent="0" algn="just">
              <a:buNone/>
            </a:pPr>
            <a:endParaRPr lang="en-US" altLang="zh-CN" sz="2400" dirty="0"/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/>
              <a:t>扫描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，先比较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的行号。将行号小的插入到</a:t>
            </a:r>
            <a:r>
              <a:rPr lang="en-US" altLang="zh-CN" sz="2400" dirty="0"/>
              <a:t>C</a:t>
            </a:r>
            <a:r>
              <a:rPr lang="zh-CN" altLang="en-US" sz="2400" dirty="0"/>
              <a:t>。小的游标自加，大的不动。</a:t>
            </a:r>
            <a:endParaRPr lang="en-US" altLang="zh-CN" sz="2400" dirty="0"/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/>
              <a:t>否则，如果行号相同，则再比较列号。将行号小的插入到</a:t>
            </a:r>
            <a:r>
              <a:rPr lang="en-US" altLang="zh-CN" sz="2400" dirty="0"/>
              <a:t>C</a:t>
            </a:r>
            <a:r>
              <a:rPr lang="zh-CN" altLang="en-US" sz="2400" dirty="0"/>
              <a:t>。小的游标自加，大的不动。</a:t>
            </a:r>
            <a:endParaRPr lang="en-US" altLang="zh-CN" sz="2400" dirty="0"/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/>
              <a:t>否则，如果列号也相同，则将随意哪个插入到</a:t>
            </a:r>
            <a:r>
              <a:rPr lang="en-US" altLang="zh-CN" sz="2400" dirty="0"/>
              <a:t>C</a:t>
            </a:r>
            <a:r>
              <a:rPr lang="zh-CN" altLang="en-US" sz="2400" dirty="0"/>
              <a:t>，然后叠加上另一个的值。</a:t>
            </a:r>
            <a:endParaRPr lang="en-US" altLang="zh-CN" sz="2400" dirty="0"/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/>
              <a:t>如此循环，直到有一个处理完。</a:t>
            </a:r>
            <a:endParaRPr lang="en-US" altLang="zh-CN" sz="2400" dirty="0"/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/>
              <a:t>最后处理剩下的那个。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4456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17DDE0E-6576-434D-BC22-466B376FD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340630"/>
              </p:ext>
            </p:extLst>
          </p:nvPr>
        </p:nvGraphicFramePr>
        <p:xfrm>
          <a:off x="1415002" y="2892188"/>
          <a:ext cx="2646532" cy="1332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33">
                  <a:extLst>
                    <a:ext uri="{9D8B030D-6E8A-4147-A177-3AD203B41FA5}">
                      <a16:colId xmlns:a16="http://schemas.microsoft.com/office/drawing/2014/main" val="3574732260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82831262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488087435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43371969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=1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688231"/>
                  </a:ext>
                </a:extLst>
              </a:tr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6687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3ADC18A-5CFB-4C9D-8E56-1552FD386C33}"/>
              </a:ext>
            </a:extLst>
          </p:cNvPr>
          <p:cNvSpPr txBox="1"/>
          <p:nvPr/>
        </p:nvSpPr>
        <p:spPr>
          <a:xfrm>
            <a:off x="1135355" y="683581"/>
            <a:ext cx="320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Matrix Addition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63A36A-9A93-433C-840C-74D887BA8E24}"/>
              </a:ext>
            </a:extLst>
          </p:cNvPr>
          <p:cNvSpPr txBox="1"/>
          <p:nvPr/>
        </p:nvSpPr>
        <p:spPr>
          <a:xfrm>
            <a:off x="1415002" y="2398451"/>
            <a:ext cx="147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9C539F2-49F6-49FF-AC2A-EC6B2C633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4697"/>
              </p:ext>
            </p:extLst>
          </p:nvPr>
        </p:nvGraphicFramePr>
        <p:xfrm>
          <a:off x="4878773" y="2892188"/>
          <a:ext cx="2646532" cy="1332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33">
                  <a:extLst>
                    <a:ext uri="{9D8B030D-6E8A-4147-A177-3AD203B41FA5}">
                      <a16:colId xmlns:a16="http://schemas.microsoft.com/office/drawing/2014/main" val="3574732260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82831262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488087435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43371969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688231"/>
                  </a:ext>
                </a:extLst>
              </a:tr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j=1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6687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CA30024-0B4E-465D-B5CB-851980104EDD}"/>
              </a:ext>
            </a:extLst>
          </p:cNvPr>
          <p:cNvSpPr txBox="1"/>
          <p:nvPr/>
        </p:nvSpPr>
        <p:spPr>
          <a:xfrm>
            <a:off x="4878773" y="2398451"/>
            <a:ext cx="147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69B86C9-A803-4899-BDD9-4490FB869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75930"/>
              </p:ext>
            </p:extLst>
          </p:nvPr>
        </p:nvGraphicFramePr>
        <p:xfrm>
          <a:off x="8342544" y="2892188"/>
          <a:ext cx="2646532" cy="1332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33">
                  <a:extLst>
                    <a:ext uri="{9D8B030D-6E8A-4147-A177-3AD203B41FA5}">
                      <a16:colId xmlns:a16="http://schemas.microsoft.com/office/drawing/2014/main" val="3574732260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82831262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3488087435"/>
                    </a:ext>
                  </a:extLst>
                </a:gridCol>
                <a:gridCol w="661633">
                  <a:extLst>
                    <a:ext uri="{9D8B030D-6E8A-4147-A177-3AD203B41FA5}">
                      <a16:colId xmlns:a16="http://schemas.microsoft.com/office/drawing/2014/main" val="43371969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688231"/>
                  </a:ext>
                </a:extLst>
              </a:tr>
              <a:tr h="66646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6687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760C75C2-195E-47EF-946F-48F98EBA6AC1}"/>
              </a:ext>
            </a:extLst>
          </p:cNvPr>
          <p:cNvSpPr txBox="1"/>
          <p:nvPr/>
        </p:nvSpPr>
        <p:spPr>
          <a:xfrm>
            <a:off x="8342544" y="2398451"/>
            <a:ext cx="147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AB6E01-F8C4-4CE6-819C-9CEAFDEB16BB}"/>
              </a:ext>
            </a:extLst>
          </p:cNvPr>
          <p:cNvSpPr txBox="1"/>
          <p:nvPr/>
        </p:nvSpPr>
        <p:spPr>
          <a:xfrm>
            <a:off x="1135354" y="1603218"/>
            <a:ext cx="581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Compare Row</a:t>
            </a:r>
          </a:p>
          <a:p>
            <a:r>
              <a:rPr lang="en-US" altLang="zh-CN" dirty="0"/>
              <a:t>Case One: A-&gt;row &lt; B-&gt;row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5C7D99-61CC-41DF-8AE7-8E97B56B041E}"/>
              </a:ext>
            </a:extLst>
          </p:cNvPr>
          <p:cNvSpPr/>
          <p:nvPr/>
        </p:nvSpPr>
        <p:spPr>
          <a:xfrm>
            <a:off x="9026616" y="2927700"/>
            <a:ext cx="612560" cy="59673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k=1</a:t>
            </a:r>
          </a:p>
          <a:p>
            <a:pPr algn="ctr"/>
            <a:r>
              <a:rPr lang="en-US" altLang="zh-CN" dirty="0"/>
              <a:t>++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6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799</Words>
  <Application>Microsoft Office PowerPoint</Application>
  <PresentationFormat>宽屏</PresentationFormat>
  <Paragraphs>170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Consolas</vt:lpstr>
      <vt:lpstr>Wingdings</vt:lpstr>
      <vt:lpstr>Office 主题​​</vt:lpstr>
      <vt:lpstr>Array</vt:lpstr>
      <vt:lpstr>Array</vt:lpstr>
      <vt:lpstr>Array</vt:lpstr>
      <vt:lpstr>Array</vt:lpstr>
      <vt:lpstr>特殊的矩阵 稀疏矩阵：过多的0元素</vt:lpstr>
      <vt:lpstr>三元组表示法</vt:lpstr>
      <vt:lpstr>PowerPoint 演示文稿</vt:lpstr>
      <vt:lpstr>Matrix Addition：基本思路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CrossList</dc:title>
  <dc:creator>Bai Zhongjian</dc:creator>
  <cp:lastModifiedBy>Bai Zhongjian</cp:lastModifiedBy>
  <cp:revision>70</cp:revision>
  <dcterms:created xsi:type="dcterms:W3CDTF">2020-03-30T07:52:48Z</dcterms:created>
  <dcterms:modified xsi:type="dcterms:W3CDTF">2020-03-31T07:52:05Z</dcterms:modified>
</cp:coreProperties>
</file>