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A9C68-DFEC-4929-BA67-457103FE8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1CA3A-05C8-4EEB-AD26-0B7724310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E3F8-A6B5-4C1A-98B4-FACBD14B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30B08-FB80-423B-9BFE-286FBD89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6B125-850F-4086-BC97-25AB7EB2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1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BAA9-8480-4C23-94D9-70BBDED9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9F77B-4D26-4D04-9CAD-F78148601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3E63C-CAC1-435B-8DA4-A72CEDFC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6CFE6-B0FF-40FE-B3FB-2051E69D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90B2A-5C5B-4739-B6C2-BE74202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95FA8-3DFD-46C3-93CC-87A1D023E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4D434-D8B4-480A-8E2E-D08E66C6E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8670D-32B4-4F31-81A3-C3060689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8BD78-6416-4CEE-BD75-932741DB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4656A-86F4-42BC-8730-FBFC3E4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5E8B8-D30E-4C73-9464-5D145A8E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F657-3AD8-4554-A1A9-D4CB6830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2F30F-B82E-4856-98A4-6D30FCC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AAEE4-F04B-4B2A-BCC7-5206102B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F045D-8A9C-4595-A272-F7558BBE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C3A0-EC04-40FC-8996-23D043CA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FD728-752B-4D13-B757-8E7BCD0A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B5403-DA6B-4118-937C-8DA171A5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BA58B-2CEF-44AB-9F5F-6C5C3C45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0057-4678-42FF-9015-022FC9D3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9C18-991D-42A6-B292-6578A41D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0CAC2-B2D7-4066-94E0-AB0B688F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5129D-58EB-4CC3-9374-6A5D0E50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07157-153F-435A-88A2-8A23583D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9D297-42EA-4D56-B6EB-B22B1DDD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B5AAA-AED9-4653-ACB4-DD88C8AF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EE05-C583-455F-8D77-F9AD1E1B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2874F-380A-4749-94AB-9F43AD76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ACC24-EF5A-404F-B095-250E2B985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34B291-AC54-47E0-849E-DFC81918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19C21F-63ED-4781-AA96-3185CEA7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C9D54-DCD7-46EF-BD85-A23FFF3A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072BB-4DF9-44F8-94E3-D7584DA6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F538E2-3623-4AB6-B7B3-416D89D6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107B3-2CC8-416A-B35B-E387DDA1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B9BB0B-5613-484E-9BE5-3FB38847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A98CC0-2C12-493E-880B-0D7FF43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4415F-037E-4A1F-97FB-90D4E80E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6FA248-F7CA-4D07-A234-D26CED52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D56AE-177A-4C1E-92D0-4BDBF5A2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0D60C-55F8-4594-9615-4AECFA48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4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B9A75-ECEC-4EFD-92E9-EE4D979B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72CB5-53DE-474F-86E0-D77E4568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BC7DA7-CD91-4BA1-8C26-D4DC97FB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84D91-E040-4F92-B0EA-D091390F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CA300-0543-4A5E-A88C-975B04EA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6B1BA-D463-4241-B333-94F8D5F1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5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C0E5-CA0B-4C95-983C-CBC1E6D8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F1A648-3972-4877-A718-73E2DFFBD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DFCB5-D53F-4BC2-92E2-6E074829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54A0-90F0-4800-9A18-24C6FDF0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6384A-EE5E-49CA-BB8C-3DD5E636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875DA-39B2-4581-9C82-5F83BE6D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5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B5AF5-0907-49FE-9889-04AD54EC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7B057-29B4-43FD-853C-F723B24F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B933A-0A42-4173-A056-69EB688EF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CFCD-649E-4F09-B80B-5EDE799324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6671F-9AFC-4D86-A075-8650867FA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A57E9-91EF-4475-9B23-73FC563EB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C4F-4C6F-4B92-B31A-A92E9AB6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EAC0-6EEC-4001-B652-877EE36DF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Huffman Code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C47703-C210-4B56-BC26-94E0629F1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8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01D5F-6C07-46C8-BC43-6AAEFE68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HuffmanTree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CrtHuffmanTree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HuffmanTree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int w[], int n)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m = 2 * n - 1;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for (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= 1; 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&lt;= m; ++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	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]= {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&lt;= n ? w[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] : 0, 0, 0, 0};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9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for (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=</a:t>
            </a:r>
            <a:r>
              <a:rPr lang="en-US" altLang="zh-CN" sz="290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n+1;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&lt;= m; ++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	select(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- 1, &amp;s1, &amp;s2);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	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].weight = 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[s1].weight + 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[s2].weight;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	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[s1].parent = 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[s2].parent = 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	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].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LChild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= s1;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	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].</a:t>
            </a:r>
            <a:r>
              <a:rPr lang="en-US" altLang="zh-CN" sz="29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RChild</a:t>
            </a: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= s2;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41E79E6-6A35-4940-8C7D-15F218BE8928}"/>
              </a:ext>
            </a:extLst>
          </p:cNvPr>
          <p:cNvSpPr/>
          <p:nvPr/>
        </p:nvSpPr>
        <p:spPr>
          <a:xfrm>
            <a:off x="7059168" y="2587752"/>
            <a:ext cx="2761488" cy="841248"/>
          </a:xfrm>
          <a:prstGeom prst="wedgeRoundRectCallout">
            <a:avLst>
              <a:gd name="adj1" fmla="val -63852"/>
              <a:gd name="adj2" fmla="val 3315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在未处理的结点中找到两个权值最小的</a:t>
            </a:r>
          </a:p>
        </p:txBody>
      </p:sp>
    </p:spTree>
    <p:extLst>
      <p:ext uri="{BB962C8B-B14F-4D97-AF65-F5344CB8AC3E}">
        <p14:creationId xmlns:p14="http://schemas.microsoft.com/office/powerpoint/2010/main" val="34651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82B0B-3F34-4B6B-A1B4-6979C431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1240E-913A-452E-B423-ABF69418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前缀编码</a:t>
            </a:r>
            <a:endParaRPr lang="en-US" altLang="zh-CN" dirty="0"/>
          </a:p>
          <a:p>
            <a:pPr lvl="1"/>
            <a:r>
              <a:rPr lang="zh-CN" altLang="en-US" dirty="0"/>
              <a:t>在一个编码系统中，任何一个编码都不是其他任何编码的前缀（最左子串），则该编码为前缀编码</a:t>
            </a:r>
            <a:endParaRPr lang="en-US" altLang="zh-CN" dirty="0"/>
          </a:p>
          <a:p>
            <a:pPr lvl="1"/>
            <a:r>
              <a:rPr lang="zh-CN" altLang="en-US" dirty="0"/>
              <a:t>反例：</a:t>
            </a:r>
            <a:r>
              <a:rPr lang="en-US" altLang="zh-CN" dirty="0"/>
              <a:t>01</a:t>
            </a:r>
            <a:r>
              <a:rPr lang="zh-CN" altLang="en-US" dirty="0"/>
              <a:t>、</a:t>
            </a:r>
            <a:r>
              <a:rPr lang="en-US" altLang="zh-CN" dirty="0"/>
              <a:t>001</a:t>
            </a:r>
            <a:r>
              <a:rPr lang="zh-CN" altLang="en-US" dirty="0"/>
              <a:t>、</a:t>
            </a:r>
            <a:r>
              <a:rPr lang="en-US" altLang="zh-CN" dirty="0"/>
              <a:t>010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、</a:t>
            </a:r>
            <a:r>
              <a:rPr lang="en-US" altLang="zh-CN" dirty="0"/>
              <a:t>110</a:t>
            </a:r>
          </a:p>
          <a:p>
            <a:pPr marL="457200" lvl="1" indent="0">
              <a:buNone/>
            </a:pPr>
            <a:r>
              <a:rPr lang="en-US" altLang="zh-CN" dirty="0"/>
              <a:t>              0101001… </a:t>
            </a:r>
            <a:r>
              <a:rPr lang="zh-CN" altLang="en-US" dirty="0"/>
              <a:t>如何分离编码？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Huffman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在一棵</a:t>
            </a:r>
            <a:r>
              <a:rPr lang="en-US" altLang="zh-CN" dirty="0"/>
              <a:t>Huffman</a:t>
            </a:r>
            <a:r>
              <a:rPr lang="zh-CN" altLang="en-US" dirty="0"/>
              <a:t>树上，左分支赋予</a:t>
            </a:r>
            <a:r>
              <a:rPr lang="en-US" altLang="zh-CN" dirty="0"/>
              <a:t>1</a:t>
            </a:r>
            <a:r>
              <a:rPr lang="zh-CN" altLang="en-US" dirty="0"/>
              <a:t>，右分支赋予</a:t>
            </a:r>
            <a:r>
              <a:rPr lang="en-US" altLang="zh-CN" dirty="0"/>
              <a:t>0</a:t>
            </a:r>
            <a:r>
              <a:rPr lang="zh-CN" altLang="en-US" dirty="0"/>
              <a:t>，则从根到叶的通路上，各分支的赋值构成的二进制串就是</a:t>
            </a:r>
            <a:r>
              <a:rPr lang="en-US" altLang="zh-CN" dirty="0"/>
              <a:t>Huffman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en-US" altLang="zh-CN" dirty="0"/>
              <a:t>Huffman</a:t>
            </a:r>
            <a:r>
              <a:rPr lang="zh-CN" altLang="en-US" dirty="0"/>
              <a:t>编码是前缀编码</a:t>
            </a:r>
          </a:p>
        </p:txBody>
      </p:sp>
    </p:spTree>
    <p:extLst>
      <p:ext uri="{BB962C8B-B14F-4D97-AF65-F5344CB8AC3E}">
        <p14:creationId xmlns:p14="http://schemas.microsoft.com/office/powerpoint/2010/main" val="2537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2C3D3B2-0548-44B9-91D8-36765906B741}"/>
              </a:ext>
            </a:extLst>
          </p:cNvPr>
          <p:cNvSpPr/>
          <p:nvPr/>
        </p:nvSpPr>
        <p:spPr bwMode="auto">
          <a:xfrm>
            <a:off x="9574908" y="69269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1.00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0A167D-7549-415E-9104-B600440FB63D}"/>
              </a:ext>
            </a:extLst>
          </p:cNvPr>
          <p:cNvSpPr/>
          <p:nvPr/>
        </p:nvSpPr>
        <p:spPr bwMode="auto">
          <a:xfrm>
            <a:off x="8458784" y="164680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.60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E28EC3-995C-49FE-80F4-019EB927B2D1}"/>
              </a:ext>
            </a:extLst>
          </p:cNvPr>
          <p:cNvSpPr/>
          <p:nvPr/>
        </p:nvSpPr>
        <p:spPr bwMode="auto">
          <a:xfrm>
            <a:off x="7342660" y="260090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.30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D07E4D-43E4-48FC-AACC-8D6350786280}"/>
              </a:ext>
            </a:extLst>
          </p:cNvPr>
          <p:cNvSpPr/>
          <p:nvPr/>
        </p:nvSpPr>
        <p:spPr bwMode="auto">
          <a:xfrm>
            <a:off x="6226536" y="3555014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.15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670535-4DE7-4897-8FD0-63445C94EE49}"/>
              </a:ext>
            </a:extLst>
          </p:cNvPr>
          <p:cNvSpPr/>
          <p:nvPr/>
        </p:nvSpPr>
        <p:spPr bwMode="auto">
          <a:xfrm>
            <a:off x="5110412" y="450912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.06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E1E915-964E-458D-AACC-B88E1FC3737F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flipH="1">
            <a:off x="9073411" y="1307323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85279C-5F00-46DF-A2BF-43AD85E26F09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7957287" y="2261429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B63F921-6EED-4DC2-9BED-9B1F25CAED0A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auto">
          <a:xfrm flipH="1">
            <a:off x="6841163" y="3215535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1C805F1-4C7C-43DE-8F4E-BB3D3B09301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auto">
          <a:xfrm flipH="1">
            <a:off x="5725039" y="4169641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A3923D-434A-4659-B6C9-B9EA34B3250C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H="1">
            <a:off x="4875166" y="5123747"/>
            <a:ext cx="340699" cy="433693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3C7958-7258-41A1-8983-F6D2651016EB}"/>
              </a:ext>
            </a:extLst>
          </p:cNvPr>
          <p:cNvSpPr/>
          <p:nvPr/>
        </p:nvSpPr>
        <p:spPr bwMode="auto">
          <a:xfrm>
            <a:off x="4407114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8B64569-78CD-4AF4-ADD5-80A3DC2FAFEF}"/>
              </a:ext>
            </a:extLst>
          </p:cNvPr>
          <p:cNvCxnSpPr>
            <a:cxnSpLocks/>
            <a:stCxn id="8" idx="5"/>
          </p:cNvCxnSpPr>
          <p:nvPr/>
        </p:nvCxnSpPr>
        <p:spPr bwMode="auto">
          <a:xfrm>
            <a:off x="5725039" y="5123747"/>
            <a:ext cx="320257" cy="433693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E18978-38F6-4DA1-AC19-CA0425032846}"/>
              </a:ext>
            </a:extLst>
          </p:cNvPr>
          <p:cNvSpPr/>
          <p:nvPr/>
        </p:nvSpPr>
        <p:spPr bwMode="auto">
          <a:xfrm>
            <a:off x="5577244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0EFD6D6-EDF7-4FA6-88F6-4013C8825F90}"/>
              </a:ext>
            </a:extLst>
          </p:cNvPr>
          <p:cNvSpPr/>
          <p:nvPr/>
        </p:nvSpPr>
        <p:spPr bwMode="auto">
          <a:xfrm>
            <a:off x="7377444" y="451107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.09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9B074C8-CC8B-4710-A95D-522D238A4DE3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 flipH="1">
            <a:off x="7162640" y="5125705"/>
            <a:ext cx="320257" cy="431735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CF5F85-0B3E-4727-8FF7-79D60A281DB9}"/>
              </a:ext>
            </a:extLst>
          </p:cNvPr>
          <p:cNvSpPr/>
          <p:nvPr/>
        </p:nvSpPr>
        <p:spPr bwMode="auto">
          <a:xfrm>
            <a:off x="6694588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D73485B-7194-489E-8686-A4088B99264D}"/>
              </a:ext>
            </a:extLst>
          </p:cNvPr>
          <p:cNvCxnSpPr>
            <a:cxnSpLocks/>
            <a:stCxn id="17" idx="5"/>
          </p:cNvCxnSpPr>
          <p:nvPr/>
        </p:nvCxnSpPr>
        <p:spPr bwMode="auto">
          <a:xfrm>
            <a:off x="7992071" y="5125705"/>
            <a:ext cx="323796" cy="431735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4929EDC-18BC-4318-BF33-6358797648FA}"/>
              </a:ext>
            </a:extLst>
          </p:cNvPr>
          <p:cNvSpPr/>
          <p:nvPr/>
        </p:nvSpPr>
        <p:spPr bwMode="auto">
          <a:xfrm>
            <a:off x="7847815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6018093-25E6-451D-B3F5-3C1270A71CAF}"/>
              </a:ext>
            </a:extLst>
          </p:cNvPr>
          <p:cNvCxnSpPr>
            <a:cxnSpLocks/>
            <a:stCxn id="7" idx="5"/>
            <a:endCxn id="17" idx="1"/>
          </p:cNvCxnSpPr>
          <p:nvPr/>
        </p:nvCxnSpPr>
        <p:spPr bwMode="auto">
          <a:xfrm>
            <a:off x="6841163" y="4169641"/>
            <a:ext cx="641734" cy="446890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47972A4-7C7E-4B90-B7B8-047AC23C2E44}"/>
              </a:ext>
            </a:extLst>
          </p:cNvPr>
          <p:cNvCxnSpPr>
            <a:cxnSpLocks/>
            <a:stCxn id="6" idx="5"/>
          </p:cNvCxnSpPr>
          <p:nvPr/>
        </p:nvCxnSpPr>
        <p:spPr bwMode="auto">
          <a:xfrm>
            <a:off x="7957287" y="3215535"/>
            <a:ext cx="724361" cy="509174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642877-6877-47AC-8E7C-BAB2ADECB0AD}"/>
              </a:ext>
            </a:extLst>
          </p:cNvPr>
          <p:cNvSpPr/>
          <p:nvPr/>
        </p:nvSpPr>
        <p:spPr bwMode="auto">
          <a:xfrm>
            <a:off x="8213596" y="3724709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0.15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51CBC9B-4CE4-4C41-A1AC-1440A73D2C3F}"/>
              </a:ext>
            </a:extLst>
          </p:cNvPr>
          <p:cNvCxnSpPr>
            <a:cxnSpLocks/>
            <a:stCxn id="5" idx="5"/>
          </p:cNvCxnSpPr>
          <p:nvPr/>
        </p:nvCxnSpPr>
        <p:spPr bwMode="auto">
          <a:xfrm>
            <a:off x="9073411" y="2261429"/>
            <a:ext cx="730628" cy="507216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A00F256-6A30-41AA-8819-9CBC4FF379C9}"/>
              </a:ext>
            </a:extLst>
          </p:cNvPr>
          <p:cNvSpPr/>
          <p:nvPr/>
        </p:nvSpPr>
        <p:spPr bwMode="auto">
          <a:xfrm>
            <a:off x="9335987" y="2768645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0.30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0DBA573-4C06-47C0-ACD9-69AA60FE88DF}"/>
              </a:ext>
            </a:extLst>
          </p:cNvPr>
          <p:cNvCxnSpPr>
            <a:cxnSpLocks/>
            <a:stCxn id="4" idx="5"/>
          </p:cNvCxnSpPr>
          <p:nvPr/>
        </p:nvCxnSpPr>
        <p:spPr bwMode="auto">
          <a:xfrm>
            <a:off x="10189535" y="1307323"/>
            <a:ext cx="729481" cy="509174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75BC30B-028E-4C5A-97C1-A14852BC1433}"/>
              </a:ext>
            </a:extLst>
          </p:cNvPr>
          <p:cNvSpPr/>
          <p:nvPr/>
        </p:nvSpPr>
        <p:spPr bwMode="auto">
          <a:xfrm>
            <a:off x="10450964" y="1816497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0.40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101010B-449D-40CF-ADAD-C7188850915C}"/>
              </a:ext>
            </a:extLst>
          </p:cNvPr>
          <p:cNvSpPr/>
          <p:nvPr/>
        </p:nvSpPr>
        <p:spPr bwMode="auto">
          <a:xfrm>
            <a:off x="8950880" y="1115999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7FDDF49-4C6E-4E34-81A0-9C61EA8D6B77}"/>
              </a:ext>
            </a:extLst>
          </p:cNvPr>
          <p:cNvSpPr/>
          <p:nvPr/>
        </p:nvSpPr>
        <p:spPr bwMode="auto">
          <a:xfrm>
            <a:off x="10352415" y="1115999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5A181AF-C452-4319-8293-A494B68BD4B3}"/>
              </a:ext>
            </a:extLst>
          </p:cNvPr>
          <p:cNvSpPr/>
          <p:nvPr/>
        </p:nvSpPr>
        <p:spPr bwMode="auto">
          <a:xfrm>
            <a:off x="7847815" y="2123810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06F7F56-348C-42A7-96C0-25631F650CDB}"/>
              </a:ext>
            </a:extLst>
          </p:cNvPr>
          <p:cNvSpPr/>
          <p:nvPr/>
        </p:nvSpPr>
        <p:spPr bwMode="auto">
          <a:xfrm>
            <a:off x="9249350" y="2123810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6D4034-B46B-455C-9B37-6223B93D70CA}"/>
              </a:ext>
            </a:extLst>
          </p:cNvPr>
          <p:cNvSpPr/>
          <p:nvPr/>
        </p:nvSpPr>
        <p:spPr bwMode="auto">
          <a:xfrm>
            <a:off x="6719337" y="3087096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593DD08-23A8-4867-8796-5FBEE7A76735}"/>
              </a:ext>
            </a:extLst>
          </p:cNvPr>
          <p:cNvSpPr/>
          <p:nvPr/>
        </p:nvSpPr>
        <p:spPr bwMode="auto">
          <a:xfrm>
            <a:off x="8120872" y="3087096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037595-4C0B-4D8C-9D2B-FA057EAB3B58}"/>
              </a:ext>
            </a:extLst>
          </p:cNvPr>
          <p:cNvSpPr/>
          <p:nvPr/>
        </p:nvSpPr>
        <p:spPr bwMode="auto">
          <a:xfrm>
            <a:off x="5591503" y="4062721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000D2A6-02FF-43B2-AB85-4F941FAA7BC4}"/>
              </a:ext>
            </a:extLst>
          </p:cNvPr>
          <p:cNvSpPr/>
          <p:nvPr/>
        </p:nvSpPr>
        <p:spPr bwMode="auto">
          <a:xfrm>
            <a:off x="6993038" y="4062721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638B47C-C3F2-4F96-A06B-BA6C08380F45}"/>
              </a:ext>
            </a:extLst>
          </p:cNvPr>
          <p:cNvSpPr/>
          <p:nvPr/>
        </p:nvSpPr>
        <p:spPr bwMode="auto">
          <a:xfrm>
            <a:off x="4512230" y="5089567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2FE59F8-3721-41E0-838F-F5FD25DF698A}"/>
              </a:ext>
            </a:extLst>
          </p:cNvPr>
          <p:cNvSpPr/>
          <p:nvPr/>
        </p:nvSpPr>
        <p:spPr bwMode="auto">
          <a:xfrm>
            <a:off x="5913765" y="5089567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0351EA8-56FB-4DD0-A6CD-82D6F7B2F7D7}"/>
              </a:ext>
            </a:extLst>
          </p:cNvPr>
          <p:cNvSpPr/>
          <p:nvPr/>
        </p:nvSpPr>
        <p:spPr bwMode="auto">
          <a:xfrm>
            <a:off x="6754324" y="5089567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A9BDF9F-2D9F-487D-8A3D-094E268320F7}"/>
              </a:ext>
            </a:extLst>
          </p:cNvPr>
          <p:cNvSpPr/>
          <p:nvPr/>
        </p:nvSpPr>
        <p:spPr bwMode="auto">
          <a:xfrm>
            <a:off x="8155859" y="5089567"/>
            <a:ext cx="509174" cy="444932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FB271414-03A3-4B32-B773-FB10E771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35608"/>
              </p:ext>
            </p:extLst>
          </p:nvPr>
        </p:nvGraphicFramePr>
        <p:xfrm>
          <a:off x="767857" y="679343"/>
          <a:ext cx="2245280" cy="531912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22640">
                  <a:extLst>
                    <a:ext uri="{9D8B030D-6E8A-4147-A177-3AD203B41FA5}">
                      <a16:colId xmlns:a16="http://schemas.microsoft.com/office/drawing/2014/main" val="1549698389"/>
                    </a:ext>
                  </a:extLst>
                </a:gridCol>
                <a:gridCol w="1122640">
                  <a:extLst>
                    <a:ext uri="{9D8B030D-6E8A-4147-A177-3AD203B41FA5}">
                      <a16:colId xmlns:a16="http://schemas.microsoft.com/office/drawing/2014/main" val="1476824532"/>
                    </a:ext>
                  </a:extLst>
                </a:gridCol>
              </a:tblGrid>
              <a:tr h="17429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指令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宋体" panose="02010600030101010101" pitchFamily="2" charset="-122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使用频度</a:t>
                      </a:r>
                      <a:endParaRPr lang="en-US" altLang="zh-CN" sz="2000" u="none" strike="noStrike" dirty="0">
                        <a:effectLst/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（</a:t>
                      </a:r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pi</a:t>
                      </a:r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宋体" panose="02010600030101010101" pitchFamily="2" charset="-122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177608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0.40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676780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0.30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86281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0.15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594373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3268087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0261737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0.03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597904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2826127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6BC438D-A3CE-428C-97EC-CB2B5EA4A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51297"/>
              </p:ext>
            </p:extLst>
          </p:nvPr>
        </p:nvGraphicFramePr>
        <p:xfrm>
          <a:off x="3021577" y="679343"/>
          <a:ext cx="1122640" cy="531912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22640">
                  <a:extLst>
                    <a:ext uri="{9D8B030D-6E8A-4147-A177-3AD203B41FA5}">
                      <a16:colId xmlns:a16="http://schemas.microsoft.com/office/drawing/2014/main" val="1549698389"/>
                    </a:ext>
                  </a:extLst>
                </a:gridCol>
              </a:tblGrid>
              <a:tr h="17429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Fira Code Medium" panose="020B0809050000020004" pitchFamily="49" charset="0"/>
                          <a:ea typeface="+mn-ea"/>
                          <a:cs typeface="Fira Code Medium" panose="020B0809050000020004" pitchFamily="49" charset="0"/>
                        </a:rPr>
                        <a:t>编码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177608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676780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86281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594373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11100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3268087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11101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0261737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11110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597904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11111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282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6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7BA53-3368-4AB9-B771-67D31870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报文编码问题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A76E3-D52C-4B92-9E61-6811294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假设有报文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…C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1000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 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∈[A,B,C,D,E,F,G]</a:t>
            </a:r>
          </a:p>
          <a:p>
            <a:pPr marL="0" indent="0">
              <a:buNone/>
            </a:pP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需要编码，你准备怎么考虑编码方式？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ASCII</a:t>
            </a: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码：</a:t>
            </a:r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8bit</a:t>
            </a: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定长编码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lvl="1"/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1000</a:t>
            </a: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个字符共</a:t>
            </a:r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8000bits</a:t>
            </a:r>
          </a:p>
          <a:p>
            <a:pPr lvl="1"/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问题：符号集只有</a:t>
            </a:r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7</a:t>
            </a: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个元素，每个</a:t>
            </a:r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3bits</a:t>
            </a: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编码足够，不需要那么长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lvl="1"/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解决方案：</a:t>
            </a:r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3bit</a:t>
            </a: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定长编码，共</a:t>
            </a:r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3000bits</a:t>
            </a:r>
          </a:p>
        </p:txBody>
      </p:sp>
    </p:spTree>
    <p:extLst>
      <p:ext uri="{BB962C8B-B14F-4D97-AF65-F5344CB8AC3E}">
        <p14:creationId xmlns:p14="http://schemas.microsoft.com/office/powerpoint/2010/main" val="24410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7BA53-3368-4AB9-B771-67D31870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报文编码问题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A76E3-D52C-4B92-9E61-6811294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假设有报文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…C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1000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 C</a:t>
            </a:r>
            <a:r>
              <a:rPr lang="en-US" altLang="zh-CN" baseline="-25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∈[A,B,C,D,E,F,G]</a:t>
            </a:r>
          </a:p>
          <a:p>
            <a:pPr marL="0" indent="0">
              <a:buNone/>
            </a:pP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需要编码，你准备怎么考虑编码方式？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更深入的问题：字符出现的频度（概率）不一样，有些频繁出现，有些则罕见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lvl="1"/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定长编码不是最佳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lvl="1"/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解决方案：变长编码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lvl="1"/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问题：如何做到最佳（例如：总长度最短）？</a:t>
            </a:r>
            <a:endParaRPr lang="en-US" altLang="zh-CN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0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9F45A2F-1619-4BF5-91C7-B82072C79178}"/>
              </a:ext>
            </a:extLst>
          </p:cNvPr>
          <p:cNvCxnSpPr/>
          <p:nvPr/>
        </p:nvCxnSpPr>
        <p:spPr>
          <a:xfrm>
            <a:off x="3426781" y="4468860"/>
            <a:ext cx="758153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A31B1D5-4434-49BB-9DA5-32471024131E}"/>
              </a:ext>
            </a:extLst>
          </p:cNvPr>
          <p:cNvCxnSpPr/>
          <p:nvPr/>
        </p:nvCxnSpPr>
        <p:spPr>
          <a:xfrm>
            <a:off x="3426781" y="3286216"/>
            <a:ext cx="758153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9287481-F0F9-4122-9B10-0B184FD8FD56}"/>
              </a:ext>
            </a:extLst>
          </p:cNvPr>
          <p:cNvSpPr txBox="1"/>
          <p:nvPr/>
        </p:nvSpPr>
        <p:spPr>
          <a:xfrm>
            <a:off x="9303831" y="2927634"/>
            <a:ext cx="142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Level 2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C1369A3-9DB9-40EE-B9C3-53CCA089BBB2}"/>
              </a:ext>
            </a:extLst>
          </p:cNvPr>
          <p:cNvCxnSpPr/>
          <p:nvPr/>
        </p:nvCxnSpPr>
        <p:spPr>
          <a:xfrm>
            <a:off x="3426781" y="2166150"/>
            <a:ext cx="758153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4">
            <a:extLst>
              <a:ext uri="{FF2B5EF4-FFF2-40B4-BE49-F238E27FC236}">
                <a16:creationId xmlns:a16="http://schemas.microsoft.com/office/drawing/2014/main" id="{CD7404F1-1D3F-4D31-B3B4-F3891C28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643" y="1165979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1D8074FC-3D4C-4FC4-8F23-EB00B907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193" y="1910868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CAE5937-1256-4077-AFEB-2FFDB50C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737" y="1910868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2704268C-954B-4E9E-9671-67920EAD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687" y="3028201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6ECECF61-E4FE-41F5-AD06-197DC23D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855" y="3028201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65503604-1024-418C-B610-7891F8CE7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220" y="418557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BAC978C7-2BD3-4B6A-B89A-379E07A6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370" y="421153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26A6831-DAAA-48A7-B76C-8AB6FA9021F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907593" y="1432011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2A5F32B-8C91-4ACB-9837-7B4B4B34420D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692443" y="1432011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DC781BA-B273-4BC4-97DC-6F77683E4A6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034087" y="2365013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5666C7-DD2D-4919-A5C7-2EE388637E4B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095966" y="2365013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C763066-33C1-4DB0-A1C7-29818496391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985620" y="3522382"/>
            <a:ext cx="54334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1BECF6-BC14-4777-ABE7-19BBB6868640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5838628" y="3482346"/>
            <a:ext cx="546142" cy="729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5DD333C-690E-409D-ACD9-1C667064D57C}"/>
              </a:ext>
            </a:extLst>
          </p:cNvPr>
          <p:cNvSpPr txBox="1"/>
          <p:nvPr/>
        </p:nvSpPr>
        <p:spPr>
          <a:xfrm>
            <a:off x="594360" y="365760"/>
            <a:ext cx="29269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一些术语：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路径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路径长度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结点的权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带权路径长度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树的带权路径长度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F962D6-CE82-4DCD-A015-3E255AC8AA77}"/>
              </a:ext>
            </a:extLst>
          </p:cNvPr>
          <p:cNvSpPr txBox="1"/>
          <p:nvPr/>
        </p:nvSpPr>
        <p:spPr>
          <a:xfrm>
            <a:off x="3880247" y="2444769"/>
            <a:ext cx="4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A3554A-F493-45A2-A908-D1D9B31364A9}"/>
              </a:ext>
            </a:extLst>
          </p:cNvPr>
          <p:cNvSpPr txBox="1"/>
          <p:nvPr/>
        </p:nvSpPr>
        <p:spPr>
          <a:xfrm>
            <a:off x="7145293" y="1334934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214672-5ADD-4D27-BBDC-970B92D608D1}"/>
              </a:ext>
            </a:extLst>
          </p:cNvPr>
          <p:cNvSpPr txBox="1"/>
          <p:nvPr/>
        </p:nvSpPr>
        <p:spPr>
          <a:xfrm>
            <a:off x="4796884" y="3602138"/>
            <a:ext cx="4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7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176A1A-34CB-40D8-8297-575974C025DB}"/>
              </a:ext>
            </a:extLst>
          </p:cNvPr>
          <p:cNvSpPr txBox="1"/>
          <p:nvPr/>
        </p:nvSpPr>
        <p:spPr>
          <a:xfrm>
            <a:off x="6216991" y="3602138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8586D1-C8DF-4112-867C-77A273ECFB65}"/>
              </a:ext>
            </a:extLst>
          </p:cNvPr>
          <p:cNvSpPr/>
          <p:nvPr/>
        </p:nvSpPr>
        <p:spPr>
          <a:xfrm>
            <a:off x="4007383" y="5567660"/>
            <a:ext cx="5702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WPL=4×2</a:t>
            </a:r>
            <a:r>
              <a:rPr lang="zh-CN" altLang="en-US" sz="28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＋</a:t>
            </a:r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7×3</a:t>
            </a:r>
            <a:r>
              <a:rPr lang="zh-CN" altLang="en-US" sz="28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＋</a:t>
            </a:r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5×3</a:t>
            </a:r>
            <a:r>
              <a:rPr lang="zh-CN" altLang="en-US" sz="28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＋</a:t>
            </a:r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2×1</a:t>
            </a:r>
            <a:r>
              <a:rPr lang="zh-CN" altLang="en-US" sz="28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＝</a:t>
            </a:r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46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253F8B6-6702-4A2D-A046-76B1024D3733}"/>
              </a:ext>
            </a:extLst>
          </p:cNvPr>
          <p:cNvSpPr txBox="1"/>
          <p:nvPr/>
        </p:nvSpPr>
        <p:spPr>
          <a:xfrm>
            <a:off x="9303831" y="1807568"/>
            <a:ext cx="142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Level 1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693751-0862-4E04-94E8-738466B6CC01}"/>
              </a:ext>
            </a:extLst>
          </p:cNvPr>
          <p:cNvSpPr txBox="1"/>
          <p:nvPr/>
        </p:nvSpPr>
        <p:spPr>
          <a:xfrm>
            <a:off x="9303831" y="4110278"/>
            <a:ext cx="142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Level 3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3D66059-1344-48DF-9CC1-F25C6D641DA1}"/>
              </a:ext>
            </a:extLst>
          </p:cNvPr>
          <p:cNvSpPr/>
          <p:nvPr/>
        </p:nvSpPr>
        <p:spPr>
          <a:xfrm>
            <a:off x="1112669" y="5246703"/>
            <a:ext cx="9966664" cy="1100825"/>
          </a:xfrm>
          <a:prstGeom prst="roundRect">
            <a:avLst/>
          </a:prstGeom>
          <a:solidFill>
            <a:schemeClr val="dk1">
              <a:alpha val="7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同样的结点可以构造出多棵不同形态的二叉树。</a:t>
            </a:r>
            <a:endParaRPr lang="en-US" altLang="zh-CN" sz="2400" dirty="0"/>
          </a:p>
          <a:p>
            <a:pPr algn="ctr"/>
            <a:r>
              <a:rPr lang="zh-CN" altLang="en-US" sz="2400" dirty="0"/>
              <a:t>其中，</a:t>
            </a:r>
            <a:r>
              <a:rPr lang="en-US" altLang="zh-CN" sz="2400" dirty="0"/>
              <a:t>WPL</a:t>
            </a:r>
            <a:r>
              <a:rPr lang="zh-CN" altLang="en-US" sz="2400" dirty="0"/>
              <a:t>最小的那棵就是</a:t>
            </a:r>
            <a:r>
              <a:rPr lang="en-US" altLang="zh-CN" sz="2400" dirty="0"/>
              <a:t>Huffman</a:t>
            </a:r>
            <a:r>
              <a:rPr lang="zh-CN" altLang="en-US" sz="2400" dirty="0"/>
              <a:t>树。</a:t>
            </a:r>
          </a:p>
        </p:txBody>
      </p:sp>
    </p:spTree>
    <p:extLst>
      <p:ext uri="{BB962C8B-B14F-4D97-AF65-F5344CB8AC3E}">
        <p14:creationId xmlns:p14="http://schemas.microsoft.com/office/powerpoint/2010/main" val="6949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2" grpId="0"/>
      <p:bldP spid="30" grpId="0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5690-1DE1-4180-9CF7-E1495E51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3AEF8-ECDE-464A-BA3D-1323E257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B05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初始化：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用给定的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个权值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{w</a:t>
            </a:r>
            <a:r>
              <a:rPr lang="en-US" altLang="zh-CN" sz="2400" baseline="-30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,w</a:t>
            </a:r>
            <a:r>
              <a:rPr lang="en-US" altLang="zh-CN" sz="2400" baseline="-30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… ,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</a:t>
            </a:r>
            <a:r>
              <a:rPr lang="en-US" altLang="zh-CN" sz="2400" baseline="-30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对应的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个结点构成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棵二叉树的森林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F={T</a:t>
            </a:r>
            <a:r>
              <a:rPr lang="en-US" altLang="zh-CN" sz="2400" baseline="-30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,T</a:t>
            </a:r>
            <a:r>
              <a:rPr lang="en-US" altLang="zh-CN" sz="2400" baseline="-30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…,T</a:t>
            </a:r>
            <a:r>
              <a:rPr lang="en-US" altLang="zh-CN" sz="2400" baseline="-30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，其中</a:t>
            </a:r>
            <a:r>
              <a:rPr lang="zh-CN" altLang="en-US" sz="2400" b="1" dirty="0">
                <a:solidFill>
                  <a:srgbClr val="FF000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每一棵二叉树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</a:t>
            </a:r>
            <a:r>
              <a:rPr lang="en-US" altLang="zh-CN" sz="2400" baseline="-30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zh-CN" sz="2400" baseline="-30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(1≤i≤n)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都</a:t>
            </a:r>
            <a:r>
              <a:rPr lang="zh-CN" altLang="en-US" sz="2400" b="1" dirty="0">
                <a:solidFill>
                  <a:srgbClr val="FF000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只有一个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权值为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</a:t>
            </a:r>
            <a:r>
              <a:rPr lang="en-US" altLang="zh-CN" sz="2400" baseline="-30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根结点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，其左、右子树为空。 </a:t>
            </a:r>
            <a:endParaRPr lang="en-US" altLang="zh-CN" sz="24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457200" indent="-457200" algn="just">
              <a:lnSpc>
                <a:spcPct val="110000"/>
              </a:lnSpc>
              <a:buAutoNum type="arabicPeriod"/>
            </a:pPr>
            <a:endParaRPr lang="en-US" altLang="zh-CN" sz="24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457200" indent="-457200" algn="just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B05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找最小树：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在森林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中选择</a:t>
            </a:r>
            <a:r>
              <a:rPr lang="zh-CN" altLang="en-US" sz="2400" b="1" dirty="0">
                <a:solidFill>
                  <a:srgbClr val="FF000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两棵根结点权值最小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的二叉树，作为一棵新二叉树的左、右子树，标记</a:t>
            </a:r>
            <a:r>
              <a:rPr lang="zh-CN" altLang="en-US" sz="2400" b="1" dirty="0">
                <a:solidFill>
                  <a:srgbClr val="FF000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新二叉树的根结点权值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为其</a:t>
            </a:r>
            <a:r>
              <a:rPr lang="zh-CN" altLang="en-US" sz="2400" b="1" dirty="0">
                <a:solidFill>
                  <a:srgbClr val="FF000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左右子树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的根结点</a:t>
            </a:r>
            <a:r>
              <a:rPr lang="zh-CN" altLang="en-US" sz="2400" b="1" dirty="0">
                <a:solidFill>
                  <a:srgbClr val="FF000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权值之和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。</a:t>
            </a:r>
            <a:endParaRPr lang="en-US" altLang="zh-CN" sz="24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457200" indent="-457200" algn="just">
              <a:lnSpc>
                <a:spcPct val="110000"/>
              </a:lnSpc>
              <a:buAutoNum type="arabicPeriod"/>
            </a:pPr>
            <a:endParaRPr lang="en-US" altLang="zh-CN" sz="24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457200" indent="-457200" algn="just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B05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删除：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从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中删除被选中的那两棵二叉树，同时把新构成的二叉树加入到森林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中。</a:t>
            </a:r>
            <a:endParaRPr lang="en-US" altLang="zh-CN" sz="24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457200" indent="-457200" algn="just">
              <a:lnSpc>
                <a:spcPct val="110000"/>
              </a:lnSpc>
              <a:buAutoNum type="arabicPeriod"/>
            </a:pPr>
            <a:endParaRPr lang="en-US" altLang="zh-CN" sz="24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457200" indent="-457200" algn="just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B050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判断：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重复</a:t>
            </a:r>
            <a:r>
              <a:rPr lang="en-US" altLang="zh-CN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、</a:t>
            </a:r>
            <a:r>
              <a:rPr lang="en-US" altLang="zh-CN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  <a:r>
              <a:rPr lang="zh-CN" altLang="en-US" sz="2400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操作，直到森林中只含有一棵二叉树为止，此时得到的这棵二叉树就是哈夫曼树。</a:t>
            </a:r>
          </a:p>
        </p:txBody>
      </p:sp>
    </p:spTree>
    <p:extLst>
      <p:ext uri="{BB962C8B-B14F-4D97-AF65-F5344CB8AC3E}">
        <p14:creationId xmlns:p14="http://schemas.microsoft.com/office/powerpoint/2010/main" val="13824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2C3D3B2-0548-44B9-91D8-36765906B741}"/>
              </a:ext>
            </a:extLst>
          </p:cNvPr>
          <p:cNvSpPr/>
          <p:nvPr/>
        </p:nvSpPr>
        <p:spPr bwMode="auto">
          <a:xfrm>
            <a:off x="9510900" y="69269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1.00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0A167D-7549-415E-9104-B600440FB63D}"/>
              </a:ext>
            </a:extLst>
          </p:cNvPr>
          <p:cNvSpPr/>
          <p:nvPr/>
        </p:nvSpPr>
        <p:spPr bwMode="auto">
          <a:xfrm>
            <a:off x="8394776" y="164680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.60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E28EC3-995C-49FE-80F4-019EB927B2D1}"/>
              </a:ext>
            </a:extLst>
          </p:cNvPr>
          <p:cNvSpPr/>
          <p:nvPr/>
        </p:nvSpPr>
        <p:spPr bwMode="auto">
          <a:xfrm>
            <a:off x="7278652" y="260090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.30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D07E4D-43E4-48FC-AACC-8D6350786280}"/>
              </a:ext>
            </a:extLst>
          </p:cNvPr>
          <p:cNvSpPr/>
          <p:nvPr/>
        </p:nvSpPr>
        <p:spPr bwMode="auto">
          <a:xfrm>
            <a:off x="6162528" y="3555014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.15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670535-4DE7-4897-8FD0-63445C94EE49}"/>
              </a:ext>
            </a:extLst>
          </p:cNvPr>
          <p:cNvSpPr/>
          <p:nvPr/>
        </p:nvSpPr>
        <p:spPr bwMode="auto">
          <a:xfrm>
            <a:off x="5046404" y="4509120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.06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E1E915-964E-458D-AACC-B88E1FC3737F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flipH="1">
            <a:off x="9009403" y="1307323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85279C-5F00-46DF-A2BF-43AD85E26F09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7893279" y="2261429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B63F921-6EED-4DC2-9BED-9B1F25CAED0A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auto">
          <a:xfrm flipH="1">
            <a:off x="6777155" y="3215535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1C805F1-4C7C-43DE-8F4E-BB3D3B09301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auto">
          <a:xfrm flipH="1">
            <a:off x="5661031" y="4169641"/>
            <a:ext cx="606950" cy="444932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A3923D-434A-4659-B6C9-B9EA34B3250C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H="1">
            <a:off x="4811158" y="5123747"/>
            <a:ext cx="340699" cy="433693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3C7958-7258-41A1-8983-F6D2651016EB}"/>
              </a:ext>
            </a:extLst>
          </p:cNvPr>
          <p:cNvSpPr/>
          <p:nvPr/>
        </p:nvSpPr>
        <p:spPr bwMode="auto">
          <a:xfrm>
            <a:off x="4343106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8B64569-78CD-4AF4-ADD5-80A3DC2FAFEF}"/>
              </a:ext>
            </a:extLst>
          </p:cNvPr>
          <p:cNvCxnSpPr>
            <a:cxnSpLocks/>
            <a:stCxn id="8" idx="5"/>
          </p:cNvCxnSpPr>
          <p:nvPr/>
        </p:nvCxnSpPr>
        <p:spPr bwMode="auto">
          <a:xfrm>
            <a:off x="5661031" y="5123747"/>
            <a:ext cx="320257" cy="433693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E18978-38F6-4DA1-AC19-CA0425032846}"/>
              </a:ext>
            </a:extLst>
          </p:cNvPr>
          <p:cNvSpPr/>
          <p:nvPr/>
        </p:nvSpPr>
        <p:spPr bwMode="auto">
          <a:xfrm>
            <a:off x="5513236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0EFD6D6-EDF7-4FA6-88F6-4013C8825F90}"/>
              </a:ext>
            </a:extLst>
          </p:cNvPr>
          <p:cNvSpPr/>
          <p:nvPr/>
        </p:nvSpPr>
        <p:spPr bwMode="auto">
          <a:xfrm>
            <a:off x="7313436" y="451107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.09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9B074C8-CC8B-4710-A95D-522D238A4DE3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 flipH="1">
            <a:off x="7098632" y="5125705"/>
            <a:ext cx="320257" cy="431735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CF5F85-0B3E-4727-8FF7-79D60A281DB9}"/>
              </a:ext>
            </a:extLst>
          </p:cNvPr>
          <p:cNvSpPr/>
          <p:nvPr/>
        </p:nvSpPr>
        <p:spPr bwMode="auto">
          <a:xfrm>
            <a:off x="6630580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D73485B-7194-489E-8686-A4088B99264D}"/>
              </a:ext>
            </a:extLst>
          </p:cNvPr>
          <p:cNvCxnSpPr>
            <a:cxnSpLocks/>
            <a:stCxn id="17" idx="5"/>
          </p:cNvCxnSpPr>
          <p:nvPr/>
        </p:nvCxnSpPr>
        <p:spPr bwMode="auto">
          <a:xfrm>
            <a:off x="7928063" y="5125705"/>
            <a:ext cx="323796" cy="431735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4929EDC-18BC-4318-BF33-6358797648FA}"/>
              </a:ext>
            </a:extLst>
          </p:cNvPr>
          <p:cNvSpPr/>
          <p:nvPr/>
        </p:nvSpPr>
        <p:spPr bwMode="auto">
          <a:xfrm>
            <a:off x="7783807" y="5557440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0.05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6018093-25E6-451D-B3F5-3C1270A71CAF}"/>
              </a:ext>
            </a:extLst>
          </p:cNvPr>
          <p:cNvCxnSpPr>
            <a:cxnSpLocks/>
            <a:stCxn id="7" idx="5"/>
            <a:endCxn id="17" idx="1"/>
          </p:cNvCxnSpPr>
          <p:nvPr/>
        </p:nvCxnSpPr>
        <p:spPr bwMode="auto">
          <a:xfrm>
            <a:off x="6777155" y="4169641"/>
            <a:ext cx="641734" cy="446890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47972A4-7C7E-4B90-B7B8-047AC23C2E44}"/>
              </a:ext>
            </a:extLst>
          </p:cNvPr>
          <p:cNvCxnSpPr>
            <a:cxnSpLocks/>
            <a:stCxn id="6" idx="5"/>
          </p:cNvCxnSpPr>
          <p:nvPr/>
        </p:nvCxnSpPr>
        <p:spPr bwMode="auto">
          <a:xfrm>
            <a:off x="7893279" y="3215535"/>
            <a:ext cx="724361" cy="509174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642877-6877-47AC-8E7C-BAB2ADECB0AD}"/>
              </a:ext>
            </a:extLst>
          </p:cNvPr>
          <p:cNvSpPr/>
          <p:nvPr/>
        </p:nvSpPr>
        <p:spPr bwMode="auto">
          <a:xfrm>
            <a:off x="8149588" y="3724709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0.15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51CBC9B-4CE4-4C41-A1AC-1440A73D2C3F}"/>
              </a:ext>
            </a:extLst>
          </p:cNvPr>
          <p:cNvCxnSpPr>
            <a:cxnSpLocks/>
            <a:stCxn id="5" idx="5"/>
          </p:cNvCxnSpPr>
          <p:nvPr/>
        </p:nvCxnSpPr>
        <p:spPr bwMode="auto">
          <a:xfrm>
            <a:off x="9009403" y="2261429"/>
            <a:ext cx="730628" cy="507216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A00F256-6A30-41AA-8819-9CBC4FF379C9}"/>
              </a:ext>
            </a:extLst>
          </p:cNvPr>
          <p:cNvSpPr/>
          <p:nvPr/>
        </p:nvSpPr>
        <p:spPr bwMode="auto">
          <a:xfrm>
            <a:off x="9271979" y="2768645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0.30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0DBA573-4C06-47C0-ACD9-69AA60FE88DF}"/>
              </a:ext>
            </a:extLst>
          </p:cNvPr>
          <p:cNvCxnSpPr>
            <a:cxnSpLocks/>
            <a:stCxn id="4" idx="5"/>
          </p:cNvCxnSpPr>
          <p:nvPr/>
        </p:nvCxnSpPr>
        <p:spPr bwMode="auto">
          <a:xfrm>
            <a:off x="10125527" y="1307323"/>
            <a:ext cx="729481" cy="509174"/>
          </a:xfrm>
          <a:prstGeom prst="line">
            <a:avLst/>
          </a:prstGeom>
          <a:ln w="1587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75BC30B-028E-4C5A-97C1-A14852BC1433}"/>
              </a:ext>
            </a:extLst>
          </p:cNvPr>
          <p:cNvSpPr/>
          <p:nvPr/>
        </p:nvSpPr>
        <p:spPr bwMode="auto">
          <a:xfrm>
            <a:off x="10386956" y="1816497"/>
            <a:ext cx="936104" cy="4449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0.40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8BAD57-ABBC-4C1E-AEEC-27F4D62F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73323"/>
              </p:ext>
            </p:extLst>
          </p:nvPr>
        </p:nvGraphicFramePr>
        <p:xfrm>
          <a:off x="767857" y="683250"/>
          <a:ext cx="3005300" cy="531912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02650">
                  <a:extLst>
                    <a:ext uri="{9D8B030D-6E8A-4147-A177-3AD203B41FA5}">
                      <a16:colId xmlns:a16="http://schemas.microsoft.com/office/drawing/2014/main" val="1549698389"/>
                    </a:ext>
                  </a:extLst>
                </a:gridCol>
                <a:gridCol w="1502650">
                  <a:extLst>
                    <a:ext uri="{9D8B030D-6E8A-4147-A177-3AD203B41FA5}">
                      <a16:colId xmlns:a16="http://schemas.microsoft.com/office/drawing/2014/main" val="1476824532"/>
                    </a:ext>
                  </a:extLst>
                </a:gridCol>
              </a:tblGrid>
              <a:tr h="17429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指令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宋体" panose="02010600030101010101" pitchFamily="2" charset="-122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使用频度</a:t>
                      </a:r>
                      <a:endParaRPr lang="en-US" altLang="zh-CN" sz="2000" u="none" strike="noStrike" dirty="0">
                        <a:effectLst/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（</a:t>
                      </a:r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pi</a:t>
                      </a:r>
                      <a:r>
                        <a:rPr lang="zh-CN" altLang="en-US" sz="2000" u="none" strike="noStrike" dirty="0">
                          <a:effectLst/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宋体" panose="02010600030101010101" pitchFamily="2" charset="-122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177608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0.40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676780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0.30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86281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0.15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594373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3268087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0261737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0.03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597904"/>
                  </a:ext>
                </a:extLst>
              </a:tr>
              <a:tr h="51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r>
                        <a:rPr lang="en-US" sz="2000" u="none" strike="noStrike" baseline="-2500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0.03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Fira Code Medium" panose="020B0809050000020004" pitchFamily="49" charset="0"/>
                        <a:ea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282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3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4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93F16-55D2-48C0-9ABC-817B3393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树的存储结构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B6BB0-3AF2-4B3C-8FF1-B8541CDC1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66294"/>
              </p:ext>
            </p:extLst>
          </p:nvPr>
        </p:nvGraphicFramePr>
        <p:xfrm>
          <a:off x="1243942" y="2276856"/>
          <a:ext cx="9704116" cy="502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26029">
                  <a:extLst>
                    <a:ext uri="{9D8B030D-6E8A-4147-A177-3AD203B41FA5}">
                      <a16:colId xmlns:a16="http://schemas.microsoft.com/office/drawing/2014/main" val="200711157"/>
                    </a:ext>
                  </a:extLst>
                </a:gridCol>
                <a:gridCol w="2426029">
                  <a:extLst>
                    <a:ext uri="{9D8B030D-6E8A-4147-A177-3AD203B41FA5}">
                      <a16:colId xmlns:a16="http://schemas.microsoft.com/office/drawing/2014/main" val="1000809660"/>
                    </a:ext>
                  </a:extLst>
                </a:gridCol>
                <a:gridCol w="2426029">
                  <a:extLst>
                    <a:ext uri="{9D8B030D-6E8A-4147-A177-3AD203B41FA5}">
                      <a16:colId xmlns:a16="http://schemas.microsoft.com/office/drawing/2014/main" val="2539715633"/>
                    </a:ext>
                  </a:extLst>
                </a:gridCol>
                <a:gridCol w="2426029">
                  <a:extLst>
                    <a:ext uri="{9D8B030D-6E8A-4147-A177-3AD203B41FA5}">
                      <a16:colId xmlns:a16="http://schemas.microsoft.com/office/drawing/2014/main" val="222830851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双亲序号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左孩子序号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右孩子序号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79626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2F923F8-077C-4E59-889F-6F91ACB7CBCB}"/>
              </a:ext>
            </a:extLst>
          </p:cNvPr>
          <p:cNvSpPr txBox="1"/>
          <p:nvPr/>
        </p:nvSpPr>
        <p:spPr>
          <a:xfrm>
            <a:off x="1214641" y="1712207"/>
            <a:ext cx="287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静态三叉链表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5716E3-9DA5-4418-8CB4-0AEC15813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449" y="3273324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270BBB49-FE92-434E-8982-5C63C20D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43" y="4390657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29DC5F8E-EE3B-4BB2-8AD2-5A96DF434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111" y="4390657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E59C6737-AD6D-4E7F-A170-D489C8F0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76" y="554802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38AC344-3CD2-403A-82D6-7F379B77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626" y="5573991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003D4AB-9F01-41FF-A1A5-45EE7B606A8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510343" y="3727469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7FED8F5-3083-468A-853F-7CCEBAD744BC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2572222" y="3727469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A0DC64A-7095-45D4-8100-2DE42CF763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461876" y="4884838"/>
            <a:ext cx="54334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692111-541F-48E4-8D55-28E58F2C0B92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3314884" y="4844802"/>
            <a:ext cx="546142" cy="729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121A2D3-5FE7-448B-86D7-A5675FF3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93368"/>
              </p:ext>
            </p:extLst>
          </p:nvPr>
        </p:nvGraphicFramePr>
        <p:xfrm>
          <a:off x="4993775" y="3273324"/>
          <a:ext cx="5954285" cy="28067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90857">
                  <a:extLst>
                    <a:ext uri="{9D8B030D-6E8A-4147-A177-3AD203B41FA5}">
                      <a16:colId xmlns:a16="http://schemas.microsoft.com/office/drawing/2014/main" val="2095091531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3151712463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2685127840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2875915241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2231060155"/>
                    </a:ext>
                  </a:extLst>
                </a:gridCol>
              </a:tblGrid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#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Weight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Parent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Left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Right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182541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1(A)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903630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2(B)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834909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3(C)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07508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4(D)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2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12491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5(E)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1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7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01D5F-6C07-46C8-BC43-6AAEFE68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Huffman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树的类型定义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#define N	20</a:t>
            </a: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#define M	(2*N-1)</a:t>
            </a:r>
          </a:p>
          <a:p>
            <a:pPr marL="0" indent="0">
              <a:buNone/>
            </a:pP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typedef struct </a:t>
            </a: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int weight ; 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    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 parent, 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LChild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 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RChild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; 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 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HTNode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 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HuffmanTree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[M+1];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4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BACD7F-3C37-48FB-9371-01600970A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73957"/>
              </p:ext>
            </p:extLst>
          </p:nvPr>
        </p:nvGraphicFramePr>
        <p:xfrm>
          <a:off x="3118857" y="1152588"/>
          <a:ext cx="5954285" cy="514573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90857">
                  <a:extLst>
                    <a:ext uri="{9D8B030D-6E8A-4147-A177-3AD203B41FA5}">
                      <a16:colId xmlns:a16="http://schemas.microsoft.com/office/drawing/2014/main" val="2095091531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3151712463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2685127840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2875915241"/>
                    </a:ext>
                  </a:extLst>
                </a:gridCol>
                <a:gridCol w="1190857">
                  <a:extLst>
                    <a:ext uri="{9D8B030D-6E8A-4147-A177-3AD203B41FA5}">
                      <a16:colId xmlns:a16="http://schemas.microsoft.com/office/drawing/2014/main" val="2231060155"/>
                    </a:ext>
                  </a:extLst>
                </a:gridCol>
              </a:tblGrid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#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Weight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Parent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Left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Right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182541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2903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903630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7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834909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3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07508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2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712491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8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4867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30044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03715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20183"/>
                  </a:ext>
                </a:extLst>
              </a:tr>
              <a:tr h="46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93939"/>
                  </a:ext>
                </a:extLst>
              </a:tr>
            </a:tbl>
          </a:graphicData>
        </a:graphic>
      </p:graphicFrame>
      <p:sp>
        <p:nvSpPr>
          <p:cNvPr id="5" name="右大括号 4">
            <a:extLst>
              <a:ext uri="{FF2B5EF4-FFF2-40B4-BE49-F238E27FC236}">
                <a16:creationId xmlns:a16="http://schemas.microsoft.com/office/drawing/2014/main" id="{7CD396DE-4091-4165-95F7-8354E42A1795}"/>
              </a:ext>
            </a:extLst>
          </p:cNvPr>
          <p:cNvSpPr/>
          <p:nvPr/>
        </p:nvSpPr>
        <p:spPr>
          <a:xfrm>
            <a:off x="9171432" y="2121408"/>
            <a:ext cx="338328" cy="22860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528B0D-0A90-4DF0-A8DB-881289B23591}"/>
              </a:ext>
            </a:extLst>
          </p:cNvPr>
          <p:cNvSpPr txBox="1"/>
          <p:nvPr/>
        </p:nvSpPr>
        <p:spPr>
          <a:xfrm>
            <a:off x="9644626" y="3079742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个叶结点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BC23CF3-D766-4121-B3C8-A273F02FD3CC}"/>
              </a:ext>
            </a:extLst>
          </p:cNvPr>
          <p:cNvSpPr/>
          <p:nvPr/>
        </p:nvSpPr>
        <p:spPr>
          <a:xfrm>
            <a:off x="2682240" y="4407408"/>
            <a:ext cx="301751" cy="18909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FD7D6F-D3E2-4A56-A6B8-138C4C02D77C}"/>
              </a:ext>
            </a:extLst>
          </p:cNvPr>
          <p:cNvSpPr txBox="1"/>
          <p:nvPr/>
        </p:nvSpPr>
        <p:spPr>
          <a:xfrm>
            <a:off x="722377" y="5168199"/>
            <a:ext cx="184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N-1</a:t>
            </a:r>
            <a:r>
              <a:rPr lang="zh-CN" altLang="en-US" dirty="0"/>
              <a:t>个非叶结点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7CACFD-EEB9-4027-AA36-698CE9C6D966}"/>
              </a:ext>
            </a:extLst>
          </p:cNvPr>
          <p:cNvSpPr txBox="1"/>
          <p:nvPr/>
        </p:nvSpPr>
        <p:spPr>
          <a:xfrm>
            <a:off x="3906772" y="559678"/>
            <a:ext cx="437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Huffman</a:t>
            </a:r>
            <a:r>
              <a:rPr lang="zh-CN" altLang="en-US" sz="2000" dirty="0"/>
              <a:t>树的静态三叉链表（初始态）</a:t>
            </a:r>
          </a:p>
        </p:txBody>
      </p:sp>
    </p:spTree>
    <p:extLst>
      <p:ext uri="{BB962C8B-B14F-4D97-AF65-F5344CB8AC3E}">
        <p14:creationId xmlns:p14="http://schemas.microsoft.com/office/powerpoint/2010/main" val="359568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985</Words>
  <Application>Microsoft Office PowerPoint</Application>
  <PresentationFormat>宽屏</PresentationFormat>
  <Paragraphs>255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Fira Code Medium</vt:lpstr>
      <vt:lpstr>Times New Roman</vt:lpstr>
      <vt:lpstr>Office 主题​​</vt:lpstr>
      <vt:lpstr>Huffman Code</vt:lpstr>
      <vt:lpstr>报文编码问题</vt:lpstr>
      <vt:lpstr>报文编码问题</vt:lpstr>
      <vt:lpstr>PowerPoint 演示文稿</vt:lpstr>
      <vt:lpstr>构造Huffman树</vt:lpstr>
      <vt:lpstr>PowerPoint 演示文稿</vt:lpstr>
      <vt:lpstr>Huffman树的存储结构</vt:lpstr>
      <vt:lpstr>PowerPoint 演示文稿</vt:lpstr>
      <vt:lpstr>PowerPoint 演示文稿</vt:lpstr>
      <vt:lpstr>PowerPoint 演示文稿</vt:lpstr>
      <vt:lpstr>Huffman编码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Code</dc:title>
  <dc:creator>Bai Zhongjian</dc:creator>
  <cp:lastModifiedBy>Bai Zhongjian</cp:lastModifiedBy>
  <cp:revision>55</cp:revision>
  <dcterms:created xsi:type="dcterms:W3CDTF">2020-04-10T02:02:55Z</dcterms:created>
  <dcterms:modified xsi:type="dcterms:W3CDTF">2020-04-21T13:19:22Z</dcterms:modified>
</cp:coreProperties>
</file>