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1B1F-6AFD-42DD-B3CE-88D4D4A7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</a:t>
            </a:r>
            <a:r>
              <a:rPr lang="zh-CN" altLang="en-US" dirty="0"/>
              <a:t>换一个思路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DCACD-FBD4-4639-8FFA-8786E8B95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651"/>
              </p:ext>
            </p:extLst>
          </p:nvPr>
        </p:nvGraphicFramePr>
        <p:xfrm>
          <a:off x="2417930" y="2513524"/>
          <a:ext cx="7813340" cy="744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50168487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23FACB-B8FC-4ADA-8802-E65193ADC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35435"/>
              </p:ext>
            </p:extLst>
          </p:nvPr>
        </p:nvGraphicFramePr>
        <p:xfrm>
          <a:off x="2417930" y="3257550"/>
          <a:ext cx="7813340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5016848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1726E5-482E-43AD-A4A1-0693D66986E0}"/>
              </a:ext>
            </a:extLst>
          </p:cNvPr>
          <p:cNvCxnSpPr/>
          <p:nvPr/>
        </p:nvCxnSpPr>
        <p:spPr>
          <a:xfrm>
            <a:off x="3203267" y="2127867"/>
            <a:ext cx="0" cy="16690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5A40534-609D-4FDE-A9CC-75E98D08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89668"/>
              </p:ext>
            </p:extLst>
          </p:nvPr>
        </p:nvGraphicFramePr>
        <p:xfrm>
          <a:off x="2027263" y="4419679"/>
          <a:ext cx="781334" cy="7440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0DCF9E-91F1-4348-8890-FD9924FDD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47660"/>
              </p:ext>
            </p:extLst>
          </p:nvPr>
        </p:nvGraphicFramePr>
        <p:xfrm>
          <a:off x="2027263" y="5163705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9511A5-AA6C-438A-9619-8C08F349F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87204"/>
              </p:ext>
            </p:extLst>
          </p:nvPr>
        </p:nvGraphicFramePr>
        <p:xfrm>
          <a:off x="3199264" y="4419679"/>
          <a:ext cx="7032006" cy="744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4A322BC-E6E5-4CC3-8E5D-5B9EF560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35446"/>
              </p:ext>
            </p:extLst>
          </p:nvPr>
        </p:nvGraphicFramePr>
        <p:xfrm>
          <a:off x="3199264" y="5163705"/>
          <a:ext cx="7032006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B8F404-17CC-45E1-B1B5-41858462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4516"/>
              </p:ext>
            </p:extLst>
          </p:nvPr>
        </p:nvGraphicFramePr>
        <p:xfrm>
          <a:off x="2417930" y="3643207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2571B85-BB49-447B-985C-CFCBBE427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0190"/>
              </p:ext>
            </p:extLst>
          </p:nvPr>
        </p:nvGraphicFramePr>
        <p:xfrm>
          <a:off x="3199264" y="5534869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 + 1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73492D1-1FB5-4FD1-8F15-B617C871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68520"/>
              </p:ext>
            </p:extLst>
          </p:nvPr>
        </p:nvGraphicFramePr>
        <p:xfrm>
          <a:off x="9449936" y="3647625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0EA63D6-8F21-4A10-B273-B1627832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460"/>
              </p:ext>
            </p:extLst>
          </p:nvPr>
        </p:nvGraphicFramePr>
        <p:xfrm>
          <a:off x="9485376" y="5533488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B6EEAE05-9A77-45F1-BFD4-2D28E40CB872}"/>
              </a:ext>
            </a:extLst>
          </p:cNvPr>
          <p:cNvSpPr/>
          <p:nvPr/>
        </p:nvSpPr>
        <p:spPr>
          <a:xfrm>
            <a:off x="1858672" y="2650062"/>
            <a:ext cx="8931855" cy="235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Consolas" panose="020B0609020204030204" pitchFamily="49" charset="0"/>
              </a:rPr>
              <a:t>Sum(a, N) = a[0] + Sum(a + 1, N – 1)   N &gt; 1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Sum(a, N) = a[0]      N =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1B1F-6AFD-42DD-B3CE-88D4D4A7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</a:t>
            </a:r>
            <a:r>
              <a:rPr lang="zh-CN" altLang="en-US" dirty="0"/>
              <a:t>类似的思路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DCACD-FBD4-4639-8FFA-8786E8B95D20}"/>
              </a:ext>
            </a:extLst>
          </p:cNvPr>
          <p:cNvGraphicFramePr>
            <a:graphicFrameLocks noGrp="1"/>
          </p:cNvGraphicFramePr>
          <p:nvPr/>
        </p:nvGraphicFramePr>
        <p:xfrm>
          <a:off x="2417930" y="2513524"/>
          <a:ext cx="7813340" cy="744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50168487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23FACB-B8FC-4ADA-8802-E65193ADCB45}"/>
              </a:ext>
            </a:extLst>
          </p:cNvPr>
          <p:cNvGraphicFramePr>
            <a:graphicFrameLocks noGrp="1"/>
          </p:cNvGraphicFramePr>
          <p:nvPr/>
        </p:nvGraphicFramePr>
        <p:xfrm>
          <a:off x="2417930" y="3257550"/>
          <a:ext cx="7813340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057648928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349726092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8134098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09019501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5016848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1726E5-482E-43AD-A4A1-0693D66986E0}"/>
              </a:ext>
            </a:extLst>
          </p:cNvPr>
          <p:cNvCxnSpPr/>
          <p:nvPr/>
        </p:nvCxnSpPr>
        <p:spPr>
          <a:xfrm>
            <a:off x="6327467" y="2051036"/>
            <a:ext cx="0" cy="16690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9511A5-AA6C-438A-9619-8C08F349F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31484"/>
              </p:ext>
            </p:extLst>
          </p:nvPr>
        </p:nvGraphicFramePr>
        <p:xfrm>
          <a:off x="2027263" y="4308874"/>
          <a:ext cx="3906670" cy="744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4A322BC-E6E5-4CC3-8E5D-5B9EF560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5467"/>
              </p:ext>
            </p:extLst>
          </p:nvPr>
        </p:nvGraphicFramePr>
        <p:xfrm>
          <a:off x="2027263" y="5052900"/>
          <a:ext cx="3906670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CB8F404-17CC-45E1-B1B5-41858462CEC3}"/>
              </a:ext>
            </a:extLst>
          </p:cNvPr>
          <p:cNvGraphicFramePr>
            <a:graphicFrameLocks noGrp="1"/>
          </p:cNvGraphicFramePr>
          <p:nvPr/>
        </p:nvGraphicFramePr>
        <p:xfrm>
          <a:off x="2417930" y="3643207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2571B85-BB49-447B-985C-CFCBBE427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8007"/>
              </p:ext>
            </p:extLst>
          </p:nvPr>
        </p:nvGraphicFramePr>
        <p:xfrm>
          <a:off x="2027263" y="5445418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73492D1-1FB5-4FD1-8F15-B617C871CA0E}"/>
              </a:ext>
            </a:extLst>
          </p:cNvPr>
          <p:cNvGraphicFramePr>
            <a:graphicFrameLocks noGrp="1"/>
          </p:cNvGraphicFramePr>
          <p:nvPr/>
        </p:nvGraphicFramePr>
        <p:xfrm>
          <a:off x="9449936" y="3647625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0EA63D6-8F21-4A10-B273-B1627832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56645"/>
              </p:ext>
            </p:extLst>
          </p:nvPr>
        </p:nvGraphicFramePr>
        <p:xfrm>
          <a:off x="5152599" y="5424064"/>
          <a:ext cx="781334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521CBC7-907E-4128-8F14-F60501A8B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29594"/>
              </p:ext>
            </p:extLst>
          </p:nvPr>
        </p:nvGraphicFramePr>
        <p:xfrm>
          <a:off x="6760807" y="4308874"/>
          <a:ext cx="3906670" cy="744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</a:tblGrid>
              <a:tr h="7440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3D063DE-F6A6-42C2-B595-1AD4D1C1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7756"/>
              </p:ext>
            </p:extLst>
          </p:nvPr>
        </p:nvGraphicFramePr>
        <p:xfrm>
          <a:off x="6760807" y="5052900"/>
          <a:ext cx="3906670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1334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970051830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529081719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2464464647"/>
                    </a:ext>
                  </a:extLst>
                </a:gridCol>
                <a:gridCol w="781334">
                  <a:extLst>
                    <a:ext uri="{9D8B030D-6E8A-4147-A177-3AD203B41FA5}">
                      <a16:colId xmlns:a16="http://schemas.microsoft.com/office/drawing/2014/main" val="1238007326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586BE35-1A41-40E4-819B-51AC776E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41161"/>
              </p:ext>
            </p:extLst>
          </p:nvPr>
        </p:nvGraphicFramePr>
        <p:xfrm>
          <a:off x="5543266" y="3627032"/>
          <a:ext cx="1626147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26147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 = N /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5D63BB9-961D-42B7-8105-34431336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39381"/>
              </p:ext>
            </p:extLst>
          </p:nvPr>
        </p:nvGraphicFramePr>
        <p:xfrm>
          <a:off x="6704283" y="5445418"/>
          <a:ext cx="993305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3305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 + 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5689469-A904-4B99-ACD2-ADF70B81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17903"/>
              </p:ext>
            </p:extLst>
          </p:nvPr>
        </p:nvGraphicFramePr>
        <p:xfrm>
          <a:off x="9857051" y="5424064"/>
          <a:ext cx="837858" cy="37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7858">
                  <a:extLst>
                    <a:ext uri="{9D8B030D-6E8A-4147-A177-3AD203B41FA5}">
                      <a16:colId xmlns:a16="http://schemas.microsoft.com/office/drawing/2014/main" val="488912717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 - 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2E589-72D2-432E-9170-2742A23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0D631-BD54-4C04-9507-48F119D3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部分和整体的相似性</a:t>
            </a:r>
            <a:r>
              <a:rPr lang="zh-CN" altLang="en-US" sz="3600" dirty="0"/>
              <a:t>！</a:t>
            </a:r>
            <a:endParaRPr lang="en-US" altLang="zh-CN" sz="3600" dirty="0"/>
          </a:p>
          <a:p>
            <a:pPr lvl="1"/>
            <a:r>
              <a:rPr lang="zh-CN" altLang="en-US" sz="3200" dirty="0"/>
              <a:t>意味着部分可以用和整体</a:t>
            </a:r>
            <a:r>
              <a:rPr lang="zh-CN" altLang="en-US" sz="3200" dirty="0">
                <a:solidFill>
                  <a:srgbClr val="FF0000"/>
                </a:solidFill>
              </a:rPr>
              <a:t>相同</a:t>
            </a:r>
            <a:r>
              <a:rPr lang="zh-CN" altLang="en-US" sz="3200" dirty="0"/>
              <a:t>的方法处理</a:t>
            </a:r>
            <a:endParaRPr lang="en-US" altLang="zh-CN" sz="3200" dirty="0"/>
          </a:p>
          <a:p>
            <a:pPr lvl="1"/>
            <a:r>
              <a:rPr lang="zh-CN" altLang="en-US" sz="3200" dirty="0"/>
              <a:t>意味着最佳程序结构是</a:t>
            </a:r>
            <a:r>
              <a:rPr lang="zh-CN" altLang="en-US" sz="3200" dirty="0">
                <a:solidFill>
                  <a:srgbClr val="FF0000"/>
                </a:solidFill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39021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57D82F-B50A-4C23-890D-7B0D76CAE51E}"/>
                  </a:ext>
                </a:extLst>
              </p:cNvPr>
              <p:cNvSpPr txBox="1"/>
              <p:nvPr/>
            </p:nvSpPr>
            <p:spPr>
              <a:xfrm>
                <a:off x="3477085" y="934264"/>
                <a:ext cx="5237825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57D82F-B50A-4C23-890D-7B0D76CA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5" y="934264"/>
                <a:ext cx="5237825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D551B4-9C6D-4899-808E-2CAD9BFE21D1}"/>
                  </a:ext>
                </a:extLst>
              </p:cNvPr>
              <p:cNvSpPr txBox="1"/>
              <p:nvPr/>
            </p:nvSpPr>
            <p:spPr>
              <a:xfrm>
                <a:off x="2856810" y="4825230"/>
                <a:ext cx="647837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𝑓𝑖𝑏𝑜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D551B4-9C6D-4899-808E-2CAD9BFE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0" y="4825230"/>
                <a:ext cx="6478377" cy="1098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/>
              <p:nvPr/>
            </p:nvSpPr>
            <p:spPr>
              <a:xfrm>
                <a:off x="2841868" y="2879747"/>
                <a:ext cx="650825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𝑓𝑎𝑐𝑡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68" y="2879747"/>
                <a:ext cx="6508257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22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</a:t>
            </a:r>
          </a:p>
        </p:txBody>
      </p:sp>
    </p:spTree>
    <p:extLst>
      <p:ext uri="{BB962C8B-B14F-4D97-AF65-F5344CB8AC3E}">
        <p14:creationId xmlns:p14="http://schemas.microsoft.com/office/powerpoint/2010/main" val="31301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/>
              <p:nvPr/>
            </p:nvSpPr>
            <p:spPr>
              <a:xfrm>
                <a:off x="2856810" y="1443673"/>
                <a:ext cx="650825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𝑓𝑎𝑐𝑡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0BBBCF-90D7-4317-8E1F-34C1E5D6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0" y="1443673"/>
                <a:ext cx="6508257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递推公式：翻译成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13705A-A890-4B13-9A81-24F477413DDB}"/>
              </a:ext>
            </a:extLst>
          </p:cNvPr>
          <p:cNvSpPr txBox="1"/>
          <p:nvPr/>
        </p:nvSpPr>
        <p:spPr>
          <a:xfrm>
            <a:off x="2856810" y="3752717"/>
            <a:ext cx="742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long fact(long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return n &gt; 1 ? n * fact(n – 1) :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6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193F2F-7F8C-49EA-A9E6-6A75F44E0819}"/>
              </a:ext>
            </a:extLst>
          </p:cNvPr>
          <p:cNvSpPr txBox="1"/>
          <p:nvPr/>
        </p:nvSpPr>
        <p:spPr>
          <a:xfrm>
            <a:off x="781235" y="56493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递推公式：翻译成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13705A-A890-4B13-9A81-24F477413DDB}"/>
              </a:ext>
            </a:extLst>
          </p:cNvPr>
          <p:cNvSpPr txBox="1"/>
          <p:nvPr/>
        </p:nvSpPr>
        <p:spPr>
          <a:xfrm>
            <a:off x="2321510" y="3752717"/>
            <a:ext cx="777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long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return n &lt;= 2 ? 1 :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(n–1) + </a:t>
            </a:r>
            <a:r>
              <a:rPr lang="en-US" altLang="zh-CN" sz="2400" dirty="0" err="1">
                <a:latin typeface="Consolas" panose="020B0609020204030204" pitchFamily="49" charset="0"/>
              </a:rPr>
              <a:t>fibo</a:t>
            </a:r>
            <a:r>
              <a:rPr lang="en-US" altLang="zh-CN" sz="2400" dirty="0">
                <a:latin typeface="Consolas" panose="020B0609020204030204" pitchFamily="49" charset="0"/>
              </a:rPr>
              <a:t>(n-2);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7B500-1012-4F72-87CD-ACC66C2AB303}"/>
                  </a:ext>
                </a:extLst>
              </p:cNvPr>
              <p:cNvSpPr txBox="1"/>
              <p:nvPr/>
            </p:nvSpPr>
            <p:spPr>
              <a:xfrm>
                <a:off x="2856811" y="1535623"/>
                <a:ext cx="6478377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𝑓𝑖𝑏𝑜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𝑓𝑖𝑏𝑜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7B500-1012-4F72-87CD-ACC66C2AB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1" y="1535623"/>
                <a:ext cx="6478377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5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18F0-BADA-464C-ADCB-77D3328B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Hanoi</a:t>
            </a:r>
            <a:r>
              <a:rPr lang="zh-CN" altLang="en-US" dirty="0"/>
              <a:t>问题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B7CD07-FD99-4A98-90EE-5F7DED1D2A41}"/>
              </a:ext>
            </a:extLst>
          </p:cNvPr>
          <p:cNvSpPr/>
          <p:nvPr/>
        </p:nvSpPr>
        <p:spPr>
          <a:xfrm>
            <a:off x="1106749" y="5512680"/>
            <a:ext cx="9765437" cy="213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81330-AF61-491B-A02E-EB3E91F39617}"/>
              </a:ext>
            </a:extLst>
          </p:cNvPr>
          <p:cNvSpPr/>
          <p:nvPr/>
        </p:nvSpPr>
        <p:spPr>
          <a:xfrm>
            <a:off x="2553809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7D2388-DCE9-4505-9F5A-8A88DD284A87}"/>
              </a:ext>
            </a:extLst>
          </p:cNvPr>
          <p:cNvSpPr/>
          <p:nvPr/>
        </p:nvSpPr>
        <p:spPr>
          <a:xfrm>
            <a:off x="5976152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731A0-E2F8-45AA-9AF3-5B1A472E049E}"/>
              </a:ext>
            </a:extLst>
          </p:cNvPr>
          <p:cNvSpPr/>
          <p:nvPr/>
        </p:nvSpPr>
        <p:spPr>
          <a:xfrm>
            <a:off x="9398495" y="2236818"/>
            <a:ext cx="168675" cy="32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C5739C-844D-46E5-9B0A-12A1C10F7DAC}"/>
              </a:ext>
            </a:extLst>
          </p:cNvPr>
          <p:cNvSpPr txBox="1"/>
          <p:nvPr/>
        </p:nvSpPr>
        <p:spPr>
          <a:xfrm>
            <a:off x="5718698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6DC11-E314-40EF-BEDF-72D8568CC1A1}"/>
              </a:ext>
            </a:extLst>
          </p:cNvPr>
          <p:cNvSpPr txBox="1"/>
          <p:nvPr/>
        </p:nvSpPr>
        <p:spPr>
          <a:xfrm>
            <a:off x="9115892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5D6E2D-29C5-471E-9205-CBC369BCB892}"/>
              </a:ext>
            </a:extLst>
          </p:cNvPr>
          <p:cNvSpPr/>
          <p:nvPr/>
        </p:nvSpPr>
        <p:spPr>
          <a:xfrm>
            <a:off x="1995994" y="4204841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C937A6-85F6-483B-8156-6B01B95720F3}"/>
              </a:ext>
            </a:extLst>
          </p:cNvPr>
          <p:cNvSpPr/>
          <p:nvPr/>
        </p:nvSpPr>
        <p:spPr>
          <a:xfrm>
            <a:off x="1793288" y="4567947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FB70FB-831A-44C2-8065-1E473AD3682D}"/>
              </a:ext>
            </a:extLst>
          </p:cNvPr>
          <p:cNvSpPr/>
          <p:nvPr/>
        </p:nvSpPr>
        <p:spPr>
          <a:xfrm>
            <a:off x="1562468" y="4927291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7DDB34E-82A6-46AF-BBA7-B5514DECE840}"/>
              </a:ext>
            </a:extLst>
          </p:cNvPr>
          <p:cNvSpPr/>
          <p:nvPr/>
        </p:nvSpPr>
        <p:spPr>
          <a:xfrm>
            <a:off x="1340525" y="5279641"/>
            <a:ext cx="261743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414009-6CD1-4857-A537-29D59C90E9C9}"/>
              </a:ext>
            </a:extLst>
          </p:cNvPr>
          <p:cNvSpPr/>
          <p:nvPr/>
        </p:nvSpPr>
        <p:spPr>
          <a:xfrm>
            <a:off x="867048" y="4204841"/>
            <a:ext cx="168675" cy="11869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CA9828-69D0-4E60-A292-BD8BCC814BC5}"/>
              </a:ext>
            </a:extLst>
          </p:cNvPr>
          <p:cNvSpPr txBox="1"/>
          <p:nvPr/>
        </p:nvSpPr>
        <p:spPr>
          <a:xfrm>
            <a:off x="267804" y="4605692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958016-510F-489A-9D59-83DF4A0B95F1}"/>
              </a:ext>
            </a:extLst>
          </p:cNvPr>
          <p:cNvSpPr/>
          <p:nvPr/>
        </p:nvSpPr>
        <p:spPr>
          <a:xfrm>
            <a:off x="4751771" y="5285713"/>
            <a:ext cx="261743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8FE6D4-984B-4383-87A8-64A50C1ECF45}"/>
              </a:ext>
            </a:extLst>
          </p:cNvPr>
          <p:cNvSpPr/>
          <p:nvPr/>
        </p:nvSpPr>
        <p:spPr>
          <a:xfrm>
            <a:off x="8827362" y="4552151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37619C-E45F-4677-8865-00F4375C6C7A}"/>
              </a:ext>
            </a:extLst>
          </p:cNvPr>
          <p:cNvSpPr/>
          <p:nvPr/>
        </p:nvSpPr>
        <p:spPr>
          <a:xfrm>
            <a:off x="8624656" y="4915257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2E76128-2F8A-45DE-A287-64378CAE40A2}"/>
              </a:ext>
            </a:extLst>
          </p:cNvPr>
          <p:cNvSpPr/>
          <p:nvPr/>
        </p:nvSpPr>
        <p:spPr>
          <a:xfrm>
            <a:off x="8393836" y="5274601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951021-7027-4443-9E64-CB2BBB3BE378}"/>
              </a:ext>
            </a:extLst>
          </p:cNvPr>
          <p:cNvSpPr txBox="1"/>
          <p:nvPr/>
        </p:nvSpPr>
        <p:spPr>
          <a:xfrm>
            <a:off x="2321504" y="177800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A63A5459-4992-47CB-A072-0877279D6D29}"/>
              </a:ext>
            </a:extLst>
          </p:cNvPr>
          <p:cNvSpPr/>
          <p:nvPr/>
        </p:nvSpPr>
        <p:spPr>
          <a:xfrm flipH="1">
            <a:off x="10874403" y="4567947"/>
            <a:ext cx="168674" cy="77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2F4BED-3BE4-43D2-A9A8-9B574D7D95F1}"/>
              </a:ext>
            </a:extLst>
          </p:cNvPr>
          <p:cNvSpPr txBox="1"/>
          <p:nvPr/>
        </p:nvSpPr>
        <p:spPr>
          <a:xfrm>
            <a:off x="11043078" y="4526382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EF9874B-4673-4A55-A66F-0D1F65C01FB3}"/>
              </a:ext>
            </a:extLst>
          </p:cNvPr>
          <p:cNvSpPr/>
          <p:nvPr/>
        </p:nvSpPr>
        <p:spPr>
          <a:xfrm>
            <a:off x="5415866" y="4192807"/>
            <a:ext cx="1322773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B1A36E-E31A-4FF7-AD51-816C7A58DD2D}"/>
              </a:ext>
            </a:extLst>
          </p:cNvPr>
          <p:cNvSpPr/>
          <p:nvPr/>
        </p:nvSpPr>
        <p:spPr>
          <a:xfrm>
            <a:off x="5213160" y="4555913"/>
            <a:ext cx="1711910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D4B9EEA-23F7-4231-8F40-CA9DCD437DD2}"/>
              </a:ext>
            </a:extLst>
          </p:cNvPr>
          <p:cNvSpPr/>
          <p:nvPr/>
        </p:nvSpPr>
        <p:spPr>
          <a:xfrm>
            <a:off x="4982340" y="4915257"/>
            <a:ext cx="2164672" cy="112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9" grpId="0" animBg="1"/>
      <p:bldP spid="30" grpId="0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Hanoi</a:t>
            </a:r>
            <a:r>
              <a:rPr lang="zh-CN" altLang="en-US" dirty="0">
                <a:latin typeface="Consolas" panose="020B0609020204030204" pitchFamily="49" charset="0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设问题函数为</a:t>
            </a:r>
            <a:r>
              <a:rPr lang="en-US" altLang="zh-CN" dirty="0">
                <a:latin typeface="Consolas" panose="020B0609020204030204" pitchFamily="49" charset="0"/>
              </a:rPr>
              <a:t>Hanoi(n)</a:t>
            </a:r>
            <a:r>
              <a:rPr lang="zh-CN" altLang="en-US" dirty="0">
                <a:latin typeface="Consolas" panose="020B0609020204030204" pitchFamily="49" charset="0"/>
              </a:rPr>
              <a:t>，源、目的、辅助柱为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必须先将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（源）上面的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片以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为辅助，移动到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（目的）上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然后将最大片从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移到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再将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（源）上的</a:t>
            </a:r>
            <a:r>
              <a:rPr lang="en-US" altLang="zh-CN" dirty="0">
                <a:latin typeface="Consolas" panose="020B0609020204030204" pitchFamily="49" charset="0"/>
              </a:rPr>
              <a:t>n-1</a:t>
            </a:r>
            <a:r>
              <a:rPr lang="zh-CN" altLang="en-US" dirty="0">
                <a:latin typeface="Consolas" panose="020B0609020204030204" pitchFamily="49" charset="0"/>
              </a:rPr>
              <a:t>片以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为辅助，移动到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（目的）上</a:t>
            </a:r>
          </a:p>
        </p:txBody>
      </p:sp>
    </p:spTree>
    <p:extLst>
      <p:ext uri="{BB962C8B-B14F-4D97-AF65-F5344CB8AC3E}">
        <p14:creationId xmlns:p14="http://schemas.microsoft.com/office/powerpoint/2010/main" val="8133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Hanoi</a:t>
            </a:r>
            <a:r>
              <a:rPr lang="zh-CN" altLang="en-US" dirty="0">
                <a:latin typeface="Consolas" panose="020B0609020204030204" pitchFamily="49" charset="0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设问题函数为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Hanoi(n)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，源、目的、辅助柱为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必须先将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（源）上面的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片以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为辅助，移动到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（目的）上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然后将最大片从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移到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514350" indent="-514350">
              <a:buAutoNum type="arabicPeriod"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再将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（源）上的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n-1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片以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为辅助，移动到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（目的）上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Hanoi(n, from, to, aux)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if (n == 1) { from </a:t>
            </a: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 to; return; 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Hanoi(n – 1, from, aux, to);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from  to;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    Hanoi(n – 1, aux, from, to);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Hanoi(n, ‘A’, ‘B’, ‘C’);</a:t>
            </a:r>
          </a:p>
        </p:txBody>
      </p:sp>
    </p:spTree>
    <p:extLst>
      <p:ext uri="{BB962C8B-B14F-4D97-AF65-F5344CB8AC3E}">
        <p14:creationId xmlns:p14="http://schemas.microsoft.com/office/powerpoint/2010/main" val="24692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3188-D8CE-45A3-AD81-E9701C9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分治法 </a:t>
            </a:r>
            <a:r>
              <a:rPr lang="en-US" altLang="zh-CN" dirty="0">
                <a:latin typeface="Consolas" panose="020B0609020204030204" pitchFamily="49" charset="0"/>
              </a:rPr>
              <a:t>– </a:t>
            </a:r>
            <a:r>
              <a:rPr lang="en-US" altLang="zh-CN" dirty="0" err="1">
                <a:latin typeface="Consolas" panose="020B0609020204030204" pitchFamily="49" charset="0"/>
              </a:rPr>
              <a:t>try_path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1B04A-4141-4173-B4F1-49BE7CB3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(path)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if (</a:t>
            </a:r>
            <a:r>
              <a:rPr lang="en-US" altLang="zh-CN" sz="2400" dirty="0" err="1">
                <a:latin typeface="Consolas" panose="020B0609020204030204" pitchFamily="49" charset="0"/>
              </a:rPr>
              <a:t>is_deadend</a:t>
            </a:r>
            <a:r>
              <a:rPr lang="en-US" altLang="zh-CN" sz="2400" dirty="0">
                <a:latin typeface="Consolas" panose="020B0609020204030204" pitchFamily="49" charset="0"/>
              </a:rPr>
              <a:t>(path)) return;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path.left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path.right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try_path</a:t>
            </a:r>
            <a:r>
              <a:rPr lang="en-US" altLang="zh-CN" sz="2400" dirty="0">
                <a:latin typeface="Consolas" panose="020B0609020204030204" pitchFamily="49" charset="0"/>
              </a:rPr>
              <a:t>(A);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28BBA-039D-4C80-9692-3BC7728C08DE}"/>
              </a:ext>
            </a:extLst>
          </p:cNvPr>
          <p:cNvCxnSpPr>
            <a:cxnSpLocks/>
          </p:cNvCxnSpPr>
          <p:nvPr/>
        </p:nvCxnSpPr>
        <p:spPr>
          <a:xfrm flipV="1">
            <a:off x="8635106" y="3401134"/>
            <a:ext cx="0" cy="7009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08BA19-20F6-40F0-AEB3-65BD800D9D20}"/>
              </a:ext>
            </a:extLst>
          </p:cNvPr>
          <p:cNvCxnSpPr>
            <a:cxnSpLocks/>
          </p:cNvCxnSpPr>
          <p:nvPr/>
        </p:nvCxnSpPr>
        <p:spPr>
          <a:xfrm flipH="1" flipV="1">
            <a:off x="7839075" y="2578100"/>
            <a:ext cx="796031" cy="8230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1D078FD-BD21-4326-AF26-14275813D81A}"/>
              </a:ext>
            </a:extLst>
          </p:cNvPr>
          <p:cNvCxnSpPr>
            <a:cxnSpLocks/>
          </p:cNvCxnSpPr>
          <p:nvPr/>
        </p:nvCxnSpPr>
        <p:spPr>
          <a:xfrm flipV="1">
            <a:off x="8635106" y="2797175"/>
            <a:ext cx="594619" cy="6039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89FDA5-B07A-4C2F-A523-8395D8C97393}"/>
              </a:ext>
            </a:extLst>
          </p:cNvPr>
          <p:cNvCxnSpPr>
            <a:cxnSpLocks/>
          </p:cNvCxnSpPr>
          <p:nvPr/>
        </p:nvCxnSpPr>
        <p:spPr>
          <a:xfrm flipH="1" flipV="1">
            <a:off x="9229725" y="1825625"/>
            <a:ext cx="1" cy="9715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EB441CB-9DB3-4E8D-920F-5F7F8C28E042}"/>
              </a:ext>
            </a:extLst>
          </p:cNvPr>
          <p:cNvCxnSpPr>
            <a:cxnSpLocks/>
          </p:cNvCxnSpPr>
          <p:nvPr/>
        </p:nvCxnSpPr>
        <p:spPr>
          <a:xfrm flipV="1">
            <a:off x="9229726" y="2387600"/>
            <a:ext cx="952499" cy="409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AEA96ED-DC7F-44A0-9B98-0FFF53C2F633}"/>
              </a:ext>
            </a:extLst>
          </p:cNvPr>
          <p:cNvSpPr txBox="1"/>
          <p:nvPr/>
        </p:nvSpPr>
        <p:spPr>
          <a:xfrm>
            <a:off x="8686815" y="3556547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DD938-E7D2-4DB1-B6A8-DF2AC4C3CE50}"/>
              </a:ext>
            </a:extLst>
          </p:cNvPr>
          <p:cNvSpPr txBox="1"/>
          <p:nvPr/>
        </p:nvSpPr>
        <p:spPr>
          <a:xfrm>
            <a:off x="8739885" y="2699028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5D59C9-1F9C-44A9-B57A-4AAB2CDDCA0D}"/>
              </a:ext>
            </a:extLst>
          </p:cNvPr>
          <p:cNvSpPr txBox="1"/>
          <p:nvPr/>
        </p:nvSpPr>
        <p:spPr>
          <a:xfrm>
            <a:off x="7839075" y="2989617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64E5D3-DD6A-4F2A-ADFC-5F1917428D10}"/>
              </a:ext>
            </a:extLst>
          </p:cNvPr>
          <p:cNvSpPr txBox="1"/>
          <p:nvPr/>
        </p:nvSpPr>
        <p:spPr>
          <a:xfrm>
            <a:off x="9643374" y="2638486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AE673F-18A9-455A-886D-629FE3A8F908}"/>
              </a:ext>
            </a:extLst>
          </p:cNvPr>
          <p:cNvSpPr txBox="1"/>
          <p:nvPr/>
        </p:nvSpPr>
        <p:spPr>
          <a:xfrm>
            <a:off x="8920855" y="2125228"/>
            <a:ext cx="3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25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1B1F-6AFD-42DD-B3CE-88D4D4A7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 </a:t>
            </a:r>
            <a:r>
              <a:rPr lang="en-US" altLang="zh-CN" dirty="0"/>
              <a:t>– How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075A8-26C2-451E-9E19-C72D020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问题：求一维数组所有元素之和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8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545</Words>
  <Application>Microsoft Office PowerPoint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递归</vt:lpstr>
      <vt:lpstr>PowerPoint 演示文稿</vt:lpstr>
      <vt:lpstr>PowerPoint 演示文稿</vt:lpstr>
      <vt:lpstr>PowerPoint 演示文稿</vt:lpstr>
      <vt:lpstr>分治法 – Hanoi问题</vt:lpstr>
      <vt:lpstr>分治法 – Hanoi问题</vt:lpstr>
      <vt:lpstr>分治法 – Hanoi问题</vt:lpstr>
      <vt:lpstr>分治法 – try_path</vt:lpstr>
      <vt:lpstr>分治法 – How ?</vt:lpstr>
      <vt:lpstr>分治法 – 换一个思路</vt:lpstr>
      <vt:lpstr>分治法 – 类似的思路</vt:lpstr>
      <vt:lpstr>分治法 – 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52</cp:revision>
  <dcterms:created xsi:type="dcterms:W3CDTF">2020-03-31T10:48:53Z</dcterms:created>
  <dcterms:modified xsi:type="dcterms:W3CDTF">2020-04-06T07:48:56Z</dcterms:modified>
</cp:coreProperties>
</file>