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59" r:id="rId5"/>
    <p:sldId id="271" r:id="rId6"/>
    <p:sldId id="260" r:id="rId7"/>
    <p:sldId id="272" r:id="rId8"/>
    <p:sldId id="273" r:id="rId9"/>
    <p:sldId id="261" r:id="rId10"/>
    <p:sldId id="274" r:id="rId11"/>
    <p:sldId id="262" r:id="rId12"/>
    <p:sldId id="263" r:id="rId13"/>
    <p:sldId id="264" r:id="rId14"/>
    <p:sldId id="266" r:id="rId15"/>
    <p:sldId id="269" r:id="rId16"/>
    <p:sldId id="267" r:id="rId17"/>
    <p:sldId id="265" r:id="rId18"/>
    <p:sldId id="268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7" r:id="rId33"/>
    <p:sldId id="290" r:id="rId34"/>
    <p:sldId id="289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F7127-05D1-4E55-9982-FF34E0497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30FE68-A2F3-418C-8073-9141701F0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C45F5-2B79-491C-99DF-A8D1E9CC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8B2D9-9B36-4E20-85D3-13D3D83D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8CC96-69D6-487B-B649-5861C7B8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75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3B5FF-F7C8-40D5-A220-BE2E46FB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77996C-3F20-4FCB-A4C5-79B503AB5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75729-F9A4-4369-9760-B34CDAEE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7930C-133D-4664-82EF-14D58C2B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AD6F7-3237-4521-9751-E2F58748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0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CB81DE-B350-4FF0-AE42-A1B19E0B7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39BEB-3971-41F9-B90D-BFC5BF257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662EB-93A5-46CB-A3C5-DAEAD860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C99C8-4E1E-48D3-ABA8-0B6D9E0E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FA2CB-9746-4DBE-9CE7-1FA617B2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1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079A0-BE24-4CA2-AABE-542FF1B4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006"/>
          </a:xfrm>
        </p:spPr>
        <p:txBody>
          <a:bodyPr>
            <a:normAutofit/>
          </a:bodyPr>
          <a:lstStyle>
            <a:lvl1pPr>
              <a:defRPr sz="3600">
                <a:latin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723F6-C939-4672-9E57-D0742D6F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562"/>
            <a:ext cx="10515600" cy="4761401"/>
          </a:xfrm>
        </p:spPr>
        <p:txBody>
          <a:bodyPr/>
          <a:lstStyle>
            <a:lvl1pPr>
              <a:defRPr>
                <a:latin typeface="Fira Code" panose="020B0809050000020004" pitchFamily="49" charset="0"/>
                <a:cs typeface="Fira Code" panose="020B0809050000020004" pitchFamily="49" charset="0"/>
              </a:defRPr>
            </a:lvl1pPr>
            <a:lvl2pPr>
              <a:defRPr>
                <a:latin typeface="Fira Code" panose="020B0809050000020004" pitchFamily="49" charset="0"/>
                <a:cs typeface="Fira Code" panose="020B0809050000020004" pitchFamily="49" charset="0"/>
              </a:defRPr>
            </a:lvl2pPr>
            <a:lvl3pPr>
              <a:defRPr>
                <a:latin typeface="Fira Code" panose="020B0809050000020004" pitchFamily="49" charset="0"/>
                <a:cs typeface="Fira Code" panose="020B0809050000020004" pitchFamily="49" charset="0"/>
              </a:defRPr>
            </a:lvl3pPr>
            <a:lvl4pPr>
              <a:defRPr>
                <a:latin typeface="Fira Code" panose="020B0809050000020004" pitchFamily="49" charset="0"/>
                <a:cs typeface="Fira Code" panose="020B0809050000020004" pitchFamily="49" charset="0"/>
              </a:defRPr>
            </a:lvl4pPr>
            <a:lvl5pPr>
              <a:defRPr>
                <a:latin typeface="Fira Code" panose="020B0809050000020004" pitchFamily="49" charset="0"/>
                <a:cs typeface="Fira Code" panose="020B0809050000020004" pitchFamily="49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AD63C-A2E9-4B17-BE69-56E30233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75C47-43D3-4D5A-980C-412C3C00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368D5-2979-4942-926A-A1D0B9F5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1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9AEE6-FF9A-4B96-8FB5-6295654A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F15C6-B6F0-4E62-B40C-E45BF7703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70499-B56F-4F51-B83C-6CDD8507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1EC71-C790-4749-8835-9895FD18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5A669-0EC6-43E8-89C2-DB7093BE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6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DD575-D4D7-43F5-9243-AC62EE67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CF1FD-2450-49AB-94D6-B154FD5DE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1A06C3-0FCB-4FB1-97FC-8609CDD9D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DFBF9-EFF9-4FB1-9777-E495B809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864FF1-E158-41D4-90D2-DF997664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7AB02-DF47-4EEE-A142-33062761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2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AE3B3-F9F0-477D-A6A3-039E843B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795890-F664-4049-99F8-FE2B4FB42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C8611-AD13-454A-AE4E-D83104B5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E0A9C6-2FFB-4A65-B70B-DA013C6F6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93AC0D-9308-4514-8E9E-B3ED63E86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D3DE86-A2A4-439B-83F1-FA2299FE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1DBAA8-6BBF-4F09-8A79-515FE358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5F10A4-49BB-4583-BE15-C40ACA98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5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126D9-C783-4F30-A0FF-BF45F487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3ABA80-5EC0-44E0-95DE-2047F974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EBD19B-6E2C-41C6-9853-64EEDADC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F2E20C-AE79-4AD0-A6C4-C9492D36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9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42EFA0-ED35-424C-A5BB-CE103F01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BD51A6-5732-44AA-9A8B-B1B930E7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658B9-460D-4990-9204-0C6F2CCC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9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28224-01B9-44A7-AEF7-4F9389C9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BA75E-9035-47F6-987A-DBF5989F0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807D29-6B7E-4E87-AED4-AD88177AC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83D59-BFCA-478F-BB58-2E2F96F5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41747-CBFD-47F1-B7C8-E72E6ED5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EB50D8-39BC-49DF-B379-73AF79A9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17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3FE9B-B646-4D08-984E-8D7940D2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5EF38A-9C72-4661-8D87-272F68F60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07542B-37AC-46B5-9494-EEC7402A1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8E229-C5C3-43F9-BF2A-8A1683B1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C9C5E-C598-4C68-B3AC-1CD713ED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80766A-647C-4629-A883-F699460C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7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C12214-EF77-4A70-B817-E7A1752A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27ECE3-5A8C-4C1D-9C82-BEC2B6F5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4854C-39D9-4529-A89B-7A2F92C50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13FA8-0EB6-4F45-8D08-2162409A016B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674F4-D187-48C5-B9C1-00F97A42A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87D23-47F6-46CF-8115-7752FA536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0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461E5-2E22-402A-A763-B348DBFB7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Graph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EE818E-571F-434B-91BF-82C6EA696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1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07244-1F0F-4F97-8950-C19D2CFF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/>
          <a:lstStyle/>
          <a:p>
            <a:pPr algn="just"/>
            <a:r>
              <a:rPr lang="zh-CN" altLang="en-US" dirty="0"/>
              <a:t>基本术语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9861-4847-4412-8D77-9F06F5574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4"/>
            <a:ext cx="10515600" cy="4898579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E9134B"/>
                </a:solidFill>
              </a:rPr>
              <a:t>连通图</a:t>
            </a:r>
            <a:endParaRPr lang="en-US" altLang="zh-CN" sz="2400" b="1" dirty="0">
              <a:solidFill>
                <a:srgbClr val="E9134B"/>
              </a:solidFill>
              <a:ea typeface="Fira Code" panose="020B0809050000020004" pitchFamily="49" charset="0"/>
            </a:endParaRPr>
          </a:p>
          <a:p>
            <a:pPr lvl="1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/>
              <a:t>连通图：在无向图</a:t>
            </a:r>
            <a:r>
              <a:rPr lang="en-US" altLang="zh-CN" sz="2000" dirty="0">
                <a:ea typeface="Fira Code" panose="020B0809050000020004" pitchFamily="49" charset="0"/>
              </a:rPr>
              <a:t>G=</a:t>
            </a:r>
            <a:r>
              <a:rPr lang="zh-CN" altLang="en-US" sz="2000" dirty="0"/>
              <a:t>（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zh-CN" altLang="en-US" sz="2000" dirty="0"/>
              <a:t>，</a:t>
            </a:r>
            <a:r>
              <a:rPr lang="en-US" altLang="zh-CN" sz="2000" dirty="0">
                <a:ea typeface="Fira Code" panose="020B0809050000020004" pitchFamily="49" charset="0"/>
              </a:rPr>
              <a:t>{E}</a:t>
            </a:r>
            <a:r>
              <a:rPr lang="zh-CN" altLang="en-US" sz="2000" dirty="0"/>
              <a:t>）中，若从</a:t>
            </a:r>
            <a:r>
              <a:rPr lang="en-US" altLang="zh-CN" sz="2000" dirty="0">
                <a:ea typeface="Fira Code" panose="020B0809050000020004" pitchFamily="49" charset="0"/>
              </a:rPr>
              <a:t>vi</a:t>
            </a:r>
            <a:r>
              <a:rPr lang="zh-CN" altLang="en-US" sz="2000" dirty="0"/>
              <a:t>到</a:t>
            </a:r>
            <a:r>
              <a:rPr lang="en-US" altLang="zh-CN" sz="2000" dirty="0" err="1">
                <a:ea typeface="Fira Code" panose="020B0809050000020004" pitchFamily="49" charset="0"/>
              </a:rPr>
              <a:t>vj</a:t>
            </a:r>
            <a:r>
              <a:rPr lang="zh-CN" altLang="en-US" sz="2000" dirty="0"/>
              <a:t>有路径相通，则称顶点</a:t>
            </a:r>
            <a:r>
              <a:rPr lang="en-US" altLang="zh-CN" sz="2000" dirty="0">
                <a:ea typeface="Fira Code" panose="020B0809050000020004" pitchFamily="49" charset="0"/>
              </a:rPr>
              <a:t>vi</a:t>
            </a:r>
            <a:r>
              <a:rPr lang="zh-CN" altLang="en-US" sz="2000" dirty="0"/>
              <a:t>与</a:t>
            </a:r>
            <a:r>
              <a:rPr lang="en-US" altLang="zh-CN" sz="2000" dirty="0" err="1">
                <a:ea typeface="Fira Code" panose="020B0809050000020004" pitchFamily="49" charset="0"/>
              </a:rPr>
              <a:t>vj</a:t>
            </a:r>
            <a:r>
              <a:rPr lang="zh-CN" altLang="en-US" sz="2000" dirty="0"/>
              <a:t>是连通的。如果对于图中的任意两个顶点</a:t>
            </a:r>
            <a:r>
              <a:rPr lang="en-US" altLang="zh-CN" sz="2000" dirty="0">
                <a:ea typeface="Fira Code" panose="020B0809050000020004" pitchFamily="49" charset="0"/>
              </a:rPr>
              <a:t>vi</a:t>
            </a:r>
            <a:r>
              <a:rPr lang="zh-CN" altLang="en-US" sz="2000" dirty="0"/>
              <a:t>、</a:t>
            </a:r>
            <a:r>
              <a:rPr lang="en-US" altLang="zh-CN" sz="2000" dirty="0" err="1">
                <a:ea typeface="Fira Code" panose="020B0809050000020004" pitchFamily="49" charset="0"/>
              </a:rPr>
              <a:t>vj∈V</a:t>
            </a:r>
            <a:r>
              <a:rPr lang="zh-CN" altLang="en-US" sz="2000" dirty="0"/>
              <a:t>，</a:t>
            </a:r>
            <a:r>
              <a:rPr lang="en-US" altLang="zh-CN" sz="2000" dirty="0">
                <a:ea typeface="Fira Code" panose="020B0809050000020004" pitchFamily="49" charset="0"/>
              </a:rPr>
              <a:t>vi</a:t>
            </a:r>
            <a:r>
              <a:rPr lang="zh-CN" altLang="en-US" sz="2000" dirty="0"/>
              <a:t>，</a:t>
            </a:r>
            <a:r>
              <a:rPr lang="en-US" altLang="zh-CN" sz="2000" dirty="0" err="1">
                <a:ea typeface="Fira Code" panose="020B0809050000020004" pitchFamily="49" charset="0"/>
              </a:rPr>
              <a:t>vj</a:t>
            </a:r>
            <a:r>
              <a:rPr lang="zh-CN" altLang="en-US" sz="2000" dirty="0"/>
              <a:t>都是连通的，则称该无向图</a:t>
            </a:r>
            <a:r>
              <a:rPr lang="en-US" altLang="zh-CN" sz="2000" dirty="0">
                <a:ea typeface="Fira Code" panose="020B0809050000020004" pitchFamily="49" charset="0"/>
              </a:rPr>
              <a:t>G</a:t>
            </a:r>
            <a:r>
              <a:rPr lang="zh-CN" altLang="en-US" sz="2000" dirty="0"/>
              <a:t>为</a:t>
            </a:r>
            <a:r>
              <a:rPr lang="zh-CN" altLang="en-US" sz="2000" dirty="0">
                <a:solidFill>
                  <a:srgbClr val="168E27"/>
                </a:solidFill>
              </a:rPr>
              <a:t>连通图</a:t>
            </a:r>
            <a:r>
              <a:rPr lang="zh-CN" altLang="en-US" sz="2000" dirty="0"/>
              <a:t>。 </a:t>
            </a:r>
            <a:endParaRPr lang="en-US" altLang="zh-CN" sz="2000" dirty="0">
              <a:ea typeface="Fira Code" panose="020B0809050000020004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E9134B"/>
                </a:solidFill>
              </a:rPr>
              <a:t>生成树</a:t>
            </a:r>
            <a:endParaRPr lang="en-US" altLang="zh-CN" sz="2400" b="1" dirty="0">
              <a:solidFill>
                <a:srgbClr val="E9134B"/>
              </a:solidFill>
              <a:ea typeface="Fira Code" panose="020B0809050000020004" pitchFamily="49" charset="0"/>
            </a:endParaRPr>
          </a:p>
          <a:p>
            <a:pPr lvl="1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dirty="0"/>
              <a:t>一个连通图的生成树是指一个</a:t>
            </a:r>
            <a:r>
              <a:rPr lang="zh-CN" altLang="en-US" sz="2000" dirty="0">
                <a:solidFill>
                  <a:srgbClr val="168E27"/>
                </a:solidFill>
              </a:rPr>
              <a:t>极小连通子图</a:t>
            </a:r>
            <a:r>
              <a:rPr lang="zh-CN" altLang="en-US" sz="2000" dirty="0"/>
              <a:t>，它含有图中的</a:t>
            </a:r>
            <a:r>
              <a:rPr lang="zh-CN" altLang="en-US" sz="2000" dirty="0">
                <a:solidFill>
                  <a:srgbClr val="168E27"/>
                </a:solidFill>
              </a:rPr>
              <a:t>全部顶点</a:t>
            </a:r>
            <a:r>
              <a:rPr lang="zh-CN" altLang="en-US" sz="2000" dirty="0"/>
              <a:t>，但只有足已构成一棵树的</a:t>
            </a:r>
            <a:r>
              <a:rPr lang="en-US" altLang="zh-CN" sz="2000" dirty="0">
                <a:ea typeface="Fira Code" panose="020B0809050000020004" pitchFamily="49" charset="0"/>
              </a:rPr>
              <a:t>n-1</a:t>
            </a:r>
            <a:r>
              <a:rPr lang="zh-CN" altLang="en-US" sz="2000" dirty="0"/>
              <a:t>条边。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endParaRPr lang="zh-CN" altLang="en-US" sz="2400" b="1" dirty="0">
              <a:solidFill>
                <a:srgbClr val="E9134B"/>
              </a:solidFill>
            </a:endParaRPr>
          </a:p>
          <a:p>
            <a:pPr lvl="1" algn="just">
              <a:lnSpc>
                <a:spcPct val="110000"/>
              </a:lnSpc>
              <a:spcBef>
                <a:spcPct val="500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802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644977" y="2318212"/>
            <a:ext cx="0" cy="979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3911377" y="2052180"/>
            <a:ext cx="200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4417-E9DE-4A33-9396-8C2B1D10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468690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8CB0C-D6B0-4A8C-AE0F-1B11C5D0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3297866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1742BD-9ACE-4807-BD3E-CDA998AAE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4686902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99243CE-2839-4B40-8474-7027B94A3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468690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3644977" y="3829930"/>
            <a:ext cx="0" cy="856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911377" y="3563898"/>
            <a:ext cx="200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8F499C8-5C3E-4E58-890C-C30CC08BD62A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8571807" y="3829930"/>
            <a:ext cx="0" cy="856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58A44B3-0F0D-4D42-92BD-4605142F84DB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3911377" y="4952934"/>
            <a:ext cx="200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7" idx="2"/>
            <a:endCxn id="21" idx="6"/>
          </p:cNvCxnSpPr>
          <p:nvPr/>
        </p:nvCxnSpPr>
        <p:spPr>
          <a:xfrm flipH="1">
            <a:off x="6448513" y="2052180"/>
            <a:ext cx="1856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8D89CA6-825F-4631-8DB1-45051F9AB03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833350" y="2240293"/>
            <a:ext cx="2160390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7A70A9C-F4D0-49F5-AA7C-E18055F46E88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6370486" y="2240293"/>
            <a:ext cx="2012948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不连通的图</a:t>
            </a:r>
          </a:p>
        </p:txBody>
      </p:sp>
    </p:spTree>
    <p:extLst>
      <p:ext uri="{BB962C8B-B14F-4D97-AF65-F5344CB8AC3E}">
        <p14:creationId xmlns:p14="http://schemas.microsoft.com/office/powerpoint/2010/main" val="311321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881" y="188673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1505281" y="2418796"/>
            <a:ext cx="0" cy="979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1771681" y="2152764"/>
            <a:ext cx="14374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881" y="339845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4417-E9DE-4A33-9396-8C2B1D10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719" y="188673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881" y="478748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089" y="339845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8CB0C-D6B0-4A8C-AE0F-1B11C5D0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719" y="339845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1742BD-9ACE-4807-BD3E-CDA998AAE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719" y="478748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99243CE-2839-4B40-8474-7027B94A3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089" y="478748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089" y="188673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1505281" y="3930514"/>
            <a:ext cx="0" cy="856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1771681" y="3664482"/>
            <a:ext cx="14374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0C5B053-9692-43DE-999D-810427015549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353119" y="2418796"/>
            <a:ext cx="0" cy="979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8F499C8-5C3E-4E58-890C-C30CC08BD62A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5353119" y="3930514"/>
            <a:ext cx="0" cy="856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58A44B3-0F0D-4D42-92BD-4605142F84DB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1771681" y="5053518"/>
            <a:ext cx="14374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7" idx="2"/>
            <a:endCxn id="21" idx="6"/>
          </p:cNvCxnSpPr>
          <p:nvPr/>
        </p:nvCxnSpPr>
        <p:spPr>
          <a:xfrm flipH="1">
            <a:off x="3741889" y="2152764"/>
            <a:ext cx="13448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8D89CA6-825F-4631-8DB1-45051F9AB03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1693654" y="2340877"/>
            <a:ext cx="1593462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7A70A9C-F4D0-49F5-AA7C-E18055F46E88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3663862" y="2340877"/>
            <a:ext cx="1500884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图的生成树</a:t>
            </a:r>
          </a:p>
        </p:txBody>
      </p:sp>
      <p:sp>
        <p:nvSpPr>
          <p:cNvPr id="22" name="Oval 4">
            <a:extLst>
              <a:ext uri="{FF2B5EF4-FFF2-40B4-BE49-F238E27FC236}">
                <a16:creationId xmlns:a16="http://schemas.microsoft.com/office/drawing/2014/main" id="{23105862-BCCF-4DC2-9DEB-20288ED99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483" y="1886732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E2FF57F-D3A5-4C21-B3EF-2C326E10373A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6838883" y="2418796"/>
            <a:ext cx="0" cy="979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82BEA1E-34A6-409F-B872-F1963B691CF6}"/>
              </a:ext>
            </a:extLst>
          </p:cNvPr>
          <p:cNvCxnSpPr>
            <a:cxnSpLocks/>
            <a:stCxn id="22" idx="6"/>
            <a:endCxn id="32" idx="2"/>
          </p:cNvCxnSpPr>
          <p:nvPr/>
        </p:nvCxnSpPr>
        <p:spPr>
          <a:xfrm>
            <a:off x="7105283" y="2152764"/>
            <a:ext cx="14374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5">
            <a:extLst>
              <a:ext uri="{FF2B5EF4-FFF2-40B4-BE49-F238E27FC236}">
                <a16:creationId xmlns:a16="http://schemas.microsoft.com/office/drawing/2014/main" id="{2BD2BF41-0398-4BB4-9640-CDF9F9C65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483" y="3398450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26" name="Oval 6">
            <a:extLst>
              <a:ext uri="{FF2B5EF4-FFF2-40B4-BE49-F238E27FC236}">
                <a16:creationId xmlns:a16="http://schemas.microsoft.com/office/drawing/2014/main" id="{14291FAE-B397-49C3-8CB7-05BA76207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0321" y="1886732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9A31CBBB-41CD-4AB6-8D89-45708048C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483" y="4787486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28" name="Oval 8">
            <a:extLst>
              <a:ext uri="{FF2B5EF4-FFF2-40B4-BE49-F238E27FC236}">
                <a16:creationId xmlns:a16="http://schemas.microsoft.com/office/drawing/2014/main" id="{6BF7B89E-6CCB-4591-A0DB-5AE45BACC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2691" y="3398450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29" name="Oval 9">
            <a:extLst>
              <a:ext uri="{FF2B5EF4-FFF2-40B4-BE49-F238E27FC236}">
                <a16:creationId xmlns:a16="http://schemas.microsoft.com/office/drawing/2014/main" id="{6F0369BD-548C-4A5F-BA1F-9548D77A5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0321" y="3398450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30" name="Oval 10">
            <a:extLst>
              <a:ext uri="{FF2B5EF4-FFF2-40B4-BE49-F238E27FC236}">
                <a16:creationId xmlns:a16="http://schemas.microsoft.com/office/drawing/2014/main" id="{5C244930-EB9A-44C0-8B53-B34F03BA0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0321" y="4787486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sp>
        <p:nvSpPr>
          <p:cNvPr id="31" name="Oval 18">
            <a:extLst>
              <a:ext uri="{FF2B5EF4-FFF2-40B4-BE49-F238E27FC236}">
                <a16:creationId xmlns:a16="http://schemas.microsoft.com/office/drawing/2014/main" id="{56665E9A-C4EA-49EC-9B4F-ACA285066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2691" y="4787486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7454BA95-C0CC-4508-88A9-ED4A60C67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2691" y="1886732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F44B841-43EB-4A36-80B2-CB51E91D6857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6838883" y="3930514"/>
            <a:ext cx="0" cy="856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E4D144A-7426-4E27-8837-1F98C76948D3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>
            <a:off x="10686721" y="2418796"/>
            <a:ext cx="0" cy="979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1799EC3-FE1D-4FF6-9829-C4B306A13A10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10686721" y="3930514"/>
            <a:ext cx="0" cy="856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23BD092-6BF1-4D07-AF8B-FA8A23871B5E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>
            <a:off x="7105283" y="5053518"/>
            <a:ext cx="14374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0124ABE-8FF2-4D19-AF2D-ED0C816609A8}"/>
              </a:ext>
            </a:extLst>
          </p:cNvPr>
          <p:cNvCxnSpPr>
            <a:cxnSpLocks/>
            <a:stCxn id="26" idx="2"/>
            <a:endCxn id="32" idx="6"/>
          </p:cNvCxnSpPr>
          <p:nvPr/>
        </p:nvCxnSpPr>
        <p:spPr>
          <a:xfrm flipH="1">
            <a:off x="9075491" y="2152764"/>
            <a:ext cx="13448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88144BE-2344-40BA-849F-04307E9B9AC3}"/>
              </a:ext>
            </a:extLst>
          </p:cNvPr>
          <p:cNvCxnSpPr>
            <a:cxnSpLocks/>
            <a:stCxn id="22" idx="5"/>
            <a:endCxn id="28" idx="1"/>
          </p:cNvCxnSpPr>
          <p:nvPr/>
        </p:nvCxnSpPr>
        <p:spPr>
          <a:xfrm>
            <a:off x="7027256" y="2340877"/>
            <a:ext cx="1593462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655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729" y="163070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1432129" y="2162764"/>
            <a:ext cx="0" cy="979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1698529" y="1896732"/>
            <a:ext cx="114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729" y="314241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4417-E9DE-4A33-9396-8C2B1D10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207" y="163070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729" y="4531454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29" y="314241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8CB0C-D6B0-4A8C-AE0F-1B11C5D0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207" y="314241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1742BD-9ACE-4807-BD3E-CDA998AAE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207" y="4531454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99243CE-2839-4B40-8474-7027B94A3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29" y="4531454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29" y="163070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1432129" y="3674482"/>
            <a:ext cx="0" cy="856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1698529" y="3408450"/>
            <a:ext cx="114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0C5B053-9692-43DE-999D-810427015549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685607" y="2162764"/>
            <a:ext cx="0" cy="979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8F499C8-5C3E-4E58-890C-C30CC08BD62A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4685607" y="3674482"/>
            <a:ext cx="0" cy="856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58A44B3-0F0D-4D42-92BD-4605142F84DB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1698529" y="4797486"/>
            <a:ext cx="114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7" idx="2"/>
            <a:endCxn id="21" idx="6"/>
          </p:cNvCxnSpPr>
          <p:nvPr/>
        </p:nvCxnSpPr>
        <p:spPr>
          <a:xfrm flipH="1">
            <a:off x="3376129" y="1896732"/>
            <a:ext cx="10430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8D89CA6-825F-4631-8DB1-45051F9AB03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1620502" y="2084845"/>
            <a:ext cx="1300854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7A70A9C-F4D0-49F5-AA7C-E18055F46E88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3298102" y="2084845"/>
            <a:ext cx="1199132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邻接矩阵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49233F4-0B33-4BE4-95F5-7EA5B8924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788747"/>
              </p:ext>
            </p:extLst>
          </p:nvPr>
        </p:nvGraphicFramePr>
        <p:xfrm>
          <a:off x="5830407" y="1197864"/>
          <a:ext cx="5019620" cy="4242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962">
                  <a:extLst>
                    <a:ext uri="{9D8B030D-6E8A-4147-A177-3AD203B41FA5}">
                      <a16:colId xmlns:a16="http://schemas.microsoft.com/office/drawing/2014/main" val="2454136243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1611737174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2025421848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4143007917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3659755094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1055133627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3468684548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673485057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2765802864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1009655126"/>
                    </a:ext>
                  </a:extLst>
                </a:gridCol>
              </a:tblGrid>
              <a:tr h="42428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A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B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C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E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F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G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H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I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634501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A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478517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B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700201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C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56111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6490631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E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43022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F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5497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G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436378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H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802929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I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558111"/>
                  </a:ext>
                </a:extLst>
              </a:tr>
            </a:tbl>
          </a:graphicData>
        </a:graphic>
      </p:graphicFrame>
      <p:sp>
        <p:nvSpPr>
          <p:cNvPr id="3" name="左中括号 2">
            <a:extLst>
              <a:ext uri="{FF2B5EF4-FFF2-40B4-BE49-F238E27FC236}">
                <a16:creationId xmlns:a16="http://schemas.microsoft.com/office/drawing/2014/main" id="{8E44FDCA-1E12-49C9-A549-48201B874210}"/>
              </a:ext>
            </a:extLst>
          </p:cNvPr>
          <p:cNvSpPr/>
          <p:nvPr/>
        </p:nvSpPr>
        <p:spPr>
          <a:xfrm>
            <a:off x="6331549" y="1810512"/>
            <a:ext cx="87539" cy="342900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中括号 3">
            <a:extLst>
              <a:ext uri="{FF2B5EF4-FFF2-40B4-BE49-F238E27FC236}">
                <a16:creationId xmlns:a16="http://schemas.microsoft.com/office/drawing/2014/main" id="{7E0A71BA-3C77-448A-9D4D-5150F4F3CB30}"/>
              </a:ext>
            </a:extLst>
          </p:cNvPr>
          <p:cNvSpPr/>
          <p:nvPr/>
        </p:nvSpPr>
        <p:spPr>
          <a:xfrm>
            <a:off x="10762488" y="1810512"/>
            <a:ext cx="87539" cy="3429000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98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729" y="163070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1432129" y="2162764"/>
            <a:ext cx="0" cy="979654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1698529" y="1896732"/>
            <a:ext cx="1144800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729" y="314241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4417-E9DE-4A33-9396-8C2B1D10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207" y="163070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729" y="4531454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29" y="314241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8CB0C-D6B0-4A8C-AE0F-1B11C5D0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207" y="314241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1742BD-9ACE-4807-BD3E-CDA998AAE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207" y="4531454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99243CE-2839-4B40-8474-7027B94A3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29" y="4531454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29" y="163070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1432129" y="3674482"/>
            <a:ext cx="0" cy="856972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1698529" y="3408450"/>
            <a:ext cx="1144800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0C5B053-9692-43DE-999D-810427015549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685607" y="2162764"/>
            <a:ext cx="0" cy="979654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8F499C8-5C3E-4E58-890C-C30CC08BD62A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4685607" y="3674482"/>
            <a:ext cx="0" cy="856972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58A44B3-0F0D-4D42-92BD-4605142F84DB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1698529" y="4797486"/>
            <a:ext cx="1144800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21" idx="6"/>
            <a:endCxn id="7" idx="2"/>
          </p:cNvCxnSpPr>
          <p:nvPr/>
        </p:nvCxnSpPr>
        <p:spPr>
          <a:xfrm>
            <a:off x="3376129" y="1896732"/>
            <a:ext cx="1043078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8D89CA6-825F-4631-8DB1-45051F9AB03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1620502" y="2084845"/>
            <a:ext cx="1300854" cy="1135492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7A70A9C-F4D0-49F5-AA7C-E18055F46E88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3298102" y="2084845"/>
            <a:ext cx="1199132" cy="1135492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邻接矩阵</a:t>
            </a:r>
          </a:p>
        </p:txBody>
      </p:sp>
      <p:sp>
        <p:nvSpPr>
          <p:cNvPr id="3" name="左中括号 2">
            <a:extLst>
              <a:ext uri="{FF2B5EF4-FFF2-40B4-BE49-F238E27FC236}">
                <a16:creationId xmlns:a16="http://schemas.microsoft.com/office/drawing/2014/main" id="{8E44FDCA-1E12-49C9-A549-48201B874210}"/>
              </a:ext>
            </a:extLst>
          </p:cNvPr>
          <p:cNvSpPr/>
          <p:nvPr/>
        </p:nvSpPr>
        <p:spPr>
          <a:xfrm>
            <a:off x="6331549" y="1810512"/>
            <a:ext cx="87539" cy="342900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中括号 3">
            <a:extLst>
              <a:ext uri="{FF2B5EF4-FFF2-40B4-BE49-F238E27FC236}">
                <a16:creationId xmlns:a16="http://schemas.microsoft.com/office/drawing/2014/main" id="{7E0A71BA-3C77-448A-9D4D-5150F4F3CB30}"/>
              </a:ext>
            </a:extLst>
          </p:cNvPr>
          <p:cNvSpPr/>
          <p:nvPr/>
        </p:nvSpPr>
        <p:spPr>
          <a:xfrm>
            <a:off x="10762488" y="1810512"/>
            <a:ext cx="87539" cy="3429000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DA626618-141E-42DB-BAEE-272740013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7928"/>
              </p:ext>
            </p:extLst>
          </p:nvPr>
        </p:nvGraphicFramePr>
        <p:xfrm>
          <a:off x="5830407" y="1197864"/>
          <a:ext cx="5019620" cy="4242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962">
                  <a:extLst>
                    <a:ext uri="{9D8B030D-6E8A-4147-A177-3AD203B41FA5}">
                      <a16:colId xmlns:a16="http://schemas.microsoft.com/office/drawing/2014/main" val="2454136243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1611737174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2025421848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4143007917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3659755094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1055133627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3468684548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673485057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2765802864"/>
                    </a:ext>
                  </a:extLst>
                </a:gridCol>
                <a:gridCol w="501962">
                  <a:extLst>
                    <a:ext uri="{9D8B030D-6E8A-4147-A177-3AD203B41FA5}">
                      <a16:colId xmlns:a16="http://schemas.microsoft.com/office/drawing/2014/main" val="1009655126"/>
                    </a:ext>
                  </a:extLst>
                </a:gridCol>
              </a:tblGrid>
              <a:tr h="42428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A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B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C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E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F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G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H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I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634501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A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478517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B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700201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C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56111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6490631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E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43022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F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5497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G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ra Code" panose="020B0809050000020004" pitchFamily="49" charset="0"/>
                          <a:ea typeface="等线" panose="02010600030101010101" pitchFamily="2" charset="-122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ira Code" panose="020B0809050000020004" pitchFamily="49" charset="0"/>
                          <a:ea typeface="等线" panose="02010600030101010101" pitchFamily="2" charset="-122"/>
                          <a:cs typeface="Fira Code" panose="020B0809050000020004" pitchFamily="49" charset="0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436378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H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802929"/>
                  </a:ext>
                </a:extLst>
              </a:tr>
              <a:tr h="424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I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∞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ira Code" panose="020B0809050000020004" pitchFamily="49" charset="0"/>
                        <a:ea typeface="等线" panose="02010600030101010101" pitchFamily="2" charset="-122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558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691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37B46-90EA-4360-8E00-5BF78E3F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6275"/>
            <a:ext cx="10515600" cy="550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7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typedef char </a:t>
            </a:r>
            <a:r>
              <a:rPr lang="en-US" altLang="zh-CN" sz="27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VertexData</a:t>
            </a:r>
            <a:r>
              <a:rPr lang="en-US" altLang="zh-CN" sz="27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indent="0">
              <a:buNone/>
            </a:pPr>
            <a:endParaRPr lang="zh-CN" altLang="en-US" sz="2700" dirty="0"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zh-CN" sz="27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typedef int </a:t>
            </a:r>
            <a:r>
              <a:rPr lang="en-US" altLang="zh-CN" sz="27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AdjType</a:t>
            </a:r>
            <a:r>
              <a:rPr lang="en-US" altLang="zh-CN" sz="27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sz="27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altLang="zh-CN" sz="27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typedef struct </a:t>
            </a:r>
            <a:r>
              <a:rPr lang="en-US" altLang="zh-CN" sz="27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OtherInfo</a:t>
            </a:r>
            <a:r>
              <a:rPr lang="en-US" altLang="zh-CN" sz="27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sz="27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int weight;</a:t>
            </a:r>
          </a:p>
          <a:p>
            <a:pPr marL="0" indent="0">
              <a:buNone/>
            </a:pPr>
            <a:r>
              <a:rPr lang="en-US" altLang="zh-CN" sz="27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 </a:t>
            </a:r>
            <a:r>
              <a:rPr lang="en-US" altLang="zh-CN" sz="27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OtherInfo</a:t>
            </a:r>
            <a:r>
              <a:rPr lang="en-US" altLang="zh-CN" sz="27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indent="0">
              <a:buNone/>
            </a:pPr>
            <a:endParaRPr lang="en-US" altLang="zh-CN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43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37B46-90EA-4360-8E00-5BF78E3F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6275"/>
            <a:ext cx="10515600" cy="5500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typedef struct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ArcNode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AdjType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adjvex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OtherInfo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info;</a:t>
            </a: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ArcNode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typedef struct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VertexNode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VertexData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data;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VertexNode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typedef struct Graph {</a:t>
            </a: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ArcNode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arcs[MAX_VERTEX_NUM][MAX_VERTEX_NUM];</a:t>
            </a: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VertexNode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vertex[MAX_VERTEX_NUM];</a:t>
            </a: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int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vexnum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arcnum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 </a:t>
            </a: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GraphKind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kind;</a:t>
            </a: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AdjMatrix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 Graph;</a:t>
            </a:r>
          </a:p>
          <a:p>
            <a:pPr marL="0" indent="0">
              <a:buNone/>
            </a:pP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20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邻接表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3C5D520-F65F-420B-A35E-487AFF8A4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96600"/>
              </p:ext>
            </p:extLst>
          </p:nvPr>
        </p:nvGraphicFramePr>
        <p:xfrm>
          <a:off x="5885538" y="971019"/>
          <a:ext cx="1109618" cy="4915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809">
                  <a:extLst>
                    <a:ext uri="{9D8B030D-6E8A-4147-A177-3AD203B41FA5}">
                      <a16:colId xmlns:a16="http://schemas.microsoft.com/office/drawing/2014/main" val="3178364796"/>
                    </a:ext>
                  </a:extLst>
                </a:gridCol>
                <a:gridCol w="554809">
                  <a:extLst>
                    <a:ext uri="{9D8B030D-6E8A-4147-A177-3AD203B41FA5}">
                      <a16:colId xmlns:a16="http://schemas.microsoft.com/office/drawing/2014/main" val="4204595520"/>
                    </a:ext>
                  </a:extLst>
                </a:gridCol>
              </a:tblGrid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A</a:t>
                      </a:r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554066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B</a:t>
                      </a:r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82361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C</a:t>
                      </a:r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277356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</a:t>
                      </a:r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388758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E</a:t>
                      </a:r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996129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F</a:t>
                      </a:r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73374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G</a:t>
                      </a:r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004456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H</a:t>
                      </a:r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29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I</a:t>
                      </a:r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831097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8FAA6B98-3D68-44D0-B8FA-E4B0D9C54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018967"/>
              </p:ext>
            </p:extLst>
          </p:nvPr>
        </p:nvGraphicFramePr>
        <p:xfrm>
          <a:off x="5330729" y="972774"/>
          <a:ext cx="554809" cy="4915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809">
                  <a:extLst>
                    <a:ext uri="{9D8B030D-6E8A-4147-A177-3AD203B41FA5}">
                      <a16:colId xmlns:a16="http://schemas.microsoft.com/office/drawing/2014/main" val="3178364796"/>
                    </a:ext>
                  </a:extLst>
                </a:gridCol>
              </a:tblGrid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554066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82361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277356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388758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996129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73374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004456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9929"/>
                  </a:ext>
                </a:extLst>
              </a:tr>
              <a:tr h="546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83109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E341490-9EB8-46F1-8CF1-70BF595FD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9762"/>
              </p:ext>
            </p:extLst>
          </p:nvPr>
        </p:nvGraphicFramePr>
        <p:xfrm>
          <a:off x="7549965" y="1042416"/>
          <a:ext cx="908236" cy="335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4118">
                  <a:extLst>
                    <a:ext uri="{9D8B030D-6E8A-4147-A177-3AD203B41FA5}">
                      <a16:colId xmlns:a16="http://schemas.microsoft.com/office/drawing/2014/main" val="3401857886"/>
                    </a:ext>
                  </a:extLst>
                </a:gridCol>
                <a:gridCol w="454118">
                  <a:extLst>
                    <a:ext uri="{9D8B030D-6E8A-4147-A177-3AD203B41FA5}">
                      <a16:colId xmlns:a16="http://schemas.microsoft.com/office/drawing/2014/main" val="210557965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5</a:t>
                      </a:r>
                      <a:endParaRPr lang="zh-CN" altLang="en-US" sz="1600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733592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901C170C-E89B-44B9-90ED-96D339CDC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883343"/>
              </p:ext>
            </p:extLst>
          </p:nvPr>
        </p:nvGraphicFramePr>
        <p:xfrm>
          <a:off x="9013010" y="1042416"/>
          <a:ext cx="908236" cy="335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4118">
                  <a:extLst>
                    <a:ext uri="{9D8B030D-6E8A-4147-A177-3AD203B41FA5}">
                      <a16:colId xmlns:a16="http://schemas.microsoft.com/office/drawing/2014/main" val="3401857886"/>
                    </a:ext>
                  </a:extLst>
                </a:gridCol>
                <a:gridCol w="454118">
                  <a:extLst>
                    <a:ext uri="{9D8B030D-6E8A-4147-A177-3AD203B41FA5}">
                      <a16:colId xmlns:a16="http://schemas.microsoft.com/office/drawing/2014/main" val="210557965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4</a:t>
                      </a:r>
                      <a:endParaRPr lang="zh-CN" altLang="en-US" sz="1600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733592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89CD2CD9-65D6-4225-AAFC-7445EB5B4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964623"/>
              </p:ext>
            </p:extLst>
          </p:nvPr>
        </p:nvGraphicFramePr>
        <p:xfrm>
          <a:off x="10476055" y="1042416"/>
          <a:ext cx="908236" cy="335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4118">
                  <a:extLst>
                    <a:ext uri="{9D8B030D-6E8A-4147-A177-3AD203B41FA5}">
                      <a16:colId xmlns:a16="http://schemas.microsoft.com/office/drawing/2014/main" val="3401857886"/>
                    </a:ext>
                  </a:extLst>
                </a:gridCol>
                <a:gridCol w="454118">
                  <a:extLst>
                    <a:ext uri="{9D8B030D-6E8A-4147-A177-3AD203B41FA5}">
                      <a16:colId xmlns:a16="http://schemas.microsoft.com/office/drawing/2014/main" val="210557965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2</a:t>
                      </a:r>
                      <a:endParaRPr lang="zh-CN" altLang="en-US" sz="1600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^</a:t>
                      </a:r>
                      <a:endParaRPr lang="zh-CN" altLang="en-US" sz="1600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733592"/>
                  </a:ext>
                </a:extLst>
              </a:tr>
            </a:tbl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6D6D266-34E9-42A1-BB65-C063EB0899FE}"/>
              </a:ext>
            </a:extLst>
          </p:cNvPr>
          <p:cNvCxnSpPr>
            <a:endCxn id="14" idx="1"/>
          </p:cNvCxnSpPr>
          <p:nvPr/>
        </p:nvCxnSpPr>
        <p:spPr>
          <a:xfrm>
            <a:off x="6711696" y="1210056"/>
            <a:ext cx="8382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CA6E8C8-B043-4AE4-A40C-CE02631C0BE9}"/>
              </a:ext>
            </a:extLst>
          </p:cNvPr>
          <p:cNvCxnSpPr/>
          <p:nvPr/>
        </p:nvCxnSpPr>
        <p:spPr>
          <a:xfrm>
            <a:off x="8174741" y="1210056"/>
            <a:ext cx="8382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1BB7402-D100-42CE-BAFB-A8824357EB6B}"/>
              </a:ext>
            </a:extLst>
          </p:cNvPr>
          <p:cNvCxnSpPr/>
          <p:nvPr/>
        </p:nvCxnSpPr>
        <p:spPr>
          <a:xfrm>
            <a:off x="9637786" y="1210056"/>
            <a:ext cx="8382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FE554B3-2A38-48BE-B994-77B80B150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723373"/>
              </p:ext>
            </p:extLst>
          </p:nvPr>
        </p:nvGraphicFramePr>
        <p:xfrm>
          <a:off x="7549965" y="1630700"/>
          <a:ext cx="908236" cy="335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4118">
                  <a:extLst>
                    <a:ext uri="{9D8B030D-6E8A-4147-A177-3AD203B41FA5}">
                      <a16:colId xmlns:a16="http://schemas.microsoft.com/office/drawing/2014/main" val="3401857886"/>
                    </a:ext>
                  </a:extLst>
                </a:gridCol>
                <a:gridCol w="454118">
                  <a:extLst>
                    <a:ext uri="{9D8B030D-6E8A-4147-A177-3AD203B41FA5}">
                      <a16:colId xmlns:a16="http://schemas.microsoft.com/office/drawing/2014/main" val="210557965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4</a:t>
                      </a:r>
                      <a:endParaRPr lang="zh-CN" altLang="en-US" sz="1600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733592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41D154D4-5932-40E6-BF99-EC5B8A347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621294"/>
              </p:ext>
            </p:extLst>
          </p:nvPr>
        </p:nvGraphicFramePr>
        <p:xfrm>
          <a:off x="9013010" y="1630700"/>
          <a:ext cx="908236" cy="335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4118">
                  <a:extLst>
                    <a:ext uri="{9D8B030D-6E8A-4147-A177-3AD203B41FA5}">
                      <a16:colId xmlns:a16="http://schemas.microsoft.com/office/drawing/2014/main" val="3401857886"/>
                    </a:ext>
                  </a:extLst>
                </a:gridCol>
                <a:gridCol w="454118">
                  <a:extLst>
                    <a:ext uri="{9D8B030D-6E8A-4147-A177-3AD203B41FA5}">
                      <a16:colId xmlns:a16="http://schemas.microsoft.com/office/drawing/2014/main" val="210557965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3</a:t>
                      </a:r>
                      <a:endParaRPr lang="zh-CN" altLang="en-US" sz="1600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^</a:t>
                      </a:r>
                      <a:endParaRPr lang="zh-CN" altLang="en-US" sz="1600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733592"/>
                  </a:ext>
                </a:extLst>
              </a:tr>
            </a:tbl>
          </a:graphicData>
        </a:graphic>
      </p:graphicFrame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0884488-154F-45BD-AA42-D8C432299DEB}"/>
              </a:ext>
            </a:extLst>
          </p:cNvPr>
          <p:cNvCxnSpPr/>
          <p:nvPr/>
        </p:nvCxnSpPr>
        <p:spPr>
          <a:xfrm>
            <a:off x="6711696" y="1798340"/>
            <a:ext cx="8382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2940B65-B0FF-4C0B-9A72-1BB6D925D8E7}"/>
              </a:ext>
            </a:extLst>
          </p:cNvPr>
          <p:cNvCxnSpPr/>
          <p:nvPr/>
        </p:nvCxnSpPr>
        <p:spPr>
          <a:xfrm>
            <a:off x="8174741" y="1798340"/>
            <a:ext cx="8382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4BA7D848-083B-4FBC-B2F5-5B9ABC7E7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86760"/>
              </p:ext>
            </p:extLst>
          </p:nvPr>
        </p:nvGraphicFramePr>
        <p:xfrm>
          <a:off x="7549965" y="2218984"/>
          <a:ext cx="908236" cy="335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4118">
                  <a:extLst>
                    <a:ext uri="{9D8B030D-6E8A-4147-A177-3AD203B41FA5}">
                      <a16:colId xmlns:a16="http://schemas.microsoft.com/office/drawing/2014/main" val="3401857886"/>
                    </a:ext>
                  </a:extLst>
                </a:gridCol>
                <a:gridCol w="454118">
                  <a:extLst>
                    <a:ext uri="{9D8B030D-6E8A-4147-A177-3AD203B41FA5}">
                      <a16:colId xmlns:a16="http://schemas.microsoft.com/office/drawing/2014/main" val="210557965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6</a:t>
                      </a:r>
                      <a:endParaRPr lang="zh-CN" altLang="en-US" sz="1600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^</a:t>
                      </a:r>
                      <a:endParaRPr lang="zh-CN" altLang="en-US" sz="1600" dirty="0">
                        <a:latin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733592"/>
                  </a:ext>
                </a:extLst>
              </a:tr>
            </a:tbl>
          </a:graphicData>
        </a:graphic>
      </p:graphicFrame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78B24EC-F667-4345-A9E8-3D9B22571C01}"/>
              </a:ext>
            </a:extLst>
          </p:cNvPr>
          <p:cNvCxnSpPr/>
          <p:nvPr/>
        </p:nvCxnSpPr>
        <p:spPr>
          <a:xfrm>
            <a:off x="6711696" y="2386624"/>
            <a:ext cx="8382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EFB8940-2832-4728-8CCC-6DF102EDDDD7}"/>
              </a:ext>
            </a:extLst>
          </p:cNvPr>
          <p:cNvSpPr txBox="1"/>
          <p:nvPr/>
        </p:nvSpPr>
        <p:spPr>
          <a:xfrm>
            <a:off x="7549965" y="2758542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5" name="Oval 4">
            <a:extLst>
              <a:ext uri="{FF2B5EF4-FFF2-40B4-BE49-F238E27FC236}">
                <a16:creationId xmlns:a16="http://schemas.microsoft.com/office/drawing/2014/main" id="{5E1D8AFD-20DE-4677-868F-5DC179EF9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729" y="163070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5D2293E-F6C9-426D-9002-DD6B026AE153}"/>
              </a:ext>
            </a:extLst>
          </p:cNvPr>
          <p:cNvCxnSpPr>
            <a:cxnSpLocks/>
            <a:stCxn id="45" idx="4"/>
            <a:endCxn id="50" idx="0"/>
          </p:cNvCxnSpPr>
          <p:nvPr/>
        </p:nvCxnSpPr>
        <p:spPr>
          <a:xfrm>
            <a:off x="1432129" y="2162764"/>
            <a:ext cx="0" cy="979654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3C75292-8BE0-4716-B21F-BEA8DE28FA91}"/>
              </a:ext>
            </a:extLst>
          </p:cNvPr>
          <p:cNvCxnSpPr>
            <a:cxnSpLocks/>
            <a:stCxn id="45" idx="6"/>
            <a:endCxn id="57" idx="2"/>
          </p:cNvCxnSpPr>
          <p:nvPr/>
        </p:nvCxnSpPr>
        <p:spPr>
          <a:xfrm>
            <a:off x="1698529" y="1896732"/>
            <a:ext cx="1144800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5">
            <a:extLst>
              <a:ext uri="{FF2B5EF4-FFF2-40B4-BE49-F238E27FC236}">
                <a16:creationId xmlns:a16="http://schemas.microsoft.com/office/drawing/2014/main" id="{C3E31CBA-D38E-4500-864E-7392C4EA7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729" y="314241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51" name="Oval 6">
            <a:extLst>
              <a:ext uri="{FF2B5EF4-FFF2-40B4-BE49-F238E27FC236}">
                <a16:creationId xmlns:a16="http://schemas.microsoft.com/office/drawing/2014/main" id="{918C9046-DFC3-4D37-A404-02F0CA075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207" y="163070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52" name="Oval 7">
            <a:extLst>
              <a:ext uri="{FF2B5EF4-FFF2-40B4-BE49-F238E27FC236}">
                <a16:creationId xmlns:a16="http://schemas.microsoft.com/office/drawing/2014/main" id="{98948A51-78AD-4B8D-BED2-0807B303D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729" y="4531454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53" name="Oval 8">
            <a:extLst>
              <a:ext uri="{FF2B5EF4-FFF2-40B4-BE49-F238E27FC236}">
                <a16:creationId xmlns:a16="http://schemas.microsoft.com/office/drawing/2014/main" id="{154EA00F-8FF6-4115-BBB9-8A2C29C32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29" y="314241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54" name="Oval 9">
            <a:extLst>
              <a:ext uri="{FF2B5EF4-FFF2-40B4-BE49-F238E27FC236}">
                <a16:creationId xmlns:a16="http://schemas.microsoft.com/office/drawing/2014/main" id="{E22C69D4-C214-4E29-8EF0-68D4152E4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207" y="314241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55" name="Oval 10">
            <a:extLst>
              <a:ext uri="{FF2B5EF4-FFF2-40B4-BE49-F238E27FC236}">
                <a16:creationId xmlns:a16="http://schemas.microsoft.com/office/drawing/2014/main" id="{F376E983-55E5-434C-9688-B4ED0B52A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207" y="4531454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sp>
        <p:nvSpPr>
          <p:cNvPr id="56" name="Oval 18">
            <a:extLst>
              <a:ext uri="{FF2B5EF4-FFF2-40B4-BE49-F238E27FC236}">
                <a16:creationId xmlns:a16="http://schemas.microsoft.com/office/drawing/2014/main" id="{F451A9DA-E0CB-4B94-AACA-B1FFAE92B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29" y="4531454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57" name="Oval 21">
            <a:extLst>
              <a:ext uri="{FF2B5EF4-FFF2-40B4-BE49-F238E27FC236}">
                <a16:creationId xmlns:a16="http://schemas.microsoft.com/office/drawing/2014/main" id="{605B970C-B478-4464-A2C5-88FB4CD41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29" y="163070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E09FACF-CC31-4CC3-A54E-FC40F2CAB87F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>
            <a:off x="1432129" y="3674482"/>
            <a:ext cx="0" cy="856972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E9CBD0E-CF2C-4BDE-8594-9AC9C3C4CD32}"/>
              </a:ext>
            </a:extLst>
          </p:cNvPr>
          <p:cNvCxnSpPr>
            <a:cxnSpLocks/>
            <a:stCxn id="50" idx="6"/>
            <a:endCxn id="53" idx="2"/>
          </p:cNvCxnSpPr>
          <p:nvPr/>
        </p:nvCxnSpPr>
        <p:spPr>
          <a:xfrm>
            <a:off x="1698529" y="3408450"/>
            <a:ext cx="1144800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A8DBD22-84C4-450E-9B9F-44EA3912CF35}"/>
              </a:ext>
            </a:extLst>
          </p:cNvPr>
          <p:cNvCxnSpPr>
            <a:cxnSpLocks/>
            <a:stCxn id="51" idx="4"/>
            <a:endCxn id="54" idx="0"/>
          </p:cNvCxnSpPr>
          <p:nvPr/>
        </p:nvCxnSpPr>
        <p:spPr>
          <a:xfrm>
            <a:off x="4685607" y="2162764"/>
            <a:ext cx="0" cy="979654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BF5B10D-A2E5-44ED-936A-46CF474DECBC}"/>
              </a:ext>
            </a:extLst>
          </p:cNvPr>
          <p:cNvCxnSpPr>
            <a:cxnSpLocks/>
            <a:stCxn id="54" idx="4"/>
            <a:endCxn id="55" idx="0"/>
          </p:cNvCxnSpPr>
          <p:nvPr/>
        </p:nvCxnSpPr>
        <p:spPr>
          <a:xfrm>
            <a:off x="4685607" y="3674482"/>
            <a:ext cx="0" cy="856972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CEDD778-B9AF-4D5C-9881-E87256BB728F}"/>
              </a:ext>
            </a:extLst>
          </p:cNvPr>
          <p:cNvCxnSpPr>
            <a:cxnSpLocks/>
            <a:stCxn id="52" idx="6"/>
            <a:endCxn id="56" idx="2"/>
          </p:cNvCxnSpPr>
          <p:nvPr/>
        </p:nvCxnSpPr>
        <p:spPr>
          <a:xfrm>
            <a:off x="1698529" y="4797486"/>
            <a:ext cx="1144800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BEF7B15-FE4C-4019-B305-4281D8864348}"/>
              </a:ext>
            </a:extLst>
          </p:cNvPr>
          <p:cNvCxnSpPr>
            <a:cxnSpLocks/>
            <a:stCxn id="57" idx="6"/>
            <a:endCxn id="51" idx="2"/>
          </p:cNvCxnSpPr>
          <p:nvPr/>
        </p:nvCxnSpPr>
        <p:spPr>
          <a:xfrm>
            <a:off x="3376129" y="1896732"/>
            <a:ext cx="1043078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66C58DC-1D0A-4C81-B144-561DBD244C23}"/>
              </a:ext>
            </a:extLst>
          </p:cNvPr>
          <p:cNvCxnSpPr>
            <a:cxnSpLocks/>
            <a:stCxn id="45" idx="5"/>
            <a:endCxn id="53" idx="1"/>
          </p:cNvCxnSpPr>
          <p:nvPr/>
        </p:nvCxnSpPr>
        <p:spPr>
          <a:xfrm>
            <a:off x="1620502" y="2084845"/>
            <a:ext cx="1300854" cy="1135492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9CD6163-FD7B-41A8-827E-C951F835B8FD}"/>
              </a:ext>
            </a:extLst>
          </p:cNvPr>
          <p:cNvCxnSpPr>
            <a:cxnSpLocks/>
            <a:stCxn id="53" idx="7"/>
            <a:endCxn id="51" idx="3"/>
          </p:cNvCxnSpPr>
          <p:nvPr/>
        </p:nvCxnSpPr>
        <p:spPr>
          <a:xfrm flipV="1">
            <a:off x="3298102" y="2084845"/>
            <a:ext cx="1199132" cy="1135492"/>
          </a:xfrm>
          <a:prstGeom prst="line">
            <a:avLst/>
          </a:prstGeom>
          <a:ln w="38100">
            <a:solidFill>
              <a:schemeClr val="tx1"/>
            </a:solidFill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762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37B46-90EA-4360-8E00-5BF78E3F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6275"/>
            <a:ext cx="10515600" cy="55006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typedef struct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ArcNode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AdjType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adjvex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OtherInfo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info;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struct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ArcNode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*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nextarc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ArcNode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typedef struct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VertexNode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VertexData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data; 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ArcNode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*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firstarc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VertexNode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typedef struct Graph {</a:t>
            </a: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VertexNode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vertex[MAX_VERTEX_NUM];</a:t>
            </a: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int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vexnum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arcnum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GraphKind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kind;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 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AdjList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 Graph;</a:t>
            </a:r>
          </a:p>
        </p:txBody>
      </p:sp>
    </p:spTree>
    <p:extLst>
      <p:ext uri="{BB962C8B-B14F-4D97-AF65-F5344CB8AC3E}">
        <p14:creationId xmlns:p14="http://schemas.microsoft.com/office/powerpoint/2010/main" val="2931229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D9946DF-531A-458E-B75C-7FB8478077D0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十字链表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B66ED8C-A083-4B1C-8C9E-3F656E95B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92243"/>
              </p:ext>
            </p:extLst>
          </p:nvPr>
        </p:nvGraphicFramePr>
        <p:xfrm>
          <a:off x="1662175" y="2253148"/>
          <a:ext cx="8867650" cy="5879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73530">
                  <a:extLst>
                    <a:ext uri="{9D8B030D-6E8A-4147-A177-3AD203B41FA5}">
                      <a16:colId xmlns:a16="http://schemas.microsoft.com/office/drawing/2014/main" val="869345858"/>
                    </a:ext>
                  </a:extLst>
                </a:gridCol>
                <a:gridCol w="1773530">
                  <a:extLst>
                    <a:ext uri="{9D8B030D-6E8A-4147-A177-3AD203B41FA5}">
                      <a16:colId xmlns:a16="http://schemas.microsoft.com/office/drawing/2014/main" val="4041604653"/>
                    </a:ext>
                  </a:extLst>
                </a:gridCol>
                <a:gridCol w="1773530">
                  <a:extLst>
                    <a:ext uri="{9D8B030D-6E8A-4147-A177-3AD203B41FA5}">
                      <a16:colId xmlns:a16="http://schemas.microsoft.com/office/drawing/2014/main" val="1538062308"/>
                    </a:ext>
                  </a:extLst>
                </a:gridCol>
                <a:gridCol w="1773530">
                  <a:extLst>
                    <a:ext uri="{9D8B030D-6E8A-4147-A177-3AD203B41FA5}">
                      <a16:colId xmlns:a16="http://schemas.microsoft.com/office/drawing/2014/main" val="444843303"/>
                    </a:ext>
                  </a:extLst>
                </a:gridCol>
                <a:gridCol w="1773530">
                  <a:extLst>
                    <a:ext uri="{9D8B030D-6E8A-4147-A177-3AD203B41FA5}">
                      <a16:colId xmlns:a16="http://schemas.microsoft.com/office/drawing/2014/main" val="1288141439"/>
                    </a:ext>
                  </a:extLst>
                </a:gridCol>
              </a:tblGrid>
              <a:tr h="587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tailvex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headvex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hlink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tlink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info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93553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F341E1E-7CF2-4FD9-B98A-BEEC05718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611889"/>
              </p:ext>
            </p:extLst>
          </p:nvPr>
        </p:nvGraphicFramePr>
        <p:xfrm>
          <a:off x="1662175" y="2841074"/>
          <a:ext cx="8867650" cy="58792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73530">
                  <a:extLst>
                    <a:ext uri="{9D8B030D-6E8A-4147-A177-3AD203B41FA5}">
                      <a16:colId xmlns:a16="http://schemas.microsoft.com/office/drawing/2014/main" val="869345858"/>
                    </a:ext>
                  </a:extLst>
                </a:gridCol>
                <a:gridCol w="1773530">
                  <a:extLst>
                    <a:ext uri="{9D8B030D-6E8A-4147-A177-3AD203B41FA5}">
                      <a16:colId xmlns:a16="http://schemas.microsoft.com/office/drawing/2014/main" val="4041604653"/>
                    </a:ext>
                  </a:extLst>
                </a:gridCol>
                <a:gridCol w="1773530">
                  <a:extLst>
                    <a:ext uri="{9D8B030D-6E8A-4147-A177-3AD203B41FA5}">
                      <a16:colId xmlns:a16="http://schemas.microsoft.com/office/drawing/2014/main" val="1538062308"/>
                    </a:ext>
                  </a:extLst>
                </a:gridCol>
                <a:gridCol w="1773530">
                  <a:extLst>
                    <a:ext uri="{9D8B030D-6E8A-4147-A177-3AD203B41FA5}">
                      <a16:colId xmlns:a16="http://schemas.microsoft.com/office/drawing/2014/main" val="444843303"/>
                    </a:ext>
                  </a:extLst>
                </a:gridCol>
                <a:gridCol w="1773530">
                  <a:extLst>
                    <a:ext uri="{9D8B030D-6E8A-4147-A177-3AD203B41FA5}">
                      <a16:colId xmlns:a16="http://schemas.microsoft.com/office/drawing/2014/main" val="1288141439"/>
                    </a:ext>
                  </a:extLst>
                </a:gridCol>
              </a:tblGrid>
              <a:tr h="5879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弧尾顶点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弧头顶点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弧头相同的下一顶点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弧尾相同的下一顶点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其他信息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93553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2487A5D-F196-403D-8ED5-CBFF09004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67319"/>
              </p:ext>
            </p:extLst>
          </p:nvPr>
        </p:nvGraphicFramePr>
        <p:xfrm>
          <a:off x="3435705" y="4359130"/>
          <a:ext cx="5320590" cy="5879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73530">
                  <a:extLst>
                    <a:ext uri="{9D8B030D-6E8A-4147-A177-3AD203B41FA5}">
                      <a16:colId xmlns:a16="http://schemas.microsoft.com/office/drawing/2014/main" val="869345858"/>
                    </a:ext>
                  </a:extLst>
                </a:gridCol>
                <a:gridCol w="1773530">
                  <a:extLst>
                    <a:ext uri="{9D8B030D-6E8A-4147-A177-3AD203B41FA5}">
                      <a16:colId xmlns:a16="http://schemas.microsoft.com/office/drawing/2014/main" val="4041604653"/>
                    </a:ext>
                  </a:extLst>
                </a:gridCol>
                <a:gridCol w="1773530">
                  <a:extLst>
                    <a:ext uri="{9D8B030D-6E8A-4147-A177-3AD203B41FA5}">
                      <a16:colId xmlns:a16="http://schemas.microsoft.com/office/drawing/2014/main" val="1538062308"/>
                    </a:ext>
                  </a:extLst>
                </a:gridCol>
              </a:tblGrid>
              <a:tr h="587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firstin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firstout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9355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F4764AA-AAF4-4580-8547-859BB7C65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96001"/>
              </p:ext>
            </p:extLst>
          </p:nvPr>
        </p:nvGraphicFramePr>
        <p:xfrm>
          <a:off x="3435705" y="4947056"/>
          <a:ext cx="5320590" cy="58792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73530">
                  <a:extLst>
                    <a:ext uri="{9D8B030D-6E8A-4147-A177-3AD203B41FA5}">
                      <a16:colId xmlns:a16="http://schemas.microsoft.com/office/drawing/2014/main" val="869345858"/>
                    </a:ext>
                  </a:extLst>
                </a:gridCol>
                <a:gridCol w="1773530">
                  <a:extLst>
                    <a:ext uri="{9D8B030D-6E8A-4147-A177-3AD203B41FA5}">
                      <a16:colId xmlns:a16="http://schemas.microsoft.com/office/drawing/2014/main" val="4041604653"/>
                    </a:ext>
                  </a:extLst>
                </a:gridCol>
                <a:gridCol w="1773530">
                  <a:extLst>
                    <a:ext uri="{9D8B030D-6E8A-4147-A177-3AD203B41FA5}">
                      <a16:colId xmlns:a16="http://schemas.microsoft.com/office/drawing/2014/main" val="1538062308"/>
                    </a:ext>
                  </a:extLst>
                </a:gridCol>
              </a:tblGrid>
              <a:tr h="5879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数据域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以此定位为弧头的第一个弧顶点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以此定位为弧尾的第一个弧顶点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93553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C0AAF71-A012-4978-AEDF-7E7264B22AD5}"/>
              </a:ext>
            </a:extLst>
          </p:cNvPr>
          <p:cNvSpPr txBox="1"/>
          <p:nvPr/>
        </p:nvSpPr>
        <p:spPr>
          <a:xfrm>
            <a:off x="5199888" y="3887124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顶点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87327B-B2C6-426E-91BE-9ECB816791EB}"/>
              </a:ext>
            </a:extLst>
          </p:cNvPr>
          <p:cNvSpPr txBox="1"/>
          <p:nvPr/>
        </p:nvSpPr>
        <p:spPr>
          <a:xfrm>
            <a:off x="5199888" y="1747366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弧结点</a:t>
            </a:r>
          </a:p>
        </p:txBody>
      </p:sp>
    </p:spTree>
    <p:extLst>
      <p:ext uri="{BB962C8B-B14F-4D97-AF65-F5344CB8AC3E}">
        <p14:creationId xmlns:p14="http://schemas.microsoft.com/office/powerpoint/2010/main" val="187478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07244-1F0F-4F97-8950-C19D2CFF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/>
          <a:lstStyle/>
          <a:p>
            <a:r>
              <a:rPr lang="zh-CN" altLang="en-US" dirty="0"/>
              <a:t>图的定义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9861-4847-4412-8D77-9F06F5574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4"/>
            <a:ext cx="10515600" cy="489857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10000"/>
              </a:lnSpc>
              <a:spcBef>
                <a:spcPct val="50000"/>
              </a:spcBef>
              <a:buNone/>
            </a:pP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Graph=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（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，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）</a:t>
            </a:r>
          </a:p>
          <a:p>
            <a:pPr marL="0" indent="0" algn="just">
              <a:lnSpc>
                <a:spcPct val="110000"/>
              </a:lnSpc>
              <a:spcBef>
                <a:spcPct val="50000"/>
              </a:spcBef>
              <a:buNone/>
            </a:pP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V={</a:t>
            </a:r>
            <a:r>
              <a:rPr lang="en-US" altLang="zh-CN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x∣x∈DataObject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  <a:p>
            <a:pPr marL="0" indent="0" algn="just">
              <a:lnSpc>
                <a:spcPct val="110000"/>
              </a:lnSpc>
              <a:spcBef>
                <a:spcPct val="50000"/>
              </a:spcBef>
              <a:buNone/>
            </a:pP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R={VR}</a:t>
            </a:r>
          </a:p>
          <a:p>
            <a:pPr marL="0" indent="0" algn="just">
              <a:lnSpc>
                <a:spcPct val="110000"/>
              </a:lnSpc>
              <a:spcBef>
                <a:spcPct val="50000"/>
              </a:spcBef>
              <a:buNone/>
            </a:pP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VR={&lt;x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，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y&gt;∣P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（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，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）∧（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，</a:t>
            </a:r>
            <a:r>
              <a:rPr lang="en-US" altLang="zh-CN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y∈V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）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 </a:t>
            </a:r>
          </a:p>
          <a:p>
            <a:pPr marL="0" indent="0" algn="just">
              <a:lnSpc>
                <a:spcPct val="110000"/>
              </a:lnSpc>
              <a:spcBef>
                <a:spcPct val="50000"/>
              </a:spcBef>
              <a:buNone/>
            </a:pPr>
            <a:endParaRPr lang="en-US" altLang="zh-CN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顶点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：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中的数据元素通常称为顶点（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vertex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）。</a:t>
            </a:r>
            <a:endParaRPr lang="en-US" altLang="zh-CN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弧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：若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&lt;x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，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y&gt;∈VR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，则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&lt;x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，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y&gt;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表示从顶点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到顶点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的一条弧（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arc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），并称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为弧尾（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tail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）或起始点，称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为弧头（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head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）或终端点。</a:t>
            </a:r>
            <a:endParaRPr lang="en-US" altLang="zh-CN" sz="2400" dirty="0">
              <a:latin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有向图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：若图中的边是有方向的，称这样的图为有向图。</a:t>
            </a:r>
          </a:p>
          <a:p>
            <a:pPr marL="0" indent="0" algn="just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无向图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：若</a:t>
            </a:r>
            <a:r>
              <a:rPr lang="en-US" altLang="zh-CN" sz="2400" dirty="0">
                <a:latin typeface="Fira Code" panose="020B0809050000020004" pitchFamily="49" charset="0"/>
                <a:cs typeface="Fira Code" panose="020B0809050000020004" pitchFamily="49" charset="0"/>
              </a:rPr>
              <a:t>&lt;x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，</a:t>
            </a:r>
            <a:r>
              <a:rPr lang="en-US" altLang="zh-CN" sz="2400" dirty="0">
                <a:latin typeface="Fira Code" panose="020B0809050000020004" pitchFamily="49" charset="0"/>
                <a:cs typeface="Fira Code" panose="020B0809050000020004" pitchFamily="49" charset="0"/>
              </a:rPr>
              <a:t>y&gt;∈VR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，必有</a:t>
            </a:r>
            <a:r>
              <a:rPr lang="en-US" altLang="zh-CN" sz="2400" dirty="0">
                <a:latin typeface="Fira Code" panose="020B0809050000020004" pitchFamily="49" charset="0"/>
                <a:cs typeface="Fira Code" panose="020B0809050000020004" pitchFamily="49" charset="0"/>
              </a:rPr>
              <a:t>&lt;y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，</a:t>
            </a:r>
            <a:r>
              <a:rPr lang="en-US" altLang="zh-CN" sz="2400" dirty="0">
                <a:latin typeface="Fira Code" panose="020B0809050000020004" pitchFamily="49" charset="0"/>
                <a:cs typeface="Fira Code" panose="020B0809050000020004" pitchFamily="49" charset="0"/>
              </a:rPr>
              <a:t>x&gt;∈VR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，即</a:t>
            </a:r>
            <a:r>
              <a:rPr lang="en-US" altLang="zh-CN" sz="2400" dirty="0">
                <a:latin typeface="Fira Code" panose="020B0809050000020004" pitchFamily="49" charset="0"/>
                <a:cs typeface="Fira Code" panose="020B0809050000020004" pitchFamily="49" charset="0"/>
              </a:rPr>
              <a:t>VR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是对称关系，这时以无序对（</a:t>
            </a:r>
            <a:r>
              <a:rPr lang="en-US" altLang="zh-CN" sz="2400" dirty="0"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，</a:t>
            </a:r>
            <a:r>
              <a:rPr lang="en-US" altLang="zh-CN" sz="2400" dirty="0">
                <a:latin typeface="Fira Code" panose="020B0809050000020004" pitchFamily="49" charset="0"/>
                <a:cs typeface="Fira Code" panose="020B0809050000020004" pitchFamily="49" charset="0"/>
              </a:rPr>
              <a:t>y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）来代替两个有序对，表示</a:t>
            </a:r>
            <a:r>
              <a:rPr lang="en-US" altLang="zh-CN" sz="2400" dirty="0">
                <a:latin typeface="Fira Code" panose="020B0809050000020004" pitchFamily="49" charset="0"/>
                <a:cs typeface="Fira Code" panose="020B0809050000020004" pitchFamily="49" charset="0"/>
              </a:rPr>
              <a:t>x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和</a:t>
            </a:r>
            <a:r>
              <a:rPr lang="en-US" altLang="zh-CN" sz="2400" dirty="0">
                <a:latin typeface="Fira Code" panose="020B0809050000020004" pitchFamily="49" charset="0"/>
                <a:cs typeface="Fira Code" panose="020B0809050000020004" pitchFamily="49" charset="0"/>
              </a:rPr>
              <a:t>y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之间的一条边（</a:t>
            </a:r>
            <a:r>
              <a:rPr lang="en-US" altLang="zh-CN" sz="2400" dirty="0">
                <a:latin typeface="Fira Code" panose="020B0809050000020004" pitchFamily="49" charset="0"/>
                <a:cs typeface="Fira Code" panose="020B0809050000020004" pitchFamily="49" charset="0"/>
              </a:rPr>
              <a:t>edge</a:t>
            </a:r>
            <a:r>
              <a:rPr lang="zh-CN" altLang="en-US" sz="2400" dirty="0">
                <a:latin typeface="Fira Code" panose="020B0809050000020004" pitchFamily="49" charset="0"/>
                <a:cs typeface="Fira Code" panose="020B0809050000020004" pitchFamily="49" charset="0"/>
              </a:rPr>
              <a:t>），此时的图称为无向图。 </a:t>
            </a:r>
          </a:p>
        </p:txBody>
      </p:sp>
    </p:spTree>
    <p:extLst>
      <p:ext uri="{BB962C8B-B14F-4D97-AF65-F5344CB8AC3E}">
        <p14:creationId xmlns:p14="http://schemas.microsoft.com/office/powerpoint/2010/main" val="1671613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3E5A39-6F36-4269-BEBC-FC0AD1988409}"/>
              </a:ext>
            </a:extLst>
          </p:cNvPr>
          <p:cNvGrpSpPr>
            <a:grpSpLocks/>
          </p:cNvGrpSpPr>
          <p:nvPr/>
        </p:nvGrpSpPr>
        <p:grpSpPr bwMode="auto">
          <a:xfrm>
            <a:off x="4879853" y="2020824"/>
            <a:ext cx="6324601" cy="2667443"/>
            <a:chOff x="1134" y="7038"/>
            <a:chExt cx="8850" cy="4035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E7A2CB5E-DFFF-461C-A011-75E4FE99A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9" y="7053"/>
              <a:ext cx="135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600" dirty="0">
                  <a:latin typeface="+mn-ea"/>
                </a:rPr>
                <a:t>1  2</a:t>
              </a:r>
              <a:r>
                <a:rPr kumimoji="0" lang="en-US" altLang="zh-CN" sz="1000" dirty="0">
                  <a:latin typeface="+mn-ea"/>
                </a:rPr>
                <a:t>  </a:t>
              </a:r>
              <a:r>
                <a:rPr kumimoji="0" lang="en-US" altLang="zh-CN" sz="1600" dirty="0">
                  <a:latin typeface="+mn-ea"/>
                </a:rPr>
                <a:t>∧</a:t>
              </a:r>
              <a:r>
                <a:rPr kumimoji="0" lang="en-US" altLang="zh-CN" sz="1000" dirty="0">
                  <a:latin typeface="+mn-ea"/>
                </a:rPr>
                <a:t>    </a:t>
              </a:r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65858686-060B-4918-9AED-F9CC29F67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7053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AE7E8C37-6FA3-4892-AE61-224C6A94F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" y="7075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2D7E8265-A2DC-4EE5-8A33-471D59A06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5" y="7075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4D7C4A29-6128-400F-B2E4-1C1E3A1E6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9" y="7053"/>
              <a:ext cx="1605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600" dirty="0">
                  <a:latin typeface="+mn-ea"/>
                </a:rPr>
                <a:t>1  3  ∧ ∧</a:t>
              </a: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A036DE31-B3D5-406D-B894-503B39492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0" y="7053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F325EE73-2C0F-443D-930D-D03CC0152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6" y="7075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45E85273-125C-492A-9203-CEE46B011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9" y="7075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28927F59-D59C-44BF-99F4-1749EF142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4" y="10263"/>
              <a:ext cx="147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400" dirty="0">
                  <a:latin typeface="+mn-ea"/>
                </a:rPr>
                <a:t>4   1  ∧ ∧  </a:t>
              </a: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5E116142-9B93-4A6D-927B-FCAE4A9B3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8" y="10263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985B57B1-A7AE-4A6D-AD8D-72D453EF5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" y="10271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886C5541-B2FD-411A-AD51-E8081C4AD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9" y="10257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5CD975CA-EED7-4B04-96DC-888168367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9" y="7278"/>
              <a:ext cx="7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B6919F81-646E-4A8F-849F-E1E1C3C9F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" y="7038"/>
              <a:ext cx="1290" cy="4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600">
                  <a:latin typeface="+mn-ea"/>
                </a:rPr>
                <a:t>1 </a:t>
              </a:r>
              <a:r>
                <a:rPr kumimoji="0" lang="en-US" altLang="zh-CN" sz="1000">
                  <a:latin typeface="+mn-ea"/>
                </a:rPr>
                <a:t>     </a:t>
              </a: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7939ED33-4D1E-429A-9824-AF3320CF7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7053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8E047D25-2F1B-4C5C-9200-78D015F58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9" y="7053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BAD7E700-ED57-4077-8A52-53BE7A6B4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" y="9243"/>
              <a:ext cx="1290" cy="4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600">
                  <a:latin typeface="+mn-ea"/>
                </a:rPr>
                <a:t>3 </a:t>
              </a:r>
              <a:r>
                <a:rPr kumimoji="0" lang="en-US" altLang="zh-CN" sz="1000">
                  <a:latin typeface="+mn-ea"/>
                </a:rPr>
                <a:t>     </a:t>
              </a:r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B3166A24-BD8E-435A-8166-25821AB67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925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58F808CD-1D8A-41E4-BA6E-F8A3B1B00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9" y="925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6CC9956A-B9E4-48CC-B15A-EA79893E4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" y="8133"/>
              <a:ext cx="1290" cy="4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400" dirty="0">
                  <a:latin typeface="+mn-ea"/>
                </a:rPr>
                <a:t>2    </a:t>
              </a:r>
              <a:r>
                <a:rPr kumimoji="0" lang="en-US" altLang="zh-CN" sz="1000" dirty="0">
                  <a:latin typeface="+mn-ea"/>
                </a:rPr>
                <a:t>       </a:t>
              </a:r>
              <a:r>
                <a:rPr kumimoji="0" lang="en-US" altLang="zh-CN" sz="1600" dirty="0">
                  <a:latin typeface="+mn-ea"/>
                </a:rPr>
                <a:t>∧</a:t>
              </a:r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E76BEED8-A517-4546-BB5D-DAA78EBA3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814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2E3BC8C3-E700-4900-871B-49954A83E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9" y="814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AEC0EC07-5693-4FB5-A5E5-5AA961599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" y="10293"/>
              <a:ext cx="1290" cy="4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600">
                  <a:latin typeface="+mn-ea"/>
                </a:rPr>
                <a:t>4 </a:t>
              </a:r>
              <a:r>
                <a:rPr kumimoji="0" lang="en-US" altLang="zh-CN" sz="1000">
                  <a:latin typeface="+mn-ea"/>
                </a:rPr>
                <a:t>     </a:t>
              </a:r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0CC27F11-BB94-4C08-9E28-67AD27B49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1030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F71336CD-12B8-474B-8B9C-31ED4FC81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9" y="1030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286CF814-6A69-45A7-BC4D-5F73908D2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9" y="7503"/>
              <a:ext cx="0" cy="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E876522F-596B-49A9-A5D2-1C2FCDD7F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9" y="7503"/>
              <a:ext cx="0" cy="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F89FE63C-720A-4656-95CE-66B97DD69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9" y="8613"/>
              <a:ext cx="0" cy="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6EF65290-DA37-40CB-860B-8EBB003ED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9" y="9708"/>
              <a:ext cx="0" cy="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F8CD21E8-7466-4214-B278-077FE57D5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9" y="8613"/>
              <a:ext cx="0" cy="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FE86199E-DEA4-45E0-BFFD-6F7DF2267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9" y="9663"/>
              <a:ext cx="0" cy="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EF8ECC0E-C1C8-4A04-A428-EEEF8B1D6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9" y="736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4BBE9708-EA2D-4019-B3A7-19E330A3E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9" y="7728"/>
              <a:ext cx="18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A77ECF24-E1C0-408B-89B3-B97E3BC8C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9" y="844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0" name="Line 39">
              <a:extLst>
                <a:ext uri="{FF2B5EF4-FFF2-40B4-BE49-F238E27FC236}">
                  <a16:creationId xmlns:a16="http://schemas.microsoft.com/office/drawing/2014/main" id="{E7483ED0-BF66-412B-8D1C-A6CA416EB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9" y="8808"/>
              <a:ext cx="30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1" name="Line 40">
              <a:extLst>
                <a:ext uri="{FF2B5EF4-FFF2-40B4-BE49-F238E27FC236}">
                  <a16:creationId xmlns:a16="http://schemas.microsoft.com/office/drawing/2014/main" id="{79DD5725-8090-42A4-B2CE-E00885CA27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4" y="7533"/>
              <a:ext cx="0" cy="1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2" name="Line 41">
              <a:extLst>
                <a:ext uri="{FF2B5EF4-FFF2-40B4-BE49-F238E27FC236}">
                  <a16:creationId xmlns:a16="http://schemas.microsoft.com/office/drawing/2014/main" id="{5666FB5D-D87D-46B3-88E4-8279F11DA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9" y="951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3" name="Line 42">
              <a:extLst>
                <a:ext uri="{FF2B5EF4-FFF2-40B4-BE49-F238E27FC236}">
                  <a16:creationId xmlns:a16="http://schemas.microsoft.com/office/drawing/2014/main" id="{FCC61D55-B9DE-442F-ACD7-DEA863EA6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9" y="9873"/>
              <a:ext cx="50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4" name="Line 43">
              <a:extLst>
                <a:ext uri="{FF2B5EF4-FFF2-40B4-BE49-F238E27FC236}">
                  <a16:creationId xmlns:a16="http://schemas.microsoft.com/office/drawing/2014/main" id="{D675F338-87E5-4337-8A19-A67AA32ED3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9" y="7533"/>
              <a:ext cx="0" cy="2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5" name="Line 44">
              <a:extLst>
                <a:ext uri="{FF2B5EF4-FFF2-40B4-BE49-F238E27FC236}">
                  <a16:creationId xmlns:a16="http://schemas.microsoft.com/office/drawing/2014/main" id="{E213A8C4-3960-4242-B2A1-EF917734F7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0" y="7694"/>
              <a:ext cx="0" cy="2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6" name="Text Box 45">
              <a:extLst>
                <a:ext uri="{FF2B5EF4-FFF2-40B4-BE49-F238E27FC236}">
                  <a16:creationId xmlns:a16="http://schemas.microsoft.com/office/drawing/2014/main" id="{8EA989C8-9A0C-40F9-B0E5-FB215273D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4" y="9243"/>
              <a:ext cx="147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600">
                  <a:latin typeface="+mn-ea"/>
                </a:rPr>
                <a:t>3   4 ∧∧</a:t>
              </a:r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F7947FF0-9D65-4D81-9126-52C0272CB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9" y="9243"/>
              <a:ext cx="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F4CD4401-D579-4850-9AC5-994C3CAD7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4" y="9258"/>
              <a:ext cx="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49" name="Line 48">
              <a:extLst>
                <a:ext uri="{FF2B5EF4-FFF2-40B4-BE49-F238E27FC236}">
                  <a16:creationId xmlns:a16="http://schemas.microsoft.com/office/drawing/2014/main" id="{B5BDC75F-13BF-4D54-A328-F2E650CF6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79" y="9243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50" name="Line 49">
              <a:extLst>
                <a:ext uri="{FF2B5EF4-FFF2-40B4-BE49-F238E27FC236}">
                  <a16:creationId xmlns:a16="http://schemas.microsoft.com/office/drawing/2014/main" id="{7F9B9B77-F192-4ADB-A902-A6F227B12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9" y="10503"/>
              <a:ext cx="0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51" name="Line 50">
              <a:extLst>
                <a:ext uri="{FF2B5EF4-FFF2-40B4-BE49-F238E27FC236}">
                  <a16:creationId xmlns:a16="http://schemas.microsoft.com/office/drawing/2014/main" id="{88AC645E-CF27-440D-A1DC-6A851DA12B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9" y="9738"/>
              <a:ext cx="0" cy="13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52" name="Line 51">
              <a:extLst>
                <a:ext uri="{FF2B5EF4-FFF2-40B4-BE49-F238E27FC236}">
                  <a16:creationId xmlns:a16="http://schemas.microsoft.com/office/drawing/2014/main" id="{92255A06-FB00-4BB7-A1CF-6D35C7DA8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9" y="10488"/>
              <a:ext cx="6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53" name="Line 52">
              <a:extLst>
                <a:ext uri="{FF2B5EF4-FFF2-40B4-BE49-F238E27FC236}">
                  <a16:creationId xmlns:a16="http://schemas.microsoft.com/office/drawing/2014/main" id="{FBA90BCC-2545-4F99-9B5C-1A2E67858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9" y="11058"/>
              <a:ext cx="69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54" name="Line 53">
              <a:extLst>
                <a:ext uri="{FF2B5EF4-FFF2-40B4-BE49-F238E27FC236}">
                  <a16:creationId xmlns:a16="http://schemas.microsoft.com/office/drawing/2014/main" id="{C2113214-A17D-46F0-AEEE-9670C86BA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9" y="9513"/>
              <a:ext cx="58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55" name="Text Box 54">
              <a:extLst>
                <a:ext uri="{FF2B5EF4-FFF2-40B4-BE49-F238E27FC236}">
                  <a16:creationId xmlns:a16="http://schemas.microsoft.com/office/drawing/2014/main" id="{17A5DBCD-23BB-41FE-B437-B59A6E8C4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" y="7053"/>
              <a:ext cx="42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600">
                  <a:latin typeface="+mn-ea"/>
                </a:rPr>
                <a:t>1</a:t>
              </a:r>
            </a:p>
          </p:txBody>
        </p:sp>
        <p:sp>
          <p:nvSpPr>
            <p:cNvPr id="56" name="Text Box 55">
              <a:extLst>
                <a:ext uri="{FF2B5EF4-FFF2-40B4-BE49-F238E27FC236}">
                  <a16:creationId xmlns:a16="http://schemas.microsoft.com/office/drawing/2014/main" id="{4B56EFF6-E959-4CC4-A25A-84A2690A5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" y="8148"/>
              <a:ext cx="42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600">
                  <a:latin typeface="+mn-ea"/>
                </a:rPr>
                <a:t>2</a:t>
              </a:r>
            </a:p>
          </p:txBody>
        </p:sp>
        <p:sp>
          <p:nvSpPr>
            <p:cNvPr id="57" name="Text Box 56">
              <a:extLst>
                <a:ext uri="{FF2B5EF4-FFF2-40B4-BE49-F238E27FC236}">
                  <a16:creationId xmlns:a16="http://schemas.microsoft.com/office/drawing/2014/main" id="{4539893A-BCDB-4421-BA99-CB3DECD0C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" y="9276"/>
              <a:ext cx="42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600">
                  <a:latin typeface="+mn-ea"/>
                </a:rPr>
                <a:t>3</a:t>
              </a:r>
            </a:p>
          </p:txBody>
        </p:sp>
        <p:sp>
          <p:nvSpPr>
            <p:cNvPr id="58" name="Text Box 57">
              <a:extLst>
                <a:ext uri="{FF2B5EF4-FFF2-40B4-BE49-F238E27FC236}">
                  <a16:creationId xmlns:a16="http://schemas.microsoft.com/office/drawing/2014/main" id="{287D2BC8-05B6-48D4-854B-AEC43AF93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" y="10308"/>
              <a:ext cx="42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1600">
                  <a:latin typeface="+mn-ea"/>
                </a:rPr>
                <a:t>4</a:t>
              </a: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005C7601-551F-429B-81F8-8EFBF7111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4" y="7263"/>
              <a:ext cx="20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</p:grpSp>
      <p:sp>
        <p:nvSpPr>
          <p:cNvPr id="63" name="Oval 4">
            <a:extLst>
              <a:ext uri="{FF2B5EF4-FFF2-40B4-BE49-F238E27FC236}">
                <a16:creationId xmlns:a16="http://schemas.microsoft.com/office/drawing/2014/main" id="{030BD17C-5978-4809-90E9-0AC125701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508" y="1942840"/>
            <a:ext cx="659265" cy="65926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E171E72F-F466-433E-99D9-1EB35127D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714" y="1942840"/>
            <a:ext cx="659265" cy="65926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Oval 6">
            <a:extLst>
              <a:ext uri="{FF2B5EF4-FFF2-40B4-BE49-F238E27FC236}">
                <a16:creationId xmlns:a16="http://schemas.microsoft.com/office/drawing/2014/main" id="{3C4B6E11-E326-41C5-90CD-659493B4E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714" y="4030511"/>
            <a:ext cx="659265" cy="65926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6" name="Oval 7">
            <a:extLst>
              <a:ext uri="{FF2B5EF4-FFF2-40B4-BE49-F238E27FC236}">
                <a16:creationId xmlns:a16="http://schemas.microsoft.com/office/drawing/2014/main" id="{DCA97EBB-1B8D-42C2-BC0E-9DE85EEB5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508" y="4030511"/>
            <a:ext cx="659265" cy="65926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7" name="Line 8">
            <a:extLst>
              <a:ext uri="{FF2B5EF4-FFF2-40B4-BE49-F238E27FC236}">
                <a16:creationId xmlns:a16="http://schemas.microsoft.com/office/drawing/2014/main" id="{98B7E384-826F-4AF3-AF3C-9419D61780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2979" y="2260319"/>
            <a:ext cx="1318528" cy="1"/>
          </a:xfrm>
          <a:prstGeom prst="line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 type="stealth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" name="Line 9">
            <a:extLst>
              <a:ext uri="{FF2B5EF4-FFF2-40B4-BE49-F238E27FC236}">
                <a16:creationId xmlns:a16="http://schemas.microsoft.com/office/drawing/2014/main" id="{0A59CE3B-EEC1-4032-B696-AE1F66251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3346" y="2602105"/>
            <a:ext cx="0" cy="1428407"/>
          </a:xfrm>
          <a:prstGeom prst="line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 type="stealth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9" name="Line 10">
            <a:extLst>
              <a:ext uri="{FF2B5EF4-FFF2-40B4-BE49-F238E27FC236}">
                <a16:creationId xmlns:a16="http://schemas.microsoft.com/office/drawing/2014/main" id="{8F331819-7BF5-4F8B-89E9-52E701C14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2979" y="4360144"/>
            <a:ext cx="1318530" cy="0"/>
          </a:xfrm>
          <a:prstGeom prst="line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 type="stealth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0" name="Line 12">
            <a:extLst>
              <a:ext uri="{FF2B5EF4-FFF2-40B4-BE49-F238E27FC236}">
                <a16:creationId xmlns:a16="http://schemas.microsoft.com/office/drawing/2014/main" id="{5896FA3D-392D-48BA-9A6A-619D62C510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43101" y="2492227"/>
            <a:ext cx="1521685" cy="1636011"/>
          </a:xfrm>
          <a:prstGeom prst="line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 type="stealth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557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644977" y="2318212"/>
            <a:ext cx="0" cy="979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3911377" y="2052180"/>
            <a:ext cx="200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4417-E9DE-4A33-9396-8C2B1D10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468690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8CB0C-D6B0-4A8C-AE0F-1B11C5D0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1742BD-9ACE-4807-BD3E-CDA998AAE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468690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99243CE-2839-4B40-8474-7027B94A3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468690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3644977" y="3829930"/>
            <a:ext cx="0" cy="856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911377" y="3563898"/>
            <a:ext cx="200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0C5B053-9692-43DE-999D-810427015549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8571807" y="2318212"/>
            <a:ext cx="0" cy="979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8F499C8-5C3E-4E58-890C-C30CC08BD62A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8571807" y="3829930"/>
            <a:ext cx="0" cy="856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58A44B3-0F0D-4D42-92BD-4605142F84DB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3911377" y="4952934"/>
            <a:ext cx="200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7" idx="2"/>
            <a:endCxn id="21" idx="6"/>
          </p:cNvCxnSpPr>
          <p:nvPr/>
        </p:nvCxnSpPr>
        <p:spPr>
          <a:xfrm flipH="1">
            <a:off x="6448513" y="2052180"/>
            <a:ext cx="1856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8D89CA6-825F-4631-8DB1-45051F9AB03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833350" y="2240293"/>
            <a:ext cx="2160390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7A70A9C-F4D0-49F5-AA7C-E18055F46E88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6370486" y="2240293"/>
            <a:ext cx="2012948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深度优先搜索</a:t>
            </a:r>
          </a:p>
        </p:txBody>
      </p:sp>
      <p:sp>
        <p:nvSpPr>
          <p:cNvPr id="22" name="Oval 4">
            <a:extLst>
              <a:ext uri="{FF2B5EF4-FFF2-40B4-BE49-F238E27FC236}">
                <a16:creationId xmlns:a16="http://schemas.microsoft.com/office/drawing/2014/main" id="{05DFBF55-359F-4220-9014-28DE5F433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1786479"/>
            <a:ext cx="532800" cy="532064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8B311697-052C-4872-AD32-EFDAC3D86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171" y="3304161"/>
            <a:ext cx="532800" cy="532064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id="{9E027020-D259-41E2-96FF-A7B242A58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904" y="4693252"/>
            <a:ext cx="532800" cy="532064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25" name="Oval 4">
            <a:extLst>
              <a:ext uri="{FF2B5EF4-FFF2-40B4-BE49-F238E27FC236}">
                <a16:creationId xmlns:a16="http://schemas.microsoft.com/office/drawing/2014/main" id="{6F351699-F4DC-49C0-A7D9-82C613261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404" y="758299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26" name="Oval 4">
            <a:extLst>
              <a:ext uri="{FF2B5EF4-FFF2-40B4-BE49-F238E27FC236}">
                <a16:creationId xmlns:a16="http://schemas.microsoft.com/office/drawing/2014/main" id="{E710BB12-D711-4721-A221-71A3FC823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204" y="758299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22F029A2-6198-4D26-99DD-A88A23C72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004" y="758299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28" name="Oval 4">
            <a:extLst>
              <a:ext uri="{FF2B5EF4-FFF2-40B4-BE49-F238E27FC236}">
                <a16:creationId xmlns:a16="http://schemas.microsoft.com/office/drawing/2014/main" id="{DCA0EA40-3D66-4895-9F4E-1878D2E1F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8" y="763921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A79876A0-835A-446C-9D86-D30790FFE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758" y="763921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89A5A6D9-9B27-4DC7-B2FA-5AE7F4BC8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558" y="763921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31" name="Oval 4">
            <a:extLst>
              <a:ext uri="{FF2B5EF4-FFF2-40B4-BE49-F238E27FC236}">
                <a16:creationId xmlns:a16="http://schemas.microsoft.com/office/drawing/2014/main" id="{50217357-1C41-455D-99AF-444D93244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358" y="758299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32" name="Oval 4">
            <a:extLst>
              <a:ext uri="{FF2B5EF4-FFF2-40B4-BE49-F238E27FC236}">
                <a16:creationId xmlns:a16="http://schemas.microsoft.com/office/drawing/2014/main" id="{0272ACC3-3777-45B2-9A86-8F0A3A25C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158" y="758299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sp>
        <p:nvSpPr>
          <p:cNvPr id="33" name="Oval 4">
            <a:extLst>
              <a:ext uri="{FF2B5EF4-FFF2-40B4-BE49-F238E27FC236}">
                <a16:creationId xmlns:a16="http://schemas.microsoft.com/office/drawing/2014/main" id="{AD827313-2D0D-4E3A-90F6-DB0C92A69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958" y="758299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1709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644977" y="2318212"/>
            <a:ext cx="0" cy="979654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3911377" y="2052180"/>
            <a:ext cx="2004336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4417-E9DE-4A33-9396-8C2B1D10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468690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8CB0C-D6B0-4A8C-AE0F-1B11C5D0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1742BD-9ACE-4807-BD3E-CDA998AAE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468690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99243CE-2839-4B40-8474-7027B94A3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468690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3644977" y="3829930"/>
            <a:ext cx="0" cy="85697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911377" y="3563898"/>
            <a:ext cx="2004336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0C5B053-9692-43DE-999D-810427015549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8571807" y="2318212"/>
            <a:ext cx="0" cy="979654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8F499C8-5C3E-4E58-890C-C30CC08BD62A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8571807" y="3829930"/>
            <a:ext cx="0" cy="85697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58A44B3-0F0D-4D42-92BD-4605142F84DB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3911377" y="4952934"/>
            <a:ext cx="2004336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21" idx="6"/>
            <a:endCxn id="7" idx="2"/>
          </p:cNvCxnSpPr>
          <p:nvPr/>
        </p:nvCxnSpPr>
        <p:spPr>
          <a:xfrm>
            <a:off x="6448513" y="2052180"/>
            <a:ext cx="1856894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8D89CA6-825F-4631-8DB1-45051F9AB03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833350" y="2240293"/>
            <a:ext cx="2160390" cy="113549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7A70A9C-F4D0-49F5-AA7C-E18055F46E88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6370486" y="2240293"/>
            <a:ext cx="2012948" cy="113549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广度优先搜索</a:t>
            </a: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CBC8C15F-BD58-415D-9B9E-7D2CD9E0E66E}"/>
              </a:ext>
            </a:extLst>
          </p:cNvPr>
          <p:cNvSpPr/>
          <p:nvPr/>
        </p:nvSpPr>
        <p:spPr>
          <a:xfrm>
            <a:off x="3037414" y="1404730"/>
            <a:ext cx="3341312" cy="2775183"/>
          </a:xfrm>
          <a:custGeom>
            <a:avLst/>
            <a:gdLst>
              <a:gd name="connsiteX0" fmla="*/ 2956505 w 3974360"/>
              <a:gd name="connsiteY0" fmla="*/ 0 h 3215041"/>
              <a:gd name="connsiteX1" fmla="*/ 3970296 w 3974360"/>
              <a:gd name="connsiteY1" fmla="*/ 1285461 h 3215041"/>
              <a:gd name="connsiteX2" fmla="*/ 3188418 w 3974360"/>
              <a:gd name="connsiteY2" fmla="*/ 3207026 h 3215041"/>
              <a:gd name="connsiteX3" fmla="*/ 458470 w 3974360"/>
              <a:gd name="connsiteY3" fmla="*/ 1961322 h 3215041"/>
              <a:gd name="connsiteX4" fmla="*/ 27775 w 3974360"/>
              <a:gd name="connsiteY4" fmla="*/ 1702905 h 3215041"/>
              <a:gd name="connsiteX0" fmla="*/ 2946401 w 3961448"/>
              <a:gd name="connsiteY0" fmla="*/ 0 h 3124135"/>
              <a:gd name="connsiteX1" fmla="*/ 3960192 w 3961448"/>
              <a:gd name="connsiteY1" fmla="*/ 1285461 h 3124135"/>
              <a:gd name="connsiteX2" fmla="*/ 2758941 w 3961448"/>
              <a:gd name="connsiteY2" fmla="*/ 3115570 h 3124135"/>
              <a:gd name="connsiteX3" fmla="*/ 448366 w 3961448"/>
              <a:gd name="connsiteY3" fmla="*/ 1961322 h 3124135"/>
              <a:gd name="connsiteX4" fmla="*/ 17671 w 3961448"/>
              <a:gd name="connsiteY4" fmla="*/ 1702905 h 3124135"/>
              <a:gd name="connsiteX0" fmla="*/ 2946401 w 3961448"/>
              <a:gd name="connsiteY0" fmla="*/ 0 h 3122273"/>
              <a:gd name="connsiteX1" fmla="*/ 3960192 w 3961448"/>
              <a:gd name="connsiteY1" fmla="*/ 1285461 h 3122273"/>
              <a:gd name="connsiteX2" fmla="*/ 2758941 w 3961448"/>
              <a:gd name="connsiteY2" fmla="*/ 3115570 h 3122273"/>
              <a:gd name="connsiteX3" fmla="*/ 448366 w 3961448"/>
              <a:gd name="connsiteY3" fmla="*/ 1961322 h 3122273"/>
              <a:gd name="connsiteX4" fmla="*/ 17671 w 3961448"/>
              <a:gd name="connsiteY4" fmla="*/ 1702905 h 3122273"/>
              <a:gd name="connsiteX0" fmla="*/ 3220938 w 4235985"/>
              <a:gd name="connsiteY0" fmla="*/ 0 h 3121811"/>
              <a:gd name="connsiteX1" fmla="*/ 4234729 w 4235985"/>
              <a:gd name="connsiteY1" fmla="*/ 1285461 h 3121811"/>
              <a:gd name="connsiteX2" fmla="*/ 3033478 w 4235985"/>
              <a:gd name="connsiteY2" fmla="*/ 3115570 h 3121811"/>
              <a:gd name="connsiteX3" fmla="*/ 722903 w 4235985"/>
              <a:gd name="connsiteY3" fmla="*/ 1961322 h 3121811"/>
              <a:gd name="connsiteX4" fmla="*/ 5637 w 4235985"/>
              <a:gd name="connsiteY4" fmla="*/ 2195362 h 3121811"/>
              <a:gd name="connsiteX0" fmla="*/ 2933960 w 3949007"/>
              <a:gd name="connsiteY0" fmla="*/ 0 h 3122367"/>
              <a:gd name="connsiteX1" fmla="*/ 3947751 w 3949007"/>
              <a:gd name="connsiteY1" fmla="*/ 1285461 h 3122367"/>
              <a:gd name="connsiteX2" fmla="*/ 2746500 w 3949007"/>
              <a:gd name="connsiteY2" fmla="*/ 3115570 h 3122367"/>
              <a:gd name="connsiteX3" fmla="*/ 435925 w 3949007"/>
              <a:gd name="connsiteY3" fmla="*/ 1961322 h 3122367"/>
              <a:gd name="connsiteX4" fmla="*/ 19210 w 3949007"/>
              <a:gd name="connsiteY4" fmla="*/ 1611449 h 3122367"/>
              <a:gd name="connsiteX0" fmla="*/ 2498035 w 3513082"/>
              <a:gd name="connsiteY0" fmla="*/ 0 h 3122367"/>
              <a:gd name="connsiteX1" fmla="*/ 3511826 w 3513082"/>
              <a:gd name="connsiteY1" fmla="*/ 1285461 h 3122367"/>
              <a:gd name="connsiteX2" fmla="*/ 2310575 w 3513082"/>
              <a:gd name="connsiteY2" fmla="*/ 3115570 h 3122367"/>
              <a:gd name="connsiteX3" fmla="*/ 0 w 3513082"/>
              <a:gd name="connsiteY3" fmla="*/ 1961322 h 3122367"/>
              <a:gd name="connsiteX0" fmla="*/ 2498035 w 3513082"/>
              <a:gd name="connsiteY0" fmla="*/ 0 h 3122367"/>
              <a:gd name="connsiteX1" fmla="*/ 3511826 w 3513082"/>
              <a:gd name="connsiteY1" fmla="*/ 1285461 h 3122367"/>
              <a:gd name="connsiteX2" fmla="*/ 2310575 w 3513082"/>
              <a:gd name="connsiteY2" fmla="*/ 3115570 h 3122367"/>
              <a:gd name="connsiteX3" fmla="*/ 0 w 3513082"/>
              <a:gd name="connsiteY3" fmla="*/ 1961322 h 3122367"/>
              <a:gd name="connsiteX0" fmla="*/ 2498035 w 3524591"/>
              <a:gd name="connsiteY0" fmla="*/ 0 h 3122367"/>
              <a:gd name="connsiteX1" fmla="*/ 3511826 w 3524591"/>
              <a:gd name="connsiteY1" fmla="*/ 1285461 h 3122367"/>
              <a:gd name="connsiteX2" fmla="*/ 2310575 w 3524591"/>
              <a:gd name="connsiteY2" fmla="*/ 3115570 h 3122367"/>
              <a:gd name="connsiteX3" fmla="*/ 0 w 3524591"/>
              <a:gd name="connsiteY3" fmla="*/ 1961322 h 3122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591" h="3122367">
                <a:moveTo>
                  <a:pt x="2498035" y="0"/>
                </a:moveTo>
                <a:cubicBezTo>
                  <a:pt x="2985604" y="375478"/>
                  <a:pt x="3452205" y="766199"/>
                  <a:pt x="3511826" y="1285461"/>
                </a:cubicBezTo>
                <a:cubicBezTo>
                  <a:pt x="3571447" y="1804723"/>
                  <a:pt x="3462032" y="3016997"/>
                  <a:pt x="2310575" y="3115570"/>
                </a:cubicBezTo>
                <a:cubicBezTo>
                  <a:pt x="1159118" y="3214143"/>
                  <a:pt x="300777" y="2212009"/>
                  <a:pt x="0" y="1961322"/>
                </a:cubicBezTo>
              </a:path>
            </a:pathLst>
          </a:custGeom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id="{4DA7C746-0DD9-41DF-B577-9E6A2F41D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404" y="758299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25" name="Oval 4">
            <a:extLst>
              <a:ext uri="{FF2B5EF4-FFF2-40B4-BE49-F238E27FC236}">
                <a16:creationId xmlns:a16="http://schemas.microsoft.com/office/drawing/2014/main" id="{218D3594-A36B-4497-B170-12107EE5F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204" y="758299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sp>
        <p:nvSpPr>
          <p:cNvPr id="26" name="Oval 4">
            <a:extLst>
              <a:ext uri="{FF2B5EF4-FFF2-40B4-BE49-F238E27FC236}">
                <a16:creationId xmlns:a16="http://schemas.microsoft.com/office/drawing/2014/main" id="{B08AAD85-9B11-42EF-AE9F-C6B7A7799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004" y="758299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4EC6D090-655D-4C64-8A36-56E82A7E5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8" y="763921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28" name="Oval 4">
            <a:extLst>
              <a:ext uri="{FF2B5EF4-FFF2-40B4-BE49-F238E27FC236}">
                <a16:creationId xmlns:a16="http://schemas.microsoft.com/office/drawing/2014/main" id="{48C2DC96-A526-4E98-B262-728F9855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758" y="763921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DA100D71-E8FB-4CB4-AE1F-B62E51D79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558" y="763921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E22A128C-6C50-4AD1-86EF-5E64CD344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358" y="758299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31" name="Oval 4">
            <a:extLst>
              <a:ext uri="{FF2B5EF4-FFF2-40B4-BE49-F238E27FC236}">
                <a16:creationId xmlns:a16="http://schemas.microsoft.com/office/drawing/2014/main" id="{8E452074-EE1D-4491-B5E9-F833D14ED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158" y="758299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32" name="Oval 4">
            <a:extLst>
              <a:ext uri="{FF2B5EF4-FFF2-40B4-BE49-F238E27FC236}">
                <a16:creationId xmlns:a16="http://schemas.microsoft.com/office/drawing/2014/main" id="{B1E09367-FA8E-4795-9197-7758C647C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958" y="758299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sp>
        <p:nvSpPr>
          <p:cNvPr id="33" name="Oval 4">
            <a:extLst>
              <a:ext uri="{FF2B5EF4-FFF2-40B4-BE49-F238E27FC236}">
                <a16:creationId xmlns:a16="http://schemas.microsoft.com/office/drawing/2014/main" id="{E90B8C75-7F4E-48ED-A1D5-DF5264DCE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404" y="5731474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34" name="Oval 4">
            <a:extLst>
              <a:ext uri="{FF2B5EF4-FFF2-40B4-BE49-F238E27FC236}">
                <a16:creationId xmlns:a16="http://schemas.microsoft.com/office/drawing/2014/main" id="{F1096176-504F-4977-BF39-5CA859559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204" y="5731474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37" name="Oval 4">
            <a:extLst>
              <a:ext uri="{FF2B5EF4-FFF2-40B4-BE49-F238E27FC236}">
                <a16:creationId xmlns:a16="http://schemas.microsoft.com/office/drawing/2014/main" id="{F31461F4-73E0-4CBE-B1DC-6D5378EA2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004" y="5731474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38" name="Oval 4">
            <a:extLst>
              <a:ext uri="{FF2B5EF4-FFF2-40B4-BE49-F238E27FC236}">
                <a16:creationId xmlns:a16="http://schemas.microsoft.com/office/drawing/2014/main" id="{88F7D6F3-B997-4681-90FD-72DBEF391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8" y="5737096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sp>
        <p:nvSpPr>
          <p:cNvPr id="40" name="Oval 4">
            <a:extLst>
              <a:ext uri="{FF2B5EF4-FFF2-40B4-BE49-F238E27FC236}">
                <a16:creationId xmlns:a16="http://schemas.microsoft.com/office/drawing/2014/main" id="{B0F9555A-3B7D-4C3C-8891-F359BF217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758" y="5737096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41" name="Oval 4">
            <a:extLst>
              <a:ext uri="{FF2B5EF4-FFF2-40B4-BE49-F238E27FC236}">
                <a16:creationId xmlns:a16="http://schemas.microsoft.com/office/drawing/2014/main" id="{F1AB19A4-38AF-40E4-A121-D0E0ABCB7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558" y="5737096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43" name="Oval 4">
            <a:extLst>
              <a:ext uri="{FF2B5EF4-FFF2-40B4-BE49-F238E27FC236}">
                <a16:creationId xmlns:a16="http://schemas.microsoft.com/office/drawing/2014/main" id="{3E060C26-12C2-4E66-8B1C-7A973C74B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358" y="5731474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44" name="Oval 4">
            <a:extLst>
              <a:ext uri="{FF2B5EF4-FFF2-40B4-BE49-F238E27FC236}">
                <a16:creationId xmlns:a16="http://schemas.microsoft.com/office/drawing/2014/main" id="{E1D4E35F-FC98-4364-8A64-097981C71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158" y="5731474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45" name="Oval 4">
            <a:extLst>
              <a:ext uri="{FF2B5EF4-FFF2-40B4-BE49-F238E27FC236}">
                <a16:creationId xmlns:a16="http://schemas.microsoft.com/office/drawing/2014/main" id="{B34D91DB-7943-4257-9F2D-0294DCC0C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958" y="5731474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48779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38" grpId="0" animBg="1"/>
      <p:bldP spid="40" grpId="0" animBg="1"/>
      <p:bldP spid="41" grpId="0" animBg="1"/>
      <p:bldP spid="43" grpId="0" animBg="1"/>
      <p:bldP spid="44" grpId="0" animBg="1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644977" y="2318212"/>
            <a:ext cx="0" cy="979654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3911377" y="2052180"/>
            <a:ext cx="2004336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3644977" y="3829930"/>
            <a:ext cx="0" cy="85697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911377" y="3563898"/>
            <a:ext cx="2004336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0C5B053-9692-43DE-999D-810427015549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8571807" y="2318212"/>
            <a:ext cx="0" cy="979654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8F499C8-5C3E-4E58-890C-C30CC08BD62A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8571807" y="3829930"/>
            <a:ext cx="0" cy="85697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58A44B3-0F0D-4D42-92BD-4605142F84DB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3911377" y="4952934"/>
            <a:ext cx="2004336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21" idx="6"/>
            <a:endCxn id="7" idx="2"/>
          </p:cNvCxnSpPr>
          <p:nvPr/>
        </p:nvCxnSpPr>
        <p:spPr>
          <a:xfrm>
            <a:off x="6448513" y="2052180"/>
            <a:ext cx="1856894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8D89CA6-825F-4631-8DB1-45051F9AB03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833350" y="2240293"/>
            <a:ext cx="2160390" cy="113549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7A70A9C-F4D0-49F5-AA7C-E18055F46E88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6370486" y="2240293"/>
            <a:ext cx="2012948" cy="113549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简单路径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1786148"/>
            <a:ext cx="532800" cy="532064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4417-E9DE-4A33-9396-8C2B1D10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468690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8CB0C-D6B0-4A8C-AE0F-1B11C5D0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1742BD-9ACE-4807-BD3E-CDA998AAE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4686902"/>
            <a:ext cx="532800" cy="532064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99243CE-2839-4B40-8474-7027B94A3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468690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347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CC3E5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CC3E5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CC3E5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CC3E5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9FF84-03FE-4660-96B6-5A93A18D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简单路径算法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911B1-2723-45AD-8166-A92B370D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en-US" altLang="zh-CN" dirty="0"/>
              <a:t>u</a:t>
            </a:r>
            <a:r>
              <a:rPr lang="zh-CN" altLang="en-US" dirty="0"/>
              <a:t>开始进行深</a:t>
            </a:r>
            <a:r>
              <a:rPr lang="en-US" altLang="zh-CN" dirty="0"/>
              <a:t>/</a:t>
            </a:r>
            <a:r>
              <a:rPr lang="zh-CN" altLang="en-US" dirty="0"/>
              <a:t>广度搜索。如果能找到</a:t>
            </a:r>
            <a:r>
              <a:rPr lang="en-US" altLang="zh-CN" dirty="0"/>
              <a:t>v</a:t>
            </a:r>
            <a:r>
              <a:rPr lang="zh-CN" altLang="en-US" dirty="0"/>
              <a:t>，那么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之间存在路径；否则不存在。</a:t>
            </a:r>
            <a:endParaRPr lang="en-US" altLang="zh-CN" dirty="0"/>
          </a:p>
          <a:p>
            <a:pPr marL="514350" indent="-514350" algn="just">
              <a:buFont typeface="+mj-lt"/>
              <a:buAutoNum type="arabicPeriod"/>
            </a:pPr>
            <a:r>
              <a:rPr lang="zh-CN" altLang="en-US" dirty="0"/>
              <a:t>记录沿途的顶点。在搜索时，如果顶点已访问过，则跳过这个顶点，找下一个。</a:t>
            </a:r>
            <a:endParaRPr lang="en-US" altLang="zh-CN" dirty="0"/>
          </a:p>
          <a:p>
            <a:pPr marL="514350" indent="-514350" algn="just">
              <a:buFont typeface="+mj-lt"/>
              <a:buAutoNum type="arabicPeriod"/>
            </a:pPr>
            <a:r>
              <a:rPr lang="zh-CN" altLang="en-US" dirty="0"/>
              <a:t>如果在某一个顶点时路断了，则标记这个顶点为未访问过，回溯到上个顶点再进行搜索。</a:t>
            </a:r>
          </a:p>
        </p:txBody>
      </p:sp>
    </p:spTree>
    <p:extLst>
      <p:ext uri="{BB962C8B-B14F-4D97-AF65-F5344CB8AC3E}">
        <p14:creationId xmlns:p14="http://schemas.microsoft.com/office/powerpoint/2010/main" val="2487867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36F57-F992-4BFF-8DB8-4BC55ADE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图的生成树和最小生成树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E89B8-19BC-4D64-A344-D2BB77EFD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一个连通图的生成树是一个含有图中全部顶点的极小连通子图，但只有足以构成一棵树的</a:t>
            </a:r>
            <a:r>
              <a:rPr lang="en-US" altLang="zh-CN" dirty="0"/>
              <a:t>n-1</a:t>
            </a:r>
            <a:r>
              <a:rPr lang="zh-CN" altLang="en-US" dirty="0"/>
              <a:t>条边。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在一个</a:t>
            </a:r>
            <a:r>
              <a:rPr lang="zh-CN" altLang="en-US" dirty="0">
                <a:latin typeface="宋体" panose="02010600030101010101" pitchFamily="2" charset="-122"/>
              </a:rPr>
              <a:t>连通网的所有生成树中，</a:t>
            </a:r>
            <a:r>
              <a:rPr lang="zh-CN" altLang="en-US" dirty="0">
                <a:solidFill>
                  <a:srgbClr val="168E27"/>
                </a:solidFill>
                <a:latin typeface="宋体" panose="02010600030101010101" pitchFamily="2" charset="-122"/>
              </a:rPr>
              <a:t>各边的代价之和最小的那棵生成树称为该连通网的最小代价生成树</a:t>
            </a: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/>
              <a:t>Minimum Cost Spanning Tree</a:t>
            </a:r>
            <a:r>
              <a:rPr lang="zh-CN" altLang="en-US" dirty="0">
                <a:latin typeface="宋体" panose="02010600030101010101" pitchFamily="2" charset="-122"/>
              </a:rPr>
              <a:t>），简称为</a:t>
            </a:r>
            <a:r>
              <a:rPr lang="zh-CN" altLang="en-US" dirty="0">
                <a:solidFill>
                  <a:srgbClr val="CC42C9"/>
                </a:solidFill>
                <a:latin typeface="宋体" panose="02010600030101010101" pitchFamily="2" charset="-122"/>
              </a:rPr>
              <a:t>最小生成树。</a:t>
            </a:r>
            <a:r>
              <a:rPr lang="zh-CN" altLang="en-US" dirty="0">
                <a:solidFill>
                  <a:srgbClr val="CC42C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2561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506940" y="1315578"/>
            <a:ext cx="2075459" cy="1700136"/>
          </a:xfrm>
          <a:prstGeom prst="line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318567" y="3469859"/>
            <a:ext cx="1067922" cy="2140409"/>
          </a:xfrm>
          <a:prstGeom prst="line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6064686" y="3192483"/>
            <a:ext cx="1883622" cy="458717"/>
          </a:xfrm>
          <a:prstGeom prst="line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0C5B053-9692-43DE-999D-810427015549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4777881" y="5798382"/>
            <a:ext cx="2244245" cy="5520"/>
          </a:xfrm>
          <a:prstGeom prst="line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58A44B3-0F0D-4D42-92BD-4605142F84DB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H="1" flipV="1">
            <a:off x="5770772" y="1393497"/>
            <a:ext cx="27514" cy="1991671"/>
          </a:xfrm>
          <a:prstGeom prst="line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8" idx="3"/>
            <a:endCxn id="21" idx="7"/>
          </p:cNvCxnSpPr>
          <p:nvPr/>
        </p:nvCxnSpPr>
        <p:spPr>
          <a:xfrm flipH="1">
            <a:off x="4699854" y="3839313"/>
            <a:ext cx="910059" cy="1776476"/>
          </a:xfrm>
          <a:prstGeom prst="line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8D89CA6-825F-4631-8DB1-45051F9AB03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5959145" y="1315578"/>
            <a:ext cx="2067190" cy="1688792"/>
          </a:xfrm>
          <a:prstGeom prst="line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7A70A9C-F4D0-49F5-AA7C-E18055F46E88}"/>
              </a:ext>
            </a:extLst>
          </p:cNvPr>
          <p:cNvCxnSpPr>
            <a:cxnSpLocks/>
          </p:cNvCxnSpPr>
          <p:nvPr/>
        </p:nvCxnSpPr>
        <p:spPr>
          <a:xfrm flipH="1">
            <a:off x="7456771" y="2998849"/>
            <a:ext cx="946310" cy="2611419"/>
          </a:xfrm>
          <a:prstGeom prst="line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生成树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4372" y="861433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167" y="2937795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4417-E9DE-4A33-9396-8C2B1D10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998" y="553787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308" y="2926451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5081" y="553787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756DBB1F-97CD-4683-976E-94F54A0098AB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 flipV="1">
            <a:off x="3584967" y="3203827"/>
            <a:ext cx="1946919" cy="447373"/>
          </a:xfrm>
          <a:prstGeom prst="line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AF0A10B-AC2C-4214-B8FA-FF9F2D2F8677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5986659" y="3839313"/>
            <a:ext cx="1093366" cy="1776476"/>
          </a:xfrm>
          <a:prstGeom prst="line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22005D7-7FDA-4121-8A0B-BB85F17B832F}"/>
              </a:ext>
            </a:extLst>
          </p:cNvPr>
          <p:cNvSpPr txBox="1"/>
          <p:nvPr/>
        </p:nvSpPr>
        <p:spPr>
          <a:xfrm>
            <a:off x="3973892" y="1874292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6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E54C72A-90FF-445E-827F-A570B94195CA}"/>
              </a:ext>
            </a:extLst>
          </p:cNvPr>
          <p:cNvSpPr txBox="1"/>
          <p:nvPr/>
        </p:nvSpPr>
        <p:spPr>
          <a:xfrm>
            <a:off x="5690350" y="2239947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9D1BBB6-2D90-4AD6-942F-277F757DB623}"/>
              </a:ext>
            </a:extLst>
          </p:cNvPr>
          <p:cNvSpPr txBox="1"/>
          <p:nvPr/>
        </p:nvSpPr>
        <p:spPr>
          <a:xfrm>
            <a:off x="6907997" y="1874292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5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70C4208-7B45-4099-AA71-15E02902A24F}"/>
              </a:ext>
            </a:extLst>
          </p:cNvPr>
          <p:cNvSpPr txBox="1"/>
          <p:nvPr/>
        </p:nvSpPr>
        <p:spPr>
          <a:xfrm>
            <a:off x="4305652" y="3094382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5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957AC1A-8D55-4AFD-88F8-2281C7C9DC32}"/>
              </a:ext>
            </a:extLst>
          </p:cNvPr>
          <p:cNvSpPr txBox="1"/>
          <p:nvPr/>
        </p:nvSpPr>
        <p:spPr>
          <a:xfrm>
            <a:off x="6753331" y="3046776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5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53328175-37B4-4B84-A619-F265B53F6028}"/>
              </a:ext>
            </a:extLst>
          </p:cNvPr>
          <p:cNvSpPr txBox="1"/>
          <p:nvPr/>
        </p:nvSpPr>
        <p:spPr>
          <a:xfrm>
            <a:off x="4544669" y="4656273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6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7A701B0-8846-44C2-8641-F6013AC23B09}"/>
              </a:ext>
            </a:extLst>
          </p:cNvPr>
          <p:cNvSpPr txBox="1"/>
          <p:nvPr/>
        </p:nvSpPr>
        <p:spPr>
          <a:xfrm>
            <a:off x="5699717" y="5429050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6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15B76BA-2B46-461C-BD18-8CFE46C952A5}"/>
              </a:ext>
            </a:extLst>
          </p:cNvPr>
          <p:cNvSpPr txBox="1"/>
          <p:nvPr/>
        </p:nvSpPr>
        <p:spPr>
          <a:xfrm>
            <a:off x="6581449" y="4656273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4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AADB5C4-A26F-472B-93D0-F10E15116E7F}"/>
              </a:ext>
            </a:extLst>
          </p:cNvPr>
          <p:cNvSpPr txBox="1"/>
          <p:nvPr/>
        </p:nvSpPr>
        <p:spPr>
          <a:xfrm>
            <a:off x="3322712" y="4400686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3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07D07AD-15AD-4BFE-83B6-1E0B61F0FED1}"/>
              </a:ext>
            </a:extLst>
          </p:cNvPr>
          <p:cNvSpPr txBox="1"/>
          <p:nvPr/>
        </p:nvSpPr>
        <p:spPr>
          <a:xfrm>
            <a:off x="7847327" y="4355397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886" y="338516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87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50338-6EFF-44DE-9089-F0BCFD2A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7F5B7-4FB4-40EB-904D-047E9EDEB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50000"/>
              </a:spcBef>
              <a:buNone/>
            </a:pPr>
            <a:r>
              <a:rPr lang="zh-CN" altLang="en-US" dirty="0"/>
              <a:t>假设</a:t>
            </a:r>
            <a:r>
              <a:rPr lang="en-US" altLang="zh-CN" dirty="0">
                <a:ea typeface="Fira Code" panose="020B0809050000020004" pitchFamily="49" charset="0"/>
              </a:rPr>
              <a:t>N=(V,{E})</a:t>
            </a:r>
            <a:r>
              <a:rPr lang="zh-CN" altLang="en-US" dirty="0"/>
              <a:t>是连通网，</a:t>
            </a:r>
            <a:r>
              <a:rPr lang="en-US" altLang="zh-CN" dirty="0">
                <a:ea typeface="Fira Code" panose="020B0809050000020004" pitchFamily="49" charset="0"/>
              </a:rPr>
              <a:t>TE</a:t>
            </a:r>
            <a:r>
              <a:rPr lang="zh-CN" altLang="en-US" dirty="0"/>
              <a:t>为最小生成树中边的集合。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>
                <a:ea typeface="Fira Code" panose="020B0809050000020004" pitchFamily="49" charset="0"/>
              </a:rPr>
              <a:t>1</a:t>
            </a:r>
            <a:r>
              <a:rPr lang="zh-CN" altLang="en-US" dirty="0"/>
              <a:t>）初始</a:t>
            </a:r>
            <a:r>
              <a:rPr lang="en-US" altLang="zh-CN" dirty="0">
                <a:ea typeface="Fira Code" panose="020B0809050000020004" pitchFamily="49" charset="0"/>
              </a:rPr>
              <a:t>U={u</a:t>
            </a:r>
            <a:r>
              <a:rPr lang="en-US" altLang="zh-CN" baseline="-30000" dirty="0">
                <a:ea typeface="Fira Code" panose="020B0809050000020004" pitchFamily="49" charset="0"/>
              </a:rPr>
              <a:t>0</a:t>
            </a:r>
            <a:r>
              <a:rPr lang="en-US" altLang="zh-CN" dirty="0">
                <a:ea typeface="Fira Code" panose="020B0809050000020004" pitchFamily="49" charset="0"/>
              </a:rPr>
              <a:t>}(u</a:t>
            </a:r>
            <a:r>
              <a:rPr lang="en-US" altLang="zh-CN" baseline="-30000" dirty="0">
                <a:ea typeface="Fira Code" panose="020B0809050000020004" pitchFamily="49" charset="0"/>
              </a:rPr>
              <a:t>0</a:t>
            </a:r>
            <a:r>
              <a:rPr lang="en-US" altLang="zh-CN" dirty="0">
                <a:ea typeface="Fira Code" panose="020B0809050000020004" pitchFamily="49" charset="0"/>
              </a:rPr>
              <a:t>∈V),TE=φ</a:t>
            </a:r>
            <a:r>
              <a:rPr lang="zh-CN" altLang="en-US" dirty="0"/>
              <a:t>； 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>
                <a:ea typeface="Fira Code" panose="020B0809050000020004" pitchFamily="49" charset="0"/>
              </a:rPr>
              <a:t>2</a:t>
            </a:r>
            <a:r>
              <a:rPr lang="zh-CN" altLang="en-US" dirty="0"/>
              <a:t>）在所有</a:t>
            </a:r>
            <a:r>
              <a:rPr lang="en-US" altLang="zh-CN" dirty="0" err="1">
                <a:ea typeface="Fira Code" panose="020B0809050000020004" pitchFamily="49" charset="0"/>
              </a:rPr>
              <a:t>u∈U</a:t>
            </a:r>
            <a:r>
              <a:rPr lang="en-US" altLang="zh-CN" dirty="0">
                <a:ea typeface="Fira Code" panose="020B0809050000020004" pitchFamily="49" charset="0"/>
              </a:rPr>
              <a:t>, </a:t>
            </a:r>
            <a:r>
              <a:rPr lang="en-US" altLang="zh-CN" dirty="0" err="1">
                <a:ea typeface="Fira Code" panose="020B0809050000020004" pitchFamily="49" charset="0"/>
              </a:rPr>
              <a:t>v∈V-U</a:t>
            </a:r>
            <a:r>
              <a:rPr lang="zh-CN" altLang="en-US" dirty="0"/>
              <a:t>的边中选一条代价最小的边（</a:t>
            </a:r>
            <a:r>
              <a:rPr lang="en-US" altLang="zh-CN" dirty="0">
                <a:ea typeface="Fira Code" panose="020B0809050000020004" pitchFamily="49" charset="0"/>
              </a:rPr>
              <a:t>u</a:t>
            </a:r>
            <a:r>
              <a:rPr lang="en-US" altLang="zh-CN" baseline="-30000" dirty="0">
                <a:ea typeface="Fira Code" panose="020B0809050000020004" pitchFamily="49" charset="0"/>
              </a:rPr>
              <a:t>0</a:t>
            </a:r>
            <a:r>
              <a:rPr lang="zh-CN" altLang="en-US" dirty="0"/>
              <a:t>，</a:t>
            </a:r>
            <a:r>
              <a:rPr lang="en-US" altLang="zh-CN" dirty="0">
                <a:ea typeface="Fira Code" panose="020B0809050000020004" pitchFamily="49" charset="0"/>
              </a:rPr>
              <a:t>v</a:t>
            </a:r>
            <a:r>
              <a:rPr lang="en-US" altLang="zh-CN" baseline="-30000" dirty="0">
                <a:ea typeface="Fira Code" panose="020B0809050000020004" pitchFamily="49" charset="0"/>
              </a:rPr>
              <a:t>0</a:t>
            </a:r>
            <a:r>
              <a:rPr lang="zh-CN" altLang="en-US" dirty="0"/>
              <a:t>）并入集合</a:t>
            </a:r>
            <a:r>
              <a:rPr lang="en-US" altLang="zh-CN" dirty="0">
                <a:ea typeface="Fira Code" panose="020B0809050000020004" pitchFamily="49" charset="0"/>
              </a:rPr>
              <a:t>TE</a:t>
            </a:r>
            <a:r>
              <a:rPr lang="zh-CN" altLang="en-US" dirty="0"/>
              <a:t>，同时将</a:t>
            </a:r>
            <a:r>
              <a:rPr lang="en-US" altLang="zh-CN" dirty="0">
                <a:ea typeface="Fira Code" panose="020B0809050000020004" pitchFamily="49" charset="0"/>
              </a:rPr>
              <a:t>v</a:t>
            </a:r>
            <a:r>
              <a:rPr lang="en-US" altLang="zh-CN" baseline="-30000" dirty="0">
                <a:ea typeface="Fira Code" panose="020B0809050000020004" pitchFamily="49" charset="0"/>
              </a:rPr>
              <a:t>0</a:t>
            </a:r>
            <a:r>
              <a:rPr lang="zh-CN" altLang="en-US" dirty="0"/>
              <a:t>并入</a:t>
            </a:r>
            <a:r>
              <a:rPr lang="en-US" altLang="zh-CN" dirty="0">
                <a:ea typeface="Fira Code" panose="020B0809050000020004" pitchFamily="49" charset="0"/>
              </a:rPr>
              <a:t>U</a:t>
            </a:r>
            <a:r>
              <a:rPr lang="zh-CN" altLang="en-US" dirty="0"/>
              <a:t>； 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>
                <a:ea typeface="Fira Code" panose="020B0809050000020004" pitchFamily="49" charset="0"/>
              </a:rPr>
              <a:t>3</a:t>
            </a:r>
            <a:r>
              <a:rPr lang="zh-CN" altLang="en-US" dirty="0"/>
              <a:t>）重复（</a:t>
            </a:r>
            <a:r>
              <a:rPr lang="en-US" altLang="zh-CN" dirty="0">
                <a:ea typeface="Fira Code" panose="020B0809050000020004" pitchFamily="49" charset="0"/>
              </a:rPr>
              <a:t>2</a:t>
            </a:r>
            <a:r>
              <a:rPr lang="zh-CN" altLang="en-US" dirty="0"/>
              <a:t>），直到</a:t>
            </a:r>
            <a:r>
              <a:rPr lang="en-US" altLang="zh-CN" dirty="0">
                <a:ea typeface="Fira Code" panose="020B0809050000020004" pitchFamily="49" charset="0"/>
              </a:rPr>
              <a:t>U=V</a:t>
            </a:r>
            <a:r>
              <a:rPr lang="zh-CN" altLang="en-US" dirty="0"/>
              <a:t>为止。 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 dirty="0"/>
              <a:t>此时，</a:t>
            </a:r>
            <a:r>
              <a:rPr lang="en-US" altLang="zh-CN" dirty="0">
                <a:ea typeface="Fira Code" panose="020B0809050000020004" pitchFamily="49" charset="0"/>
              </a:rPr>
              <a:t>TE</a:t>
            </a:r>
            <a:r>
              <a:rPr lang="zh-CN" altLang="en-US" dirty="0"/>
              <a:t>中必含有</a:t>
            </a:r>
            <a:r>
              <a:rPr lang="en-US" altLang="zh-CN" dirty="0">
                <a:ea typeface="Fira Code" panose="020B0809050000020004" pitchFamily="49" charset="0"/>
              </a:rPr>
              <a:t>n-1</a:t>
            </a:r>
            <a:r>
              <a:rPr lang="zh-CN" altLang="en-US" dirty="0"/>
              <a:t>条边，则</a:t>
            </a:r>
            <a:r>
              <a:rPr lang="en-US" altLang="zh-CN" dirty="0">
                <a:ea typeface="Fira Code" panose="020B0809050000020004" pitchFamily="49" charset="0"/>
              </a:rPr>
              <a:t>T=</a:t>
            </a:r>
            <a:r>
              <a:rPr lang="zh-CN" altLang="en-US" dirty="0"/>
              <a:t>（</a:t>
            </a:r>
            <a:r>
              <a:rPr lang="en-US" altLang="zh-CN" dirty="0">
                <a:ea typeface="Fira Code" panose="020B0809050000020004" pitchFamily="49" charset="0"/>
              </a:rPr>
              <a:t>V</a:t>
            </a:r>
            <a:r>
              <a:rPr lang="zh-CN" altLang="en-US" dirty="0"/>
              <a:t>，</a:t>
            </a:r>
            <a:r>
              <a:rPr lang="en-US" altLang="zh-CN" dirty="0">
                <a:ea typeface="Fira Code" panose="020B0809050000020004" pitchFamily="49" charset="0"/>
              </a:rPr>
              <a:t>{TE}</a:t>
            </a:r>
            <a:r>
              <a:rPr lang="zh-CN" altLang="en-US" dirty="0"/>
              <a:t>）为</a:t>
            </a:r>
            <a:r>
              <a:rPr lang="en-US" altLang="zh-CN" dirty="0">
                <a:ea typeface="Fira Code" panose="020B0809050000020004" pitchFamily="49" charset="0"/>
              </a:rPr>
              <a:t>N</a:t>
            </a:r>
            <a:r>
              <a:rPr lang="zh-CN" altLang="en-US" dirty="0"/>
              <a:t>的最小生成树。 </a:t>
            </a:r>
          </a:p>
        </p:txBody>
      </p:sp>
    </p:spTree>
    <p:extLst>
      <p:ext uri="{BB962C8B-B14F-4D97-AF65-F5344CB8AC3E}">
        <p14:creationId xmlns:p14="http://schemas.microsoft.com/office/powerpoint/2010/main" val="3664751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37B46-90EA-4360-8E00-5BF78E3F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6275"/>
            <a:ext cx="10515600" cy="550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Fira Code" panose="020B0809050000020004" pitchFamily="49" charset="0"/>
              </a:rPr>
              <a:t>typedef </a:t>
            </a:r>
            <a:r>
              <a:rPr lang="en-US" altLang="zh-CN" sz="2700" dirty="0">
                <a:ea typeface="Fira Code" panose="020B0809050000020004" pitchFamily="49" charset="0"/>
              </a:rPr>
              <a:t>struct</a:t>
            </a:r>
          </a:p>
          <a:p>
            <a:pPr marL="0" indent="0">
              <a:buNone/>
            </a:pPr>
            <a:r>
              <a:rPr lang="en-US" altLang="zh-CN" sz="2700" dirty="0">
                <a:ea typeface="Fira Code" panose="020B080905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700" dirty="0">
                <a:ea typeface="Fira Code" panose="020B0809050000020004" pitchFamily="49" charset="0"/>
              </a:rPr>
              <a:t>    </a:t>
            </a:r>
            <a:r>
              <a:rPr lang="en-US" altLang="zh-CN" sz="2700" dirty="0" err="1">
                <a:ea typeface="Fira Code" panose="020B0809050000020004" pitchFamily="49" charset="0"/>
              </a:rPr>
              <a:t>AdjType</a:t>
            </a:r>
            <a:r>
              <a:rPr lang="en-US" altLang="zh-CN" sz="2700" dirty="0">
                <a:ea typeface="Fira Code" panose="020B0809050000020004" pitchFamily="49" charset="0"/>
              </a:rPr>
              <a:t> </a:t>
            </a:r>
            <a:r>
              <a:rPr lang="en-US" altLang="zh-CN" sz="2700" dirty="0" err="1">
                <a:ea typeface="Fira Code" panose="020B0809050000020004" pitchFamily="49" charset="0"/>
              </a:rPr>
              <a:t>adjvex</a:t>
            </a:r>
            <a:r>
              <a:rPr lang="en-US" altLang="zh-CN" sz="2700" dirty="0">
                <a:ea typeface="Fira Code" panose="020B08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700" dirty="0">
                <a:ea typeface="Fira Code" panose="020B0809050000020004" pitchFamily="49" charset="0"/>
              </a:rPr>
              <a:t>    int </a:t>
            </a:r>
            <a:r>
              <a:rPr lang="en-US" altLang="zh-CN" sz="2700" dirty="0" err="1">
                <a:ea typeface="Fira Code" panose="020B0809050000020004" pitchFamily="49" charset="0"/>
              </a:rPr>
              <a:t>lowcost</a:t>
            </a:r>
            <a:r>
              <a:rPr lang="en-US" altLang="zh-CN" sz="2700" dirty="0">
                <a:ea typeface="Fira Code" panose="020B080905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700" dirty="0">
                <a:ea typeface="Fira Code" panose="020B0809050000020004" pitchFamily="49" charset="0"/>
              </a:rPr>
              <a:t>} </a:t>
            </a:r>
            <a:r>
              <a:rPr lang="en-US" altLang="zh-CN" sz="2700" dirty="0" err="1">
                <a:ea typeface="Fira Code" panose="020B0809050000020004" pitchFamily="49" charset="0"/>
              </a:rPr>
              <a:t>CloseEdge</a:t>
            </a:r>
            <a:r>
              <a:rPr lang="en-US" altLang="zh-CN" sz="2700" dirty="0">
                <a:ea typeface="Fira Code" panose="020B0809050000020004" pitchFamily="49" charset="0"/>
              </a:rPr>
              <a:t>[MAX_VERTEX_NUM];</a:t>
            </a:r>
          </a:p>
          <a:p>
            <a:pPr marL="0" indent="0">
              <a:buNone/>
            </a:pPr>
            <a:endParaRPr lang="en-US" altLang="zh-CN" dirty="0">
              <a:ea typeface="Fira Code" panose="020B0809050000020004" pitchFamily="49" charset="0"/>
            </a:endParaRPr>
          </a:p>
          <a:p>
            <a:pPr marL="0" indent="0">
              <a:buNone/>
            </a:pPr>
            <a:r>
              <a:rPr lang="zh-CN" altLang="en-US" dirty="0"/>
              <a:t>从顶点</a:t>
            </a:r>
            <a:r>
              <a:rPr lang="en-US" altLang="zh-CN" dirty="0">
                <a:ea typeface="Fira Code" panose="020B0809050000020004" pitchFamily="49" charset="0"/>
              </a:rPr>
              <a:t>u</a:t>
            </a:r>
            <a:r>
              <a:rPr lang="en-US" altLang="zh-CN" baseline="-30000" dirty="0">
                <a:ea typeface="Fira Code" panose="020B0809050000020004" pitchFamily="49" charset="0"/>
              </a:rPr>
              <a:t>0</a:t>
            </a:r>
            <a:r>
              <a:rPr lang="zh-CN" altLang="en-US" dirty="0"/>
              <a:t>开始：</a:t>
            </a:r>
            <a:endParaRPr lang="en-US" altLang="zh-CN" dirty="0">
              <a:ea typeface="Fira Code" panose="020B0809050000020004" pitchFamily="49" charset="0"/>
            </a:endParaRPr>
          </a:p>
          <a:p>
            <a:r>
              <a:rPr lang="zh-CN" altLang="en-US" dirty="0"/>
              <a:t>对任意顶点</a:t>
            </a:r>
            <a:r>
              <a:rPr lang="en-US" altLang="zh-CN" dirty="0">
                <a:ea typeface="Fira Code" panose="020B0809050000020004" pitchFamily="49" charset="0"/>
              </a:rPr>
              <a:t>u, </a:t>
            </a:r>
            <a:r>
              <a:rPr lang="en-US" altLang="zh-CN" dirty="0" err="1">
                <a:ea typeface="Fira Code" panose="020B0809050000020004" pitchFamily="49" charset="0"/>
              </a:rPr>
              <a:t>u.lowcost</a:t>
            </a:r>
            <a:r>
              <a:rPr lang="zh-CN" altLang="en-US" dirty="0"/>
              <a:t>初始化其到</a:t>
            </a:r>
            <a:r>
              <a:rPr lang="en-US" altLang="zh-CN" dirty="0">
                <a:ea typeface="Fira Code" panose="020B0809050000020004" pitchFamily="49" charset="0"/>
              </a:rPr>
              <a:t>u</a:t>
            </a:r>
            <a:r>
              <a:rPr lang="en-US" altLang="zh-CN" baseline="-30000" dirty="0">
                <a:ea typeface="Fira Code" panose="020B0809050000020004" pitchFamily="49" charset="0"/>
              </a:rPr>
              <a:t>0</a:t>
            </a:r>
            <a:r>
              <a:rPr lang="zh-CN" altLang="en-US" dirty="0"/>
              <a:t>的权</a:t>
            </a:r>
            <a:endParaRPr lang="en-US" altLang="zh-CN" dirty="0"/>
          </a:p>
          <a:p>
            <a:r>
              <a:rPr lang="zh-CN" altLang="en-US" dirty="0"/>
              <a:t>起初</a:t>
            </a:r>
            <a:r>
              <a:rPr lang="en-US" altLang="zh-CN" dirty="0"/>
              <a:t>,</a:t>
            </a:r>
            <a:r>
              <a:rPr lang="zh-CN" altLang="en-US" dirty="0"/>
              <a:t> 所有</a:t>
            </a:r>
            <a:r>
              <a:rPr lang="en-US" altLang="zh-CN" dirty="0" err="1">
                <a:ea typeface="Fira Code" panose="020B0809050000020004" pitchFamily="49" charset="0"/>
              </a:rPr>
              <a:t>u∈V</a:t>
            </a:r>
            <a:endParaRPr lang="en-US" altLang="zh-CN" dirty="0"/>
          </a:p>
          <a:p>
            <a:r>
              <a:rPr lang="en-US" altLang="zh-CN" dirty="0">
                <a:ea typeface="Fira Code" panose="020B0809050000020004" pitchFamily="49" charset="0"/>
              </a:rPr>
              <a:t>if </a:t>
            </a:r>
            <a:r>
              <a:rPr lang="en-US" altLang="zh-CN" dirty="0" err="1">
                <a:ea typeface="Fira Code" panose="020B0809050000020004" pitchFamily="49" charset="0"/>
              </a:rPr>
              <a:t>u.lowcost</a:t>
            </a:r>
            <a:r>
              <a:rPr lang="en-US" altLang="zh-CN" dirty="0">
                <a:ea typeface="Fira Code" panose="020B0809050000020004" pitchFamily="49" charset="0"/>
              </a:rPr>
              <a:t> == 0, then </a:t>
            </a:r>
            <a:r>
              <a:rPr lang="en-US" altLang="zh-CN" dirty="0" err="1">
                <a:ea typeface="Fira Code" panose="020B0809050000020004" pitchFamily="49" charset="0"/>
              </a:rPr>
              <a:t>u∈U</a:t>
            </a:r>
            <a:r>
              <a:rPr lang="en-US" altLang="zh-CN" dirty="0">
                <a:ea typeface="Fira Code" panose="020B0809050000020004" pitchFamily="49" charset="0"/>
              </a:rPr>
              <a:t>, else </a:t>
            </a:r>
            <a:r>
              <a:rPr lang="en-US" altLang="zh-CN" dirty="0" err="1">
                <a:ea typeface="Fira Code" panose="020B0809050000020004" pitchFamily="49" charset="0"/>
              </a:rPr>
              <a:t>u∈V-U</a:t>
            </a:r>
            <a:endParaRPr lang="en-US" altLang="zh-CN" dirty="0"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133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506940" y="1315578"/>
            <a:ext cx="2075459" cy="1700136"/>
          </a:xfrm>
          <a:prstGeom prst="line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318567" y="3469859"/>
            <a:ext cx="1067922" cy="2140409"/>
          </a:xfrm>
          <a:prstGeom prst="line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6064686" y="3192483"/>
            <a:ext cx="1883622" cy="458717"/>
          </a:xfrm>
          <a:prstGeom prst="line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0C5B053-9692-43DE-999D-810427015549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4777881" y="5798382"/>
            <a:ext cx="2244245" cy="5520"/>
          </a:xfrm>
          <a:prstGeom prst="line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58A44B3-0F0D-4D42-92BD-4605142F84DB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H="1" flipV="1">
            <a:off x="5770772" y="1393497"/>
            <a:ext cx="27514" cy="1991671"/>
          </a:xfrm>
          <a:prstGeom prst="line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8" idx="3"/>
            <a:endCxn id="21" idx="7"/>
          </p:cNvCxnSpPr>
          <p:nvPr/>
        </p:nvCxnSpPr>
        <p:spPr>
          <a:xfrm flipH="1">
            <a:off x="4699854" y="3839313"/>
            <a:ext cx="910059" cy="1776476"/>
          </a:xfrm>
          <a:prstGeom prst="line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8D89CA6-825F-4631-8DB1-45051F9AB03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5959145" y="1315578"/>
            <a:ext cx="2067190" cy="1688792"/>
          </a:xfrm>
          <a:prstGeom prst="line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7A70A9C-F4D0-49F5-AA7C-E18055F46E88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7456772" y="3458515"/>
            <a:ext cx="757936" cy="2151753"/>
          </a:xfrm>
          <a:prstGeom prst="line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Prim</a:t>
            </a:r>
            <a:r>
              <a:rPr lang="zh-CN" altLang="en-US" dirty="0"/>
              <a:t>算法</a:t>
            </a: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756DBB1F-97CD-4683-976E-94F54A0098AB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 flipV="1">
            <a:off x="3584967" y="3203827"/>
            <a:ext cx="1946919" cy="447373"/>
          </a:xfrm>
          <a:prstGeom prst="line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AF0A10B-AC2C-4214-B8FA-FF9F2D2F8677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5986659" y="3839313"/>
            <a:ext cx="1093366" cy="1776476"/>
          </a:xfrm>
          <a:prstGeom prst="line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22005D7-7FDA-4121-8A0B-BB85F17B832F}"/>
              </a:ext>
            </a:extLst>
          </p:cNvPr>
          <p:cNvSpPr txBox="1"/>
          <p:nvPr/>
        </p:nvSpPr>
        <p:spPr>
          <a:xfrm>
            <a:off x="3973892" y="1874292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6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E54C72A-90FF-445E-827F-A570B94195CA}"/>
              </a:ext>
            </a:extLst>
          </p:cNvPr>
          <p:cNvSpPr txBox="1"/>
          <p:nvPr/>
        </p:nvSpPr>
        <p:spPr>
          <a:xfrm>
            <a:off x="5690350" y="2239947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9D1BBB6-2D90-4AD6-942F-277F757DB623}"/>
              </a:ext>
            </a:extLst>
          </p:cNvPr>
          <p:cNvSpPr txBox="1"/>
          <p:nvPr/>
        </p:nvSpPr>
        <p:spPr>
          <a:xfrm>
            <a:off x="6907997" y="1874292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5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70C4208-7B45-4099-AA71-15E02902A24F}"/>
              </a:ext>
            </a:extLst>
          </p:cNvPr>
          <p:cNvSpPr txBox="1"/>
          <p:nvPr/>
        </p:nvSpPr>
        <p:spPr>
          <a:xfrm>
            <a:off x="4305652" y="3094382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5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957AC1A-8D55-4AFD-88F8-2281C7C9DC32}"/>
              </a:ext>
            </a:extLst>
          </p:cNvPr>
          <p:cNvSpPr txBox="1"/>
          <p:nvPr/>
        </p:nvSpPr>
        <p:spPr>
          <a:xfrm>
            <a:off x="6753331" y="3046776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5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53328175-37B4-4B84-A619-F265B53F6028}"/>
              </a:ext>
            </a:extLst>
          </p:cNvPr>
          <p:cNvSpPr txBox="1"/>
          <p:nvPr/>
        </p:nvSpPr>
        <p:spPr>
          <a:xfrm>
            <a:off x="4544669" y="4656273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6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7A701B0-8846-44C2-8641-F6013AC23B09}"/>
              </a:ext>
            </a:extLst>
          </p:cNvPr>
          <p:cNvSpPr txBox="1"/>
          <p:nvPr/>
        </p:nvSpPr>
        <p:spPr>
          <a:xfrm>
            <a:off x="5699717" y="5429050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6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15B76BA-2B46-461C-BD18-8CFE46C952A5}"/>
              </a:ext>
            </a:extLst>
          </p:cNvPr>
          <p:cNvSpPr txBox="1"/>
          <p:nvPr/>
        </p:nvSpPr>
        <p:spPr>
          <a:xfrm>
            <a:off x="6581449" y="4656273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4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AADB5C4-A26F-472B-93D0-F10E15116E7F}"/>
              </a:ext>
            </a:extLst>
          </p:cNvPr>
          <p:cNvSpPr txBox="1"/>
          <p:nvPr/>
        </p:nvSpPr>
        <p:spPr>
          <a:xfrm>
            <a:off x="3322712" y="4400686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3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07D07AD-15AD-4BFE-83B6-1E0B61F0FED1}"/>
              </a:ext>
            </a:extLst>
          </p:cNvPr>
          <p:cNvSpPr txBox="1"/>
          <p:nvPr/>
        </p:nvSpPr>
        <p:spPr>
          <a:xfrm>
            <a:off x="7847327" y="4355397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4372" y="861433"/>
            <a:ext cx="532800" cy="532064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167" y="2937795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4417-E9DE-4A33-9396-8C2B1D10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998" y="553787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308" y="2926451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5081" y="553787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886" y="338516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644977" y="2318212"/>
            <a:ext cx="0" cy="979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3911377" y="2052180"/>
            <a:ext cx="200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4417-E9DE-4A33-9396-8C2B1D10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468690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8CB0C-D6B0-4A8C-AE0F-1B11C5D0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1742BD-9ACE-4807-BD3E-CDA998AAE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468690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99243CE-2839-4B40-8474-7027B94A3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468690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3644977" y="3829930"/>
            <a:ext cx="0" cy="856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911377" y="3563898"/>
            <a:ext cx="200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0C5B053-9692-43DE-999D-810427015549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8571807" y="2318212"/>
            <a:ext cx="0" cy="979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8F499C8-5C3E-4E58-890C-C30CC08BD62A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8571807" y="3829930"/>
            <a:ext cx="0" cy="856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58A44B3-0F0D-4D42-92BD-4605142F84DB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3911377" y="4952934"/>
            <a:ext cx="200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7" idx="2"/>
            <a:endCxn id="21" idx="6"/>
          </p:cNvCxnSpPr>
          <p:nvPr/>
        </p:nvCxnSpPr>
        <p:spPr>
          <a:xfrm flipH="1">
            <a:off x="6448513" y="2052180"/>
            <a:ext cx="1856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8D89CA6-825F-4631-8DB1-45051F9AB03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833350" y="2240293"/>
            <a:ext cx="2160390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7A70A9C-F4D0-49F5-AA7C-E18055F46E88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6370486" y="2240293"/>
            <a:ext cx="2012948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无向图</a:t>
            </a:r>
          </a:p>
        </p:txBody>
      </p:sp>
    </p:spTree>
    <p:extLst>
      <p:ext uri="{BB962C8B-B14F-4D97-AF65-F5344CB8AC3E}">
        <p14:creationId xmlns:p14="http://schemas.microsoft.com/office/powerpoint/2010/main" val="4227045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DF3B9-4BDC-4995-8F5A-0324B6AA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96F1F-2ACB-4050-9256-7E49A8932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CC42C9"/>
                </a:solidFill>
                <a:ea typeface="Fira Code" panose="020B0809050000020004" pitchFamily="49" charset="0"/>
              </a:rPr>
              <a:t>AOV-</a:t>
            </a:r>
            <a:r>
              <a:rPr lang="zh-CN" altLang="en-US" dirty="0">
                <a:solidFill>
                  <a:srgbClr val="CC42C9"/>
                </a:solidFill>
              </a:rPr>
              <a:t>网：</a:t>
            </a:r>
            <a:r>
              <a:rPr lang="zh-CN" altLang="en-US" dirty="0"/>
              <a:t>用顶点表示活动，用弧表示活动间的优先关系的有向无环图，称为顶点表示活动的网（</a:t>
            </a:r>
            <a:r>
              <a:rPr lang="en-US" altLang="zh-CN" dirty="0">
                <a:ea typeface="Fira Code" panose="020B0809050000020004" pitchFamily="49" charset="0"/>
              </a:rPr>
              <a:t>Activity On Vertex Network</a:t>
            </a:r>
            <a:r>
              <a:rPr lang="zh-CN" altLang="en-US" dirty="0"/>
              <a:t>），简称为</a:t>
            </a:r>
            <a:r>
              <a:rPr lang="en-US" altLang="zh-CN" dirty="0">
                <a:solidFill>
                  <a:srgbClr val="168E27"/>
                </a:solidFill>
                <a:ea typeface="Fira Code" panose="020B0809050000020004" pitchFamily="49" charset="0"/>
              </a:rPr>
              <a:t>AOV-</a:t>
            </a:r>
            <a:r>
              <a:rPr lang="zh-CN" altLang="en-US" dirty="0">
                <a:solidFill>
                  <a:srgbClr val="168E27"/>
                </a:solidFill>
              </a:rPr>
              <a:t>网</a:t>
            </a:r>
            <a:r>
              <a:rPr lang="zh-CN" altLang="en-US" dirty="0"/>
              <a:t>。 </a:t>
            </a:r>
            <a:endParaRPr lang="en-US" altLang="zh-CN" dirty="0">
              <a:ea typeface="Fira Code" panose="020B0809050000020004" pitchFamily="49" charset="0"/>
            </a:endParaRPr>
          </a:p>
          <a:p>
            <a:pPr algn="just"/>
            <a:endParaRPr lang="en-US" altLang="zh-CN" dirty="0">
              <a:ea typeface="Fira Code" panose="020B0809050000020004" pitchFamily="49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CC42C9"/>
                </a:solidFill>
              </a:rPr>
              <a:t>拓扑序列</a:t>
            </a:r>
            <a:r>
              <a:rPr lang="zh-CN" altLang="en-US" dirty="0"/>
              <a:t>：在有向图</a:t>
            </a:r>
            <a:r>
              <a:rPr lang="en-US" altLang="zh-CN" dirty="0">
                <a:ea typeface="Fira Code" panose="020B0809050000020004" pitchFamily="49" charset="0"/>
              </a:rPr>
              <a:t>G=</a:t>
            </a:r>
            <a:r>
              <a:rPr lang="zh-CN" altLang="en-US" dirty="0"/>
              <a:t>（</a:t>
            </a:r>
            <a:r>
              <a:rPr lang="en-US" altLang="zh-CN" dirty="0">
                <a:ea typeface="Fira Code" panose="020B0809050000020004" pitchFamily="49" charset="0"/>
              </a:rPr>
              <a:t>V</a:t>
            </a:r>
            <a:r>
              <a:rPr lang="zh-CN" altLang="en-US" dirty="0"/>
              <a:t>，</a:t>
            </a:r>
            <a:r>
              <a:rPr lang="en-US" altLang="zh-CN" dirty="0">
                <a:ea typeface="Fira Code" panose="020B0809050000020004" pitchFamily="49" charset="0"/>
              </a:rPr>
              <a:t>{E}</a:t>
            </a:r>
            <a:r>
              <a:rPr lang="zh-CN" altLang="en-US" dirty="0"/>
              <a:t>）中， </a:t>
            </a:r>
            <a:r>
              <a:rPr lang="en-US" altLang="zh-CN" dirty="0">
                <a:ea typeface="Fira Code" panose="020B0809050000020004" pitchFamily="49" charset="0"/>
              </a:rPr>
              <a:t>V</a:t>
            </a:r>
            <a:r>
              <a:rPr lang="zh-CN" altLang="en-US" dirty="0"/>
              <a:t>中顶点的线性序列（</a:t>
            </a:r>
            <a:r>
              <a:rPr lang="en-US" altLang="zh-CN" dirty="0">
                <a:ea typeface="Fira Code" panose="020B0809050000020004" pitchFamily="49" charset="0"/>
              </a:rPr>
              <a:t>v</a:t>
            </a:r>
            <a:r>
              <a:rPr lang="en-US" altLang="zh-CN" baseline="-30000" dirty="0">
                <a:ea typeface="Fira Code" panose="020B0809050000020004" pitchFamily="49" charset="0"/>
              </a:rPr>
              <a:t>i1,</a:t>
            </a:r>
            <a:r>
              <a:rPr lang="en-US" altLang="zh-CN" dirty="0">
                <a:ea typeface="Fira Code" panose="020B0809050000020004" pitchFamily="49" charset="0"/>
              </a:rPr>
              <a:t>,v</a:t>
            </a:r>
            <a:r>
              <a:rPr lang="en-US" altLang="zh-CN" baseline="-30000" dirty="0">
                <a:ea typeface="Fira Code" panose="020B0809050000020004" pitchFamily="49" charset="0"/>
              </a:rPr>
              <a:t>i1,</a:t>
            </a:r>
            <a:r>
              <a:rPr lang="en-US" altLang="zh-CN" dirty="0">
                <a:ea typeface="Fira Code" panose="020B0809050000020004" pitchFamily="49" charset="0"/>
              </a:rPr>
              <a:t>,v</a:t>
            </a:r>
            <a:r>
              <a:rPr lang="en-US" altLang="zh-CN" baseline="-30000" dirty="0">
                <a:ea typeface="Fira Code" panose="020B0809050000020004" pitchFamily="49" charset="0"/>
              </a:rPr>
              <a:t>i3</a:t>
            </a:r>
            <a:r>
              <a:rPr lang="en-US" altLang="zh-CN" dirty="0">
                <a:ea typeface="Fira Code" panose="020B0809050000020004" pitchFamily="49" charset="0"/>
              </a:rPr>
              <a:t>,…</a:t>
            </a:r>
            <a:r>
              <a:rPr lang="zh-CN" altLang="en-US" dirty="0"/>
              <a:t>，</a:t>
            </a:r>
            <a:r>
              <a:rPr lang="en-US" altLang="zh-CN" dirty="0">
                <a:ea typeface="Fira Code" panose="020B0809050000020004" pitchFamily="49" charset="0"/>
              </a:rPr>
              <a:t>v</a:t>
            </a:r>
            <a:r>
              <a:rPr lang="en-US" altLang="zh-CN" baseline="-30000" dirty="0">
                <a:ea typeface="Fira Code" panose="020B0809050000020004" pitchFamily="49" charset="0"/>
              </a:rPr>
              <a:t>in</a:t>
            </a:r>
            <a:r>
              <a:rPr lang="zh-CN" altLang="en-US" dirty="0"/>
              <a:t>）称为</a:t>
            </a:r>
            <a:r>
              <a:rPr lang="zh-CN" altLang="en-US" dirty="0">
                <a:solidFill>
                  <a:srgbClr val="168E27"/>
                </a:solidFill>
              </a:rPr>
              <a:t>拓扑序列</a:t>
            </a:r>
            <a:r>
              <a:rPr lang="zh-CN" altLang="en-US" dirty="0"/>
              <a:t>。此序列必须满足：对序列中任意两个顶点</a:t>
            </a:r>
            <a:r>
              <a:rPr lang="en-US" altLang="zh-CN" dirty="0">
                <a:ea typeface="Fira Code" panose="020B0809050000020004" pitchFamily="49" charset="0"/>
              </a:rPr>
              <a:t>v</a:t>
            </a:r>
            <a:r>
              <a:rPr lang="en-US" altLang="zh-CN" baseline="-30000" dirty="0">
                <a:ea typeface="Fira Code" panose="020B0809050000020004" pitchFamily="49" charset="0"/>
              </a:rPr>
              <a:t>i</a:t>
            </a:r>
            <a:r>
              <a:rPr lang="zh-CN" altLang="en-US" dirty="0"/>
              <a:t>、</a:t>
            </a:r>
            <a:r>
              <a:rPr lang="en-US" altLang="zh-CN" dirty="0" err="1">
                <a:ea typeface="Fira Code" panose="020B0809050000020004" pitchFamily="49" charset="0"/>
              </a:rPr>
              <a:t>v</a:t>
            </a:r>
            <a:r>
              <a:rPr lang="en-US" altLang="zh-CN" baseline="-30000" dirty="0" err="1">
                <a:ea typeface="Fira Code" panose="020B0809050000020004" pitchFamily="49" charset="0"/>
              </a:rPr>
              <a:t>j</a:t>
            </a:r>
            <a:r>
              <a:rPr lang="zh-CN" altLang="en-US" dirty="0"/>
              <a:t>，在</a:t>
            </a:r>
            <a:r>
              <a:rPr lang="en-US" altLang="zh-CN" dirty="0">
                <a:ea typeface="Fira Code" panose="020B0809050000020004" pitchFamily="49" charset="0"/>
              </a:rPr>
              <a:t>G</a:t>
            </a:r>
            <a:r>
              <a:rPr lang="zh-CN" altLang="en-US" dirty="0"/>
              <a:t>中有一条从</a:t>
            </a:r>
            <a:r>
              <a:rPr lang="en-US" altLang="zh-CN" dirty="0">
                <a:ea typeface="Fira Code" panose="020B0809050000020004" pitchFamily="49" charset="0"/>
              </a:rPr>
              <a:t>v</a:t>
            </a:r>
            <a:r>
              <a:rPr lang="en-US" altLang="zh-CN" baseline="-30000" dirty="0">
                <a:ea typeface="Fira Code" panose="020B0809050000020004" pitchFamily="49" charset="0"/>
              </a:rPr>
              <a:t>i</a:t>
            </a:r>
            <a:r>
              <a:rPr lang="zh-CN" altLang="en-US" dirty="0"/>
              <a:t>到</a:t>
            </a:r>
            <a:r>
              <a:rPr lang="en-US" altLang="zh-CN" dirty="0" err="1">
                <a:ea typeface="Fira Code" panose="020B0809050000020004" pitchFamily="49" charset="0"/>
              </a:rPr>
              <a:t>v</a:t>
            </a:r>
            <a:r>
              <a:rPr lang="en-US" altLang="zh-CN" baseline="-30000" dirty="0" err="1">
                <a:ea typeface="Fira Code" panose="020B0809050000020004" pitchFamily="49" charset="0"/>
              </a:rPr>
              <a:t>j</a:t>
            </a:r>
            <a:r>
              <a:rPr lang="zh-CN" altLang="en-US" dirty="0"/>
              <a:t>的路径，则在序列中</a:t>
            </a:r>
            <a:r>
              <a:rPr lang="en-US" altLang="zh-CN" dirty="0">
                <a:ea typeface="Fira Code" panose="020B0809050000020004" pitchFamily="49" charset="0"/>
              </a:rPr>
              <a:t>v</a:t>
            </a:r>
            <a:r>
              <a:rPr lang="en-US" altLang="zh-CN" baseline="-30000" dirty="0">
                <a:ea typeface="Fira Code" panose="020B0809050000020004" pitchFamily="49" charset="0"/>
              </a:rPr>
              <a:t>i</a:t>
            </a:r>
            <a:r>
              <a:rPr lang="zh-CN" altLang="en-US" dirty="0"/>
              <a:t>必排在</a:t>
            </a:r>
            <a:r>
              <a:rPr lang="en-US" altLang="zh-CN" dirty="0" err="1">
                <a:ea typeface="Fira Code" panose="020B0809050000020004" pitchFamily="49" charset="0"/>
              </a:rPr>
              <a:t>v</a:t>
            </a:r>
            <a:r>
              <a:rPr lang="en-US" altLang="zh-CN" baseline="-30000" dirty="0" err="1">
                <a:ea typeface="Fira Code" panose="020B0809050000020004" pitchFamily="49" charset="0"/>
              </a:rPr>
              <a:t>j</a:t>
            </a:r>
            <a:r>
              <a:rPr lang="zh-CN" altLang="en-US" dirty="0"/>
              <a:t>之前。</a:t>
            </a:r>
          </a:p>
        </p:txBody>
      </p:sp>
    </p:spTree>
    <p:extLst>
      <p:ext uri="{BB962C8B-B14F-4D97-AF65-F5344CB8AC3E}">
        <p14:creationId xmlns:p14="http://schemas.microsoft.com/office/powerpoint/2010/main" val="2527553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B3432-150F-4E76-9030-212955B4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EE373-5A97-42FC-A5A9-654DDC21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5000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>
                <a:ea typeface="Fira Code" panose="020B0809050000020004" pitchFamily="49" charset="0"/>
              </a:rPr>
              <a:t>1</a:t>
            </a:r>
            <a:r>
              <a:rPr lang="zh-CN" altLang="en-US" dirty="0"/>
              <a:t>）取</a:t>
            </a:r>
            <a:r>
              <a:rPr lang="en-US" altLang="zh-CN" dirty="0">
                <a:ea typeface="Fira Code" panose="020B0809050000020004" pitchFamily="49" charset="0"/>
              </a:rPr>
              <a:t>1</a:t>
            </a:r>
            <a:r>
              <a:rPr lang="zh-CN" altLang="en-US" dirty="0"/>
              <a:t>作为第一新序号；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>
                <a:ea typeface="Fira Code" panose="020B0809050000020004" pitchFamily="49" charset="0"/>
              </a:rPr>
              <a:t>2</a:t>
            </a:r>
            <a:r>
              <a:rPr lang="zh-CN" altLang="en-US" dirty="0"/>
              <a:t>）找一个未新编号的、值全为</a:t>
            </a:r>
            <a:r>
              <a:rPr lang="en-US" altLang="zh-CN" dirty="0">
                <a:ea typeface="Fira Code" panose="020B0809050000020004" pitchFamily="49" charset="0"/>
              </a:rPr>
              <a:t>0</a:t>
            </a:r>
            <a:r>
              <a:rPr lang="zh-CN" altLang="en-US" dirty="0"/>
              <a:t>的列</a:t>
            </a:r>
            <a:r>
              <a:rPr lang="en-US" altLang="zh-CN" dirty="0">
                <a:ea typeface="Fira Code" panose="020B0809050000020004" pitchFamily="49" charset="0"/>
              </a:rPr>
              <a:t>j</a:t>
            </a:r>
            <a:r>
              <a:rPr lang="zh-CN" altLang="en-US" dirty="0"/>
              <a:t>，若找到则转（</a:t>
            </a:r>
            <a:r>
              <a:rPr lang="en-US" altLang="zh-CN" dirty="0">
                <a:ea typeface="Fira Code" panose="020B0809050000020004" pitchFamily="49" charset="0"/>
              </a:rPr>
              <a:t>3</a:t>
            </a:r>
            <a:r>
              <a:rPr lang="zh-CN" altLang="en-US" dirty="0"/>
              <a:t>）；否则，若所有的列全部都编过号，拓扑排序结束； 若有列未曾被编号，则该图中有回路；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>
                <a:ea typeface="Fira Code" panose="020B0809050000020004" pitchFamily="49" charset="0"/>
              </a:rPr>
              <a:t>3</a:t>
            </a:r>
            <a:r>
              <a:rPr lang="zh-CN" altLang="en-US" dirty="0"/>
              <a:t>）输出列号对应的顶点</a:t>
            </a:r>
            <a:r>
              <a:rPr lang="en-US" altLang="zh-CN" dirty="0">
                <a:ea typeface="Fira Code" panose="020B0809050000020004" pitchFamily="49" charset="0"/>
              </a:rPr>
              <a:t>j</a:t>
            </a:r>
            <a:r>
              <a:rPr lang="zh-CN" altLang="en-US" dirty="0"/>
              <a:t>，把新序号赋给所找到的列；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>
                <a:ea typeface="Fira Code" panose="020B0809050000020004" pitchFamily="49" charset="0"/>
              </a:rPr>
              <a:t>4</a:t>
            </a:r>
            <a:r>
              <a:rPr lang="zh-CN" altLang="en-US" dirty="0"/>
              <a:t>）将矩阵中</a:t>
            </a:r>
            <a:r>
              <a:rPr lang="en-US" altLang="zh-CN" dirty="0">
                <a:ea typeface="Fira Code" panose="020B0809050000020004" pitchFamily="49" charset="0"/>
              </a:rPr>
              <a:t>j</a:t>
            </a:r>
            <a:r>
              <a:rPr lang="zh-CN" altLang="en-US" dirty="0"/>
              <a:t>对应的行全部置为</a:t>
            </a:r>
            <a:r>
              <a:rPr lang="en-US" altLang="zh-CN" dirty="0">
                <a:ea typeface="Fira Code" panose="020B0809050000020004" pitchFamily="49" charset="0"/>
              </a:rPr>
              <a:t>0;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>
                <a:ea typeface="Fira Code" panose="020B0809050000020004" pitchFamily="49" charset="0"/>
              </a:rPr>
              <a:t>5</a:t>
            </a:r>
            <a:r>
              <a:rPr lang="zh-CN" altLang="en-US" dirty="0"/>
              <a:t>）新序号加</a:t>
            </a:r>
            <a:r>
              <a:rPr lang="en-US" altLang="zh-CN" dirty="0">
                <a:ea typeface="Fira Code" panose="020B0809050000020004" pitchFamily="49" charset="0"/>
              </a:rPr>
              <a:t>1</a:t>
            </a:r>
            <a:r>
              <a:rPr lang="zh-CN" altLang="en-US" dirty="0"/>
              <a:t>，转（</a:t>
            </a:r>
            <a:r>
              <a:rPr lang="en-US" altLang="zh-CN" dirty="0">
                <a:ea typeface="Fira Code" panose="020B0809050000020004" pitchFamily="49" charset="0"/>
              </a:rPr>
              <a:t>2</a:t>
            </a:r>
            <a:r>
              <a:rPr lang="zh-CN" altLang="en-US" dirty="0"/>
              <a:t>）； </a:t>
            </a:r>
          </a:p>
        </p:txBody>
      </p:sp>
    </p:spTree>
    <p:extLst>
      <p:ext uri="{BB962C8B-B14F-4D97-AF65-F5344CB8AC3E}">
        <p14:creationId xmlns:p14="http://schemas.microsoft.com/office/powerpoint/2010/main" val="3976977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>
          <a:xfrm>
            <a:off x="3161273" y="2086515"/>
            <a:ext cx="631460" cy="102371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7"/>
            <a:endCxn id="21" idx="2"/>
          </p:cNvCxnSpPr>
          <p:nvPr/>
        </p:nvCxnSpPr>
        <p:spPr>
          <a:xfrm flipV="1">
            <a:off x="3349646" y="726884"/>
            <a:ext cx="2488040" cy="90548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flipV="1">
            <a:off x="3161273" y="3486453"/>
            <a:ext cx="631460" cy="65885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6" idx="6"/>
            <a:endCxn id="9" idx="3"/>
          </p:cNvCxnSpPr>
          <p:nvPr/>
        </p:nvCxnSpPr>
        <p:spPr>
          <a:xfrm flipV="1">
            <a:off x="4247506" y="3032308"/>
            <a:ext cx="1668207" cy="26603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0C5B053-9692-43DE-999D-810427015549}"/>
              </a:ext>
            </a:extLst>
          </p:cNvPr>
          <p:cNvCxnSpPr>
            <a:cxnSpLocks/>
            <a:stCxn id="9" idx="5"/>
            <a:endCxn id="10" idx="0"/>
          </p:cNvCxnSpPr>
          <p:nvPr/>
        </p:nvCxnSpPr>
        <p:spPr>
          <a:xfrm>
            <a:off x="6292459" y="3032308"/>
            <a:ext cx="2650409" cy="735444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8F499C8-5C3E-4E58-890C-C30CC08BD62A}"/>
              </a:ext>
            </a:extLst>
          </p:cNvPr>
          <p:cNvCxnSpPr>
            <a:cxnSpLocks/>
            <a:stCxn id="18" idx="6"/>
            <a:endCxn id="11" idx="2"/>
          </p:cNvCxnSpPr>
          <p:nvPr/>
        </p:nvCxnSpPr>
        <p:spPr>
          <a:xfrm>
            <a:off x="5600140" y="5101818"/>
            <a:ext cx="1232763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58A44B3-0F0D-4D42-92BD-4605142F84DB}"/>
              </a:ext>
            </a:extLst>
          </p:cNvPr>
          <p:cNvCxnSpPr>
            <a:cxnSpLocks/>
            <a:stCxn id="8" idx="5"/>
            <a:endCxn id="18" idx="2"/>
          </p:cNvCxnSpPr>
          <p:nvPr/>
        </p:nvCxnSpPr>
        <p:spPr>
          <a:xfrm>
            <a:off x="3349646" y="4599449"/>
            <a:ext cx="1717694" cy="50236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21" idx="6"/>
            <a:endCxn id="7" idx="2"/>
          </p:cNvCxnSpPr>
          <p:nvPr/>
        </p:nvCxnSpPr>
        <p:spPr>
          <a:xfrm>
            <a:off x="6370486" y="726884"/>
            <a:ext cx="2305982" cy="931145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8D89CA6-825F-4631-8DB1-45051F9AB03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349646" y="2008596"/>
            <a:ext cx="2566067" cy="64748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7A70A9C-F4D0-49F5-AA7C-E18055F46E88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6292459" y="1846142"/>
            <a:ext cx="2462036" cy="80994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3" y="1554451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C2	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06" y="303230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4417-E9DE-4A33-9396-8C2B1D10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468" y="1391997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73" y="4145304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686" y="2578163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8CB0C-D6B0-4A8C-AE0F-1B11C5D0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468" y="376775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1742BD-9ACE-4807-BD3E-CDA998AAE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903" y="483578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C9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99243CE-2839-4B40-8474-7027B94A3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40" y="483578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C8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686" y="46085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C5</a:t>
            </a: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B863EE67-CE94-4C18-AF69-A0F0D3C73174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 flipV="1">
            <a:off x="7365703" y="4221897"/>
            <a:ext cx="1388792" cy="87992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98ABEA02-8EAD-4D9C-B89B-CE4A226A44FD}"/>
              </a:ext>
            </a:extLst>
          </p:cNvPr>
          <p:cNvSpPr txBox="1"/>
          <p:nvPr/>
        </p:nvSpPr>
        <p:spPr>
          <a:xfrm>
            <a:off x="3241119" y="5749806"/>
            <a:ext cx="572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Fira Code" panose="020B0809050000020004" pitchFamily="49" charset="0"/>
                <a:ea typeface="Fira Code" panose="020B0809050000020004" pitchFamily="49" charset="0"/>
              </a:rPr>
              <a:t>C1,C2,C3,C4,C5,C8,C9,C7,C6</a:t>
            </a:r>
            <a:endParaRPr lang="zh-CN" altLang="en-US" sz="2000" dirty="0"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37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拓扑排序</a:t>
            </a:r>
          </a:p>
        </p:txBody>
      </p:sp>
      <p:pic>
        <p:nvPicPr>
          <p:cNvPr id="24" name="图片 23" descr="C:\Users\Administrator\AppData\Roaming\Tencent\Users\253766161\QQ\WinTemp\RichOle\PTK3M$E0GB$S1CLTT%B`~JM.png">
            <a:extLst>
              <a:ext uri="{FF2B5EF4-FFF2-40B4-BE49-F238E27FC236}">
                <a16:creationId xmlns:a16="http://schemas.microsoft.com/office/drawing/2014/main" id="{BD65B353-D464-49ED-89D2-4681228F792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22" b="22529"/>
          <a:stretch/>
        </p:blipFill>
        <p:spPr bwMode="auto">
          <a:xfrm>
            <a:off x="4066373" y="871081"/>
            <a:ext cx="3701443" cy="402139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A61A14C5-4F93-42CA-83EF-A2C2507AFD6B}"/>
              </a:ext>
            </a:extLst>
          </p:cNvPr>
          <p:cNvSpPr txBox="1"/>
          <p:nvPr/>
        </p:nvSpPr>
        <p:spPr>
          <a:xfrm>
            <a:off x="3241119" y="5749806"/>
            <a:ext cx="572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Fira Code" panose="020B0809050000020004" pitchFamily="49" charset="0"/>
              </a:rPr>
              <a:t>V6,V1,v3,V2,V4,v5</a:t>
            </a:r>
            <a:endParaRPr lang="zh-CN" altLang="en-US" sz="2000" dirty="0"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90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30EC6-C675-4314-B01B-3C1170CA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3B725-16D0-47CA-9658-ADA14BF23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168E27"/>
                </a:solidFill>
                <a:ea typeface="Fira Code" panose="020B0809050000020004" pitchFamily="49" charset="0"/>
              </a:rPr>
              <a:t>AOE-</a:t>
            </a:r>
            <a:r>
              <a:rPr lang="zh-CN" altLang="en-US" dirty="0">
                <a:solidFill>
                  <a:srgbClr val="168E27"/>
                </a:solidFill>
              </a:rPr>
              <a:t>网</a:t>
            </a:r>
            <a:r>
              <a:rPr lang="zh-CN" altLang="en-US" dirty="0"/>
              <a:t>：在有向图中，用顶点表示事件，用弧表示活动，弧的权值表示活动所需要的时间。 我们把用这种方法构造的有向无环图叫做边表示活动的网（</a:t>
            </a:r>
            <a:r>
              <a:rPr lang="en-US" altLang="zh-CN" dirty="0">
                <a:ea typeface="Fira Code" panose="020B0809050000020004" pitchFamily="49" charset="0"/>
              </a:rPr>
              <a:t>Activity On Edge Network</a:t>
            </a:r>
            <a:r>
              <a:rPr lang="zh-CN" altLang="en-US" dirty="0"/>
              <a:t>）</a:t>
            </a:r>
            <a:r>
              <a:rPr lang="en-US" altLang="zh-CN" dirty="0">
                <a:ea typeface="Fira Code" panose="020B0809050000020004" pitchFamily="49" charset="0"/>
              </a:rPr>
              <a:t>,</a:t>
            </a:r>
            <a:r>
              <a:rPr lang="zh-CN" altLang="en-US" dirty="0"/>
              <a:t>简称</a:t>
            </a:r>
            <a:r>
              <a:rPr lang="en-US" altLang="zh-CN" dirty="0">
                <a:ea typeface="Fira Code" panose="020B0809050000020004" pitchFamily="49" charset="0"/>
              </a:rPr>
              <a:t>AOE-</a:t>
            </a:r>
            <a:r>
              <a:rPr lang="zh-CN" altLang="en-US" dirty="0"/>
              <a:t>网。 </a:t>
            </a:r>
          </a:p>
        </p:txBody>
      </p:sp>
      <p:pic>
        <p:nvPicPr>
          <p:cNvPr id="4" name="图片 3" descr="C:\Users\Administrator\AppData\Roaming\Tencent\Users\253766161\QQ\WinTemp\RichOle\3DOVR)HH5CF_EYGC21V)F3M.png">
            <a:extLst>
              <a:ext uri="{FF2B5EF4-FFF2-40B4-BE49-F238E27FC236}">
                <a16:creationId xmlns:a16="http://schemas.microsoft.com/office/drawing/2014/main" id="{1472B8F9-3C49-4F42-8CFF-D02B62BEC25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07"/>
          <a:stretch/>
        </p:blipFill>
        <p:spPr bwMode="auto">
          <a:xfrm>
            <a:off x="2642306" y="3142478"/>
            <a:ext cx="6907387" cy="2880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0916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5CB5B-1EEA-4A88-815C-03F0BE33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FA3D2-115B-46F9-8F68-6C9BE9D51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CC42C9"/>
                </a:solidFill>
              </a:rPr>
              <a:t>源点</a:t>
            </a:r>
            <a:r>
              <a:rPr lang="zh-CN" altLang="en-US" dirty="0"/>
              <a:t>：存在唯一的、入度为零的顶点，叫源点。</a:t>
            </a:r>
          </a:p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CC42C9"/>
                </a:solidFill>
              </a:rPr>
              <a:t>汇点</a:t>
            </a:r>
            <a:r>
              <a:rPr lang="zh-CN" altLang="en-US" dirty="0"/>
              <a:t>：存在唯一的、出度为零的顶点，叫汇点。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CC42C9"/>
                </a:solidFill>
              </a:rPr>
              <a:t>关键路径</a:t>
            </a:r>
            <a:r>
              <a:rPr lang="zh-CN" altLang="en-US" dirty="0"/>
              <a:t>：</a:t>
            </a:r>
            <a:r>
              <a:rPr lang="zh-CN" altLang="en-US" dirty="0">
                <a:latin typeface="宋体" panose="02010600030101010101" pitchFamily="2" charset="-122"/>
              </a:rPr>
              <a:t>从源点到汇点的最长路径的长度即为完成整个工程任务所需的时间，该路径叫做关键路径。</a:t>
            </a:r>
          </a:p>
          <a:p>
            <a:pPr algn="just"/>
            <a:r>
              <a:rPr lang="zh-CN" altLang="en-US" dirty="0">
                <a:solidFill>
                  <a:srgbClr val="CC42C9"/>
                </a:solidFill>
                <a:latin typeface="宋体" panose="02010600030101010101" pitchFamily="2" charset="-122"/>
              </a:rPr>
              <a:t>关键活动</a:t>
            </a:r>
            <a:r>
              <a:rPr lang="zh-CN" altLang="en-US" dirty="0">
                <a:latin typeface="宋体" panose="02010600030101010101" pitchFamily="2" charset="-122"/>
              </a:rPr>
              <a:t>：关键路径上的活动叫做关键活动。</a:t>
            </a:r>
            <a:r>
              <a:rPr lang="zh-CN" altLang="en-US" dirty="0"/>
              <a:t> </a:t>
            </a:r>
          </a:p>
          <a:p>
            <a:pPr marL="0" indent="0" algn="just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603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58F1F-2521-4546-9D05-2190B8A8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B0AB2-C598-40DF-83A4-6736D081C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50000"/>
              </a:spcBef>
              <a:buNone/>
            </a:pPr>
            <a:r>
              <a:rPr lang="zh-CN" altLang="en-US" dirty="0">
                <a:sym typeface="Webdings" panose="05030102010509060703" pitchFamily="18" charset="2"/>
              </a:rPr>
              <a:t>事件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v</a:t>
            </a:r>
            <a:r>
              <a:rPr lang="en-US" altLang="zh-CN" baseline="-30000" dirty="0">
                <a:ea typeface="Fira Code" panose="020B0809050000020004" pitchFamily="49" charset="0"/>
                <a:sym typeface="Webdings" panose="05030102010509060703" pitchFamily="18" charset="2"/>
              </a:rPr>
              <a:t>i</a:t>
            </a:r>
            <a:r>
              <a:rPr lang="zh-CN" altLang="en-US" dirty="0">
                <a:sym typeface="Webdings" panose="05030102010509060703" pitchFamily="18" charset="2"/>
              </a:rPr>
              <a:t>的最早发生时间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ve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(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i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)</a:t>
            </a:r>
            <a:r>
              <a:rPr lang="zh-CN" altLang="en-US" dirty="0">
                <a:sym typeface="Webdings" panose="05030102010509060703" pitchFamily="18" charset="2"/>
              </a:rPr>
              <a:t>：从源点到顶点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v</a:t>
            </a:r>
            <a:r>
              <a:rPr lang="en-US" altLang="zh-CN" baseline="-30000" dirty="0">
                <a:ea typeface="Fira Code" panose="020B0809050000020004" pitchFamily="49" charset="0"/>
                <a:sym typeface="Webdings" panose="05030102010509060703" pitchFamily="18" charset="2"/>
              </a:rPr>
              <a:t>i</a:t>
            </a:r>
            <a:r>
              <a:rPr lang="zh-CN" altLang="en-US" dirty="0">
                <a:sym typeface="Webdings" panose="05030102010509060703" pitchFamily="18" charset="2"/>
              </a:rPr>
              <a:t>的最长路径的长度，叫做事件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v</a:t>
            </a:r>
            <a:r>
              <a:rPr lang="en-US" altLang="zh-CN" baseline="-30000" dirty="0">
                <a:ea typeface="Fira Code" panose="020B0809050000020004" pitchFamily="49" charset="0"/>
                <a:sym typeface="Webdings" panose="05030102010509060703" pitchFamily="18" charset="2"/>
              </a:rPr>
              <a:t>i</a:t>
            </a:r>
            <a:r>
              <a:rPr lang="zh-CN" altLang="en-US" dirty="0">
                <a:sym typeface="Webdings" panose="05030102010509060703" pitchFamily="18" charset="2"/>
              </a:rPr>
              <a:t>的最早发生时间。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 dirty="0">
                <a:sym typeface="Webdings" panose="05030102010509060703" pitchFamily="18" charset="2"/>
              </a:rPr>
              <a:t>求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ve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(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i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) </a:t>
            </a:r>
            <a:r>
              <a:rPr lang="zh-CN" altLang="en-US" dirty="0">
                <a:sym typeface="Webdings" panose="05030102010509060703" pitchFamily="18" charset="2"/>
              </a:rPr>
              <a:t>时可从源点开始，按拓扑顺序向汇点递推：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ve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(0)=0</a:t>
            </a:r>
            <a:r>
              <a:rPr lang="zh-CN" altLang="en-US" dirty="0">
                <a:sym typeface="Webdings" panose="05030102010509060703" pitchFamily="18" charset="2"/>
              </a:rPr>
              <a:t>；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ve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(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i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)=Max{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ve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(k)</a:t>
            </a:r>
            <a:r>
              <a:rPr lang="zh-CN" altLang="en-US" dirty="0">
                <a:sym typeface="Webdings" panose="05030102010509060703" pitchFamily="18" charset="2"/>
              </a:rPr>
              <a:t>＋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dut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(&lt;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k,i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&gt;)}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&lt;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k,i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&gt;∈T,1≤i≤n-1;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 dirty="0">
                <a:sym typeface="Webdings" panose="05030102010509060703" pitchFamily="18" charset="2"/>
              </a:rPr>
              <a:t>其中，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T</a:t>
            </a:r>
            <a:r>
              <a:rPr lang="zh-CN" altLang="en-US" dirty="0">
                <a:sym typeface="Webdings" panose="05030102010509060703" pitchFamily="18" charset="2"/>
              </a:rPr>
              <a:t>为所有以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i</a:t>
            </a:r>
            <a:r>
              <a:rPr lang="zh-CN" altLang="en-US" dirty="0">
                <a:sym typeface="Webdings" panose="05030102010509060703" pitchFamily="18" charset="2"/>
              </a:rPr>
              <a:t>为头的弧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&lt;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k,i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&gt;</a:t>
            </a:r>
            <a:r>
              <a:rPr lang="zh-CN" altLang="en-US" dirty="0">
                <a:sym typeface="Webdings" panose="05030102010509060703" pitchFamily="18" charset="2"/>
              </a:rPr>
              <a:t>的集合，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dut</a:t>
            </a:r>
            <a:r>
              <a:rPr lang="zh-CN" altLang="en-US" dirty="0">
                <a:sym typeface="Webdings" panose="05030102010509060703" pitchFamily="18" charset="2"/>
              </a:rPr>
              <a:t>（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&lt;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k,i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&gt;</a:t>
            </a:r>
            <a:r>
              <a:rPr lang="zh-CN" altLang="en-US" dirty="0">
                <a:sym typeface="Webdings" panose="05030102010509060703" pitchFamily="18" charset="2"/>
              </a:rPr>
              <a:t>）表示与弧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&lt;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k,i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&gt;</a:t>
            </a:r>
            <a:r>
              <a:rPr lang="zh-CN" altLang="en-US" dirty="0">
                <a:sym typeface="Webdings" panose="05030102010509060703" pitchFamily="18" charset="2"/>
              </a:rPr>
              <a:t>对应的活动的持续时间。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55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F6B0E-BFB1-494A-AE97-F0DD5D74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42B83-C725-4807-90F8-7D9F2A1A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50000"/>
              </a:spcBef>
              <a:buNone/>
            </a:pPr>
            <a:r>
              <a:rPr lang="zh-CN" altLang="en-US" dirty="0">
                <a:sym typeface="Webdings" panose="05030102010509060703" pitchFamily="18" charset="2"/>
              </a:rPr>
              <a:t>事件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v</a:t>
            </a:r>
            <a:r>
              <a:rPr lang="en-US" altLang="zh-CN" baseline="-30000" dirty="0">
                <a:ea typeface="Fira Code" panose="020B0809050000020004" pitchFamily="49" charset="0"/>
                <a:sym typeface="Webdings" panose="05030102010509060703" pitchFamily="18" charset="2"/>
              </a:rPr>
              <a:t>i</a:t>
            </a:r>
            <a:r>
              <a:rPr lang="zh-CN" altLang="en-US" dirty="0">
                <a:sym typeface="Webdings" panose="05030102010509060703" pitchFamily="18" charset="2"/>
              </a:rPr>
              <a:t>的最晚发生时间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vl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(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i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)</a:t>
            </a:r>
            <a:r>
              <a:rPr lang="zh-CN" altLang="en-US" dirty="0">
                <a:sym typeface="Webdings" panose="05030102010509060703" pitchFamily="18" charset="2"/>
              </a:rPr>
              <a:t>：在保证汇点按其最早发生时间发生这一前提下，事件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v</a:t>
            </a:r>
            <a:r>
              <a:rPr lang="en-US" altLang="zh-CN" baseline="-30000" dirty="0">
                <a:ea typeface="Fira Code" panose="020B0809050000020004" pitchFamily="49" charset="0"/>
                <a:sym typeface="Webdings" panose="05030102010509060703" pitchFamily="18" charset="2"/>
              </a:rPr>
              <a:t>i</a:t>
            </a:r>
            <a:r>
              <a:rPr lang="zh-CN" altLang="en-US" dirty="0">
                <a:sym typeface="Webdings" panose="05030102010509060703" pitchFamily="18" charset="2"/>
              </a:rPr>
              <a:t>的最晚发生时间。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 dirty="0">
                <a:sym typeface="Webdings" panose="05030102010509060703" pitchFamily="18" charset="2"/>
              </a:rPr>
              <a:t>在求出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ve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(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i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)</a:t>
            </a:r>
            <a:r>
              <a:rPr lang="zh-CN" altLang="en-US" dirty="0">
                <a:sym typeface="Webdings" panose="05030102010509060703" pitchFamily="18" charset="2"/>
              </a:rPr>
              <a:t>的基础上， 可从汇点开始，按逆拓扑顺序向源点递推，求出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vl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(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i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)</a:t>
            </a:r>
            <a:r>
              <a:rPr lang="zh-CN" altLang="en-US" dirty="0">
                <a:sym typeface="Webdings" panose="05030102010509060703" pitchFamily="18" charset="2"/>
              </a:rPr>
              <a:t>：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vl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(n-1)=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ve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(n-1)</a:t>
            </a:r>
            <a:r>
              <a:rPr lang="zh-CN" altLang="en-US" dirty="0">
                <a:sym typeface="Webdings" panose="05030102010509060703" pitchFamily="18" charset="2"/>
              </a:rPr>
              <a:t>；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vl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(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i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)=Min{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vl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(k)-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dut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(&lt;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i,k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&gt;)}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&lt;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i,k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&gt;∈S,0≤i≤n-2;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 dirty="0">
                <a:sym typeface="Webdings" panose="05030102010509060703" pitchFamily="18" charset="2"/>
              </a:rPr>
              <a:t>其中，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S</a:t>
            </a:r>
            <a:r>
              <a:rPr lang="zh-CN" altLang="en-US" dirty="0">
                <a:sym typeface="Webdings" panose="05030102010509060703" pitchFamily="18" charset="2"/>
              </a:rPr>
              <a:t>为所有以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i</a:t>
            </a:r>
            <a:r>
              <a:rPr lang="zh-CN" altLang="en-US" dirty="0">
                <a:sym typeface="Webdings" panose="05030102010509060703" pitchFamily="18" charset="2"/>
              </a:rPr>
              <a:t>为尾的弧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&lt;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i,k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&gt;</a:t>
            </a:r>
            <a:r>
              <a:rPr lang="zh-CN" altLang="en-US" dirty="0">
                <a:sym typeface="Webdings" panose="05030102010509060703" pitchFamily="18" charset="2"/>
              </a:rPr>
              <a:t>的集合，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dut</a:t>
            </a:r>
            <a:r>
              <a:rPr lang="zh-CN" altLang="en-US" dirty="0">
                <a:sym typeface="Webdings" panose="05030102010509060703" pitchFamily="18" charset="2"/>
              </a:rPr>
              <a:t>（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&lt;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i,k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&gt;</a:t>
            </a:r>
            <a:r>
              <a:rPr lang="zh-CN" altLang="en-US" dirty="0">
                <a:sym typeface="Webdings" panose="05030102010509060703" pitchFamily="18" charset="2"/>
              </a:rPr>
              <a:t>）表示与弧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&lt;</a:t>
            </a:r>
            <a:r>
              <a:rPr lang="en-US" altLang="zh-CN" dirty="0" err="1">
                <a:ea typeface="Fira Code" panose="020B0809050000020004" pitchFamily="49" charset="0"/>
                <a:sym typeface="Webdings" panose="05030102010509060703" pitchFamily="18" charset="2"/>
              </a:rPr>
              <a:t>i,k</a:t>
            </a:r>
            <a:r>
              <a:rPr lang="en-US" altLang="zh-CN" dirty="0">
                <a:ea typeface="Fira Code" panose="020B0809050000020004" pitchFamily="49" charset="0"/>
                <a:sym typeface="Webdings" panose="05030102010509060703" pitchFamily="18" charset="2"/>
              </a:rPr>
              <a:t>&gt;</a:t>
            </a:r>
            <a:r>
              <a:rPr lang="zh-CN" altLang="en-US" dirty="0">
                <a:sym typeface="Webdings" panose="05030102010509060703" pitchFamily="18" charset="2"/>
              </a:rPr>
              <a:t>对应的活动的持续时间。 </a:t>
            </a:r>
          </a:p>
          <a:p>
            <a:pPr marL="0" indent="0" algn="just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818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061C1-3B22-4D63-AC3D-ABC72929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A4157-F12D-4AEA-8C84-A72107FE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>
                <a:ea typeface="Fira Code" panose="020B0809050000020004" pitchFamily="49" charset="0"/>
              </a:rPr>
              <a:t>1</a:t>
            </a:r>
            <a:r>
              <a:rPr lang="zh-CN" altLang="en-US" dirty="0"/>
              <a:t>）对图中顶点进行拓扑排序，在排序过程中按拓扑序列求出每个事件的最早发生时间</a:t>
            </a:r>
            <a:r>
              <a:rPr lang="en-US" altLang="zh-CN" dirty="0" err="1">
                <a:ea typeface="Fira Code" panose="020B0809050000020004" pitchFamily="49" charset="0"/>
              </a:rPr>
              <a:t>ve</a:t>
            </a:r>
            <a:r>
              <a:rPr lang="en-US" altLang="zh-CN" dirty="0">
                <a:ea typeface="Fira Code" panose="020B0809050000020004" pitchFamily="49" charset="0"/>
              </a:rPr>
              <a:t>(</a:t>
            </a:r>
            <a:r>
              <a:rPr lang="en-US" altLang="zh-CN" dirty="0" err="1">
                <a:ea typeface="Fira Code" panose="020B0809050000020004" pitchFamily="49" charset="0"/>
              </a:rPr>
              <a:t>i</a:t>
            </a:r>
            <a:r>
              <a:rPr lang="en-US" altLang="zh-CN" dirty="0">
                <a:ea typeface="Fira Code" panose="020B0809050000020004" pitchFamily="49" charset="0"/>
              </a:rPr>
              <a:t>)</a:t>
            </a:r>
            <a:r>
              <a:rPr lang="zh-CN" altLang="en-US" dirty="0"/>
              <a:t>；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>
                <a:ea typeface="Fira Code" panose="020B0809050000020004" pitchFamily="49" charset="0"/>
              </a:rPr>
              <a:t>2</a:t>
            </a:r>
            <a:r>
              <a:rPr lang="zh-CN" altLang="en-US" dirty="0"/>
              <a:t>）按逆拓扑序列求每个事件的最晚发生时间</a:t>
            </a:r>
            <a:r>
              <a:rPr lang="en-US" altLang="zh-CN" dirty="0" err="1">
                <a:ea typeface="Fira Code" panose="020B0809050000020004" pitchFamily="49" charset="0"/>
              </a:rPr>
              <a:t>vl</a:t>
            </a:r>
            <a:r>
              <a:rPr lang="en-US" altLang="zh-CN" dirty="0">
                <a:ea typeface="Fira Code" panose="020B0809050000020004" pitchFamily="49" charset="0"/>
              </a:rPr>
              <a:t>(</a:t>
            </a:r>
            <a:r>
              <a:rPr lang="en-US" altLang="zh-CN" dirty="0" err="1">
                <a:ea typeface="Fira Code" panose="020B0809050000020004" pitchFamily="49" charset="0"/>
              </a:rPr>
              <a:t>i</a:t>
            </a:r>
            <a:r>
              <a:rPr lang="en-US" altLang="zh-CN" dirty="0">
                <a:ea typeface="Fira Code" panose="020B0809050000020004" pitchFamily="49" charset="0"/>
              </a:rPr>
              <a:t>)</a:t>
            </a:r>
            <a:r>
              <a:rPr lang="zh-CN" altLang="en-US" dirty="0"/>
              <a:t>；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>
                <a:ea typeface="Fira Code" panose="020B0809050000020004" pitchFamily="49" charset="0"/>
              </a:rPr>
              <a:t>3</a:t>
            </a:r>
            <a:r>
              <a:rPr lang="zh-CN" altLang="en-US" dirty="0"/>
              <a:t>）求出每个活动</a:t>
            </a:r>
            <a:r>
              <a:rPr lang="en-US" altLang="zh-CN" dirty="0">
                <a:ea typeface="Fira Code" panose="020B0809050000020004" pitchFamily="49" charset="0"/>
              </a:rPr>
              <a:t>a</a:t>
            </a:r>
            <a:r>
              <a:rPr lang="en-US" altLang="zh-CN" baseline="-30000" dirty="0">
                <a:ea typeface="Fira Code" panose="020B0809050000020004" pitchFamily="49" charset="0"/>
              </a:rPr>
              <a:t>i</a:t>
            </a:r>
            <a:r>
              <a:rPr lang="zh-CN" altLang="en-US" dirty="0"/>
              <a:t>的最早开始时间</a:t>
            </a:r>
            <a:r>
              <a:rPr lang="en-US" altLang="zh-CN" dirty="0">
                <a:ea typeface="Fira Code" panose="020B0809050000020004" pitchFamily="49" charset="0"/>
              </a:rPr>
              <a:t>e(</a:t>
            </a:r>
            <a:r>
              <a:rPr lang="en-US" altLang="zh-CN" dirty="0" err="1">
                <a:ea typeface="Fira Code" panose="020B0809050000020004" pitchFamily="49" charset="0"/>
              </a:rPr>
              <a:t>i</a:t>
            </a:r>
            <a:r>
              <a:rPr lang="en-US" altLang="zh-CN" dirty="0">
                <a:ea typeface="Fira Code" panose="020B0809050000020004" pitchFamily="49" charset="0"/>
              </a:rPr>
              <a:t>)</a:t>
            </a:r>
            <a:r>
              <a:rPr lang="zh-CN" altLang="en-US" dirty="0"/>
              <a:t>和最晚发生时间</a:t>
            </a:r>
            <a:r>
              <a:rPr lang="en-US" altLang="zh-CN" dirty="0">
                <a:ea typeface="Fira Code" panose="020B0809050000020004" pitchFamily="49" charset="0"/>
              </a:rPr>
              <a:t>l(</a:t>
            </a:r>
            <a:r>
              <a:rPr lang="en-US" altLang="zh-CN" dirty="0" err="1">
                <a:ea typeface="Fira Code" panose="020B0809050000020004" pitchFamily="49" charset="0"/>
              </a:rPr>
              <a:t>i</a:t>
            </a:r>
            <a:r>
              <a:rPr lang="en-US" altLang="zh-CN" dirty="0">
                <a:ea typeface="Fira Code" panose="020B0809050000020004" pitchFamily="49" charset="0"/>
              </a:rPr>
              <a:t>)</a:t>
            </a:r>
            <a:r>
              <a:rPr lang="zh-CN" altLang="en-US" dirty="0"/>
              <a:t>；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>
                <a:ea typeface="Fira Code" panose="020B0809050000020004" pitchFamily="49" charset="0"/>
              </a:rPr>
              <a:t>（</a:t>
            </a:r>
            <a:r>
              <a:rPr lang="en-US" altLang="zh-CN" dirty="0">
                <a:ea typeface="Fira Code" panose="020B0809050000020004" pitchFamily="49" charset="0"/>
              </a:rPr>
              <a:t>4</a:t>
            </a:r>
            <a:r>
              <a:rPr lang="zh-CN" altLang="en-US" dirty="0">
                <a:ea typeface="Fira Code" panose="020B0809050000020004" pitchFamily="49" charset="0"/>
              </a:rPr>
              <a:t>）</a:t>
            </a:r>
            <a:r>
              <a:rPr lang="zh-CN" altLang="en-US" dirty="0"/>
              <a:t>找出</a:t>
            </a:r>
            <a:r>
              <a:rPr lang="en-US" altLang="zh-CN" dirty="0">
                <a:ea typeface="Fira Code" panose="020B0809050000020004" pitchFamily="49" charset="0"/>
              </a:rPr>
              <a:t>e(</a:t>
            </a:r>
            <a:r>
              <a:rPr lang="en-US" altLang="zh-CN" dirty="0" err="1">
                <a:ea typeface="Fira Code" panose="020B0809050000020004" pitchFamily="49" charset="0"/>
              </a:rPr>
              <a:t>i</a:t>
            </a:r>
            <a:r>
              <a:rPr lang="en-US" altLang="zh-CN" dirty="0">
                <a:ea typeface="Fira Code" panose="020B0809050000020004" pitchFamily="49" charset="0"/>
              </a:rPr>
              <a:t>)=l(</a:t>
            </a:r>
            <a:r>
              <a:rPr lang="en-US" altLang="zh-CN" dirty="0" err="1">
                <a:ea typeface="Fira Code" panose="020B0809050000020004" pitchFamily="49" charset="0"/>
              </a:rPr>
              <a:t>i</a:t>
            </a:r>
            <a:r>
              <a:rPr lang="en-US" altLang="zh-CN" dirty="0">
                <a:ea typeface="Fira Code" panose="020B0809050000020004" pitchFamily="49" charset="0"/>
              </a:rPr>
              <a:t>) </a:t>
            </a:r>
            <a:r>
              <a:rPr lang="zh-CN" altLang="en-US" dirty="0"/>
              <a:t>的活动</a:t>
            </a:r>
            <a:r>
              <a:rPr lang="en-US" altLang="zh-CN" dirty="0">
                <a:ea typeface="Fira Code" panose="020B0809050000020004" pitchFamily="49" charset="0"/>
              </a:rPr>
              <a:t>a</a:t>
            </a:r>
            <a:r>
              <a:rPr lang="en-US" altLang="zh-CN" baseline="-30000" dirty="0">
                <a:ea typeface="Fira Code" panose="020B0809050000020004" pitchFamily="49" charset="0"/>
              </a:rPr>
              <a:t>i</a:t>
            </a:r>
            <a:r>
              <a:rPr lang="zh-CN" altLang="en-US" dirty="0"/>
              <a:t>，即为关键活动。 </a:t>
            </a:r>
          </a:p>
        </p:txBody>
      </p:sp>
    </p:spTree>
    <p:extLst>
      <p:ext uri="{BB962C8B-B14F-4D97-AF65-F5344CB8AC3E}">
        <p14:creationId xmlns:p14="http://schemas.microsoft.com/office/powerpoint/2010/main" val="3551248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关键路径</a:t>
            </a:r>
          </a:p>
        </p:txBody>
      </p:sp>
      <p:pic>
        <p:nvPicPr>
          <p:cNvPr id="5" name="图片 4" descr="C:\Users\Administrator\AppData\Roaming\Tencent\Users\253766161\QQ\WinTemp\RichOle\N6EXS@_KT9$KAZ@H6Q{XY5F.png">
            <a:extLst>
              <a:ext uri="{FF2B5EF4-FFF2-40B4-BE49-F238E27FC236}">
                <a16:creationId xmlns:a16="http://schemas.microsoft.com/office/drawing/2014/main" id="{2658D347-A7C1-46E4-B83B-84CD3E7ABB69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5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37" t="21240" r="34637" b="19309"/>
          <a:stretch/>
        </p:blipFill>
        <p:spPr bwMode="auto">
          <a:xfrm>
            <a:off x="2198959" y="1698625"/>
            <a:ext cx="7794082" cy="3460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800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644977" y="2318212"/>
            <a:ext cx="0" cy="979654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3911377" y="2052180"/>
            <a:ext cx="2004336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4417-E9DE-4A33-9396-8C2B1D10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577" y="468690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8CB0C-D6B0-4A8C-AE0F-1B11C5D0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329786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1742BD-9ACE-4807-BD3E-CDA998AAE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07" y="468690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99243CE-2839-4B40-8474-7027B94A3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468690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13" y="178614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3644977" y="3829930"/>
            <a:ext cx="0" cy="85697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911377" y="3563898"/>
            <a:ext cx="2004336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0C5B053-9692-43DE-999D-810427015549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8571807" y="2318212"/>
            <a:ext cx="0" cy="979654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8F499C8-5C3E-4E58-890C-C30CC08BD62A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8571807" y="3829930"/>
            <a:ext cx="0" cy="85697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58A44B3-0F0D-4D42-92BD-4605142F84DB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3911377" y="4952934"/>
            <a:ext cx="2004336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21" idx="6"/>
            <a:endCxn id="7" idx="2"/>
          </p:cNvCxnSpPr>
          <p:nvPr/>
        </p:nvCxnSpPr>
        <p:spPr>
          <a:xfrm>
            <a:off x="6448513" y="2052180"/>
            <a:ext cx="1856894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8D89CA6-825F-4631-8DB1-45051F9AB03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833350" y="2240293"/>
            <a:ext cx="2160390" cy="113549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7A70A9C-F4D0-49F5-AA7C-E18055F46E88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6370486" y="2240293"/>
            <a:ext cx="2012948" cy="113549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有向图</a:t>
            </a:r>
          </a:p>
        </p:txBody>
      </p:sp>
    </p:spTree>
    <p:extLst>
      <p:ext uri="{BB962C8B-B14F-4D97-AF65-F5344CB8AC3E}">
        <p14:creationId xmlns:p14="http://schemas.microsoft.com/office/powerpoint/2010/main" val="2088037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419889" y="2557570"/>
            <a:ext cx="0" cy="265716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3686289" y="2291538"/>
            <a:ext cx="2507547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686289" y="5480762"/>
            <a:ext cx="2507547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58A44B3-0F0D-4D42-92BD-4605142F84DB}"/>
              </a:ext>
            </a:extLst>
          </p:cNvPr>
          <p:cNvCxnSpPr>
            <a:cxnSpLocks/>
            <a:stCxn id="8" idx="0"/>
            <a:endCxn id="21" idx="4"/>
          </p:cNvCxnSpPr>
          <p:nvPr/>
        </p:nvCxnSpPr>
        <p:spPr>
          <a:xfrm flipV="1">
            <a:off x="6460236" y="2557570"/>
            <a:ext cx="0" cy="265716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21" idx="6"/>
            <a:endCxn id="7" idx="2"/>
          </p:cNvCxnSpPr>
          <p:nvPr/>
        </p:nvCxnSpPr>
        <p:spPr>
          <a:xfrm>
            <a:off x="6726636" y="2291538"/>
            <a:ext cx="2297669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8D89CA6-825F-4631-8DB1-45051F9AB033}"/>
              </a:ext>
            </a:extLst>
          </p:cNvPr>
          <p:cNvCxnSpPr>
            <a:cxnSpLocks/>
            <a:stCxn id="21" idx="3"/>
            <a:endCxn id="6" idx="7"/>
          </p:cNvCxnSpPr>
          <p:nvPr/>
        </p:nvCxnSpPr>
        <p:spPr>
          <a:xfrm flipH="1">
            <a:off x="3608262" y="2479651"/>
            <a:ext cx="2663601" cy="281299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最短路径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489" y="202550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V0	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489" y="521473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V2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4417-E9DE-4A33-9396-8C2B1D10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4305" y="202550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V4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836" y="521473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v3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4305" y="5214730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V5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836" y="2025506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V1</a:t>
            </a: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B863EE67-CE94-4C18-AF69-A0F0D3C73174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6726636" y="5480762"/>
            <a:ext cx="2297669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82E944BE-8DB2-46DF-BE71-F91396ADE410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10800000">
            <a:off x="3153489" y="2291538"/>
            <a:ext cx="12700" cy="3189224"/>
          </a:xfrm>
          <a:prstGeom prst="curvedConnector3">
            <a:avLst>
              <a:gd name="adj1" fmla="val 5581819"/>
            </a:avLst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9487814D-0FB1-436F-BD40-91F35F352117}"/>
              </a:ext>
            </a:extLst>
          </p:cNvPr>
          <p:cNvCxnSpPr>
            <a:cxnSpLocks/>
            <a:stCxn id="5" idx="0"/>
            <a:endCxn id="7" idx="0"/>
          </p:cNvCxnSpPr>
          <p:nvPr/>
        </p:nvCxnSpPr>
        <p:spPr>
          <a:xfrm rot="5400000" flipH="1" flipV="1">
            <a:off x="6355297" y="-909902"/>
            <a:ext cx="12700" cy="5870816"/>
          </a:xfrm>
          <a:prstGeom prst="curvedConnector3">
            <a:avLst>
              <a:gd name="adj1" fmla="val 5436370"/>
            </a:avLst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A01E2C3C-F554-49DD-927C-56DF32006608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rot="5400000">
            <a:off x="6547075" y="2737132"/>
            <a:ext cx="2923192" cy="2564069"/>
          </a:xfrm>
          <a:prstGeom prst="curvedConnector2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C94ECE89-F05F-4CFA-B5F4-484D73A61F0B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6648609" y="2479651"/>
            <a:ext cx="2453723" cy="281299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0B7BCDB-DF9B-4168-ADD5-040087E2413B}"/>
              </a:ext>
            </a:extLst>
          </p:cNvPr>
          <p:cNvSpPr txBox="1"/>
          <p:nvPr/>
        </p:nvSpPr>
        <p:spPr>
          <a:xfrm>
            <a:off x="1941890" y="3649834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20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0ACCB1E-B88A-4D7A-B195-3961F421C5C5}"/>
              </a:ext>
            </a:extLst>
          </p:cNvPr>
          <p:cNvSpPr txBox="1"/>
          <p:nvPr/>
        </p:nvSpPr>
        <p:spPr>
          <a:xfrm>
            <a:off x="2921552" y="3649834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10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55FE1B6-BEA8-435A-8EC3-DB825737CF58}"/>
              </a:ext>
            </a:extLst>
          </p:cNvPr>
          <p:cNvSpPr txBox="1"/>
          <p:nvPr/>
        </p:nvSpPr>
        <p:spPr>
          <a:xfrm>
            <a:off x="4671267" y="3361346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15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59EC8F4-5AF2-47FC-AE60-28D4D6236E0C}"/>
              </a:ext>
            </a:extLst>
          </p:cNvPr>
          <p:cNvSpPr txBox="1"/>
          <p:nvPr/>
        </p:nvSpPr>
        <p:spPr>
          <a:xfrm>
            <a:off x="4671267" y="1886422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50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233B070-4312-44E3-9768-D38F3A1BC002}"/>
              </a:ext>
            </a:extLst>
          </p:cNvPr>
          <p:cNvSpPr txBox="1"/>
          <p:nvPr/>
        </p:nvSpPr>
        <p:spPr>
          <a:xfrm>
            <a:off x="6002694" y="1007905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45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2F201A3-8B03-425F-B60F-B6AADBA1942F}"/>
              </a:ext>
            </a:extLst>
          </p:cNvPr>
          <p:cNvSpPr txBox="1"/>
          <p:nvPr/>
        </p:nvSpPr>
        <p:spPr>
          <a:xfrm>
            <a:off x="7601007" y="1883247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10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A8B91C90-09E4-4486-B2D6-0856C01E708B}"/>
              </a:ext>
            </a:extLst>
          </p:cNvPr>
          <p:cNvSpPr txBox="1"/>
          <p:nvPr/>
        </p:nvSpPr>
        <p:spPr>
          <a:xfrm>
            <a:off x="5909077" y="3730678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20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6F5DC68-DA5C-4FCC-A081-89E4351E0CA5}"/>
              </a:ext>
            </a:extLst>
          </p:cNvPr>
          <p:cNvSpPr txBox="1"/>
          <p:nvPr/>
        </p:nvSpPr>
        <p:spPr>
          <a:xfrm>
            <a:off x="4707767" y="5562128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15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A471F4F-6089-4C4F-8E72-78F35CA72679}"/>
              </a:ext>
            </a:extLst>
          </p:cNvPr>
          <p:cNvSpPr txBox="1"/>
          <p:nvPr/>
        </p:nvSpPr>
        <p:spPr>
          <a:xfrm>
            <a:off x="7752903" y="5558682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3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F589A99-DC97-494E-A0A6-9027690F614A}"/>
              </a:ext>
            </a:extLst>
          </p:cNvPr>
          <p:cNvSpPr txBox="1"/>
          <p:nvPr/>
        </p:nvSpPr>
        <p:spPr>
          <a:xfrm>
            <a:off x="7509671" y="3429000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35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8731664-BC69-48E7-B029-A4CA0D8D3020}"/>
              </a:ext>
            </a:extLst>
          </p:cNvPr>
          <p:cNvSpPr txBox="1"/>
          <p:nvPr/>
        </p:nvSpPr>
        <p:spPr>
          <a:xfrm>
            <a:off x="8747481" y="4019166"/>
            <a:ext cx="5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30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59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07244-1F0F-4F97-8950-C19D2CFF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/>
          <a:lstStyle/>
          <a:p>
            <a:r>
              <a:rPr lang="zh-CN" altLang="en-US" dirty="0"/>
              <a:t>基本术语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9861-4847-4412-8D77-9F06F5574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4"/>
            <a:ext cx="10515600" cy="4898579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E9134B"/>
                </a:solidFill>
              </a:rPr>
              <a:t>子图</a:t>
            </a:r>
            <a:r>
              <a:rPr lang="zh-CN" altLang="en-US" sz="2400" dirty="0"/>
              <a:t>：设有两个图</a:t>
            </a:r>
            <a:r>
              <a:rPr lang="en-US" altLang="zh-CN" sz="2400" dirty="0">
                <a:ea typeface="Fira Code" panose="020B0809050000020004" pitchFamily="49" charset="0"/>
              </a:rPr>
              <a:t>G=</a:t>
            </a:r>
            <a:r>
              <a:rPr lang="zh-CN" altLang="en-US" sz="2400" dirty="0"/>
              <a:t>（</a:t>
            </a:r>
            <a:r>
              <a:rPr lang="en-US" altLang="zh-CN" sz="2400" dirty="0">
                <a:ea typeface="Fira Code" panose="020B0809050000020004" pitchFamily="49" charset="0"/>
              </a:rPr>
              <a:t>V</a:t>
            </a:r>
            <a:r>
              <a:rPr lang="zh-CN" altLang="en-US" sz="2400" dirty="0"/>
              <a:t>，</a:t>
            </a:r>
            <a:r>
              <a:rPr lang="en-US" altLang="zh-CN" sz="2400" dirty="0">
                <a:ea typeface="Fira Code" panose="020B0809050000020004" pitchFamily="49" charset="0"/>
              </a:rPr>
              <a:t>{E}</a:t>
            </a:r>
            <a:r>
              <a:rPr lang="zh-CN" altLang="en-US" sz="2400" dirty="0"/>
              <a:t>）和图</a:t>
            </a:r>
            <a:r>
              <a:rPr lang="en-US" altLang="zh-CN" sz="2400" dirty="0">
                <a:ea typeface="Fira Code" panose="020B0809050000020004" pitchFamily="49" charset="0"/>
              </a:rPr>
              <a:t>G</a:t>
            </a:r>
            <a:r>
              <a:rPr lang="en-US" altLang="zh-CN" sz="2400" baseline="30000" dirty="0">
                <a:ea typeface="Fira Code" panose="020B0809050000020004" pitchFamily="49" charset="0"/>
              </a:rPr>
              <a:t>/</a:t>
            </a:r>
            <a:r>
              <a:rPr lang="en-US" altLang="zh-CN" sz="2400" dirty="0">
                <a:ea typeface="Fira Code" panose="020B0809050000020004" pitchFamily="49" charset="0"/>
              </a:rPr>
              <a:t>=</a:t>
            </a:r>
            <a:r>
              <a:rPr lang="zh-CN" altLang="en-US" sz="2400" dirty="0"/>
              <a:t>（</a:t>
            </a:r>
            <a:r>
              <a:rPr lang="en-US" altLang="zh-CN" sz="2400" dirty="0">
                <a:ea typeface="Fira Code" panose="020B0809050000020004" pitchFamily="49" charset="0"/>
              </a:rPr>
              <a:t>V</a:t>
            </a:r>
            <a:r>
              <a:rPr lang="en-US" altLang="zh-CN" sz="2400" baseline="30000" dirty="0">
                <a:ea typeface="Fira Code" panose="020B0809050000020004" pitchFamily="49" charset="0"/>
              </a:rPr>
              <a:t>/</a:t>
            </a:r>
            <a:r>
              <a:rPr lang="zh-CN" altLang="en-US" sz="2400" dirty="0"/>
              <a:t>，</a:t>
            </a:r>
            <a:r>
              <a:rPr lang="en-US" altLang="zh-CN" sz="2400" dirty="0">
                <a:ea typeface="Fira Code" panose="020B0809050000020004" pitchFamily="49" charset="0"/>
              </a:rPr>
              <a:t>{E</a:t>
            </a:r>
            <a:r>
              <a:rPr lang="en-US" altLang="zh-CN" sz="2400" baseline="30000" dirty="0">
                <a:ea typeface="Fira Code" panose="020B0809050000020004" pitchFamily="49" charset="0"/>
              </a:rPr>
              <a:t>/</a:t>
            </a:r>
            <a:r>
              <a:rPr lang="en-US" altLang="zh-CN" sz="2400" dirty="0">
                <a:ea typeface="Fira Code" panose="020B0809050000020004" pitchFamily="49" charset="0"/>
              </a:rPr>
              <a:t>}</a:t>
            </a:r>
            <a:r>
              <a:rPr lang="zh-CN" altLang="en-US" sz="2400" dirty="0"/>
              <a:t>）</a:t>
            </a:r>
            <a:r>
              <a:rPr lang="en-US" altLang="zh-CN" sz="2400" dirty="0">
                <a:ea typeface="Fira Code" panose="020B0809050000020004" pitchFamily="49" charset="0"/>
              </a:rPr>
              <a:t>,</a:t>
            </a:r>
            <a:r>
              <a:rPr lang="zh-CN" altLang="en-US" sz="2400" dirty="0"/>
              <a:t>若</a:t>
            </a:r>
            <a:r>
              <a:rPr lang="en-US" altLang="zh-CN" sz="2400" dirty="0">
                <a:ea typeface="Fira Code" panose="020B0809050000020004" pitchFamily="49" charset="0"/>
              </a:rPr>
              <a:t>V</a:t>
            </a:r>
            <a:r>
              <a:rPr lang="en-US" altLang="zh-CN" sz="2400" baseline="30000" dirty="0">
                <a:ea typeface="Fira Code" panose="020B0809050000020004" pitchFamily="49" charset="0"/>
              </a:rPr>
              <a:t>/</a:t>
            </a:r>
            <a:r>
              <a:rPr lang="en-US" altLang="zh-CN" sz="2400" dirty="0">
                <a:ea typeface="Fira Code" panose="020B0809050000020004" pitchFamily="49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ea typeface="Fira Code" panose="020B0809050000020004" pitchFamily="49" charset="0"/>
              </a:rPr>
              <a:t>V</a:t>
            </a:r>
            <a:r>
              <a:rPr lang="zh-CN" altLang="en-US" sz="2400" dirty="0"/>
              <a:t>且</a:t>
            </a:r>
            <a:r>
              <a:rPr lang="en-US" altLang="zh-CN" sz="2400" dirty="0">
                <a:ea typeface="Fira Code" panose="020B0809050000020004" pitchFamily="49" charset="0"/>
              </a:rPr>
              <a:t>E</a:t>
            </a:r>
            <a:r>
              <a:rPr lang="en-US" altLang="zh-CN" sz="2400" baseline="30000" dirty="0">
                <a:ea typeface="Fira Code" panose="020B0809050000020004" pitchFamily="49" charset="0"/>
              </a:rPr>
              <a:t>/ </a:t>
            </a:r>
            <a:r>
              <a:rPr lang="en-US" altLang="zh-CN" sz="2400" dirty="0">
                <a:ea typeface="Fira Code" panose="020B0809050000020004" pitchFamily="49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ea typeface="Fira Code" panose="020B0809050000020004" pitchFamily="49" charset="0"/>
              </a:rPr>
              <a:t> E</a:t>
            </a:r>
            <a:r>
              <a:rPr lang="zh-CN" altLang="en-US" sz="2400" dirty="0"/>
              <a:t>，则称图</a:t>
            </a:r>
            <a:r>
              <a:rPr lang="en-US" altLang="zh-CN" sz="2400" dirty="0">
                <a:ea typeface="Fira Code" panose="020B0809050000020004" pitchFamily="49" charset="0"/>
              </a:rPr>
              <a:t>G</a:t>
            </a:r>
            <a:r>
              <a:rPr lang="en-US" altLang="zh-CN" sz="2400" baseline="30000" dirty="0">
                <a:ea typeface="Fira Code" panose="020B0809050000020004" pitchFamily="49" charset="0"/>
              </a:rPr>
              <a:t>/</a:t>
            </a:r>
            <a:r>
              <a:rPr lang="zh-CN" altLang="en-US" sz="2400" dirty="0"/>
              <a:t>为</a:t>
            </a:r>
            <a:r>
              <a:rPr lang="en-US" altLang="zh-CN" sz="2400" dirty="0">
                <a:ea typeface="Fira Code" panose="020B0809050000020004" pitchFamily="49" charset="0"/>
              </a:rPr>
              <a:t>G</a:t>
            </a:r>
            <a:r>
              <a:rPr lang="zh-CN" altLang="en-US" sz="2400" dirty="0"/>
              <a:t>的子图。 </a:t>
            </a:r>
            <a:endParaRPr lang="en-US" altLang="zh-CN" sz="2400" dirty="0">
              <a:ea typeface="Fira Code" panose="020B0809050000020004" pitchFamily="49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E9134B"/>
                </a:solidFill>
              </a:rPr>
              <a:t>邻接点</a:t>
            </a:r>
            <a:r>
              <a:rPr lang="zh-CN" altLang="en-US" sz="2400" dirty="0"/>
              <a:t>：</a:t>
            </a:r>
          </a:p>
          <a:p>
            <a:pPr lvl="1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/>
              <a:t>对于</a:t>
            </a:r>
            <a:r>
              <a:rPr lang="zh-CN" altLang="en-US" sz="2000" dirty="0">
                <a:solidFill>
                  <a:srgbClr val="168E27"/>
                </a:solidFill>
              </a:rPr>
              <a:t>无向图</a:t>
            </a:r>
            <a:r>
              <a:rPr lang="zh-CN" altLang="en-US" sz="2000" dirty="0"/>
              <a:t> </a:t>
            </a:r>
            <a:r>
              <a:rPr lang="en-US" altLang="zh-CN" sz="2000" dirty="0">
                <a:ea typeface="Fira Code" panose="020B0809050000020004" pitchFamily="49" charset="0"/>
              </a:rPr>
              <a:t>G=</a:t>
            </a:r>
            <a:r>
              <a:rPr lang="zh-CN" altLang="en-US" sz="2000" dirty="0"/>
              <a:t>（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zh-CN" altLang="en-US" sz="2000" dirty="0"/>
              <a:t>，</a:t>
            </a:r>
            <a:r>
              <a:rPr lang="en-US" altLang="zh-CN" sz="2000" dirty="0">
                <a:ea typeface="Fira Code" panose="020B0809050000020004" pitchFamily="49" charset="0"/>
              </a:rPr>
              <a:t>{E}</a:t>
            </a:r>
            <a:r>
              <a:rPr lang="zh-CN" altLang="en-US" sz="2000" dirty="0"/>
              <a:t>），如果边（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zh-CN" altLang="en-US" sz="2000" dirty="0"/>
              <a:t>，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en-US" altLang="zh-CN" sz="2000" baseline="30000" dirty="0">
                <a:ea typeface="Fira Code" panose="020B0809050000020004" pitchFamily="49" charset="0"/>
              </a:rPr>
              <a:t>/</a:t>
            </a:r>
            <a:r>
              <a:rPr lang="zh-CN" altLang="en-US" sz="2000" dirty="0"/>
              <a:t>）∈</a:t>
            </a:r>
            <a:r>
              <a:rPr lang="en-US" altLang="zh-CN" sz="2000" dirty="0">
                <a:ea typeface="Fira Code" panose="020B0809050000020004" pitchFamily="49" charset="0"/>
              </a:rPr>
              <a:t>E</a:t>
            </a:r>
            <a:r>
              <a:rPr lang="zh-CN" altLang="en-US" sz="2000" dirty="0"/>
              <a:t>，则称顶点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zh-CN" altLang="en-US" sz="2000" dirty="0"/>
              <a:t>，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en-US" altLang="zh-CN" sz="2000" baseline="30000" dirty="0">
                <a:ea typeface="Fira Code" panose="020B0809050000020004" pitchFamily="49" charset="0"/>
              </a:rPr>
              <a:t>/</a:t>
            </a:r>
            <a:r>
              <a:rPr lang="zh-CN" altLang="en-US" sz="2000" dirty="0"/>
              <a:t>互为邻接点，即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zh-CN" altLang="en-US" sz="2000" dirty="0"/>
              <a:t>，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en-US" altLang="zh-CN" sz="2000" baseline="30000" dirty="0">
                <a:ea typeface="Fira Code" panose="020B0809050000020004" pitchFamily="49" charset="0"/>
              </a:rPr>
              <a:t>/ </a:t>
            </a:r>
            <a:r>
              <a:rPr lang="zh-CN" altLang="en-US" sz="2000" dirty="0"/>
              <a:t>相邻接。边（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zh-CN" altLang="en-US" sz="2000" dirty="0"/>
              <a:t>，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en-US" altLang="zh-CN" sz="2000" baseline="30000" dirty="0">
                <a:ea typeface="Fira Code" panose="020B0809050000020004" pitchFamily="49" charset="0"/>
              </a:rPr>
              <a:t>/</a:t>
            </a:r>
            <a:r>
              <a:rPr lang="zh-CN" altLang="en-US" sz="2000" dirty="0"/>
              <a:t>）依附于顶点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zh-CN" altLang="en-US" sz="2000" dirty="0"/>
              <a:t>和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en-US" altLang="zh-CN" sz="2000" baseline="30000" dirty="0">
                <a:ea typeface="Fira Code" panose="020B0809050000020004" pitchFamily="49" charset="0"/>
              </a:rPr>
              <a:t>/</a:t>
            </a:r>
            <a:r>
              <a:rPr lang="zh-CN" altLang="en-US" sz="2000" dirty="0"/>
              <a:t>，或者说边（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zh-CN" altLang="en-US" sz="2000" dirty="0"/>
              <a:t>，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en-US" altLang="zh-CN" sz="2000" baseline="30000" dirty="0">
                <a:ea typeface="Fira Code" panose="020B0809050000020004" pitchFamily="49" charset="0"/>
              </a:rPr>
              <a:t>/</a:t>
            </a:r>
            <a:r>
              <a:rPr lang="zh-CN" altLang="en-US" sz="2000" dirty="0"/>
              <a:t>）与顶点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zh-CN" altLang="en-US" sz="2000" dirty="0"/>
              <a:t>和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en-US" altLang="zh-CN" sz="2000" baseline="30000" dirty="0">
                <a:ea typeface="Fira Code" panose="020B0809050000020004" pitchFamily="49" charset="0"/>
              </a:rPr>
              <a:t>/ </a:t>
            </a:r>
            <a:r>
              <a:rPr lang="zh-CN" altLang="en-US" sz="2000" dirty="0"/>
              <a:t>相关联。</a:t>
            </a:r>
          </a:p>
          <a:p>
            <a:pPr lvl="1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/>
              <a:t>对于</a:t>
            </a:r>
            <a:r>
              <a:rPr lang="zh-CN" altLang="en-US" sz="2000" dirty="0">
                <a:solidFill>
                  <a:srgbClr val="168E27"/>
                </a:solidFill>
              </a:rPr>
              <a:t>有向图</a:t>
            </a:r>
            <a:r>
              <a:rPr lang="en-US" altLang="zh-CN" sz="2000" dirty="0">
                <a:ea typeface="Fira Code" panose="020B0809050000020004" pitchFamily="49" charset="0"/>
              </a:rPr>
              <a:t>G=</a:t>
            </a:r>
            <a:r>
              <a:rPr lang="zh-CN" altLang="en-US" sz="2000" dirty="0"/>
              <a:t>（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zh-CN" altLang="en-US" sz="2000" dirty="0"/>
              <a:t>，</a:t>
            </a:r>
            <a:r>
              <a:rPr lang="en-US" altLang="zh-CN" sz="2000" dirty="0">
                <a:ea typeface="Fira Code" panose="020B0809050000020004" pitchFamily="49" charset="0"/>
              </a:rPr>
              <a:t>{A}</a:t>
            </a:r>
            <a:r>
              <a:rPr lang="zh-CN" altLang="en-US" sz="2000" dirty="0"/>
              <a:t>）而言，若弧</a:t>
            </a:r>
            <a:r>
              <a:rPr lang="en-US" altLang="zh-CN" sz="2000" dirty="0">
                <a:ea typeface="Fira Code" panose="020B0809050000020004" pitchFamily="49" charset="0"/>
              </a:rPr>
              <a:t>&lt;v</a:t>
            </a:r>
            <a:r>
              <a:rPr lang="zh-CN" altLang="en-US" sz="2000" dirty="0"/>
              <a:t>，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en-US" altLang="zh-CN" sz="2000" baseline="30000" dirty="0">
                <a:ea typeface="Fira Code" panose="020B0809050000020004" pitchFamily="49" charset="0"/>
              </a:rPr>
              <a:t>/</a:t>
            </a:r>
            <a:r>
              <a:rPr lang="en-US" altLang="zh-CN" sz="2000" dirty="0">
                <a:ea typeface="Fira Code" panose="020B0809050000020004" pitchFamily="49" charset="0"/>
              </a:rPr>
              <a:t>&gt;∈A</a:t>
            </a:r>
            <a:r>
              <a:rPr lang="zh-CN" altLang="en-US" sz="2000" dirty="0"/>
              <a:t>，则称顶点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zh-CN" altLang="en-US" sz="2000" dirty="0"/>
              <a:t>邻接到顶点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en-US" altLang="zh-CN" sz="2000" baseline="30000" dirty="0">
                <a:ea typeface="Fira Code" panose="020B0809050000020004" pitchFamily="49" charset="0"/>
              </a:rPr>
              <a:t>/</a:t>
            </a:r>
            <a:r>
              <a:rPr lang="zh-CN" altLang="en-US" sz="2000" dirty="0"/>
              <a:t>，顶点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en-US" altLang="zh-CN" sz="2000" baseline="30000" dirty="0">
                <a:ea typeface="Fira Code" panose="020B0809050000020004" pitchFamily="49" charset="0"/>
              </a:rPr>
              <a:t>/ </a:t>
            </a:r>
            <a:r>
              <a:rPr lang="zh-CN" altLang="en-US" sz="2000" dirty="0"/>
              <a:t>邻接自顶点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zh-CN" altLang="en-US" sz="2000" dirty="0"/>
              <a:t>，或者说弧</a:t>
            </a:r>
            <a:r>
              <a:rPr lang="en-US" altLang="zh-CN" sz="2000" dirty="0">
                <a:ea typeface="Fira Code" panose="020B0809050000020004" pitchFamily="49" charset="0"/>
              </a:rPr>
              <a:t>&lt;v</a:t>
            </a:r>
            <a:r>
              <a:rPr lang="zh-CN" altLang="en-US" sz="2000" dirty="0"/>
              <a:t>，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en-US" altLang="zh-CN" sz="2000" baseline="30000" dirty="0">
                <a:ea typeface="Fira Code" panose="020B0809050000020004" pitchFamily="49" charset="0"/>
              </a:rPr>
              <a:t>/</a:t>
            </a:r>
            <a:r>
              <a:rPr lang="en-US" altLang="zh-CN" sz="2000" dirty="0">
                <a:ea typeface="Fira Code" panose="020B0809050000020004" pitchFamily="49" charset="0"/>
              </a:rPr>
              <a:t>&gt;</a:t>
            </a:r>
            <a:r>
              <a:rPr lang="zh-CN" altLang="en-US" sz="2000" dirty="0"/>
              <a:t>与顶点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zh-CN" altLang="en-US" sz="2000" dirty="0"/>
              <a:t>，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en-US" altLang="zh-CN" sz="2000" baseline="30000" dirty="0">
                <a:ea typeface="Fira Code" panose="020B0809050000020004" pitchFamily="49" charset="0"/>
              </a:rPr>
              <a:t>/</a:t>
            </a:r>
            <a:r>
              <a:rPr lang="zh-CN" altLang="en-US" sz="2000" dirty="0"/>
              <a:t>相关联。</a:t>
            </a:r>
            <a:endParaRPr lang="en-US" altLang="zh-CN" sz="2000" dirty="0">
              <a:ea typeface="Fira Code" panose="020B0809050000020004" pitchFamily="49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E9134B"/>
                </a:solidFill>
              </a:rPr>
              <a:t>度、入度和出度</a:t>
            </a:r>
          </a:p>
          <a:p>
            <a:pPr lvl="1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/>
              <a:t>对于无向图而言，</a:t>
            </a:r>
            <a:r>
              <a:rPr lang="zh-CN" altLang="en-US" sz="2000" dirty="0">
                <a:solidFill>
                  <a:srgbClr val="E9134B"/>
                </a:solidFill>
              </a:rPr>
              <a:t>顶点</a:t>
            </a:r>
            <a:r>
              <a:rPr lang="en-US" altLang="zh-CN" sz="2000" dirty="0">
                <a:solidFill>
                  <a:srgbClr val="E9134B"/>
                </a:solidFill>
                <a:ea typeface="Fira Code" panose="020B0809050000020004" pitchFamily="49" charset="0"/>
              </a:rPr>
              <a:t>v</a:t>
            </a:r>
            <a:r>
              <a:rPr lang="zh-CN" altLang="en-US" sz="2000" dirty="0">
                <a:solidFill>
                  <a:srgbClr val="E9134B"/>
                </a:solidFill>
              </a:rPr>
              <a:t>的度</a:t>
            </a:r>
            <a:r>
              <a:rPr lang="zh-CN" altLang="en-US" sz="2000" dirty="0"/>
              <a:t>是</a:t>
            </a:r>
            <a:r>
              <a:rPr lang="zh-CN" altLang="en-US" sz="2000" dirty="0">
                <a:solidFill>
                  <a:srgbClr val="168E27"/>
                </a:solidFill>
              </a:rPr>
              <a:t>指和</a:t>
            </a:r>
            <a:r>
              <a:rPr lang="en-US" altLang="zh-CN" sz="2000" dirty="0">
                <a:solidFill>
                  <a:srgbClr val="168E27"/>
                </a:solidFill>
                <a:ea typeface="Fira Code" panose="020B0809050000020004" pitchFamily="49" charset="0"/>
              </a:rPr>
              <a:t>v</a:t>
            </a:r>
            <a:r>
              <a:rPr lang="zh-CN" altLang="en-US" sz="2000" dirty="0">
                <a:solidFill>
                  <a:srgbClr val="168E27"/>
                </a:solidFill>
              </a:rPr>
              <a:t>相关联的边的数目</a:t>
            </a:r>
            <a:r>
              <a:rPr lang="zh-CN" altLang="en-US" sz="2000" dirty="0"/>
              <a:t>，记作</a:t>
            </a:r>
            <a:r>
              <a:rPr lang="en-US" altLang="zh-CN" sz="2000" dirty="0">
                <a:solidFill>
                  <a:srgbClr val="168E27"/>
                </a:solidFill>
                <a:ea typeface="Fira Code" panose="020B0809050000020004" pitchFamily="49" charset="0"/>
              </a:rPr>
              <a:t>TD</a:t>
            </a:r>
            <a:r>
              <a:rPr lang="zh-CN" altLang="en-US" sz="2000" dirty="0">
                <a:solidFill>
                  <a:srgbClr val="168E27"/>
                </a:solidFill>
              </a:rPr>
              <a:t>（</a:t>
            </a:r>
            <a:r>
              <a:rPr lang="en-US" altLang="zh-CN" sz="2000" dirty="0">
                <a:solidFill>
                  <a:srgbClr val="168E27"/>
                </a:solidFill>
                <a:ea typeface="Fira Code" panose="020B0809050000020004" pitchFamily="49" charset="0"/>
              </a:rPr>
              <a:t>v</a:t>
            </a:r>
            <a:r>
              <a:rPr lang="zh-CN" altLang="en-US" sz="2000" dirty="0">
                <a:solidFill>
                  <a:srgbClr val="168E27"/>
                </a:solidFill>
              </a:rPr>
              <a:t>）</a:t>
            </a:r>
            <a:r>
              <a:rPr lang="zh-CN" altLang="en-US" sz="2000" dirty="0"/>
              <a:t>。 </a:t>
            </a:r>
          </a:p>
          <a:p>
            <a:pPr lvl="1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/>
              <a:t>对于有向图而言，顶点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zh-CN" altLang="en-US" sz="2000" dirty="0"/>
              <a:t>的度有</a:t>
            </a:r>
            <a:r>
              <a:rPr lang="zh-CN" altLang="en-US" sz="2000" dirty="0">
                <a:solidFill>
                  <a:srgbClr val="E9134B"/>
                </a:solidFill>
              </a:rPr>
              <a:t>出度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E9134B"/>
                </a:solidFill>
              </a:rPr>
              <a:t>入度</a:t>
            </a:r>
            <a:r>
              <a:rPr lang="zh-CN" altLang="en-US" sz="2000" dirty="0"/>
              <a:t>两部分：以</a:t>
            </a:r>
            <a:r>
              <a:rPr lang="zh-CN" altLang="en-US" sz="2000" dirty="0">
                <a:solidFill>
                  <a:srgbClr val="168E27"/>
                </a:solidFill>
              </a:rPr>
              <a:t>顶点</a:t>
            </a:r>
            <a:r>
              <a:rPr lang="en-US" altLang="zh-CN" sz="2000" dirty="0">
                <a:solidFill>
                  <a:srgbClr val="168E27"/>
                </a:solidFill>
                <a:ea typeface="Fira Code" panose="020B0809050000020004" pitchFamily="49" charset="0"/>
              </a:rPr>
              <a:t>v</a:t>
            </a:r>
            <a:r>
              <a:rPr lang="zh-CN" altLang="en-US" sz="2000" dirty="0">
                <a:solidFill>
                  <a:srgbClr val="168E27"/>
                </a:solidFill>
              </a:rPr>
              <a:t>为弧头的弧的数目</a:t>
            </a:r>
            <a:r>
              <a:rPr lang="zh-CN" altLang="en-US" sz="2000" dirty="0"/>
              <a:t>称为该顶点的</a:t>
            </a:r>
            <a:r>
              <a:rPr lang="zh-CN" altLang="en-US" sz="2000" dirty="0">
                <a:solidFill>
                  <a:srgbClr val="168E27"/>
                </a:solidFill>
              </a:rPr>
              <a:t>入度</a:t>
            </a:r>
            <a:r>
              <a:rPr lang="zh-CN" altLang="en-US" sz="2000" dirty="0"/>
              <a:t>，记作</a:t>
            </a:r>
            <a:r>
              <a:rPr lang="en-US" altLang="zh-CN" sz="2000" dirty="0">
                <a:solidFill>
                  <a:srgbClr val="168E27"/>
                </a:solidFill>
                <a:ea typeface="Fira Code" panose="020B0809050000020004" pitchFamily="49" charset="0"/>
              </a:rPr>
              <a:t>ID</a:t>
            </a:r>
            <a:r>
              <a:rPr lang="zh-CN" altLang="en-US" sz="2000" dirty="0">
                <a:solidFill>
                  <a:srgbClr val="168E27"/>
                </a:solidFill>
              </a:rPr>
              <a:t>（</a:t>
            </a:r>
            <a:r>
              <a:rPr lang="en-US" altLang="zh-CN" sz="2000" dirty="0">
                <a:solidFill>
                  <a:srgbClr val="168E27"/>
                </a:solidFill>
                <a:ea typeface="Fira Code" panose="020B0809050000020004" pitchFamily="49" charset="0"/>
              </a:rPr>
              <a:t>v</a:t>
            </a:r>
            <a:r>
              <a:rPr lang="zh-CN" altLang="en-US" sz="2000" dirty="0">
                <a:solidFill>
                  <a:srgbClr val="168E27"/>
                </a:solidFill>
              </a:rPr>
              <a:t>）</a:t>
            </a:r>
            <a:r>
              <a:rPr lang="zh-CN" altLang="en-US" sz="2000" dirty="0"/>
              <a:t>，以</a:t>
            </a:r>
            <a:r>
              <a:rPr lang="zh-CN" altLang="en-US" sz="2000" dirty="0">
                <a:solidFill>
                  <a:srgbClr val="168E27"/>
                </a:solidFill>
              </a:rPr>
              <a:t>顶点</a:t>
            </a:r>
            <a:r>
              <a:rPr lang="en-US" altLang="zh-CN" sz="2000" dirty="0">
                <a:solidFill>
                  <a:srgbClr val="168E27"/>
                </a:solidFill>
                <a:ea typeface="Fira Code" panose="020B0809050000020004" pitchFamily="49" charset="0"/>
              </a:rPr>
              <a:t>v</a:t>
            </a:r>
            <a:r>
              <a:rPr lang="zh-CN" altLang="en-US" sz="2000" dirty="0">
                <a:solidFill>
                  <a:srgbClr val="168E27"/>
                </a:solidFill>
              </a:rPr>
              <a:t>为弧尾的弧的数目</a:t>
            </a:r>
            <a:r>
              <a:rPr lang="zh-CN" altLang="en-US" sz="2000" dirty="0"/>
              <a:t>称为该顶点的</a:t>
            </a:r>
            <a:r>
              <a:rPr lang="zh-CN" altLang="en-US" sz="2000" dirty="0">
                <a:solidFill>
                  <a:srgbClr val="168E27"/>
                </a:solidFill>
              </a:rPr>
              <a:t>出度</a:t>
            </a:r>
            <a:r>
              <a:rPr lang="zh-CN" altLang="en-US" sz="2000" dirty="0"/>
              <a:t>，记作</a:t>
            </a:r>
            <a:r>
              <a:rPr lang="en-US" altLang="zh-CN" sz="2000" dirty="0">
                <a:solidFill>
                  <a:srgbClr val="168E27"/>
                </a:solidFill>
                <a:ea typeface="Fira Code" panose="020B0809050000020004" pitchFamily="49" charset="0"/>
              </a:rPr>
              <a:t>OD</a:t>
            </a:r>
            <a:r>
              <a:rPr lang="zh-CN" altLang="en-US" sz="2000" dirty="0">
                <a:solidFill>
                  <a:srgbClr val="168E27"/>
                </a:solidFill>
              </a:rPr>
              <a:t>（</a:t>
            </a:r>
            <a:r>
              <a:rPr lang="en-US" altLang="zh-CN" sz="2000" dirty="0">
                <a:solidFill>
                  <a:srgbClr val="168E27"/>
                </a:solidFill>
                <a:ea typeface="Fira Code" panose="020B0809050000020004" pitchFamily="49" charset="0"/>
              </a:rPr>
              <a:t>v</a:t>
            </a:r>
            <a:r>
              <a:rPr lang="zh-CN" altLang="en-US" sz="2000" dirty="0">
                <a:solidFill>
                  <a:srgbClr val="168E27"/>
                </a:solidFill>
              </a:rPr>
              <a:t>）</a:t>
            </a:r>
            <a:r>
              <a:rPr lang="zh-CN" altLang="en-US" sz="2000" dirty="0"/>
              <a:t>则顶点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zh-CN" altLang="en-US" sz="2000" dirty="0"/>
              <a:t>的度为：</a:t>
            </a:r>
          </a:p>
          <a:p>
            <a:pPr lvl="1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/>
              <a:t>   </a:t>
            </a:r>
            <a:r>
              <a:rPr lang="en-US" altLang="zh-CN" sz="2000" dirty="0">
                <a:ea typeface="Fira Code" panose="020B0809050000020004" pitchFamily="49" charset="0"/>
              </a:rPr>
              <a:t>TD</a:t>
            </a:r>
            <a:r>
              <a:rPr lang="zh-CN" altLang="en-US" sz="2000" dirty="0"/>
              <a:t>（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zh-CN" altLang="en-US" sz="2000" dirty="0"/>
              <a:t>）</a:t>
            </a:r>
            <a:r>
              <a:rPr lang="en-US" altLang="zh-CN" sz="2000" dirty="0">
                <a:ea typeface="Fira Code" panose="020B0809050000020004" pitchFamily="49" charset="0"/>
              </a:rPr>
              <a:t>= ID</a:t>
            </a:r>
            <a:r>
              <a:rPr lang="zh-CN" altLang="en-US" sz="2000" dirty="0"/>
              <a:t>（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zh-CN" altLang="en-US" sz="2000" dirty="0"/>
              <a:t>）</a:t>
            </a:r>
            <a:r>
              <a:rPr lang="en-US" altLang="zh-CN" sz="2000" dirty="0">
                <a:ea typeface="Fira Code" panose="020B0809050000020004" pitchFamily="49" charset="0"/>
              </a:rPr>
              <a:t>+ OD</a:t>
            </a:r>
            <a:r>
              <a:rPr lang="zh-CN" altLang="en-US" sz="2000" dirty="0"/>
              <a:t>（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zh-CN" altLang="en-US" sz="2000" dirty="0"/>
              <a:t>）。 </a:t>
            </a:r>
          </a:p>
        </p:txBody>
      </p:sp>
    </p:spTree>
    <p:extLst>
      <p:ext uri="{BB962C8B-B14F-4D97-AF65-F5344CB8AC3E}">
        <p14:creationId xmlns:p14="http://schemas.microsoft.com/office/powerpoint/2010/main" val="93454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152" y="1617471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2589552" y="2149535"/>
            <a:ext cx="0" cy="979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152" y="3129189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152" y="4518225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88" y="3129189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99243CE-2839-4B40-8474-7027B94A3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88" y="4518225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2589552" y="3661253"/>
            <a:ext cx="0" cy="856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855952" y="3395221"/>
            <a:ext cx="200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58A44B3-0F0D-4D42-92BD-4605142F84DB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2855952" y="4784257"/>
            <a:ext cx="200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8D89CA6-825F-4631-8DB1-45051F9AB03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777925" y="2071616"/>
            <a:ext cx="2160390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子图</a:t>
            </a:r>
          </a:p>
        </p:txBody>
      </p:sp>
      <p:sp>
        <p:nvSpPr>
          <p:cNvPr id="22" name="Oval 4">
            <a:extLst>
              <a:ext uri="{FF2B5EF4-FFF2-40B4-BE49-F238E27FC236}">
                <a16:creationId xmlns:a16="http://schemas.microsoft.com/office/drawing/2014/main" id="{1063AA9D-479C-404C-86B1-FE1370160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651" y="2354319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FA91568-97E2-4F66-B911-14ACEF486C11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209051" y="2886383"/>
            <a:ext cx="0" cy="979654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218E10A-8BD7-4150-9869-F6BEBD9854A1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>
            <a:off x="7475451" y="2620351"/>
            <a:ext cx="2004336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5">
            <a:extLst>
              <a:ext uri="{FF2B5EF4-FFF2-40B4-BE49-F238E27FC236}">
                <a16:creationId xmlns:a16="http://schemas.microsoft.com/office/drawing/2014/main" id="{7491DE50-18EE-4E3E-BBE6-BDE8099A9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651" y="3866037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26" name="Oval 8">
            <a:extLst>
              <a:ext uri="{FF2B5EF4-FFF2-40B4-BE49-F238E27FC236}">
                <a16:creationId xmlns:a16="http://schemas.microsoft.com/office/drawing/2014/main" id="{9485E88C-914F-4C32-B1BE-FF5EDABA7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9787" y="3866037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</a:t>
            </a:r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86AC2BF2-8A66-4FA4-AF50-3CF46C9DA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9787" y="2354319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E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BB1CCD7-80CD-439F-8BB7-74FD898DF143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7475451" y="4132069"/>
            <a:ext cx="2004336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23922C7-DB1F-46BD-B2F8-67715569FA3F}"/>
              </a:ext>
            </a:extLst>
          </p:cNvPr>
          <p:cNvCxnSpPr>
            <a:cxnSpLocks/>
            <a:stCxn id="22" idx="5"/>
            <a:endCxn id="26" idx="1"/>
          </p:cNvCxnSpPr>
          <p:nvPr/>
        </p:nvCxnSpPr>
        <p:spPr>
          <a:xfrm>
            <a:off x="7397424" y="2808464"/>
            <a:ext cx="2160390" cy="113549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27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07244-1F0F-4F97-8950-C19D2CFF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/>
          <a:lstStyle/>
          <a:p>
            <a:r>
              <a:rPr lang="zh-CN" altLang="en-US" dirty="0"/>
              <a:t>基本术语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9861-4847-4412-8D77-9F06F5574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4"/>
            <a:ext cx="10515600" cy="4898579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E9134B"/>
                </a:solidFill>
              </a:rPr>
              <a:t>权与网</a:t>
            </a:r>
            <a:r>
              <a:rPr lang="en-US" altLang="zh-CN" sz="2400" dirty="0">
                <a:ea typeface="Fira Code" panose="020B0809050000020004" pitchFamily="49" charset="0"/>
              </a:rPr>
              <a:t>: </a:t>
            </a:r>
            <a:r>
              <a:rPr lang="zh-CN" altLang="en-US" sz="2400" dirty="0"/>
              <a:t>在实际应用中，有时图的</a:t>
            </a:r>
            <a:r>
              <a:rPr lang="zh-CN" altLang="en-US" sz="2400" dirty="0">
                <a:solidFill>
                  <a:srgbClr val="168E27"/>
                </a:solidFill>
              </a:rPr>
              <a:t>边或弧上</a:t>
            </a:r>
            <a:r>
              <a:rPr lang="zh-CN" altLang="en-US" sz="2400" dirty="0"/>
              <a:t>往往与具有</a:t>
            </a:r>
            <a:r>
              <a:rPr lang="zh-CN" altLang="en-US" sz="2400" dirty="0">
                <a:solidFill>
                  <a:srgbClr val="168E27"/>
                </a:solidFill>
              </a:rPr>
              <a:t>一定意义的数有关</a:t>
            </a:r>
            <a:r>
              <a:rPr lang="zh-CN" altLang="en-US" sz="2400" dirty="0"/>
              <a:t>，即</a:t>
            </a:r>
            <a:r>
              <a:rPr lang="zh-CN" altLang="en-US" sz="2400" dirty="0">
                <a:solidFill>
                  <a:srgbClr val="168E27"/>
                </a:solidFill>
              </a:rPr>
              <a:t>每一条边都有与它相关的数，称为</a:t>
            </a:r>
            <a:r>
              <a:rPr lang="zh-CN" altLang="en-US" sz="2400" dirty="0">
                <a:solidFill>
                  <a:srgbClr val="E9134B"/>
                </a:solidFill>
              </a:rPr>
              <a:t>权</a:t>
            </a:r>
            <a:r>
              <a:rPr lang="zh-CN" altLang="en-US" sz="2400" dirty="0"/>
              <a:t>，这些权可以表示从一个顶点到另一个顶点的距离或耗费等信息。我们将</a:t>
            </a:r>
            <a:r>
              <a:rPr lang="zh-CN" altLang="en-US" sz="2400" dirty="0">
                <a:solidFill>
                  <a:srgbClr val="168E27"/>
                </a:solidFill>
              </a:rPr>
              <a:t>这种带权的图</a:t>
            </a:r>
            <a:r>
              <a:rPr lang="zh-CN" altLang="en-US" sz="2400" dirty="0"/>
              <a:t>叫做</a:t>
            </a:r>
            <a:r>
              <a:rPr lang="zh-CN" altLang="en-US" sz="2400" dirty="0">
                <a:solidFill>
                  <a:srgbClr val="168E27"/>
                </a:solidFill>
              </a:rPr>
              <a:t>赋权图或网</a:t>
            </a:r>
            <a:r>
              <a:rPr lang="zh-CN" altLang="en-US" sz="2400" dirty="0"/>
              <a:t>。</a:t>
            </a:r>
            <a:endParaRPr lang="en-US" altLang="zh-CN" sz="2400" dirty="0">
              <a:ea typeface="Fira Code" panose="020B0809050000020004" pitchFamily="49" charset="0"/>
            </a:endParaRP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F4B9116E-6DCA-41CB-BB70-EFF031DFD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347" y="2789324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3999AB5-DC6E-4B78-93E5-904E2E8A8EA2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3298747" y="3321388"/>
            <a:ext cx="0" cy="23686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7EAB025-9831-42EF-9922-5B9E9C25761B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565147" y="3055356"/>
            <a:ext cx="35401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7">
            <a:extLst>
              <a:ext uri="{FF2B5EF4-FFF2-40B4-BE49-F238E27FC236}">
                <a16:creationId xmlns:a16="http://schemas.microsoft.com/office/drawing/2014/main" id="{AA7B2D7C-B6FF-4BE1-8A3A-E1EAC50F4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347" y="569007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5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385F9CE3-FE61-4900-B935-57752A42E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209" y="430104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6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9DA851B8-0CBE-49C8-B2BB-1EEF198D1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9807" y="4301042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3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2DB14CAC-9435-4E74-87A2-48EE26807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323" y="5690078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4</a:t>
            </a:r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467138F1-72DB-40F2-AB2B-58AA0B882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323" y="2789324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BBFEFB5-AC8B-4F60-AC63-7E3671E68D62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3487120" y="4755187"/>
            <a:ext cx="1672116" cy="1012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E64D40D-9BD5-4DDD-B996-A1CD466BDAA6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7560096" y="4755187"/>
            <a:ext cx="1737738" cy="1012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3A26E20-237D-4460-B597-304EA6F674C4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5535982" y="4755187"/>
            <a:ext cx="1647368" cy="1012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84FB296-BE25-4C19-ABF8-284DF049C0A6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3565147" y="5956110"/>
            <a:ext cx="35401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A9DF675-27C5-47AC-8EB9-F182BF73F279}"/>
              </a:ext>
            </a:extLst>
          </p:cNvPr>
          <p:cNvCxnSpPr>
            <a:cxnSpLocks/>
            <a:stCxn id="9" idx="1"/>
            <a:endCxn id="11" idx="5"/>
          </p:cNvCxnSpPr>
          <p:nvPr/>
        </p:nvCxnSpPr>
        <p:spPr>
          <a:xfrm flipH="1" flipV="1">
            <a:off x="7560096" y="3243469"/>
            <a:ext cx="1737738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1488632-EA87-4E49-8DC8-37406715D8FF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3487120" y="3243469"/>
            <a:ext cx="1672116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F40A7A9-7EDB-4796-9AC1-6030B36E492A}"/>
              </a:ext>
            </a:extLst>
          </p:cNvPr>
          <p:cNvCxnSpPr>
            <a:cxnSpLocks/>
            <a:stCxn id="11" idx="3"/>
            <a:endCxn id="8" idx="7"/>
          </p:cNvCxnSpPr>
          <p:nvPr/>
        </p:nvCxnSpPr>
        <p:spPr>
          <a:xfrm flipH="1">
            <a:off x="5535982" y="3243469"/>
            <a:ext cx="1647368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C30740B-E068-448C-BD30-8A2FDBB43902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7371723" y="3321388"/>
            <a:ext cx="0" cy="23686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9FF90FD-B6B4-4A2C-B81A-7BD97C5D4660}"/>
              </a:ext>
            </a:extLst>
          </p:cNvPr>
          <p:cNvSpPr txBox="1"/>
          <p:nvPr/>
        </p:nvSpPr>
        <p:spPr>
          <a:xfrm>
            <a:off x="5068647" y="2647065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16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6D639B9-E14C-4094-B660-CDE73F198461}"/>
              </a:ext>
            </a:extLst>
          </p:cNvPr>
          <p:cNvSpPr txBox="1"/>
          <p:nvPr/>
        </p:nvSpPr>
        <p:spPr>
          <a:xfrm>
            <a:off x="3879573" y="3824353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21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704F70F-47F8-4E29-A2C5-56AC1CE57E04}"/>
              </a:ext>
            </a:extLst>
          </p:cNvPr>
          <p:cNvSpPr txBox="1"/>
          <p:nvPr/>
        </p:nvSpPr>
        <p:spPr>
          <a:xfrm>
            <a:off x="2681022" y="4301042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19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77F90D-81CF-4DA8-88EE-2ECF127F951E}"/>
              </a:ext>
            </a:extLst>
          </p:cNvPr>
          <p:cNvSpPr txBox="1"/>
          <p:nvPr/>
        </p:nvSpPr>
        <p:spPr>
          <a:xfrm>
            <a:off x="5021668" y="6032621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18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002CCE6-80A7-419E-AA0C-AB0118BEC537}"/>
              </a:ext>
            </a:extLst>
          </p:cNvPr>
          <p:cNvSpPr txBox="1"/>
          <p:nvPr/>
        </p:nvSpPr>
        <p:spPr>
          <a:xfrm>
            <a:off x="3876412" y="4892260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33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5E282F1-0CF3-42DB-825A-3D5E9EB65D89}"/>
              </a:ext>
            </a:extLst>
          </p:cNvPr>
          <p:cNvSpPr txBox="1"/>
          <p:nvPr/>
        </p:nvSpPr>
        <p:spPr>
          <a:xfrm>
            <a:off x="6241070" y="3824353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11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909D6D-6DB0-4954-BBD9-C6051203839F}"/>
              </a:ext>
            </a:extLst>
          </p:cNvPr>
          <p:cNvSpPr txBox="1"/>
          <p:nvPr/>
        </p:nvSpPr>
        <p:spPr>
          <a:xfrm>
            <a:off x="6237909" y="4892260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14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110A965-47FE-44E6-B6D5-59549D462E32}"/>
              </a:ext>
            </a:extLst>
          </p:cNvPr>
          <p:cNvSpPr txBox="1"/>
          <p:nvPr/>
        </p:nvSpPr>
        <p:spPr>
          <a:xfrm>
            <a:off x="7324556" y="4301042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1D1248B-87AF-4831-96C9-58C245AC5934}"/>
              </a:ext>
            </a:extLst>
          </p:cNvPr>
          <p:cNvSpPr txBox="1"/>
          <p:nvPr/>
        </p:nvSpPr>
        <p:spPr>
          <a:xfrm>
            <a:off x="8323154" y="5261592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8EE4138-4349-4E00-9095-C9E5296FAE21}"/>
              </a:ext>
            </a:extLst>
          </p:cNvPr>
          <p:cNvSpPr txBox="1"/>
          <p:nvPr/>
        </p:nvSpPr>
        <p:spPr>
          <a:xfrm>
            <a:off x="8323500" y="3449067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77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07244-1F0F-4F97-8950-C19D2CFF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/>
          <a:lstStyle/>
          <a:p>
            <a:r>
              <a:rPr lang="zh-CN" altLang="en-US" dirty="0"/>
              <a:t>基本术语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9861-4847-4412-8D77-9F06F5574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4"/>
            <a:ext cx="10515600" cy="4898579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E9134B"/>
                </a:solidFill>
              </a:rPr>
              <a:t>路径与回路</a:t>
            </a:r>
          </a:p>
          <a:p>
            <a:pPr lvl="1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168E27"/>
                </a:solidFill>
              </a:rPr>
              <a:t>无向图</a:t>
            </a:r>
            <a:r>
              <a:rPr lang="en-US" altLang="zh-CN" sz="2000" dirty="0">
                <a:ea typeface="Fira Code" panose="020B0809050000020004" pitchFamily="49" charset="0"/>
              </a:rPr>
              <a:t>G=</a:t>
            </a:r>
            <a:r>
              <a:rPr lang="zh-CN" altLang="en-US" sz="2000" dirty="0"/>
              <a:t>（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zh-CN" altLang="en-US" sz="2000" dirty="0"/>
              <a:t>，</a:t>
            </a:r>
            <a:r>
              <a:rPr lang="en-US" altLang="zh-CN" sz="2000" dirty="0">
                <a:ea typeface="Fira Code" panose="020B0809050000020004" pitchFamily="49" charset="0"/>
              </a:rPr>
              <a:t>{E}</a:t>
            </a:r>
            <a:r>
              <a:rPr lang="zh-CN" altLang="en-US" sz="2000" dirty="0"/>
              <a:t>）中从</a:t>
            </a:r>
            <a:r>
              <a:rPr lang="zh-CN" altLang="en-US" sz="2000" dirty="0">
                <a:solidFill>
                  <a:srgbClr val="E9134B"/>
                </a:solidFill>
              </a:rPr>
              <a:t>顶点</a:t>
            </a:r>
            <a:r>
              <a:rPr lang="en-US" altLang="zh-CN" sz="2000" dirty="0">
                <a:solidFill>
                  <a:srgbClr val="E9134B"/>
                </a:solidFill>
                <a:ea typeface="Fira Code" panose="020B0809050000020004" pitchFamily="49" charset="0"/>
              </a:rPr>
              <a:t>v</a:t>
            </a:r>
            <a:r>
              <a:rPr lang="zh-CN" altLang="en-US" sz="2000" dirty="0">
                <a:solidFill>
                  <a:srgbClr val="E9134B"/>
                </a:solidFill>
              </a:rPr>
              <a:t>到</a:t>
            </a:r>
            <a:r>
              <a:rPr lang="en-US" altLang="zh-CN" sz="2000" dirty="0">
                <a:solidFill>
                  <a:srgbClr val="E9134B"/>
                </a:solidFill>
                <a:ea typeface="Fira Code" panose="020B0809050000020004" pitchFamily="49" charset="0"/>
              </a:rPr>
              <a:t>v</a:t>
            </a:r>
            <a:r>
              <a:rPr lang="en-US" altLang="zh-CN" sz="2000" baseline="30000" dirty="0">
                <a:solidFill>
                  <a:srgbClr val="E9134B"/>
                </a:solidFill>
                <a:ea typeface="Fira Code" panose="020B0809050000020004" pitchFamily="49" charset="0"/>
              </a:rPr>
              <a:t>/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rgbClr val="168E27"/>
                </a:solidFill>
              </a:rPr>
              <a:t>路径</a:t>
            </a:r>
            <a:r>
              <a:rPr lang="zh-CN" altLang="en-US" sz="2000" dirty="0"/>
              <a:t>是一个顶点序列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en-US" altLang="zh-CN" sz="2000" baseline="-30000" dirty="0">
                <a:ea typeface="Fira Code" panose="020B0809050000020004" pitchFamily="49" charset="0"/>
              </a:rPr>
              <a:t>i 0</a:t>
            </a:r>
            <a:r>
              <a:rPr lang="zh-CN" altLang="en-US" sz="2000" dirty="0"/>
              <a:t>，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en-US" altLang="zh-CN" sz="2000" baseline="-30000" dirty="0">
                <a:ea typeface="Fira Code" panose="020B0809050000020004" pitchFamily="49" charset="0"/>
              </a:rPr>
              <a:t>i1</a:t>
            </a:r>
            <a:r>
              <a:rPr lang="zh-CN" altLang="en-US" sz="2000" dirty="0"/>
              <a:t>，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en-US" altLang="zh-CN" sz="2000" baseline="-30000" dirty="0">
                <a:ea typeface="Fira Code" panose="020B0809050000020004" pitchFamily="49" charset="0"/>
              </a:rPr>
              <a:t>i2</a:t>
            </a:r>
            <a:r>
              <a:rPr lang="zh-CN" altLang="en-US" sz="2000" dirty="0"/>
              <a:t>，</a:t>
            </a:r>
            <a:r>
              <a:rPr lang="en-US" altLang="zh-CN" sz="2000" dirty="0">
                <a:ea typeface="Fira Code" panose="020B0809050000020004" pitchFamily="49" charset="0"/>
              </a:rPr>
              <a:t>…</a:t>
            </a:r>
            <a:r>
              <a:rPr lang="zh-CN" altLang="en-US" sz="2000" dirty="0"/>
              <a:t>，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en-US" altLang="zh-CN" sz="2000" baseline="-30000" dirty="0">
                <a:ea typeface="Fira Code" panose="020B0809050000020004" pitchFamily="49" charset="0"/>
              </a:rPr>
              <a:t>in</a:t>
            </a:r>
            <a:r>
              <a:rPr lang="zh-CN" altLang="en-US" sz="2000" dirty="0"/>
              <a:t>，其中（</a:t>
            </a:r>
            <a:r>
              <a:rPr lang="en-US" altLang="zh-CN" sz="2000" dirty="0">
                <a:ea typeface="Fira Code" panose="020B0809050000020004" pitchFamily="49" charset="0"/>
              </a:rPr>
              <a:t>v</a:t>
            </a:r>
            <a:r>
              <a:rPr lang="en-US" altLang="zh-CN" sz="2000" baseline="-30000" dirty="0">
                <a:ea typeface="Fira Code" panose="020B0809050000020004" pitchFamily="49" charset="0"/>
              </a:rPr>
              <a:t>ij-1</a:t>
            </a:r>
            <a:r>
              <a:rPr lang="zh-CN" altLang="en-US" sz="2000" dirty="0"/>
              <a:t>，</a:t>
            </a:r>
            <a:r>
              <a:rPr lang="en-US" altLang="zh-CN" sz="2000" dirty="0" err="1">
                <a:ea typeface="Fira Code" panose="020B0809050000020004" pitchFamily="49" charset="0"/>
              </a:rPr>
              <a:t>v</a:t>
            </a:r>
            <a:r>
              <a:rPr lang="en-US" altLang="zh-CN" sz="2000" baseline="-30000" dirty="0" err="1">
                <a:ea typeface="Fira Code" panose="020B0809050000020004" pitchFamily="49" charset="0"/>
              </a:rPr>
              <a:t>ij</a:t>
            </a:r>
            <a:r>
              <a:rPr lang="zh-CN" altLang="en-US" sz="2000" dirty="0"/>
              <a:t>）∈</a:t>
            </a:r>
            <a:r>
              <a:rPr lang="en-US" altLang="zh-CN" sz="2000" dirty="0">
                <a:ea typeface="Fira Code" panose="020B0809050000020004" pitchFamily="49" charset="0"/>
              </a:rPr>
              <a:t>E</a:t>
            </a:r>
            <a:r>
              <a:rPr lang="zh-CN" altLang="en-US" sz="2000" dirty="0"/>
              <a:t>，</a:t>
            </a:r>
            <a:r>
              <a:rPr lang="en-US" altLang="zh-CN" sz="2000" dirty="0">
                <a:ea typeface="Fira Code" panose="020B0809050000020004" pitchFamily="49" charset="0"/>
              </a:rPr>
              <a:t>1≤j≤n</a:t>
            </a:r>
            <a:r>
              <a:rPr lang="zh-CN" altLang="en-US" sz="2000" dirty="0"/>
              <a:t>。如果图</a:t>
            </a:r>
            <a:r>
              <a:rPr lang="en-US" altLang="zh-CN" sz="2000" dirty="0">
                <a:ea typeface="Fira Code" panose="020B0809050000020004" pitchFamily="49" charset="0"/>
              </a:rPr>
              <a:t>G</a:t>
            </a:r>
            <a:r>
              <a:rPr lang="zh-CN" altLang="en-US" sz="2000" dirty="0"/>
              <a:t>是</a:t>
            </a:r>
            <a:r>
              <a:rPr lang="zh-CN" altLang="en-US" sz="2000" dirty="0">
                <a:solidFill>
                  <a:srgbClr val="168E27"/>
                </a:solidFill>
              </a:rPr>
              <a:t>有向图</a:t>
            </a:r>
            <a:r>
              <a:rPr lang="zh-CN" altLang="en-US" sz="2000" dirty="0"/>
              <a:t>，则</a:t>
            </a:r>
            <a:r>
              <a:rPr lang="zh-CN" altLang="en-US" sz="2000" dirty="0">
                <a:solidFill>
                  <a:srgbClr val="168E27"/>
                </a:solidFill>
              </a:rPr>
              <a:t>路径</a:t>
            </a:r>
            <a:r>
              <a:rPr lang="zh-CN" altLang="en-US" sz="2000" dirty="0"/>
              <a:t>也是</a:t>
            </a:r>
            <a:r>
              <a:rPr lang="zh-CN" altLang="en-US" sz="2000" dirty="0">
                <a:solidFill>
                  <a:srgbClr val="E9134B"/>
                </a:solidFill>
              </a:rPr>
              <a:t>有向</a:t>
            </a:r>
            <a:r>
              <a:rPr lang="zh-CN" altLang="en-US" sz="2000" dirty="0"/>
              <a:t>的，顶点序列应满足</a:t>
            </a:r>
            <a:r>
              <a:rPr lang="en-US" altLang="zh-CN" sz="2000" dirty="0">
                <a:ea typeface="Fira Code" panose="020B0809050000020004" pitchFamily="49" charset="0"/>
              </a:rPr>
              <a:t>&lt;v</a:t>
            </a:r>
            <a:r>
              <a:rPr lang="en-US" altLang="zh-CN" sz="2000" baseline="-30000" dirty="0">
                <a:ea typeface="Fira Code" panose="020B0809050000020004" pitchFamily="49" charset="0"/>
              </a:rPr>
              <a:t>ij-1</a:t>
            </a:r>
            <a:r>
              <a:rPr lang="zh-CN" altLang="en-US" sz="2000" dirty="0"/>
              <a:t>，</a:t>
            </a:r>
            <a:r>
              <a:rPr lang="en-US" altLang="zh-CN" sz="2000" dirty="0" err="1">
                <a:ea typeface="Fira Code" panose="020B0809050000020004" pitchFamily="49" charset="0"/>
              </a:rPr>
              <a:t>v</a:t>
            </a:r>
            <a:r>
              <a:rPr lang="en-US" altLang="zh-CN" sz="2000" baseline="-30000" dirty="0" err="1">
                <a:ea typeface="Fira Code" panose="020B0809050000020004" pitchFamily="49" charset="0"/>
              </a:rPr>
              <a:t>ij</a:t>
            </a:r>
            <a:r>
              <a:rPr lang="en-US" altLang="zh-CN" sz="2000" dirty="0">
                <a:ea typeface="Fira Code" panose="020B0809050000020004" pitchFamily="49" charset="0"/>
              </a:rPr>
              <a:t>&gt;∈A</a:t>
            </a:r>
            <a:r>
              <a:rPr lang="zh-CN" altLang="en-US" sz="2000" dirty="0"/>
              <a:t>，</a:t>
            </a:r>
            <a:r>
              <a:rPr lang="en-US" altLang="zh-CN" sz="2000" dirty="0">
                <a:ea typeface="Fira Code" panose="020B0809050000020004" pitchFamily="49" charset="0"/>
              </a:rPr>
              <a:t>1≤j≤n</a:t>
            </a:r>
            <a:r>
              <a:rPr lang="zh-CN" altLang="en-US" sz="2000" dirty="0"/>
              <a:t>。</a:t>
            </a:r>
            <a:endParaRPr lang="en-US" altLang="zh-CN" sz="2000" dirty="0">
              <a:ea typeface="Fira Code" panose="020B0809050000020004" pitchFamily="49" charset="0"/>
            </a:endParaRPr>
          </a:p>
          <a:p>
            <a:pPr lvl="1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E9134B"/>
                </a:solidFill>
              </a:rPr>
              <a:t>路径长度</a:t>
            </a:r>
            <a:r>
              <a:rPr lang="zh-CN" altLang="en-US" sz="2000" dirty="0"/>
              <a:t>：指路径上经过的弧或边的数目。</a:t>
            </a:r>
            <a:endParaRPr lang="en-US" altLang="zh-CN" sz="2000" dirty="0">
              <a:ea typeface="Fira Code" panose="020B0809050000020004" pitchFamily="49" charset="0"/>
            </a:endParaRP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E9134B"/>
                </a:solidFill>
              </a:rPr>
              <a:t>回路或环</a:t>
            </a:r>
            <a:r>
              <a:rPr lang="zh-CN" altLang="en-US" sz="2000" dirty="0"/>
              <a:t>：在一个路径中，若其第一个顶点和最后一个顶点是相同的，即</a:t>
            </a:r>
            <a:r>
              <a:rPr lang="en-US" altLang="zh-CN" sz="2000" dirty="0">
                <a:solidFill>
                  <a:srgbClr val="168E27"/>
                </a:solidFill>
                <a:ea typeface="Fira Code" panose="020B0809050000020004" pitchFamily="49" charset="0"/>
              </a:rPr>
              <a:t>v =v</a:t>
            </a:r>
            <a:r>
              <a:rPr lang="en-US" altLang="zh-CN" sz="2000" baseline="30000" dirty="0">
                <a:solidFill>
                  <a:srgbClr val="168E27"/>
                </a:solidFill>
                <a:ea typeface="Fira Code" panose="020B0809050000020004" pitchFamily="49" charset="0"/>
              </a:rPr>
              <a:t>/</a:t>
            </a:r>
            <a:r>
              <a:rPr lang="zh-CN" altLang="en-US" sz="2000" dirty="0"/>
              <a:t>，则称该路径为一个</a:t>
            </a:r>
            <a:r>
              <a:rPr lang="zh-CN" altLang="en-US" sz="2000" dirty="0">
                <a:solidFill>
                  <a:srgbClr val="168E27"/>
                </a:solidFill>
              </a:rPr>
              <a:t>回路或环</a:t>
            </a:r>
            <a:r>
              <a:rPr lang="zh-CN" altLang="en-US" sz="2000" dirty="0"/>
              <a:t>。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E9134B"/>
                </a:solidFill>
              </a:rPr>
              <a:t>简单路径：</a:t>
            </a:r>
            <a:r>
              <a:rPr lang="zh-CN" altLang="en-US" sz="2000" dirty="0"/>
              <a:t>若表示路径的顶点序列中的顶点</a:t>
            </a:r>
            <a:r>
              <a:rPr lang="zh-CN" altLang="en-US" sz="2000" dirty="0">
                <a:solidFill>
                  <a:srgbClr val="168E27"/>
                </a:solidFill>
              </a:rPr>
              <a:t>各不相同</a:t>
            </a:r>
            <a:r>
              <a:rPr lang="zh-CN" altLang="en-US" sz="2000" dirty="0"/>
              <a:t>，则称这样的路径为</a:t>
            </a:r>
            <a:r>
              <a:rPr lang="zh-CN" altLang="en-US" sz="2000" dirty="0">
                <a:solidFill>
                  <a:srgbClr val="168E27"/>
                </a:solidFill>
              </a:rPr>
              <a:t>简单路径</a:t>
            </a:r>
            <a:r>
              <a:rPr lang="zh-CN" altLang="en-US" sz="2000" dirty="0"/>
              <a:t>。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E9134B"/>
                </a:solidFill>
              </a:rPr>
              <a:t>简单回路：</a:t>
            </a:r>
            <a:r>
              <a:rPr lang="zh-CN" altLang="en-US" sz="2000" dirty="0">
                <a:solidFill>
                  <a:srgbClr val="168E27"/>
                </a:solidFill>
              </a:rPr>
              <a:t>除了</a:t>
            </a:r>
            <a:r>
              <a:rPr lang="zh-CN" altLang="en-US" sz="2000" dirty="0"/>
              <a:t>第一个和最后一个顶点外，其余各顶点</a:t>
            </a:r>
            <a:r>
              <a:rPr lang="zh-CN" altLang="en-US" sz="2000" dirty="0">
                <a:solidFill>
                  <a:srgbClr val="168E27"/>
                </a:solidFill>
              </a:rPr>
              <a:t>均不重复出现</a:t>
            </a:r>
            <a:r>
              <a:rPr lang="zh-CN" altLang="en-US" sz="2000" dirty="0"/>
              <a:t>的回路为</a:t>
            </a:r>
            <a:r>
              <a:rPr lang="zh-CN" altLang="en-US" sz="2000" dirty="0">
                <a:solidFill>
                  <a:srgbClr val="168E27"/>
                </a:solidFill>
              </a:rPr>
              <a:t>简单回路</a:t>
            </a:r>
            <a:r>
              <a:rPr lang="zh-CN" altLang="en-US" sz="2000" dirty="0"/>
              <a:t>。  </a:t>
            </a:r>
          </a:p>
          <a:p>
            <a:pPr lvl="1" algn="just">
              <a:lnSpc>
                <a:spcPct val="110000"/>
              </a:lnSpc>
              <a:spcBef>
                <a:spcPct val="500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732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836" y="1812781"/>
            <a:ext cx="532800" cy="532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263236" y="2344845"/>
            <a:ext cx="0" cy="23686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3529636" y="2078813"/>
            <a:ext cx="35401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836" y="4713535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698" y="3324499"/>
            <a:ext cx="532800" cy="532064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38CB0C-D6B0-4A8C-AE0F-1B11C5D0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4296" y="3324499"/>
            <a:ext cx="532800" cy="532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3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99243CE-2839-4B40-8474-7027B94A3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812" y="4713535"/>
            <a:ext cx="532800" cy="532064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4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812" y="1812781"/>
            <a:ext cx="532800" cy="5320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3451609" y="3778644"/>
            <a:ext cx="1672116" cy="1012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0C5B053-9692-43DE-999D-810427015549}"/>
              </a:ext>
            </a:extLst>
          </p:cNvPr>
          <p:cNvCxnSpPr>
            <a:cxnSpLocks/>
            <a:stCxn id="18" idx="7"/>
            <a:endCxn id="10" idx="3"/>
          </p:cNvCxnSpPr>
          <p:nvPr/>
        </p:nvCxnSpPr>
        <p:spPr>
          <a:xfrm flipV="1">
            <a:off x="7524585" y="3778644"/>
            <a:ext cx="1737738" cy="1012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8F499C8-5C3E-4E58-890C-C30CC08BD62A}"/>
              </a:ext>
            </a:extLst>
          </p:cNvPr>
          <p:cNvCxnSpPr>
            <a:cxnSpLocks/>
            <a:stCxn id="9" idx="5"/>
            <a:endCxn id="18" idx="1"/>
          </p:cNvCxnSpPr>
          <p:nvPr/>
        </p:nvCxnSpPr>
        <p:spPr>
          <a:xfrm>
            <a:off x="5500471" y="3778644"/>
            <a:ext cx="1647368" cy="1012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58A44B3-0F0D-4D42-92BD-4605142F84DB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3529636" y="4979567"/>
            <a:ext cx="35401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10" idx="1"/>
            <a:endCxn id="21" idx="5"/>
          </p:cNvCxnSpPr>
          <p:nvPr/>
        </p:nvCxnSpPr>
        <p:spPr>
          <a:xfrm flipH="1" flipV="1">
            <a:off x="7524585" y="2266926"/>
            <a:ext cx="1737738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8D89CA6-825F-4631-8DB1-45051F9AB03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451609" y="2266926"/>
            <a:ext cx="1672116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7A70A9C-F4D0-49F5-AA7C-E18055F46E88}"/>
              </a:ext>
            </a:extLst>
          </p:cNvPr>
          <p:cNvCxnSpPr>
            <a:cxnSpLocks/>
            <a:stCxn id="21" idx="3"/>
            <a:endCxn id="9" idx="7"/>
          </p:cNvCxnSpPr>
          <p:nvPr/>
        </p:nvCxnSpPr>
        <p:spPr>
          <a:xfrm flipH="1">
            <a:off x="5500471" y="2266926"/>
            <a:ext cx="1647368" cy="1135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路径与回路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274F100-56FC-4676-87DA-FAD0D94B2BCD}"/>
              </a:ext>
            </a:extLst>
          </p:cNvPr>
          <p:cNvCxnSpPr>
            <a:cxnSpLocks/>
            <a:stCxn id="18" idx="0"/>
            <a:endCxn id="21" idx="4"/>
          </p:cNvCxnSpPr>
          <p:nvPr/>
        </p:nvCxnSpPr>
        <p:spPr>
          <a:xfrm flipV="1">
            <a:off x="7336212" y="2344845"/>
            <a:ext cx="0" cy="23686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B9912059-BBB9-4973-9628-9B21B0891B19}"/>
              </a:ext>
            </a:extLst>
          </p:cNvPr>
          <p:cNvSpPr txBox="1"/>
          <p:nvPr/>
        </p:nvSpPr>
        <p:spPr>
          <a:xfrm>
            <a:off x="5033136" y="1670522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16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155A808-62FE-41D3-97DF-39629CCAE4AA}"/>
              </a:ext>
            </a:extLst>
          </p:cNvPr>
          <p:cNvSpPr txBox="1"/>
          <p:nvPr/>
        </p:nvSpPr>
        <p:spPr>
          <a:xfrm>
            <a:off x="3844062" y="2847810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21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1685AB4-6E0C-4699-A96F-0DFF6EC5E615}"/>
              </a:ext>
            </a:extLst>
          </p:cNvPr>
          <p:cNvSpPr txBox="1"/>
          <p:nvPr/>
        </p:nvSpPr>
        <p:spPr>
          <a:xfrm>
            <a:off x="2645511" y="3324499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19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335332A-ECE3-484F-BB19-0F40F62E9BCB}"/>
              </a:ext>
            </a:extLst>
          </p:cNvPr>
          <p:cNvSpPr txBox="1"/>
          <p:nvPr/>
        </p:nvSpPr>
        <p:spPr>
          <a:xfrm>
            <a:off x="4986157" y="5056078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18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98D8723-AA72-4C8F-80A3-4FE3CF5EF921}"/>
              </a:ext>
            </a:extLst>
          </p:cNvPr>
          <p:cNvSpPr txBox="1"/>
          <p:nvPr/>
        </p:nvSpPr>
        <p:spPr>
          <a:xfrm>
            <a:off x="3840901" y="3915717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33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3726581-1B27-424C-8379-7552F3B6CC8B}"/>
              </a:ext>
            </a:extLst>
          </p:cNvPr>
          <p:cNvSpPr txBox="1"/>
          <p:nvPr/>
        </p:nvSpPr>
        <p:spPr>
          <a:xfrm>
            <a:off x="6205559" y="2847810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11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C32F924-373A-4622-91D4-D711F991EDFC}"/>
              </a:ext>
            </a:extLst>
          </p:cNvPr>
          <p:cNvSpPr txBox="1"/>
          <p:nvPr/>
        </p:nvSpPr>
        <p:spPr>
          <a:xfrm>
            <a:off x="6202398" y="3915717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14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5FDCEB4-661E-4E4A-B450-FBA6691100D8}"/>
              </a:ext>
            </a:extLst>
          </p:cNvPr>
          <p:cNvSpPr txBox="1"/>
          <p:nvPr/>
        </p:nvSpPr>
        <p:spPr>
          <a:xfrm>
            <a:off x="7289045" y="3324499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BFF2DBE-A3D5-4755-AA17-A304AE817843}"/>
              </a:ext>
            </a:extLst>
          </p:cNvPr>
          <p:cNvSpPr txBox="1"/>
          <p:nvPr/>
        </p:nvSpPr>
        <p:spPr>
          <a:xfrm>
            <a:off x="8287643" y="4285049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1762CA6-D1EF-4053-AB2F-1B9FE28B70D1}"/>
              </a:ext>
            </a:extLst>
          </p:cNvPr>
          <p:cNvSpPr txBox="1"/>
          <p:nvPr/>
        </p:nvSpPr>
        <p:spPr>
          <a:xfrm>
            <a:off x="8287989" y="2472524"/>
            <a:ext cx="62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  <a:endParaRPr lang="zh-CN" altLang="en-US" dirty="0"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2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2817</Words>
  <Application>Microsoft Office PowerPoint</Application>
  <PresentationFormat>宽屏</PresentationFormat>
  <Paragraphs>636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等线</vt:lpstr>
      <vt:lpstr>等线 Light</vt:lpstr>
      <vt:lpstr>宋体</vt:lpstr>
      <vt:lpstr>Arial</vt:lpstr>
      <vt:lpstr>Fira Code</vt:lpstr>
      <vt:lpstr>Fira Code Medium</vt:lpstr>
      <vt:lpstr>Symbol</vt:lpstr>
      <vt:lpstr>Webdings</vt:lpstr>
      <vt:lpstr>Office 主题​​</vt:lpstr>
      <vt:lpstr>Graph</vt:lpstr>
      <vt:lpstr>图的定义</vt:lpstr>
      <vt:lpstr>PowerPoint 演示文稿</vt:lpstr>
      <vt:lpstr>PowerPoint 演示文稿</vt:lpstr>
      <vt:lpstr>基本术语</vt:lpstr>
      <vt:lpstr>PowerPoint 演示文稿</vt:lpstr>
      <vt:lpstr>基本术语</vt:lpstr>
      <vt:lpstr>基本术语</vt:lpstr>
      <vt:lpstr>PowerPoint 演示文稿</vt:lpstr>
      <vt:lpstr>基本术语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简单路径算法</vt:lpstr>
      <vt:lpstr>图的生成树和最小生成树</vt:lpstr>
      <vt:lpstr>PowerPoint 演示文稿</vt:lpstr>
      <vt:lpstr>Prim算法</vt:lpstr>
      <vt:lpstr>PowerPoint 演示文稿</vt:lpstr>
      <vt:lpstr>PowerPoint 演示文稿</vt:lpstr>
      <vt:lpstr>拓扑排序</vt:lpstr>
      <vt:lpstr>拓扑排序算法</vt:lpstr>
      <vt:lpstr>PowerPoint 演示文稿</vt:lpstr>
      <vt:lpstr>PowerPoint 演示文稿</vt:lpstr>
      <vt:lpstr>关键路径</vt:lpstr>
      <vt:lpstr>关键路径</vt:lpstr>
      <vt:lpstr>关键路径</vt:lpstr>
      <vt:lpstr>关键路径</vt:lpstr>
      <vt:lpstr>关键路径算法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递归</dc:title>
  <dc:creator>Bai Zhongjian</dc:creator>
  <cp:lastModifiedBy>Bai Zhongjian</cp:lastModifiedBy>
  <cp:revision>311</cp:revision>
  <dcterms:created xsi:type="dcterms:W3CDTF">2020-03-31T10:48:53Z</dcterms:created>
  <dcterms:modified xsi:type="dcterms:W3CDTF">2020-05-19T06:39:56Z</dcterms:modified>
</cp:coreProperties>
</file>