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8" r:id="rId10"/>
    <p:sldId id="269" r:id="rId11"/>
    <p:sldId id="264" r:id="rId12"/>
    <p:sldId id="265" r:id="rId13"/>
    <p:sldId id="266" r:id="rId14"/>
    <p:sldId id="267" r:id="rId15"/>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74946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97675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12832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14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3636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SmartArt 占位符 2"/>
          <p:cNvSpPr>
            <a:spLocks noGrp="1"/>
          </p:cNvSpPr>
          <p:nvPr>
            <p:ph type="dgm" idx="1"/>
          </p:nvPr>
        </p:nvSpPr>
        <p:spPr>
          <a:xfrm>
            <a:off x="1219200" y="2362200"/>
            <a:ext cx="10668000" cy="3733800"/>
          </a:xfrm>
        </p:spPr>
        <p:txBody>
          <a:bodyPr/>
          <a:lstStyle/>
          <a:p>
            <a:pPr lvl="0"/>
            <a:r>
              <a:rPr lang="zh-CN" altLang="en-US" noProof="0"/>
              <a:t>单击图标添加 </a:t>
            </a:r>
            <a:r>
              <a:rPr lang="en-US" altLang="zh-CN" noProof="0"/>
              <a:t>SmartArt </a:t>
            </a:r>
            <a:r>
              <a:rPr lang="zh-CN" altLang="en-US" noProof="0"/>
              <a:t>图形</a:t>
            </a:r>
          </a:p>
        </p:txBody>
      </p:sp>
      <p:sp>
        <p:nvSpPr>
          <p:cNvPr id="4" name="Rectangle 8">
            <a:extLst>
              <a:ext uri="{FF2B5EF4-FFF2-40B4-BE49-F238E27FC236}">
                <a16:creationId xmlns:a16="http://schemas.microsoft.com/office/drawing/2014/main" id="{25D28D4A-80D4-4B8D-9782-CCDEB81479E8}"/>
              </a:ext>
            </a:extLst>
          </p:cNvPr>
          <p:cNvSpPr>
            <a:spLocks noGrp="1" noChangeArrowheads="1"/>
          </p:cNvSpPr>
          <p:nvPr>
            <p:ph type="dt" sz="half" idx="10"/>
          </p:nvPr>
        </p:nvSpPr>
        <p:spPr>
          <a:ln/>
        </p:spPr>
        <p:txBody>
          <a:bodyPr/>
          <a:lstStyle>
            <a:lvl1pPr>
              <a:defRPr/>
            </a:lvl1pPr>
          </a:lstStyle>
          <a:p>
            <a:fld id="{337B5B71-53CA-48F3-A08C-4BC517FD5F34}" type="datetimeFigureOut">
              <a:rPr lang="zh-CN" altLang="en-US" smtClean="0"/>
              <a:t>2020/2/22</a:t>
            </a:fld>
            <a:endParaRPr lang="zh-CN" altLang="en-US"/>
          </a:p>
        </p:txBody>
      </p:sp>
      <p:sp>
        <p:nvSpPr>
          <p:cNvPr id="5" name="Rectangle 9">
            <a:extLst>
              <a:ext uri="{FF2B5EF4-FFF2-40B4-BE49-F238E27FC236}">
                <a16:creationId xmlns:a16="http://schemas.microsoft.com/office/drawing/2014/main" id="{4CC1CD5A-5E27-4063-88D7-D8032948FE68}"/>
              </a:ext>
            </a:extLst>
          </p:cNvPr>
          <p:cNvSpPr>
            <a:spLocks noGrp="1" noChangeArrowheads="1"/>
          </p:cNvSpPr>
          <p:nvPr>
            <p:ph type="ftr" sz="quarter" idx="11"/>
          </p:nvPr>
        </p:nvSpPr>
        <p:spPr>
          <a:ln/>
        </p:spPr>
        <p:txBody>
          <a:bodyPr/>
          <a:lstStyle>
            <a:lvl1pPr>
              <a:defRPr/>
            </a:lvl1pPr>
          </a:lstStyle>
          <a:p>
            <a:endParaRPr lang="zh-CN" altLang="en-US"/>
          </a:p>
        </p:txBody>
      </p:sp>
      <p:sp>
        <p:nvSpPr>
          <p:cNvPr id="6" name="Rectangle 10">
            <a:extLst>
              <a:ext uri="{FF2B5EF4-FFF2-40B4-BE49-F238E27FC236}">
                <a16:creationId xmlns:a16="http://schemas.microsoft.com/office/drawing/2014/main" id="{7FCC75C2-126E-428D-B8BF-3BED8876463C}"/>
              </a:ext>
            </a:extLst>
          </p:cNvPr>
          <p:cNvSpPr>
            <a:spLocks noGrp="1" noChangeArrowheads="1"/>
          </p:cNvSpPr>
          <p:nvPr>
            <p:ph type="sldNum" sz="quarter" idx="12"/>
          </p:nvPr>
        </p:nvSpPr>
        <p:spPr>
          <a:ln/>
        </p:spPr>
        <p:txBody>
          <a:bodyPr/>
          <a:lstStyle>
            <a:lvl1pPr>
              <a:defRPr/>
            </a:lvl1pPr>
          </a:lstStyle>
          <a:p>
            <a:fld id="{89461053-5C4E-4EF6-A778-484E25189242}" type="slidenum">
              <a:rPr lang="zh-CN" altLang="en-US" smtClean="0"/>
              <a:t>‹#›</a:t>
            </a:fld>
            <a:endParaRPr lang="zh-CN" altLang="en-US"/>
          </a:p>
        </p:txBody>
      </p:sp>
    </p:spTree>
    <p:extLst>
      <p:ext uri="{BB962C8B-B14F-4D97-AF65-F5344CB8AC3E}">
        <p14:creationId xmlns:p14="http://schemas.microsoft.com/office/powerpoint/2010/main" val="264341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endParaRPr lang="en-US" altLang="zh-CN" dirty="0"/>
          </a:p>
        </p:txBody>
      </p:sp>
      <p:sp>
        <p:nvSpPr>
          <p:cNvPr id="1029" name="Rectangle 3"/>
          <p:cNvSpPr>
            <a:spLocks noGrp="1" noChangeArrowheads="1"/>
          </p:cNvSpPr>
          <p:nvPr>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extLst>
      <p:ext uri="{BB962C8B-B14F-4D97-AF65-F5344CB8AC3E}">
        <p14:creationId xmlns:p14="http://schemas.microsoft.com/office/powerpoint/2010/main" val="17691781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rtl="0" eaLnBrk="1" fontAlgn="base" hangingPunct="1">
        <a:spcBef>
          <a:spcPct val="0"/>
        </a:spcBef>
        <a:spcAft>
          <a:spcPct val="0"/>
        </a:spcAft>
        <a:defRPr sz="3600">
          <a:solidFill>
            <a:srgbClr val="990033"/>
          </a:solidFill>
          <a:latin typeface="+mj-lt"/>
          <a:ea typeface="+mj-ea"/>
          <a:cs typeface="+mj-cs"/>
        </a:defRPr>
      </a:lvl1pPr>
      <a:lvl2pPr algn="ctr" rtl="0" eaLnBrk="1" fontAlgn="base" hangingPunct="1">
        <a:spcBef>
          <a:spcPct val="0"/>
        </a:spcBef>
        <a:spcAft>
          <a:spcPct val="0"/>
        </a:spcAft>
        <a:defRPr sz="3200">
          <a:solidFill>
            <a:srgbClr val="B82F25"/>
          </a:solidFill>
          <a:latin typeface="Arial" charset="0"/>
        </a:defRPr>
      </a:lvl2pPr>
      <a:lvl3pPr algn="ctr" rtl="0" eaLnBrk="1" fontAlgn="base" hangingPunct="1">
        <a:spcBef>
          <a:spcPct val="0"/>
        </a:spcBef>
        <a:spcAft>
          <a:spcPct val="0"/>
        </a:spcAft>
        <a:defRPr sz="3200">
          <a:solidFill>
            <a:srgbClr val="B82F25"/>
          </a:solidFill>
          <a:latin typeface="Arial" charset="0"/>
        </a:defRPr>
      </a:lvl3pPr>
      <a:lvl4pPr algn="ctr" rtl="0" eaLnBrk="1" fontAlgn="base" hangingPunct="1">
        <a:spcBef>
          <a:spcPct val="0"/>
        </a:spcBef>
        <a:spcAft>
          <a:spcPct val="0"/>
        </a:spcAft>
        <a:defRPr sz="3200">
          <a:solidFill>
            <a:srgbClr val="B82F25"/>
          </a:solidFill>
          <a:latin typeface="Arial" charset="0"/>
        </a:defRPr>
      </a:lvl4pPr>
      <a:lvl5pPr algn="ctr" rtl="0" eaLnBrk="1" fontAlgn="base" hangingPunct="1">
        <a:spcBef>
          <a:spcPct val="0"/>
        </a:spcBef>
        <a:spcAft>
          <a:spcPct val="0"/>
        </a:spcAft>
        <a:defRPr sz="3200">
          <a:solidFill>
            <a:srgbClr val="B82F25"/>
          </a:solidFill>
          <a:latin typeface="Arial" charset="0"/>
        </a:defRPr>
      </a:lvl5pPr>
      <a:lvl6pPr marL="457200" algn="ctr" rtl="0" eaLnBrk="1" fontAlgn="base" hangingPunct="1">
        <a:spcBef>
          <a:spcPct val="0"/>
        </a:spcBef>
        <a:spcAft>
          <a:spcPct val="0"/>
        </a:spcAft>
        <a:defRPr sz="3200">
          <a:solidFill>
            <a:srgbClr val="FF7706"/>
          </a:solidFill>
          <a:latin typeface="Arial" charset="0"/>
        </a:defRPr>
      </a:lvl6pPr>
      <a:lvl7pPr marL="914400" algn="ctr" rtl="0" eaLnBrk="1" fontAlgn="base" hangingPunct="1">
        <a:spcBef>
          <a:spcPct val="0"/>
        </a:spcBef>
        <a:spcAft>
          <a:spcPct val="0"/>
        </a:spcAft>
        <a:defRPr sz="3200">
          <a:solidFill>
            <a:srgbClr val="FF7706"/>
          </a:solidFill>
          <a:latin typeface="Arial" charset="0"/>
        </a:defRPr>
      </a:lvl7pPr>
      <a:lvl8pPr marL="1371600" algn="ctr" rtl="0" eaLnBrk="1" fontAlgn="base" hangingPunct="1">
        <a:spcBef>
          <a:spcPct val="0"/>
        </a:spcBef>
        <a:spcAft>
          <a:spcPct val="0"/>
        </a:spcAft>
        <a:defRPr sz="3200">
          <a:solidFill>
            <a:srgbClr val="FF7706"/>
          </a:solidFill>
          <a:latin typeface="Arial" charset="0"/>
        </a:defRPr>
      </a:lvl8pPr>
      <a:lvl9pPr marL="1828800" algn="ctr" rtl="0" eaLnBrk="1" fontAlgn="base" hangingPunct="1">
        <a:spcBef>
          <a:spcPct val="0"/>
        </a:spcBef>
        <a:spcAft>
          <a:spcPct val="0"/>
        </a:spcAft>
        <a:defRPr sz="3200">
          <a:solidFill>
            <a:srgbClr val="FF7706"/>
          </a:solidFill>
          <a:latin typeface="Arial" charset="0"/>
        </a:defRPr>
      </a:lvl9pPr>
    </p:titleStyle>
    <p:bodyStyle>
      <a:lvl1pPr marL="342900" indent="-34290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1" fontAlgn="base" hangingPunct="1">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1" fontAlgn="base" hangingPunct="1">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1" fontAlgn="base" hangingPunct="1">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1" fontAlgn="base" hangingPunct="1">
        <a:spcBef>
          <a:spcPct val="20000"/>
        </a:spcBef>
        <a:spcAft>
          <a:spcPct val="0"/>
        </a:spcAft>
        <a:buChar char="•"/>
        <a:defRPr sz="1600">
          <a:solidFill>
            <a:schemeClr val="tx1"/>
          </a:solidFill>
          <a:latin typeface="+mn-lt"/>
        </a:defRPr>
      </a:lvl6pPr>
      <a:lvl7pPr marL="2686050" indent="-228600" algn="l" rtl="0" eaLnBrk="1" fontAlgn="base" hangingPunct="1">
        <a:spcBef>
          <a:spcPct val="20000"/>
        </a:spcBef>
        <a:spcAft>
          <a:spcPct val="0"/>
        </a:spcAft>
        <a:buChar char="•"/>
        <a:defRPr sz="1600">
          <a:solidFill>
            <a:schemeClr val="tx1"/>
          </a:solidFill>
          <a:latin typeface="+mn-lt"/>
        </a:defRPr>
      </a:lvl7pPr>
      <a:lvl8pPr marL="3143250" indent="-228600" algn="l" rtl="0" eaLnBrk="1" fontAlgn="base" hangingPunct="1">
        <a:spcBef>
          <a:spcPct val="20000"/>
        </a:spcBef>
        <a:spcAft>
          <a:spcPct val="0"/>
        </a:spcAft>
        <a:buChar char="•"/>
        <a:defRPr sz="1600">
          <a:solidFill>
            <a:schemeClr val="tx1"/>
          </a:solidFill>
          <a:latin typeface="+mn-lt"/>
        </a:defRPr>
      </a:lvl8pPr>
      <a:lvl9pPr marL="360045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3CB46-DC8B-4977-B217-340CF647E171}"/>
              </a:ext>
            </a:extLst>
          </p:cNvPr>
          <p:cNvSpPr>
            <a:spLocks noGrp="1"/>
          </p:cNvSpPr>
          <p:nvPr>
            <p:ph type="ctrTitle"/>
          </p:nvPr>
        </p:nvSpPr>
        <p:spPr/>
        <p:txBody>
          <a:bodyPr/>
          <a:lstStyle/>
          <a:p>
            <a:r>
              <a:rPr lang="zh-CN" altLang="en-US" dirty="0"/>
              <a:t>程序设计与算法基础</a:t>
            </a:r>
            <a:r>
              <a:rPr lang="en-US" altLang="zh-CN" dirty="0"/>
              <a:t>II</a:t>
            </a:r>
            <a:endParaRPr lang="zh-CN" altLang="en-US" dirty="0"/>
          </a:p>
        </p:txBody>
      </p:sp>
      <p:sp>
        <p:nvSpPr>
          <p:cNvPr id="3" name="副标题 2">
            <a:extLst>
              <a:ext uri="{FF2B5EF4-FFF2-40B4-BE49-F238E27FC236}">
                <a16:creationId xmlns:a16="http://schemas.microsoft.com/office/drawing/2014/main" id="{8EECE139-4F34-49E4-9241-46313B1E5EC0}"/>
              </a:ext>
            </a:extLst>
          </p:cNvPr>
          <p:cNvSpPr>
            <a:spLocks noGrp="1"/>
          </p:cNvSpPr>
          <p:nvPr>
            <p:ph type="subTitle" idx="1"/>
          </p:nvPr>
        </p:nvSpPr>
        <p:spPr/>
        <p:txBody>
          <a:bodyPr/>
          <a:lstStyle/>
          <a:p>
            <a:r>
              <a:rPr lang="zh-CN" altLang="en-US" dirty="0"/>
              <a:t>课程介绍</a:t>
            </a:r>
          </a:p>
        </p:txBody>
      </p:sp>
    </p:spTree>
    <p:extLst>
      <p:ext uri="{BB962C8B-B14F-4D97-AF65-F5344CB8AC3E}">
        <p14:creationId xmlns:p14="http://schemas.microsoft.com/office/powerpoint/2010/main" val="1970170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9DE88-CDF2-4550-A9D1-2E18F8626398}"/>
              </a:ext>
            </a:extLst>
          </p:cNvPr>
          <p:cNvSpPr>
            <a:spLocks noGrp="1"/>
          </p:cNvSpPr>
          <p:nvPr>
            <p:ph type="title"/>
          </p:nvPr>
        </p:nvSpPr>
        <p:spPr/>
        <p:txBody>
          <a:bodyPr/>
          <a:lstStyle/>
          <a:p>
            <a:r>
              <a:rPr lang="zh-CN" altLang="en-US" dirty="0"/>
              <a:t>五、授课方式</a:t>
            </a:r>
          </a:p>
        </p:txBody>
      </p:sp>
      <p:sp>
        <p:nvSpPr>
          <p:cNvPr id="3" name="内容占位符 2">
            <a:extLst>
              <a:ext uri="{FF2B5EF4-FFF2-40B4-BE49-F238E27FC236}">
                <a16:creationId xmlns:a16="http://schemas.microsoft.com/office/drawing/2014/main" id="{AD6E099E-A97E-4DDC-BFB4-5CB9D9C2CC27}"/>
              </a:ext>
            </a:extLst>
          </p:cNvPr>
          <p:cNvSpPr>
            <a:spLocks noGrp="1"/>
          </p:cNvSpPr>
          <p:nvPr>
            <p:ph idx="1"/>
          </p:nvPr>
        </p:nvSpPr>
        <p:spPr/>
        <p:txBody>
          <a:bodyPr/>
          <a:lstStyle/>
          <a:p>
            <a:r>
              <a:rPr lang="zh-CN" altLang="en-US" sz="3200" dirty="0"/>
              <a:t>特别说明：因疫情原因，本课程实施分为两个阶段：</a:t>
            </a:r>
            <a:endParaRPr lang="en-US" altLang="zh-CN" sz="3200" dirty="0"/>
          </a:p>
          <a:p>
            <a:pPr lvl="1"/>
            <a:endParaRPr lang="en-US" altLang="zh-CN" sz="3000" dirty="0"/>
          </a:p>
          <a:p>
            <a:pPr lvl="1"/>
            <a:r>
              <a:rPr lang="zh-CN" altLang="en-US" sz="3000" dirty="0"/>
              <a:t>学生返校前：采用线上直播的方式替代课堂教学</a:t>
            </a:r>
            <a:endParaRPr lang="en-US" altLang="zh-CN" sz="3000" dirty="0"/>
          </a:p>
          <a:p>
            <a:pPr lvl="1"/>
            <a:endParaRPr lang="en-US" altLang="zh-CN" sz="3000" dirty="0"/>
          </a:p>
          <a:p>
            <a:pPr lvl="1"/>
            <a:r>
              <a:rPr lang="zh-CN" altLang="en-US" sz="3000" dirty="0"/>
              <a:t>学生返校后：课堂教学活动恢复到常规</a:t>
            </a:r>
            <a:endParaRPr lang="en-US" altLang="zh-CN" sz="3000" dirty="0"/>
          </a:p>
        </p:txBody>
      </p:sp>
    </p:spTree>
    <p:extLst>
      <p:ext uri="{BB962C8B-B14F-4D97-AF65-F5344CB8AC3E}">
        <p14:creationId xmlns:p14="http://schemas.microsoft.com/office/powerpoint/2010/main" val="117653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9864D-B36B-4129-AFB7-40F8F1AFD158}"/>
              </a:ext>
            </a:extLst>
          </p:cNvPr>
          <p:cNvSpPr>
            <a:spLocks noGrp="1"/>
          </p:cNvSpPr>
          <p:nvPr>
            <p:ph type="title"/>
          </p:nvPr>
        </p:nvSpPr>
        <p:spPr/>
        <p:txBody>
          <a:bodyPr/>
          <a:lstStyle/>
          <a:p>
            <a:r>
              <a:rPr lang="zh-CN" altLang="en-US" dirty="0"/>
              <a:t>六、课程评价方式</a:t>
            </a:r>
          </a:p>
        </p:txBody>
      </p:sp>
      <p:sp>
        <p:nvSpPr>
          <p:cNvPr id="3" name="内容占位符 2">
            <a:extLst>
              <a:ext uri="{FF2B5EF4-FFF2-40B4-BE49-F238E27FC236}">
                <a16:creationId xmlns:a16="http://schemas.microsoft.com/office/drawing/2014/main" id="{E7407756-C2E2-42FF-9C7F-871960AD1FAD}"/>
              </a:ext>
            </a:extLst>
          </p:cNvPr>
          <p:cNvSpPr>
            <a:spLocks noGrp="1"/>
          </p:cNvSpPr>
          <p:nvPr>
            <p:ph idx="1"/>
          </p:nvPr>
        </p:nvSpPr>
        <p:spPr/>
        <p:txBody>
          <a:bodyPr/>
          <a:lstStyle/>
          <a:p>
            <a:r>
              <a:rPr lang="zh-CN" altLang="en-US" dirty="0">
                <a:effectLst/>
              </a:rPr>
              <a:t>综合成绩 </a:t>
            </a:r>
            <a:r>
              <a:rPr lang="en-US" altLang="zh-CN" dirty="0">
                <a:effectLst/>
              </a:rPr>
              <a:t>= </a:t>
            </a:r>
            <a:r>
              <a:rPr lang="en-US" altLang="zh-CN" b="1" dirty="0" err="1">
                <a:solidFill>
                  <a:srgbClr val="FF0000"/>
                </a:solidFill>
                <a:effectLst/>
              </a:rPr>
              <a:t>icoding</a:t>
            </a:r>
            <a:r>
              <a:rPr lang="en-US" altLang="zh-CN" b="1" dirty="0">
                <a:solidFill>
                  <a:srgbClr val="FF0000"/>
                </a:solidFill>
                <a:effectLst/>
              </a:rPr>
              <a:t> </a:t>
            </a:r>
            <a:r>
              <a:rPr lang="zh-CN" altLang="en-US" b="1" dirty="0">
                <a:solidFill>
                  <a:srgbClr val="FF0000"/>
                </a:solidFill>
                <a:effectLst/>
              </a:rPr>
              <a:t>编程实验成绩</a:t>
            </a:r>
            <a:r>
              <a:rPr lang="zh-CN" altLang="en-US" dirty="0">
                <a:effectLst/>
              </a:rPr>
              <a:t>*</a:t>
            </a:r>
            <a:r>
              <a:rPr lang="en-US" altLang="zh-CN" b="1" dirty="0">
                <a:solidFill>
                  <a:srgbClr val="FF0000"/>
                </a:solidFill>
                <a:effectLst/>
              </a:rPr>
              <a:t>40%</a:t>
            </a:r>
            <a:r>
              <a:rPr lang="en-US" altLang="zh-CN" dirty="0">
                <a:effectLst/>
              </a:rPr>
              <a:t>+</a:t>
            </a:r>
            <a:r>
              <a:rPr lang="en-US" altLang="zh-CN" b="1" dirty="0">
                <a:solidFill>
                  <a:srgbClr val="FF0000"/>
                </a:solidFill>
                <a:effectLst/>
              </a:rPr>
              <a:t>SPOC</a:t>
            </a:r>
            <a:r>
              <a:rPr lang="zh-CN" altLang="en-US" b="1" dirty="0">
                <a:solidFill>
                  <a:srgbClr val="FF0000"/>
                </a:solidFill>
                <a:effectLst/>
              </a:rPr>
              <a:t>成绩</a:t>
            </a:r>
            <a:r>
              <a:rPr lang="en-US" altLang="zh-CN" dirty="0">
                <a:effectLst/>
              </a:rPr>
              <a:t>*</a:t>
            </a:r>
            <a:r>
              <a:rPr lang="en-US" altLang="zh-CN" b="1" dirty="0">
                <a:solidFill>
                  <a:srgbClr val="FF0000"/>
                </a:solidFill>
                <a:effectLst/>
              </a:rPr>
              <a:t>10%</a:t>
            </a:r>
            <a:r>
              <a:rPr lang="en-US" altLang="zh-CN" dirty="0">
                <a:effectLst/>
              </a:rPr>
              <a:t>+</a:t>
            </a:r>
            <a:r>
              <a:rPr lang="zh-CN" altLang="en-US" b="1" dirty="0">
                <a:solidFill>
                  <a:srgbClr val="FF0000"/>
                </a:solidFill>
                <a:effectLst/>
              </a:rPr>
              <a:t>期末成绩</a:t>
            </a:r>
            <a:r>
              <a:rPr lang="zh-CN" altLang="en-US" dirty="0">
                <a:effectLst/>
              </a:rPr>
              <a:t>*</a:t>
            </a:r>
            <a:r>
              <a:rPr lang="en-US" altLang="zh-CN" b="1" dirty="0">
                <a:solidFill>
                  <a:srgbClr val="FF0000"/>
                </a:solidFill>
                <a:effectLst/>
              </a:rPr>
              <a:t>50%</a:t>
            </a:r>
          </a:p>
          <a:p>
            <a:endParaRPr lang="en-US" altLang="zh-CN" dirty="0">
              <a:effectLst/>
            </a:endParaRPr>
          </a:p>
          <a:p>
            <a:r>
              <a:rPr lang="en-US" altLang="zh-CN" dirty="0" err="1">
                <a:effectLst/>
              </a:rPr>
              <a:t>spoc</a:t>
            </a:r>
            <a:r>
              <a:rPr lang="zh-CN" altLang="en-US" dirty="0">
                <a:effectLst/>
              </a:rPr>
              <a:t>成绩</a:t>
            </a:r>
            <a:r>
              <a:rPr lang="en-US" altLang="zh-CN" dirty="0">
                <a:effectLst/>
              </a:rPr>
              <a:t>=</a:t>
            </a:r>
            <a:r>
              <a:rPr lang="zh-CN" altLang="en-US" dirty="0">
                <a:effectLst/>
              </a:rPr>
              <a:t>单元测验</a:t>
            </a:r>
            <a:r>
              <a:rPr lang="en-US" altLang="zh-CN" dirty="0">
                <a:effectLst/>
              </a:rPr>
              <a:t>50%+</a:t>
            </a:r>
            <a:r>
              <a:rPr lang="zh-CN" altLang="en-US" dirty="0">
                <a:effectLst/>
              </a:rPr>
              <a:t>作业成绩</a:t>
            </a:r>
            <a:r>
              <a:rPr lang="en-US" altLang="zh-CN" dirty="0">
                <a:effectLst/>
              </a:rPr>
              <a:t>25%+</a:t>
            </a:r>
            <a:r>
              <a:rPr lang="zh-CN" altLang="en-US" dirty="0">
                <a:effectLst/>
              </a:rPr>
              <a:t>课程参与</a:t>
            </a:r>
            <a:r>
              <a:rPr lang="en-US" altLang="zh-CN" dirty="0">
                <a:effectLst/>
              </a:rPr>
              <a:t>25%</a:t>
            </a:r>
          </a:p>
        </p:txBody>
      </p:sp>
    </p:spTree>
    <p:extLst>
      <p:ext uri="{BB962C8B-B14F-4D97-AF65-F5344CB8AC3E}">
        <p14:creationId xmlns:p14="http://schemas.microsoft.com/office/powerpoint/2010/main" val="172159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CEA112-C371-43A1-B0A3-21E873A3D0FC}"/>
              </a:ext>
            </a:extLst>
          </p:cNvPr>
          <p:cNvSpPr>
            <a:spLocks noGrp="1"/>
          </p:cNvSpPr>
          <p:nvPr>
            <p:ph type="title"/>
          </p:nvPr>
        </p:nvSpPr>
        <p:spPr/>
        <p:txBody>
          <a:bodyPr/>
          <a:lstStyle/>
          <a:p>
            <a:r>
              <a:rPr lang="zh-CN" altLang="en-US" dirty="0"/>
              <a:t>七、参考教材</a:t>
            </a:r>
          </a:p>
        </p:txBody>
      </p:sp>
      <p:pic>
        <p:nvPicPr>
          <p:cNvPr id="5" name="内容占位符 4">
            <a:extLst>
              <a:ext uri="{FF2B5EF4-FFF2-40B4-BE49-F238E27FC236}">
                <a16:creationId xmlns:a16="http://schemas.microsoft.com/office/drawing/2014/main" id="{6E5D01F0-DC66-43C5-A4A5-F5040BF59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9549" y="1447060"/>
            <a:ext cx="3904340" cy="4761390"/>
          </a:xfrm>
        </p:spPr>
      </p:pic>
      <p:sp>
        <p:nvSpPr>
          <p:cNvPr id="6" name="文本框 5">
            <a:extLst>
              <a:ext uri="{FF2B5EF4-FFF2-40B4-BE49-F238E27FC236}">
                <a16:creationId xmlns:a16="http://schemas.microsoft.com/office/drawing/2014/main" id="{44E928BE-87F3-4DFB-AB10-D5917D7B45F7}"/>
              </a:ext>
            </a:extLst>
          </p:cNvPr>
          <p:cNvSpPr txBox="1"/>
          <p:nvPr/>
        </p:nvSpPr>
        <p:spPr>
          <a:xfrm>
            <a:off x="6161103" y="1509204"/>
            <a:ext cx="5051394" cy="2862322"/>
          </a:xfrm>
          <a:prstGeom prst="rect">
            <a:avLst/>
          </a:prstGeom>
          <a:noFill/>
        </p:spPr>
        <p:txBody>
          <a:bodyPr wrap="square" rtlCol="0">
            <a:spAutoFit/>
          </a:bodyPr>
          <a:lstStyle/>
          <a:p>
            <a:r>
              <a:rPr lang="zh-CN" altLang="zh-CN" sz="3200" dirty="0">
                <a:latin typeface="微软雅黑" panose="020B0503020204020204" pitchFamily="34" charset="-122"/>
                <a:ea typeface="微软雅黑" panose="020B0503020204020204" pitchFamily="34" charset="-122"/>
              </a:rPr>
              <a:t>数据结构：用</a:t>
            </a:r>
            <a:r>
              <a:rPr lang="en-US" altLang="zh-CN" sz="3200" dirty="0">
                <a:latin typeface="微软雅黑" panose="020B0503020204020204" pitchFamily="34" charset="-122"/>
                <a:ea typeface="微软雅黑" panose="020B0503020204020204" pitchFamily="34" charset="-122"/>
              </a:rPr>
              <a:t>C</a:t>
            </a:r>
            <a:r>
              <a:rPr lang="zh-CN" altLang="zh-CN" sz="3200" dirty="0">
                <a:latin typeface="微软雅黑" panose="020B0503020204020204" pitchFamily="34" charset="-122"/>
                <a:ea typeface="微软雅黑" panose="020B0503020204020204" pitchFamily="34" charset="-122"/>
              </a:rPr>
              <a:t>语言描述（第</a:t>
            </a:r>
            <a:r>
              <a:rPr lang="en-US" altLang="zh-CN" sz="3200" dirty="0">
                <a:latin typeface="微软雅黑" panose="020B0503020204020204" pitchFamily="34" charset="-122"/>
                <a:ea typeface="微软雅黑" panose="020B0503020204020204" pitchFamily="34" charset="-122"/>
              </a:rPr>
              <a:t>2</a:t>
            </a:r>
            <a:r>
              <a:rPr lang="zh-CN" altLang="zh-CN" sz="3200" dirty="0">
                <a:latin typeface="微软雅黑" panose="020B0503020204020204" pitchFamily="34" charset="-122"/>
                <a:ea typeface="微软雅黑" panose="020B0503020204020204" pitchFamily="34" charset="-122"/>
              </a:rPr>
              <a:t>版）</a:t>
            </a:r>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r>
              <a:rPr lang="zh-CN" altLang="zh-CN" sz="2800" dirty="0">
                <a:solidFill>
                  <a:schemeClr val="bg2">
                    <a:lumMod val="75000"/>
                  </a:schemeClr>
                </a:solidFill>
                <a:latin typeface="微软雅黑" panose="020B0503020204020204" pitchFamily="34" charset="-122"/>
                <a:ea typeface="微软雅黑" panose="020B0503020204020204" pitchFamily="34" charset="-122"/>
              </a:rPr>
              <a:t>耿国华</a:t>
            </a:r>
            <a:endParaRPr lang="en-US" altLang="zh-CN" sz="2800" dirty="0">
              <a:solidFill>
                <a:schemeClr val="bg2">
                  <a:lumMod val="75000"/>
                </a:schemeClr>
              </a:solidFill>
              <a:latin typeface="微软雅黑" panose="020B0503020204020204" pitchFamily="34" charset="-122"/>
              <a:ea typeface="微软雅黑" panose="020B0503020204020204" pitchFamily="34" charset="-122"/>
            </a:endParaRPr>
          </a:p>
          <a:p>
            <a:r>
              <a:rPr lang="zh-CN" altLang="zh-CN" sz="2800" dirty="0">
                <a:solidFill>
                  <a:schemeClr val="bg2">
                    <a:lumMod val="75000"/>
                  </a:schemeClr>
                </a:solidFill>
                <a:latin typeface="微软雅黑" panose="020B0503020204020204" pitchFamily="34" charset="-122"/>
                <a:ea typeface="微软雅黑" panose="020B0503020204020204" pitchFamily="34" charset="-122"/>
              </a:rPr>
              <a:t>高等教育出版社</a:t>
            </a:r>
            <a:endParaRPr lang="en-US" altLang="zh-CN" sz="2800" dirty="0">
              <a:solidFill>
                <a:schemeClr val="bg2">
                  <a:lumMod val="75000"/>
                </a:schemeClr>
              </a:solidFill>
              <a:latin typeface="微软雅黑" panose="020B0503020204020204" pitchFamily="34" charset="-122"/>
              <a:ea typeface="微软雅黑" panose="020B0503020204020204" pitchFamily="34" charset="-122"/>
            </a:endParaRPr>
          </a:p>
          <a:p>
            <a:r>
              <a:rPr lang="en-US" altLang="zh-CN" sz="2800" dirty="0">
                <a:solidFill>
                  <a:schemeClr val="bg2">
                    <a:lumMod val="75000"/>
                  </a:schemeClr>
                </a:solidFill>
                <a:latin typeface="微软雅黑" panose="020B0503020204020204" pitchFamily="34" charset="-122"/>
                <a:ea typeface="微软雅黑" panose="020B0503020204020204" pitchFamily="34" charset="-122"/>
              </a:rPr>
              <a:t>2019</a:t>
            </a:r>
            <a:r>
              <a:rPr lang="zh-CN" altLang="zh-CN" sz="2800" dirty="0">
                <a:solidFill>
                  <a:schemeClr val="bg2">
                    <a:lumMod val="75000"/>
                  </a:schemeClr>
                </a:solidFill>
                <a:latin typeface="微软雅黑" panose="020B0503020204020204" pitchFamily="34" charset="-122"/>
                <a:ea typeface="微软雅黑" panose="020B0503020204020204" pitchFamily="34" charset="-122"/>
              </a:rPr>
              <a:t>年</a:t>
            </a:r>
            <a:r>
              <a:rPr lang="en-US" altLang="zh-CN" sz="2800" dirty="0">
                <a:solidFill>
                  <a:schemeClr val="bg2">
                    <a:lumMod val="75000"/>
                  </a:schemeClr>
                </a:solidFill>
                <a:latin typeface="微软雅黑" panose="020B0503020204020204" pitchFamily="34" charset="-122"/>
                <a:ea typeface="微软雅黑" panose="020B0503020204020204" pitchFamily="34" charset="-122"/>
              </a:rPr>
              <a:t>5</a:t>
            </a:r>
            <a:r>
              <a:rPr lang="zh-CN" altLang="zh-CN" sz="2800" dirty="0">
                <a:solidFill>
                  <a:schemeClr val="bg2">
                    <a:lumMod val="75000"/>
                  </a:schemeClr>
                </a:solidFill>
                <a:latin typeface="微软雅黑" panose="020B0503020204020204" pitchFamily="34" charset="-122"/>
                <a:ea typeface="微软雅黑" panose="020B0503020204020204" pitchFamily="34" charset="-122"/>
              </a:rPr>
              <a:t>月</a:t>
            </a:r>
            <a:endParaRPr lang="zh-CN" altLang="en-US" sz="2800" dirty="0">
              <a:solidFill>
                <a:schemeClr val="bg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184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95EA5-1B27-43CC-AFAB-DAD248A2774F}"/>
              </a:ext>
            </a:extLst>
          </p:cNvPr>
          <p:cNvSpPr>
            <a:spLocks noGrp="1"/>
          </p:cNvSpPr>
          <p:nvPr>
            <p:ph type="title"/>
          </p:nvPr>
        </p:nvSpPr>
        <p:spPr/>
        <p:txBody>
          <a:bodyPr/>
          <a:lstStyle/>
          <a:p>
            <a:r>
              <a:rPr lang="zh-CN" altLang="en-US" dirty="0"/>
              <a:t>八、参考资料</a:t>
            </a:r>
          </a:p>
        </p:txBody>
      </p:sp>
      <p:sp>
        <p:nvSpPr>
          <p:cNvPr id="3" name="内容占位符 2">
            <a:extLst>
              <a:ext uri="{FF2B5EF4-FFF2-40B4-BE49-F238E27FC236}">
                <a16:creationId xmlns:a16="http://schemas.microsoft.com/office/drawing/2014/main" id="{704EA172-875A-4E83-BF74-861F8873DB74}"/>
              </a:ext>
            </a:extLst>
          </p:cNvPr>
          <p:cNvSpPr>
            <a:spLocks noGrp="1"/>
          </p:cNvSpPr>
          <p:nvPr>
            <p:ph idx="1"/>
          </p:nvPr>
        </p:nvSpPr>
        <p:spPr/>
        <p:txBody>
          <a:bodyPr/>
          <a:lstStyle/>
          <a:p>
            <a:pPr marL="514350" lvl="0" indent="-514350">
              <a:buFont typeface="+mj-lt"/>
              <a:buAutoNum type="arabicPeriod"/>
            </a:pPr>
            <a:r>
              <a:rPr lang="en-US" altLang="zh-CN" sz="2400" dirty="0">
                <a:effectLst/>
              </a:rPr>
              <a:t>C</a:t>
            </a:r>
            <a:r>
              <a:rPr lang="zh-CN" altLang="zh-CN" sz="2400" dirty="0">
                <a:effectLst/>
              </a:rPr>
              <a:t>程序设计的抽象思维，闪四清</a:t>
            </a:r>
            <a:r>
              <a:rPr lang="en-US" altLang="zh-CN" sz="2400" dirty="0">
                <a:effectLst/>
              </a:rPr>
              <a:t>(</a:t>
            </a:r>
            <a:r>
              <a:rPr lang="zh-CN" altLang="zh-CN" sz="2400" dirty="0">
                <a:effectLst/>
              </a:rPr>
              <a:t>译</a:t>
            </a:r>
            <a:r>
              <a:rPr lang="en-US" altLang="zh-CN" sz="2400" dirty="0">
                <a:effectLst/>
              </a:rPr>
              <a:t>)</a:t>
            </a:r>
            <a:r>
              <a:rPr lang="zh-CN" altLang="zh-CN" sz="2400" dirty="0">
                <a:effectLst/>
              </a:rPr>
              <a:t>，机械工业出版社，</a:t>
            </a:r>
            <a:r>
              <a:rPr lang="en-US" altLang="zh-CN" sz="2400" dirty="0">
                <a:effectLst/>
              </a:rPr>
              <a:t>2012</a:t>
            </a:r>
            <a:r>
              <a:rPr lang="zh-CN" altLang="zh-CN" sz="2400" dirty="0">
                <a:effectLst/>
              </a:rPr>
              <a:t>年</a:t>
            </a:r>
            <a:r>
              <a:rPr lang="en-US" altLang="zh-CN" sz="2400" dirty="0">
                <a:effectLst/>
              </a:rPr>
              <a:t>5</a:t>
            </a:r>
            <a:r>
              <a:rPr lang="zh-CN" altLang="zh-CN" sz="2400" dirty="0">
                <a:effectLst/>
              </a:rPr>
              <a:t>月。</a:t>
            </a:r>
          </a:p>
          <a:p>
            <a:pPr marL="514350" lvl="0" indent="-514350">
              <a:buFont typeface="+mj-lt"/>
              <a:buAutoNum type="arabicPeriod"/>
            </a:pPr>
            <a:r>
              <a:rPr lang="zh-CN" altLang="zh-CN" sz="2400" dirty="0">
                <a:effectLst/>
              </a:rPr>
              <a:t>深入理解计算机系统（原书第</a:t>
            </a:r>
            <a:r>
              <a:rPr lang="en-US" altLang="zh-CN" sz="2400" dirty="0">
                <a:effectLst/>
              </a:rPr>
              <a:t>3</a:t>
            </a:r>
            <a:r>
              <a:rPr lang="zh-CN" altLang="zh-CN" sz="2400" dirty="0">
                <a:effectLst/>
              </a:rPr>
              <a:t>版），龚奕利</a:t>
            </a:r>
            <a:r>
              <a:rPr lang="en-US" altLang="zh-CN" sz="2400" dirty="0">
                <a:effectLst/>
              </a:rPr>
              <a:t>(</a:t>
            </a:r>
            <a:r>
              <a:rPr lang="zh-CN" altLang="zh-CN" sz="2400" dirty="0">
                <a:effectLst/>
              </a:rPr>
              <a:t>译</a:t>
            </a:r>
            <a:r>
              <a:rPr lang="en-US" altLang="zh-CN" sz="2400" dirty="0">
                <a:effectLst/>
              </a:rPr>
              <a:t>)</a:t>
            </a:r>
            <a:r>
              <a:rPr lang="zh-CN" altLang="zh-CN" sz="2400" dirty="0">
                <a:effectLst/>
              </a:rPr>
              <a:t>，机械工业出版社，</a:t>
            </a:r>
            <a:r>
              <a:rPr lang="en-US" altLang="zh-CN" sz="2400" dirty="0">
                <a:effectLst/>
              </a:rPr>
              <a:t>2017</a:t>
            </a:r>
            <a:r>
              <a:rPr lang="zh-CN" altLang="zh-CN" sz="2400" dirty="0">
                <a:effectLst/>
              </a:rPr>
              <a:t>年</a:t>
            </a:r>
            <a:r>
              <a:rPr lang="en-US" altLang="zh-CN" sz="2400" dirty="0">
                <a:effectLst/>
              </a:rPr>
              <a:t>7</a:t>
            </a:r>
            <a:r>
              <a:rPr lang="zh-CN" altLang="zh-CN" sz="2400" dirty="0">
                <a:effectLst/>
              </a:rPr>
              <a:t>月。</a:t>
            </a:r>
          </a:p>
          <a:p>
            <a:pPr marL="514350" lvl="0" indent="-514350">
              <a:buFont typeface="+mj-lt"/>
              <a:buAutoNum type="arabicPeriod"/>
            </a:pPr>
            <a:r>
              <a:rPr lang="zh-CN" altLang="zh-CN" sz="2400" dirty="0">
                <a:effectLst/>
              </a:rPr>
              <a:t>数据结构教程</a:t>
            </a:r>
            <a:r>
              <a:rPr lang="en-US" altLang="zh-CN" sz="2400" dirty="0">
                <a:effectLst/>
              </a:rPr>
              <a:t>(</a:t>
            </a:r>
            <a:r>
              <a:rPr lang="zh-CN" altLang="zh-CN" sz="2400" dirty="0">
                <a:effectLst/>
              </a:rPr>
              <a:t>第</a:t>
            </a:r>
            <a:r>
              <a:rPr lang="en-US" altLang="zh-CN" sz="2400" dirty="0">
                <a:effectLst/>
              </a:rPr>
              <a:t>5</a:t>
            </a:r>
            <a:r>
              <a:rPr lang="zh-CN" altLang="zh-CN" sz="2400" dirty="0">
                <a:effectLst/>
              </a:rPr>
              <a:t>版</a:t>
            </a:r>
            <a:r>
              <a:rPr lang="en-US" altLang="zh-CN" sz="2400" dirty="0">
                <a:effectLst/>
              </a:rPr>
              <a:t>) </a:t>
            </a:r>
            <a:r>
              <a:rPr lang="zh-CN" altLang="zh-CN" sz="2400" dirty="0">
                <a:effectLst/>
              </a:rPr>
              <a:t>，李春葆主编，清华大学出版社，</a:t>
            </a:r>
            <a:r>
              <a:rPr lang="en-US" altLang="zh-CN" sz="2400" dirty="0">
                <a:effectLst/>
              </a:rPr>
              <a:t>2017.07</a:t>
            </a:r>
            <a:endParaRPr lang="zh-CN" altLang="zh-CN" sz="2400" dirty="0">
              <a:effectLst/>
            </a:endParaRPr>
          </a:p>
          <a:p>
            <a:pPr marL="514350" lvl="0" indent="-514350">
              <a:buFont typeface="+mj-lt"/>
              <a:buAutoNum type="arabicPeriod"/>
            </a:pPr>
            <a:r>
              <a:rPr lang="en-US" altLang="zh-CN" sz="2400" dirty="0">
                <a:effectLst/>
              </a:rPr>
              <a:t>Data Structures and Algorithm Analysis in C (second edition) , Mark Allen Weiss, </a:t>
            </a:r>
            <a:r>
              <a:rPr lang="zh-CN" altLang="zh-CN" sz="2400" dirty="0">
                <a:effectLst/>
              </a:rPr>
              <a:t>人民邮电出版社，</a:t>
            </a:r>
            <a:r>
              <a:rPr lang="en-US" altLang="zh-CN" sz="2400" dirty="0">
                <a:effectLst/>
              </a:rPr>
              <a:t>2005</a:t>
            </a:r>
            <a:r>
              <a:rPr lang="zh-CN" altLang="zh-CN" sz="2400" dirty="0">
                <a:effectLst/>
              </a:rPr>
              <a:t>。</a:t>
            </a:r>
          </a:p>
          <a:p>
            <a:pPr marL="514350" lvl="0" indent="-514350">
              <a:buFont typeface="+mj-lt"/>
              <a:buAutoNum type="arabicPeriod"/>
            </a:pPr>
            <a:r>
              <a:rPr lang="zh-CN" altLang="zh-CN" sz="2400" dirty="0">
                <a:effectLst/>
              </a:rPr>
              <a:t>数据结构与经典算法</a:t>
            </a:r>
            <a:r>
              <a:rPr lang="en-US" altLang="zh-CN" sz="2400" dirty="0">
                <a:effectLst/>
              </a:rPr>
              <a:t>, </a:t>
            </a:r>
            <a:r>
              <a:rPr lang="zh-CN" altLang="zh-CN" sz="2400" dirty="0">
                <a:effectLst/>
              </a:rPr>
              <a:t>李千目等，清华大学出版社，</a:t>
            </a:r>
            <a:r>
              <a:rPr lang="en-US" altLang="zh-CN" sz="2400" dirty="0">
                <a:effectLst/>
              </a:rPr>
              <a:t>2015.07</a:t>
            </a:r>
            <a:r>
              <a:rPr lang="zh-CN" altLang="zh-CN" sz="2400" dirty="0">
                <a:effectLst/>
              </a:rPr>
              <a:t>。</a:t>
            </a:r>
          </a:p>
          <a:p>
            <a:pPr marL="514350" lvl="0" indent="-514350">
              <a:buFont typeface="+mj-lt"/>
              <a:buAutoNum type="arabicPeriod"/>
            </a:pPr>
            <a:r>
              <a:rPr lang="zh-CN" altLang="zh-CN" sz="2400" dirty="0">
                <a:effectLst/>
              </a:rPr>
              <a:t>数据结构教程</a:t>
            </a:r>
            <a:r>
              <a:rPr lang="en-US" altLang="zh-CN" sz="2400" dirty="0">
                <a:effectLst/>
              </a:rPr>
              <a:t>(</a:t>
            </a:r>
            <a:r>
              <a:rPr lang="zh-CN" altLang="zh-CN" sz="2400" dirty="0">
                <a:effectLst/>
              </a:rPr>
              <a:t>第</a:t>
            </a:r>
            <a:r>
              <a:rPr lang="en-US" altLang="zh-CN" sz="2400" dirty="0">
                <a:effectLst/>
              </a:rPr>
              <a:t>5</a:t>
            </a:r>
            <a:r>
              <a:rPr lang="zh-CN" altLang="zh-CN" sz="2400" dirty="0">
                <a:effectLst/>
              </a:rPr>
              <a:t>版</a:t>
            </a:r>
            <a:r>
              <a:rPr lang="en-US" altLang="zh-CN" sz="2400" dirty="0">
                <a:effectLst/>
              </a:rPr>
              <a:t>)</a:t>
            </a:r>
            <a:r>
              <a:rPr lang="zh-CN" altLang="zh-CN" sz="2400" dirty="0">
                <a:effectLst/>
              </a:rPr>
              <a:t>学习指导，李春葆主编，清华大学出版社，</a:t>
            </a:r>
            <a:r>
              <a:rPr lang="en-US" altLang="zh-CN" sz="2400" dirty="0">
                <a:effectLst/>
              </a:rPr>
              <a:t>2017.07</a:t>
            </a:r>
            <a:r>
              <a:rPr lang="zh-CN" altLang="zh-CN" sz="2400" dirty="0">
                <a:effectLst/>
              </a:rPr>
              <a:t>。</a:t>
            </a:r>
          </a:p>
          <a:p>
            <a:pPr marL="514350" lvl="0" indent="-514350">
              <a:buFont typeface="+mj-lt"/>
              <a:buAutoNum type="arabicPeriod"/>
            </a:pPr>
            <a:r>
              <a:rPr lang="zh-CN" altLang="zh-CN" sz="2400" dirty="0">
                <a:effectLst/>
              </a:rPr>
              <a:t>数据结构教程</a:t>
            </a:r>
            <a:r>
              <a:rPr lang="en-US" altLang="zh-CN" sz="2400" dirty="0">
                <a:effectLst/>
              </a:rPr>
              <a:t>(</a:t>
            </a:r>
            <a:r>
              <a:rPr lang="zh-CN" altLang="zh-CN" sz="2400" dirty="0">
                <a:effectLst/>
              </a:rPr>
              <a:t>第</a:t>
            </a:r>
            <a:r>
              <a:rPr lang="en-US" altLang="zh-CN" sz="2400" dirty="0">
                <a:effectLst/>
              </a:rPr>
              <a:t>5</a:t>
            </a:r>
            <a:r>
              <a:rPr lang="zh-CN" altLang="zh-CN" sz="2400" dirty="0">
                <a:effectLst/>
              </a:rPr>
              <a:t>版</a:t>
            </a:r>
            <a:r>
              <a:rPr lang="en-US" altLang="zh-CN" sz="2400" dirty="0">
                <a:effectLst/>
              </a:rPr>
              <a:t>)</a:t>
            </a:r>
            <a:r>
              <a:rPr lang="zh-CN" altLang="zh-CN" sz="2400" dirty="0">
                <a:effectLst/>
              </a:rPr>
              <a:t>上机实验指导，李春葆主编 清华大学出版社，</a:t>
            </a:r>
            <a:r>
              <a:rPr lang="en-US" altLang="zh-CN" sz="2400" dirty="0">
                <a:effectLst/>
              </a:rPr>
              <a:t>2017.07</a:t>
            </a:r>
            <a:r>
              <a:rPr lang="zh-CN" altLang="zh-CN" sz="2400" dirty="0">
                <a:effectLst/>
              </a:rPr>
              <a:t>。</a:t>
            </a:r>
          </a:p>
          <a:p>
            <a:pPr marL="514350" lvl="0" indent="-514350">
              <a:buFont typeface="+mj-lt"/>
              <a:buAutoNum type="arabicPeriod"/>
            </a:pPr>
            <a:r>
              <a:rPr lang="zh-CN" altLang="zh-CN" sz="2400" dirty="0">
                <a:effectLst/>
              </a:rPr>
              <a:t>数据结构基础（</a:t>
            </a:r>
            <a:r>
              <a:rPr lang="en-US" altLang="zh-CN" sz="2400" dirty="0">
                <a:effectLst/>
              </a:rPr>
              <a:t>C</a:t>
            </a:r>
            <a:r>
              <a:rPr lang="zh-CN" altLang="zh-CN" sz="2400" dirty="0">
                <a:effectLst/>
              </a:rPr>
              <a:t>语言版）（第</a:t>
            </a:r>
            <a:r>
              <a:rPr lang="en-US" altLang="zh-CN" sz="2400" dirty="0">
                <a:effectLst/>
              </a:rPr>
              <a:t>2</a:t>
            </a:r>
            <a:r>
              <a:rPr lang="zh-CN" altLang="zh-CN" sz="2400" dirty="0">
                <a:effectLst/>
              </a:rPr>
              <a:t>版），朱仲涛译，清华大学出版社</a:t>
            </a:r>
            <a:r>
              <a:rPr lang="en-US" altLang="zh-CN" sz="2400" dirty="0">
                <a:effectLst/>
              </a:rPr>
              <a:t> 2009</a:t>
            </a:r>
            <a:r>
              <a:rPr lang="zh-CN" altLang="zh-CN" sz="2400" dirty="0">
                <a:effectLst/>
              </a:rPr>
              <a:t>。</a:t>
            </a:r>
          </a:p>
        </p:txBody>
      </p:sp>
    </p:spTree>
    <p:extLst>
      <p:ext uri="{BB962C8B-B14F-4D97-AF65-F5344CB8AC3E}">
        <p14:creationId xmlns:p14="http://schemas.microsoft.com/office/powerpoint/2010/main" val="341299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A7FFE-C136-4B07-A1C9-15DCF45026FF}"/>
              </a:ext>
            </a:extLst>
          </p:cNvPr>
          <p:cNvSpPr>
            <a:spLocks noGrp="1"/>
          </p:cNvSpPr>
          <p:nvPr>
            <p:ph type="title"/>
          </p:nvPr>
        </p:nvSpPr>
        <p:spPr/>
        <p:txBody>
          <a:bodyPr/>
          <a:lstStyle/>
          <a:p>
            <a:r>
              <a:rPr lang="zh-CN" altLang="en-US" dirty="0"/>
              <a:t>九、课程平台</a:t>
            </a:r>
          </a:p>
        </p:txBody>
      </p:sp>
      <p:sp>
        <p:nvSpPr>
          <p:cNvPr id="3" name="内容占位符 2">
            <a:extLst>
              <a:ext uri="{FF2B5EF4-FFF2-40B4-BE49-F238E27FC236}">
                <a16:creationId xmlns:a16="http://schemas.microsoft.com/office/drawing/2014/main" id="{6FF81E24-9447-405C-8C31-FD16D60A2B38}"/>
              </a:ext>
            </a:extLst>
          </p:cNvPr>
          <p:cNvSpPr>
            <a:spLocks noGrp="1"/>
          </p:cNvSpPr>
          <p:nvPr>
            <p:ph idx="1"/>
          </p:nvPr>
        </p:nvSpPr>
        <p:spPr/>
        <p:txBody>
          <a:bodyPr/>
          <a:lstStyle/>
          <a:p>
            <a:r>
              <a:rPr lang="en-US" altLang="zh-CN" sz="2800" dirty="0"/>
              <a:t>SPOC</a:t>
            </a:r>
          </a:p>
          <a:p>
            <a:pPr marL="0" indent="0">
              <a:buNone/>
            </a:pPr>
            <a:r>
              <a:rPr lang="en-US" altLang="zh-CN" sz="2400" dirty="0"/>
              <a:t>https://www.icourse163.org/spoc/course/UESTC-1450755177</a:t>
            </a:r>
          </a:p>
          <a:p>
            <a:pPr marL="0" indent="0">
              <a:buNone/>
            </a:pPr>
            <a:endParaRPr lang="en-US" altLang="zh-CN" sz="2400" dirty="0"/>
          </a:p>
          <a:p>
            <a:r>
              <a:rPr lang="en-US" altLang="zh-CN" sz="2800" dirty="0" err="1"/>
              <a:t>Icoding</a:t>
            </a:r>
            <a:endParaRPr lang="en-US" altLang="zh-CN" sz="2800" dirty="0"/>
          </a:p>
          <a:p>
            <a:pPr marL="0" indent="0">
              <a:buNone/>
            </a:pPr>
            <a:r>
              <a:rPr lang="en-US" altLang="zh-CN" sz="2400" dirty="0"/>
              <a:t>http://icoding.run</a:t>
            </a:r>
          </a:p>
          <a:p>
            <a:pPr marL="0" indent="0">
              <a:buNone/>
            </a:pPr>
            <a:endParaRPr lang="en-US" altLang="zh-CN" sz="2400" dirty="0"/>
          </a:p>
          <a:p>
            <a:r>
              <a:rPr lang="zh-CN" altLang="en-US" sz="2800" dirty="0"/>
              <a:t>直播平台</a:t>
            </a:r>
            <a:endParaRPr lang="en-US" altLang="zh-CN" sz="2800" dirty="0"/>
          </a:p>
          <a:p>
            <a:pPr marL="0" indent="0">
              <a:buNone/>
            </a:pPr>
            <a:r>
              <a:rPr lang="zh-CN" altLang="en-US" sz="2400" dirty="0"/>
              <a:t>雨课堂</a:t>
            </a:r>
            <a:endParaRPr lang="en-US" altLang="zh-CN" sz="2400" dirty="0"/>
          </a:p>
          <a:p>
            <a:pPr marL="0" indent="0">
              <a:buNone/>
            </a:pPr>
            <a:endParaRPr lang="en-US" altLang="zh-CN" sz="2400" dirty="0"/>
          </a:p>
          <a:p>
            <a:r>
              <a:rPr lang="zh-CN" altLang="en-US" sz="2800" dirty="0"/>
              <a:t>直播平台替代平台</a:t>
            </a:r>
            <a:endParaRPr lang="en-US" altLang="zh-CN" sz="2800" dirty="0"/>
          </a:p>
          <a:p>
            <a:pPr marL="0" indent="0">
              <a:buNone/>
            </a:pPr>
            <a:r>
              <a:rPr lang="en-US" altLang="zh-CN" sz="2400" dirty="0"/>
              <a:t>QQ</a:t>
            </a:r>
            <a:r>
              <a:rPr lang="zh-CN" altLang="en-US" sz="2400" dirty="0"/>
              <a:t>（屏幕共享）</a:t>
            </a:r>
            <a:r>
              <a:rPr lang="en-US" altLang="zh-CN" sz="2400" dirty="0"/>
              <a:t>/</a:t>
            </a:r>
            <a:r>
              <a:rPr lang="zh-CN" altLang="en-US" sz="2400" dirty="0"/>
              <a:t>腾讯会议</a:t>
            </a:r>
          </a:p>
        </p:txBody>
      </p:sp>
    </p:spTree>
    <p:extLst>
      <p:ext uri="{BB962C8B-B14F-4D97-AF65-F5344CB8AC3E}">
        <p14:creationId xmlns:p14="http://schemas.microsoft.com/office/powerpoint/2010/main" val="67070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90934-0610-462B-8519-A3BB36C8798B}"/>
              </a:ext>
            </a:extLst>
          </p:cNvPr>
          <p:cNvSpPr>
            <a:spLocks noGrp="1"/>
          </p:cNvSpPr>
          <p:nvPr>
            <p:ph type="title"/>
          </p:nvPr>
        </p:nvSpPr>
        <p:spPr/>
        <p:txBody>
          <a:bodyPr/>
          <a:lstStyle/>
          <a:p>
            <a:r>
              <a:rPr lang="zh-CN" altLang="en-US" dirty="0"/>
              <a:t>一、课程简介</a:t>
            </a:r>
          </a:p>
        </p:txBody>
      </p:sp>
      <p:sp>
        <p:nvSpPr>
          <p:cNvPr id="3" name="内容占位符 2">
            <a:extLst>
              <a:ext uri="{FF2B5EF4-FFF2-40B4-BE49-F238E27FC236}">
                <a16:creationId xmlns:a16="http://schemas.microsoft.com/office/drawing/2014/main" id="{7D155D7D-A724-45EA-B045-5C294F36AE14}"/>
              </a:ext>
            </a:extLst>
          </p:cNvPr>
          <p:cNvSpPr>
            <a:spLocks noGrp="1"/>
          </p:cNvSpPr>
          <p:nvPr>
            <p:ph idx="1"/>
          </p:nvPr>
        </p:nvSpPr>
        <p:spPr/>
        <p:txBody>
          <a:bodyPr/>
          <a:lstStyle/>
          <a:p>
            <a:pPr algn="just"/>
            <a:r>
              <a:rPr lang="zh-CN" altLang="zh-CN" sz="2800" dirty="0">
                <a:effectLst/>
              </a:rPr>
              <a:t>《程序设计与算法基础</a:t>
            </a:r>
            <a:r>
              <a:rPr lang="en-US" altLang="zh-CN" sz="2800" dirty="0">
                <a:effectLst/>
              </a:rPr>
              <a:t>II</a:t>
            </a:r>
            <a:r>
              <a:rPr lang="zh-CN" altLang="zh-CN" sz="2800" dirty="0">
                <a:effectLst/>
              </a:rPr>
              <a:t>》课程是计算机程序设计的重要理论技术基础，是软件工程专业的核心课程。课程将介绍几种常见的数据结构，主要包括：数组、队列、堆栈等线性结构，以及树、二叉树、平衡二叉树、图等非线性结构。在此基础上，学生可以学习到查找与排序方面的经典算法。让学生掌握这些数据结构的特点、存储结构、操作以及应用领域，使学生具有根据具体应用数据特征设计恰当的逻辑结构、存储结构及相应的算法，具备解决实际问题的能力。</a:t>
            </a:r>
          </a:p>
          <a:p>
            <a:pPr algn="just"/>
            <a:r>
              <a:rPr lang="zh-CN" altLang="zh-CN" sz="2800" dirty="0">
                <a:effectLst/>
              </a:rPr>
              <a:t>课程内容不仅是后继《编译原理》、《计算机网络》、《计算机操作系统》等课程的理论基础，而且应用范围已扩展到图像处理与模式识别，海量数据挖掘，科学数据处理等许多领域。 </a:t>
            </a:r>
            <a:endParaRPr lang="zh-CN" altLang="en-US" sz="2800" dirty="0"/>
          </a:p>
        </p:txBody>
      </p:sp>
    </p:spTree>
    <p:extLst>
      <p:ext uri="{BB962C8B-B14F-4D97-AF65-F5344CB8AC3E}">
        <p14:creationId xmlns:p14="http://schemas.microsoft.com/office/powerpoint/2010/main" val="1460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222D8-DA5F-4EE3-BF85-60142AFDB6AE}"/>
              </a:ext>
            </a:extLst>
          </p:cNvPr>
          <p:cNvSpPr>
            <a:spLocks noGrp="1"/>
          </p:cNvSpPr>
          <p:nvPr>
            <p:ph type="title"/>
          </p:nvPr>
        </p:nvSpPr>
        <p:spPr/>
        <p:txBody>
          <a:bodyPr/>
          <a:lstStyle/>
          <a:p>
            <a:r>
              <a:rPr lang="zh-CN" altLang="en-US" dirty="0"/>
              <a:t>二、课程目标</a:t>
            </a:r>
          </a:p>
        </p:txBody>
      </p:sp>
      <p:sp>
        <p:nvSpPr>
          <p:cNvPr id="3" name="内容占位符 2">
            <a:extLst>
              <a:ext uri="{FF2B5EF4-FFF2-40B4-BE49-F238E27FC236}">
                <a16:creationId xmlns:a16="http://schemas.microsoft.com/office/drawing/2014/main" id="{8EBB6EBE-1BBA-4949-83AC-44939FE42D60}"/>
              </a:ext>
            </a:extLst>
          </p:cNvPr>
          <p:cNvSpPr>
            <a:spLocks noGrp="1"/>
          </p:cNvSpPr>
          <p:nvPr>
            <p:ph idx="1"/>
          </p:nvPr>
        </p:nvSpPr>
        <p:spPr/>
        <p:txBody>
          <a:bodyPr/>
          <a:lstStyle/>
          <a:p>
            <a:pPr algn="just"/>
            <a:r>
              <a:rPr lang="en-US" altLang="zh-CN" sz="2700" b="1" dirty="0">
                <a:solidFill>
                  <a:srgbClr val="FF0000"/>
                </a:solidFill>
                <a:effectLst/>
              </a:rPr>
              <a:t>CO1</a:t>
            </a:r>
            <a:r>
              <a:rPr lang="zh-CN" altLang="zh-CN" sz="2700" dirty="0">
                <a:effectLst/>
              </a:rPr>
              <a:t>：掌握数据结构、算法和程序设计的关系，掌握时间复杂度计算方法；培养学生对应用问题的数学建模能力，具备对复杂软件工程问题的数据结构的抽取能力和系统建模能力，具备对模型进行推理和求解的能力。</a:t>
            </a:r>
          </a:p>
          <a:p>
            <a:pPr algn="just"/>
            <a:r>
              <a:rPr lang="en-US" altLang="zh-CN" sz="2700" b="1" dirty="0">
                <a:solidFill>
                  <a:srgbClr val="FF0000"/>
                </a:solidFill>
                <a:effectLst/>
              </a:rPr>
              <a:t>CO2</a:t>
            </a:r>
            <a:r>
              <a:rPr lang="zh-CN" altLang="zh-CN" sz="2700" dirty="0">
                <a:effectLst/>
              </a:rPr>
              <a:t>：具备分析复杂软件系统的数据结构的能力，从复杂应用问题中抽象出揭示事物内在关系的逻辑数据结构，然后根据逻辑结构设计能够支撑高效处理的存储结构。掌握线性结构、树和图等非线性结构的分析方法，能根据存储结构选用高效的算法，并编程实现的能力。</a:t>
            </a:r>
          </a:p>
          <a:p>
            <a:pPr algn="just"/>
            <a:r>
              <a:rPr lang="en-US" altLang="zh-CN" sz="2700" b="1" dirty="0">
                <a:solidFill>
                  <a:srgbClr val="FF0000"/>
                </a:solidFill>
                <a:effectLst/>
              </a:rPr>
              <a:t>CO3</a:t>
            </a:r>
            <a:r>
              <a:rPr lang="zh-CN" altLang="zh-CN" sz="2700" dirty="0">
                <a:effectLst/>
              </a:rPr>
              <a:t>：掌握不同数据结构的特点</a:t>
            </a:r>
            <a:r>
              <a:rPr lang="en-US" altLang="zh-CN" sz="2700" dirty="0">
                <a:effectLst/>
              </a:rPr>
              <a:t>,</a:t>
            </a:r>
            <a:r>
              <a:rPr lang="zh-CN" altLang="zh-CN" sz="2700" dirty="0">
                <a:effectLst/>
              </a:rPr>
              <a:t>能根据工程需要</a:t>
            </a:r>
            <a:r>
              <a:rPr lang="en-US" altLang="zh-CN" sz="2700" dirty="0">
                <a:effectLst/>
              </a:rPr>
              <a:t>,</a:t>
            </a:r>
            <a:r>
              <a:rPr lang="zh-CN" altLang="zh-CN" sz="2700" dirty="0">
                <a:effectLst/>
              </a:rPr>
              <a:t>选择并设计合理的存储结构，选择合适的算法和实现方法。</a:t>
            </a:r>
          </a:p>
          <a:p>
            <a:pPr algn="just"/>
            <a:r>
              <a:rPr lang="en-US" altLang="zh-CN" sz="2700" b="1" dirty="0">
                <a:solidFill>
                  <a:srgbClr val="FF0000"/>
                </a:solidFill>
                <a:effectLst/>
              </a:rPr>
              <a:t>CO4</a:t>
            </a:r>
            <a:r>
              <a:rPr lang="en-US" altLang="zh-CN" sz="2700" b="1" dirty="0">
                <a:effectLst/>
              </a:rPr>
              <a:t>: </a:t>
            </a:r>
            <a:r>
              <a:rPr lang="zh-CN" altLang="zh-CN" sz="2700" dirty="0">
                <a:effectLst/>
              </a:rPr>
              <a:t>通过课程的学习，掌握自主学习的方法，提高知识获取和解决问题的能力。</a:t>
            </a:r>
            <a:endParaRPr lang="zh-CN" altLang="en-US" sz="2700" dirty="0"/>
          </a:p>
        </p:txBody>
      </p:sp>
    </p:spTree>
    <p:extLst>
      <p:ext uri="{BB962C8B-B14F-4D97-AF65-F5344CB8AC3E}">
        <p14:creationId xmlns:p14="http://schemas.microsoft.com/office/powerpoint/2010/main" val="156030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29425-3508-4FB9-B804-E6A88329D987}"/>
              </a:ext>
            </a:extLst>
          </p:cNvPr>
          <p:cNvSpPr>
            <a:spLocks noGrp="1"/>
          </p:cNvSpPr>
          <p:nvPr>
            <p:ph type="title"/>
          </p:nvPr>
        </p:nvSpPr>
        <p:spPr/>
        <p:txBody>
          <a:bodyPr/>
          <a:lstStyle/>
          <a:p>
            <a:r>
              <a:rPr lang="zh-CN" altLang="en-US" dirty="0"/>
              <a:t>三、课程内容</a:t>
            </a:r>
          </a:p>
        </p:txBody>
      </p:sp>
      <p:sp>
        <p:nvSpPr>
          <p:cNvPr id="3" name="内容占位符 2">
            <a:extLst>
              <a:ext uri="{FF2B5EF4-FFF2-40B4-BE49-F238E27FC236}">
                <a16:creationId xmlns:a16="http://schemas.microsoft.com/office/drawing/2014/main" id="{19F94B9E-0312-4689-B559-FCDEBF117219}"/>
              </a:ext>
            </a:extLst>
          </p:cNvPr>
          <p:cNvSpPr>
            <a:spLocks noGrp="1"/>
          </p:cNvSpPr>
          <p:nvPr>
            <p:ph idx="1"/>
          </p:nvPr>
        </p:nvSpPr>
        <p:spPr/>
        <p:txBody>
          <a:bodyPr/>
          <a:lstStyle/>
          <a:p>
            <a:r>
              <a:rPr lang="en-US" altLang="zh-CN" sz="3200" b="1" dirty="0">
                <a:effectLst/>
              </a:rPr>
              <a:t>CM1</a:t>
            </a:r>
            <a:r>
              <a:rPr lang="zh-CN" altLang="zh-CN" sz="3200" b="1" dirty="0">
                <a:effectLst/>
              </a:rPr>
              <a:t>：程序设计与算法概论</a:t>
            </a:r>
            <a:endParaRPr lang="zh-CN" altLang="zh-CN" sz="3200" dirty="0">
              <a:effectLst/>
            </a:endParaRPr>
          </a:p>
          <a:p>
            <a:pPr marL="0" indent="0">
              <a:buNone/>
            </a:pPr>
            <a:r>
              <a:rPr lang="zh-CN" altLang="zh-CN" sz="3200" dirty="0">
                <a:effectLst/>
              </a:rPr>
              <a:t>掌握程序设计的数据结构和算法两个核心问题的相关基本概念</a:t>
            </a:r>
            <a:r>
              <a:rPr lang="en-US" altLang="zh-CN" sz="3200" dirty="0">
                <a:effectLst/>
              </a:rPr>
              <a:t>, </a:t>
            </a:r>
            <a:r>
              <a:rPr lang="zh-CN" altLang="zh-CN" sz="3200" dirty="0">
                <a:effectLst/>
              </a:rPr>
              <a:t>理解数据结构、算法和程序设计的关系；掌握时间复杂度计算方法让学生理解逻辑数据结构与存储结构的关系，重点讲清楚程序与数据结构的辩证关系，让学生理解同一种逻辑数据结构可以有多种不同实现的存储结构和编程实现方法。</a:t>
            </a:r>
          </a:p>
          <a:p>
            <a:pPr marL="0" indent="0">
              <a:buNone/>
            </a:pPr>
            <a:r>
              <a:rPr lang="zh-CN" altLang="zh-CN" sz="3200" dirty="0">
                <a:effectLst/>
              </a:rPr>
              <a:t>程序的不同实现有不同的效率，让学生理解算法的时间复杂性和空间复杂性的内涵，理解算法时间复杂性和空间复杂性的分析方法。</a:t>
            </a:r>
          </a:p>
        </p:txBody>
      </p:sp>
    </p:spTree>
    <p:extLst>
      <p:ext uri="{BB962C8B-B14F-4D97-AF65-F5344CB8AC3E}">
        <p14:creationId xmlns:p14="http://schemas.microsoft.com/office/powerpoint/2010/main" val="173670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29425-3508-4FB9-B804-E6A88329D987}"/>
              </a:ext>
            </a:extLst>
          </p:cNvPr>
          <p:cNvSpPr>
            <a:spLocks noGrp="1"/>
          </p:cNvSpPr>
          <p:nvPr>
            <p:ph type="title"/>
          </p:nvPr>
        </p:nvSpPr>
        <p:spPr/>
        <p:txBody>
          <a:bodyPr/>
          <a:lstStyle/>
          <a:p>
            <a:r>
              <a:rPr lang="zh-CN" altLang="en-US" dirty="0"/>
              <a:t>三、课程内容</a:t>
            </a:r>
          </a:p>
        </p:txBody>
      </p:sp>
      <p:sp>
        <p:nvSpPr>
          <p:cNvPr id="3" name="内容占位符 2">
            <a:extLst>
              <a:ext uri="{FF2B5EF4-FFF2-40B4-BE49-F238E27FC236}">
                <a16:creationId xmlns:a16="http://schemas.microsoft.com/office/drawing/2014/main" id="{19F94B9E-0312-4689-B559-FCDEBF117219}"/>
              </a:ext>
            </a:extLst>
          </p:cNvPr>
          <p:cNvSpPr>
            <a:spLocks noGrp="1"/>
          </p:cNvSpPr>
          <p:nvPr>
            <p:ph idx="1"/>
          </p:nvPr>
        </p:nvSpPr>
        <p:spPr/>
        <p:txBody>
          <a:bodyPr/>
          <a:lstStyle/>
          <a:p>
            <a:r>
              <a:rPr lang="en-US" altLang="zh-CN" sz="3200" b="1" dirty="0">
                <a:effectLst/>
              </a:rPr>
              <a:t>CM2: </a:t>
            </a:r>
            <a:r>
              <a:rPr lang="zh-CN" altLang="zh-CN" sz="3200" b="1" dirty="0">
                <a:effectLst/>
              </a:rPr>
              <a:t>线性结构</a:t>
            </a:r>
            <a:endParaRPr lang="zh-CN" altLang="zh-CN" sz="3200" dirty="0">
              <a:effectLst/>
            </a:endParaRPr>
          </a:p>
          <a:p>
            <a:pPr marL="0" indent="0">
              <a:buNone/>
            </a:pPr>
            <a:r>
              <a:rPr lang="zh-CN" altLang="zh-CN" sz="3200" dirty="0">
                <a:effectLst/>
              </a:rPr>
              <a:t>该模块在讲解线性表的逻辑结构特点和存储结构的基础上，讲解两种特殊的线性表</a:t>
            </a:r>
            <a:r>
              <a:rPr lang="en-US" altLang="zh-CN" sz="3200" dirty="0">
                <a:effectLst/>
              </a:rPr>
              <a:t>---</a:t>
            </a:r>
            <a:r>
              <a:rPr lang="zh-CN" altLang="zh-CN" sz="3200" dirty="0">
                <a:effectLst/>
              </a:rPr>
              <a:t>栈和队列；同时进一步以线性表的典型应用字符串、数组和广义表。让学生在掌握线性表的基本存储结构基础上，能根据具体应用问题，拓展和改进现有存储结构，以适应新的应用需要。</a:t>
            </a:r>
            <a:endParaRPr lang="zh-CN" altLang="en-US" sz="3200" dirty="0"/>
          </a:p>
        </p:txBody>
      </p:sp>
    </p:spTree>
    <p:extLst>
      <p:ext uri="{BB962C8B-B14F-4D97-AF65-F5344CB8AC3E}">
        <p14:creationId xmlns:p14="http://schemas.microsoft.com/office/powerpoint/2010/main" val="301668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29425-3508-4FB9-B804-E6A88329D987}"/>
              </a:ext>
            </a:extLst>
          </p:cNvPr>
          <p:cNvSpPr>
            <a:spLocks noGrp="1"/>
          </p:cNvSpPr>
          <p:nvPr>
            <p:ph type="title"/>
          </p:nvPr>
        </p:nvSpPr>
        <p:spPr/>
        <p:txBody>
          <a:bodyPr/>
          <a:lstStyle/>
          <a:p>
            <a:r>
              <a:rPr lang="zh-CN" altLang="en-US" dirty="0"/>
              <a:t>三、课程内容</a:t>
            </a:r>
          </a:p>
        </p:txBody>
      </p:sp>
      <p:sp>
        <p:nvSpPr>
          <p:cNvPr id="3" name="内容占位符 2">
            <a:extLst>
              <a:ext uri="{FF2B5EF4-FFF2-40B4-BE49-F238E27FC236}">
                <a16:creationId xmlns:a16="http://schemas.microsoft.com/office/drawing/2014/main" id="{19F94B9E-0312-4689-B559-FCDEBF117219}"/>
              </a:ext>
            </a:extLst>
          </p:cNvPr>
          <p:cNvSpPr>
            <a:spLocks noGrp="1"/>
          </p:cNvSpPr>
          <p:nvPr>
            <p:ph idx="1"/>
          </p:nvPr>
        </p:nvSpPr>
        <p:spPr/>
        <p:txBody>
          <a:bodyPr/>
          <a:lstStyle/>
          <a:p>
            <a:r>
              <a:rPr lang="en-US" altLang="zh-CN" b="1" dirty="0">
                <a:effectLst/>
              </a:rPr>
              <a:t>CM3</a:t>
            </a:r>
            <a:r>
              <a:rPr lang="zh-CN" altLang="zh-CN" b="1" dirty="0">
                <a:effectLst/>
              </a:rPr>
              <a:t>：非线性结构</a:t>
            </a:r>
            <a:endParaRPr lang="zh-CN" altLang="zh-CN" dirty="0">
              <a:effectLst/>
            </a:endParaRPr>
          </a:p>
          <a:p>
            <a:pPr marL="0" indent="0">
              <a:buNone/>
            </a:pPr>
            <a:r>
              <a:rPr lang="zh-CN" altLang="zh-CN" dirty="0">
                <a:effectLst/>
              </a:rPr>
              <a:t>在讲解线性表之后，递进式地引出非线性结构，重点包括二叉树、一般的树、图等复杂的非线性数据结构。</a:t>
            </a:r>
          </a:p>
          <a:p>
            <a:pPr marL="0" indent="0">
              <a:buNone/>
            </a:pPr>
            <a:r>
              <a:rPr lang="zh-CN" altLang="zh-CN" dirty="0">
                <a:effectLst/>
              </a:rPr>
              <a:t>树与二叉树：主要介绍二叉树和树的定义、基本术语、基本性质、基本操作，满二叉树和完全二叉树的概念及特征，二叉树的遍历方法；二叉树、树及森林的顺序存储及链式存储，各种遍历方法，相互间的转换；哈夫曼树的构建和哈夫曼编码，线索二叉树的构建。</a:t>
            </a:r>
          </a:p>
          <a:p>
            <a:pPr marL="0" indent="0">
              <a:buNone/>
            </a:pPr>
            <a:r>
              <a:rPr lang="zh-CN" altLang="zh-CN" dirty="0">
                <a:effectLst/>
              </a:rPr>
              <a:t>图：主要讲解图的基本概念和术语，基本操作和存储方法——邻接矩阵、邻接表、十字链表、多重邻接表，图的遍历方法——深度优先和广度优先，图的生成树和最小生成树，最小生成树的两种构建方法——普里姆和克鲁斯卡尔；有权图最短路径）；有向无环图的拓扑排序、求关键路径的算法。</a:t>
            </a:r>
          </a:p>
        </p:txBody>
      </p:sp>
    </p:spTree>
    <p:extLst>
      <p:ext uri="{BB962C8B-B14F-4D97-AF65-F5344CB8AC3E}">
        <p14:creationId xmlns:p14="http://schemas.microsoft.com/office/powerpoint/2010/main" val="276274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29425-3508-4FB9-B804-E6A88329D987}"/>
              </a:ext>
            </a:extLst>
          </p:cNvPr>
          <p:cNvSpPr>
            <a:spLocks noGrp="1"/>
          </p:cNvSpPr>
          <p:nvPr>
            <p:ph type="title"/>
          </p:nvPr>
        </p:nvSpPr>
        <p:spPr/>
        <p:txBody>
          <a:bodyPr/>
          <a:lstStyle/>
          <a:p>
            <a:r>
              <a:rPr lang="zh-CN" altLang="en-US" dirty="0"/>
              <a:t>三、课程内容</a:t>
            </a:r>
          </a:p>
        </p:txBody>
      </p:sp>
      <p:sp>
        <p:nvSpPr>
          <p:cNvPr id="3" name="内容占位符 2">
            <a:extLst>
              <a:ext uri="{FF2B5EF4-FFF2-40B4-BE49-F238E27FC236}">
                <a16:creationId xmlns:a16="http://schemas.microsoft.com/office/drawing/2014/main" id="{19F94B9E-0312-4689-B559-FCDEBF117219}"/>
              </a:ext>
            </a:extLst>
          </p:cNvPr>
          <p:cNvSpPr>
            <a:spLocks noGrp="1"/>
          </p:cNvSpPr>
          <p:nvPr>
            <p:ph idx="1"/>
          </p:nvPr>
        </p:nvSpPr>
        <p:spPr/>
        <p:txBody>
          <a:bodyPr/>
          <a:lstStyle/>
          <a:p>
            <a:r>
              <a:rPr lang="en-US" altLang="zh-CN" b="1" dirty="0">
                <a:effectLst/>
              </a:rPr>
              <a:t>CM4</a:t>
            </a:r>
            <a:r>
              <a:rPr lang="zh-CN" altLang="zh-CN" b="1" dirty="0">
                <a:effectLst/>
              </a:rPr>
              <a:t>：典型算法</a:t>
            </a:r>
            <a:endParaRPr lang="zh-CN" altLang="zh-CN" dirty="0">
              <a:effectLst/>
            </a:endParaRPr>
          </a:p>
          <a:p>
            <a:pPr marL="0" indent="0">
              <a:buNone/>
            </a:pPr>
            <a:r>
              <a:rPr lang="zh-CN" altLang="zh-CN" dirty="0">
                <a:effectLst/>
              </a:rPr>
              <a:t>在学习几种基本的数据结构的基础上，该模块将重点讲解查找和排序两种常用操作的主要算法。</a:t>
            </a:r>
          </a:p>
          <a:p>
            <a:pPr marL="0" indent="0">
              <a:buNone/>
            </a:pPr>
            <a:r>
              <a:rPr lang="zh-CN" altLang="zh-CN" dirty="0">
                <a:effectLst/>
              </a:rPr>
              <a:t>查找：查找的基本概念和术语、顺序查找、折半查找、索引查找的方法、二叉排序树、平衡二叉树。哈希表的基本概念，哈希函数构造方法及冲突处理策略，哈希表的查找，删除等操作方法。</a:t>
            </a:r>
          </a:p>
          <a:p>
            <a:pPr marL="0" indent="0">
              <a:buNone/>
            </a:pPr>
            <a:r>
              <a:rPr lang="zh-CN" altLang="zh-CN" dirty="0">
                <a:effectLst/>
              </a:rPr>
              <a:t>排序：主要讲解排序的基本概念，各种内部排序算法，包括直接插入排序、折半插入排序、</a:t>
            </a:r>
            <a:r>
              <a:rPr lang="en-US" altLang="zh-CN" dirty="0">
                <a:effectLst/>
              </a:rPr>
              <a:t>2</a:t>
            </a:r>
            <a:r>
              <a:rPr lang="zh-CN" altLang="zh-CN" dirty="0">
                <a:effectLst/>
              </a:rPr>
              <a:t>路插入排序、希尔排序、冒泡排序、快速排序、直接选择排序、树形选择排序、堆排序、归并排序；各种排序算法的性能及复杂度分析。</a:t>
            </a:r>
          </a:p>
        </p:txBody>
      </p:sp>
    </p:spTree>
    <p:extLst>
      <p:ext uri="{BB962C8B-B14F-4D97-AF65-F5344CB8AC3E}">
        <p14:creationId xmlns:p14="http://schemas.microsoft.com/office/powerpoint/2010/main" val="253941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EF955-AE81-4F82-9232-848250354B1D}"/>
              </a:ext>
            </a:extLst>
          </p:cNvPr>
          <p:cNvSpPr>
            <a:spLocks noGrp="1"/>
          </p:cNvSpPr>
          <p:nvPr>
            <p:ph type="title"/>
          </p:nvPr>
        </p:nvSpPr>
        <p:spPr/>
        <p:txBody>
          <a:bodyPr/>
          <a:lstStyle/>
          <a:p>
            <a:r>
              <a:rPr lang="zh-CN" altLang="en-US" dirty="0"/>
              <a:t>四、对毕业要求的支撑</a:t>
            </a:r>
          </a:p>
        </p:txBody>
      </p:sp>
      <p:graphicFrame>
        <p:nvGraphicFramePr>
          <p:cNvPr id="4" name="内容占位符 3">
            <a:extLst>
              <a:ext uri="{FF2B5EF4-FFF2-40B4-BE49-F238E27FC236}">
                <a16:creationId xmlns:a16="http://schemas.microsoft.com/office/drawing/2014/main" id="{585F4AC5-4E92-43E6-83C2-59B20B4FAF18}"/>
              </a:ext>
            </a:extLst>
          </p:cNvPr>
          <p:cNvGraphicFramePr>
            <a:graphicFrameLocks noGrp="1"/>
          </p:cNvGraphicFramePr>
          <p:nvPr>
            <p:ph idx="1"/>
            <p:extLst>
              <p:ext uri="{D42A27DB-BD31-4B8C-83A1-F6EECF244321}">
                <p14:modId xmlns:p14="http://schemas.microsoft.com/office/powerpoint/2010/main" val="4216433964"/>
              </p:ext>
            </p:extLst>
          </p:nvPr>
        </p:nvGraphicFramePr>
        <p:xfrm>
          <a:off x="914400" y="1513939"/>
          <a:ext cx="10363200" cy="4647163"/>
        </p:xfrm>
        <a:graphic>
          <a:graphicData uri="http://schemas.openxmlformats.org/drawingml/2006/table">
            <a:tbl>
              <a:tblPr firstRow="1">
                <a:tableStyleId>{5940675A-B579-460E-94D1-54222C63F5DA}</a:tableStyleId>
              </a:tblPr>
              <a:tblGrid>
                <a:gridCol w="5236330">
                  <a:extLst>
                    <a:ext uri="{9D8B030D-6E8A-4147-A177-3AD203B41FA5}">
                      <a16:colId xmlns:a16="http://schemas.microsoft.com/office/drawing/2014/main" val="4203584466"/>
                    </a:ext>
                  </a:extLst>
                </a:gridCol>
                <a:gridCol w="1358682">
                  <a:extLst>
                    <a:ext uri="{9D8B030D-6E8A-4147-A177-3AD203B41FA5}">
                      <a16:colId xmlns:a16="http://schemas.microsoft.com/office/drawing/2014/main" val="4138702035"/>
                    </a:ext>
                  </a:extLst>
                </a:gridCol>
                <a:gridCol w="1247853">
                  <a:extLst>
                    <a:ext uri="{9D8B030D-6E8A-4147-A177-3AD203B41FA5}">
                      <a16:colId xmlns:a16="http://schemas.microsoft.com/office/drawing/2014/main" val="1809108724"/>
                    </a:ext>
                  </a:extLst>
                </a:gridCol>
                <a:gridCol w="2520335">
                  <a:extLst>
                    <a:ext uri="{9D8B030D-6E8A-4147-A177-3AD203B41FA5}">
                      <a16:colId xmlns:a16="http://schemas.microsoft.com/office/drawing/2014/main" val="793243666"/>
                    </a:ext>
                  </a:extLst>
                </a:gridCol>
              </a:tblGrid>
              <a:tr h="768405">
                <a:tc>
                  <a:txBody>
                    <a:bodyPr/>
                    <a:lstStyle/>
                    <a:p>
                      <a:pPr algn="ctr">
                        <a:lnSpc>
                          <a:spcPct val="115000"/>
                        </a:lnSpc>
                        <a:spcAft>
                          <a:spcPts val="0"/>
                        </a:spcAft>
                      </a:pPr>
                      <a:r>
                        <a:rPr lang="zh-CN" sz="2000">
                          <a:effectLst/>
                        </a:rPr>
                        <a:t>毕业要求</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rPr>
                        <a:t>指标点</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rPr>
                        <a:t>课程目标</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zh-CN" sz="2000">
                          <a:effectLst/>
                        </a:rPr>
                        <a:t>课程模块</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40001910"/>
                  </a:ext>
                </a:extLst>
              </a:tr>
              <a:tr h="1167122">
                <a:tc>
                  <a:txBody>
                    <a:bodyPr/>
                    <a:lstStyle/>
                    <a:p>
                      <a:pPr algn="just">
                        <a:lnSpc>
                          <a:spcPct val="115000"/>
                        </a:lnSpc>
                        <a:spcAft>
                          <a:spcPts val="0"/>
                        </a:spcAft>
                        <a:tabLst>
                          <a:tab pos="2099310" algn="l"/>
                        </a:tabLst>
                      </a:pPr>
                      <a:r>
                        <a:rPr lang="zh-CN" sz="2000">
                          <a:effectLst/>
                        </a:rPr>
                        <a:t>掌握专业知识，能选择恰当的数学模型，能用于描述复杂软件工程，对模型进行推理和求解。</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tabLst>
                          <a:tab pos="620395" algn="l"/>
                        </a:tabLst>
                      </a:pPr>
                      <a:r>
                        <a:rPr lang="en-US" sz="2000">
                          <a:effectLst/>
                        </a:rPr>
                        <a:t>GR1.4</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tabLst>
                          <a:tab pos="620395" algn="l"/>
                        </a:tabLst>
                      </a:pPr>
                      <a:r>
                        <a:rPr lang="en-US" sz="2000">
                          <a:effectLst/>
                        </a:rPr>
                        <a:t>CO1 </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tabLst>
                          <a:tab pos="620395" algn="l"/>
                        </a:tabLst>
                      </a:pPr>
                      <a:r>
                        <a:rPr lang="en-US" sz="2000">
                          <a:effectLst/>
                        </a:rPr>
                        <a:t>CM1</a:t>
                      </a:r>
                      <a:r>
                        <a:rPr lang="zh-CN" sz="2000">
                          <a:effectLst/>
                        </a:rPr>
                        <a:t>、</a:t>
                      </a:r>
                      <a:r>
                        <a:rPr lang="en-US" sz="2000">
                          <a:effectLst/>
                        </a:rPr>
                        <a:t>CM2</a:t>
                      </a:r>
                      <a:r>
                        <a:rPr lang="zh-CN" sz="2000">
                          <a:effectLst/>
                        </a:rPr>
                        <a:t>、</a:t>
                      </a:r>
                      <a:r>
                        <a:rPr lang="en-US" sz="2000">
                          <a:effectLst/>
                        </a:rPr>
                        <a:t>CM3</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10262994"/>
                  </a:ext>
                </a:extLst>
              </a:tr>
              <a:tr h="1167122">
                <a:tc>
                  <a:txBody>
                    <a:bodyPr/>
                    <a:lstStyle/>
                    <a:p>
                      <a:pPr algn="just">
                        <a:lnSpc>
                          <a:spcPct val="115000"/>
                        </a:lnSpc>
                        <a:spcAft>
                          <a:spcPts val="0"/>
                        </a:spcAft>
                        <a:tabLst>
                          <a:tab pos="2099310" algn="l"/>
                        </a:tabLst>
                      </a:pPr>
                      <a:r>
                        <a:rPr lang="zh-CN" sz="2000">
                          <a:effectLst/>
                        </a:rPr>
                        <a:t>能应用数学、自然科学和工程科学的基本原理，识别、判断、表达和分析复杂工程问题的关键环节和参数；</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GR2.1</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tabLst>
                          <a:tab pos="620395" algn="l"/>
                        </a:tabLst>
                      </a:pPr>
                      <a:r>
                        <a:rPr lang="en-US" sz="2000">
                          <a:effectLst/>
                        </a:rPr>
                        <a:t>CO2</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tabLst>
                          <a:tab pos="620395" algn="l"/>
                        </a:tabLst>
                      </a:pPr>
                      <a:r>
                        <a:rPr lang="en-US" sz="2000">
                          <a:effectLst/>
                        </a:rPr>
                        <a:t>CM2</a:t>
                      </a:r>
                      <a:r>
                        <a:rPr lang="zh-CN" sz="2000">
                          <a:effectLst/>
                        </a:rPr>
                        <a:t>、</a:t>
                      </a:r>
                      <a:r>
                        <a:rPr lang="en-US" sz="2000">
                          <a:effectLst/>
                        </a:rPr>
                        <a:t>CM3</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59699768"/>
                  </a:ext>
                </a:extLst>
              </a:tr>
              <a:tr h="772257">
                <a:tc>
                  <a:txBody>
                    <a:bodyPr/>
                    <a:lstStyle/>
                    <a:p>
                      <a:pPr>
                        <a:lnSpc>
                          <a:spcPct val="115000"/>
                        </a:lnSpc>
                        <a:spcAft>
                          <a:spcPts val="0"/>
                        </a:spcAft>
                      </a:pPr>
                      <a:r>
                        <a:rPr lang="zh-CN" sz="2000">
                          <a:effectLst/>
                        </a:rPr>
                        <a:t>能认识到解决复杂工程问题有多种方案可选择</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GR2.2</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tabLst>
                          <a:tab pos="620395" algn="l"/>
                        </a:tabLst>
                      </a:pPr>
                      <a:r>
                        <a:rPr lang="en-US" sz="2000">
                          <a:effectLst/>
                        </a:rPr>
                        <a:t>CO3 </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tabLst>
                          <a:tab pos="620395" algn="l"/>
                        </a:tabLst>
                      </a:pPr>
                      <a:r>
                        <a:rPr lang="en-US" sz="2000">
                          <a:effectLst/>
                        </a:rPr>
                        <a:t>CM2</a:t>
                      </a:r>
                      <a:r>
                        <a:rPr lang="zh-CN" sz="2000">
                          <a:effectLst/>
                        </a:rPr>
                        <a:t>、</a:t>
                      </a:r>
                      <a:r>
                        <a:rPr lang="en-US" sz="2000">
                          <a:effectLst/>
                        </a:rPr>
                        <a:t>CM3</a:t>
                      </a:r>
                      <a:r>
                        <a:rPr lang="zh-CN" sz="2000">
                          <a:effectLst/>
                        </a:rPr>
                        <a:t>、</a:t>
                      </a:r>
                      <a:r>
                        <a:rPr lang="en-US" sz="2000">
                          <a:effectLst/>
                        </a:rPr>
                        <a:t>CM4</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92022573"/>
                  </a:ext>
                </a:extLst>
              </a:tr>
              <a:tr h="772257">
                <a:tc>
                  <a:txBody>
                    <a:bodyPr/>
                    <a:lstStyle/>
                    <a:p>
                      <a:pPr>
                        <a:lnSpc>
                          <a:spcPct val="115000"/>
                        </a:lnSpc>
                        <a:spcAft>
                          <a:spcPts val="0"/>
                        </a:spcAft>
                      </a:pPr>
                      <a:r>
                        <a:rPr lang="zh-CN" sz="2000">
                          <a:effectLst/>
                        </a:rPr>
                        <a:t>掌握自主学习的方法，了解拓展知识和能力的途径；</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000">
                          <a:effectLst/>
                        </a:rPr>
                        <a:t>GR12.2</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tabLst>
                          <a:tab pos="620395" algn="l"/>
                        </a:tabLst>
                      </a:pPr>
                      <a:r>
                        <a:rPr lang="en-US" sz="2000">
                          <a:effectLst/>
                        </a:rPr>
                        <a:t>CO4</a:t>
                      </a:r>
                      <a:endParaRPr lang="zh-CN" sz="20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ct val="115000"/>
                        </a:lnSpc>
                        <a:spcAft>
                          <a:spcPts val="0"/>
                        </a:spcAft>
                        <a:tabLst>
                          <a:tab pos="620395" algn="l"/>
                        </a:tabLst>
                      </a:pPr>
                      <a:r>
                        <a:rPr lang="en-US" sz="2000" dirty="0">
                          <a:effectLst/>
                        </a:rPr>
                        <a:t>CM2</a:t>
                      </a:r>
                      <a:r>
                        <a:rPr lang="zh-CN" sz="2000" dirty="0">
                          <a:effectLst/>
                        </a:rPr>
                        <a:t>、</a:t>
                      </a:r>
                      <a:r>
                        <a:rPr lang="en-US" sz="2000" dirty="0">
                          <a:effectLst/>
                        </a:rPr>
                        <a:t>CM3</a:t>
                      </a:r>
                      <a:r>
                        <a:rPr lang="zh-CN" sz="2000" dirty="0">
                          <a:effectLst/>
                        </a:rPr>
                        <a:t>、</a:t>
                      </a:r>
                      <a:r>
                        <a:rPr lang="en-US" sz="2000" dirty="0">
                          <a:effectLst/>
                        </a:rPr>
                        <a:t>CM4</a:t>
                      </a:r>
                      <a:endParaRPr lang="zh-CN" sz="20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22684652"/>
                  </a:ext>
                </a:extLst>
              </a:tr>
            </a:tbl>
          </a:graphicData>
        </a:graphic>
      </p:graphicFrame>
    </p:spTree>
    <p:extLst>
      <p:ext uri="{BB962C8B-B14F-4D97-AF65-F5344CB8AC3E}">
        <p14:creationId xmlns:p14="http://schemas.microsoft.com/office/powerpoint/2010/main" val="179625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9DE88-CDF2-4550-A9D1-2E18F8626398}"/>
              </a:ext>
            </a:extLst>
          </p:cNvPr>
          <p:cNvSpPr>
            <a:spLocks noGrp="1"/>
          </p:cNvSpPr>
          <p:nvPr>
            <p:ph type="title"/>
          </p:nvPr>
        </p:nvSpPr>
        <p:spPr/>
        <p:txBody>
          <a:bodyPr/>
          <a:lstStyle/>
          <a:p>
            <a:r>
              <a:rPr lang="zh-CN" altLang="en-US" dirty="0"/>
              <a:t>五、授课方式</a:t>
            </a:r>
          </a:p>
        </p:txBody>
      </p:sp>
      <p:sp>
        <p:nvSpPr>
          <p:cNvPr id="3" name="内容占位符 2">
            <a:extLst>
              <a:ext uri="{FF2B5EF4-FFF2-40B4-BE49-F238E27FC236}">
                <a16:creationId xmlns:a16="http://schemas.microsoft.com/office/drawing/2014/main" id="{AD6E099E-A97E-4DDC-BFB4-5CB9D9C2CC27}"/>
              </a:ext>
            </a:extLst>
          </p:cNvPr>
          <p:cNvSpPr>
            <a:spLocks noGrp="1"/>
          </p:cNvSpPr>
          <p:nvPr>
            <p:ph idx="1"/>
          </p:nvPr>
        </p:nvSpPr>
        <p:spPr/>
        <p:txBody>
          <a:bodyPr/>
          <a:lstStyle/>
          <a:p>
            <a:pPr algn="just"/>
            <a:r>
              <a:rPr lang="zh-CN" altLang="en-US" sz="3200" dirty="0"/>
              <a:t>本课程采用线上线下混合教学模式</a:t>
            </a:r>
            <a:endParaRPr lang="en-US" altLang="zh-CN" sz="3200" dirty="0"/>
          </a:p>
          <a:p>
            <a:pPr lvl="1" algn="just"/>
            <a:endParaRPr lang="en-US" altLang="zh-CN" sz="3200" dirty="0"/>
          </a:p>
          <a:p>
            <a:pPr lvl="1" algn="just"/>
            <a:r>
              <a:rPr lang="zh-CN" altLang="en-US" sz="3200" dirty="0"/>
              <a:t>线上：借用国家精品</a:t>
            </a:r>
            <a:r>
              <a:rPr lang="en-US" altLang="zh-CN" sz="3200" dirty="0"/>
              <a:t>MOOC</a:t>
            </a:r>
            <a:r>
              <a:rPr lang="zh-CN" altLang="en-US" sz="3200" dirty="0"/>
              <a:t>制作专属</a:t>
            </a:r>
            <a:r>
              <a:rPr lang="en-US" altLang="zh-CN" sz="3200" dirty="0"/>
              <a:t>SPOC</a:t>
            </a:r>
            <a:r>
              <a:rPr lang="zh-CN" altLang="en-US" sz="3200" dirty="0"/>
              <a:t>课程。学生在课程平台观看</a:t>
            </a:r>
            <a:r>
              <a:rPr lang="en-US" altLang="zh-CN" sz="3200" dirty="0"/>
              <a:t>MOOC</a:t>
            </a:r>
            <a:r>
              <a:rPr lang="zh-CN" altLang="en-US" sz="3200" dirty="0"/>
              <a:t>，做单元测试和作业，参与互评等活动，获得成绩。</a:t>
            </a:r>
            <a:endParaRPr lang="en-US" altLang="zh-CN" sz="3200" dirty="0"/>
          </a:p>
          <a:p>
            <a:pPr lvl="1" algn="just"/>
            <a:endParaRPr lang="en-US" altLang="zh-CN" sz="3200" dirty="0"/>
          </a:p>
          <a:p>
            <a:pPr lvl="1" algn="just"/>
            <a:r>
              <a:rPr lang="zh-CN" altLang="en-US" sz="3200" dirty="0"/>
              <a:t>线下：采用课堂教学。结课后进行期末考试。</a:t>
            </a:r>
            <a:endParaRPr lang="en-US" altLang="zh-CN" sz="3200" dirty="0"/>
          </a:p>
        </p:txBody>
      </p:sp>
    </p:spTree>
    <p:extLst>
      <p:ext uri="{BB962C8B-B14F-4D97-AF65-F5344CB8AC3E}">
        <p14:creationId xmlns:p14="http://schemas.microsoft.com/office/powerpoint/2010/main" val="1885123480"/>
      </p:ext>
    </p:extLst>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chap01</Template>
  <TotalTime>36</TotalTime>
  <Words>1330</Words>
  <Application>Microsoft Office PowerPoint</Application>
  <PresentationFormat>宽屏</PresentationFormat>
  <Paragraphs>91</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微软雅黑</vt:lpstr>
      <vt:lpstr>Arial</vt:lpstr>
      <vt:lpstr>Consolas</vt:lpstr>
      <vt:lpstr>Times New Roman</vt:lpstr>
      <vt:lpstr>Wingdings</vt:lpstr>
      <vt:lpstr>tm2</vt:lpstr>
      <vt:lpstr>程序设计与算法基础II</vt:lpstr>
      <vt:lpstr>一、课程简介</vt:lpstr>
      <vt:lpstr>二、课程目标</vt:lpstr>
      <vt:lpstr>三、课程内容</vt:lpstr>
      <vt:lpstr>三、课程内容</vt:lpstr>
      <vt:lpstr>三、课程内容</vt:lpstr>
      <vt:lpstr>三、课程内容</vt:lpstr>
      <vt:lpstr>四、对毕业要求的支撑</vt:lpstr>
      <vt:lpstr>五、授课方式</vt:lpstr>
      <vt:lpstr>五、授课方式</vt:lpstr>
      <vt:lpstr>六、课程评价方式</vt:lpstr>
      <vt:lpstr>七、参考教材</vt:lpstr>
      <vt:lpstr>八、参考资料</vt:lpstr>
      <vt:lpstr>九、课程平台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Bai Zhongjian</dc:creator>
  <cp:lastModifiedBy>Bai Zhongjian</cp:lastModifiedBy>
  <cp:revision>28</cp:revision>
  <dcterms:created xsi:type="dcterms:W3CDTF">2020-02-17T01:30:39Z</dcterms:created>
  <dcterms:modified xsi:type="dcterms:W3CDTF">2020-02-22T01:50:41Z</dcterms:modified>
</cp:coreProperties>
</file>