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68"/>
  </p:notesMasterIdLst>
  <p:handoutMasterIdLst>
    <p:handoutMasterId r:id="rId69"/>
  </p:handoutMasterIdLst>
  <p:sldIdLst>
    <p:sldId id="257" r:id="rId2"/>
    <p:sldId id="258" r:id="rId3"/>
    <p:sldId id="259" r:id="rId4"/>
    <p:sldId id="260" r:id="rId5"/>
    <p:sldId id="267" r:id="rId6"/>
    <p:sldId id="268" r:id="rId7"/>
    <p:sldId id="269" r:id="rId8"/>
    <p:sldId id="273" r:id="rId9"/>
    <p:sldId id="271" r:id="rId10"/>
    <p:sldId id="272" r:id="rId11"/>
    <p:sldId id="262" r:id="rId12"/>
    <p:sldId id="263" r:id="rId13"/>
    <p:sldId id="264" r:id="rId14"/>
    <p:sldId id="265" r:id="rId15"/>
    <p:sldId id="266" r:id="rId16"/>
    <p:sldId id="274" r:id="rId17"/>
    <p:sldId id="311" r:id="rId18"/>
    <p:sldId id="275" r:id="rId19"/>
    <p:sldId id="310" r:id="rId20"/>
    <p:sldId id="276" r:id="rId21"/>
    <p:sldId id="277" r:id="rId22"/>
    <p:sldId id="278" r:id="rId23"/>
    <p:sldId id="279" r:id="rId24"/>
    <p:sldId id="281" r:id="rId25"/>
    <p:sldId id="282" r:id="rId26"/>
    <p:sldId id="312" r:id="rId27"/>
    <p:sldId id="283" r:id="rId28"/>
    <p:sldId id="313" r:id="rId29"/>
    <p:sldId id="285" r:id="rId30"/>
    <p:sldId id="314" r:id="rId31"/>
    <p:sldId id="327" r:id="rId32"/>
    <p:sldId id="286" r:id="rId33"/>
    <p:sldId id="287" r:id="rId34"/>
    <p:sldId id="288" r:id="rId35"/>
    <p:sldId id="328" r:id="rId36"/>
    <p:sldId id="289" r:id="rId37"/>
    <p:sldId id="290" r:id="rId38"/>
    <p:sldId id="291" r:id="rId39"/>
    <p:sldId id="292" r:id="rId40"/>
    <p:sldId id="293" r:id="rId41"/>
    <p:sldId id="315" r:id="rId42"/>
    <p:sldId id="316" r:id="rId43"/>
    <p:sldId id="317" r:id="rId44"/>
    <p:sldId id="318" r:id="rId45"/>
    <p:sldId id="319" r:id="rId46"/>
    <p:sldId id="320" r:id="rId47"/>
    <p:sldId id="321" r:id="rId48"/>
    <p:sldId id="322" r:id="rId49"/>
    <p:sldId id="324" r:id="rId50"/>
    <p:sldId id="294" r:id="rId51"/>
    <p:sldId id="295" r:id="rId52"/>
    <p:sldId id="296" r:id="rId53"/>
    <p:sldId id="297" r:id="rId54"/>
    <p:sldId id="298" r:id="rId55"/>
    <p:sldId id="300" r:id="rId56"/>
    <p:sldId id="302" r:id="rId57"/>
    <p:sldId id="303" r:id="rId58"/>
    <p:sldId id="304" r:id="rId59"/>
    <p:sldId id="326" r:id="rId60"/>
    <p:sldId id="325" r:id="rId61"/>
    <p:sldId id="305" r:id="rId62"/>
    <p:sldId id="306" r:id="rId63"/>
    <p:sldId id="307" r:id="rId64"/>
    <p:sldId id="308" r:id="rId65"/>
    <p:sldId id="309" r:id="rId66"/>
    <p:sldId id="329" r:id="rId67"/>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CC3300"/>
    <a:srgbClr val="003399"/>
    <a:srgbClr val="FFFF00"/>
    <a:srgbClr val="008000"/>
    <a:srgbClr val="00FF00"/>
    <a:srgbClr val="FF33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p:normalViewPr>
  <p:slideViewPr>
    <p:cSldViewPr>
      <p:cViewPr varScale="1">
        <p:scale>
          <a:sx n="79" d="100"/>
          <a:sy n="79" d="100"/>
        </p:scale>
        <p:origin x="91" y="230"/>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6" d="100"/>
          <a:sy n="46" d="100"/>
        </p:scale>
        <p:origin x="-136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28.xml"/><Relationship Id="rId7" Type="http://schemas.openxmlformats.org/officeDocument/2006/relationships/slide" Target="slides/slide60.xml"/><Relationship Id="rId2" Type="http://schemas.openxmlformats.org/officeDocument/2006/relationships/slide" Target="slides/slide26.xml"/><Relationship Id="rId1" Type="http://schemas.openxmlformats.org/officeDocument/2006/relationships/slide" Target="slides/slide17.xml"/><Relationship Id="rId6" Type="http://schemas.openxmlformats.org/officeDocument/2006/relationships/slide" Target="slides/slide41.xml"/><Relationship Id="rId5" Type="http://schemas.openxmlformats.org/officeDocument/2006/relationships/slide" Target="slides/slide34.xml"/><Relationship Id="rId4"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5644701-633B-4F6F-9AC2-BFF0EB64ED5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29699" name="Rectangle 3">
            <a:extLst>
              <a:ext uri="{FF2B5EF4-FFF2-40B4-BE49-F238E27FC236}">
                <a16:creationId xmlns:a16="http://schemas.microsoft.com/office/drawing/2014/main" id="{AE57FF5F-1175-47CD-BFD5-E6D1FDFFF562}"/>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9700" name="Rectangle 4">
            <a:extLst>
              <a:ext uri="{FF2B5EF4-FFF2-40B4-BE49-F238E27FC236}">
                <a16:creationId xmlns:a16="http://schemas.microsoft.com/office/drawing/2014/main" id="{5FEDB3CB-F541-4A5C-BBEC-3DF0FB351A43}"/>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zh-CN" altLang="en-US"/>
              <a:t>数据结构课件</a:t>
            </a:r>
          </a:p>
        </p:txBody>
      </p:sp>
      <p:sp>
        <p:nvSpPr>
          <p:cNvPr id="29701" name="Rectangle 5">
            <a:extLst>
              <a:ext uri="{FF2B5EF4-FFF2-40B4-BE49-F238E27FC236}">
                <a16:creationId xmlns:a16="http://schemas.microsoft.com/office/drawing/2014/main" id="{882648BA-A877-45B8-BD15-AC1BD7C83317}"/>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7D0FCF2-6A2F-4E5B-916E-459D2280DF1C}"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CF761D6-FAB8-416D-A409-1F8AA3ECEE7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28675" name="Rectangle 3">
            <a:extLst>
              <a:ext uri="{FF2B5EF4-FFF2-40B4-BE49-F238E27FC236}">
                <a16:creationId xmlns:a16="http://schemas.microsoft.com/office/drawing/2014/main" id="{BEAB17C8-8A88-453D-ABE8-E236C700B1F7}"/>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67588" name="Rectangle 4">
            <a:extLst>
              <a:ext uri="{FF2B5EF4-FFF2-40B4-BE49-F238E27FC236}">
                <a16:creationId xmlns:a16="http://schemas.microsoft.com/office/drawing/2014/main" id="{E859F7B4-340D-4CBB-947A-435E6ABFA09D}"/>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a:extLst>
              <a:ext uri="{FF2B5EF4-FFF2-40B4-BE49-F238E27FC236}">
                <a16:creationId xmlns:a16="http://schemas.microsoft.com/office/drawing/2014/main" id="{93CE032B-B142-4768-AF17-E1AE06479CFA}"/>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8678" name="Rectangle 6">
            <a:extLst>
              <a:ext uri="{FF2B5EF4-FFF2-40B4-BE49-F238E27FC236}">
                <a16:creationId xmlns:a16="http://schemas.microsoft.com/office/drawing/2014/main" id="{D562E0F5-FAE8-4EDB-BEA4-9C316AA22A05}"/>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28679" name="Rectangle 7">
            <a:extLst>
              <a:ext uri="{FF2B5EF4-FFF2-40B4-BE49-F238E27FC236}">
                <a16:creationId xmlns:a16="http://schemas.microsoft.com/office/drawing/2014/main" id="{9DD5229F-44B0-463B-A227-9A8FA6BF1C40}"/>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2B52349-2FF8-457B-9080-10A2E35EF26C}"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1C91124C-7FEF-4AD0-84BC-55EEBFD08E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2B4FB51-515D-4AB2-9925-377C9D7A3F30}" type="slidenum">
              <a:rPr lang="en-US" altLang="zh-CN" sz="1200"/>
              <a:pPr eaLnBrk="1" hangingPunct="1"/>
              <a:t>1</a:t>
            </a:fld>
            <a:endParaRPr lang="en-US" altLang="zh-CN" sz="1200"/>
          </a:p>
        </p:txBody>
      </p:sp>
      <p:sp>
        <p:nvSpPr>
          <p:cNvPr id="68611" name="Rectangle 2">
            <a:extLst>
              <a:ext uri="{FF2B5EF4-FFF2-40B4-BE49-F238E27FC236}">
                <a16:creationId xmlns:a16="http://schemas.microsoft.com/office/drawing/2014/main" id="{CDA29C5B-56DE-4F15-AF0D-3411E1B3DC96}"/>
              </a:ext>
            </a:extLst>
          </p:cNvPr>
          <p:cNvSpPr>
            <a:spLocks noGrp="1" noRot="1" noChangeAspect="1" noChangeArrowheads="1" noTextEdit="1"/>
          </p:cNvSpPr>
          <p:nvPr>
            <p:ph type="sldImg"/>
          </p:nvPr>
        </p:nvSpPr>
        <p:spPr>
          <a:xfrm>
            <a:off x="381000" y="685800"/>
            <a:ext cx="6096000" cy="3429000"/>
          </a:xfrm>
          <a:ln/>
        </p:spPr>
      </p:sp>
      <p:sp>
        <p:nvSpPr>
          <p:cNvPr id="68612" name="Rectangle 3">
            <a:extLst>
              <a:ext uri="{FF2B5EF4-FFF2-40B4-BE49-F238E27FC236}">
                <a16:creationId xmlns:a16="http://schemas.microsoft.com/office/drawing/2014/main" id="{E50A602F-6F61-4025-A82A-05108B81AE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7229C01D-C588-4532-BC99-44FB18E42E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8C102E2-CBA1-41D2-89F8-1D90C019F056}" type="slidenum">
              <a:rPr lang="en-US" altLang="zh-CN" sz="1200"/>
              <a:pPr eaLnBrk="1" hangingPunct="1"/>
              <a:t>2</a:t>
            </a:fld>
            <a:endParaRPr lang="en-US" altLang="zh-CN" sz="1200"/>
          </a:p>
        </p:txBody>
      </p:sp>
      <p:sp>
        <p:nvSpPr>
          <p:cNvPr id="69635" name="Rectangle 2">
            <a:extLst>
              <a:ext uri="{FF2B5EF4-FFF2-40B4-BE49-F238E27FC236}">
                <a16:creationId xmlns:a16="http://schemas.microsoft.com/office/drawing/2014/main" id="{094EB372-9952-4D0B-9C3A-52609CED02A4}"/>
              </a:ext>
            </a:extLst>
          </p:cNvPr>
          <p:cNvSpPr>
            <a:spLocks noGrp="1" noRot="1" noChangeAspect="1" noChangeArrowheads="1" noTextEdit="1"/>
          </p:cNvSpPr>
          <p:nvPr>
            <p:ph type="sldImg"/>
          </p:nvPr>
        </p:nvSpPr>
        <p:spPr>
          <a:xfrm>
            <a:off x="381000" y="685800"/>
            <a:ext cx="6096000" cy="3429000"/>
          </a:xfrm>
          <a:ln/>
        </p:spPr>
      </p:sp>
      <p:sp>
        <p:nvSpPr>
          <p:cNvPr id="69636" name="Rectangle 3">
            <a:extLst>
              <a:ext uri="{FF2B5EF4-FFF2-40B4-BE49-F238E27FC236}">
                <a16:creationId xmlns:a16="http://schemas.microsoft.com/office/drawing/2014/main" id="{8981B935-B708-4BA9-A5BA-17BFF56E11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8740B285-592B-4203-9AD9-4C0FDB27A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A351F4F-C799-402A-AD54-F130C421EB9A}" type="slidenum">
              <a:rPr lang="en-US" altLang="zh-CN" sz="1200"/>
              <a:pPr eaLnBrk="1" hangingPunct="1"/>
              <a:t>3</a:t>
            </a:fld>
            <a:endParaRPr lang="en-US" altLang="zh-CN" sz="1200"/>
          </a:p>
        </p:txBody>
      </p:sp>
      <p:sp>
        <p:nvSpPr>
          <p:cNvPr id="70659" name="Rectangle 2">
            <a:extLst>
              <a:ext uri="{FF2B5EF4-FFF2-40B4-BE49-F238E27FC236}">
                <a16:creationId xmlns:a16="http://schemas.microsoft.com/office/drawing/2014/main" id="{038DBAD5-982C-4C48-8B5A-7F6C92AA2270}"/>
              </a:ext>
            </a:extLst>
          </p:cNvPr>
          <p:cNvSpPr>
            <a:spLocks noGrp="1" noRot="1" noChangeAspect="1" noChangeArrowheads="1" noTextEdit="1"/>
          </p:cNvSpPr>
          <p:nvPr>
            <p:ph type="sldImg"/>
          </p:nvPr>
        </p:nvSpPr>
        <p:spPr>
          <a:xfrm>
            <a:off x="381000" y="685800"/>
            <a:ext cx="6096000" cy="3429000"/>
          </a:xfrm>
          <a:ln/>
        </p:spPr>
      </p:sp>
      <p:sp>
        <p:nvSpPr>
          <p:cNvPr id="70660" name="Rectangle 3">
            <a:extLst>
              <a:ext uri="{FF2B5EF4-FFF2-40B4-BE49-F238E27FC236}">
                <a16:creationId xmlns:a16="http://schemas.microsoft.com/office/drawing/2014/main" id="{2387E190-CCC6-408B-84B4-DA59BC0A29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AC8A70A3-CE9C-49AA-BB9B-B2984403FA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D38135D-1215-41D7-A0FD-C140C5F8992D}" type="slidenum">
              <a:rPr lang="en-US" altLang="zh-CN" sz="1200"/>
              <a:pPr eaLnBrk="1" hangingPunct="1"/>
              <a:t>4</a:t>
            </a:fld>
            <a:endParaRPr lang="en-US" altLang="zh-CN" sz="1200"/>
          </a:p>
        </p:txBody>
      </p:sp>
      <p:sp>
        <p:nvSpPr>
          <p:cNvPr id="71683" name="Rectangle 2">
            <a:extLst>
              <a:ext uri="{FF2B5EF4-FFF2-40B4-BE49-F238E27FC236}">
                <a16:creationId xmlns:a16="http://schemas.microsoft.com/office/drawing/2014/main" id="{87A29D72-D684-47CA-AFF2-917E79F66C19}"/>
              </a:ext>
            </a:extLst>
          </p:cNvPr>
          <p:cNvSpPr>
            <a:spLocks noGrp="1" noRot="1" noChangeAspect="1" noChangeArrowheads="1" noTextEdit="1"/>
          </p:cNvSpPr>
          <p:nvPr>
            <p:ph type="sldImg"/>
          </p:nvPr>
        </p:nvSpPr>
        <p:spPr>
          <a:xfrm>
            <a:off x="381000" y="685800"/>
            <a:ext cx="6096000" cy="3429000"/>
          </a:xfrm>
          <a:ln/>
        </p:spPr>
      </p:sp>
      <p:sp>
        <p:nvSpPr>
          <p:cNvPr id="71684" name="Rectangle 3">
            <a:extLst>
              <a:ext uri="{FF2B5EF4-FFF2-40B4-BE49-F238E27FC236}">
                <a16:creationId xmlns:a16="http://schemas.microsoft.com/office/drawing/2014/main" id="{189D94D2-D250-4B5C-A884-CE72C09834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90126D87-DFB6-42B5-A06D-6780EAA357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C18D56F-8767-4471-BED5-DC00A7384F54}" type="slidenum">
              <a:rPr lang="en-US" altLang="zh-CN" sz="1200"/>
              <a:pPr eaLnBrk="1" hangingPunct="1"/>
              <a:t>11</a:t>
            </a:fld>
            <a:endParaRPr lang="en-US" altLang="zh-CN" sz="1200"/>
          </a:p>
        </p:txBody>
      </p:sp>
      <p:sp>
        <p:nvSpPr>
          <p:cNvPr id="72707" name="Rectangle 2050">
            <a:extLst>
              <a:ext uri="{FF2B5EF4-FFF2-40B4-BE49-F238E27FC236}">
                <a16:creationId xmlns:a16="http://schemas.microsoft.com/office/drawing/2014/main" id="{4A94E2FE-338F-4110-A250-BD1C9B8703D6}"/>
              </a:ext>
            </a:extLst>
          </p:cNvPr>
          <p:cNvSpPr>
            <a:spLocks noGrp="1" noRot="1" noChangeAspect="1" noChangeArrowheads="1" noTextEdit="1"/>
          </p:cNvSpPr>
          <p:nvPr>
            <p:ph type="sldImg"/>
          </p:nvPr>
        </p:nvSpPr>
        <p:spPr>
          <a:xfrm>
            <a:off x="381000" y="685800"/>
            <a:ext cx="6096000" cy="3429000"/>
          </a:xfrm>
          <a:ln/>
        </p:spPr>
      </p:sp>
      <p:sp>
        <p:nvSpPr>
          <p:cNvPr id="72708" name="Rectangle 2051">
            <a:extLst>
              <a:ext uri="{FF2B5EF4-FFF2-40B4-BE49-F238E27FC236}">
                <a16:creationId xmlns:a16="http://schemas.microsoft.com/office/drawing/2014/main" id="{E8A88EF8-3F7D-43DA-B0F0-7AB17B67C6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487843DD-ACCF-454C-B43A-7FDB9B0F58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69CA854-BDB4-4DAA-9CE9-D131ABCC8ADD}" type="slidenum">
              <a:rPr lang="en-US" altLang="zh-CN" sz="1200"/>
              <a:pPr eaLnBrk="1" hangingPunct="1"/>
              <a:t>12</a:t>
            </a:fld>
            <a:endParaRPr lang="en-US" altLang="zh-CN" sz="1200"/>
          </a:p>
        </p:txBody>
      </p:sp>
      <p:sp>
        <p:nvSpPr>
          <p:cNvPr id="73731" name="Rectangle 2">
            <a:extLst>
              <a:ext uri="{FF2B5EF4-FFF2-40B4-BE49-F238E27FC236}">
                <a16:creationId xmlns:a16="http://schemas.microsoft.com/office/drawing/2014/main" id="{6A5F5C8E-1FC7-4A4A-A294-DB64B63DA15C}"/>
              </a:ext>
            </a:extLst>
          </p:cNvPr>
          <p:cNvSpPr>
            <a:spLocks noGrp="1" noRot="1" noChangeAspect="1" noChangeArrowheads="1" noTextEdit="1"/>
          </p:cNvSpPr>
          <p:nvPr>
            <p:ph type="sldImg"/>
          </p:nvPr>
        </p:nvSpPr>
        <p:spPr>
          <a:xfrm>
            <a:off x="381000" y="685800"/>
            <a:ext cx="6096000" cy="3429000"/>
          </a:xfrm>
          <a:ln/>
        </p:spPr>
      </p:sp>
      <p:sp>
        <p:nvSpPr>
          <p:cNvPr id="73732" name="Rectangle 3">
            <a:extLst>
              <a:ext uri="{FF2B5EF4-FFF2-40B4-BE49-F238E27FC236}">
                <a16:creationId xmlns:a16="http://schemas.microsoft.com/office/drawing/2014/main" id="{8F7AC2D7-CE3D-483A-8B9C-E32D8A9662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47A08E39-B3DA-4F77-A35F-98CE64918C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76F7B2A-3854-4969-9267-89248CBD647B}" type="slidenum">
              <a:rPr lang="en-US" altLang="zh-CN" sz="1200"/>
              <a:pPr eaLnBrk="1" hangingPunct="1"/>
              <a:t>13</a:t>
            </a:fld>
            <a:endParaRPr lang="en-US" altLang="zh-CN" sz="1200"/>
          </a:p>
        </p:txBody>
      </p:sp>
      <p:sp>
        <p:nvSpPr>
          <p:cNvPr id="74755" name="Rectangle 2">
            <a:extLst>
              <a:ext uri="{FF2B5EF4-FFF2-40B4-BE49-F238E27FC236}">
                <a16:creationId xmlns:a16="http://schemas.microsoft.com/office/drawing/2014/main" id="{DE856258-30F7-451F-BE10-3CF970135D9A}"/>
              </a:ext>
            </a:extLst>
          </p:cNvPr>
          <p:cNvSpPr>
            <a:spLocks noGrp="1" noRot="1" noChangeAspect="1" noChangeArrowheads="1" noTextEdit="1"/>
          </p:cNvSpPr>
          <p:nvPr>
            <p:ph type="sldImg"/>
          </p:nvPr>
        </p:nvSpPr>
        <p:spPr>
          <a:xfrm>
            <a:off x="381000" y="685800"/>
            <a:ext cx="6096000" cy="3429000"/>
          </a:xfrm>
          <a:ln/>
        </p:spPr>
      </p:sp>
      <p:sp>
        <p:nvSpPr>
          <p:cNvPr id="74756" name="Rectangle 3">
            <a:extLst>
              <a:ext uri="{FF2B5EF4-FFF2-40B4-BE49-F238E27FC236}">
                <a16:creationId xmlns:a16="http://schemas.microsoft.com/office/drawing/2014/main" id="{0B0DBBBF-3CA8-4620-9FF6-5C789A318F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455CA01B-1ED1-4731-8F81-19D9D57637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65AC648-96D5-4AD4-B385-0DF60C144F2E}" type="slidenum">
              <a:rPr lang="en-US" altLang="zh-CN" sz="1200"/>
              <a:pPr eaLnBrk="1" hangingPunct="1"/>
              <a:t>14</a:t>
            </a:fld>
            <a:endParaRPr lang="en-US" altLang="zh-CN" sz="1200"/>
          </a:p>
        </p:txBody>
      </p:sp>
      <p:sp>
        <p:nvSpPr>
          <p:cNvPr id="75779" name="Rectangle 2">
            <a:extLst>
              <a:ext uri="{FF2B5EF4-FFF2-40B4-BE49-F238E27FC236}">
                <a16:creationId xmlns:a16="http://schemas.microsoft.com/office/drawing/2014/main" id="{A921599F-2A65-4EF9-B712-2C135554772D}"/>
              </a:ext>
            </a:extLst>
          </p:cNvPr>
          <p:cNvSpPr>
            <a:spLocks noGrp="1" noRot="1" noChangeAspect="1" noChangeArrowheads="1" noTextEdit="1"/>
          </p:cNvSpPr>
          <p:nvPr>
            <p:ph type="sldImg"/>
          </p:nvPr>
        </p:nvSpPr>
        <p:spPr>
          <a:xfrm>
            <a:off x="381000" y="685800"/>
            <a:ext cx="6096000" cy="3429000"/>
          </a:xfrm>
          <a:ln/>
        </p:spPr>
      </p:sp>
      <p:sp>
        <p:nvSpPr>
          <p:cNvPr id="75780" name="Rectangle 3">
            <a:extLst>
              <a:ext uri="{FF2B5EF4-FFF2-40B4-BE49-F238E27FC236}">
                <a16:creationId xmlns:a16="http://schemas.microsoft.com/office/drawing/2014/main" id="{62224960-14D3-4FCF-A44C-5767DB9F8F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677DED34-8411-440E-A5E5-75336B38AD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C227EE3-A428-4B89-B501-ACA5FAEEDF4B}" type="slidenum">
              <a:rPr lang="en-US" altLang="zh-CN" sz="1200"/>
              <a:pPr eaLnBrk="1" hangingPunct="1"/>
              <a:t>15</a:t>
            </a:fld>
            <a:endParaRPr lang="en-US" altLang="zh-CN" sz="1200"/>
          </a:p>
        </p:txBody>
      </p:sp>
      <p:sp>
        <p:nvSpPr>
          <p:cNvPr id="76803" name="Rectangle 2">
            <a:extLst>
              <a:ext uri="{FF2B5EF4-FFF2-40B4-BE49-F238E27FC236}">
                <a16:creationId xmlns:a16="http://schemas.microsoft.com/office/drawing/2014/main" id="{8B1DB576-00DF-4F69-8A60-DD5B7DF56D53}"/>
              </a:ext>
            </a:extLst>
          </p:cNvPr>
          <p:cNvSpPr>
            <a:spLocks noGrp="1" noRot="1" noChangeAspect="1" noChangeArrowheads="1" noTextEdit="1"/>
          </p:cNvSpPr>
          <p:nvPr>
            <p:ph type="sldImg"/>
          </p:nvPr>
        </p:nvSpPr>
        <p:spPr>
          <a:xfrm>
            <a:off x="381000" y="685800"/>
            <a:ext cx="6096000" cy="3429000"/>
          </a:xfrm>
          <a:ln/>
        </p:spPr>
      </p:sp>
      <p:sp>
        <p:nvSpPr>
          <p:cNvPr id="76804" name="Rectangle 3">
            <a:extLst>
              <a:ext uri="{FF2B5EF4-FFF2-40B4-BE49-F238E27FC236}">
                <a16:creationId xmlns:a16="http://schemas.microsoft.com/office/drawing/2014/main" id="{904F6BD4-C123-43FC-903A-10916D294B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935558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标题和内容">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660033"/>
                </a:solidFill>
                <a:effectLst>
                  <a:outerShdw blurRad="38100" dist="38100" dir="2700000" algn="tl">
                    <a:srgbClr val="000000">
                      <a:alpha val="43137"/>
                    </a:srgbClr>
                  </a:outerShdw>
                </a:effectLst>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04800" y="1371600"/>
            <a:ext cx="11582400" cy="5181600"/>
          </a:xfrm>
        </p:spPr>
        <p:txBody>
          <a:bodyPr/>
          <a:lstStyle>
            <a:lvl1pPr marL="342900" indent="-342900">
              <a:lnSpc>
                <a:spcPct val="100000"/>
              </a:lnSpc>
              <a:spcBef>
                <a:spcPts val="600"/>
              </a:spcBef>
              <a:buClr>
                <a:srgbClr val="0070C0"/>
              </a:buClr>
              <a:buFont typeface="Wingdings" panose="05000000000000000000" pitchFamily="2" charset="2"/>
              <a:buChar char="n"/>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1pPr>
            <a:lvl2pPr marL="742950" indent="-285750">
              <a:lnSpc>
                <a:spcPct val="100000"/>
              </a:lnSpc>
              <a:spcBef>
                <a:spcPts val="600"/>
              </a:spcBef>
              <a:buClr>
                <a:srgbClr val="0070C0"/>
              </a:buClr>
              <a:buFont typeface="Wingdings" panose="05000000000000000000" pitchFamily="2" charset="2"/>
              <a:buChar char="p"/>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2pPr>
            <a:lvl3pPr marL="1085850" indent="-228600">
              <a:lnSpc>
                <a:spcPct val="100000"/>
              </a:lnSpc>
              <a:spcBef>
                <a:spcPts val="600"/>
              </a:spcBef>
              <a:buClr>
                <a:srgbClr val="0070C0"/>
              </a:buClr>
              <a:buFont typeface="Arial" panose="020B0604020202020204" pitchFamily="34" charset="0"/>
              <a:buChar char="•"/>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930898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8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0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394830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bldLvl="2">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4458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defRPr>
                <a:solidFill>
                  <a:srgbClr val="000066"/>
                </a:solidFill>
              </a:defRPr>
            </a:lvl1pPr>
            <a:lvl2pPr>
              <a:defRPr>
                <a:solidFill>
                  <a:srgbClr val="000066"/>
                </a:solidFill>
              </a:defRPr>
            </a:lvl2pPr>
            <a:lvl3pPr>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9210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SmartArt 占位符 2"/>
          <p:cNvSpPr>
            <a:spLocks noGrp="1"/>
          </p:cNvSpPr>
          <p:nvPr>
            <p:ph type="dgm" idx="1"/>
          </p:nvPr>
        </p:nvSpPr>
        <p:spPr>
          <a:xfrm>
            <a:off x="1219200" y="2362200"/>
            <a:ext cx="10668000" cy="3733800"/>
          </a:xfrm>
        </p:spPr>
        <p:txBody>
          <a:bodyPr/>
          <a:lstStyle/>
          <a:p>
            <a:pPr lvl="0"/>
            <a:endParaRPr lang="zh-CN" altLang="en-US" noProof="0"/>
          </a:p>
        </p:txBody>
      </p:sp>
      <p:sp>
        <p:nvSpPr>
          <p:cNvPr id="4" name="Rectangle 8">
            <a:extLst>
              <a:ext uri="{FF2B5EF4-FFF2-40B4-BE49-F238E27FC236}">
                <a16:creationId xmlns:a16="http://schemas.microsoft.com/office/drawing/2014/main" id="{25D28D4A-80D4-4B8D-9782-CCDEB81479E8}"/>
              </a:ext>
            </a:extLst>
          </p:cNvPr>
          <p:cNvSpPr>
            <a:spLocks noGrp="1" noChangeArrowheads="1"/>
          </p:cNvSpPr>
          <p:nvPr>
            <p:ph type="dt" sz="half" idx="10"/>
          </p:nvPr>
        </p:nvSpPr>
        <p:spPr>
          <a:ln/>
        </p:spPr>
        <p:txBody>
          <a:bodyPr/>
          <a:lstStyle>
            <a:lvl1pPr>
              <a:defRPr/>
            </a:lvl1pPr>
          </a:lstStyle>
          <a:p>
            <a:pPr>
              <a:defRPr/>
            </a:pPr>
            <a:fld id="{D3A8FF78-CE07-4AE2-85D8-7385BBFA12CD}" type="datetime1">
              <a:rPr lang="zh-CN" altLang="en-US"/>
              <a:pPr>
                <a:defRPr/>
              </a:pPr>
              <a:t>2020/2/14</a:t>
            </a:fld>
            <a:endParaRPr lang="en-US" altLang="zh-CN"/>
          </a:p>
        </p:txBody>
      </p:sp>
      <p:sp>
        <p:nvSpPr>
          <p:cNvPr id="5" name="Rectangle 9">
            <a:extLst>
              <a:ext uri="{FF2B5EF4-FFF2-40B4-BE49-F238E27FC236}">
                <a16:creationId xmlns:a16="http://schemas.microsoft.com/office/drawing/2014/main" id="{4CC1CD5A-5E27-4063-88D7-D8032948FE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7FCC75C2-126E-428D-B8BF-3BED8876463C}"/>
              </a:ext>
            </a:extLst>
          </p:cNvPr>
          <p:cNvSpPr>
            <a:spLocks noGrp="1" noChangeArrowheads="1"/>
          </p:cNvSpPr>
          <p:nvPr>
            <p:ph type="sldNum" sz="quarter" idx="12"/>
          </p:nvPr>
        </p:nvSpPr>
        <p:spPr>
          <a:ln/>
        </p:spPr>
        <p:txBody>
          <a:bodyPr/>
          <a:lstStyle>
            <a:lvl1pPr>
              <a:defRPr/>
            </a:lvl1pPr>
          </a:lstStyle>
          <a:p>
            <a:fld id="{7C6E75A1-4982-461D-96A3-BA47F9ADAB87}" type="slidenum">
              <a:rPr lang="en-US" altLang="zh-CN"/>
              <a:pPr/>
              <a:t>‹#›</a:t>
            </a:fld>
            <a:endParaRPr lang="en-US" altLang="zh-CN"/>
          </a:p>
        </p:txBody>
      </p:sp>
    </p:spTree>
    <p:extLst>
      <p:ext uri="{BB962C8B-B14F-4D97-AF65-F5344CB8AC3E}">
        <p14:creationId xmlns:p14="http://schemas.microsoft.com/office/powerpoint/2010/main" val="300912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endParaRPr lang="en-US" altLang="zh-CN" dirty="0"/>
          </a:p>
        </p:txBody>
      </p:sp>
      <p:sp>
        <p:nvSpPr>
          <p:cNvPr id="1029" name="Rectangle 3"/>
          <p:cNvSpPr>
            <a:spLocks noGrp="1" noChangeArrowheads="1"/>
          </p:cNvSpPr>
          <p:nvPr>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extLst>
      <p:ext uri="{BB962C8B-B14F-4D97-AF65-F5344CB8AC3E}">
        <p14:creationId xmlns:p14="http://schemas.microsoft.com/office/powerpoint/2010/main" val="247567550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Lst>
  <p:hf hdr="0" ftr="0"/>
  <p:txStyles>
    <p:titleStyle>
      <a:lvl1pPr algn="ctr" rtl="0" eaLnBrk="1" fontAlgn="base" hangingPunct="1">
        <a:spcBef>
          <a:spcPct val="0"/>
        </a:spcBef>
        <a:spcAft>
          <a:spcPct val="0"/>
        </a:spcAft>
        <a:defRPr sz="3600">
          <a:solidFill>
            <a:srgbClr val="990033"/>
          </a:solidFill>
          <a:latin typeface="+mj-lt"/>
          <a:ea typeface="+mj-ea"/>
          <a:cs typeface="+mj-cs"/>
        </a:defRPr>
      </a:lvl1pPr>
      <a:lvl2pPr algn="ctr" rtl="0" eaLnBrk="1" fontAlgn="base" hangingPunct="1">
        <a:spcBef>
          <a:spcPct val="0"/>
        </a:spcBef>
        <a:spcAft>
          <a:spcPct val="0"/>
        </a:spcAft>
        <a:defRPr sz="3200">
          <a:solidFill>
            <a:srgbClr val="B82F25"/>
          </a:solidFill>
          <a:latin typeface="Arial" charset="0"/>
        </a:defRPr>
      </a:lvl2pPr>
      <a:lvl3pPr algn="ctr" rtl="0" eaLnBrk="1" fontAlgn="base" hangingPunct="1">
        <a:spcBef>
          <a:spcPct val="0"/>
        </a:spcBef>
        <a:spcAft>
          <a:spcPct val="0"/>
        </a:spcAft>
        <a:defRPr sz="3200">
          <a:solidFill>
            <a:srgbClr val="B82F25"/>
          </a:solidFill>
          <a:latin typeface="Arial" charset="0"/>
        </a:defRPr>
      </a:lvl3pPr>
      <a:lvl4pPr algn="ctr" rtl="0" eaLnBrk="1" fontAlgn="base" hangingPunct="1">
        <a:spcBef>
          <a:spcPct val="0"/>
        </a:spcBef>
        <a:spcAft>
          <a:spcPct val="0"/>
        </a:spcAft>
        <a:defRPr sz="3200">
          <a:solidFill>
            <a:srgbClr val="B82F25"/>
          </a:solidFill>
          <a:latin typeface="Arial" charset="0"/>
        </a:defRPr>
      </a:lvl4pPr>
      <a:lvl5pPr algn="ctr" rtl="0" eaLnBrk="1" fontAlgn="base" hangingPunct="1">
        <a:spcBef>
          <a:spcPct val="0"/>
        </a:spcBef>
        <a:spcAft>
          <a:spcPct val="0"/>
        </a:spcAft>
        <a:defRPr sz="3200">
          <a:solidFill>
            <a:srgbClr val="B82F25"/>
          </a:solidFill>
          <a:latin typeface="Arial" charset="0"/>
        </a:defRPr>
      </a:lvl5pPr>
      <a:lvl6pPr marL="457200" algn="ctr" rtl="0" eaLnBrk="1" fontAlgn="base" hangingPunct="1">
        <a:spcBef>
          <a:spcPct val="0"/>
        </a:spcBef>
        <a:spcAft>
          <a:spcPct val="0"/>
        </a:spcAft>
        <a:defRPr sz="3200">
          <a:solidFill>
            <a:srgbClr val="FF7706"/>
          </a:solidFill>
          <a:latin typeface="Arial" charset="0"/>
        </a:defRPr>
      </a:lvl6pPr>
      <a:lvl7pPr marL="914400" algn="ctr" rtl="0" eaLnBrk="1" fontAlgn="base" hangingPunct="1">
        <a:spcBef>
          <a:spcPct val="0"/>
        </a:spcBef>
        <a:spcAft>
          <a:spcPct val="0"/>
        </a:spcAft>
        <a:defRPr sz="3200">
          <a:solidFill>
            <a:srgbClr val="FF7706"/>
          </a:solidFill>
          <a:latin typeface="Arial" charset="0"/>
        </a:defRPr>
      </a:lvl7pPr>
      <a:lvl8pPr marL="1371600" algn="ctr" rtl="0" eaLnBrk="1" fontAlgn="base" hangingPunct="1">
        <a:spcBef>
          <a:spcPct val="0"/>
        </a:spcBef>
        <a:spcAft>
          <a:spcPct val="0"/>
        </a:spcAft>
        <a:defRPr sz="3200">
          <a:solidFill>
            <a:srgbClr val="FF7706"/>
          </a:solidFill>
          <a:latin typeface="Arial" charset="0"/>
        </a:defRPr>
      </a:lvl8pPr>
      <a:lvl9pPr marL="1828800" algn="ctr" rtl="0" eaLnBrk="1" fontAlgn="base" hangingPunct="1">
        <a:spcBef>
          <a:spcPct val="0"/>
        </a:spcBef>
        <a:spcAft>
          <a:spcPct val="0"/>
        </a:spcAft>
        <a:defRPr sz="3200">
          <a:solidFill>
            <a:srgbClr val="FF7706"/>
          </a:solidFill>
          <a:latin typeface="Arial" charset="0"/>
        </a:defRPr>
      </a:lvl9pPr>
    </p:titleStyle>
    <p:bodyStyle>
      <a:lvl1pPr marL="342900" indent="-342900" algn="l" rtl="0" eaLnBrk="1" fontAlgn="base" hangingPunct="1">
        <a:spcBef>
          <a:spcPct val="20000"/>
        </a:spcBef>
        <a:spcAft>
          <a:spcPct val="0"/>
        </a:spcAft>
        <a:buClr>
          <a:srgbClr val="FF0000"/>
        </a:buClr>
        <a:buSzPct val="80000"/>
        <a:buFont typeface="Times New Roman" panose="02020603050405020304" pitchFamily="18" charset="0"/>
        <a:buChar char="☺"/>
        <a:defRPr lang="en-US" altLang="zh-CN" sz="2600" b="1" baseline="0" dirty="0" smtClean="0">
          <a:solidFill>
            <a:srgbClr val="000066"/>
          </a:solidFill>
          <a:latin typeface="+mj-ea"/>
          <a:ea typeface="+mj-ea"/>
          <a:cs typeface="+mn-cs"/>
        </a:defRPr>
      </a:lvl1pPr>
      <a:lvl2pPr marL="742950" indent="-285750" algn="l" rtl="0" eaLnBrk="1" fontAlgn="base" hangingPunct="1">
        <a:spcBef>
          <a:spcPct val="20000"/>
        </a:spcBef>
        <a:spcAft>
          <a:spcPct val="0"/>
        </a:spcAft>
        <a:buClr>
          <a:srgbClr val="FF0000"/>
        </a:buClr>
        <a:buSzPct val="80000"/>
        <a:buFont typeface="Times New Roman" panose="02020603050405020304" pitchFamily="18" charset="0"/>
        <a:buChar char="♫"/>
        <a:defRPr lang="en-US" altLang="zh-CN" sz="2400" b="1" dirty="0" smtClean="0">
          <a:solidFill>
            <a:srgbClr val="000066"/>
          </a:solidFill>
          <a:latin typeface="+mj-ea"/>
          <a:ea typeface="+mj-ea"/>
        </a:defRPr>
      </a:lvl2pPr>
      <a:lvl3pPr marL="1085850" indent="-228600" algn="l" rtl="0" eaLnBrk="1" fontAlgn="base" hangingPunct="1">
        <a:spcBef>
          <a:spcPct val="20000"/>
        </a:spcBef>
        <a:spcAft>
          <a:spcPct val="0"/>
        </a:spcAft>
        <a:buClr>
          <a:srgbClr val="FF0000"/>
        </a:buClr>
        <a:buSzPct val="80000"/>
        <a:buFont typeface="Wingdings" panose="05000000000000000000" pitchFamily="2" charset="2"/>
        <a:buChar char="Ø"/>
        <a:defRPr lang="en-US" altLang="zh-CN" sz="2200" b="1" dirty="0" smtClean="0">
          <a:solidFill>
            <a:srgbClr val="000066"/>
          </a:solidFill>
          <a:latin typeface="+mj-ea"/>
          <a:ea typeface="+mj-ea"/>
        </a:defRPr>
      </a:lvl3pPr>
      <a:lvl4pPr marL="1428750" indent="-228600" algn="l" rtl="0" eaLnBrk="1" fontAlgn="base" hangingPunct="1">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1" fontAlgn="base" hangingPunct="1">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1" fontAlgn="base" hangingPunct="1">
        <a:spcBef>
          <a:spcPct val="20000"/>
        </a:spcBef>
        <a:spcAft>
          <a:spcPct val="0"/>
        </a:spcAft>
        <a:buChar char="•"/>
        <a:defRPr sz="1600">
          <a:solidFill>
            <a:schemeClr val="tx1"/>
          </a:solidFill>
          <a:latin typeface="+mn-lt"/>
        </a:defRPr>
      </a:lvl6pPr>
      <a:lvl7pPr marL="2686050" indent="-228600" algn="l" rtl="0" eaLnBrk="1" fontAlgn="base" hangingPunct="1">
        <a:spcBef>
          <a:spcPct val="20000"/>
        </a:spcBef>
        <a:spcAft>
          <a:spcPct val="0"/>
        </a:spcAft>
        <a:buChar char="•"/>
        <a:defRPr sz="1600">
          <a:solidFill>
            <a:schemeClr val="tx1"/>
          </a:solidFill>
          <a:latin typeface="+mn-lt"/>
        </a:defRPr>
      </a:lvl7pPr>
      <a:lvl8pPr marL="3143250" indent="-228600" algn="l" rtl="0" eaLnBrk="1" fontAlgn="base" hangingPunct="1">
        <a:spcBef>
          <a:spcPct val="20000"/>
        </a:spcBef>
        <a:spcAft>
          <a:spcPct val="0"/>
        </a:spcAft>
        <a:buChar char="•"/>
        <a:defRPr sz="1600">
          <a:solidFill>
            <a:schemeClr val="tx1"/>
          </a:solidFill>
          <a:latin typeface="+mn-lt"/>
        </a:defRPr>
      </a:lvl8pPr>
      <a:lvl9pPr marL="360045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12.xml"/><Relationship Id="rId7" Type="http://schemas.openxmlformats.org/officeDocument/2006/relationships/slide" Target="slide1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50.xml"/><Relationship Id="rId3" Type="http://schemas.openxmlformats.org/officeDocument/2006/relationships/slide" Target="slide62.xml"/><Relationship Id="rId7" Type="http://schemas.openxmlformats.org/officeDocument/2006/relationships/slide" Target="slide3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20.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1.xml"/><Relationship Id="rId1" Type="http://schemas.openxmlformats.org/officeDocument/2006/relationships/slideLayout" Target="../slideLayouts/slideLayout2.xml"/><Relationship Id="rId4" Type="http://schemas.openxmlformats.org/officeDocument/2006/relationships/slide" Target="slide29.xml"/></Relationships>
</file>

<file path=ppt/slides/_rels/slide2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2.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4.tmp"/><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33.xml"/><Relationship Id="rId1" Type="http://schemas.openxmlformats.org/officeDocument/2006/relationships/slideLayout" Target="../slideLayouts/slideLayout2.xml"/><Relationship Id="rId4" Type="http://schemas.openxmlformats.org/officeDocument/2006/relationships/slide" Target="slide3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image" Target="../media/image4.tmp"/><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8.xml"/><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5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54.xml"/><Relationship Id="rId7" Type="http://schemas.openxmlformats.org/officeDocument/2006/relationships/slide" Target="slide61.xml"/><Relationship Id="rId2" Type="http://schemas.openxmlformats.org/officeDocument/2006/relationships/slide" Target="slide53.xml"/><Relationship Id="rId1" Type="http://schemas.openxmlformats.org/officeDocument/2006/relationships/slideLayout" Target="../slideLayouts/slideLayout2.xml"/><Relationship Id="rId6" Type="http://schemas.openxmlformats.org/officeDocument/2006/relationships/slide" Target="slide58.xml"/><Relationship Id="rId5" Type="http://schemas.openxmlformats.org/officeDocument/2006/relationships/slide" Target="slide56.xml"/><Relationship Id="rId4" Type="http://schemas.openxmlformats.org/officeDocument/2006/relationships/slide" Target="slide5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slide" Target="slide63.xml"/><Relationship Id="rId1" Type="http://schemas.openxmlformats.org/officeDocument/2006/relationships/slideLayout" Target="../slideLayouts/slideLayout2.xml"/><Relationship Id="rId4" Type="http://schemas.openxmlformats.org/officeDocument/2006/relationships/slide" Target="slide6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slideLayout" Target="../slideLayouts/slideLayout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tags" Target="../tags/tag43.xml"/><Relationship Id="rId2" Type="http://schemas.openxmlformats.org/officeDocument/2006/relationships/tags" Target="../tags/tag28.xml"/><Relationship Id="rId16" Type="http://schemas.openxmlformats.org/officeDocument/2006/relationships/tags" Target="../tags/tag42.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tags" Target="../tags/tag41.xml"/><Relationship Id="rId10" Type="http://schemas.openxmlformats.org/officeDocument/2006/relationships/tags" Target="../tags/tag36.xml"/><Relationship Id="rId19" Type="http://schemas.openxmlformats.org/officeDocument/2006/relationships/image" Target="../media/image4.tmp"/><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a:extLst>
              <a:ext uri="{FF2B5EF4-FFF2-40B4-BE49-F238E27FC236}">
                <a16:creationId xmlns:a16="http://schemas.microsoft.com/office/drawing/2014/main" id="{1D25C277-4FAF-46FD-99B7-F5DBC4B7404E}"/>
              </a:ext>
            </a:extLst>
          </p:cNvPr>
          <p:cNvSpPr>
            <a:spLocks noGrp="1" noChangeArrowheads="1"/>
          </p:cNvSpPr>
          <p:nvPr>
            <p:ph type="subTitle" idx="1"/>
          </p:nvPr>
        </p:nvSpPr>
        <p:spPr>
          <a:xfrm>
            <a:off x="2441488" y="5157191"/>
            <a:ext cx="6984776" cy="1057275"/>
          </a:xfrm>
        </p:spPr>
        <p:txBody>
          <a:bodyPr/>
          <a:lstStyle/>
          <a:p>
            <a:pPr eaLnBrk="1" hangingPunct="1"/>
            <a:r>
              <a:rPr lang="zh-CN" altLang="en-US">
                <a:latin typeface="宋体" panose="02010600030101010101" pitchFamily="2" charset="-122"/>
              </a:rPr>
              <a:t>主讲教师 白忠建</a:t>
            </a:r>
            <a:endParaRPr lang="en-US" altLang="zh-CN" dirty="0">
              <a:latin typeface="宋体" panose="02010600030101010101" pitchFamily="2" charset="-122"/>
            </a:endParaRPr>
          </a:p>
          <a:p>
            <a:pPr eaLnBrk="1" hangingPunct="1"/>
            <a:r>
              <a:rPr lang="zh-CN" altLang="en-US" sz="2000" b="0" dirty="0">
                <a:solidFill>
                  <a:schemeClr val="bg1">
                    <a:lumMod val="75000"/>
                  </a:schemeClr>
                </a:solidFill>
                <a:latin typeface="宋体" panose="02010600030101010101" pitchFamily="2" charset="-122"/>
              </a:rPr>
              <a:t>感谢西北大学信息学院计算机系</a:t>
            </a:r>
          </a:p>
        </p:txBody>
      </p:sp>
      <p:sp>
        <p:nvSpPr>
          <p:cNvPr id="7" name="Rectangle 10">
            <a:extLst>
              <a:ext uri="{FF2B5EF4-FFF2-40B4-BE49-F238E27FC236}">
                <a16:creationId xmlns:a16="http://schemas.microsoft.com/office/drawing/2014/main" id="{70305634-B108-4B1F-8F88-17FA3B17CBB5}"/>
              </a:ext>
            </a:extLst>
          </p:cNvPr>
          <p:cNvSpPr>
            <a:spLocks noGrp="1" noChangeArrowheads="1"/>
          </p:cNvSpPr>
          <p:nvPr>
            <p:ph type="sldNum" sz="quarter" idx="4294967295"/>
          </p:nvPr>
        </p:nvSpPr>
        <p:spPr>
          <a:xfrm>
            <a:off x="0" y="6359525"/>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DA407E5-156A-4E2B-B2F2-36148156AB38}" type="slidenum">
              <a:rPr kumimoji="0" lang="en-US" altLang="zh-CN" sz="2600">
                <a:solidFill>
                  <a:schemeClr val="bg1"/>
                </a:solidFill>
                <a:latin typeface="Arial" panose="020B0604020202020204" pitchFamily="34" charset="0"/>
              </a:rPr>
              <a:pPr eaLnBrk="1" hangingPunct="1"/>
              <a:t>1</a:t>
            </a:fld>
            <a:endParaRPr kumimoji="0" lang="en-US" altLang="zh-CN" sz="2600">
              <a:solidFill>
                <a:schemeClr val="bg1"/>
              </a:solidFill>
              <a:latin typeface="Arial" panose="020B0604020202020204" pitchFamily="34" charset="0"/>
            </a:endParaRPr>
          </a:p>
        </p:txBody>
      </p:sp>
      <p:sp>
        <p:nvSpPr>
          <p:cNvPr id="4101" name="Rectangle 4">
            <a:extLst>
              <a:ext uri="{FF2B5EF4-FFF2-40B4-BE49-F238E27FC236}">
                <a16:creationId xmlns:a16="http://schemas.microsoft.com/office/drawing/2014/main" id="{C00CA5D3-C816-4778-B330-E67457F7DE0A}"/>
              </a:ext>
            </a:extLst>
          </p:cNvPr>
          <p:cNvSpPr>
            <a:spLocks noChangeArrowheads="1"/>
          </p:cNvSpPr>
          <p:nvPr/>
        </p:nvSpPr>
        <p:spPr bwMode="auto">
          <a:xfrm>
            <a:off x="12496800" y="1588"/>
            <a:ext cx="3733800" cy="6856412"/>
          </a:xfrm>
          <a:prstGeom prst="rect">
            <a:avLst/>
          </a:prstGeom>
          <a:solidFill>
            <a:srgbClr val="FFFFFF"/>
          </a:solidFill>
          <a:ln w="12700" cap="sq">
            <a:solidFill>
              <a:srgbClr val="B2B2B2"/>
            </a:solidFill>
            <a:miter lim="800000"/>
            <a:headEnd/>
            <a:tailEnd/>
          </a:ln>
        </p:spPr>
        <p:txBody>
          <a:bodyPr lIns="136525" tIns="182562" rIns="136525" bIns="182562"/>
          <a:lstStyle>
            <a:lvl1pPr marL="238125" indent="-23812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sz="1800" b="1" dirty="0">
              <a:solidFill>
                <a:srgbClr val="000000"/>
              </a:solidFill>
              <a:latin typeface="Arial" panose="020B0604020202020204" pitchFamily="34" charset="0"/>
            </a:endParaRPr>
          </a:p>
          <a:p>
            <a:pPr eaLnBrk="1" hangingPunct="1"/>
            <a:r>
              <a:rPr lang="zh-CN" altLang="en-US" sz="1800" b="1" dirty="0">
                <a:solidFill>
                  <a:srgbClr val="000000"/>
                </a:solidFill>
                <a:latin typeface="Arial" panose="020B0604020202020204" pitchFamily="34" charset="0"/>
              </a:rPr>
              <a:t>本演示文稿可能包含观众讨论和即席反应。使用 </a:t>
            </a:r>
            <a:r>
              <a:rPr lang="en-US" altLang="zh-CN" sz="1800" b="1" dirty="0">
                <a:solidFill>
                  <a:srgbClr val="000000"/>
                </a:solidFill>
                <a:latin typeface="Arial" panose="020B0604020202020204" pitchFamily="34" charset="0"/>
              </a:rPr>
              <a:t>PowerPoint </a:t>
            </a:r>
            <a:r>
              <a:rPr lang="zh-CN" altLang="en-US" sz="1800" b="1" dirty="0">
                <a:solidFill>
                  <a:srgbClr val="000000"/>
                </a:solidFill>
                <a:latin typeface="Arial" panose="020B0604020202020204" pitchFamily="34" charset="0"/>
              </a:rPr>
              <a:t>可以跟踪演示时的即席反应，</a:t>
            </a:r>
          </a:p>
          <a:p>
            <a:pPr eaLnBrk="1" hangingPunct="1"/>
            <a:endParaRPr lang="zh-CN" altLang="zh-CN" sz="1800" b="1" dirty="0">
              <a:solidFill>
                <a:srgbClr val="000000"/>
              </a:solidFill>
              <a:latin typeface="Arial" panose="020B0604020202020204" pitchFamily="34" charset="0"/>
            </a:endParaRPr>
          </a:p>
          <a:p>
            <a:pPr eaLnBrk="1" hangingPunct="1">
              <a:buFontTx/>
              <a:buChar char="•"/>
            </a:pPr>
            <a:r>
              <a:rPr lang="zh-CN" altLang="en-US" sz="1800" b="1" dirty="0">
                <a:solidFill>
                  <a:srgbClr val="000000"/>
                </a:solidFill>
                <a:latin typeface="Arial" panose="020B0604020202020204" pitchFamily="34" charset="0"/>
              </a:rPr>
              <a:t>在幻灯片放映中，右键单击鼠标</a:t>
            </a:r>
          </a:p>
          <a:p>
            <a:pPr eaLnBrk="1" hangingPunct="1">
              <a:buFontTx/>
              <a:buChar char="•"/>
            </a:pPr>
            <a:r>
              <a:rPr lang="zh-CN" altLang="en-US" sz="1800" b="1" dirty="0">
                <a:solidFill>
                  <a:srgbClr val="000000"/>
                </a:solidFill>
                <a:latin typeface="Arial" panose="020B0604020202020204" pitchFamily="34" charset="0"/>
              </a:rPr>
              <a:t>请选择“会议记录”</a:t>
            </a:r>
          </a:p>
          <a:p>
            <a:pPr eaLnBrk="1" hangingPunct="1">
              <a:buFontTx/>
              <a:buChar char="•"/>
            </a:pPr>
            <a:r>
              <a:rPr lang="zh-CN" altLang="en-US" sz="1800" b="1" dirty="0">
                <a:solidFill>
                  <a:srgbClr val="000000"/>
                </a:solidFill>
                <a:latin typeface="Arial" panose="020B0604020202020204" pitchFamily="34" charset="0"/>
              </a:rPr>
              <a:t>选择“即席反应”选项卡</a:t>
            </a:r>
          </a:p>
          <a:p>
            <a:pPr eaLnBrk="1" hangingPunct="1">
              <a:buFontTx/>
              <a:buChar char="•"/>
            </a:pPr>
            <a:r>
              <a:rPr lang="zh-CN" altLang="en-US" sz="1800" b="1" dirty="0">
                <a:solidFill>
                  <a:srgbClr val="000000"/>
                </a:solidFill>
                <a:latin typeface="Arial" panose="020B0604020202020204" pitchFamily="34" charset="0"/>
              </a:rPr>
              <a:t>必要时输入即席反应</a:t>
            </a:r>
          </a:p>
          <a:p>
            <a:pPr eaLnBrk="1" hangingPunct="1">
              <a:buFontTx/>
              <a:buChar char="•"/>
            </a:pPr>
            <a:r>
              <a:rPr lang="zh-CN" altLang="en-US" sz="1800" b="1" dirty="0">
                <a:solidFill>
                  <a:srgbClr val="000000"/>
                </a:solidFill>
                <a:latin typeface="Arial" panose="020B0604020202020204" pitchFamily="34" charset="0"/>
              </a:rPr>
              <a:t>单击“确定”撤消此框</a:t>
            </a:r>
          </a:p>
          <a:p>
            <a:pPr eaLnBrk="1" hangingPunct="1"/>
            <a:endParaRPr lang="zh-CN" altLang="zh-CN" sz="1800" b="1" dirty="0">
              <a:solidFill>
                <a:srgbClr val="000000"/>
              </a:solidFill>
              <a:latin typeface="Arial" panose="020B0604020202020204" pitchFamily="34" charset="0"/>
            </a:endParaRPr>
          </a:p>
          <a:p>
            <a:pPr eaLnBrk="1" hangingPunct="1"/>
            <a:r>
              <a:rPr lang="zh-CN" altLang="en-US" sz="1800" b="1" dirty="0">
                <a:solidFill>
                  <a:srgbClr val="000000"/>
                </a:solidFill>
                <a:latin typeface="Arial" panose="020B0604020202020204" pitchFamily="34" charset="0"/>
              </a:rPr>
              <a:t>此动作将自动在演示文稿末尾创建一张即席反应幻灯片，包括您的观点。</a:t>
            </a:r>
          </a:p>
          <a:p>
            <a:pPr eaLnBrk="1" hangingPunct="1"/>
            <a:r>
              <a:rPr lang="zh-CN" altLang="en-US" dirty="0"/>
              <a:t>	</a:t>
            </a:r>
          </a:p>
        </p:txBody>
      </p:sp>
      <p:sp>
        <p:nvSpPr>
          <p:cNvPr id="3077" name="WordArt 5">
            <a:extLst>
              <a:ext uri="{FF2B5EF4-FFF2-40B4-BE49-F238E27FC236}">
                <a16:creationId xmlns:a16="http://schemas.microsoft.com/office/drawing/2014/main" id="{F47A286F-83E7-4F30-8766-D93B362C9B0C}"/>
              </a:ext>
            </a:extLst>
          </p:cNvPr>
          <p:cNvSpPr>
            <a:spLocks noChangeArrowheads="1" noChangeShapeType="1" noTextEdit="1"/>
          </p:cNvSpPr>
          <p:nvPr/>
        </p:nvSpPr>
        <p:spPr bwMode="auto">
          <a:xfrm>
            <a:off x="3114476" y="2060848"/>
            <a:ext cx="5638800" cy="1057275"/>
          </a:xfrm>
          <a:prstGeom prst="rect">
            <a:avLst/>
          </a:prstGeom>
        </p:spPr>
        <p:txBody>
          <a:bodyPr wrap="none" fromWordArt="1">
            <a:prstTxWarp prst="textPlain">
              <a:avLst>
                <a:gd name="adj" fmla="val 50000"/>
              </a:avLst>
            </a:prstTxWarp>
          </a:bodyPr>
          <a:lstStyle/>
          <a:p>
            <a:pPr algn="ctr"/>
            <a:r>
              <a:rPr lang="zh-CN" altLang="en-US" sz="4000" b="1" kern="10" dirty="0">
                <a:ln w="19050">
                  <a:solidFill>
                    <a:srgbClr val="99CCFF"/>
                  </a:solidFill>
                  <a:miter lim="800000"/>
                  <a:headEnd/>
                  <a:tailEnd/>
                </a:ln>
                <a:solidFill>
                  <a:srgbClr val="0066CC"/>
                </a:solidFill>
                <a:effectLst>
                  <a:outerShdw dist="35921" dir="2700000" algn="ctr" rotWithShape="0">
                    <a:srgbClr val="990000"/>
                  </a:outerShdw>
                </a:effectLst>
                <a:latin typeface="华文彩云" panose="02010800040101010101" pitchFamily="2" charset="-122"/>
                <a:ea typeface="华文彩云" panose="02010800040101010101" pitchFamily="2" charset="-122"/>
              </a:rPr>
              <a:t>数据结构</a:t>
            </a:r>
          </a:p>
        </p:txBody>
      </p:sp>
      <p:sp>
        <p:nvSpPr>
          <p:cNvPr id="3079" name="WordArt 7">
            <a:extLst>
              <a:ext uri="{FF2B5EF4-FFF2-40B4-BE49-F238E27FC236}">
                <a16:creationId xmlns:a16="http://schemas.microsoft.com/office/drawing/2014/main" id="{4AB5935D-2A33-4637-9A93-A59315488CCF}"/>
              </a:ext>
            </a:extLst>
          </p:cNvPr>
          <p:cNvSpPr>
            <a:spLocks noChangeArrowheads="1" noChangeShapeType="1" noTextEdit="1"/>
          </p:cNvSpPr>
          <p:nvPr/>
        </p:nvSpPr>
        <p:spPr bwMode="auto">
          <a:xfrm>
            <a:off x="4676576" y="3549378"/>
            <a:ext cx="2514600" cy="381000"/>
          </a:xfrm>
          <a:prstGeom prst="rect">
            <a:avLst/>
          </a:prstGeom>
        </p:spPr>
        <p:txBody>
          <a:bodyPr wrap="none" fromWordArt="1">
            <a:prstTxWarp prst="textPlain">
              <a:avLst>
                <a:gd name="adj" fmla="val 50000"/>
              </a:avLst>
            </a:prstTxWarp>
          </a:bodyPr>
          <a:lstStyle/>
          <a:p>
            <a:pPr algn="ctr">
              <a:defRPr/>
            </a:pPr>
            <a:r>
              <a:rPr lang="zh-CN" altLang="en-US" sz="3600" kern="10" dirty="0">
                <a:ln w="9525">
                  <a:noFill/>
                  <a:miter lim="800000"/>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宋体"/>
                <a:ea typeface="宋体"/>
              </a:rPr>
              <a:t>用</a:t>
            </a:r>
            <a:r>
              <a:rPr lang="en-US" altLang="zh-CN" sz="3600" kern="10" dirty="0">
                <a:ln w="9525">
                  <a:noFill/>
                  <a:miter lim="800000"/>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宋体"/>
                <a:ea typeface="宋体"/>
              </a:rPr>
              <a:t>C</a:t>
            </a:r>
            <a:r>
              <a:rPr lang="zh-CN" altLang="en-US" sz="3600" kern="10" dirty="0">
                <a:ln w="9525">
                  <a:noFill/>
                  <a:miter lim="800000"/>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宋体"/>
                <a:ea typeface="宋体"/>
              </a:rPr>
              <a:t>语言描述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barn(outVertical)">
                                      <p:cBhvr>
                                        <p:cTn id="7" dur="500"/>
                                        <p:tgtEl>
                                          <p:spTgt spid="3077"/>
                                        </p:tgtEl>
                                      </p:cBhvr>
                                    </p:animEffect>
                                  </p:childTnLst>
                                </p:cTn>
                              </p:par>
                            </p:childTnLst>
                          </p:cTn>
                        </p:par>
                        <p:par>
                          <p:cTn id="8" fill="hold" nodeType="afterGroup">
                            <p:stCondLst>
                              <p:cond delay="500"/>
                            </p:stCondLst>
                            <p:childTnLst>
                              <p:par>
                                <p:cTn id="9" presetID="16" presetClass="entr" presetSubtype="21" fill="hold" nodeType="afterEffect">
                                  <p:stCondLst>
                                    <p:cond delay="0"/>
                                  </p:stCondLst>
                                  <p:childTnLst>
                                    <p:set>
                                      <p:cBhvr>
                                        <p:cTn id="10" dur="1" fill="hold">
                                          <p:stCondLst>
                                            <p:cond delay="0"/>
                                          </p:stCondLst>
                                        </p:cTn>
                                        <p:tgtEl>
                                          <p:spTgt spid="3079"/>
                                        </p:tgtEl>
                                        <p:attrNameLst>
                                          <p:attrName>style.visibility</p:attrName>
                                        </p:attrNameLst>
                                      </p:cBhvr>
                                      <p:to>
                                        <p:strVal val="visible"/>
                                      </p:to>
                                    </p:set>
                                    <p:animEffect transition="in" filter="barn(inVertical)">
                                      <p:cBhvr>
                                        <p:cTn id="11" dur="500"/>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AB6AA98D-E0CF-40C0-AE2E-1B421AEA1FF9}"/>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数据类型</a:t>
            </a:r>
            <a:r>
              <a:rPr lang="en-US" altLang="zh-CN">
                <a:latin typeface="宋体" panose="02010600030101010101" pitchFamily="2" charset="-122"/>
              </a:rPr>
              <a:t>(Data Type)</a:t>
            </a:r>
          </a:p>
        </p:txBody>
      </p:sp>
      <p:sp>
        <p:nvSpPr>
          <p:cNvPr id="12293" name="Rectangle 3">
            <a:extLst>
              <a:ext uri="{FF2B5EF4-FFF2-40B4-BE49-F238E27FC236}">
                <a16:creationId xmlns:a16="http://schemas.microsoft.com/office/drawing/2014/main" id="{115D427C-0FF7-4E93-A6FF-0BC2DF477E88}"/>
              </a:ext>
            </a:extLst>
          </p:cNvPr>
          <p:cNvSpPr>
            <a:spLocks noGrp="1" noChangeArrowheads="1"/>
          </p:cNvSpPr>
          <p:nvPr>
            <p:ph idx="1"/>
          </p:nvPr>
        </p:nvSpPr>
        <p:spPr>
          <a:xfrm>
            <a:off x="2423592" y="1556792"/>
            <a:ext cx="8001000" cy="609600"/>
          </a:xfrm>
        </p:spPr>
        <p:txBody>
          <a:bodyPr/>
          <a:lstStyle/>
          <a:p>
            <a:pPr eaLnBrk="1" hangingPunct="1"/>
            <a:r>
              <a:rPr lang="zh-CN" altLang="en-US" dirty="0">
                <a:latin typeface="宋体" panose="02010600030101010101" pitchFamily="2" charset="-122"/>
              </a:rPr>
              <a:t>高级语言中的数据类型分为两大类：</a:t>
            </a:r>
          </a:p>
        </p:txBody>
      </p:sp>
      <p:sp>
        <p:nvSpPr>
          <p:cNvPr id="9" name="灯片编号占位符 5">
            <a:extLst>
              <a:ext uri="{FF2B5EF4-FFF2-40B4-BE49-F238E27FC236}">
                <a16:creationId xmlns:a16="http://schemas.microsoft.com/office/drawing/2014/main" id="{63DF5193-473B-4AA6-8776-B036167DA34A}"/>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54BA321-EF9B-4DB1-A0DE-F8D769C1FFFB}" type="slidenum">
              <a:rPr kumimoji="0" lang="en-US" altLang="zh-CN" sz="2600">
                <a:solidFill>
                  <a:schemeClr val="bg1"/>
                </a:solidFill>
                <a:latin typeface="Arial" panose="020B0604020202020204" pitchFamily="34" charset="0"/>
              </a:rPr>
              <a:pPr eaLnBrk="1" hangingPunct="1"/>
              <a:t>10</a:t>
            </a:fld>
            <a:endParaRPr kumimoji="0" lang="en-US" altLang="zh-CN" sz="2600">
              <a:solidFill>
                <a:schemeClr val="bg1"/>
              </a:solidFill>
              <a:latin typeface="Arial" panose="020B0604020202020204" pitchFamily="34" charset="0"/>
            </a:endParaRPr>
          </a:p>
        </p:txBody>
      </p:sp>
      <p:sp>
        <p:nvSpPr>
          <p:cNvPr id="50182" name="Text Box 6">
            <a:extLst>
              <a:ext uri="{FF2B5EF4-FFF2-40B4-BE49-F238E27FC236}">
                <a16:creationId xmlns:a16="http://schemas.microsoft.com/office/drawing/2014/main" id="{7D5DFBEB-BFB1-4188-AD93-39CDC4CD274B}"/>
              </a:ext>
            </a:extLst>
          </p:cNvPr>
          <p:cNvSpPr txBox="1">
            <a:spLocks noChangeArrowheads="1"/>
          </p:cNvSpPr>
          <p:nvPr/>
        </p:nvSpPr>
        <p:spPr bwMode="auto">
          <a:xfrm>
            <a:off x="2423592" y="2407692"/>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None/>
            </a:pPr>
            <a:r>
              <a:rPr lang="en-US" altLang="zh-CN" sz="2800">
                <a:latin typeface="宋体" panose="02010600030101010101" pitchFamily="2" charset="-122"/>
              </a:rPr>
              <a:t>1.</a:t>
            </a:r>
            <a:r>
              <a:rPr lang="zh-CN" altLang="en-US" sz="2800" b="1">
                <a:solidFill>
                  <a:srgbClr val="FF3300"/>
                </a:solidFill>
                <a:latin typeface="宋体" panose="02010600030101010101" pitchFamily="2" charset="-122"/>
              </a:rPr>
              <a:t>原子类型</a:t>
            </a:r>
            <a:r>
              <a:rPr lang="zh-CN" altLang="en-US" sz="2800">
                <a:latin typeface="宋体" panose="02010600030101010101" pitchFamily="2" charset="-122"/>
              </a:rPr>
              <a:t>，其值不可分解。如</a:t>
            </a:r>
            <a:r>
              <a:rPr lang="en-US" altLang="zh-CN" sz="2800">
                <a:latin typeface="宋体" panose="02010600030101010101" pitchFamily="2" charset="-122"/>
              </a:rPr>
              <a:t>C</a:t>
            </a:r>
            <a:r>
              <a:rPr lang="zh-CN" altLang="en-US" sz="2800">
                <a:latin typeface="宋体" panose="02010600030101010101" pitchFamily="2" charset="-122"/>
              </a:rPr>
              <a:t>语言中的标准类型（整型、实型、字符型、）。</a:t>
            </a:r>
            <a:endParaRPr lang="zh-CN" altLang="en-US"/>
          </a:p>
        </p:txBody>
      </p:sp>
      <p:sp>
        <p:nvSpPr>
          <p:cNvPr id="50183" name="Text Box 7">
            <a:extLst>
              <a:ext uri="{FF2B5EF4-FFF2-40B4-BE49-F238E27FC236}">
                <a16:creationId xmlns:a16="http://schemas.microsoft.com/office/drawing/2014/main" id="{C40155F5-B898-473D-B77D-29134C2E28D0}"/>
              </a:ext>
            </a:extLst>
          </p:cNvPr>
          <p:cNvSpPr txBox="1">
            <a:spLocks noChangeArrowheads="1"/>
          </p:cNvSpPr>
          <p:nvPr/>
        </p:nvSpPr>
        <p:spPr bwMode="auto">
          <a:xfrm>
            <a:off x="2423592" y="3690392"/>
            <a:ext cx="8153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latin typeface="宋体" panose="02010600030101010101" pitchFamily="2" charset="-122"/>
              </a:rPr>
              <a:t>2.</a:t>
            </a:r>
            <a:r>
              <a:rPr lang="zh-CN" altLang="en-US" sz="2800" b="1">
                <a:solidFill>
                  <a:srgbClr val="FF3300"/>
                </a:solidFill>
                <a:latin typeface="宋体" panose="02010600030101010101" pitchFamily="2" charset="-122"/>
              </a:rPr>
              <a:t>结构类型</a:t>
            </a:r>
            <a:r>
              <a:rPr lang="zh-CN" altLang="en-US" sz="2800">
                <a:latin typeface="宋体" panose="02010600030101010101" pitchFamily="2" charset="-122"/>
              </a:rPr>
              <a:t>，其值是由若干成分按某种结构组成的，因此是可以分解的，并且它的成分可以是非结构的，也可以是结构的。</a:t>
            </a:r>
          </a:p>
        </p:txBody>
      </p:sp>
      <p:sp>
        <p:nvSpPr>
          <p:cNvPr id="12296" name="Rectangle 8">
            <a:extLst>
              <a:ext uri="{FF2B5EF4-FFF2-40B4-BE49-F238E27FC236}">
                <a16:creationId xmlns:a16="http://schemas.microsoft.com/office/drawing/2014/main" id="{46983D58-5195-4537-B0A9-05A154A46FD6}"/>
              </a:ext>
            </a:extLst>
          </p:cNvPr>
          <p:cNvSpPr>
            <a:spLocks noChangeArrowheads="1"/>
          </p:cNvSpPr>
          <p:nvPr/>
        </p:nvSpPr>
        <p:spPr bwMode="auto">
          <a:xfrm>
            <a:off x="2423592" y="5354093"/>
            <a:ext cx="4113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latin typeface="宋体" panose="02010600030101010101" pitchFamily="2" charset="-122"/>
              </a:rPr>
              <a:t>指针类型属于哪种类型？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0182"/>
                                        </p:tgtEl>
                                        <p:attrNameLst>
                                          <p:attrName>style.visibility</p:attrName>
                                        </p:attrNameLst>
                                      </p:cBhvr>
                                      <p:to>
                                        <p:strVal val="visible"/>
                                      </p:to>
                                    </p:set>
                                    <p:anim calcmode="lin" valueType="num">
                                      <p:cBhvr>
                                        <p:cTn id="7" dur="500" fill="hold"/>
                                        <p:tgtEl>
                                          <p:spTgt spid="50182"/>
                                        </p:tgtEl>
                                        <p:attrNameLst>
                                          <p:attrName>ppt_w</p:attrName>
                                        </p:attrNameLst>
                                      </p:cBhvr>
                                      <p:tavLst>
                                        <p:tav tm="0">
                                          <p:val>
                                            <p:fltVal val="0"/>
                                          </p:val>
                                        </p:tav>
                                        <p:tav tm="100000">
                                          <p:val>
                                            <p:strVal val="#ppt_w"/>
                                          </p:val>
                                        </p:tav>
                                      </p:tavLst>
                                    </p:anim>
                                    <p:anim calcmode="lin" valueType="num">
                                      <p:cBhvr>
                                        <p:cTn id="8" dur="500" fill="hold"/>
                                        <p:tgtEl>
                                          <p:spTgt spid="5018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183"/>
                                        </p:tgtEl>
                                        <p:attrNameLst>
                                          <p:attrName>style.visibility</p:attrName>
                                        </p:attrNameLst>
                                      </p:cBhvr>
                                      <p:to>
                                        <p:strVal val="visible"/>
                                      </p:to>
                                    </p:set>
                                    <p:anim calcmode="lin" valueType="num">
                                      <p:cBhvr additive="base">
                                        <p:cTn id="13" dur="500" fill="hold"/>
                                        <p:tgtEl>
                                          <p:spTgt spid="50183"/>
                                        </p:tgtEl>
                                        <p:attrNameLst>
                                          <p:attrName>ppt_x</p:attrName>
                                        </p:attrNameLst>
                                      </p:cBhvr>
                                      <p:tavLst>
                                        <p:tav tm="0">
                                          <p:val>
                                            <p:strVal val="#ppt_x"/>
                                          </p:val>
                                        </p:tav>
                                        <p:tav tm="100000">
                                          <p:val>
                                            <p:strVal val="#ppt_x"/>
                                          </p:val>
                                        </p:tav>
                                      </p:tavLst>
                                    </p:anim>
                                    <p:anim calcmode="lin" valueType="num">
                                      <p:cBhvr additive="base">
                                        <p:cTn id="14" dur="500" fill="hold"/>
                                        <p:tgtEl>
                                          <p:spTgt spid="501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autoUpdateAnimBg="0"/>
      <p:bldP spid="5018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D2123E5B-1384-418F-BD33-557D509DD0FA}"/>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数据抽象与抽象数据类型 </a:t>
            </a:r>
          </a:p>
        </p:txBody>
      </p:sp>
      <p:sp>
        <p:nvSpPr>
          <p:cNvPr id="13317" name="Rectangle 3">
            <a:extLst>
              <a:ext uri="{FF2B5EF4-FFF2-40B4-BE49-F238E27FC236}">
                <a16:creationId xmlns:a16="http://schemas.microsoft.com/office/drawing/2014/main" id="{F39F7046-CB7F-4982-8515-D93769ABDFAD}"/>
              </a:ext>
            </a:extLst>
          </p:cNvPr>
          <p:cNvSpPr>
            <a:spLocks noGrp="1" noChangeArrowheads="1"/>
          </p:cNvSpPr>
          <p:nvPr>
            <p:ph idx="1"/>
          </p:nvPr>
        </p:nvSpPr>
        <p:spPr/>
        <p:txBody>
          <a:bodyPr/>
          <a:lstStyle/>
          <a:p>
            <a:pPr eaLnBrk="1" hangingPunct="1"/>
            <a:r>
              <a:rPr lang="zh-CN" altLang="en-US" dirty="0">
                <a:ea typeface="黑体" panose="02010609060101010101" pitchFamily="49" charset="-122"/>
                <a:hlinkClick r:id="rId3" action="ppaction://hlinksldjump"/>
              </a:rPr>
              <a:t>数据的抽象</a:t>
            </a:r>
            <a:endParaRPr lang="zh-CN" altLang="en-US" dirty="0"/>
          </a:p>
          <a:p>
            <a:pPr eaLnBrk="1" hangingPunct="1"/>
            <a:r>
              <a:rPr lang="zh-CN" altLang="en-US" dirty="0">
                <a:ea typeface="黑体" panose="02010609060101010101" pitchFamily="49" charset="-122"/>
                <a:hlinkClick r:id="rId4" action="ppaction://hlinksldjump"/>
              </a:rPr>
              <a:t>抽象数据类型</a:t>
            </a:r>
            <a:r>
              <a:rPr lang="en-US" altLang="zh-CN" dirty="0">
                <a:hlinkClick r:id="rId4" action="ppaction://hlinksldjump"/>
              </a:rPr>
              <a:t>(Abstract Data Type) </a:t>
            </a:r>
            <a:endParaRPr lang="en-US" altLang="zh-CN" dirty="0"/>
          </a:p>
          <a:p>
            <a:pPr eaLnBrk="1" hangingPunct="1"/>
            <a:r>
              <a:rPr lang="zh-CN" altLang="en-US" dirty="0">
                <a:ea typeface="黑体" panose="02010609060101010101" pitchFamily="49" charset="-122"/>
                <a:hlinkClick r:id="rId5" action="ppaction://hlinksldjump"/>
              </a:rPr>
              <a:t>抽象数据类型实现</a:t>
            </a:r>
            <a:r>
              <a:rPr lang="zh-CN" altLang="en-US" dirty="0">
                <a:hlinkClick r:id="rId5" action="ppaction://hlinksldjump"/>
              </a:rPr>
              <a:t> </a:t>
            </a:r>
            <a:endParaRPr lang="zh-CN" altLang="en-US" dirty="0"/>
          </a:p>
          <a:p>
            <a:pPr eaLnBrk="1" hangingPunct="1"/>
            <a:r>
              <a:rPr lang="en-US" altLang="zh-CN" dirty="0">
                <a:ea typeface="黑体" panose="02010609060101010101" pitchFamily="49" charset="-122"/>
                <a:hlinkClick r:id="rId6" action="ppaction://hlinksldjump"/>
              </a:rPr>
              <a:t>ADT</a:t>
            </a:r>
            <a:r>
              <a:rPr lang="zh-CN" altLang="en-US" dirty="0">
                <a:ea typeface="黑体" panose="02010609060101010101" pitchFamily="49" charset="-122"/>
                <a:hlinkClick r:id="rId6" action="ppaction://hlinksldjump"/>
              </a:rPr>
              <a:t>的表示与实现</a:t>
            </a:r>
            <a:endParaRPr lang="zh-CN" altLang="en-US" dirty="0"/>
          </a:p>
          <a:p>
            <a:pPr eaLnBrk="1" hangingPunct="1"/>
            <a:r>
              <a:rPr lang="zh-CN" altLang="en-US" dirty="0">
                <a:ea typeface="黑体" panose="02010609060101010101" pitchFamily="49" charset="-122"/>
                <a:hlinkClick r:id="rId7" action="ppaction://hlinksldjump"/>
              </a:rPr>
              <a:t>面向对象的概念</a:t>
            </a:r>
            <a:endParaRPr lang="zh-CN" altLang="en-US" dirty="0">
              <a:ea typeface="黑体" panose="02010609060101010101" pitchFamily="49" charset="-122"/>
            </a:endParaRPr>
          </a:p>
          <a:p>
            <a:pPr eaLnBrk="1" hangingPunct="1"/>
            <a:r>
              <a:rPr lang="zh-CN" altLang="en-US" dirty="0">
                <a:ea typeface="黑体" panose="02010609060101010101" pitchFamily="49" charset="-122"/>
                <a:hlinkClick r:id="rId8" action="ppaction://hlinksldjump"/>
              </a:rPr>
              <a:t>结构化的开发方法与面向对象开发方法不同点 </a:t>
            </a:r>
            <a:endParaRPr lang="zh-CN" altLang="en-US" dirty="0">
              <a:ea typeface="黑体" panose="02010609060101010101" pitchFamily="49" charset="-122"/>
            </a:endParaRPr>
          </a:p>
        </p:txBody>
      </p:sp>
      <p:sp>
        <p:nvSpPr>
          <p:cNvPr id="6" name="灯片编号占位符 5">
            <a:extLst>
              <a:ext uri="{FF2B5EF4-FFF2-40B4-BE49-F238E27FC236}">
                <a16:creationId xmlns:a16="http://schemas.microsoft.com/office/drawing/2014/main" id="{3172441D-F759-49D9-B83C-867D2707F59D}"/>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31DE9BC-57DE-42D8-9276-92ABE0953A65}" type="slidenum">
              <a:rPr kumimoji="0" lang="en-US" altLang="zh-CN" sz="2600">
                <a:solidFill>
                  <a:schemeClr val="bg1"/>
                </a:solidFill>
                <a:latin typeface="Arial" panose="020B0604020202020204" pitchFamily="34" charset="0"/>
              </a:rPr>
              <a:pPr eaLnBrk="1" hangingPunct="1"/>
              <a:t>11</a:t>
            </a:fld>
            <a:endParaRPr kumimoji="0" lang="en-US" altLang="zh-CN" sz="2600">
              <a:solidFill>
                <a:schemeClr val="bg1"/>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75ACE952-1EBA-4D46-8D2A-C5592C364CFA}"/>
              </a:ext>
            </a:extLst>
          </p:cNvPr>
          <p:cNvSpPr>
            <a:spLocks noGrp="1" noChangeArrowheads="1"/>
          </p:cNvSpPr>
          <p:nvPr>
            <p:ph type="title"/>
          </p:nvPr>
        </p:nvSpPr>
        <p:spPr/>
        <p:txBody>
          <a:bodyPr/>
          <a:lstStyle/>
          <a:p>
            <a:pPr eaLnBrk="1" hangingPunct="1"/>
            <a:r>
              <a:rPr lang="zh-CN" altLang="en-US">
                <a:latin typeface="宋体" panose="02010600030101010101" pitchFamily="2" charset="-122"/>
                <a:ea typeface="黑体" panose="02010609060101010101" pitchFamily="49" charset="-122"/>
              </a:rPr>
              <a:t>数据的抽象</a:t>
            </a:r>
          </a:p>
        </p:txBody>
      </p:sp>
      <p:sp>
        <p:nvSpPr>
          <p:cNvPr id="14341" name="Rectangle 3">
            <a:extLst>
              <a:ext uri="{FF2B5EF4-FFF2-40B4-BE49-F238E27FC236}">
                <a16:creationId xmlns:a16="http://schemas.microsoft.com/office/drawing/2014/main" id="{56C2A97A-44B7-41AA-BD8E-E4B86DEA54FF}"/>
              </a:ext>
            </a:extLst>
          </p:cNvPr>
          <p:cNvSpPr>
            <a:spLocks noGrp="1" noChangeArrowheads="1"/>
          </p:cNvSpPr>
          <p:nvPr>
            <p:ph idx="1"/>
          </p:nvPr>
        </p:nvSpPr>
        <p:spPr>
          <a:xfrm>
            <a:off x="1271464" y="1569812"/>
            <a:ext cx="10081120" cy="1066800"/>
          </a:xfrm>
        </p:spPr>
        <p:txBody>
          <a:bodyPr/>
          <a:lstStyle/>
          <a:p>
            <a:pPr algn="just" eaLnBrk="1" hangingPunct="1"/>
            <a:r>
              <a:rPr lang="zh-CN" altLang="en-US" dirty="0"/>
              <a:t>汇编语言中十进制表示的数据</a:t>
            </a:r>
            <a:r>
              <a:rPr lang="en-US" altLang="zh-CN" dirty="0"/>
              <a:t>98.65</a:t>
            </a:r>
            <a:r>
              <a:rPr lang="zh-CN" altLang="en-US" dirty="0"/>
              <a:t>、</a:t>
            </a:r>
            <a:r>
              <a:rPr lang="en-US" altLang="zh-CN" dirty="0"/>
              <a:t>9.6E3</a:t>
            </a:r>
            <a:r>
              <a:rPr lang="zh-CN" altLang="en-US" dirty="0"/>
              <a:t>等</a:t>
            </a:r>
            <a:r>
              <a:rPr lang="en-US" altLang="zh-CN" dirty="0"/>
              <a:t>, </a:t>
            </a:r>
            <a:r>
              <a:rPr lang="zh-CN" altLang="en-US" dirty="0"/>
              <a:t>它们是二进制数据的抽象</a:t>
            </a:r>
            <a:r>
              <a:rPr lang="en-US" altLang="zh-CN" dirty="0"/>
              <a:t>; </a:t>
            </a:r>
          </a:p>
        </p:txBody>
      </p:sp>
      <p:sp>
        <p:nvSpPr>
          <p:cNvPr id="7" name="灯片编号占位符 5">
            <a:extLst>
              <a:ext uri="{FF2B5EF4-FFF2-40B4-BE49-F238E27FC236}">
                <a16:creationId xmlns:a16="http://schemas.microsoft.com/office/drawing/2014/main" id="{888B06AF-5D5E-49E1-99A6-B3D7154FCB2A}"/>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20DFD96-467A-4662-9607-BA0DFAE97FF3}" type="slidenum">
              <a:rPr kumimoji="0" lang="en-US" altLang="zh-CN" sz="2600">
                <a:solidFill>
                  <a:schemeClr val="bg1"/>
                </a:solidFill>
                <a:latin typeface="Arial" panose="020B0604020202020204" pitchFamily="34" charset="0"/>
              </a:rPr>
              <a:pPr eaLnBrk="1" hangingPunct="1"/>
              <a:t>12</a:t>
            </a:fld>
            <a:endParaRPr kumimoji="0" lang="en-US" altLang="zh-CN" sz="2600">
              <a:solidFill>
                <a:schemeClr val="bg1"/>
              </a:solidFill>
              <a:latin typeface="Arial" panose="020B0604020202020204" pitchFamily="34" charset="0"/>
            </a:endParaRPr>
          </a:p>
        </p:txBody>
      </p:sp>
      <p:sp>
        <p:nvSpPr>
          <p:cNvPr id="16390" name="Text Box 6">
            <a:extLst>
              <a:ext uri="{FF2B5EF4-FFF2-40B4-BE49-F238E27FC236}">
                <a16:creationId xmlns:a16="http://schemas.microsoft.com/office/drawing/2014/main" id="{F6AE58C8-3219-49E6-98EB-D57C2178C667}"/>
              </a:ext>
            </a:extLst>
          </p:cNvPr>
          <p:cNvSpPr txBox="1">
            <a:spLocks noChangeArrowheads="1"/>
          </p:cNvSpPr>
          <p:nvPr/>
        </p:nvSpPr>
        <p:spPr bwMode="auto">
          <a:xfrm>
            <a:off x="1271464" y="2876437"/>
            <a:ext cx="10006136"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indent="-342900" algn="just" eaLnBrk="1" hangingPunct="1">
              <a:spcBef>
                <a:spcPts val="600"/>
              </a:spcBef>
              <a:buClr>
                <a:srgbClr val="0070C0"/>
              </a:buClr>
              <a:buSzPct val="80000"/>
              <a:buFont typeface="Wingdings" panose="05000000000000000000" pitchFamily="2" charset="2"/>
              <a:buChar char="n"/>
            </a:pPr>
            <a:r>
              <a:rPr lang="zh-CN" altLang="en-US" sz="2600" dirty="0">
                <a:latin typeface="Consolas" panose="020B0609020204030204" pitchFamily="49" charset="0"/>
                <a:ea typeface="微软雅黑" panose="020B0503020204020204" pitchFamily="34" charset="-122"/>
              </a:rPr>
              <a:t>高级语言中，给出更高一级的数据抽象，如整型、实型、字符型等，还可以进一步定义更高级的数据抽象，如各种表、队、栈、树、图、窗口、管理器等复杂的抽象数据类型。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barn(outHorizontal)">
                                      <p:cBhvr>
                                        <p:cTn id="7" dur="5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F10019C1-7469-4502-81BB-8934C88877EB}"/>
              </a:ext>
            </a:extLst>
          </p:cNvPr>
          <p:cNvSpPr>
            <a:spLocks noGrp="1" noChangeArrowheads="1"/>
          </p:cNvSpPr>
          <p:nvPr>
            <p:ph type="title"/>
          </p:nvPr>
        </p:nvSpPr>
        <p:spPr/>
        <p:txBody>
          <a:bodyPr/>
          <a:lstStyle/>
          <a:p>
            <a:pPr eaLnBrk="1" hangingPunct="1"/>
            <a:r>
              <a:rPr lang="zh-CN" altLang="en-US">
                <a:latin typeface="宋体" panose="02010600030101010101" pitchFamily="2" charset="-122"/>
                <a:ea typeface="黑体" panose="02010609060101010101" pitchFamily="49" charset="-122"/>
              </a:rPr>
              <a:t>抽象数据类型</a:t>
            </a:r>
            <a:r>
              <a:rPr lang="en-US" altLang="zh-CN">
                <a:latin typeface="宋体" panose="02010600030101010101" pitchFamily="2" charset="-122"/>
              </a:rPr>
              <a:t>(Abstract Data Type)</a:t>
            </a:r>
          </a:p>
        </p:txBody>
      </p:sp>
      <p:sp>
        <p:nvSpPr>
          <p:cNvPr id="15365" name="Rectangle 3">
            <a:extLst>
              <a:ext uri="{FF2B5EF4-FFF2-40B4-BE49-F238E27FC236}">
                <a16:creationId xmlns:a16="http://schemas.microsoft.com/office/drawing/2014/main" id="{2F9362A0-C564-4CE6-A612-4A5A13C9750E}"/>
              </a:ext>
            </a:extLst>
          </p:cNvPr>
          <p:cNvSpPr>
            <a:spLocks noGrp="1" noChangeArrowheads="1"/>
          </p:cNvSpPr>
          <p:nvPr>
            <p:ph idx="1"/>
          </p:nvPr>
        </p:nvSpPr>
        <p:spPr>
          <a:xfrm>
            <a:off x="1415480" y="1521737"/>
            <a:ext cx="9862120" cy="1447800"/>
          </a:xfrm>
        </p:spPr>
        <p:txBody>
          <a:bodyPr/>
          <a:lstStyle/>
          <a:p>
            <a:pPr eaLnBrk="1" hangingPunct="1"/>
            <a:r>
              <a:rPr lang="zh-CN" altLang="en-US" dirty="0">
                <a:solidFill>
                  <a:srgbClr val="FF00FF"/>
                </a:solidFill>
                <a:latin typeface="宋体" panose="02010600030101010101" pitchFamily="2" charset="-122"/>
              </a:rPr>
              <a:t>定义：</a:t>
            </a:r>
          </a:p>
          <a:p>
            <a:pPr eaLnBrk="1" hangingPunct="1">
              <a:buFont typeface="Wingdings" panose="05000000000000000000" pitchFamily="2" charset="2"/>
              <a:buNone/>
            </a:pPr>
            <a:r>
              <a:rPr lang="zh-CN" altLang="en-US" dirty="0">
                <a:latin typeface="宋体" panose="02010600030101010101" pitchFamily="2" charset="-122"/>
              </a:rPr>
              <a:t>	</a:t>
            </a:r>
            <a:r>
              <a:rPr lang="zh-CN" altLang="en-US" sz="2400" b="1" dirty="0">
                <a:solidFill>
                  <a:srgbClr val="008000"/>
                </a:solidFill>
                <a:latin typeface="宋体" panose="02010600030101010101" pitchFamily="2" charset="-122"/>
              </a:rPr>
              <a:t>抽象数据类型（简称</a:t>
            </a:r>
            <a:r>
              <a:rPr lang="en-US" altLang="zh-CN" sz="2400" b="1" dirty="0">
                <a:solidFill>
                  <a:srgbClr val="008000"/>
                </a:solidFill>
                <a:latin typeface="宋体" panose="02010600030101010101" pitchFamily="2" charset="-122"/>
              </a:rPr>
              <a:t>ADT</a:t>
            </a:r>
            <a:r>
              <a:rPr lang="zh-CN" altLang="en-US" sz="2400" b="1" dirty="0">
                <a:solidFill>
                  <a:srgbClr val="008000"/>
                </a:solidFill>
                <a:latin typeface="宋体" panose="02010600030101010101" pitchFamily="2" charset="-122"/>
              </a:rPr>
              <a:t>）是指基于一类逻辑关系的数据类型以及定义在这个类型之上的一组操作</a:t>
            </a:r>
            <a:r>
              <a:rPr lang="zh-CN" altLang="en-US" sz="2400" dirty="0">
                <a:solidFill>
                  <a:srgbClr val="008000"/>
                </a:solidFill>
                <a:latin typeface="宋体" panose="02010600030101010101" pitchFamily="2" charset="-122"/>
              </a:rPr>
              <a:t>。</a:t>
            </a:r>
          </a:p>
        </p:txBody>
      </p:sp>
      <p:sp>
        <p:nvSpPr>
          <p:cNvPr id="36" name="灯片编号占位符 5">
            <a:extLst>
              <a:ext uri="{FF2B5EF4-FFF2-40B4-BE49-F238E27FC236}">
                <a16:creationId xmlns:a16="http://schemas.microsoft.com/office/drawing/2014/main" id="{6F7318E1-FCBF-417E-BFF1-D182B2B8C711}"/>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2382CB4-44FC-41D0-AD1F-F4368DA9F03F}" type="slidenum">
              <a:rPr kumimoji="0" lang="en-US" altLang="zh-CN" sz="2600">
                <a:solidFill>
                  <a:schemeClr val="bg1"/>
                </a:solidFill>
                <a:latin typeface="Arial" panose="020B0604020202020204" pitchFamily="34" charset="0"/>
              </a:rPr>
              <a:pPr eaLnBrk="1" hangingPunct="1"/>
              <a:t>13</a:t>
            </a:fld>
            <a:endParaRPr kumimoji="0" lang="en-US" altLang="zh-CN" sz="2600">
              <a:solidFill>
                <a:schemeClr val="bg1"/>
              </a:solidFill>
              <a:latin typeface="Arial" panose="020B0604020202020204" pitchFamily="34" charset="0"/>
            </a:endParaRPr>
          </a:p>
        </p:txBody>
      </p:sp>
      <p:sp>
        <p:nvSpPr>
          <p:cNvPr id="18437" name="Text Box 5">
            <a:extLst>
              <a:ext uri="{FF2B5EF4-FFF2-40B4-BE49-F238E27FC236}">
                <a16:creationId xmlns:a16="http://schemas.microsoft.com/office/drawing/2014/main" id="{9884FAD9-5F71-4402-93F2-4094F06490F7}"/>
              </a:ext>
            </a:extLst>
          </p:cNvPr>
          <p:cNvSpPr txBox="1">
            <a:spLocks noChangeArrowheads="1"/>
          </p:cNvSpPr>
          <p:nvPr/>
        </p:nvSpPr>
        <p:spPr bwMode="auto">
          <a:xfrm>
            <a:off x="2721191" y="3222329"/>
            <a:ext cx="7924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b="1"/>
              <a:t>一个抽象数据类型确定了一个模型，但将模型的实现细节隐藏起来；它定义了一组运算，但将运算的实现过程隐藏起来。</a:t>
            </a:r>
          </a:p>
        </p:txBody>
      </p:sp>
      <p:graphicFrame>
        <p:nvGraphicFramePr>
          <p:cNvPr id="18536" name="Group 104">
            <a:extLst>
              <a:ext uri="{FF2B5EF4-FFF2-40B4-BE49-F238E27FC236}">
                <a16:creationId xmlns:a16="http://schemas.microsoft.com/office/drawing/2014/main" id="{B4CD2F1E-9A93-439F-B822-FBA0A161A7F9}"/>
              </a:ext>
            </a:extLst>
          </p:cNvPr>
          <p:cNvGraphicFramePr>
            <a:graphicFrameLocks noGrp="1"/>
          </p:cNvGraphicFramePr>
          <p:nvPr>
            <p:extLst>
              <p:ext uri="{D42A27DB-BD31-4B8C-83A1-F6EECF244321}">
                <p14:modId xmlns:p14="http://schemas.microsoft.com/office/powerpoint/2010/main" val="4096588242"/>
              </p:ext>
            </p:extLst>
          </p:nvPr>
        </p:nvGraphicFramePr>
        <p:xfrm>
          <a:off x="3254591" y="4898729"/>
          <a:ext cx="5943600" cy="746358"/>
        </p:xfrm>
        <a:graphic>
          <a:graphicData uri="http://schemas.openxmlformats.org/drawingml/2006/table">
            <a:tbl>
              <a:tblPr/>
              <a:tblGrid>
                <a:gridCol w="1447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1431925">
                  <a:extLst>
                    <a:ext uri="{9D8B030D-6E8A-4147-A177-3AD203B41FA5}">
                      <a16:colId xmlns:a16="http://schemas.microsoft.com/office/drawing/2014/main" val="20004"/>
                    </a:ext>
                  </a:extLst>
                </a:gridCol>
              </a:tblGrid>
              <a:tr h="380676">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800" b="1" i="0" u="none" strike="noStrike" cap="none" normalizeH="0" baseline="0">
                          <a:ln>
                            <a:noFill/>
                          </a:ln>
                          <a:solidFill>
                            <a:schemeClr val="tx1"/>
                          </a:solidFill>
                          <a:effectLst/>
                          <a:latin typeface="Arial" pitchFamily="34" charset="0"/>
                          <a:ea typeface="宋体" pitchFamily="2" charset="-122"/>
                        </a:rPr>
                        <a:t>数学模型</a:t>
                      </a:r>
                    </a:p>
                  </a:txBody>
                  <a:tcPr marT="45681" marB="4568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CN" altLang="zh-CN" sz="1800" b="1" i="0" u="none" strike="noStrike" cap="none" normalizeH="0" baseline="0">
                        <a:ln>
                          <a:noFill/>
                        </a:ln>
                        <a:solidFill>
                          <a:schemeClr val="tx1"/>
                        </a:solidFill>
                        <a:effectLst/>
                        <a:latin typeface="Arial" pitchFamily="34" charset="0"/>
                        <a:ea typeface="宋体" pitchFamily="2" charset="-122"/>
                      </a:endParaRPr>
                    </a:p>
                  </a:txBody>
                  <a:tcPr marT="45681" marB="4568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800" b="1" i="0" u="none" strike="noStrike" cap="none" normalizeH="0" baseline="0">
                          <a:ln>
                            <a:noFill/>
                          </a:ln>
                          <a:solidFill>
                            <a:schemeClr val="tx1"/>
                          </a:solidFill>
                          <a:effectLst/>
                          <a:latin typeface="Arial" pitchFamily="34" charset="0"/>
                          <a:ea typeface="宋体" pitchFamily="2" charset="-122"/>
                        </a:rPr>
                        <a:t>抽象数据模型</a:t>
                      </a:r>
                    </a:p>
                  </a:txBody>
                  <a:tcPr marT="45681" marB="4568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CN" altLang="zh-CN" sz="1800" b="1" i="0" u="none" strike="noStrike" cap="none" normalizeH="0" baseline="0">
                        <a:ln>
                          <a:noFill/>
                        </a:ln>
                        <a:solidFill>
                          <a:schemeClr val="tx1"/>
                        </a:solidFill>
                        <a:effectLst/>
                        <a:latin typeface="Arial" pitchFamily="34" charset="0"/>
                        <a:ea typeface="宋体" pitchFamily="2" charset="-122"/>
                      </a:endParaRPr>
                    </a:p>
                  </a:txBody>
                  <a:tcPr marT="45681" marB="4568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800" b="1" i="0" u="none" strike="noStrike" cap="none" normalizeH="0" baseline="0">
                          <a:ln>
                            <a:noFill/>
                          </a:ln>
                          <a:solidFill>
                            <a:schemeClr val="tx1"/>
                          </a:solidFill>
                          <a:effectLst/>
                          <a:latin typeface="Arial" pitchFamily="34" charset="0"/>
                          <a:ea typeface="宋体" pitchFamily="2" charset="-122"/>
                        </a:rPr>
                        <a:t>数据结构</a:t>
                      </a:r>
                    </a:p>
                  </a:txBody>
                  <a:tcPr marT="45681" marB="4568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449">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800" b="1" i="0" u="none" strike="noStrike" cap="none" normalizeH="0" baseline="0">
                          <a:ln>
                            <a:noFill/>
                          </a:ln>
                          <a:solidFill>
                            <a:schemeClr val="tx1"/>
                          </a:solidFill>
                          <a:effectLst/>
                          <a:latin typeface="Arial" pitchFamily="34" charset="0"/>
                          <a:ea typeface="宋体" pitchFamily="2" charset="-122"/>
                        </a:rPr>
                        <a:t>非形式算法</a:t>
                      </a:r>
                    </a:p>
                  </a:txBody>
                  <a:tcPr marT="45681" marB="4568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CN" altLang="zh-CN" sz="1800" b="1" i="0" u="none" strike="noStrike" cap="none" normalizeH="0" baseline="0">
                        <a:ln>
                          <a:noFill/>
                        </a:ln>
                        <a:solidFill>
                          <a:schemeClr val="tx1"/>
                        </a:solidFill>
                        <a:effectLst/>
                        <a:latin typeface="Arial" pitchFamily="34" charset="0"/>
                        <a:ea typeface="宋体" pitchFamily="2" charset="-122"/>
                      </a:endParaRPr>
                    </a:p>
                  </a:txBody>
                  <a:tcPr marT="45681" marB="4568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800" b="1" i="0" u="none" strike="noStrike" cap="none" normalizeH="0" baseline="0">
                          <a:ln>
                            <a:noFill/>
                          </a:ln>
                          <a:solidFill>
                            <a:schemeClr val="tx1"/>
                          </a:solidFill>
                          <a:effectLst/>
                          <a:latin typeface="Arial" pitchFamily="34" charset="0"/>
                          <a:ea typeface="宋体" pitchFamily="2" charset="-122"/>
                        </a:rPr>
                        <a:t>伪语言程序</a:t>
                      </a:r>
                    </a:p>
                  </a:txBody>
                  <a:tcPr marT="45681" marB="4568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CN" altLang="zh-CN" sz="1800" b="1" i="0" u="none" strike="noStrike" cap="none" normalizeH="0" baseline="0">
                        <a:ln>
                          <a:noFill/>
                        </a:ln>
                        <a:solidFill>
                          <a:schemeClr val="tx1"/>
                        </a:solidFill>
                        <a:effectLst/>
                        <a:latin typeface="Arial" pitchFamily="34" charset="0"/>
                        <a:ea typeface="宋体" pitchFamily="2" charset="-122"/>
                      </a:endParaRPr>
                    </a:p>
                  </a:txBody>
                  <a:tcPr marT="45681" marB="4568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800" b="1" i="0" u="none" strike="noStrike" cap="none" normalizeH="0" baseline="0">
                          <a:ln>
                            <a:noFill/>
                          </a:ln>
                          <a:solidFill>
                            <a:schemeClr val="tx1"/>
                          </a:solidFill>
                          <a:effectLst/>
                          <a:latin typeface="Arial" pitchFamily="34" charset="0"/>
                          <a:ea typeface="宋体" pitchFamily="2" charset="-122"/>
                        </a:rPr>
                        <a:t>可执行程序</a:t>
                      </a:r>
                    </a:p>
                  </a:txBody>
                  <a:tcPr marT="45681" marB="4568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530" name="Text Box 98">
            <a:extLst>
              <a:ext uri="{FF2B5EF4-FFF2-40B4-BE49-F238E27FC236}">
                <a16:creationId xmlns:a16="http://schemas.microsoft.com/office/drawing/2014/main" id="{B7097062-C082-4F98-80B7-1151DE4E6071}"/>
              </a:ext>
            </a:extLst>
          </p:cNvPr>
          <p:cNvSpPr txBox="1">
            <a:spLocks noChangeArrowheads="1"/>
          </p:cNvSpPr>
          <p:nvPr/>
        </p:nvSpPr>
        <p:spPr bwMode="auto">
          <a:xfrm>
            <a:off x="2721191" y="4365328"/>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FF3300"/>
                </a:solidFill>
              </a:rPr>
              <a:t>用抽象数据类型的概念来指导问题的求解过程：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slide(fromLeft)">
                                      <p:cBhvr>
                                        <p:cTn id="7" dur="500"/>
                                        <p:tgtEl>
                                          <p:spTgt spid="184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8530"/>
                                        </p:tgtEl>
                                        <p:attrNameLst>
                                          <p:attrName>style.visibility</p:attrName>
                                        </p:attrNameLst>
                                      </p:cBhvr>
                                      <p:to>
                                        <p:strVal val="visible"/>
                                      </p:to>
                                    </p:set>
                                    <p:anim calcmode="lin" valueType="num">
                                      <p:cBhvr>
                                        <p:cTn id="12" dur="500" fill="hold"/>
                                        <p:tgtEl>
                                          <p:spTgt spid="18530"/>
                                        </p:tgtEl>
                                        <p:attrNameLst>
                                          <p:attrName>ppt_w</p:attrName>
                                        </p:attrNameLst>
                                      </p:cBhvr>
                                      <p:tavLst>
                                        <p:tav tm="0">
                                          <p:val>
                                            <p:fltVal val="0"/>
                                          </p:val>
                                        </p:tav>
                                        <p:tav tm="100000">
                                          <p:val>
                                            <p:strVal val="#ppt_w"/>
                                          </p:val>
                                        </p:tav>
                                      </p:tavLst>
                                    </p:anim>
                                    <p:anim calcmode="lin" valueType="num">
                                      <p:cBhvr>
                                        <p:cTn id="13" dur="500" fill="hold"/>
                                        <p:tgtEl>
                                          <p:spTgt spid="18530"/>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8536"/>
                                        </p:tgtEl>
                                        <p:attrNameLst>
                                          <p:attrName>style.visibility</p:attrName>
                                        </p:attrNameLst>
                                      </p:cBhvr>
                                      <p:to>
                                        <p:strVal val="visible"/>
                                      </p:to>
                                    </p:set>
                                    <p:anim calcmode="lin" valueType="num">
                                      <p:cBhvr additive="base">
                                        <p:cTn id="18" dur="500" fill="hold"/>
                                        <p:tgtEl>
                                          <p:spTgt spid="18536"/>
                                        </p:tgtEl>
                                        <p:attrNameLst>
                                          <p:attrName>ppt_x</p:attrName>
                                        </p:attrNameLst>
                                      </p:cBhvr>
                                      <p:tavLst>
                                        <p:tav tm="0">
                                          <p:val>
                                            <p:strVal val="#ppt_x"/>
                                          </p:val>
                                        </p:tav>
                                        <p:tav tm="100000">
                                          <p:val>
                                            <p:strVal val="#ppt_x"/>
                                          </p:val>
                                        </p:tav>
                                      </p:tavLst>
                                    </p:anim>
                                    <p:anim calcmode="lin" valueType="num">
                                      <p:cBhvr additive="base">
                                        <p:cTn id="19" dur="500" fill="hold"/>
                                        <p:tgtEl>
                                          <p:spTgt spid="185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utoUpdateAnimBg="0"/>
      <p:bldP spid="1853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7072CFB7-28E3-44CE-BE31-8E70C97AC034}"/>
              </a:ext>
            </a:extLst>
          </p:cNvPr>
          <p:cNvSpPr>
            <a:spLocks noGrp="1" noChangeArrowheads="1"/>
          </p:cNvSpPr>
          <p:nvPr>
            <p:ph type="title"/>
          </p:nvPr>
        </p:nvSpPr>
        <p:spPr/>
        <p:txBody>
          <a:bodyPr/>
          <a:lstStyle/>
          <a:p>
            <a:pPr eaLnBrk="1" hangingPunct="1"/>
            <a:r>
              <a:rPr lang="zh-CN" altLang="en-US">
                <a:latin typeface="宋体" panose="02010600030101010101" pitchFamily="2" charset="-122"/>
                <a:ea typeface="黑体" panose="02010609060101010101" pitchFamily="49" charset="-122"/>
              </a:rPr>
              <a:t>抽象数据类型</a:t>
            </a:r>
            <a:r>
              <a:rPr lang="en-US" altLang="zh-CN">
                <a:latin typeface="宋体" panose="02010600030101010101" pitchFamily="2" charset="-122"/>
              </a:rPr>
              <a:t>(Abstract Data Type)</a:t>
            </a:r>
          </a:p>
        </p:txBody>
      </p:sp>
      <p:sp>
        <p:nvSpPr>
          <p:cNvPr id="16389" name="Rectangle 3">
            <a:extLst>
              <a:ext uri="{FF2B5EF4-FFF2-40B4-BE49-F238E27FC236}">
                <a16:creationId xmlns:a16="http://schemas.microsoft.com/office/drawing/2014/main" id="{6F8C6EBC-DF1F-434D-BFFE-338302A2F2B9}"/>
              </a:ext>
            </a:extLst>
          </p:cNvPr>
          <p:cNvSpPr>
            <a:spLocks noGrp="1" noChangeArrowheads="1"/>
          </p:cNvSpPr>
          <p:nvPr>
            <p:ph idx="1"/>
          </p:nvPr>
        </p:nvSpPr>
        <p:spPr>
          <a:xfrm>
            <a:off x="1897972" y="1485171"/>
            <a:ext cx="8001000" cy="533400"/>
          </a:xfrm>
        </p:spPr>
        <p:txBody>
          <a:bodyPr/>
          <a:lstStyle/>
          <a:p>
            <a:pPr eaLnBrk="1" hangingPunct="1"/>
            <a:r>
              <a:rPr lang="zh-CN" altLang="en-US" dirty="0">
                <a:solidFill>
                  <a:srgbClr val="FF3300"/>
                </a:solidFill>
                <a:latin typeface="宋体" panose="02010600030101010101" pitchFamily="2" charset="-122"/>
                <a:cs typeface="Times New Roman" panose="02020603050405020304" pitchFamily="18" charset="0"/>
              </a:rPr>
              <a:t>线性表的抽象数据类型的描述</a:t>
            </a:r>
            <a:r>
              <a:rPr lang="zh-CN" altLang="en-US" dirty="0">
                <a:solidFill>
                  <a:srgbClr val="FF3300"/>
                </a:solidFill>
                <a:latin typeface="宋体" panose="02010600030101010101" pitchFamily="2" charset="-122"/>
              </a:rPr>
              <a:t>：</a:t>
            </a:r>
          </a:p>
        </p:txBody>
      </p:sp>
      <p:sp>
        <p:nvSpPr>
          <p:cNvPr id="7" name="灯片编号占位符 5">
            <a:extLst>
              <a:ext uri="{FF2B5EF4-FFF2-40B4-BE49-F238E27FC236}">
                <a16:creationId xmlns:a16="http://schemas.microsoft.com/office/drawing/2014/main" id="{53BE63FD-9C40-4EBA-A041-3E27DF3C02BD}"/>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1C535F9-56D1-49FB-8426-A5EB8BCA753F}" type="slidenum">
              <a:rPr kumimoji="0" lang="en-US" altLang="zh-CN" sz="2600">
                <a:solidFill>
                  <a:schemeClr val="bg1"/>
                </a:solidFill>
                <a:latin typeface="Arial" panose="020B0604020202020204" pitchFamily="34" charset="0"/>
              </a:rPr>
              <a:pPr eaLnBrk="1" hangingPunct="1"/>
              <a:t>14</a:t>
            </a:fld>
            <a:endParaRPr kumimoji="0" lang="en-US" altLang="zh-CN" sz="2600">
              <a:solidFill>
                <a:schemeClr val="bg1"/>
              </a:solidFill>
              <a:latin typeface="Arial" panose="020B0604020202020204" pitchFamily="34" charset="0"/>
            </a:endParaRPr>
          </a:p>
        </p:txBody>
      </p:sp>
      <p:sp>
        <p:nvSpPr>
          <p:cNvPr id="20485" name="Text Box 5">
            <a:extLst>
              <a:ext uri="{FF2B5EF4-FFF2-40B4-BE49-F238E27FC236}">
                <a16:creationId xmlns:a16="http://schemas.microsoft.com/office/drawing/2014/main" id="{D9A679C7-3CC7-4028-9B3F-3EE28B1361A2}"/>
              </a:ext>
            </a:extLst>
          </p:cNvPr>
          <p:cNvSpPr txBox="1">
            <a:spLocks noChangeArrowheads="1"/>
          </p:cNvSpPr>
          <p:nvPr/>
        </p:nvSpPr>
        <p:spPr bwMode="auto">
          <a:xfrm>
            <a:off x="1415480" y="2060848"/>
            <a:ext cx="10009112" cy="408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just" eaLnBrk="1" hangingPunct="1">
              <a:lnSpc>
                <a:spcPct val="90000"/>
              </a:lnSpc>
              <a:spcBef>
                <a:spcPct val="20000"/>
              </a:spcBef>
              <a:buClr>
                <a:schemeClr val="tx1"/>
              </a:buClr>
              <a:buSzPct val="75000"/>
            </a:pPr>
            <a:r>
              <a:rPr lang="en-US" altLang="zh-CN" dirty="0">
                <a:latin typeface="Consolas" panose="020B0609020204030204" pitchFamily="49" charset="0"/>
              </a:rPr>
              <a:t>ADT </a:t>
            </a:r>
            <a:r>
              <a:rPr lang="en-US" altLang="zh-CN" dirty="0" err="1">
                <a:latin typeface="Consolas" panose="020B0609020204030204" pitchFamily="49" charset="0"/>
              </a:rPr>
              <a:t>Linear_list</a:t>
            </a:r>
            <a:endParaRPr lang="en-US" altLang="zh-CN" dirty="0">
              <a:latin typeface="Consolas" panose="020B0609020204030204" pitchFamily="49" charset="0"/>
              <a:cs typeface="Times New Roman" panose="02020603050405020304" pitchFamily="18" charset="0"/>
            </a:endParaRPr>
          </a:p>
          <a:p>
            <a:pPr lvl="1" algn="just" eaLnBrk="1" hangingPunct="1">
              <a:lnSpc>
                <a:spcPct val="90000"/>
              </a:lnSpc>
              <a:spcBef>
                <a:spcPct val="20000"/>
              </a:spcBef>
              <a:buClr>
                <a:schemeClr val="tx1"/>
              </a:buClr>
              <a:buSzPct val="75000"/>
            </a:pPr>
            <a:r>
              <a:rPr lang="zh-CN" altLang="en-US" b="1" dirty="0">
                <a:solidFill>
                  <a:srgbClr val="008000"/>
                </a:solidFill>
                <a:latin typeface="Consolas" panose="020B0609020204030204" pitchFamily="49" charset="0"/>
              </a:rPr>
              <a:t>数据元素</a:t>
            </a:r>
            <a:r>
              <a:rPr lang="zh-CN" altLang="en-US" b="1" dirty="0">
                <a:latin typeface="Consolas" panose="020B0609020204030204" pitchFamily="49" charset="0"/>
              </a:rPr>
              <a:t>  所有</a:t>
            </a:r>
            <a:r>
              <a:rPr lang="en-US" altLang="zh-CN" b="1" dirty="0">
                <a:latin typeface="Consolas" panose="020B0609020204030204" pitchFamily="49" charset="0"/>
              </a:rPr>
              <a:t>a</a:t>
            </a:r>
            <a:r>
              <a:rPr lang="en-US" altLang="zh-CN" b="1" baseline="-30000" dirty="0">
                <a:latin typeface="Consolas" panose="020B0609020204030204" pitchFamily="49" charset="0"/>
              </a:rPr>
              <a:t>i</a:t>
            </a:r>
            <a:r>
              <a:rPr lang="zh-CN" altLang="en-US" b="1" dirty="0">
                <a:latin typeface="Consolas" panose="020B0609020204030204" pitchFamily="49" charset="0"/>
              </a:rPr>
              <a:t>属于同一数据对象，</a:t>
            </a:r>
            <a:r>
              <a:rPr lang="en-US" altLang="zh-CN" b="1" dirty="0" err="1">
                <a:latin typeface="Consolas" panose="020B0609020204030204" pitchFamily="49" charset="0"/>
              </a:rPr>
              <a:t>i</a:t>
            </a:r>
            <a:r>
              <a:rPr lang="en-US" altLang="zh-CN" b="1" dirty="0">
                <a:latin typeface="Consolas" panose="020B0609020204030204" pitchFamily="49" charset="0"/>
              </a:rPr>
              <a:t>=1</a:t>
            </a:r>
            <a:r>
              <a:rPr lang="zh-CN" altLang="en-US" b="1" dirty="0">
                <a:latin typeface="Consolas" panose="020B0609020204030204" pitchFamily="49" charset="0"/>
              </a:rPr>
              <a:t>，</a:t>
            </a:r>
            <a:r>
              <a:rPr lang="en-US" altLang="zh-CN" b="1" dirty="0">
                <a:latin typeface="Consolas" panose="020B0609020204030204" pitchFamily="49" charset="0"/>
              </a:rPr>
              <a:t>2</a:t>
            </a:r>
            <a:r>
              <a:rPr lang="zh-CN" altLang="en-US" b="1" dirty="0">
                <a:latin typeface="Consolas" panose="020B0609020204030204" pitchFamily="49" charset="0"/>
              </a:rPr>
              <a:t>，</a:t>
            </a:r>
            <a:r>
              <a:rPr lang="en-US" altLang="zh-CN" b="1" dirty="0">
                <a:latin typeface="Consolas" panose="020B0609020204030204" pitchFamily="49" charset="0"/>
              </a:rPr>
              <a:t>……</a:t>
            </a:r>
            <a:r>
              <a:rPr lang="zh-CN" altLang="en-US" b="1" dirty="0">
                <a:latin typeface="Consolas" panose="020B0609020204030204" pitchFamily="49" charset="0"/>
              </a:rPr>
              <a:t>，</a:t>
            </a:r>
            <a:r>
              <a:rPr lang="en-US" altLang="zh-CN" b="1" dirty="0">
                <a:latin typeface="Consolas" panose="020B0609020204030204" pitchFamily="49" charset="0"/>
              </a:rPr>
              <a:t>n   n≥0</a:t>
            </a:r>
            <a:r>
              <a:rPr lang="zh-CN" altLang="en-US" b="1" dirty="0">
                <a:latin typeface="Consolas" panose="020B0609020204030204" pitchFamily="49" charset="0"/>
              </a:rPr>
              <a:t>；</a:t>
            </a:r>
            <a:endParaRPr lang="zh-CN" altLang="en-US" b="1" dirty="0">
              <a:latin typeface="Consolas" panose="020B0609020204030204" pitchFamily="49" charset="0"/>
              <a:cs typeface="Times New Roman" panose="02020603050405020304" pitchFamily="18" charset="0"/>
            </a:endParaRPr>
          </a:p>
          <a:p>
            <a:pPr lvl="1" algn="just" eaLnBrk="1" hangingPunct="1">
              <a:lnSpc>
                <a:spcPct val="90000"/>
              </a:lnSpc>
              <a:spcBef>
                <a:spcPct val="20000"/>
              </a:spcBef>
              <a:buClr>
                <a:schemeClr val="tx1"/>
              </a:buClr>
              <a:buSzPct val="75000"/>
            </a:pPr>
            <a:r>
              <a:rPr lang="zh-CN" altLang="en-US" b="1" dirty="0">
                <a:solidFill>
                  <a:srgbClr val="008000"/>
                </a:solidFill>
                <a:latin typeface="Consolas" panose="020B0609020204030204" pitchFamily="49" charset="0"/>
              </a:rPr>
              <a:t>逻辑结构</a:t>
            </a:r>
            <a:r>
              <a:rPr lang="zh-CN" altLang="en-US" b="1" dirty="0">
                <a:latin typeface="Consolas" panose="020B0609020204030204" pitchFamily="49" charset="0"/>
              </a:rPr>
              <a:t>  所有数据元素</a:t>
            </a:r>
            <a:r>
              <a:rPr lang="en-US" altLang="zh-CN" b="1" dirty="0">
                <a:latin typeface="Consolas" panose="020B0609020204030204" pitchFamily="49" charset="0"/>
              </a:rPr>
              <a:t>a</a:t>
            </a:r>
            <a:r>
              <a:rPr lang="en-US" altLang="zh-CN" b="1" baseline="-30000" dirty="0">
                <a:latin typeface="Consolas" panose="020B0609020204030204" pitchFamily="49" charset="0"/>
              </a:rPr>
              <a:t>i</a:t>
            </a:r>
            <a:r>
              <a:rPr lang="zh-CN" altLang="en-US" b="1" dirty="0">
                <a:latin typeface="Consolas" panose="020B0609020204030204" pitchFamily="49" charset="0"/>
              </a:rPr>
              <a:t>（</a:t>
            </a:r>
            <a:r>
              <a:rPr lang="en-US" altLang="zh-CN" b="1" dirty="0" err="1">
                <a:latin typeface="Consolas" panose="020B0609020204030204" pitchFamily="49" charset="0"/>
              </a:rPr>
              <a:t>i</a:t>
            </a:r>
            <a:r>
              <a:rPr lang="en-US" altLang="zh-CN" b="1" dirty="0">
                <a:latin typeface="Consolas" panose="020B0609020204030204" pitchFamily="49" charset="0"/>
              </a:rPr>
              <a:t>=1</a:t>
            </a:r>
            <a:r>
              <a:rPr lang="zh-CN" altLang="en-US" b="1" dirty="0">
                <a:latin typeface="Consolas" panose="020B0609020204030204" pitchFamily="49" charset="0"/>
              </a:rPr>
              <a:t>，</a:t>
            </a:r>
            <a:r>
              <a:rPr lang="en-US" altLang="zh-CN" b="1" dirty="0">
                <a:latin typeface="Consolas" panose="020B0609020204030204" pitchFamily="49" charset="0"/>
              </a:rPr>
              <a:t>2</a:t>
            </a:r>
            <a:r>
              <a:rPr lang="zh-CN" altLang="en-US" b="1" dirty="0">
                <a:latin typeface="Consolas" panose="020B0609020204030204" pitchFamily="49" charset="0"/>
              </a:rPr>
              <a:t>，</a:t>
            </a:r>
            <a:r>
              <a:rPr lang="en-US" altLang="zh-CN" b="1" dirty="0">
                <a:latin typeface="Consolas" panose="020B0609020204030204" pitchFamily="49" charset="0"/>
              </a:rPr>
              <a:t>…</a:t>
            </a:r>
            <a:r>
              <a:rPr lang="zh-CN" altLang="en-US" b="1" dirty="0">
                <a:latin typeface="Consolas" panose="020B0609020204030204" pitchFamily="49" charset="0"/>
              </a:rPr>
              <a:t>，</a:t>
            </a:r>
            <a:r>
              <a:rPr lang="en-US" altLang="zh-CN" b="1" dirty="0">
                <a:latin typeface="Consolas" panose="020B0609020204030204" pitchFamily="49" charset="0"/>
              </a:rPr>
              <a:t>n-1</a:t>
            </a:r>
            <a:r>
              <a:rPr lang="zh-CN" altLang="en-US" b="1" dirty="0">
                <a:latin typeface="Consolas" panose="020B0609020204030204" pitchFamily="49" charset="0"/>
              </a:rPr>
              <a:t>）存在次序关系</a:t>
            </a:r>
          </a:p>
          <a:p>
            <a:pPr lvl="1" algn="just" eaLnBrk="1" hangingPunct="1">
              <a:lnSpc>
                <a:spcPct val="90000"/>
              </a:lnSpc>
              <a:spcBef>
                <a:spcPct val="20000"/>
              </a:spcBef>
              <a:buClr>
                <a:schemeClr val="tx1"/>
              </a:buClr>
              <a:buSzPct val="75000"/>
            </a:pPr>
            <a:r>
              <a:rPr lang="zh-CN" altLang="en-US" b="1" dirty="0">
                <a:latin typeface="Consolas" panose="020B0609020204030204" pitchFamily="49" charset="0"/>
              </a:rPr>
              <a:t>          </a:t>
            </a:r>
            <a:r>
              <a:rPr lang="en-US" altLang="zh-CN" b="1" dirty="0">
                <a:latin typeface="Consolas" panose="020B0609020204030204" pitchFamily="49" charset="0"/>
              </a:rPr>
              <a:t>&lt;a</a:t>
            </a:r>
            <a:r>
              <a:rPr lang="en-US" altLang="zh-CN" b="1" baseline="-30000" dirty="0">
                <a:latin typeface="Consolas" panose="020B0609020204030204" pitchFamily="49" charset="0"/>
              </a:rPr>
              <a:t>i</a:t>
            </a:r>
            <a:r>
              <a:rPr lang="zh-CN" altLang="en-US" b="1" dirty="0">
                <a:latin typeface="Consolas" panose="020B0609020204030204" pitchFamily="49" charset="0"/>
              </a:rPr>
              <a:t>， </a:t>
            </a:r>
            <a:r>
              <a:rPr lang="en-US" altLang="zh-CN" b="1" dirty="0">
                <a:latin typeface="Consolas" panose="020B0609020204030204" pitchFamily="49" charset="0"/>
              </a:rPr>
              <a:t>a</a:t>
            </a:r>
            <a:r>
              <a:rPr lang="en-US" altLang="zh-CN" b="1" baseline="-30000" dirty="0">
                <a:latin typeface="Consolas" panose="020B0609020204030204" pitchFamily="49" charset="0"/>
              </a:rPr>
              <a:t>i+1</a:t>
            </a:r>
            <a:r>
              <a:rPr lang="en-US" altLang="zh-CN" b="1" dirty="0">
                <a:latin typeface="Consolas" panose="020B0609020204030204" pitchFamily="49" charset="0"/>
              </a:rPr>
              <a:t>&gt;</a:t>
            </a:r>
            <a:r>
              <a:rPr lang="zh-CN" altLang="en-US" b="1" dirty="0">
                <a:latin typeface="Consolas" panose="020B0609020204030204" pitchFamily="49" charset="0"/>
              </a:rPr>
              <a:t>，</a:t>
            </a:r>
            <a:r>
              <a:rPr lang="en-US" altLang="zh-CN" b="1" dirty="0">
                <a:latin typeface="Consolas" panose="020B0609020204030204" pitchFamily="49" charset="0"/>
              </a:rPr>
              <a:t>a</a:t>
            </a:r>
            <a:r>
              <a:rPr lang="en-US" altLang="zh-CN" b="1" baseline="-30000" dirty="0">
                <a:latin typeface="Consolas" panose="020B0609020204030204" pitchFamily="49" charset="0"/>
              </a:rPr>
              <a:t>i</a:t>
            </a:r>
            <a:r>
              <a:rPr lang="zh-CN" altLang="en-US" b="1" dirty="0">
                <a:latin typeface="Consolas" panose="020B0609020204030204" pitchFamily="49" charset="0"/>
              </a:rPr>
              <a:t>无前趋，</a:t>
            </a:r>
            <a:r>
              <a:rPr lang="en-US" altLang="zh-CN" b="1" dirty="0">
                <a:latin typeface="Consolas" panose="020B0609020204030204" pitchFamily="49" charset="0"/>
              </a:rPr>
              <a:t>a</a:t>
            </a:r>
            <a:r>
              <a:rPr lang="en-US" altLang="zh-CN" b="1" baseline="-30000" dirty="0">
                <a:latin typeface="Consolas" panose="020B0609020204030204" pitchFamily="49" charset="0"/>
              </a:rPr>
              <a:t>n</a:t>
            </a:r>
            <a:r>
              <a:rPr lang="zh-CN" altLang="en-US" b="1" dirty="0">
                <a:latin typeface="Consolas" panose="020B0609020204030204" pitchFamily="49" charset="0"/>
              </a:rPr>
              <a:t>无后继；</a:t>
            </a:r>
            <a:endParaRPr lang="zh-CN" altLang="en-US" b="1" dirty="0">
              <a:latin typeface="Consolas" panose="020B0609020204030204" pitchFamily="49" charset="0"/>
              <a:cs typeface="Times New Roman" panose="02020603050405020304" pitchFamily="18" charset="0"/>
            </a:endParaRPr>
          </a:p>
          <a:p>
            <a:pPr lvl="1" algn="just" eaLnBrk="1" hangingPunct="1">
              <a:lnSpc>
                <a:spcPct val="90000"/>
              </a:lnSpc>
              <a:spcBef>
                <a:spcPct val="20000"/>
              </a:spcBef>
              <a:buClr>
                <a:schemeClr val="tx1"/>
              </a:buClr>
              <a:buSzPct val="75000"/>
            </a:pPr>
            <a:r>
              <a:rPr lang="zh-CN" altLang="en-US" b="1" dirty="0">
                <a:solidFill>
                  <a:srgbClr val="008000"/>
                </a:solidFill>
                <a:latin typeface="Consolas" panose="020B0609020204030204" pitchFamily="49" charset="0"/>
              </a:rPr>
              <a:t>操作</a:t>
            </a:r>
            <a:r>
              <a:rPr lang="zh-CN" altLang="en-US" b="1" dirty="0">
                <a:latin typeface="Consolas" panose="020B0609020204030204" pitchFamily="49" charset="0"/>
              </a:rPr>
              <a:t>  设</a:t>
            </a:r>
            <a:r>
              <a:rPr lang="en-US" altLang="zh-CN" b="1" dirty="0">
                <a:latin typeface="Consolas" panose="020B0609020204030204" pitchFamily="49" charset="0"/>
              </a:rPr>
              <a:t>L</a:t>
            </a:r>
            <a:r>
              <a:rPr lang="zh-CN" altLang="en-US" b="1" dirty="0">
                <a:latin typeface="Consolas" panose="020B0609020204030204" pitchFamily="49" charset="0"/>
              </a:rPr>
              <a:t>为</a:t>
            </a:r>
            <a:r>
              <a:rPr lang="en-US" altLang="zh-CN" b="1" dirty="0" err="1">
                <a:latin typeface="Consolas" panose="020B0609020204030204" pitchFamily="49" charset="0"/>
              </a:rPr>
              <a:t>Linear_list</a:t>
            </a:r>
            <a:endParaRPr lang="en-US" altLang="zh-CN" b="1" dirty="0">
              <a:latin typeface="Consolas" panose="020B0609020204030204" pitchFamily="49" charset="0"/>
              <a:cs typeface="Times New Roman" panose="02020603050405020304" pitchFamily="18" charset="0"/>
            </a:endParaRPr>
          </a:p>
          <a:p>
            <a:pPr lvl="1" algn="just" eaLnBrk="1" hangingPunct="1">
              <a:lnSpc>
                <a:spcPct val="90000"/>
              </a:lnSpc>
              <a:spcBef>
                <a:spcPct val="20000"/>
              </a:spcBef>
              <a:buClr>
                <a:schemeClr val="tx1"/>
              </a:buClr>
              <a:buSzPct val="75000"/>
            </a:pPr>
            <a:r>
              <a:rPr lang="en-US" altLang="zh-CN" b="1" dirty="0">
                <a:latin typeface="Consolas" panose="020B0609020204030204" pitchFamily="49" charset="0"/>
              </a:rPr>
              <a:t>		Initial(L)</a:t>
            </a:r>
            <a:r>
              <a:rPr lang="zh-CN" altLang="en-US" b="1" dirty="0">
                <a:latin typeface="Consolas" panose="020B0609020204030204" pitchFamily="49" charset="0"/>
              </a:rPr>
              <a:t>初始化空线性表；</a:t>
            </a:r>
            <a:endParaRPr lang="zh-CN" altLang="en-US" b="1" dirty="0">
              <a:latin typeface="Consolas" panose="020B0609020204030204" pitchFamily="49" charset="0"/>
              <a:cs typeface="Times New Roman" panose="02020603050405020304" pitchFamily="18" charset="0"/>
            </a:endParaRPr>
          </a:p>
          <a:p>
            <a:pPr lvl="1" algn="just" eaLnBrk="1" hangingPunct="1">
              <a:lnSpc>
                <a:spcPct val="90000"/>
              </a:lnSpc>
              <a:spcBef>
                <a:spcPct val="20000"/>
              </a:spcBef>
              <a:buClr>
                <a:schemeClr val="tx1"/>
              </a:buClr>
              <a:buSzPct val="75000"/>
            </a:pPr>
            <a:r>
              <a:rPr lang="zh-CN" altLang="en-US" b="1" dirty="0">
                <a:latin typeface="Consolas" panose="020B0609020204030204" pitchFamily="49" charset="0"/>
              </a:rPr>
              <a:t>		</a:t>
            </a:r>
            <a:r>
              <a:rPr lang="en-US" altLang="zh-CN" b="1" dirty="0">
                <a:latin typeface="Consolas" panose="020B0609020204030204" pitchFamily="49" charset="0"/>
              </a:rPr>
              <a:t>Length(L)</a:t>
            </a:r>
            <a:r>
              <a:rPr lang="zh-CN" altLang="en-US" b="1" dirty="0">
                <a:latin typeface="Consolas" panose="020B0609020204030204" pitchFamily="49" charset="0"/>
              </a:rPr>
              <a:t>求线性表的表长；</a:t>
            </a:r>
            <a:endParaRPr lang="zh-CN" altLang="en-US" b="1" dirty="0">
              <a:latin typeface="Consolas" panose="020B0609020204030204" pitchFamily="49" charset="0"/>
              <a:cs typeface="Times New Roman" panose="02020603050405020304" pitchFamily="18" charset="0"/>
            </a:endParaRPr>
          </a:p>
          <a:p>
            <a:pPr lvl="1" algn="just" eaLnBrk="1" hangingPunct="1">
              <a:lnSpc>
                <a:spcPct val="90000"/>
              </a:lnSpc>
              <a:spcBef>
                <a:spcPct val="20000"/>
              </a:spcBef>
              <a:buClr>
                <a:schemeClr val="tx1"/>
              </a:buClr>
              <a:buSzPct val="75000"/>
            </a:pPr>
            <a:r>
              <a:rPr lang="zh-CN" altLang="en-US" b="1" dirty="0">
                <a:latin typeface="Consolas" panose="020B0609020204030204" pitchFamily="49" charset="0"/>
              </a:rPr>
              <a:t>		</a:t>
            </a:r>
            <a:r>
              <a:rPr lang="en-US" altLang="zh-CN" b="1" dirty="0">
                <a:latin typeface="Consolas" panose="020B0609020204030204" pitchFamily="49" charset="0"/>
              </a:rPr>
              <a:t>Get(</a:t>
            </a:r>
            <a:r>
              <a:rPr lang="en-US" altLang="zh-CN" b="1" dirty="0" err="1">
                <a:latin typeface="Consolas" panose="020B0609020204030204" pitchFamily="49" charset="0"/>
              </a:rPr>
              <a:t>L,i</a:t>
            </a:r>
            <a:r>
              <a:rPr lang="en-US" altLang="zh-CN" b="1" dirty="0">
                <a:latin typeface="Consolas" panose="020B0609020204030204" pitchFamily="49" charset="0"/>
              </a:rPr>
              <a:t>)</a:t>
            </a:r>
            <a:r>
              <a:rPr lang="zh-CN" altLang="en-US" b="1" dirty="0">
                <a:latin typeface="Consolas" panose="020B0609020204030204" pitchFamily="49" charset="0"/>
              </a:rPr>
              <a:t>取线性表的第</a:t>
            </a:r>
            <a:r>
              <a:rPr lang="en-US" altLang="zh-CN" b="1" dirty="0" err="1">
                <a:latin typeface="Consolas" panose="020B0609020204030204" pitchFamily="49" charset="0"/>
              </a:rPr>
              <a:t>i</a:t>
            </a:r>
            <a:r>
              <a:rPr lang="zh-CN" altLang="en-US" b="1" dirty="0">
                <a:latin typeface="Consolas" panose="020B0609020204030204" pitchFamily="49" charset="0"/>
              </a:rPr>
              <a:t>个元素；</a:t>
            </a:r>
            <a:endParaRPr lang="zh-CN" altLang="en-US" b="1" dirty="0">
              <a:latin typeface="Consolas" panose="020B0609020204030204" pitchFamily="49" charset="0"/>
              <a:cs typeface="Times New Roman" panose="02020603050405020304" pitchFamily="18" charset="0"/>
            </a:endParaRPr>
          </a:p>
          <a:p>
            <a:pPr lvl="1" algn="just" eaLnBrk="1" hangingPunct="1">
              <a:lnSpc>
                <a:spcPct val="90000"/>
              </a:lnSpc>
              <a:spcBef>
                <a:spcPct val="20000"/>
              </a:spcBef>
              <a:buClr>
                <a:schemeClr val="tx1"/>
              </a:buClr>
              <a:buSzPct val="75000"/>
            </a:pPr>
            <a:r>
              <a:rPr lang="zh-CN" altLang="en-US" b="1" dirty="0">
                <a:latin typeface="Consolas" panose="020B0609020204030204" pitchFamily="49" charset="0"/>
              </a:rPr>
              <a:t>		</a:t>
            </a:r>
            <a:r>
              <a:rPr lang="en-US" altLang="zh-CN" b="1" dirty="0">
                <a:latin typeface="Consolas" panose="020B0609020204030204" pitchFamily="49" charset="0"/>
              </a:rPr>
              <a:t>Insert(</a:t>
            </a:r>
            <a:r>
              <a:rPr lang="en-US" altLang="zh-CN" b="1" dirty="0" err="1">
                <a:latin typeface="Consolas" panose="020B0609020204030204" pitchFamily="49" charset="0"/>
              </a:rPr>
              <a:t>L,i,b</a:t>
            </a:r>
            <a:r>
              <a:rPr lang="en-US" altLang="zh-CN" b="1" dirty="0">
                <a:latin typeface="Consolas" panose="020B0609020204030204" pitchFamily="49" charset="0"/>
              </a:rPr>
              <a:t>)</a:t>
            </a:r>
            <a:r>
              <a:rPr lang="zh-CN" altLang="en-US" b="1" dirty="0">
                <a:latin typeface="Consolas" panose="020B0609020204030204" pitchFamily="49" charset="0"/>
              </a:rPr>
              <a:t>在线性表的第</a:t>
            </a:r>
            <a:r>
              <a:rPr lang="en-US" altLang="zh-CN" b="1" dirty="0" err="1">
                <a:latin typeface="Consolas" panose="020B0609020204030204" pitchFamily="49" charset="0"/>
              </a:rPr>
              <a:t>i</a:t>
            </a:r>
            <a:r>
              <a:rPr lang="zh-CN" altLang="en-US" b="1" dirty="0">
                <a:latin typeface="Consolas" panose="020B0609020204030204" pitchFamily="49" charset="0"/>
              </a:rPr>
              <a:t>个位置插入元素</a:t>
            </a:r>
            <a:r>
              <a:rPr lang="en-US" altLang="zh-CN" b="1" dirty="0">
                <a:latin typeface="Consolas" panose="020B0609020204030204" pitchFamily="49" charset="0"/>
              </a:rPr>
              <a:t>b</a:t>
            </a:r>
            <a:r>
              <a:rPr lang="zh-CN" altLang="en-US" b="1" dirty="0">
                <a:latin typeface="Consolas" panose="020B0609020204030204" pitchFamily="49" charset="0"/>
              </a:rPr>
              <a:t>；</a:t>
            </a:r>
          </a:p>
          <a:p>
            <a:pPr lvl="1" algn="just" eaLnBrk="1" hangingPunct="1">
              <a:lnSpc>
                <a:spcPct val="90000"/>
              </a:lnSpc>
              <a:spcBef>
                <a:spcPct val="20000"/>
              </a:spcBef>
              <a:buClr>
                <a:schemeClr val="tx1"/>
              </a:buClr>
              <a:buSzPct val="75000"/>
            </a:pPr>
            <a:r>
              <a:rPr lang="zh-CN" altLang="en-US" b="1" dirty="0">
                <a:latin typeface="Consolas" panose="020B0609020204030204" pitchFamily="49" charset="0"/>
                <a:cs typeface="Times New Roman" panose="02020603050405020304" pitchFamily="18" charset="0"/>
              </a:rPr>
              <a:t>		</a:t>
            </a:r>
            <a:r>
              <a:rPr lang="en-US" altLang="zh-CN" b="1" dirty="0">
                <a:latin typeface="Consolas" panose="020B0609020204030204" pitchFamily="49" charset="0"/>
                <a:cs typeface="Times New Roman" panose="02020603050405020304" pitchFamily="18" charset="0"/>
              </a:rPr>
              <a:t>Delete(</a:t>
            </a:r>
            <a:r>
              <a:rPr lang="en-US" altLang="zh-CN" b="1" dirty="0" err="1">
                <a:latin typeface="Consolas" panose="020B0609020204030204" pitchFamily="49" charset="0"/>
                <a:cs typeface="Times New Roman" panose="02020603050405020304" pitchFamily="18" charset="0"/>
              </a:rPr>
              <a:t>L,i</a:t>
            </a:r>
            <a:r>
              <a:rPr lang="en-US" altLang="zh-CN" b="1" dirty="0">
                <a:latin typeface="Consolas" panose="020B0609020204030204" pitchFamily="49" charset="0"/>
                <a:cs typeface="Times New Roman" panose="02020603050405020304" pitchFamily="18" charset="0"/>
              </a:rPr>
              <a:t>)</a:t>
            </a:r>
            <a:r>
              <a:rPr lang="zh-CN" altLang="en-US" b="1" dirty="0">
                <a:latin typeface="Consolas" panose="020B0609020204030204" pitchFamily="49" charset="0"/>
                <a:cs typeface="Times New Roman" panose="02020603050405020304" pitchFamily="18" charset="0"/>
              </a:rPr>
              <a:t>删除线性表的第</a:t>
            </a:r>
            <a:r>
              <a:rPr lang="en-US" altLang="zh-CN" b="1" dirty="0" err="1">
                <a:latin typeface="Consolas" panose="020B0609020204030204" pitchFamily="49" charset="0"/>
                <a:cs typeface="Times New Roman" panose="02020603050405020304" pitchFamily="18" charset="0"/>
              </a:rPr>
              <a:t>i</a:t>
            </a:r>
            <a:r>
              <a:rPr lang="zh-CN" altLang="en-US" b="1" dirty="0">
                <a:latin typeface="Consolas" panose="020B0609020204030204" pitchFamily="49" charset="0"/>
                <a:cs typeface="Times New Roman" panose="02020603050405020304" pitchFamily="18" charset="0"/>
              </a:rPr>
              <a:t>个元素；</a:t>
            </a:r>
            <a:r>
              <a:rPr lang="zh-CN" altLang="en-US" b="1" dirty="0">
                <a:latin typeface="Consolas" panose="020B0609020204030204" pitchFamily="49" charset="0"/>
              </a:rPr>
              <a:t> </a:t>
            </a:r>
            <a:endParaRPr lang="zh-CN" altLang="en-US" sz="2800" b="1"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ox(out)">
                                      <p:cBhvr>
                                        <p:cTn id="7"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5AC79111-22D2-44E1-A799-4C7C414D2DD3}"/>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ea typeface="黑体" panose="02010609060101010101" pitchFamily="49" charset="-122"/>
              </a:rPr>
              <a:t>抽象数据类型实现</a:t>
            </a:r>
            <a:endParaRPr lang="zh-CN" altLang="en-US">
              <a:latin typeface="宋体" panose="02010600030101010101" pitchFamily="2" charset="-122"/>
            </a:endParaRPr>
          </a:p>
        </p:txBody>
      </p:sp>
      <p:sp>
        <p:nvSpPr>
          <p:cNvPr id="22531" name="Rectangle 3">
            <a:extLst>
              <a:ext uri="{FF2B5EF4-FFF2-40B4-BE49-F238E27FC236}">
                <a16:creationId xmlns:a16="http://schemas.microsoft.com/office/drawing/2014/main" id="{DE934C84-F821-479A-9E86-88A6A0C562B2}"/>
              </a:ext>
            </a:extLst>
          </p:cNvPr>
          <p:cNvSpPr>
            <a:spLocks noGrp="1" noChangeArrowheads="1"/>
          </p:cNvSpPr>
          <p:nvPr>
            <p:ph idx="1"/>
          </p:nvPr>
        </p:nvSpPr>
        <p:spPr>
          <a:xfrm>
            <a:off x="2362200" y="2594372"/>
            <a:ext cx="7772400" cy="609600"/>
          </a:xfrm>
        </p:spPr>
        <p:txBody>
          <a:bodyPr/>
          <a:lstStyle/>
          <a:p>
            <a:pPr eaLnBrk="1" hangingPunct="1"/>
            <a:r>
              <a:rPr lang="zh-CN" altLang="en-US" b="1">
                <a:solidFill>
                  <a:srgbClr val="003399"/>
                </a:solidFill>
                <a:latin typeface="宋体" panose="02010600030101010101" pitchFamily="2" charset="-122"/>
                <a:cs typeface="Times New Roman" panose="02020603050405020304" pitchFamily="18" charset="0"/>
              </a:rPr>
              <a:t>传统的面向过程的程序设计</a:t>
            </a:r>
          </a:p>
        </p:txBody>
      </p:sp>
      <p:sp>
        <p:nvSpPr>
          <p:cNvPr id="9" name="灯片编号占位符 5">
            <a:extLst>
              <a:ext uri="{FF2B5EF4-FFF2-40B4-BE49-F238E27FC236}">
                <a16:creationId xmlns:a16="http://schemas.microsoft.com/office/drawing/2014/main" id="{074B84E5-8A0F-4D21-87C8-F1A55B09418B}"/>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1064011-D6F0-42AA-9D6E-45CB4BFE910F}" type="slidenum">
              <a:rPr kumimoji="0" lang="en-US" altLang="zh-CN" sz="2600">
                <a:solidFill>
                  <a:schemeClr val="bg1"/>
                </a:solidFill>
                <a:latin typeface="Arial" panose="020B0604020202020204" pitchFamily="34" charset="0"/>
              </a:rPr>
              <a:pPr eaLnBrk="1" hangingPunct="1"/>
              <a:t>15</a:t>
            </a:fld>
            <a:endParaRPr kumimoji="0" lang="en-US" altLang="zh-CN" sz="2600">
              <a:solidFill>
                <a:schemeClr val="bg1"/>
              </a:solidFill>
              <a:latin typeface="Arial" panose="020B0604020202020204" pitchFamily="34" charset="0"/>
            </a:endParaRPr>
          </a:p>
        </p:txBody>
      </p:sp>
      <p:sp>
        <p:nvSpPr>
          <p:cNvPr id="22533" name="Text Box 5">
            <a:extLst>
              <a:ext uri="{FF2B5EF4-FFF2-40B4-BE49-F238E27FC236}">
                <a16:creationId xmlns:a16="http://schemas.microsoft.com/office/drawing/2014/main" id="{C28E4068-1357-431A-948C-27CCF05A376E}"/>
              </a:ext>
            </a:extLst>
          </p:cNvPr>
          <p:cNvSpPr txBox="1">
            <a:spLocks noChangeArrowheads="1"/>
          </p:cNvSpPr>
          <p:nvPr/>
        </p:nvSpPr>
        <p:spPr bwMode="auto">
          <a:xfrm>
            <a:off x="2423592" y="1774031"/>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FF3300"/>
                </a:solidFill>
              </a:rPr>
              <a:t>实现的三种方法：</a:t>
            </a:r>
          </a:p>
        </p:txBody>
      </p:sp>
      <p:sp>
        <p:nvSpPr>
          <p:cNvPr id="22534" name="Text Box 6">
            <a:extLst>
              <a:ext uri="{FF2B5EF4-FFF2-40B4-BE49-F238E27FC236}">
                <a16:creationId xmlns:a16="http://schemas.microsoft.com/office/drawing/2014/main" id="{4084BF44-AC1C-4308-8476-162D0DDED4DA}"/>
              </a:ext>
            </a:extLst>
          </p:cNvPr>
          <p:cNvSpPr txBox="1">
            <a:spLocks noChangeArrowheads="1"/>
          </p:cNvSpPr>
          <p:nvPr/>
        </p:nvSpPr>
        <p:spPr bwMode="auto">
          <a:xfrm>
            <a:off x="2362200" y="3505201"/>
            <a:ext cx="769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Char char="l"/>
            </a:pPr>
            <a:r>
              <a:rPr lang="en-US" altLang="zh-CN" sz="2800" b="1">
                <a:solidFill>
                  <a:srgbClr val="008000"/>
                </a:solidFill>
                <a:cs typeface="Times New Roman" panose="02020603050405020304" pitchFamily="18" charset="0"/>
              </a:rPr>
              <a:t>“</a:t>
            </a:r>
            <a:r>
              <a:rPr lang="zh-CN" altLang="en-US" sz="2800" b="1">
                <a:solidFill>
                  <a:srgbClr val="008000"/>
                </a:solidFill>
                <a:latin typeface="宋体" panose="02010600030101010101" pitchFamily="2" charset="-122"/>
                <a:cs typeface="Times New Roman" panose="02020603050405020304" pitchFamily="18" charset="0"/>
              </a:rPr>
              <a:t>包</a:t>
            </a:r>
            <a:r>
              <a:rPr lang="zh-CN" altLang="en-US" sz="2800" b="1">
                <a:solidFill>
                  <a:srgbClr val="008000"/>
                </a:solidFill>
                <a:cs typeface="Times New Roman" panose="02020603050405020304" pitchFamily="18" charset="0"/>
              </a:rPr>
              <a:t>”</a:t>
            </a:r>
            <a:r>
              <a:rPr lang="zh-CN" altLang="en-US" sz="2800" b="1">
                <a:solidFill>
                  <a:srgbClr val="008000"/>
                </a:solidFill>
                <a:latin typeface="宋体" panose="02010600030101010101" pitchFamily="2" charset="-122"/>
                <a:cs typeface="Times New Roman" panose="02020603050405020304" pitchFamily="18" charset="0"/>
              </a:rPr>
              <a:t>、</a:t>
            </a:r>
            <a:r>
              <a:rPr lang="zh-CN" altLang="en-US" sz="2800" b="1">
                <a:solidFill>
                  <a:srgbClr val="008000"/>
                </a:solidFill>
                <a:cs typeface="Times New Roman" panose="02020603050405020304" pitchFamily="18" charset="0"/>
              </a:rPr>
              <a:t>“</a:t>
            </a:r>
            <a:r>
              <a:rPr lang="zh-CN" altLang="en-US" sz="2800" b="1">
                <a:solidFill>
                  <a:srgbClr val="008000"/>
                </a:solidFill>
                <a:latin typeface="宋体" panose="02010600030101010101" pitchFamily="2" charset="-122"/>
                <a:cs typeface="Times New Roman" panose="02020603050405020304" pitchFamily="18" charset="0"/>
              </a:rPr>
              <a:t>模型</a:t>
            </a:r>
            <a:r>
              <a:rPr lang="zh-CN" altLang="en-US" sz="2800" b="1">
                <a:solidFill>
                  <a:srgbClr val="008000"/>
                </a:solidFill>
                <a:cs typeface="Times New Roman" panose="02020603050405020304" pitchFamily="18" charset="0"/>
              </a:rPr>
              <a:t>”</a:t>
            </a:r>
            <a:r>
              <a:rPr lang="zh-CN" altLang="en-US" sz="2800" b="1">
                <a:solidFill>
                  <a:srgbClr val="008000"/>
                </a:solidFill>
                <a:latin typeface="宋体" panose="02010600030101010101" pitchFamily="2" charset="-122"/>
                <a:cs typeface="Times New Roman" panose="02020603050405020304" pitchFamily="18" charset="0"/>
              </a:rPr>
              <a:t>的设计方法</a:t>
            </a:r>
            <a:endParaRPr lang="zh-CN" altLang="en-US">
              <a:solidFill>
                <a:srgbClr val="008000"/>
              </a:solidFill>
            </a:endParaRPr>
          </a:p>
        </p:txBody>
      </p:sp>
      <p:sp>
        <p:nvSpPr>
          <p:cNvPr id="22535" name="Text Box 7">
            <a:extLst>
              <a:ext uri="{FF2B5EF4-FFF2-40B4-BE49-F238E27FC236}">
                <a16:creationId xmlns:a16="http://schemas.microsoft.com/office/drawing/2014/main" id="{DB37CA1B-96D6-4418-9B6A-E4944BF7DDD8}"/>
              </a:ext>
            </a:extLst>
          </p:cNvPr>
          <p:cNvSpPr txBox="1">
            <a:spLocks noChangeArrowheads="1"/>
          </p:cNvSpPr>
          <p:nvPr/>
        </p:nvSpPr>
        <p:spPr bwMode="auto">
          <a:xfrm>
            <a:off x="2361427" y="4271168"/>
            <a:ext cx="792480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Char char="l"/>
            </a:pPr>
            <a:r>
              <a:rPr lang="zh-CN" altLang="en-US" sz="2800" b="1" dirty="0">
                <a:latin typeface="宋体" panose="02010600030101010101" pitchFamily="2" charset="-122"/>
              </a:rPr>
              <a:t>面向对象的程序设计</a:t>
            </a:r>
            <a:r>
              <a:rPr lang="zh-CN" altLang="en-US" sz="2800" dirty="0">
                <a:latin typeface="宋体" panose="02010600030101010101" pitchFamily="2" charset="-122"/>
              </a:rPr>
              <a:t>（</a:t>
            </a:r>
            <a:r>
              <a:rPr lang="en-US" altLang="zh-CN" sz="2800" dirty="0">
                <a:latin typeface="宋体" panose="02010600030101010101" pitchFamily="2" charset="-122"/>
              </a:rPr>
              <a:t>Object Oriented Programming</a:t>
            </a:r>
            <a:r>
              <a:rPr lang="zh-CN" altLang="en-US" sz="2800" dirty="0">
                <a:latin typeface="宋体" panose="02010600030101010101" pitchFamily="2" charset="-122"/>
              </a:rPr>
              <a:t>，简称</a:t>
            </a:r>
            <a:r>
              <a:rPr lang="en-US" altLang="zh-CN" sz="2800" dirty="0">
                <a:latin typeface="宋体" panose="02010600030101010101" pitchFamily="2" charset="-122"/>
              </a:rPr>
              <a:t>OOP</a:t>
            </a:r>
            <a:r>
              <a:rPr lang="zh-CN" altLang="en-US" sz="2800" dirty="0">
                <a:latin typeface="宋体" panose="02010600030101010101" pitchFamily="2" charset="-122"/>
              </a:rPr>
              <a:t>）</a:t>
            </a:r>
          </a:p>
          <a:p>
            <a:pPr eaLnBrk="1" hangingPunct="1">
              <a:spcBef>
                <a:spcPct val="50000"/>
              </a:spcBef>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 calcmode="lin" valueType="num">
                                      <p:cBhvr additive="base">
                                        <p:cTn id="7" dur="500" fill="hold"/>
                                        <p:tgtEl>
                                          <p:spTgt spid="22533"/>
                                        </p:tgtEl>
                                        <p:attrNameLst>
                                          <p:attrName>ppt_x</p:attrName>
                                        </p:attrNameLst>
                                      </p:cBhvr>
                                      <p:tavLst>
                                        <p:tav tm="0">
                                          <p:val>
                                            <p:strVal val="#ppt_x"/>
                                          </p:val>
                                        </p:tav>
                                        <p:tav tm="100000">
                                          <p:val>
                                            <p:strVal val="#ppt_x"/>
                                          </p:val>
                                        </p:tav>
                                      </p:tavLst>
                                    </p:anim>
                                    <p:anim calcmode="lin" valueType="num">
                                      <p:cBhvr additive="base">
                                        <p:cTn id="8" dur="500" fill="hold"/>
                                        <p:tgtEl>
                                          <p:spTgt spid="2253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534"/>
                                        </p:tgtEl>
                                        <p:attrNameLst>
                                          <p:attrName>style.visibility</p:attrName>
                                        </p:attrNameLst>
                                      </p:cBhvr>
                                      <p:to>
                                        <p:strVal val="visible"/>
                                      </p:to>
                                    </p:set>
                                    <p:anim calcmode="lin" valueType="num">
                                      <p:cBhvr additive="base">
                                        <p:cTn id="17" dur="500" fill="hold"/>
                                        <p:tgtEl>
                                          <p:spTgt spid="22534"/>
                                        </p:tgtEl>
                                        <p:attrNameLst>
                                          <p:attrName>ppt_x</p:attrName>
                                        </p:attrNameLst>
                                      </p:cBhvr>
                                      <p:tavLst>
                                        <p:tav tm="0">
                                          <p:val>
                                            <p:strVal val="#ppt_x"/>
                                          </p:val>
                                        </p:tav>
                                        <p:tav tm="100000">
                                          <p:val>
                                            <p:strVal val="#ppt_x"/>
                                          </p:val>
                                        </p:tav>
                                      </p:tavLst>
                                    </p:anim>
                                    <p:anim calcmode="lin" valueType="num">
                                      <p:cBhvr additive="base">
                                        <p:cTn id="18" dur="500" fill="hold"/>
                                        <p:tgtEl>
                                          <p:spTgt spid="2253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2535"/>
                                        </p:tgtEl>
                                        <p:attrNameLst>
                                          <p:attrName>style.visibility</p:attrName>
                                        </p:attrNameLst>
                                      </p:cBhvr>
                                      <p:to>
                                        <p:strVal val="visible"/>
                                      </p:to>
                                    </p:set>
                                    <p:animEffect transition="in" filter="box(out)">
                                      <p:cBhvr>
                                        <p:cTn id="23"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P spid="22533" grpId="0" autoUpdateAnimBg="0"/>
      <p:bldP spid="22534" grpId="0" autoUpdateAnimBg="0"/>
      <p:bldP spid="2253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019384B3-2573-4B71-9FBC-D3D0E3CF3F7B}"/>
              </a:ext>
            </a:extLst>
          </p:cNvPr>
          <p:cNvSpPr>
            <a:spLocks noGrp="1" noChangeArrowheads="1"/>
          </p:cNvSpPr>
          <p:nvPr>
            <p:ph type="title"/>
          </p:nvPr>
        </p:nvSpPr>
        <p:spPr/>
        <p:txBody>
          <a:bodyPr/>
          <a:lstStyle/>
          <a:p>
            <a:pPr eaLnBrk="1" hangingPunct="1"/>
            <a:r>
              <a:rPr lang="en-US" altLang="zh-CN">
                <a:ea typeface="黑体" panose="02010609060101010101" pitchFamily="49" charset="-122"/>
              </a:rPr>
              <a:t>ADT</a:t>
            </a:r>
            <a:r>
              <a:rPr lang="zh-CN" altLang="en-US">
                <a:ea typeface="黑体" panose="02010609060101010101" pitchFamily="49" charset="-122"/>
              </a:rPr>
              <a:t>的表示与实现</a:t>
            </a:r>
            <a:r>
              <a:rPr lang="zh-CN" altLang="en-US"/>
              <a:t> </a:t>
            </a:r>
          </a:p>
        </p:txBody>
      </p:sp>
      <p:sp>
        <p:nvSpPr>
          <p:cNvPr id="18437" name="Rectangle 3">
            <a:extLst>
              <a:ext uri="{FF2B5EF4-FFF2-40B4-BE49-F238E27FC236}">
                <a16:creationId xmlns:a16="http://schemas.microsoft.com/office/drawing/2014/main" id="{049FB1D6-BEFA-4192-A435-819A1B9E0F9C}"/>
              </a:ext>
            </a:extLst>
          </p:cNvPr>
          <p:cNvSpPr>
            <a:spLocks noGrp="1" noChangeArrowheads="1"/>
          </p:cNvSpPr>
          <p:nvPr>
            <p:ph idx="1"/>
          </p:nvPr>
        </p:nvSpPr>
        <p:spPr>
          <a:xfrm>
            <a:off x="2207568" y="1510462"/>
            <a:ext cx="8001000" cy="685800"/>
          </a:xfrm>
        </p:spPr>
        <p:txBody>
          <a:bodyPr/>
          <a:lstStyle/>
          <a:p>
            <a:pPr eaLnBrk="1" hangingPunct="1"/>
            <a:r>
              <a:rPr lang="en-US" altLang="zh-CN">
                <a:solidFill>
                  <a:srgbClr val="FF00FF"/>
                </a:solidFill>
                <a:ea typeface="黑体" panose="02010609060101010101" pitchFamily="49" charset="-122"/>
              </a:rPr>
              <a:t>ADT</a:t>
            </a:r>
            <a:r>
              <a:rPr lang="zh-CN" altLang="en-US">
                <a:solidFill>
                  <a:srgbClr val="FF00FF"/>
                </a:solidFill>
                <a:ea typeface="黑体" panose="02010609060101010101" pitchFamily="49" charset="-122"/>
              </a:rPr>
              <a:t>的定义</a:t>
            </a:r>
            <a:r>
              <a:rPr lang="zh-CN" altLang="en-US">
                <a:solidFill>
                  <a:srgbClr val="FF00FF"/>
                </a:solidFill>
              </a:rPr>
              <a:t>：</a:t>
            </a:r>
            <a:endParaRPr lang="zh-CN" altLang="en-US"/>
          </a:p>
        </p:txBody>
      </p:sp>
      <p:sp>
        <p:nvSpPr>
          <p:cNvPr id="9" name="灯片编号占位符 5">
            <a:extLst>
              <a:ext uri="{FF2B5EF4-FFF2-40B4-BE49-F238E27FC236}">
                <a16:creationId xmlns:a16="http://schemas.microsoft.com/office/drawing/2014/main" id="{4A61ECB1-4532-4EEE-8F12-5C7D3A957BB8}"/>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3D8A08E-A2E6-44CA-AE00-3B8C8922AD87}" type="slidenum">
              <a:rPr kumimoji="0" lang="en-US" altLang="zh-CN" sz="2600">
                <a:solidFill>
                  <a:schemeClr val="bg1"/>
                </a:solidFill>
                <a:latin typeface="Arial" panose="020B0604020202020204" pitchFamily="34" charset="0"/>
              </a:rPr>
              <a:pPr eaLnBrk="1" hangingPunct="1"/>
              <a:t>16</a:t>
            </a:fld>
            <a:endParaRPr kumimoji="0" lang="en-US" altLang="zh-CN" sz="2600">
              <a:solidFill>
                <a:schemeClr val="bg1"/>
              </a:solidFill>
              <a:latin typeface="Arial" panose="020B0604020202020204" pitchFamily="34" charset="0"/>
            </a:endParaRPr>
          </a:p>
        </p:txBody>
      </p:sp>
      <p:sp>
        <p:nvSpPr>
          <p:cNvPr id="52229" name="Text Box 5">
            <a:extLst>
              <a:ext uri="{FF2B5EF4-FFF2-40B4-BE49-F238E27FC236}">
                <a16:creationId xmlns:a16="http://schemas.microsoft.com/office/drawing/2014/main" id="{E3E93FCA-4F2C-492B-B9CE-5248C25918E4}"/>
              </a:ext>
            </a:extLst>
          </p:cNvPr>
          <p:cNvSpPr txBox="1">
            <a:spLocks noChangeArrowheads="1"/>
          </p:cNvSpPr>
          <p:nvPr/>
        </p:nvSpPr>
        <p:spPr bwMode="auto">
          <a:xfrm>
            <a:off x="2424113" y="2349500"/>
            <a:ext cx="7848600" cy="223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tx1"/>
              </a:buClr>
              <a:buSzPct val="75000"/>
              <a:buFont typeface="Wingdings" panose="05000000000000000000" pitchFamily="2" charset="2"/>
              <a:buNone/>
            </a:pPr>
            <a:r>
              <a:rPr lang="en-US" altLang="zh-CN" dirty="0">
                <a:latin typeface="Consolas" panose="020B0609020204030204" pitchFamily="49" charset="0"/>
              </a:rPr>
              <a:t>ADT &lt;ADT</a:t>
            </a:r>
            <a:r>
              <a:rPr lang="zh-CN" altLang="en-US" dirty="0">
                <a:latin typeface="Consolas" panose="020B0609020204030204" pitchFamily="49" charset="0"/>
              </a:rPr>
              <a:t>名</a:t>
            </a:r>
            <a:r>
              <a:rPr lang="en-US" altLang="zh-CN" dirty="0">
                <a:latin typeface="Consolas" panose="020B0609020204030204" pitchFamily="49" charset="0"/>
              </a:rPr>
              <a:t>&gt; </a:t>
            </a:r>
          </a:p>
          <a:p>
            <a:pPr algn="just" eaLnBrk="1" hangingPunct="1">
              <a:spcBef>
                <a:spcPct val="20000"/>
              </a:spcBef>
              <a:buClr>
                <a:schemeClr val="tx1"/>
              </a:buClr>
              <a:buSzPct val="75000"/>
              <a:buFont typeface="Wingdings" panose="05000000000000000000" pitchFamily="2" charset="2"/>
              <a:buNone/>
            </a:pPr>
            <a:r>
              <a:rPr lang="zh-CN" altLang="en-US" dirty="0">
                <a:latin typeface="Consolas" panose="020B0609020204030204" pitchFamily="49" charset="0"/>
              </a:rPr>
              <a:t>　　　　　</a:t>
            </a:r>
            <a:r>
              <a:rPr lang="en-US" altLang="zh-CN" dirty="0">
                <a:latin typeface="Consolas" panose="020B0609020204030204" pitchFamily="49" charset="0"/>
              </a:rPr>
              <a:t>{ </a:t>
            </a:r>
            <a:r>
              <a:rPr lang="zh-CN" altLang="en-US" dirty="0">
                <a:latin typeface="Consolas" panose="020B0609020204030204" pitchFamily="49" charset="0"/>
              </a:rPr>
              <a:t>数据对象</a:t>
            </a:r>
            <a:r>
              <a:rPr lang="en-US" altLang="zh-CN" dirty="0">
                <a:latin typeface="Consolas" panose="020B0609020204030204" pitchFamily="49" charset="0"/>
              </a:rPr>
              <a:t>:&lt;</a:t>
            </a:r>
            <a:r>
              <a:rPr lang="zh-CN" altLang="en-US" dirty="0">
                <a:latin typeface="Consolas" panose="020B0609020204030204" pitchFamily="49" charset="0"/>
              </a:rPr>
              <a:t>数据对象的定义</a:t>
            </a:r>
            <a:r>
              <a:rPr lang="en-US" altLang="zh-CN" dirty="0">
                <a:latin typeface="Consolas" panose="020B0609020204030204" pitchFamily="49" charset="0"/>
              </a:rPr>
              <a:t>&gt;</a:t>
            </a:r>
          </a:p>
          <a:p>
            <a:pPr algn="just" eaLnBrk="1" hangingPunct="1">
              <a:spcBef>
                <a:spcPct val="20000"/>
              </a:spcBef>
              <a:buClr>
                <a:schemeClr val="tx1"/>
              </a:buClr>
              <a:buSzPct val="75000"/>
              <a:buFont typeface="Wingdings" panose="05000000000000000000" pitchFamily="2" charset="2"/>
              <a:buNone/>
            </a:pPr>
            <a:r>
              <a:rPr lang="en-US" altLang="zh-CN" dirty="0">
                <a:latin typeface="Consolas" panose="020B0609020204030204" pitchFamily="49" charset="0"/>
              </a:rPr>
              <a:t>            </a:t>
            </a:r>
            <a:r>
              <a:rPr lang="zh-CN" altLang="en-US" dirty="0">
                <a:latin typeface="Consolas" panose="020B0609020204030204" pitchFamily="49" charset="0"/>
              </a:rPr>
              <a:t>结构关系</a:t>
            </a:r>
            <a:r>
              <a:rPr lang="en-US" altLang="zh-CN" dirty="0">
                <a:latin typeface="Consolas" panose="020B0609020204030204" pitchFamily="49" charset="0"/>
              </a:rPr>
              <a:t>:&lt;</a:t>
            </a:r>
            <a:r>
              <a:rPr lang="zh-CN" altLang="en-US" dirty="0">
                <a:latin typeface="Consolas" panose="020B0609020204030204" pitchFamily="49" charset="0"/>
              </a:rPr>
              <a:t>结构关系的定义</a:t>
            </a:r>
            <a:r>
              <a:rPr lang="en-US" altLang="zh-CN" dirty="0">
                <a:latin typeface="Consolas" panose="020B0609020204030204" pitchFamily="49" charset="0"/>
              </a:rPr>
              <a:t>&gt;</a:t>
            </a:r>
          </a:p>
          <a:p>
            <a:pPr algn="just" eaLnBrk="1" hangingPunct="1">
              <a:spcBef>
                <a:spcPct val="20000"/>
              </a:spcBef>
              <a:buClr>
                <a:schemeClr val="tx1"/>
              </a:buClr>
              <a:buSzPct val="75000"/>
              <a:buFont typeface="Wingdings" panose="05000000000000000000" pitchFamily="2" charset="2"/>
              <a:buNone/>
            </a:pPr>
            <a:r>
              <a:rPr lang="en-US" altLang="zh-CN" dirty="0">
                <a:latin typeface="Consolas" panose="020B0609020204030204" pitchFamily="49" charset="0"/>
              </a:rPr>
              <a:t>            </a:t>
            </a:r>
            <a:r>
              <a:rPr lang="zh-CN" altLang="en-US" dirty="0">
                <a:latin typeface="Consolas" panose="020B0609020204030204" pitchFamily="49" charset="0"/>
              </a:rPr>
              <a:t>基本操作</a:t>
            </a:r>
            <a:r>
              <a:rPr lang="en-US" altLang="zh-CN" dirty="0">
                <a:latin typeface="Consolas" panose="020B0609020204030204" pitchFamily="49" charset="0"/>
              </a:rPr>
              <a:t>:&lt;</a:t>
            </a:r>
            <a:r>
              <a:rPr lang="zh-CN" altLang="en-US" dirty="0">
                <a:latin typeface="Consolas" panose="020B0609020204030204" pitchFamily="49" charset="0"/>
              </a:rPr>
              <a:t>基本操作的定义</a:t>
            </a:r>
            <a:r>
              <a:rPr lang="en-US" altLang="zh-CN" dirty="0">
                <a:latin typeface="Consolas" panose="020B0609020204030204" pitchFamily="49" charset="0"/>
              </a:rPr>
              <a:t>&gt;</a:t>
            </a:r>
          </a:p>
          <a:p>
            <a:pPr eaLnBrk="1" hangingPunct="1">
              <a:spcBef>
                <a:spcPct val="20000"/>
              </a:spcBef>
              <a:buClr>
                <a:schemeClr val="tx1"/>
              </a:buClr>
              <a:buSzPct val="75000"/>
              <a:buFont typeface="Wingdings" panose="05000000000000000000" pitchFamily="2" charset="2"/>
              <a:buNone/>
            </a:pPr>
            <a:r>
              <a:rPr lang="en-US" altLang="zh-CN" dirty="0">
                <a:latin typeface="Consolas" panose="020B0609020204030204" pitchFamily="49" charset="0"/>
              </a:rPr>
              <a:t>                  }ADT &lt;ADT</a:t>
            </a:r>
            <a:r>
              <a:rPr lang="zh-CN" altLang="en-US" dirty="0">
                <a:latin typeface="Consolas" panose="020B0609020204030204" pitchFamily="49" charset="0"/>
              </a:rPr>
              <a:t>名</a:t>
            </a:r>
            <a:r>
              <a:rPr lang="en-US" altLang="zh-CN" dirty="0">
                <a:latin typeface="Consolas" panose="020B0609020204030204" pitchFamily="49" charset="0"/>
              </a:rPr>
              <a:t>&gt; </a:t>
            </a:r>
          </a:p>
        </p:txBody>
      </p:sp>
      <p:sp>
        <p:nvSpPr>
          <p:cNvPr id="52230" name="Text Box 6">
            <a:extLst>
              <a:ext uri="{FF2B5EF4-FFF2-40B4-BE49-F238E27FC236}">
                <a16:creationId xmlns:a16="http://schemas.microsoft.com/office/drawing/2014/main" id="{AFD692B3-5342-4282-94C5-BCA4B2189190}"/>
              </a:ext>
            </a:extLst>
          </p:cNvPr>
          <p:cNvSpPr txBox="1">
            <a:spLocks noChangeArrowheads="1"/>
          </p:cNvSpPr>
          <p:nvPr/>
        </p:nvSpPr>
        <p:spPr bwMode="auto">
          <a:xfrm>
            <a:off x="2063750" y="4581525"/>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latin typeface="Consolas" panose="020B0609020204030204" pitchFamily="49" charset="0"/>
              </a:rPr>
              <a:t>基本操作的定义格式为：</a:t>
            </a:r>
          </a:p>
        </p:txBody>
      </p:sp>
      <p:sp>
        <p:nvSpPr>
          <p:cNvPr id="52231" name="Text Box 7">
            <a:extLst>
              <a:ext uri="{FF2B5EF4-FFF2-40B4-BE49-F238E27FC236}">
                <a16:creationId xmlns:a16="http://schemas.microsoft.com/office/drawing/2014/main" id="{04B613DF-BF63-4CAB-9035-CC28318438A9}"/>
              </a:ext>
            </a:extLst>
          </p:cNvPr>
          <p:cNvSpPr txBox="1">
            <a:spLocks noChangeArrowheads="1"/>
          </p:cNvSpPr>
          <p:nvPr/>
        </p:nvSpPr>
        <p:spPr bwMode="auto">
          <a:xfrm>
            <a:off x="5448300" y="4508501"/>
            <a:ext cx="4343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003399"/>
                </a:solidFill>
                <a:latin typeface="Consolas" panose="020B0609020204030204" pitchFamily="49" charset="0"/>
              </a:rPr>
              <a:t>&lt;</a:t>
            </a:r>
            <a:r>
              <a:rPr lang="zh-CN" altLang="en-US">
                <a:solidFill>
                  <a:srgbClr val="003399"/>
                </a:solidFill>
                <a:latin typeface="Consolas" panose="020B0609020204030204" pitchFamily="49" charset="0"/>
              </a:rPr>
              <a:t>操作名称</a:t>
            </a:r>
            <a:r>
              <a:rPr lang="en-US" altLang="zh-CN">
                <a:solidFill>
                  <a:srgbClr val="003399"/>
                </a:solidFill>
                <a:latin typeface="Consolas" panose="020B0609020204030204" pitchFamily="49" charset="0"/>
              </a:rPr>
              <a:t>&gt; (</a:t>
            </a:r>
            <a:r>
              <a:rPr lang="zh-CN" altLang="en-US">
                <a:solidFill>
                  <a:srgbClr val="003399"/>
                </a:solidFill>
                <a:latin typeface="Consolas" panose="020B0609020204030204" pitchFamily="49" charset="0"/>
              </a:rPr>
              <a:t>参数表</a:t>
            </a:r>
            <a:r>
              <a:rPr lang="en-US" altLang="zh-CN">
                <a:solidFill>
                  <a:srgbClr val="003399"/>
                </a:solidFill>
                <a:latin typeface="Consolas" panose="020B0609020204030204" pitchFamily="49" charset="0"/>
              </a:rPr>
              <a:t>)                                           </a:t>
            </a:r>
            <a:r>
              <a:rPr lang="zh-CN" altLang="en-US">
                <a:solidFill>
                  <a:srgbClr val="003399"/>
                </a:solidFill>
                <a:latin typeface="Consolas" panose="020B0609020204030204" pitchFamily="49" charset="0"/>
              </a:rPr>
              <a:t>操作前提</a:t>
            </a:r>
            <a:r>
              <a:rPr lang="en-US" altLang="zh-CN">
                <a:solidFill>
                  <a:srgbClr val="003399"/>
                </a:solidFill>
                <a:latin typeface="Consolas" panose="020B0609020204030204" pitchFamily="49" charset="0"/>
              </a:rPr>
              <a:t>:&lt;</a:t>
            </a:r>
            <a:r>
              <a:rPr lang="zh-CN" altLang="en-US">
                <a:solidFill>
                  <a:srgbClr val="003399"/>
                </a:solidFill>
                <a:latin typeface="Consolas" panose="020B0609020204030204" pitchFamily="49" charset="0"/>
              </a:rPr>
              <a:t>操作前提描述</a:t>
            </a:r>
            <a:r>
              <a:rPr lang="en-US" altLang="zh-CN">
                <a:solidFill>
                  <a:srgbClr val="003399"/>
                </a:solidFill>
                <a:latin typeface="Consolas" panose="020B0609020204030204" pitchFamily="49" charset="0"/>
              </a:rPr>
              <a:t>&gt;                                            </a:t>
            </a:r>
            <a:r>
              <a:rPr lang="zh-CN" altLang="en-US">
                <a:solidFill>
                  <a:srgbClr val="003399"/>
                </a:solidFill>
                <a:latin typeface="Consolas" panose="020B0609020204030204" pitchFamily="49" charset="0"/>
              </a:rPr>
              <a:t>操作结果</a:t>
            </a:r>
            <a:r>
              <a:rPr lang="en-US" altLang="zh-CN">
                <a:solidFill>
                  <a:srgbClr val="003399"/>
                </a:solidFill>
                <a:latin typeface="Consolas" panose="020B0609020204030204" pitchFamily="49" charset="0"/>
              </a:rPr>
              <a:t>:&lt;</a:t>
            </a:r>
            <a:r>
              <a:rPr lang="zh-CN" altLang="en-US">
                <a:solidFill>
                  <a:srgbClr val="003399"/>
                </a:solidFill>
                <a:latin typeface="Consolas" panose="020B0609020204030204" pitchFamily="49" charset="0"/>
              </a:rPr>
              <a:t>操作结果描述</a:t>
            </a:r>
            <a:r>
              <a:rPr lang="en-US" altLang="zh-CN">
                <a:solidFill>
                  <a:srgbClr val="003399"/>
                </a:solidFill>
                <a:latin typeface="Consolas" panose="020B0609020204030204" pitchFamily="49" charset="0"/>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2229"/>
                                        </p:tgtEl>
                                        <p:attrNameLst>
                                          <p:attrName>style.visibility</p:attrName>
                                        </p:attrNameLst>
                                      </p:cBhvr>
                                      <p:to>
                                        <p:strVal val="visible"/>
                                      </p:to>
                                    </p:set>
                                    <p:anim calcmode="lin" valueType="num">
                                      <p:cBhvr>
                                        <p:cTn id="7" dur="1000" fill="hold"/>
                                        <p:tgtEl>
                                          <p:spTgt spid="52229"/>
                                        </p:tgtEl>
                                        <p:attrNameLst>
                                          <p:attrName>ppt_w</p:attrName>
                                        </p:attrNameLst>
                                      </p:cBhvr>
                                      <p:tavLst>
                                        <p:tav tm="0">
                                          <p:val>
                                            <p:fltVal val="0"/>
                                          </p:val>
                                        </p:tav>
                                        <p:tav tm="100000">
                                          <p:val>
                                            <p:strVal val="#ppt_w"/>
                                          </p:val>
                                        </p:tav>
                                      </p:tavLst>
                                    </p:anim>
                                    <p:anim calcmode="lin" valueType="num">
                                      <p:cBhvr>
                                        <p:cTn id="8" dur="1000" fill="hold"/>
                                        <p:tgtEl>
                                          <p:spTgt spid="52229"/>
                                        </p:tgtEl>
                                        <p:attrNameLst>
                                          <p:attrName>ppt_h</p:attrName>
                                        </p:attrNameLst>
                                      </p:cBhvr>
                                      <p:tavLst>
                                        <p:tav tm="0">
                                          <p:val>
                                            <p:fltVal val="0"/>
                                          </p:val>
                                        </p:tav>
                                        <p:tav tm="100000">
                                          <p:val>
                                            <p:strVal val="#ppt_h"/>
                                          </p:val>
                                        </p:tav>
                                      </p:tavLst>
                                    </p:anim>
                                    <p:anim calcmode="lin" valueType="num">
                                      <p:cBhvr>
                                        <p:cTn id="9" dur="1000" fill="hold"/>
                                        <p:tgtEl>
                                          <p:spTgt spid="5222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22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52230"/>
                                        </p:tgtEl>
                                        <p:attrNameLst>
                                          <p:attrName>style.visibility</p:attrName>
                                        </p:attrNameLst>
                                      </p:cBhvr>
                                      <p:to>
                                        <p:strVal val="visible"/>
                                      </p:to>
                                    </p:set>
                                    <p:animEffect transition="in" filter="slide(fromLeft)">
                                      <p:cBhvr>
                                        <p:cTn id="15" dur="500"/>
                                        <p:tgtEl>
                                          <p:spTgt spid="5223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2" fill="hold" grpId="0" nodeType="clickEffect">
                                  <p:stCondLst>
                                    <p:cond delay="0"/>
                                  </p:stCondLst>
                                  <p:childTnLst>
                                    <p:set>
                                      <p:cBhvr>
                                        <p:cTn id="19" dur="1" fill="hold">
                                          <p:stCondLst>
                                            <p:cond delay="0"/>
                                          </p:stCondLst>
                                        </p:cTn>
                                        <p:tgtEl>
                                          <p:spTgt spid="52231"/>
                                        </p:tgtEl>
                                        <p:attrNameLst>
                                          <p:attrName>style.visibility</p:attrName>
                                        </p:attrNameLst>
                                      </p:cBhvr>
                                      <p:to>
                                        <p:strVal val="visible"/>
                                      </p:to>
                                    </p:set>
                                    <p:animEffect transition="in" filter="slide(fromRight)">
                                      <p:cBhvr>
                                        <p:cTn id="20" dur="500"/>
                                        <p:tgtEl>
                                          <p:spTgt spid="52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autoUpdateAnimBg="0"/>
      <p:bldP spid="52230" grpId="0" autoUpdateAnimBg="0"/>
      <p:bldP spid="5223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72E98C95-E86C-4557-9CDF-F38589698848}"/>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F4AFF96-ACE5-48A8-9037-A2598383FF7D}" type="slidenum">
              <a:rPr kumimoji="0" lang="en-US" altLang="zh-CN" sz="2600">
                <a:solidFill>
                  <a:schemeClr val="bg1"/>
                </a:solidFill>
                <a:latin typeface="Arial" panose="020B0604020202020204" pitchFamily="34" charset="0"/>
              </a:rPr>
              <a:pPr eaLnBrk="1" hangingPunct="1"/>
              <a:t>17</a:t>
            </a:fld>
            <a:endParaRPr kumimoji="0" lang="en-US" altLang="zh-CN" sz="2600">
              <a:solidFill>
                <a:schemeClr val="bg1"/>
              </a:solidFill>
              <a:latin typeface="Arial" panose="020B0604020202020204" pitchFamily="34" charset="0"/>
            </a:endParaRPr>
          </a:p>
        </p:txBody>
      </p:sp>
      <p:sp>
        <p:nvSpPr>
          <p:cNvPr id="19460" name="Rectangle 4">
            <a:extLst>
              <a:ext uri="{FF2B5EF4-FFF2-40B4-BE49-F238E27FC236}">
                <a16:creationId xmlns:a16="http://schemas.microsoft.com/office/drawing/2014/main" id="{4B0792C8-0394-4045-9E4D-D61804C8363D}"/>
              </a:ext>
            </a:extLst>
          </p:cNvPr>
          <p:cNvSpPr>
            <a:spLocks noChangeArrowheads="1"/>
          </p:cNvSpPr>
          <p:nvPr/>
        </p:nvSpPr>
        <p:spPr bwMode="auto">
          <a:xfrm>
            <a:off x="2286000" y="2362200"/>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Char char="l"/>
            </a:pPr>
            <a:r>
              <a:rPr lang="zh-CN" altLang="en-US" sz="2800">
                <a:solidFill>
                  <a:srgbClr val="FF00FF"/>
                </a:solidFill>
                <a:latin typeface="Arial" panose="020B0604020202020204" pitchFamily="34" charset="0"/>
                <a:ea typeface="黑体" panose="02010609060101010101" pitchFamily="49" charset="-122"/>
              </a:rPr>
              <a:t>关于参数传递</a:t>
            </a:r>
            <a:r>
              <a:rPr lang="zh-CN" altLang="en-US" sz="2800">
                <a:solidFill>
                  <a:srgbClr val="FF00FF"/>
                </a:solidFill>
                <a:latin typeface="Arial" panose="020B0604020202020204" pitchFamily="34" charset="0"/>
              </a:rPr>
              <a:t>：</a:t>
            </a:r>
            <a:endParaRPr lang="zh-CN" altLang="en-US" sz="2800">
              <a:latin typeface="Arial" panose="020B0604020202020204" pitchFamily="34" charset="0"/>
            </a:endParaRPr>
          </a:p>
        </p:txBody>
      </p:sp>
      <p:sp>
        <p:nvSpPr>
          <p:cNvPr id="99333" name="Text Box 5">
            <a:extLst>
              <a:ext uri="{FF2B5EF4-FFF2-40B4-BE49-F238E27FC236}">
                <a16:creationId xmlns:a16="http://schemas.microsoft.com/office/drawing/2014/main" id="{333350BE-C203-430D-860F-C61A7854FD26}"/>
              </a:ext>
            </a:extLst>
          </p:cNvPr>
          <p:cNvSpPr txBox="1">
            <a:spLocks noChangeArrowheads="1"/>
          </p:cNvSpPr>
          <p:nvPr/>
        </p:nvSpPr>
        <p:spPr bwMode="auto">
          <a:xfrm>
            <a:off x="2286000" y="32004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参数表中的参数有</a:t>
            </a:r>
            <a:r>
              <a:rPr lang="zh-CN" altLang="en-US">
                <a:solidFill>
                  <a:srgbClr val="FF3300"/>
                </a:solidFill>
              </a:rPr>
              <a:t>值参</a:t>
            </a:r>
            <a:r>
              <a:rPr lang="zh-CN" altLang="en-US"/>
              <a:t>和</a:t>
            </a:r>
            <a:r>
              <a:rPr lang="zh-CN" altLang="en-US">
                <a:solidFill>
                  <a:srgbClr val="FF3300"/>
                </a:solidFill>
              </a:rPr>
              <a:t>变参两种。</a:t>
            </a:r>
          </a:p>
        </p:txBody>
      </p:sp>
      <p:sp>
        <p:nvSpPr>
          <p:cNvPr id="99334" name="Text Box 6">
            <a:extLst>
              <a:ext uri="{FF2B5EF4-FFF2-40B4-BE49-F238E27FC236}">
                <a16:creationId xmlns:a16="http://schemas.microsoft.com/office/drawing/2014/main" id="{01AB7477-652A-4F5C-B9D2-C4D65810466B}"/>
              </a:ext>
            </a:extLst>
          </p:cNvPr>
          <p:cNvSpPr txBox="1">
            <a:spLocks noChangeArrowheads="1"/>
          </p:cNvSpPr>
          <p:nvPr/>
        </p:nvSpPr>
        <p:spPr bwMode="auto">
          <a:xfrm>
            <a:off x="2286000" y="38862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用标准</a:t>
            </a:r>
            <a:r>
              <a:rPr lang="en-US" altLang="zh-CN"/>
              <a:t>C</a:t>
            </a:r>
            <a:r>
              <a:rPr lang="zh-CN" altLang="en-US"/>
              <a:t>语言表示和实现</a:t>
            </a:r>
            <a:r>
              <a:rPr lang="en-US" altLang="zh-CN"/>
              <a:t>ADT</a:t>
            </a:r>
            <a:r>
              <a:rPr lang="zh-CN" altLang="en-US"/>
              <a:t>描述时，主要有</a:t>
            </a:r>
            <a:r>
              <a:rPr lang="zh-CN" altLang="en-US">
                <a:solidFill>
                  <a:srgbClr val="CC3300"/>
                </a:solidFill>
              </a:rPr>
              <a:t>两个方面</a:t>
            </a:r>
            <a:r>
              <a:rPr lang="zh-CN" altLang="en-US"/>
              <a:t>：</a:t>
            </a:r>
          </a:p>
        </p:txBody>
      </p:sp>
      <p:sp>
        <p:nvSpPr>
          <p:cNvPr id="99336" name="Text Box 8">
            <a:extLst>
              <a:ext uri="{FF2B5EF4-FFF2-40B4-BE49-F238E27FC236}">
                <a16:creationId xmlns:a16="http://schemas.microsoft.com/office/drawing/2014/main" id="{D14AFD45-F19C-4C57-A6B8-A69AEB8C733C}"/>
              </a:ext>
            </a:extLst>
          </p:cNvPr>
          <p:cNvSpPr txBox="1">
            <a:spLocks noChangeArrowheads="1"/>
          </p:cNvSpPr>
          <p:nvPr/>
        </p:nvSpPr>
        <p:spPr bwMode="auto">
          <a:xfrm>
            <a:off x="2286000" y="5638800"/>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 </a:t>
            </a:r>
            <a:r>
              <a:rPr lang="zh-CN" altLang="en-US">
                <a:solidFill>
                  <a:srgbClr val="008000"/>
                </a:solidFill>
              </a:rPr>
              <a:t>二、</a:t>
            </a:r>
            <a:r>
              <a:rPr lang="zh-CN" altLang="en-US">
                <a:solidFill>
                  <a:srgbClr val="008000"/>
                </a:solidFill>
                <a:latin typeface="宋体" panose="02010600030101010101" pitchFamily="2" charset="-122"/>
              </a:rPr>
              <a:t>用</a:t>
            </a:r>
            <a:r>
              <a:rPr lang="en-US" altLang="zh-CN">
                <a:solidFill>
                  <a:srgbClr val="008000"/>
                </a:solidFill>
              </a:rPr>
              <a:t>C</a:t>
            </a:r>
            <a:r>
              <a:rPr lang="zh-CN" altLang="en-US">
                <a:solidFill>
                  <a:srgbClr val="008000"/>
                </a:solidFill>
                <a:latin typeface="宋体" panose="02010600030101010101" pitchFamily="2" charset="-122"/>
              </a:rPr>
              <a:t>语言函数实现各操作。</a:t>
            </a:r>
            <a:endParaRPr lang="zh-CN" altLang="en-US">
              <a:solidFill>
                <a:srgbClr val="008000"/>
              </a:solidFill>
            </a:endParaRPr>
          </a:p>
        </p:txBody>
      </p:sp>
      <p:sp>
        <p:nvSpPr>
          <p:cNvPr id="99337" name="Text Box 9">
            <a:extLst>
              <a:ext uri="{FF2B5EF4-FFF2-40B4-BE49-F238E27FC236}">
                <a16:creationId xmlns:a16="http://schemas.microsoft.com/office/drawing/2014/main" id="{C0C6CABD-A4C2-4766-9EBD-06DCC81D8021}"/>
              </a:ext>
            </a:extLst>
          </p:cNvPr>
          <p:cNvSpPr txBox="1">
            <a:spLocks noChangeArrowheads="1"/>
          </p:cNvSpPr>
          <p:nvPr/>
        </p:nvSpPr>
        <p:spPr bwMode="auto">
          <a:xfrm>
            <a:off x="2362200" y="4419601"/>
            <a:ext cx="8001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3399"/>
                </a:solidFill>
              </a:rPr>
              <a:t>一、通过结构体将</a:t>
            </a:r>
            <a:r>
              <a:rPr lang="en-US" altLang="zh-CN">
                <a:solidFill>
                  <a:srgbClr val="003399"/>
                </a:solidFill>
              </a:rPr>
              <a:t>int</a:t>
            </a:r>
            <a:r>
              <a:rPr lang="zh-CN" altLang="en-US">
                <a:solidFill>
                  <a:srgbClr val="003399"/>
                </a:solidFill>
              </a:rPr>
              <a:t>、</a:t>
            </a:r>
            <a:r>
              <a:rPr lang="en-US" altLang="zh-CN">
                <a:solidFill>
                  <a:srgbClr val="003399"/>
                </a:solidFill>
              </a:rPr>
              <a:t>float</a:t>
            </a:r>
            <a:r>
              <a:rPr lang="zh-CN" altLang="en-US">
                <a:solidFill>
                  <a:srgbClr val="003399"/>
                </a:solidFill>
              </a:rPr>
              <a:t>等固有类型组合到一起</a:t>
            </a:r>
            <a:r>
              <a:rPr lang="en-US" altLang="zh-CN">
                <a:solidFill>
                  <a:srgbClr val="003399"/>
                </a:solidFill>
              </a:rPr>
              <a:t>,</a:t>
            </a:r>
            <a:r>
              <a:rPr lang="zh-CN" altLang="en-US">
                <a:solidFill>
                  <a:srgbClr val="003399"/>
                </a:solidFill>
              </a:rPr>
              <a:t>构成一个结构类型</a:t>
            </a:r>
            <a:r>
              <a:rPr lang="en-US" altLang="zh-CN">
                <a:solidFill>
                  <a:srgbClr val="003399"/>
                </a:solidFill>
              </a:rPr>
              <a:t>,</a:t>
            </a:r>
            <a:r>
              <a:rPr lang="zh-CN" altLang="en-US">
                <a:solidFill>
                  <a:srgbClr val="003399"/>
                </a:solidFill>
              </a:rPr>
              <a:t>再用</a:t>
            </a:r>
            <a:r>
              <a:rPr lang="en-US" altLang="zh-CN">
                <a:solidFill>
                  <a:srgbClr val="003399"/>
                </a:solidFill>
              </a:rPr>
              <a:t>typedef</a:t>
            </a:r>
            <a:r>
              <a:rPr lang="zh-CN" altLang="en-US">
                <a:solidFill>
                  <a:srgbClr val="003399"/>
                </a:solidFill>
              </a:rPr>
              <a:t>为该类型或该类型指针重新起一个名字。</a:t>
            </a:r>
          </a:p>
        </p:txBody>
      </p:sp>
      <p:sp>
        <p:nvSpPr>
          <p:cNvPr id="19465" name="Rectangle 11">
            <a:extLst>
              <a:ext uri="{FF2B5EF4-FFF2-40B4-BE49-F238E27FC236}">
                <a16:creationId xmlns:a16="http://schemas.microsoft.com/office/drawing/2014/main" id="{E7E7A7C9-CD59-49D6-AFBE-AF9920DC3F10}"/>
              </a:ext>
            </a:extLst>
          </p:cNvPr>
          <p:cNvSpPr>
            <a:spLocks noChangeArrowheads="1"/>
          </p:cNvSpPr>
          <p:nvPr/>
        </p:nvSpPr>
        <p:spPr bwMode="auto">
          <a:xfrm>
            <a:off x="2438400" y="7620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en-US" altLang="zh-CN" sz="3600" b="1" dirty="0">
                <a:solidFill>
                  <a:schemeClr val="tx2"/>
                </a:solidFill>
                <a:latin typeface="Arial" panose="020B0604020202020204" pitchFamily="34" charset="0"/>
                <a:ea typeface="黑体" panose="02010609060101010101" pitchFamily="49" charset="-122"/>
              </a:rPr>
              <a:t>ADT</a:t>
            </a:r>
            <a:r>
              <a:rPr lang="zh-CN" altLang="en-US" sz="3600" b="1" dirty="0">
                <a:solidFill>
                  <a:schemeClr val="tx2"/>
                </a:solidFill>
                <a:latin typeface="Arial" panose="020B0604020202020204" pitchFamily="34" charset="0"/>
                <a:ea typeface="黑体" panose="02010609060101010101" pitchFamily="49" charset="-122"/>
              </a:rPr>
              <a:t>的表示与实现</a:t>
            </a:r>
            <a:r>
              <a:rPr lang="zh-CN" altLang="en-US" sz="3600" b="1" dirty="0">
                <a:solidFill>
                  <a:schemeClr val="tx2"/>
                </a:solidFill>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99333"/>
                                        </p:tgtEl>
                                        <p:attrNameLst>
                                          <p:attrName>style.visibility</p:attrName>
                                        </p:attrNameLst>
                                      </p:cBhvr>
                                      <p:to>
                                        <p:strVal val="visible"/>
                                      </p:to>
                                    </p:set>
                                    <p:anim calcmode="lin" valueType="num">
                                      <p:cBhvr additive="base">
                                        <p:cTn id="7" dur="500" fill="hold"/>
                                        <p:tgtEl>
                                          <p:spTgt spid="99333"/>
                                        </p:tgtEl>
                                        <p:attrNameLst>
                                          <p:attrName>ppt_x</p:attrName>
                                        </p:attrNameLst>
                                      </p:cBhvr>
                                      <p:tavLst>
                                        <p:tav tm="0">
                                          <p:val>
                                            <p:strVal val="0-#ppt_w/2"/>
                                          </p:val>
                                        </p:tav>
                                        <p:tav tm="100000">
                                          <p:val>
                                            <p:strVal val="#ppt_x"/>
                                          </p:val>
                                        </p:tav>
                                      </p:tavLst>
                                    </p:anim>
                                    <p:anim calcmode="lin" valueType="num">
                                      <p:cBhvr additive="base">
                                        <p:cTn id="8" dur="500" fill="hold"/>
                                        <p:tgtEl>
                                          <p:spTgt spid="9933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334"/>
                                        </p:tgtEl>
                                        <p:attrNameLst>
                                          <p:attrName>style.visibility</p:attrName>
                                        </p:attrNameLst>
                                      </p:cBhvr>
                                      <p:to>
                                        <p:strVal val="visible"/>
                                      </p:to>
                                    </p:set>
                                    <p:anim calcmode="lin" valueType="num">
                                      <p:cBhvr additive="base">
                                        <p:cTn id="13" dur="500" fill="hold"/>
                                        <p:tgtEl>
                                          <p:spTgt spid="99334"/>
                                        </p:tgtEl>
                                        <p:attrNameLst>
                                          <p:attrName>ppt_x</p:attrName>
                                        </p:attrNameLst>
                                      </p:cBhvr>
                                      <p:tavLst>
                                        <p:tav tm="0">
                                          <p:val>
                                            <p:strVal val="0-#ppt_w/2"/>
                                          </p:val>
                                        </p:tav>
                                        <p:tav tm="100000">
                                          <p:val>
                                            <p:strVal val="#ppt_x"/>
                                          </p:val>
                                        </p:tav>
                                      </p:tavLst>
                                    </p:anim>
                                    <p:anim calcmode="lin" valueType="num">
                                      <p:cBhvr additive="base">
                                        <p:cTn id="14" dur="500" fill="hold"/>
                                        <p:tgtEl>
                                          <p:spTgt spid="9933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99337"/>
                                        </p:tgtEl>
                                        <p:attrNameLst>
                                          <p:attrName>style.visibility</p:attrName>
                                        </p:attrNameLst>
                                      </p:cBhvr>
                                      <p:to>
                                        <p:strVal val="visible"/>
                                      </p:to>
                                    </p:set>
                                    <p:animEffect transition="in" filter="box(out)">
                                      <p:cBhvr>
                                        <p:cTn id="19" dur="500"/>
                                        <p:tgtEl>
                                          <p:spTgt spid="9933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9336"/>
                                        </p:tgtEl>
                                        <p:attrNameLst>
                                          <p:attrName>style.visibility</p:attrName>
                                        </p:attrNameLst>
                                      </p:cBhvr>
                                      <p:to>
                                        <p:strVal val="visible"/>
                                      </p:to>
                                    </p:set>
                                    <p:anim calcmode="lin" valueType="num">
                                      <p:cBhvr additive="base">
                                        <p:cTn id="24" dur="500" fill="hold"/>
                                        <p:tgtEl>
                                          <p:spTgt spid="99336"/>
                                        </p:tgtEl>
                                        <p:attrNameLst>
                                          <p:attrName>ppt_x</p:attrName>
                                        </p:attrNameLst>
                                      </p:cBhvr>
                                      <p:tavLst>
                                        <p:tav tm="0">
                                          <p:val>
                                            <p:strVal val="#ppt_x"/>
                                          </p:val>
                                        </p:tav>
                                        <p:tav tm="100000">
                                          <p:val>
                                            <p:strVal val="#ppt_x"/>
                                          </p:val>
                                        </p:tav>
                                      </p:tavLst>
                                    </p:anim>
                                    <p:anim calcmode="lin" valueType="num">
                                      <p:cBhvr additive="base">
                                        <p:cTn id="25" dur="500" fill="hold"/>
                                        <p:tgtEl>
                                          <p:spTgt spid="993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autoUpdateAnimBg="0"/>
      <p:bldP spid="99334" grpId="0" autoUpdateAnimBg="0"/>
      <p:bldP spid="99336" grpId="0" autoUpdateAnimBg="0"/>
      <p:bldP spid="9933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FD8CDD67-8146-481F-83CD-E264B8CFD085}"/>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ea typeface="黑体" panose="02010609060101010101" pitchFamily="49" charset="-122"/>
              </a:rPr>
              <a:t>面向对象的概念</a:t>
            </a:r>
            <a:r>
              <a:rPr lang="zh-CN" altLang="en-US"/>
              <a:t> </a:t>
            </a:r>
          </a:p>
        </p:txBody>
      </p:sp>
      <p:sp>
        <p:nvSpPr>
          <p:cNvPr id="20485" name="Rectangle 3">
            <a:extLst>
              <a:ext uri="{FF2B5EF4-FFF2-40B4-BE49-F238E27FC236}">
                <a16:creationId xmlns:a16="http://schemas.microsoft.com/office/drawing/2014/main" id="{80434FC0-1E24-481F-9D84-990625B67EDC}"/>
              </a:ext>
            </a:extLst>
          </p:cNvPr>
          <p:cNvSpPr>
            <a:spLocks noGrp="1" noChangeArrowheads="1"/>
          </p:cNvSpPr>
          <p:nvPr>
            <p:ph idx="1"/>
          </p:nvPr>
        </p:nvSpPr>
        <p:spPr>
          <a:xfrm>
            <a:off x="2438400" y="2362200"/>
            <a:ext cx="8001000" cy="609600"/>
          </a:xfrm>
        </p:spPr>
        <p:txBody>
          <a:bodyPr/>
          <a:lstStyle/>
          <a:p>
            <a:pPr eaLnBrk="1" hangingPunct="1"/>
            <a:r>
              <a:rPr lang="zh-CN" altLang="en-US">
                <a:solidFill>
                  <a:srgbClr val="FF00FF"/>
                </a:solidFill>
                <a:latin typeface="宋体" panose="02010600030101010101" pitchFamily="2" charset="-122"/>
              </a:rPr>
              <a:t>面向对象的概念</a:t>
            </a:r>
            <a:r>
              <a:rPr lang="zh-CN" altLang="en-US">
                <a:solidFill>
                  <a:srgbClr val="FF00FF"/>
                </a:solidFill>
              </a:rPr>
              <a:t>：</a:t>
            </a:r>
            <a:endParaRPr lang="zh-CN" altLang="en-US"/>
          </a:p>
        </p:txBody>
      </p:sp>
      <p:sp>
        <p:nvSpPr>
          <p:cNvPr id="10" name="灯片编号占位符 5">
            <a:extLst>
              <a:ext uri="{FF2B5EF4-FFF2-40B4-BE49-F238E27FC236}">
                <a16:creationId xmlns:a16="http://schemas.microsoft.com/office/drawing/2014/main" id="{4F5D5C66-1933-40AA-95FC-F2F46B663C46}"/>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CA0B54F-E666-4B58-9009-F54E3D117ECE}" type="slidenum">
              <a:rPr kumimoji="0" lang="en-US" altLang="zh-CN" sz="2600">
                <a:solidFill>
                  <a:schemeClr val="bg1"/>
                </a:solidFill>
                <a:latin typeface="Arial" panose="020B0604020202020204" pitchFamily="34" charset="0"/>
              </a:rPr>
              <a:pPr eaLnBrk="1" hangingPunct="1"/>
              <a:t>18</a:t>
            </a:fld>
            <a:endParaRPr kumimoji="0" lang="en-US" altLang="zh-CN" sz="2600">
              <a:solidFill>
                <a:schemeClr val="bg1"/>
              </a:solidFill>
              <a:latin typeface="Arial" panose="020B0604020202020204" pitchFamily="34" charset="0"/>
            </a:endParaRPr>
          </a:p>
        </p:txBody>
      </p:sp>
      <p:sp>
        <p:nvSpPr>
          <p:cNvPr id="20486" name="Text Box 5">
            <a:extLst>
              <a:ext uri="{FF2B5EF4-FFF2-40B4-BE49-F238E27FC236}">
                <a16:creationId xmlns:a16="http://schemas.microsoft.com/office/drawing/2014/main" id="{2CC9F11E-F46B-4DBC-9E0B-D1EDE3399292}"/>
              </a:ext>
            </a:extLst>
          </p:cNvPr>
          <p:cNvSpPr txBox="1">
            <a:spLocks noChangeArrowheads="1"/>
          </p:cNvSpPr>
          <p:nvPr/>
        </p:nvSpPr>
        <p:spPr bwMode="auto">
          <a:xfrm>
            <a:off x="2438400" y="3124201"/>
            <a:ext cx="807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a:solidFill>
                  <a:srgbClr val="008000"/>
                </a:solidFill>
                <a:latin typeface="宋体" panose="02010600030101010101" pitchFamily="2" charset="-122"/>
              </a:rPr>
              <a:t>面向对象</a:t>
            </a:r>
            <a:r>
              <a:rPr lang="en-US" altLang="zh-CN" sz="2800">
                <a:solidFill>
                  <a:srgbClr val="008000"/>
                </a:solidFill>
                <a:latin typeface="Arial" panose="020B0604020202020204" pitchFamily="34" charset="0"/>
              </a:rPr>
              <a:t>=</a:t>
            </a:r>
            <a:r>
              <a:rPr lang="zh-CN" altLang="en-US" sz="2800">
                <a:solidFill>
                  <a:srgbClr val="008000"/>
                </a:solidFill>
                <a:latin typeface="宋体" panose="02010600030101010101" pitchFamily="2" charset="-122"/>
              </a:rPr>
              <a:t>对象</a:t>
            </a:r>
            <a:r>
              <a:rPr lang="en-US" altLang="zh-CN" sz="2800">
                <a:solidFill>
                  <a:srgbClr val="008000"/>
                </a:solidFill>
                <a:latin typeface="Arial" panose="020B0604020202020204" pitchFamily="34" charset="0"/>
              </a:rPr>
              <a:t>+</a:t>
            </a:r>
            <a:r>
              <a:rPr lang="zh-CN" altLang="en-US" sz="2800">
                <a:solidFill>
                  <a:srgbClr val="008000"/>
                </a:solidFill>
                <a:latin typeface="宋体" panose="02010600030101010101" pitchFamily="2" charset="-122"/>
              </a:rPr>
              <a:t>类</a:t>
            </a:r>
            <a:r>
              <a:rPr lang="en-US" altLang="zh-CN" sz="2800">
                <a:solidFill>
                  <a:srgbClr val="008000"/>
                </a:solidFill>
                <a:latin typeface="Arial" panose="020B0604020202020204" pitchFamily="34" charset="0"/>
              </a:rPr>
              <a:t>+</a:t>
            </a:r>
            <a:r>
              <a:rPr lang="zh-CN" altLang="en-US" sz="2800">
                <a:solidFill>
                  <a:srgbClr val="008000"/>
                </a:solidFill>
                <a:latin typeface="宋体" panose="02010600030101010101" pitchFamily="2" charset="-122"/>
              </a:rPr>
              <a:t>继承</a:t>
            </a:r>
            <a:r>
              <a:rPr lang="en-US" altLang="zh-CN" sz="2800">
                <a:solidFill>
                  <a:srgbClr val="008000"/>
                </a:solidFill>
                <a:latin typeface="Arial" panose="020B0604020202020204" pitchFamily="34" charset="0"/>
              </a:rPr>
              <a:t>+</a:t>
            </a:r>
            <a:r>
              <a:rPr lang="zh-CN" altLang="en-US" sz="2800">
                <a:solidFill>
                  <a:srgbClr val="008000"/>
                </a:solidFill>
                <a:latin typeface="宋体" panose="02010600030101010101" pitchFamily="2" charset="-122"/>
              </a:rPr>
              <a:t>通信</a:t>
            </a:r>
          </a:p>
        </p:txBody>
      </p:sp>
      <p:sp>
        <p:nvSpPr>
          <p:cNvPr id="53254" name="Text Box 6">
            <a:extLst>
              <a:ext uri="{FF2B5EF4-FFF2-40B4-BE49-F238E27FC236}">
                <a16:creationId xmlns:a16="http://schemas.microsoft.com/office/drawing/2014/main" id="{AF5B49AB-6882-4295-8E4C-978AE36A1D23}"/>
              </a:ext>
            </a:extLst>
          </p:cNvPr>
          <p:cNvSpPr txBox="1">
            <a:spLocks noChangeArrowheads="1"/>
          </p:cNvSpPr>
          <p:nvPr/>
        </p:nvSpPr>
        <p:spPr bwMode="auto">
          <a:xfrm>
            <a:off x="2362200" y="38100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rPr>
              <a:t>对象</a:t>
            </a:r>
            <a:r>
              <a:rPr lang="zh-CN" altLang="en-US"/>
              <a:t>：</a:t>
            </a:r>
            <a:r>
              <a:rPr lang="zh-CN" altLang="en-US">
                <a:latin typeface="宋体" panose="02010600030101010101" pitchFamily="2" charset="-122"/>
              </a:rPr>
              <a:t>指在应用问题中出现的各种实体、事件、规格说明等</a:t>
            </a:r>
            <a:r>
              <a:rPr lang="zh-CN" altLang="en-US"/>
              <a:t> 。</a:t>
            </a:r>
          </a:p>
        </p:txBody>
      </p:sp>
      <p:sp>
        <p:nvSpPr>
          <p:cNvPr id="53255" name="Text Box 7">
            <a:extLst>
              <a:ext uri="{FF2B5EF4-FFF2-40B4-BE49-F238E27FC236}">
                <a16:creationId xmlns:a16="http://schemas.microsoft.com/office/drawing/2014/main" id="{3563EA9F-568F-4CBC-BA3A-9E23E1D0157C}"/>
              </a:ext>
            </a:extLst>
          </p:cNvPr>
          <p:cNvSpPr txBox="1">
            <a:spLocks noChangeArrowheads="1"/>
          </p:cNvSpPr>
          <p:nvPr/>
        </p:nvSpPr>
        <p:spPr bwMode="auto">
          <a:xfrm>
            <a:off x="2438400" y="45720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rPr>
              <a:t>类</a:t>
            </a:r>
            <a:r>
              <a:rPr lang="zh-CN" altLang="en-US"/>
              <a:t>：</a:t>
            </a:r>
            <a:r>
              <a:rPr lang="zh-CN" altLang="en-US">
                <a:latin typeface="宋体" panose="02010600030101010101" pitchFamily="2" charset="-122"/>
              </a:rPr>
              <a:t>具有相同属性和服务的对象</a:t>
            </a:r>
            <a:r>
              <a:rPr lang="zh-CN" altLang="en-US"/>
              <a:t> </a:t>
            </a:r>
          </a:p>
        </p:txBody>
      </p:sp>
      <p:sp>
        <p:nvSpPr>
          <p:cNvPr id="53256" name="Text Box 8">
            <a:extLst>
              <a:ext uri="{FF2B5EF4-FFF2-40B4-BE49-F238E27FC236}">
                <a16:creationId xmlns:a16="http://schemas.microsoft.com/office/drawing/2014/main" id="{F90DE5AA-FEB1-4F0D-A973-C503C1A5F428}"/>
              </a:ext>
            </a:extLst>
          </p:cNvPr>
          <p:cNvSpPr txBox="1">
            <a:spLocks noChangeArrowheads="1"/>
          </p:cNvSpPr>
          <p:nvPr/>
        </p:nvSpPr>
        <p:spPr bwMode="auto">
          <a:xfrm>
            <a:off x="2362200" y="53340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3300"/>
                </a:solidFill>
              </a:rPr>
              <a:t>继承</a:t>
            </a:r>
            <a:r>
              <a:rPr lang="zh-CN" altLang="en-US"/>
              <a:t>：</a:t>
            </a:r>
            <a:r>
              <a:rPr lang="zh-CN" altLang="en-US" b="1">
                <a:latin typeface="宋体" panose="02010600030101010101" pitchFamily="2" charset="-122"/>
              </a:rPr>
              <a:t>是</a:t>
            </a:r>
            <a:r>
              <a:rPr lang="zh-CN" altLang="en-US">
                <a:latin typeface="宋体" panose="02010600030101010101" pitchFamily="2" charset="-122"/>
              </a:rPr>
              <a:t>面向对象方法的最有特色的方面。</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4"/>
                                        </p:tgtEl>
                                        <p:attrNameLst>
                                          <p:attrName>style.visibility</p:attrName>
                                        </p:attrNameLst>
                                      </p:cBhvr>
                                      <p:to>
                                        <p:strVal val="visible"/>
                                      </p:to>
                                    </p:set>
                                    <p:animEffect transition="in" filter="blinds(horizontal)">
                                      <p:cBhvr>
                                        <p:cTn id="7" dur="500"/>
                                        <p:tgtEl>
                                          <p:spTgt spid="532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3255"/>
                                        </p:tgtEl>
                                        <p:attrNameLst>
                                          <p:attrName>style.visibility</p:attrName>
                                        </p:attrNameLst>
                                      </p:cBhvr>
                                      <p:to>
                                        <p:strVal val="visible"/>
                                      </p:to>
                                    </p:set>
                                    <p:anim calcmode="lin" valueType="num">
                                      <p:cBhvr additive="base">
                                        <p:cTn id="12" dur="500" fill="hold"/>
                                        <p:tgtEl>
                                          <p:spTgt spid="53255"/>
                                        </p:tgtEl>
                                        <p:attrNameLst>
                                          <p:attrName>ppt_x</p:attrName>
                                        </p:attrNameLst>
                                      </p:cBhvr>
                                      <p:tavLst>
                                        <p:tav tm="0">
                                          <p:val>
                                            <p:strVal val="0-#ppt_w/2"/>
                                          </p:val>
                                        </p:tav>
                                        <p:tav tm="100000">
                                          <p:val>
                                            <p:strVal val="#ppt_x"/>
                                          </p:val>
                                        </p:tav>
                                      </p:tavLst>
                                    </p:anim>
                                    <p:anim calcmode="lin" valueType="num">
                                      <p:cBhvr additive="base">
                                        <p:cTn id="13" dur="500" fill="hold"/>
                                        <p:tgtEl>
                                          <p:spTgt spid="5325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3256"/>
                                        </p:tgtEl>
                                        <p:attrNameLst>
                                          <p:attrName>style.visibility</p:attrName>
                                        </p:attrNameLst>
                                      </p:cBhvr>
                                      <p:to>
                                        <p:strVal val="visible"/>
                                      </p:to>
                                    </p:set>
                                    <p:anim calcmode="lin" valueType="num">
                                      <p:cBhvr additive="base">
                                        <p:cTn id="18" dur="500" fill="hold"/>
                                        <p:tgtEl>
                                          <p:spTgt spid="53256"/>
                                        </p:tgtEl>
                                        <p:attrNameLst>
                                          <p:attrName>ppt_x</p:attrName>
                                        </p:attrNameLst>
                                      </p:cBhvr>
                                      <p:tavLst>
                                        <p:tav tm="0">
                                          <p:val>
                                            <p:strVal val="#ppt_x"/>
                                          </p:val>
                                        </p:tav>
                                        <p:tav tm="100000">
                                          <p:val>
                                            <p:strVal val="#ppt_x"/>
                                          </p:val>
                                        </p:tav>
                                      </p:tavLst>
                                    </p:anim>
                                    <p:anim calcmode="lin" valueType="num">
                                      <p:cBhvr additive="base">
                                        <p:cTn id="19" dur="500" fill="hold"/>
                                        <p:tgtEl>
                                          <p:spTgt spid="532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autoUpdateAnimBg="0"/>
      <p:bldP spid="53255" grpId="0" autoUpdateAnimBg="0"/>
      <p:bldP spid="5325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D45591EF-82F7-4ED5-98A6-AF5DC2854C62}"/>
              </a:ext>
            </a:extLst>
          </p:cNvPr>
          <p:cNvSpPr>
            <a:spLocks noGrp="1" noChangeArrowheads="1"/>
          </p:cNvSpPr>
          <p:nvPr>
            <p:ph type="title"/>
          </p:nvPr>
        </p:nvSpPr>
        <p:spPr/>
        <p:txBody>
          <a:bodyPr/>
          <a:lstStyle/>
          <a:p>
            <a:pPr eaLnBrk="1" hangingPunct="1"/>
            <a:r>
              <a:rPr lang="zh-CN" altLang="en-US">
                <a:ea typeface="黑体" panose="02010609060101010101" pitchFamily="49" charset="-122"/>
              </a:rPr>
              <a:t>结构化与面向对象开发方法的不同点 </a:t>
            </a:r>
          </a:p>
        </p:txBody>
      </p:sp>
      <p:sp>
        <p:nvSpPr>
          <p:cNvPr id="21509" name="Rectangle 3">
            <a:extLst>
              <a:ext uri="{FF2B5EF4-FFF2-40B4-BE49-F238E27FC236}">
                <a16:creationId xmlns:a16="http://schemas.microsoft.com/office/drawing/2014/main" id="{43098FCC-1EA0-4DAC-8F8E-29394926BA95}"/>
              </a:ext>
            </a:extLst>
          </p:cNvPr>
          <p:cNvSpPr>
            <a:spLocks noGrp="1" noChangeArrowheads="1"/>
          </p:cNvSpPr>
          <p:nvPr>
            <p:ph idx="1"/>
          </p:nvPr>
        </p:nvSpPr>
        <p:spPr>
          <a:xfrm>
            <a:off x="2362200" y="2362200"/>
            <a:ext cx="8001000" cy="1447800"/>
          </a:xfrm>
        </p:spPr>
        <p:txBody>
          <a:bodyPr/>
          <a:lstStyle/>
          <a:p>
            <a:pPr eaLnBrk="1" hangingPunct="1">
              <a:lnSpc>
                <a:spcPct val="90000"/>
              </a:lnSpc>
            </a:pPr>
            <a:r>
              <a:rPr lang="zh-CN" altLang="en-US">
                <a:latin typeface="黑体" panose="02010609060101010101" pitchFamily="49" charset="-122"/>
                <a:ea typeface="黑体" panose="02010609060101010101" pitchFamily="49" charset="-122"/>
              </a:rPr>
              <a:t>结构化的开发方法</a:t>
            </a:r>
            <a:r>
              <a:rPr lang="zh-CN" altLang="en-US">
                <a:latin typeface="宋体" panose="02010600030101010101" pitchFamily="2" charset="-122"/>
              </a:rPr>
              <a:t>：</a:t>
            </a:r>
          </a:p>
          <a:p>
            <a:pPr lvl="1" eaLnBrk="1" hangingPunct="1">
              <a:lnSpc>
                <a:spcPct val="90000"/>
              </a:lnSpc>
              <a:buFontTx/>
              <a:buNone/>
            </a:pPr>
            <a:r>
              <a:rPr lang="zh-CN" altLang="en-US" sz="2800">
                <a:latin typeface="宋体" panose="02010600030101010101" pitchFamily="2" charset="-122"/>
              </a:rPr>
              <a:t>是面向过程的开发方法，首先着眼于系统要实现的功能。</a:t>
            </a:r>
          </a:p>
        </p:txBody>
      </p:sp>
      <p:sp>
        <p:nvSpPr>
          <p:cNvPr id="7" name="灯片编号占位符 5">
            <a:extLst>
              <a:ext uri="{FF2B5EF4-FFF2-40B4-BE49-F238E27FC236}">
                <a16:creationId xmlns:a16="http://schemas.microsoft.com/office/drawing/2014/main" id="{1ED07B18-A4AD-424B-9A80-B6AE4BB4DEC1}"/>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8116E48-ED35-4452-8803-979F2BD39D90}" type="slidenum">
              <a:rPr kumimoji="0" lang="en-US" altLang="zh-CN" sz="2600">
                <a:solidFill>
                  <a:schemeClr val="bg1"/>
                </a:solidFill>
                <a:latin typeface="Arial" panose="020B0604020202020204" pitchFamily="34" charset="0"/>
              </a:rPr>
              <a:pPr eaLnBrk="1" hangingPunct="1"/>
              <a:t>19</a:t>
            </a:fld>
            <a:endParaRPr kumimoji="0" lang="en-US" altLang="zh-CN" sz="2600">
              <a:solidFill>
                <a:schemeClr val="bg1"/>
              </a:solidFill>
              <a:latin typeface="Arial" panose="020B0604020202020204" pitchFamily="34" charset="0"/>
            </a:endParaRPr>
          </a:p>
        </p:txBody>
      </p:sp>
      <p:sp>
        <p:nvSpPr>
          <p:cNvPr id="97285" name="Text Box 5">
            <a:extLst>
              <a:ext uri="{FF2B5EF4-FFF2-40B4-BE49-F238E27FC236}">
                <a16:creationId xmlns:a16="http://schemas.microsoft.com/office/drawing/2014/main" id="{79B3FF2E-0DC3-44F4-93ED-A40B6048DCED}"/>
              </a:ext>
            </a:extLst>
          </p:cNvPr>
          <p:cNvSpPr txBox="1">
            <a:spLocks noChangeArrowheads="1"/>
          </p:cNvSpPr>
          <p:nvPr/>
        </p:nvSpPr>
        <p:spPr bwMode="auto">
          <a:xfrm>
            <a:off x="2362200" y="3886200"/>
            <a:ext cx="81534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Char char="l"/>
            </a:pPr>
            <a:r>
              <a:rPr lang="zh-CN" altLang="en-US" sz="2800" b="1">
                <a:latin typeface="宋体" panose="02010600030101010101" pitchFamily="2" charset="-122"/>
              </a:rPr>
              <a:t>面向对象的开发方法</a:t>
            </a:r>
            <a:r>
              <a:rPr lang="zh-CN" altLang="en-US" sz="2800">
                <a:latin typeface="宋体" panose="02010600030101010101" pitchFamily="2" charset="-122"/>
              </a:rPr>
              <a:t>：</a:t>
            </a:r>
          </a:p>
          <a:p>
            <a:pPr lvl="1" eaLnBrk="1" hangingPunct="1">
              <a:spcBef>
                <a:spcPct val="20000"/>
              </a:spcBef>
              <a:buClr>
                <a:schemeClr val="tx1"/>
              </a:buClr>
              <a:buSzPct val="75000"/>
            </a:pPr>
            <a:r>
              <a:rPr lang="zh-CN" altLang="en-US" sz="2800">
                <a:latin typeface="宋体" panose="02010600030101010101" pitchFamily="2" charset="-122"/>
              </a:rPr>
              <a:t>首先着眼于应用问题所涉及的对象，包括对象、对象属性和要求的操作，从而建立对象结构和为解决问题需要执行的时间序列。</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285"/>
                                        </p:tgtEl>
                                        <p:attrNameLst>
                                          <p:attrName>style.visibility</p:attrName>
                                        </p:attrNameLst>
                                      </p:cBhvr>
                                      <p:to>
                                        <p:strVal val="visible"/>
                                      </p:to>
                                    </p:set>
                                    <p:anim calcmode="lin" valueType="num">
                                      <p:cBhvr additive="base">
                                        <p:cTn id="7" dur="500" fill="hold"/>
                                        <p:tgtEl>
                                          <p:spTgt spid="97285"/>
                                        </p:tgtEl>
                                        <p:attrNameLst>
                                          <p:attrName>ppt_x</p:attrName>
                                        </p:attrNameLst>
                                      </p:cBhvr>
                                      <p:tavLst>
                                        <p:tav tm="0">
                                          <p:val>
                                            <p:strVal val="#ppt_x"/>
                                          </p:val>
                                        </p:tav>
                                        <p:tav tm="100000">
                                          <p:val>
                                            <p:strVal val="#ppt_x"/>
                                          </p:val>
                                        </p:tav>
                                      </p:tavLst>
                                    </p:anim>
                                    <p:anim calcmode="lin" valueType="num">
                                      <p:cBhvr additive="base">
                                        <p:cTn id="8" dur="500" fill="hold"/>
                                        <p:tgtEl>
                                          <p:spTgt spid="972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2">
            <a:extLst>
              <a:ext uri="{FF2B5EF4-FFF2-40B4-BE49-F238E27FC236}">
                <a16:creationId xmlns:a16="http://schemas.microsoft.com/office/drawing/2014/main" id="{BFD2DC69-C8FC-4E45-BADE-0803FAB8A3F7}"/>
              </a:ext>
            </a:extLst>
          </p:cNvPr>
          <p:cNvSpPr>
            <a:spLocks noGrp="1" noChangeArrowheads="1"/>
          </p:cNvSpPr>
          <p:nvPr>
            <p:ph type="title"/>
          </p:nvPr>
        </p:nvSpPr>
        <p:spPr/>
        <p:txBody>
          <a:bodyPr/>
          <a:lstStyle/>
          <a:p>
            <a:pPr algn="ctr" eaLnBrk="1" hangingPunct="1"/>
            <a:r>
              <a:rPr lang="zh-CN" altLang="en-US" dirty="0">
                <a:solidFill>
                  <a:srgbClr val="FF3300"/>
                </a:solidFill>
                <a:latin typeface="黑体" panose="02010609060101010101" pitchFamily="49" charset="-122"/>
                <a:ea typeface="黑体" panose="02010609060101010101" pitchFamily="49" charset="-122"/>
              </a:rPr>
              <a:t>第</a:t>
            </a:r>
            <a:r>
              <a:rPr lang="en-US" altLang="zh-CN" dirty="0">
                <a:solidFill>
                  <a:srgbClr val="FF3300"/>
                </a:solidFill>
                <a:latin typeface="黑体" panose="02010609060101010101" pitchFamily="49" charset="-122"/>
                <a:ea typeface="黑体" panose="02010609060101010101" pitchFamily="49" charset="-122"/>
              </a:rPr>
              <a:t>1</a:t>
            </a:r>
            <a:r>
              <a:rPr lang="zh-CN" altLang="en-US" dirty="0">
                <a:solidFill>
                  <a:srgbClr val="FF3300"/>
                </a:solidFill>
                <a:latin typeface="黑体" panose="02010609060101010101" pitchFamily="49" charset="-122"/>
                <a:ea typeface="黑体" panose="02010609060101010101" pitchFamily="49" charset="-122"/>
              </a:rPr>
              <a:t>章  绪 论</a:t>
            </a:r>
          </a:p>
        </p:txBody>
      </p:sp>
      <p:sp>
        <p:nvSpPr>
          <p:cNvPr id="6147" name="Rectangle 3">
            <a:extLst>
              <a:ext uri="{FF2B5EF4-FFF2-40B4-BE49-F238E27FC236}">
                <a16:creationId xmlns:a16="http://schemas.microsoft.com/office/drawing/2014/main" id="{E32BA3A2-6C19-4DEB-AAAB-58EEB158B2D1}"/>
              </a:ext>
            </a:extLst>
          </p:cNvPr>
          <p:cNvSpPr>
            <a:spLocks noGrp="1" noChangeArrowheads="1"/>
          </p:cNvSpPr>
          <p:nvPr>
            <p:ph idx="1"/>
          </p:nvPr>
        </p:nvSpPr>
        <p:spPr>
          <a:xfrm>
            <a:off x="2783632" y="5350024"/>
            <a:ext cx="7620000" cy="609600"/>
          </a:xfrm>
        </p:spPr>
        <p:txBody>
          <a:bodyPr/>
          <a:lstStyle/>
          <a:p>
            <a:pPr marL="0" indent="0" algn="just" eaLnBrk="1" hangingPunct="1"/>
            <a:r>
              <a:rPr lang="en-US" altLang="zh-CN" sz="3200" b="1" dirty="0">
                <a:latin typeface="黑体" panose="02010609060101010101" pitchFamily="49" charset="-122"/>
                <a:ea typeface="黑体" panose="02010609060101010101" pitchFamily="49" charset="-122"/>
              </a:rPr>
              <a:t>1.6 </a:t>
            </a:r>
            <a:r>
              <a:rPr lang="en-US" altLang="zh-CN" sz="3200" b="1" dirty="0">
                <a:latin typeface="Times New Roman" panose="02020603050405020304" pitchFamily="18" charset="0"/>
                <a:ea typeface="黑体" panose="02010609060101010101" pitchFamily="49" charset="-122"/>
              </a:rPr>
              <a:t> </a:t>
            </a:r>
            <a:r>
              <a:rPr lang="zh-CN" altLang="en-US" sz="3200" b="1" dirty="0">
                <a:latin typeface="黑体" panose="02010609060101010101" pitchFamily="49" charset="-122"/>
                <a:ea typeface="黑体" panose="02010609060101010101" pitchFamily="49" charset="-122"/>
                <a:hlinkClick r:id="rId3" action="ppaction://hlinksldjump"/>
              </a:rPr>
              <a:t>关于学习数据结构</a:t>
            </a:r>
            <a:r>
              <a:rPr lang="zh-CN" altLang="en-US" sz="3200" dirty="0">
                <a:latin typeface="黑体" panose="02010609060101010101" pitchFamily="49" charset="-122"/>
                <a:ea typeface="黑体" panose="02010609060101010101" pitchFamily="49" charset="-122"/>
                <a:hlinkClick r:id="rId3" action="ppaction://hlinksldjump"/>
              </a:rPr>
              <a:t> </a:t>
            </a:r>
            <a:endParaRPr lang="zh-CN" altLang="en-US" sz="3200" dirty="0">
              <a:latin typeface="黑体" panose="02010609060101010101" pitchFamily="49" charset="-122"/>
              <a:ea typeface="黑体" panose="02010609060101010101" pitchFamily="49" charset="-122"/>
            </a:endParaRPr>
          </a:p>
        </p:txBody>
      </p:sp>
      <p:sp>
        <p:nvSpPr>
          <p:cNvPr id="11" name="灯片编号占位符 5">
            <a:extLst>
              <a:ext uri="{FF2B5EF4-FFF2-40B4-BE49-F238E27FC236}">
                <a16:creationId xmlns:a16="http://schemas.microsoft.com/office/drawing/2014/main" id="{A6C3F060-6FF3-405E-9E52-453D042AEDA4}"/>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20C666B-7A3E-4946-9F20-5C039F1831A0}" type="slidenum">
              <a:rPr kumimoji="0" lang="en-US" altLang="zh-CN" sz="2600">
                <a:solidFill>
                  <a:schemeClr val="bg1"/>
                </a:solidFill>
                <a:latin typeface="Arial" panose="020B0604020202020204" pitchFamily="34" charset="0"/>
              </a:rPr>
              <a:pPr eaLnBrk="1" hangingPunct="1"/>
              <a:t>2</a:t>
            </a:fld>
            <a:endParaRPr kumimoji="0" lang="en-US" altLang="zh-CN" sz="2600">
              <a:solidFill>
                <a:schemeClr val="bg1"/>
              </a:solidFill>
              <a:latin typeface="Arial" panose="020B0604020202020204" pitchFamily="34" charset="0"/>
            </a:endParaRPr>
          </a:p>
        </p:txBody>
      </p:sp>
      <p:sp>
        <p:nvSpPr>
          <p:cNvPr id="6149" name="Text Box 5">
            <a:extLst>
              <a:ext uri="{FF2B5EF4-FFF2-40B4-BE49-F238E27FC236}">
                <a16:creationId xmlns:a16="http://schemas.microsoft.com/office/drawing/2014/main" id="{9E4A9016-B4EA-42E1-8865-ABC5CA04FC3A}"/>
              </a:ext>
            </a:extLst>
          </p:cNvPr>
          <p:cNvSpPr txBox="1">
            <a:spLocks noChangeArrowheads="1"/>
          </p:cNvSpPr>
          <p:nvPr/>
        </p:nvSpPr>
        <p:spPr bwMode="auto">
          <a:xfrm>
            <a:off x="2783632" y="1844824"/>
            <a:ext cx="5638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tx1"/>
              </a:buClr>
              <a:buSzPct val="75000"/>
              <a:buFont typeface="Wingdings" panose="05000000000000000000" pitchFamily="2" charset="2"/>
              <a:buChar char="l"/>
            </a:pPr>
            <a:r>
              <a:rPr lang="en-US" altLang="zh-CN" sz="3200" b="1" dirty="0">
                <a:latin typeface="黑体" panose="02010609060101010101" pitchFamily="49" charset="-122"/>
                <a:ea typeface="黑体" panose="02010609060101010101" pitchFamily="49" charset="-122"/>
              </a:rPr>
              <a:t>1.1</a:t>
            </a:r>
            <a:r>
              <a:rPr lang="en-US" altLang="zh-CN" sz="3200" b="1" dirty="0">
                <a:ea typeface="黑体" panose="02010609060101010101" pitchFamily="49" charset="-122"/>
              </a:rPr>
              <a:t> </a:t>
            </a:r>
            <a:r>
              <a:rPr lang="en-US" altLang="zh-CN" sz="3200" b="1" dirty="0">
                <a:latin typeface="黑体" panose="02010609060101010101" pitchFamily="49" charset="-122"/>
                <a:ea typeface="黑体" panose="02010609060101010101" pitchFamily="49" charset="-122"/>
              </a:rPr>
              <a:t> </a:t>
            </a:r>
            <a:r>
              <a:rPr lang="zh-CN" altLang="en-US" sz="3200" b="1" dirty="0">
                <a:latin typeface="黑体" panose="02010609060101010101" pitchFamily="49" charset="-122"/>
                <a:ea typeface="黑体" panose="02010609060101010101" pitchFamily="49" charset="-122"/>
                <a:hlinkClick r:id="rId4" action="ppaction://hlinksldjump"/>
              </a:rPr>
              <a:t>什么是数据结构</a:t>
            </a:r>
            <a:r>
              <a:rPr lang="en-US" altLang="zh-CN" sz="3200" b="1" dirty="0">
                <a:latin typeface="黑体" panose="02010609060101010101" pitchFamily="49" charset="-122"/>
                <a:ea typeface="黑体" panose="02010609060101010101" pitchFamily="49" charset="-122"/>
                <a:hlinkClick r:id="rId4" action="ppaction://hlinksldjump"/>
              </a:rPr>
              <a:t>(</a:t>
            </a:r>
            <a:r>
              <a:rPr lang="zh-CN" altLang="en-US" sz="3200" b="1" dirty="0">
                <a:latin typeface="黑体" panose="02010609060101010101" pitchFamily="49" charset="-122"/>
                <a:ea typeface="黑体" panose="02010609060101010101" pitchFamily="49" charset="-122"/>
                <a:hlinkClick r:id="rId4" action="ppaction://hlinksldjump"/>
              </a:rPr>
              <a:t>定义</a:t>
            </a:r>
            <a:r>
              <a:rPr lang="en-US" altLang="zh-CN" sz="3200" b="1" dirty="0">
                <a:latin typeface="黑体" panose="02010609060101010101" pitchFamily="49" charset="-122"/>
                <a:ea typeface="黑体" panose="02010609060101010101" pitchFamily="49" charset="-122"/>
                <a:hlinkClick r:id="rId4" action="ppaction://hlinksldjump"/>
              </a:rPr>
              <a:t>)</a:t>
            </a:r>
            <a:endParaRPr lang="en-US" altLang="zh-CN" sz="3200" b="1" dirty="0">
              <a:latin typeface="黑体" panose="02010609060101010101" pitchFamily="49" charset="-122"/>
              <a:ea typeface="黑体" panose="02010609060101010101" pitchFamily="49" charset="-122"/>
            </a:endParaRPr>
          </a:p>
        </p:txBody>
      </p:sp>
      <p:sp>
        <p:nvSpPr>
          <p:cNvPr id="6152" name="Rectangle 8">
            <a:extLst>
              <a:ext uri="{FF2B5EF4-FFF2-40B4-BE49-F238E27FC236}">
                <a16:creationId xmlns:a16="http://schemas.microsoft.com/office/drawing/2014/main" id="{B151BF4C-CA70-4568-A2B5-8C1B98122C72}"/>
              </a:ext>
            </a:extLst>
          </p:cNvPr>
          <p:cNvSpPr>
            <a:spLocks noChangeArrowheads="1"/>
          </p:cNvSpPr>
          <p:nvPr/>
        </p:nvSpPr>
        <p:spPr bwMode="auto">
          <a:xfrm>
            <a:off x="2783632" y="2545864"/>
            <a:ext cx="6381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tx1"/>
              </a:buClr>
              <a:buSzPct val="75000"/>
              <a:buFont typeface="Wingdings" panose="05000000000000000000" pitchFamily="2" charset="2"/>
              <a:buChar char="l"/>
            </a:pPr>
            <a:r>
              <a:rPr lang="en-US" altLang="zh-CN" sz="3200" b="1" dirty="0">
                <a:latin typeface="黑体" panose="02010609060101010101" pitchFamily="49" charset="-122"/>
                <a:ea typeface="黑体" panose="02010609060101010101" pitchFamily="49" charset="-122"/>
              </a:rPr>
              <a:t>1.2 </a:t>
            </a:r>
            <a:r>
              <a:rPr lang="zh-CN" altLang="en-US" sz="3200" b="1" dirty="0">
                <a:latin typeface="黑体" panose="02010609060101010101" pitchFamily="49" charset="-122"/>
                <a:ea typeface="黑体" panose="02010609060101010101" pitchFamily="49" charset="-122"/>
                <a:hlinkClick r:id="rId5" action="ppaction://hlinksldjump"/>
              </a:rPr>
              <a:t>数据结构的内容</a:t>
            </a:r>
            <a:r>
              <a:rPr lang="zh-CN" altLang="en-US" sz="3200" b="1" dirty="0">
                <a:latin typeface="黑体" panose="02010609060101010101" pitchFamily="49" charset="-122"/>
                <a:ea typeface="黑体" panose="02010609060101010101" pitchFamily="49" charset="-122"/>
              </a:rPr>
              <a:t>（研究范围）</a:t>
            </a:r>
          </a:p>
        </p:txBody>
      </p:sp>
      <p:sp>
        <p:nvSpPr>
          <p:cNvPr id="6153" name="Text Box 9">
            <a:extLst>
              <a:ext uri="{FF2B5EF4-FFF2-40B4-BE49-F238E27FC236}">
                <a16:creationId xmlns:a16="http://schemas.microsoft.com/office/drawing/2014/main" id="{EDD24171-27B6-4AF1-9A32-4E52FB02BF42}"/>
              </a:ext>
            </a:extLst>
          </p:cNvPr>
          <p:cNvSpPr txBox="1">
            <a:spLocks noChangeArrowheads="1"/>
          </p:cNvSpPr>
          <p:nvPr/>
        </p:nvSpPr>
        <p:spPr bwMode="auto">
          <a:xfrm>
            <a:off x="2783632" y="3246904"/>
            <a:ext cx="548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tx1"/>
              </a:buClr>
              <a:buSzPct val="75000"/>
              <a:buFont typeface="Wingdings" panose="05000000000000000000" pitchFamily="2" charset="2"/>
              <a:buChar char="l"/>
            </a:pPr>
            <a:r>
              <a:rPr lang="en-US" altLang="zh-CN" sz="3200" b="1">
                <a:latin typeface="黑体" panose="02010609060101010101" pitchFamily="49" charset="-122"/>
                <a:ea typeface="黑体" panose="02010609060101010101" pitchFamily="49" charset="-122"/>
              </a:rPr>
              <a:t>1.3</a:t>
            </a:r>
            <a:r>
              <a:rPr lang="en-US" altLang="zh-CN" sz="3200" b="1">
                <a:ea typeface="黑体" panose="02010609060101010101" pitchFamily="49" charset="-122"/>
              </a:rPr>
              <a:t> </a:t>
            </a:r>
            <a:r>
              <a:rPr lang="en-US" altLang="zh-CN" sz="3200" b="1">
                <a:latin typeface="黑体" panose="02010609060101010101" pitchFamily="49" charset="-122"/>
                <a:ea typeface="黑体" panose="02010609060101010101" pitchFamily="49" charset="-122"/>
              </a:rPr>
              <a:t> </a:t>
            </a:r>
            <a:r>
              <a:rPr lang="zh-CN" altLang="en-US" sz="3200" b="1">
                <a:latin typeface="黑体" panose="02010609060101010101" pitchFamily="49" charset="-122"/>
                <a:ea typeface="黑体" panose="02010609060101010101" pitchFamily="49" charset="-122"/>
                <a:hlinkClick r:id="rId6" action="ppaction://hlinksldjump"/>
              </a:rPr>
              <a:t>算法</a:t>
            </a:r>
            <a:endParaRPr lang="zh-CN" altLang="en-US" sz="3200" b="1">
              <a:latin typeface="黑体" panose="02010609060101010101" pitchFamily="49" charset="-122"/>
              <a:ea typeface="黑体" panose="02010609060101010101" pitchFamily="49" charset="-122"/>
            </a:endParaRPr>
          </a:p>
        </p:txBody>
      </p:sp>
      <p:sp>
        <p:nvSpPr>
          <p:cNvPr id="6155" name="Text Box 11">
            <a:extLst>
              <a:ext uri="{FF2B5EF4-FFF2-40B4-BE49-F238E27FC236}">
                <a16:creationId xmlns:a16="http://schemas.microsoft.com/office/drawing/2014/main" id="{5AD18274-AE35-4458-ABB3-94AB3292AFDB}"/>
              </a:ext>
            </a:extLst>
          </p:cNvPr>
          <p:cNvSpPr txBox="1">
            <a:spLocks noChangeArrowheads="1"/>
          </p:cNvSpPr>
          <p:nvPr/>
        </p:nvSpPr>
        <p:spPr bwMode="auto">
          <a:xfrm>
            <a:off x="2783632" y="3947944"/>
            <a:ext cx="449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tx1"/>
              </a:buClr>
              <a:buSzPct val="75000"/>
              <a:buFont typeface="Wingdings" panose="05000000000000000000" pitchFamily="2" charset="2"/>
              <a:buChar char="l"/>
            </a:pPr>
            <a:r>
              <a:rPr lang="en-US" altLang="zh-CN" sz="3200" b="1">
                <a:latin typeface="黑体" panose="02010609060101010101" pitchFamily="49" charset="-122"/>
                <a:ea typeface="黑体" panose="02010609060101010101" pitchFamily="49" charset="-122"/>
              </a:rPr>
              <a:t>1.4</a:t>
            </a:r>
            <a:r>
              <a:rPr lang="en-US" altLang="zh-CN" sz="3200" b="1">
                <a:ea typeface="黑体" panose="02010609060101010101" pitchFamily="49" charset="-122"/>
              </a:rPr>
              <a:t> </a:t>
            </a:r>
            <a:r>
              <a:rPr lang="en-US" altLang="zh-CN" sz="3200" b="1">
                <a:latin typeface="黑体" panose="02010609060101010101" pitchFamily="49" charset="-122"/>
                <a:ea typeface="黑体" panose="02010609060101010101" pitchFamily="49" charset="-122"/>
              </a:rPr>
              <a:t> </a:t>
            </a:r>
            <a:r>
              <a:rPr lang="zh-CN" altLang="en-US" sz="3200" b="1">
                <a:latin typeface="黑体" panose="02010609060101010101" pitchFamily="49" charset="-122"/>
                <a:ea typeface="黑体" panose="02010609060101010101" pitchFamily="49" charset="-122"/>
                <a:hlinkClick r:id="rId7" action="ppaction://hlinksldjump"/>
              </a:rPr>
              <a:t>算法描述的工具</a:t>
            </a:r>
            <a:r>
              <a:rPr lang="zh-CN" altLang="en-US" sz="3200">
                <a:latin typeface="黑体" panose="02010609060101010101" pitchFamily="49" charset="-122"/>
                <a:ea typeface="黑体" panose="02010609060101010101" pitchFamily="49" charset="-122"/>
                <a:hlinkClick r:id="rId7" action="ppaction://hlinksldjump"/>
              </a:rPr>
              <a:t> </a:t>
            </a:r>
            <a:endParaRPr lang="zh-CN" altLang="en-US" sz="3200">
              <a:latin typeface="黑体" panose="02010609060101010101" pitchFamily="49" charset="-122"/>
              <a:ea typeface="黑体" panose="02010609060101010101" pitchFamily="49" charset="-122"/>
            </a:endParaRPr>
          </a:p>
        </p:txBody>
      </p:sp>
      <p:sp>
        <p:nvSpPr>
          <p:cNvPr id="6157" name="Text Box 13">
            <a:extLst>
              <a:ext uri="{FF2B5EF4-FFF2-40B4-BE49-F238E27FC236}">
                <a16:creationId xmlns:a16="http://schemas.microsoft.com/office/drawing/2014/main" id="{AB4A40C2-9F71-4BA6-B6F1-12329E0AF389}"/>
              </a:ext>
            </a:extLst>
          </p:cNvPr>
          <p:cNvSpPr txBox="1">
            <a:spLocks noChangeArrowheads="1"/>
          </p:cNvSpPr>
          <p:nvPr/>
        </p:nvSpPr>
        <p:spPr bwMode="auto">
          <a:xfrm>
            <a:off x="2783632" y="4648984"/>
            <a:ext cx="548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tx1"/>
              </a:buClr>
              <a:buSzPct val="75000"/>
              <a:buFont typeface="Wingdings" panose="05000000000000000000" pitchFamily="2" charset="2"/>
              <a:buChar char="l"/>
            </a:pPr>
            <a:r>
              <a:rPr lang="en-US" altLang="zh-CN" sz="3200" b="1" dirty="0">
                <a:latin typeface="黑体" panose="02010609060101010101" pitchFamily="49" charset="-122"/>
                <a:ea typeface="黑体" panose="02010609060101010101" pitchFamily="49" charset="-122"/>
              </a:rPr>
              <a:t>1.5</a:t>
            </a:r>
            <a:r>
              <a:rPr lang="en-US" altLang="zh-CN" sz="3200" b="1" dirty="0">
                <a:ea typeface="黑体" panose="02010609060101010101" pitchFamily="49" charset="-122"/>
              </a:rPr>
              <a:t> </a:t>
            </a:r>
            <a:r>
              <a:rPr lang="en-US" altLang="zh-CN" sz="3200" b="1" dirty="0">
                <a:latin typeface="黑体" panose="02010609060101010101" pitchFamily="49" charset="-122"/>
                <a:ea typeface="黑体" panose="02010609060101010101" pitchFamily="49" charset="-122"/>
              </a:rPr>
              <a:t> </a:t>
            </a:r>
            <a:r>
              <a:rPr lang="zh-CN" altLang="en-US" sz="3200" b="1" dirty="0">
                <a:latin typeface="黑体" panose="02010609060101010101" pitchFamily="49" charset="-122"/>
                <a:ea typeface="黑体" panose="02010609060101010101" pitchFamily="49" charset="-122"/>
                <a:hlinkClick r:id="rId8" action="ppaction://hlinksldjump"/>
              </a:rPr>
              <a:t>对算法作性能评价</a:t>
            </a:r>
            <a:endParaRPr lang="zh-CN" altLang="en-US" sz="32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149"/>
                                        </p:tgtEl>
                                        <p:attrNameLst>
                                          <p:attrName>style.visibility</p:attrName>
                                        </p:attrNameLst>
                                      </p:cBhvr>
                                      <p:to>
                                        <p:strVal val="visible"/>
                                      </p:to>
                                    </p:set>
                                    <p:anim calcmode="lin" valueType="num">
                                      <p:cBhvr additive="base">
                                        <p:cTn id="7" dur="500" fill="hold"/>
                                        <p:tgtEl>
                                          <p:spTgt spid="6149"/>
                                        </p:tgtEl>
                                        <p:attrNameLst>
                                          <p:attrName>ppt_x</p:attrName>
                                        </p:attrNameLst>
                                      </p:cBhvr>
                                      <p:tavLst>
                                        <p:tav tm="0">
                                          <p:val>
                                            <p:strVal val="#ppt_x"/>
                                          </p:val>
                                        </p:tav>
                                        <p:tav tm="100000">
                                          <p:val>
                                            <p:strVal val="#ppt_x"/>
                                          </p:val>
                                        </p:tav>
                                      </p:tavLst>
                                    </p:anim>
                                    <p:anim calcmode="lin" valueType="num">
                                      <p:cBhvr additive="base">
                                        <p:cTn id="8" dur="500" fill="hold"/>
                                        <p:tgtEl>
                                          <p:spTgt spid="614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152"/>
                                        </p:tgtEl>
                                        <p:attrNameLst>
                                          <p:attrName>style.visibility</p:attrName>
                                        </p:attrNameLst>
                                      </p:cBhvr>
                                      <p:to>
                                        <p:strVal val="visible"/>
                                      </p:to>
                                    </p:set>
                                    <p:anim calcmode="lin" valueType="num">
                                      <p:cBhvr additive="base">
                                        <p:cTn id="12" dur="500" fill="hold"/>
                                        <p:tgtEl>
                                          <p:spTgt spid="6152"/>
                                        </p:tgtEl>
                                        <p:attrNameLst>
                                          <p:attrName>ppt_x</p:attrName>
                                        </p:attrNameLst>
                                      </p:cBhvr>
                                      <p:tavLst>
                                        <p:tav tm="0">
                                          <p:val>
                                            <p:strVal val="#ppt_x"/>
                                          </p:val>
                                        </p:tav>
                                        <p:tav tm="100000">
                                          <p:val>
                                            <p:strVal val="#ppt_x"/>
                                          </p:val>
                                        </p:tav>
                                      </p:tavLst>
                                    </p:anim>
                                    <p:anim calcmode="lin" valueType="num">
                                      <p:cBhvr additive="base">
                                        <p:cTn id="13" dur="500" fill="hold"/>
                                        <p:tgtEl>
                                          <p:spTgt spid="615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153"/>
                                        </p:tgtEl>
                                        <p:attrNameLst>
                                          <p:attrName>style.visibility</p:attrName>
                                        </p:attrNameLst>
                                      </p:cBhvr>
                                      <p:to>
                                        <p:strVal val="visible"/>
                                      </p:to>
                                    </p:set>
                                    <p:anim calcmode="lin" valueType="num">
                                      <p:cBhvr additive="base">
                                        <p:cTn id="17" dur="500" fill="hold"/>
                                        <p:tgtEl>
                                          <p:spTgt spid="6153"/>
                                        </p:tgtEl>
                                        <p:attrNameLst>
                                          <p:attrName>ppt_x</p:attrName>
                                        </p:attrNameLst>
                                      </p:cBhvr>
                                      <p:tavLst>
                                        <p:tav tm="0">
                                          <p:val>
                                            <p:strVal val="#ppt_x"/>
                                          </p:val>
                                        </p:tav>
                                        <p:tav tm="100000">
                                          <p:val>
                                            <p:strVal val="#ppt_x"/>
                                          </p:val>
                                        </p:tav>
                                      </p:tavLst>
                                    </p:anim>
                                    <p:anim calcmode="lin" valueType="num">
                                      <p:cBhvr additive="base">
                                        <p:cTn id="18" dur="500" fill="hold"/>
                                        <p:tgtEl>
                                          <p:spTgt spid="6153"/>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155"/>
                                        </p:tgtEl>
                                        <p:attrNameLst>
                                          <p:attrName>style.visibility</p:attrName>
                                        </p:attrNameLst>
                                      </p:cBhvr>
                                      <p:to>
                                        <p:strVal val="visible"/>
                                      </p:to>
                                    </p:set>
                                    <p:anim calcmode="lin" valueType="num">
                                      <p:cBhvr additive="base">
                                        <p:cTn id="22" dur="500" fill="hold"/>
                                        <p:tgtEl>
                                          <p:spTgt spid="6155"/>
                                        </p:tgtEl>
                                        <p:attrNameLst>
                                          <p:attrName>ppt_x</p:attrName>
                                        </p:attrNameLst>
                                      </p:cBhvr>
                                      <p:tavLst>
                                        <p:tav tm="0">
                                          <p:val>
                                            <p:strVal val="#ppt_x"/>
                                          </p:val>
                                        </p:tav>
                                        <p:tav tm="100000">
                                          <p:val>
                                            <p:strVal val="#ppt_x"/>
                                          </p:val>
                                        </p:tav>
                                      </p:tavLst>
                                    </p:anim>
                                    <p:anim calcmode="lin" valueType="num">
                                      <p:cBhvr additive="base">
                                        <p:cTn id="23" dur="500" fill="hold"/>
                                        <p:tgtEl>
                                          <p:spTgt spid="6155"/>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157"/>
                                        </p:tgtEl>
                                        <p:attrNameLst>
                                          <p:attrName>style.visibility</p:attrName>
                                        </p:attrNameLst>
                                      </p:cBhvr>
                                      <p:to>
                                        <p:strVal val="visible"/>
                                      </p:to>
                                    </p:set>
                                    <p:anim calcmode="lin" valueType="num">
                                      <p:cBhvr additive="base">
                                        <p:cTn id="27" dur="500" fill="hold"/>
                                        <p:tgtEl>
                                          <p:spTgt spid="6157"/>
                                        </p:tgtEl>
                                        <p:attrNameLst>
                                          <p:attrName>ppt_x</p:attrName>
                                        </p:attrNameLst>
                                      </p:cBhvr>
                                      <p:tavLst>
                                        <p:tav tm="0">
                                          <p:val>
                                            <p:strVal val="#ppt_x"/>
                                          </p:val>
                                        </p:tav>
                                        <p:tav tm="100000">
                                          <p:val>
                                            <p:strVal val="#ppt_x"/>
                                          </p:val>
                                        </p:tav>
                                      </p:tavLst>
                                    </p:anim>
                                    <p:anim calcmode="lin" valueType="num">
                                      <p:cBhvr additive="base">
                                        <p:cTn id="28" dur="500" fill="hold"/>
                                        <p:tgtEl>
                                          <p:spTgt spid="6157"/>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147">
                                            <p:txEl>
                                              <p:pRg st="0" end="0"/>
                                            </p:txEl>
                                          </p:spTgt>
                                        </p:tgtEl>
                                        <p:attrNameLst>
                                          <p:attrName>style.visibility</p:attrName>
                                        </p:attrNameLst>
                                      </p:cBhvr>
                                      <p:to>
                                        <p:strVal val="visible"/>
                                      </p:to>
                                    </p:set>
                                    <p:anim calcmode="lin" valueType="num">
                                      <p:cBhvr additive="base">
                                        <p:cTn id="32"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advAuto="0"/>
      <p:bldP spid="6149" grpId="0" autoUpdateAnimBg="0"/>
      <p:bldP spid="6152" grpId="0" autoUpdateAnimBg="0"/>
      <p:bldP spid="6153" grpId="0" autoUpdateAnimBg="0"/>
      <p:bldP spid="6155" grpId="0" autoUpdateAnimBg="0"/>
      <p:bldP spid="615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DFDC6104-37C1-4945-B612-D89670E293F0}"/>
              </a:ext>
            </a:extLst>
          </p:cNvPr>
          <p:cNvSpPr>
            <a:spLocks noGrp="1" noChangeArrowheads="1"/>
          </p:cNvSpPr>
          <p:nvPr>
            <p:ph type="title"/>
          </p:nvPr>
        </p:nvSpPr>
        <p:spPr/>
        <p:txBody>
          <a:bodyPr/>
          <a:lstStyle/>
          <a:p>
            <a:pPr eaLnBrk="1" hangingPunct="1"/>
            <a:r>
              <a:rPr lang="en-US" altLang="zh-CN"/>
              <a:t>1.2  </a:t>
            </a:r>
            <a:r>
              <a:rPr lang="zh-CN" altLang="en-US">
                <a:latin typeface="宋体" panose="02010600030101010101" pitchFamily="2" charset="-122"/>
              </a:rPr>
              <a:t>数据结构的内容</a:t>
            </a:r>
            <a:r>
              <a:rPr lang="zh-CN" altLang="en-US"/>
              <a:t> </a:t>
            </a:r>
          </a:p>
        </p:txBody>
      </p:sp>
      <p:sp>
        <p:nvSpPr>
          <p:cNvPr id="22533" name="Rectangle 3">
            <a:extLst>
              <a:ext uri="{FF2B5EF4-FFF2-40B4-BE49-F238E27FC236}">
                <a16:creationId xmlns:a16="http://schemas.microsoft.com/office/drawing/2014/main" id="{BB7450E4-8064-4632-9A47-8CD4B06D90B8}"/>
              </a:ext>
            </a:extLst>
          </p:cNvPr>
          <p:cNvSpPr>
            <a:spLocks noGrp="1" noChangeArrowheads="1"/>
          </p:cNvSpPr>
          <p:nvPr>
            <p:ph idx="1"/>
          </p:nvPr>
        </p:nvSpPr>
        <p:spPr/>
        <p:txBody>
          <a:bodyPr/>
          <a:lstStyle/>
          <a:p>
            <a:pPr eaLnBrk="1" hangingPunct="1"/>
            <a:r>
              <a:rPr lang="zh-CN" altLang="en-US">
                <a:ea typeface="黑体" panose="02010609060101010101" pitchFamily="49" charset="-122"/>
                <a:hlinkClick r:id="rId2" action="ppaction://hlinksldjump"/>
              </a:rPr>
              <a:t>逻辑结构</a:t>
            </a:r>
            <a:r>
              <a:rPr lang="zh-CN" altLang="en-US">
                <a:hlinkClick r:id="rId2" action="ppaction://hlinksldjump"/>
              </a:rPr>
              <a:t> </a:t>
            </a:r>
            <a:endParaRPr lang="zh-CN" altLang="en-US"/>
          </a:p>
          <a:p>
            <a:pPr eaLnBrk="1" hangingPunct="1"/>
            <a:r>
              <a:rPr lang="zh-CN" altLang="en-US">
                <a:ea typeface="黑体" panose="02010609060101010101" pitchFamily="49" charset="-122"/>
                <a:hlinkClick r:id="rId3" action="ppaction://hlinksldjump"/>
              </a:rPr>
              <a:t>存储结构</a:t>
            </a:r>
            <a:r>
              <a:rPr lang="zh-CN" altLang="en-US">
                <a:hlinkClick r:id="rId3" action="ppaction://hlinksldjump"/>
              </a:rPr>
              <a:t> </a:t>
            </a:r>
            <a:endParaRPr lang="zh-CN" altLang="en-US"/>
          </a:p>
          <a:p>
            <a:pPr eaLnBrk="1" hangingPunct="1"/>
            <a:r>
              <a:rPr lang="zh-CN" altLang="en-US">
                <a:ea typeface="黑体" panose="02010609060101010101" pitchFamily="49" charset="-122"/>
                <a:hlinkClick r:id="rId4" action="ppaction://hlinksldjump"/>
              </a:rPr>
              <a:t>运算集合</a:t>
            </a:r>
            <a:r>
              <a:rPr lang="zh-CN" altLang="en-US">
                <a:hlinkClick r:id="rId4" action="ppaction://hlinksldjump"/>
              </a:rPr>
              <a:t> </a:t>
            </a:r>
            <a:endParaRPr lang="zh-CN" altLang="en-US"/>
          </a:p>
        </p:txBody>
      </p:sp>
      <p:sp>
        <p:nvSpPr>
          <p:cNvPr id="6" name="灯片编号占位符 5">
            <a:extLst>
              <a:ext uri="{FF2B5EF4-FFF2-40B4-BE49-F238E27FC236}">
                <a16:creationId xmlns:a16="http://schemas.microsoft.com/office/drawing/2014/main" id="{3B3932B5-94B6-417B-AE03-D95C59C177F0}"/>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A3A3C5F-9AF5-448D-9AE6-78CBC181378D}" type="slidenum">
              <a:rPr kumimoji="0" lang="en-US" altLang="zh-CN" sz="2600">
                <a:solidFill>
                  <a:schemeClr val="bg1"/>
                </a:solidFill>
                <a:latin typeface="Arial" panose="020B0604020202020204" pitchFamily="34" charset="0"/>
              </a:rPr>
              <a:pPr eaLnBrk="1" hangingPunct="1"/>
              <a:t>20</a:t>
            </a:fld>
            <a:endParaRPr kumimoji="0" lang="en-US" altLang="zh-CN" sz="2600">
              <a:solidFill>
                <a:schemeClr val="bg1"/>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F8AD113B-B789-4B6F-A383-CC49FD3B2BD2}"/>
              </a:ext>
            </a:extLst>
          </p:cNvPr>
          <p:cNvSpPr>
            <a:spLocks noGrp="1" noChangeArrowheads="1"/>
          </p:cNvSpPr>
          <p:nvPr>
            <p:ph type="title"/>
          </p:nvPr>
        </p:nvSpPr>
        <p:spPr/>
        <p:txBody>
          <a:bodyPr/>
          <a:lstStyle/>
          <a:p>
            <a:pPr eaLnBrk="1" hangingPunct="1"/>
            <a:r>
              <a:rPr lang="zh-CN" altLang="en-US">
                <a:ea typeface="黑体" panose="02010609060101010101" pitchFamily="49" charset="-122"/>
              </a:rPr>
              <a:t>逻辑结构</a:t>
            </a:r>
          </a:p>
        </p:txBody>
      </p:sp>
      <p:sp>
        <p:nvSpPr>
          <p:cNvPr id="23557" name="Rectangle 3">
            <a:extLst>
              <a:ext uri="{FF2B5EF4-FFF2-40B4-BE49-F238E27FC236}">
                <a16:creationId xmlns:a16="http://schemas.microsoft.com/office/drawing/2014/main" id="{3DA8B8D2-23AF-468C-ACE6-4FC4EF4E3A66}"/>
              </a:ext>
            </a:extLst>
          </p:cNvPr>
          <p:cNvSpPr>
            <a:spLocks noGrp="1" noChangeArrowheads="1"/>
          </p:cNvSpPr>
          <p:nvPr>
            <p:ph idx="1"/>
          </p:nvPr>
        </p:nvSpPr>
        <p:spPr>
          <a:xfrm>
            <a:off x="2279576" y="1772816"/>
            <a:ext cx="8001000" cy="1219200"/>
          </a:xfrm>
        </p:spPr>
        <p:txBody>
          <a:bodyPr/>
          <a:lstStyle/>
          <a:p>
            <a:pPr eaLnBrk="1" hangingPunct="1"/>
            <a:r>
              <a:rPr lang="zh-CN" altLang="en-US">
                <a:solidFill>
                  <a:srgbClr val="FF00FF"/>
                </a:solidFill>
              </a:rPr>
              <a:t>定义：</a:t>
            </a:r>
          </a:p>
          <a:p>
            <a:pPr eaLnBrk="1" hangingPunct="1">
              <a:buFont typeface="Wingdings" panose="05000000000000000000" pitchFamily="2" charset="2"/>
              <a:buNone/>
            </a:pPr>
            <a:r>
              <a:rPr lang="zh-CN" altLang="en-US"/>
              <a:t> 	</a:t>
            </a:r>
            <a:r>
              <a:rPr lang="zh-CN" altLang="en-US">
                <a:latin typeface="Times New Roman" panose="02020603050405020304" pitchFamily="18" charset="0"/>
              </a:rPr>
              <a:t>数据的逻辑结构是指数据元素之间逻辑关系描述。</a:t>
            </a:r>
          </a:p>
        </p:txBody>
      </p:sp>
      <p:sp>
        <p:nvSpPr>
          <p:cNvPr id="8" name="灯片编号占位符 5">
            <a:extLst>
              <a:ext uri="{FF2B5EF4-FFF2-40B4-BE49-F238E27FC236}">
                <a16:creationId xmlns:a16="http://schemas.microsoft.com/office/drawing/2014/main" id="{E93C567A-C46C-4D41-97B7-6E58E9427393}"/>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A13C5A7-F7A6-4BEA-8FEA-04888ACF2186}" type="slidenum">
              <a:rPr kumimoji="0" lang="en-US" altLang="zh-CN" sz="2600">
                <a:solidFill>
                  <a:schemeClr val="bg1"/>
                </a:solidFill>
                <a:latin typeface="Arial" panose="020B0604020202020204" pitchFamily="34" charset="0"/>
              </a:rPr>
              <a:pPr eaLnBrk="1" hangingPunct="1"/>
              <a:t>21</a:t>
            </a:fld>
            <a:endParaRPr kumimoji="0" lang="en-US" altLang="zh-CN" sz="2600">
              <a:solidFill>
                <a:schemeClr val="bg1"/>
              </a:solidFill>
              <a:latin typeface="Arial" panose="020B0604020202020204" pitchFamily="34" charset="0"/>
            </a:endParaRPr>
          </a:p>
        </p:txBody>
      </p:sp>
      <p:sp>
        <p:nvSpPr>
          <p:cNvPr id="55301" name="Text Box 5">
            <a:extLst>
              <a:ext uri="{FF2B5EF4-FFF2-40B4-BE49-F238E27FC236}">
                <a16:creationId xmlns:a16="http://schemas.microsoft.com/office/drawing/2014/main" id="{AD763B02-FEFE-4323-969F-0B3B9761E1A2}"/>
              </a:ext>
            </a:extLst>
          </p:cNvPr>
          <p:cNvSpPr txBox="1">
            <a:spLocks noChangeArrowheads="1"/>
          </p:cNvSpPr>
          <p:nvPr/>
        </p:nvSpPr>
        <p:spPr bwMode="auto">
          <a:xfrm>
            <a:off x="2279576" y="2992017"/>
            <a:ext cx="8153400"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Char char="l"/>
            </a:pPr>
            <a:r>
              <a:rPr lang="zh-CN" altLang="en-US" sz="2800">
                <a:solidFill>
                  <a:srgbClr val="FF00FF"/>
                </a:solidFill>
                <a:latin typeface="Arial" panose="020B0604020202020204" pitchFamily="34" charset="0"/>
              </a:rPr>
              <a:t>形式化描述：</a:t>
            </a:r>
          </a:p>
          <a:p>
            <a:pPr eaLnBrk="1" hangingPunct="1">
              <a:spcBef>
                <a:spcPct val="20000"/>
              </a:spcBef>
              <a:buClr>
                <a:schemeClr val="tx1"/>
              </a:buClr>
              <a:buSzPct val="75000"/>
              <a:buFont typeface="Wingdings" panose="05000000000000000000" pitchFamily="2" charset="2"/>
              <a:buNone/>
            </a:pPr>
            <a:r>
              <a:rPr lang="zh-CN" altLang="en-US" sz="2800">
                <a:latin typeface="Arial" panose="020B0604020202020204" pitchFamily="34" charset="0"/>
              </a:rPr>
              <a:t>	</a:t>
            </a:r>
            <a:r>
              <a:rPr lang="en-US" altLang="zh-CN" sz="2800">
                <a:latin typeface="Arial" panose="020B0604020202020204" pitchFamily="34" charset="0"/>
              </a:rPr>
              <a:t>Data_Structure=</a:t>
            </a:r>
            <a:r>
              <a:rPr lang="zh-CN" altLang="en-US" sz="2800">
                <a:latin typeface="Arial" panose="020B0604020202020204" pitchFamily="34" charset="0"/>
              </a:rPr>
              <a:t>（</a:t>
            </a:r>
            <a:r>
              <a:rPr lang="en-US" altLang="zh-CN" sz="2800">
                <a:latin typeface="Arial" panose="020B0604020202020204" pitchFamily="34" charset="0"/>
              </a:rPr>
              <a:t>D,R</a:t>
            </a:r>
            <a:r>
              <a:rPr lang="zh-CN" altLang="en-US" sz="2800">
                <a:latin typeface="Arial" panose="020B0604020202020204" pitchFamily="34" charset="0"/>
              </a:rPr>
              <a:t>）</a:t>
            </a:r>
            <a:r>
              <a:rPr lang="zh-CN" altLang="en-US" sz="2800">
                <a:latin typeface="宋体" panose="02010600030101010101" pitchFamily="2" charset="-122"/>
              </a:rPr>
              <a:t>其中</a:t>
            </a:r>
            <a:r>
              <a:rPr lang="en-US" altLang="zh-CN" sz="2800">
                <a:latin typeface="宋体" panose="02010600030101010101" pitchFamily="2" charset="-122"/>
              </a:rPr>
              <a:t>D</a:t>
            </a:r>
            <a:r>
              <a:rPr lang="zh-CN" altLang="en-US" sz="2800">
                <a:latin typeface="宋体" panose="02010600030101010101" pitchFamily="2" charset="-122"/>
              </a:rPr>
              <a:t>是数据元素的有限集，</a:t>
            </a:r>
            <a:r>
              <a:rPr lang="en-US" altLang="zh-CN" sz="2800">
                <a:latin typeface="宋体" panose="02010600030101010101" pitchFamily="2" charset="-122"/>
              </a:rPr>
              <a:t>R</a:t>
            </a:r>
            <a:r>
              <a:rPr lang="zh-CN" altLang="en-US" sz="2800">
                <a:latin typeface="宋体" panose="02010600030101010101" pitchFamily="2" charset="-122"/>
              </a:rPr>
              <a:t>是</a:t>
            </a:r>
            <a:r>
              <a:rPr lang="en-US" altLang="zh-CN" sz="2800">
                <a:latin typeface="宋体" panose="02010600030101010101" pitchFamily="2" charset="-122"/>
              </a:rPr>
              <a:t>D</a:t>
            </a:r>
            <a:r>
              <a:rPr lang="zh-CN" altLang="en-US" sz="2800">
                <a:latin typeface="宋体" panose="02010600030101010101" pitchFamily="2" charset="-122"/>
              </a:rPr>
              <a:t>上关系的有限集。</a:t>
            </a:r>
            <a:endParaRPr lang="zh-CN" altLang="en-US" sz="2800"/>
          </a:p>
        </p:txBody>
      </p:sp>
      <p:sp>
        <p:nvSpPr>
          <p:cNvPr id="55302" name="Text Box 6">
            <a:extLst>
              <a:ext uri="{FF2B5EF4-FFF2-40B4-BE49-F238E27FC236}">
                <a16:creationId xmlns:a16="http://schemas.microsoft.com/office/drawing/2014/main" id="{1B0416F1-D03B-4A92-B9AD-BDCEE10FD6DC}"/>
              </a:ext>
            </a:extLst>
          </p:cNvPr>
          <p:cNvSpPr txBox="1">
            <a:spLocks noChangeArrowheads="1"/>
          </p:cNvSpPr>
          <p:nvPr/>
        </p:nvSpPr>
        <p:spPr bwMode="auto">
          <a:xfrm>
            <a:off x="2279576" y="4516017"/>
            <a:ext cx="78486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Char char="l"/>
            </a:pPr>
            <a:r>
              <a:rPr lang="zh-CN" altLang="en-US" sz="2800">
                <a:solidFill>
                  <a:srgbClr val="FF00FF"/>
                </a:solidFill>
                <a:latin typeface="Arial" panose="020B0604020202020204" pitchFamily="34" charset="0"/>
              </a:rPr>
              <a:t>四类基本的结构</a:t>
            </a:r>
          </a:p>
          <a:p>
            <a:pPr eaLnBrk="1" hangingPunct="1">
              <a:spcBef>
                <a:spcPct val="20000"/>
              </a:spcBef>
              <a:buClr>
                <a:schemeClr val="tx1"/>
              </a:buClr>
              <a:buSzPct val="75000"/>
              <a:buFont typeface="Wingdings" panose="05000000000000000000" pitchFamily="2" charset="2"/>
              <a:buNone/>
            </a:pPr>
            <a:r>
              <a:rPr lang="zh-CN" altLang="en-US" sz="2800">
                <a:latin typeface="Arial" panose="020B0604020202020204" pitchFamily="34" charset="0"/>
              </a:rPr>
              <a:t>      </a:t>
            </a:r>
            <a:r>
              <a:rPr lang="zh-CN" altLang="en-US" sz="2800">
                <a:latin typeface="Arial" panose="020B0604020202020204" pitchFamily="34" charset="0"/>
                <a:hlinkClick r:id="rId2" action="ppaction://hlinksldjump"/>
              </a:rPr>
              <a:t>集合结构</a:t>
            </a:r>
            <a:r>
              <a:rPr lang="zh-CN" altLang="en-US" sz="2800">
                <a:latin typeface="Arial" panose="020B0604020202020204" pitchFamily="34" charset="0"/>
              </a:rPr>
              <a:t>、</a:t>
            </a:r>
            <a:r>
              <a:rPr lang="zh-CN" altLang="en-US" sz="2800">
                <a:latin typeface="Arial" panose="020B0604020202020204" pitchFamily="34" charset="0"/>
                <a:hlinkClick r:id="rId3" action="ppaction://hlinksldjump"/>
              </a:rPr>
              <a:t>线性结构</a:t>
            </a:r>
            <a:r>
              <a:rPr lang="zh-CN" altLang="en-US" sz="2800">
                <a:latin typeface="Arial" panose="020B0604020202020204" pitchFamily="34" charset="0"/>
              </a:rPr>
              <a:t>、</a:t>
            </a:r>
            <a:r>
              <a:rPr lang="zh-CN" altLang="en-US" sz="2800">
                <a:latin typeface="Arial" panose="020B0604020202020204" pitchFamily="34" charset="0"/>
                <a:hlinkClick r:id="rId4" action="ppaction://hlinksldjump"/>
              </a:rPr>
              <a:t>树型结构</a:t>
            </a:r>
            <a:r>
              <a:rPr lang="zh-CN" altLang="en-US" sz="2800">
                <a:latin typeface="Arial" panose="020B0604020202020204" pitchFamily="34" charset="0"/>
              </a:rPr>
              <a:t>、</a:t>
            </a:r>
            <a:r>
              <a:rPr lang="zh-CN" altLang="en-US" sz="2800">
                <a:latin typeface="Arial" panose="020B0604020202020204" pitchFamily="34" charset="0"/>
                <a:hlinkClick r:id="rId5" action="ppaction://hlinksldjump"/>
              </a:rPr>
              <a:t>图状结构</a:t>
            </a:r>
            <a:r>
              <a:rPr lang="zh-CN" altLang="en-US" sz="2800">
                <a:latin typeface="Arial" panose="020B0604020202020204" pitchFamily="34" charset="0"/>
              </a:rPr>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301"/>
                                        </p:tgtEl>
                                        <p:attrNameLst>
                                          <p:attrName>style.visibility</p:attrName>
                                        </p:attrNameLst>
                                      </p:cBhvr>
                                      <p:to>
                                        <p:strVal val="visible"/>
                                      </p:to>
                                    </p:set>
                                    <p:anim calcmode="lin" valueType="num">
                                      <p:cBhvr additive="base">
                                        <p:cTn id="7" dur="500" fill="hold"/>
                                        <p:tgtEl>
                                          <p:spTgt spid="55301"/>
                                        </p:tgtEl>
                                        <p:attrNameLst>
                                          <p:attrName>ppt_x</p:attrName>
                                        </p:attrNameLst>
                                      </p:cBhvr>
                                      <p:tavLst>
                                        <p:tav tm="0">
                                          <p:val>
                                            <p:strVal val="0-#ppt_w/2"/>
                                          </p:val>
                                        </p:tav>
                                        <p:tav tm="100000">
                                          <p:val>
                                            <p:strVal val="#ppt_x"/>
                                          </p:val>
                                        </p:tav>
                                      </p:tavLst>
                                    </p:anim>
                                    <p:anim calcmode="lin" valueType="num">
                                      <p:cBhvr additive="base">
                                        <p:cTn id="8" dur="500" fill="hold"/>
                                        <p:tgtEl>
                                          <p:spTgt spid="5530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5302"/>
                                        </p:tgtEl>
                                        <p:attrNameLst>
                                          <p:attrName>style.visibility</p:attrName>
                                        </p:attrNameLst>
                                      </p:cBhvr>
                                      <p:to>
                                        <p:strVal val="visible"/>
                                      </p:to>
                                    </p:set>
                                    <p:animEffect transition="in" filter="slide(fromBottom)">
                                      <p:cBhvr>
                                        <p:cTn id="13"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utoUpdateAnimBg="0"/>
      <p:bldP spid="5530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D4374596-7BBE-4381-90EA-03717E8B3AAF}"/>
              </a:ext>
            </a:extLst>
          </p:cNvPr>
          <p:cNvSpPr>
            <a:spLocks noGrp="1" noChangeArrowheads="1"/>
          </p:cNvSpPr>
          <p:nvPr>
            <p:ph type="title"/>
          </p:nvPr>
        </p:nvSpPr>
        <p:spPr/>
        <p:txBody>
          <a:bodyPr/>
          <a:lstStyle/>
          <a:p>
            <a:pPr eaLnBrk="1" hangingPunct="1"/>
            <a:r>
              <a:rPr lang="zh-CN" altLang="en-US"/>
              <a:t>集合结构</a:t>
            </a:r>
          </a:p>
        </p:txBody>
      </p:sp>
      <p:sp>
        <p:nvSpPr>
          <p:cNvPr id="24581" name="Rectangle 3">
            <a:extLst>
              <a:ext uri="{FF2B5EF4-FFF2-40B4-BE49-F238E27FC236}">
                <a16:creationId xmlns:a16="http://schemas.microsoft.com/office/drawing/2014/main" id="{24BAD536-1BC8-4652-BA3D-7C28ECA2CE17}"/>
              </a:ext>
            </a:extLst>
          </p:cNvPr>
          <p:cNvSpPr>
            <a:spLocks noGrp="1" noChangeArrowheads="1"/>
          </p:cNvSpPr>
          <p:nvPr>
            <p:ph idx="1"/>
          </p:nvPr>
        </p:nvSpPr>
        <p:spPr>
          <a:xfrm>
            <a:off x="1991544" y="1628800"/>
            <a:ext cx="8001000" cy="1600200"/>
          </a:xfrm>
        </p:spPr>
        <p:txBody>
          <a:bodyPr/>
          <a:lstStyle/>
          <a:p>
            <a:pPr eaLnBrk="1" hangingPunct="1"/>
            <a:r>
              <a:rPr lang="zh-CN" altLang="en-US" b="1">
                <a:solidFill>
                  <a:srgbClr val="FF00FF"/>
                </a:solidFill>
              </a:rPr>
              <a:t>定义</a:t>
            </a:r>
            <a:r>
              <a:rPr lang="zh-CN" altLang="en-US">
                <a:solidFill>
                  <a:srgbClr val="FF00FF"/>
                </a:solidFill>
              </a:rPr>
              <a:t>：</a:t>
            </a:r>
          </a:p>
          <a:p>
            <a:pPr eaLnBrk="1" hangingPunct="1">
              <a:buFont typeface="Wingdings" panose="05000000000000000000" pitchFamily="2" charset="2"/>
              <a:buNone/>
            </a:pPr>
            <a:r>
              <a:rPr lang="zh-CN" altLang="en-US">
                <a:latin typeface="宋体" panose="02010600030101010101" pitchFamily="2" charset="-122"/>
              </a:rPr>
              <a:t>		 </a:t>
            </a:r>
            <a:r>
              <a:rPr lang="zh-CN" altLang="en-US" b="1">
                <a:latin typeface="宋体" panose="02010600030101010101" pitchFamily="2" charset="-122"/>
              </a:rPr>
              <a:t>结构中的数据元素之间除了同属于一个集合的关系外，无任何其它关系。</a:t>
            </a:r>
            <a:r>
              <a:rPr lang="zh-CN" altLang="en-US"/>
              <a:t> </a:t>
            </a:r>
          </a:p>
        </p:txBody>
      </p:sp>
      <p:sp>
        <p:nvSpPr>
          <p:cNvPr id="14" name="灯片编号占位符 5">
            <a:extLst>
              <a:ext uri="{FF2B5EF4-FFF2-40B4-BE49-F238E27FC236}">
                <a16:creationId xmlns:a16="http://schemas.microsoft.com/office/drawing/2014/main" id="{410DD51A-AE4F-44FF-B1FB-B0BAAD45540C}"/>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A627985-6327-4184-8F9E-48406E2DE32A}" type="slidenum">
              <a:rPr kumimoji="0" lang="en-US" altLang="zh-CN" sz="2600">
                <a:solidFill>
                  <a:schemeClr val="bg1"/>
                </a:solidFill>
                <a:latin typeface="Arial" panose="020B0604020202020204" pitchFamily="34" charset="0"/>
              </a:rPr>
              <a:pPr eaLnBrk="1" hangingPunct="1"/>
              <a:t>22</a:t>
            </a:fld>
            <a:endParaRPr kumimoji="0" lang="en-US" altLang="zh-CN" sz="2600">
              <a:solidFill>
                <a:schemeClr val="bg1"/>
              </a:solidFill>
              <a:latin typeface="Arial" panose="020B0604020202020204" pitchFamily="34" charset="0"/>
            </a:endParaRPr>
          </a:p>
        </p:txBody>
      </p:sp>
      <p:grpSp>
        <p:nvGrpSpPr>
          <p:cNvPr id="2" name="Group 20">
            <a:extLst>
              <a:ext uri="{FF2B5EF4-FFF2-40B4-BE49-F238E27FC236}">
                <a16:creationId xmlns:a16="http://schemas.microsoft.com/office/drawing/2014/main" id="{A018282D-7432-4B8E-920A-3FD6364ED795}"/>
              </a:ext>
            </a:extLst>
          </p:cNvPr>
          <p:cNvGrpSpPr>
            <a:grpSpLocks/>
          </p:cNvGrpSpPr>
          <p:nvPr/>
        </p:nvGrpSpPr>
        <p:grpSpPr bwMode="auto">
          <a:xfrm>
            <a:off x="5191944" y="4067200"/>
            <a:ext cx="3176588" cy="1219200"/>
            <a:chOff x="2640" y="2928"/>
            <a:chExt cx="2001" cy="483"/>
          </a:xfrm>
        </p:grpSpPr>
        <p:sp>
          <p:nvSpPr>
            <p:cNvPr id="24585" name="Oval 21">
              <a:extLst>
                <a:ext uri="{FF2B5EF4-FFF2-40B4-BE49-F238E27FC236}">
                  <a16:creationId xmlns:a16="http://schemas.microsoft.com/office/drawing/2014/main" id="{27231794-37C3-4BA2-BDDF-F5FAC0AABFF6}"/>
                </a:ext>
              </a:extLst>
            </p:cNvPr>
            <p:cNvSpPr>
              <a:spLocks noChangeArrowheads="1"/>
            </p:cNvSpPr>
            <p:nvPr/>
          </p:nvSpPr>
          <p:spPr bwMode="auto">
            <a:xfrm flipH="1">
              <a:off x="4576" y="3010"/>
              <a:ext cx="65" cy="43"/>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86" name="Oval 22">
              <a:extLst>
                <a:ext uri="{FF2B5EF4-FFF2-40B4-BE49-F238E27FC236}">
                  <a16:creationId xmlns:a16="http://schemas.microsoft.com/office/drawing/2014/main" id="{719FF6D3-07B4-4FBC-BAEC-3703D651155E}"/>
                </a:ext>
              </a:extLst>
            </p:cNvPr>
            <p:cNvSpPr>
              <a:spLocks noChangeArrowheads="1"/>
            </p:cNvSpPr>
            <p:nvPr/>
          </p:nvSpPr>
          <p:spPr bwMode="auto">
            <a:xfrm flipH="1">
              <a:off x="4234" y="3172"/>
              <a:ext cx="64" cy="44"/>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87" name="Oval 23">
              <a:extLst>
                <a:ext uri="{FF2B5EF4-FFF2-40B4-BE49-F238E27FC236}">
                  <a16:creationId xmlns:a16="http://schemas.microsoft.com/office/drawing/2014/main" id="{1AE1EA44-58AD-4020-BB20-1A8D892F8D10}"/>
                </a:ext>
              </a:extLst>
            </p:cNvPr>
            <p:cNvSpPr>
              <a:spLocks noChangeArrowheads="1"/>
            </p:cNvSpPr>
            <p:nvPr/>
          </p:nvSpPr>
          <p:spPr bwMode="auto">
            <a:xfrm flipH="1">
              <a:off x="3274" y="3334"/>
              <a:ext cx="65" cy="45"/>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88" name="Oval 24">
              <a:extLst>
                <a:ext uri="{FF2B5EF4-FFF2-40B4-BE49-F238E27FC236}">
                  <a16:creationId xmlns:a16="http://schemas.microsoft.com/office/drawing/2014/main" id="{28BF470A-C89B-4064-A892-DE5F2966F014}"/>
                </a:ext>
              </a:extLst>
            </p:cNvPr>
            <p:cNvSpPr>
              <a:spLocks noChangeArrowheads="1"/>
            </p:cNvSpPr>
            <p:nvPr/>
          </p:nvSpPr>
          <p:spPr bwMode="auto">
            <a:xfrm flipH="1">
              <a:off x="3737" y="3254"/>
              <a:ext cx="64" cy="44"/>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89" name="Oval 25">
              <a:extLst>
                <a:ext uri="{FF2B5EF4-FFF2-40B4-BE49-F238E27FC236}">
                  <a16:creationId xmlns:a16="http://schemas.microsoft.com/office/drawing/2014/main" id="{2A3C02A6-3D9F-4913-9250-4CEDE6CF88B6}"/>
                </a:ext>
              </a:extLst>
            </p:cNvPr>
            <p:cNvSpPr>
              <a:spLocks noChangeArrowheads="1"/>
            </p:cNvSpPr>
            <p:nvPr/>
          </p:nvSpPr>
          <p:spPr bwMode="auto">
            <a:xfrm flipH="1">
              <a:off x="4285" y="3366"/>
              <a:ext cx="64" cy="45"/>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90" name="Text Box 26">
              <a:extLst>
                <a:ext uri="{FF2B5EF4-FFF2-40B4-BE49-F238E27FC236}">
                  <a16:creationId xmlns:a16="http://schemas.microsoft.com/office/drawing/2014/main" id="{E824693A-D046-4ECF-871E-3C298C605F7F}"/>
                </a:ext>
              </a:extLst>
            </p:cNvPr>
            <p:cNvSpPr txBox="1">
              <a:spLocks noChangeArrowheads="1"/>
            </p:cNvSpPr>
            <p:nvPr/>
          </p:nvSpPr>
          <p:spPr bwMode="auto">
            <a:xfrm>
              <a:off x="2640" y="2928"/>
              <a:ext cx="822" cy="244"/>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   </a:t>
              </a:r>
              <a:r>
                <a:rPr kumimoji="0" lang="zh-CN" altLang="en-US" b="1"/>
                <a:t>集合</a:t>
              </a:r>
            </a:p>
          </p:txBody>
        </p:sp>
      </p:grpSp>
      <p:sp>
        <p:nvSpPr>
          <p:cNvPr id="56347" name="Text Box 27">
            <a:extLst>
              <a:ext uri="{FF2B5EF4-FFF2-40B4-BE49-F238E27FC236}">
                <a16:creationId xmlns:a16="http://schemas.microsoft.com/office/drawing/2014/main" id="{0FBDA124-0F28-4B5F-BDC1-4E2FBD9041E0}"/>
              </a:ext>
            </a:extLst>
          </p:cNvPr>
          <p:cNvSpPr txBox="1">
            <a:spLocks noChangeArrowheads="1"/>
          </p:cNvSpPr>
          <p:nvPr/>
        </p:nvSpPr>
        <p:spPr bwMode="auto">
          <a:xfrm>
            <a:off x="2372544" y="3457601"/>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FF3300"/>
                </a:solidFill>
              </a:rPr>
              <a:t>例如：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6347"/>
                                        </p:tgtEl>
                                        <p:attrNameLst>
                                          <p:attrName>style.visibility</p:attrName>
                                        </p:attrNameLst>
                                      </p:cBhvr>
                                      <p:to>
                                        <p:strVal val="visible"/>
                                      </p:to>
                                    </p:set>
                                    <p:anim calcmode="lin" valueType="num">
                                      <p:cBhvr>
                                        <p:cTn id="7" dur="1000" fill="hold"/>
                                        <p:tgtEl>
                                          <p:spTgt spid="56347"/>
                                        </p:tgtEl>
                                        <p:attrNameLst>
                                          <p:attrName>ppt_w</p:attrName>
                                        </p:attrNameLst>
                                      </p:cBhvr>
                                      <p:tavLst>
                                        <p:tav tm="0">
                                          <p:val>
                                            <p:fltVal val="0"/>
                                          </p:val>
                                        </p:tav>
                                        <p:tav tm="100000">
                                          <p:val>
                                            <p:strVal val="#ppt_w"/>
                                          </p:val>
                                        </p:tav>
                                      </p:tavLst>
                                    </p:anim>
                                    <p:anim calcmode="lin" valueType="num">
                                      <p:cBhvr>
                                        <p:cTn id="8" dur="1000" fill="hold"/>
                                        <p:tgtEl>
                                          <p:spTgt spid="56347"/>
                                        </p:tgtEl>
                                        <p:attrNameLst>
                                          <p:attrName>ppt_h</p:attrName>
                                        </p:attrNameLst>
                                      </p:cBhvr>
                                      <p:tavLst>
                                        <p:tav tm="0">
                                          <p:val>
                                            <p:fltVal val="0"/>
                                          </p:val>
                                        </p:tav>
                                        <p:tav tm="100000">
                                          <p:val>
                                            <p:strVal val="#ppt_h"/>
                                          </p:val>
                                        </p:tav>
                                      </p:tavLst>
                                    </p:anim>
                                    <p:anim calcmode="lin" valueType="num">
                                      <p:cBhvr>
                                        <p:cTn id="9" dur="1000" fill="hold"/>
                                        <p:tgtEl>
                                          <p:spTgt spid="5634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634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F4E65EA5-4887-4ACE-BDB1-E462D814EDF4}"/>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线性结构</a:t>
            </a:r>
          </a:p>
        </p:txBody>
      </p:sp>
      <p:sp>
        <p:nvSpPr>
          <p:cNvPr id="25605" name="Rectangle 3">
            <a:extLst>
              <a:ext uri="{FF2B5EF4-FFF2-40B4-BE49-F238E27FC236}">
                <a16:creationId xmlns:a16="http://schemas.microsoft.com/office/drawing/2014/main" id="{A4B2E0EC-D882-4858-AB49-71DA4B9D3E58}"/>
              </a:ext>
            </a:extLst>
          </p:cNvPr>
          <p:cNvSpPr>
            <a:spLocks noGrp="1" noChangeArrowheads="1"/>
          </p:cNvSpPr>
          <p:nvPr>
            <p:ph idx="1"/>
          </p:nvPr>
        </p:nvSpPr>
        <p:spPr>
          <a:xfrm>
            <a:off x="2095500" y="1828800"/>
            <a:ext cx="8001000" cy="1600200"/>
          </a:xfrm>
        </p:spPr>
        <p:txBody>
          <a:bodyPr/>
          <a:lstStyle/>
          <a:p>
            <a:pPr eaLnBrk="1" hangingPunct="1"/>
            <a:r>
              <a:rPr lang="zh-CN" altLang="en-US" b="1">
                <a:solidFill>
                  <a:srgbClr val="FF00FF"/>
                </a:solidFill>
              </a:rPr>
              <a:t>定义：</a:t>
            </a:r>
            <a:endParaRPr lang="zh-CN" altLang="en-US" b="1">
              <a:latin typeface="宋体" panose="02010600030101010101" pitchFamily="2" charset="-122"/>
            </a:endParaRPr>
          </a:p>
          <a:p>
            <a:pPr algn="just" eaLnBrk="1" hangingPunct="1">
              <a:buFont typeface="Wingdings" panose="05000000000000000000" pitchFamily="2" charset="2"/>
              <a:buNone/>
            </a:pPr>
            <a:r>
              <a:rPr lang="zh-CN" altLang="en-US" b="1"/>
              <a:t>		  结构中的数据元素之间存在着</a:t>
            </a:r>
            <a:r>
              <a:rPr lang="zh-CN" altLang="en-US" b="1">
                <a:latin typeface="宋体" panose="02010600030101010101" pitchFamily="2" charset="-122"/>
              </a:rPr>
              <a:t>一对一的线性关系。</a:t>
            </a:r>
            <a:r>
              <a:rPr lang="zh-CN" altLang="en-US" b="1"/>
              <a:t> </a:t>
            </a:r>
          </a:p>
        </p:txBody>
      </p:sp>
      <p:sp>
        <p:nvSpPr>
          <p:cNvPr id="20" name="灯片编号占位符 5">
            <a:extLst>
              <a:ext uri="{FF2B5EF4-FFF2-40B4-BE49-F238E27FC236}">
                <a16:creationId xmlns:a16="http://schemas.microsoft.com/office/drawing/2014/main" id="{BB9A3EA5-4A78-4EF8-90D4-EA274D195C08}"/>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8116821-0D5E-445B-B063-C69380B4A42F}" type="slidenum">
              <a:rPr kumimoji="0" lang="en-US" altLang="zh-CN" sz="2600">
                <a:solidFill>
                  <a:schemeClr val="bg1"/>
                </a:solidFill>
                <a:latin typeface="Arial" panose="020B0604020202020204" pitchFamily="34" charset="0"/>
              </a:rPr>
              <a:pPr eaLnBrk="1" hangingPunct="1"/>
              <a:t>23</a:t>
            </a:fld>
            <a:endParaRPr kumimoji="0" lang="en-US" altLang="zh-CN" sz="2600">
              <a:solidFill>
                <a:schemeClr val="bg1"/>
              </a:solidFill>
              <a:latin typeface="Arial" panose="020B0604020202020204" pitchFamily="34" charset="0"/>
            </a:endParaRPr>
          </a:p>
        </p:txBody>
      </p:sp>
      <p:sp>
        <p:nvSpPr>
          <p:cNvPr id="57362" name="Text Box 18">
            <a:extLst>
              <a:ext uri="{FF2B5EF4-FFF2-40B4-BE49-F238E27FC236}">
                <a16:creationId xmlns:a16="http://schemas.microsoft.com/office/drawing/2014/main" id="{F4A5AD6A-132A-463A-A936-12AE883DC3BA}"/>
              </a:ext>
            </a:extLst>
          </p:cNvPr>
          <p:cNvSpPr txBox="1">
            <a:spLocks noChangeArrowheads="1"/>
          </p:cNvSpPr>
          <p:nvPr/>
        </p:nvSpPr>
        <p:spPr bwMode="auto">
          <a:xfrm>
            <a:off x="2324100" y="3657601"/>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FF3300"/>
                </a:solidFill>
              </a:rPr>
              <a:t>例如：</a:t>
            </a:r>
          </a:p>
        </p:txBody>
      </p:sp>
      <p:grpSp>
        <p:nvGrpSpPr>
          <p:cNvPr id="2" name="Group 19">
            <a:extLst>
              <a:ext uri="{FF2B5EF4-FFF2-40B4-BE49-F238E27FC236}">
                <a16:creationId xmlns:a16="http://schemas.microsoft.com/office/drawing/2014/main" id="{1F39E74D-DCF5-48BA-8F42-1AE720A25382}"/>
              </a:ext>
            </a:extLst>
          </p:cNvPr>
          <p:cNvGrpSpPr>
            <a:grpSpLocks/>
          </p:cNvGrpSpPr>
          <p:nvPr/>
        </p:nvGrpSpPr>
        <p:grpSpPr bwMode="auto">
          <a:xfrm>
            <a:off x="4533901" y="4419600"/>
            <a:ext cx="3719513" cy="685800"/>
            <a:chOff x="2112" y="3120"/>
            <a:chExt cx="2343" cy="287"/>
          </a:xfrm>
        </p:grpSpPr>
        <p:sp>
          <p:nvSpPr>
            <p:cNvPr id="25609" name="Text Box 20">
              <a:extLst>
                <a:ext uri="{FF2B5EF4-FFF2-40B4-BE49-F238E27FC236}">
                  <a16:creationId xmlns:a16="http://schemas.microsoft.com/office/drawing/2014/main" id="{4F49C55B-C07F-4E74-9BCA-2A1B72399418}"/>
                </a:ext>
              </a:extLst>
            </p:cNvPr>
            <p:cNvSpPr txBox="1">
              <a:spLocks noChangeArrowheads="1"/>
            </p:cNvSpPr>
            <p:nvPr/>
          </p:nvSpPr>
          <p:spPr bwMode="auto">
            <a:xfrm>
              <a:off x="2112" y="3120"/>
              <a:ext cx="822"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b="1"/>
                <a:t>线性表</a:t>
              </a:r>
            </a:p>
          </p:txBody>
        </p:sp>
        <p:sp>
          <p:nvSpPr>
            <p:cNvPr id="25610" name="Line 21">
              <a:extLst>
                <a:ext uri="{FF2B5EF4-FFF2-40B4-BE49-F238E27FC236}">
                  <a16:creationId xmlns:a16="http://schemas.microsoft.com/office/drawing/2014/main" id="{9F0BDC08-9C8C-4B87-AD5E-DB1CE193AEDB}"/>
                </a:ext>
              </a:extLst>
            </p:cNvPr>
            <p:cNvSpPr>
              <a:spLocks noChangeShapeType="1"/>
            </p:cNvSpPr>
            <p:nvPr/>
          </p:nvSpPr>
          <p:spPr bwMode="auto">
            <a:xfrm>
              <a:off x="2763" y="3386"/>
              <a:ext cx="3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1" name="Line 22">
              <a:extLst>
                <a:ext uri="{FF2B5EF4-FFF2-40B4-BE49-F238E27FC236}">
                  <a16:creationId xmlns:a16="http://schemas.microsoft.com/office/drawing/2014/main" id="{0F2B2224-BC88-4097-938B-799F7544D2C8}"/>
                </a:ext>
              </a:extLst>
            </p:cNvPr>
            <p:cNvSpPr>
              <a:spLocks noChangeShapeType="1"/>
            </p:cNvSpPr>
            <p:nvPr/>
          </p:nvSpPr>
          <p:spPr bwMode="auto">
            <a:xfrm>
              <a:off x="3129" y="3386"/>
              <a:ext cx="2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2" name="Line 23">
              <a:extLst>
                <a:ext uri="{FF2B5EF4-FFF2-40B4-BE49-F238E27FC236}">
                  <a16:creationId xmlns:a16="http://schemas.microsoft.com/office/drawing/2014/main" id="{3E2BEDF2-65A5-4601-B8CE-AF1EE571DB85}"/>
                </a:ext>
              </a:extLst>
            </p:cNvPr>
            <p:cNvSpPr>
              <a:spLocks noChangeShapeType="1"/>
            </p:cNvSpPr>
            <p:nvPr/>
          </p:nvSpPr>
          <p:spPr bwMode="auto">
            <a:xfrm>
              <a:off x="3425" y="3386"/>
              <a:ext cx="2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3" name="Line 24">
              <a:extLst>
                <a:ext uri="{FF2B5EF4-FFF2-40B4-BE49-F238E27FC236}">
                  <a16:creationId xmlns:a16="http://schemas.microsoft.com/office/drawing/2014/main" id="{A6084894-90A0-4097-B6B8-C13F4C1EF3A5}"/>
                </a:ext>
              </a:extLst>
            </p:cNvPr>
            <p:cNvSpPr>
              <a:spLocks noChangeShapeType="1"/>
            </p:cNvSpPr>
            <p:nvPr/>
          </p:nvSpPr>
          <p:spPr bwMode="auto">
            <a:xfrm>
              <a:off x="3769" y="3382"/>
              <a:ext cx="27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4" name="Line 25">
              <a:extLst>
                <a:ext uri="{FF2B5EF4-FFF2-40B4-BE49-F238E27FC236}">
                  <a16:creationId xmlns:a16="http://schemas.microsoft.com/office/drawing/2014/main" id="{C5CE56B1-6895-407C-9F03-797CB3C5F938}"/>
                </a:ext>
              </a:extLst>
            </p:cNvPr>
            <p:cNvSpPr>
              <a:spLocks noChangeShapeType="1"/>
            </p:cNvSpPr>
            <p:nvPr/>
          </p:nvSpPr>
          <p:spPr bwMode="auto">
            <a:xfrm>
              <a:off x="4111" y="3386"/>
              <a:ext cx="2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5" name="Oval 26">
              <a:extLst>
                <a:ext uri="{FF2B5EF4-FFF2-40B4-BE49-F238E27FC236}">
                  <a16:creationId xmlns:a16="http://schemas.microsoft.com/office/drawing/2014/main" id="{A03FE06D-D0F9-4D46-B171-FA366EEB27D4}"/>
                </a:ext>
              </a:extLst>
            </p:cNvPr>
            <p:cNvSpPr>
              <a:spLocks noChangeArrowheads="1"/>
            </p:cNvSpPr>
            <p:nvPr/>
          </p:nvSpPr>
          <p:spPr bwMode="auto">
            <a:xfrm>
              <a:off x="2711" y="3364"/>
              <a:ext cx="65" cy="43"/>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16" name="Oval 27">
              <a:extLst>
                <a:ext uri="{FF2B5EF4-FFF2-40B4-BE49-F238E27FC236}">
                  <a16:creationId xmlns:a16="http://schemas.microsoft.com/office/drawing/2014/main" id="{3CDEFCC0-DFF4-49E3-95F5-E4EAE89B1CF1}"/>
                </a:ext>
              </a:extLst>
            </p:cNvPr>
            <p:cNvSpPr>
              <a:spLocks noChangeArrowheads="1"/>
            </p:cNvSpPr>
            <p:nvPr/>
          </p:nvSpPr>
          <p:spPr bwMode="auto">
            <a:xfrm>
              <a:off x="3048" y="3364"/>
              <a:ext cx="65" cy="43"/>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17" name="Oval 28">
              <a:extLst>
                <a:ext uri="{FF2B5EF4-FFF2-40B4-BE49-F238E27FC236}">
                  <a16:creationId xmlns:a16="http://schemas.microsoft.com/office/drawing/2014/main" id="{DE42501D-16E0-496E-8435-9F031112DFFB}"/>
                </a:ext>
              </a:extLst>
            </p:cNvPr>
            <p:cNvSpPr>
              <a:spLocks noChangeArrowheads="1"/>
            </p:cNvSpPr>
            <p:nvPr/>
          </p:nvSpPr>
          <p:spPr bwMode="auto">
            <a:xfrm>
              <a:off x="3368" y="3364"/>
              <a:ext cx="65" cy="43"/>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18" name="Oval 29">
              <a:extLst>
                <a:ext uri="{FF2B5EF4-FFF2-40B4-BE49-F238E27FC236}">
                  <a16:creationId xmlns:a16="http://schemas.microsoft.com/office/drawing/2014/main" id="{C03919B1-D832-42DC-B634-8237D3C55F2E}"/>
                </a:ext>
              </a:extLst>
            </p:cNvPr>
            <p:cNvSpPr>
              <a:spLocks noChangeArrowheads="1"/>
            </p:cNvSpPr>
            <p:nvPr/>
          </p:nvSpPr>
          <p:spPr bwMode="auto">
            <a:xfrm>
              <a:off x="3711" y="3364"/>
              <a:ext cx="65" cy="43"/>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19" name="Oval 30">
              <a:extLst>
                <a:ext uri="{FF2B5EF4-FFF2-40B4-BE49-F238E27FC236}">
                  <a16:creationId xmlns:a16="http://schemas.microsoft.com/office/drawing/2014/main" id="{A5C73036-FB68-4853-BC0A-3646BDB92017}"/>
                </a:ext>
              </a:extLst>
            </p:cNvPr>
            <p:cNvSpPr>
              <a:spLocks noChangeArrowheads="1"/>
            </p:cNvSpPr>
            <p:nvPr/>
          </p:nvSpPr>
          <p:spPr bwMode="auto">
            <a:xfrm>
              <a:off x="4059" y="3364"/>
              <a:ext cx="65" cy="43"/>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20" name="Oval 31">
              <a:extLst>
                <a:ext uri="{FF2B5EF4-FFF2-40B4-BE49-F238E27FC236}">
                  <a16:creationId xmlns:a16="http://schemas.microsoft.com/office/drawing/2014/main" id="{755BF4DF-A72F-4BE5-A3F1-BFBE3ADF7765}"/>
                </a:ext>
              </a:extLst>
            </p:cNvPr>
            <p:cNvSpPr>
              <a:spLocks noChangeArrowheads="1"/>
            </p:cNvSpPr>
            <p:nvPr/>
          </p:nvSpPr>
          <p:spPr bwMode="auto">
            <a:xfrm>
              <a:off x="4390" y="3364"/>
              <a:ext cx="65" cy="43"/>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7362"/>
                                        </p:tgtEl>
                                        <p:attrNameLst>
                                          <p:attrName>style.visibility</p:attrName>
                                        </p:attrNameLst>
                                      </p:cBhvr>
                                      <p:to>
                                        <p:strVal val="visible"/>
                                      </p:to>
                                    </p:set>
                                    <p:anim calcmode="lin" valueType="num">
                                      <p:cBhvr>
                                        <p:cTn id="7" dur="1000" fill="hold"/>
                                        <p:tgtEl>
                                          <p:spTgt spid="57362"/>
                                        </p:tgtEl>
                                        <p:attrNameLst>
                                          <p:attrName>ppt_w</p:attrName>
                                        </p:attrNameLst>
                                      </p:cBhvr>
                                      <p:tavLst>
                                        <p:tav tm="0">
                                          <p:val>
                                            <p:fltVal val="0"/>
                                          </p:val>
                                        </p:tav>
                                        <p:tav tm="100000">
                                          <p:val>
                                            <p:strVal val="#ppt_w"/>
                                          </p:val>
                                        </p:tav>
                                      </p:tavLst>
                                    </p:anim>
                                    <p:anim calcmode="lin" valueType="num">
                                      <p:cBhvr>
                                        <p:cTn id="8" dur="1000" fill="hold"/>
                                        <p:tgtEl>
                                          <p:spTgt spid="57362"/>
                                        </p:tgtEl>
                                        <p:attrNameLst>
                                          <p:attrName>ppt_h</p:attrName>
                                        </p:attrNameLst>
                                      </p:cBhvr>
                                      <p:tavLst>
                                        <p:tav tm="0">
                                          <p:val>
                                            <p:fltVal val="0"/>
                                          </p:val>
                                        </p:tav>
                                        <p:tav tm="100000">
                                          <p:val>
                                            <p:strVal val="#ppt_h"/>
                                          </p:val>
                                        </p:tav>
                                      </p:tavLst>
                                    </p:anim>
                                    <p:anim calcmode="lin" valueType="num">
                                      <p:cBhvr>
                                        <p:cTn id="9" dur="1000" fill="hold"/>
                                        <p:tgtEl>
                                          <p:spTgt spid="5736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736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2"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lide(fromRigh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ADCEE05F-7526-4F56-8FBA-C7FED78C2D28}"/>
              </a:ext>
            </a:extLst>
          </p:cNvPr>
          <p:cNvSpPr>
            <a:spLocks noGrp="1" noChangeArrowheads="1"/>
          </p:cNvSpPr>
          <p:nvPr>
            <p:ph type="title"/>
          </p:nvPr>
        </p:nvSpPr>
        <p:spPr/>
        <p:txBody>
          <a:bodyPr/>
          <a:lstStyle/>
          <a:p>
            <a:pPr eaLnBrk="1" hangingPunct="1"/>
            <a:r>
              <a:rPr lang="zh-CN" altLang="en-US"/>
              <a:t>树型结构</a:t>
            </a:r>
          </a:p>
        </p:txBody>
      </p:sp>
      <p:sp>
        <p:nvSpPr>
          <p:cNvPr id="26629" name="Rectangle 3">
            <a:extLst>
              <a:ext uri="{FF2B5EF4-FFF2-40B4-BE49-F238E27FC236}">
                <a16:creationId xmlns:a16="http://schemas.microsoft.com/office/drawing/2014/main" id="{20DD02FE-A2B9-47D7-B16D-659F4526F667}"/>
              </a:ext>
            </a:extLst>
          </p:cNvPr>
          <p:cNvSpPr>
            <a:spLocks noGrp="1" noChangeArrowheads="1"/>
          </p:cNvSpPr>
          <p:nvPr>
            <p:ph idx="1"/>
          </p:nvPr>
        </p:nvSpPr>
        <p:spPr>
          <a:xfrm>
            <a:off x="2095500" y="1700808"/>
            <a:ext cx="8001000" cy="1676400"/>
          </a:xfrm>
        </p:spPr>
        <p:txBody>
          <a:bodyPr/>
          <a:lstStyle/>
          <a:p>
            <a:pPr eaLnBrk="1" hangingPunct="1"/>
            <a:r>
              <a:rPr lang="zh-CN" altLang="en-US">
                <a:solidFill>
                  <a:srgbClr val="FF00FF"/>
                </a:solidFill>
              </a:rPr>
              <a:t>定义：</a:t>
            </a:r>
            <a:endParaRPr lang="zh-CN" altLang="en-US"/>
          </a:p>
          <a:p>
            <a:pPr eaLnBrk="1" hangingPunct="1">
              <a:buFont typeface="Wingdings" panose="05000000000000000000" pitchFamily="2" charset="2"/>
              <a:buNone/>
            </a:pPr>
            <a:r>
              <a:rPr lang="zh-CN" altLang="en-US"/>
              <a:t>		  </a:t>
            </a:r>
            <a:r>
              <a:rPr lang="zh-CN" altLang="en-US" b="1"/>
              <a:t>结构中的数据元素之间存在着</a:t>
            </a:r>
            <a:r>
              <a:rPr lang="zh-CN" altLang="en-US" b="1">
                <a:latin typeface="宋体" panose="02010600030101010101" pitchFamily="2" charset="-122"/>
              </a:rPr>
              <a:t>一对多的层次关系。</a:t>
            </a:r>
            <a:r>
              <a:rPr lang="zh-CN" altLang="en-US" b="1"/>
              <a:t> </a:t>
            </a:r>
          </a:p>
        </p:txBody>
      </p:sp>
      <p:sp>
        <p:nvSpPr>
          <p:cNvPr id="30" name="灯片编号占位符 5">
            <a:extLst>
              <a:ext uri="{FF2B5EF4-FFF2-40B4-BE49-F238E27FC236}">
                <a16:creationId xmlns:a16="http://schemas.microsoft.com/office/drawing/2014/main" id="{C68DF2D1-E5A9-46CE-8878-64402044A814}"/>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E2FACB6-64BD-4707-B6E9-D3168AA9F503}" type="slidenum">
              <a:rPr kumimoji="0" lang="en-US" altLang="zh-CN" sz="2600">
                <a:solidFill>
                  <a:schemeClr val="bg1"/>
                </a:solidFill>
                <a:latin typeface="Arial" panose="020B0604020202020204" pitchFamily="34" charset="0"/>
              </a:rPr>
              <a:pPr eaLnBrk="1" hangingPunct="1"/>
              <a:t>24</a:t>
            </a:fld>
            <a:endParaRPr kumimoji="0" lang="en-US" altLang="zh-CN" sz="2600">
              <a:solidFill>
                <a:schemeClr val="bg1"/>
              </a:solidFill>
              <a:latin typeface="Arial" panose="020B0604020202020204" pitchFamily="34" charset="0"/>
            </a:endParaRPr>
          </a:p>
        </p:txBody>
      </p:sp>
      <p:sp>
        <p:nvSpPr>
          <p:cNvPr id="59420" name="Text Box 28">
            <a:extLst>
              <a:ext uri="{FF2B5EF4-FFF2-40B4-BE49-F238E27FC236}">
                <a16:creationId xmlns:a16="http://schemas.microsoft.com/office/drawing/2014/main" id="{69EE0806-3680-48E2-BEF5-543B6B98614D}"/>
              </a:ext>
            </a:extLst>
          </p:cNvPr>
          <p:cNvSpPr txBox="1">
            <a:spLocks noChangeArrowheads="1"/>
          </p:cNvSpPr>
          <p:nvPr/>
        </p:nvSpPr>
        <p:spPr bwMode="auto">
          <a:xfrm>
            <a:off x="2400300" y="3529609"/>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FF3300"/>
                </a:solidFill>
              </a:rPr>
              <a:t>例如：</a:t>
            </a:r>
          </a:p>
        </p:txBody>
      </p:sp>
      <p:grpSp>
        <p:nvGrpSpPr>
          <p:cNvPr id="2" name="Group 29">
            <a:extLst>
              <a:ext uri="{FF2B5EF4-FFF2-40B4-BE49-F238E27FC236}">
                <a16:creationId xmlns:a16="http://schemas.microsoft.com/office/drawing/2014/main" id="{23A2C0CE-D629-482C-BF26-005C20C90206}"/>
              </a:ext>
            </a:extLst>
          </p:cNvPr>
          <p:cNvGrpSpPr>
            <a:grpSpLocks/>
          </p:cNvGrpSpPr>
          <p:nvPr/>
        </p:nvGrpSpPr>
        <p:grpSpPr bwMode="auto">
          <a:xfrm>
            <a:off x="5600700" y="3662958"/>
            <a:ext cx="4191000" cy="1390650"/>
            <a:chOff x="2784" y="2724"/>
            <a:chExt cx="2640" cy="530"/>
          </a:xfrm>
        </p:grpSpPr>
        <p:sp>
          <p:nvSpPr>
            <p:cNvPr id="26633" name="Line 30">
              <a:extLst>
                <a:ext uri="{FF2B5EF4-FFF2-40B4-BE49-F238E27FC236}">
                  <a16:creationId xmlns:a16="http://schemas.microsoft.com/office/drawing/2014/main" id="{5505E8D1-95C6-495E-B3DF-D3C6AEE897D4}"/>
                </a:ext>
              </a:extLst>
            </p:cNvPr>
            <p:cNvSpPr>
              <a:spLocks noChangeShapeType="1"/>
            </p:cNvSpPr>
            <p:nvPr/>
          </p:nvSpPr>
          <p:spPr bwMode="auto">
            <a:xfrm flipV="1">
              <a:off x="3332" y="2804"/>
              <a:ext cx="823" cy="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4" name="Line 31">
              <a:extLst>
                <a:ext uri="{FF2B5EF4-FFF2-40B4-BE49-F238E27FC236}">
                  <a16:creationId xmlns:a16="http://schemas.microsoft.com/office/drawing/2014/main" id="{CAB419AD-42D4-4D0C-854C-CDF03DA2CDC2}"/>
                </a:ext>
              </a:extLst>
            </p:cNvPr>
            <p:cNvSpPr>
              <a:spLocks noChangeShapeType="1"/>
            </p:cNvSpPr>
            <p:nvPr/>
          </p:nvSpPr>
          <p:spPr bwMode="auto">
            <a:xfrm>
              <a:off x="4280" y="2804"/>
              <a:ext cx="834" cy="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5" name="Oval 32">
              <a:extLst>
                <a:ext uri="{FF2B5EF4-FFF2-40B4-BE49-F238E27FC236}">
                  <a16:creationId xmlns:a16="http://schemas.microsoft.com/office/drawing/2014/main" id="{EEF77FA0-8A29-4862-925A-30544EBD6C69}"/>
                </a:ext>
              </a:extLst>
            </p:cNvPr>
            <p:cNvSpPr>
              <a:spLocks noChangeArrowheads="1"/>
            </p:cNvSpPr>
            <p:nvPr/>
          </p:nvSpPr>
          <p:spPr bwMode="auto">
            <a:xfrm>
              <a:off x="4177" y="2761"/>
              <a:ext cx="66" cy="43"/>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36" name="Line 33">
              <a:extLst>
                <a:ext uri="{FF2B5EF4-FFF2-40B4-BE49-F238E27FC236}">
                  <a16:creationId xmlns:a16="http://schemas.microsoft.com/office/drawing/2014/main" id="{8D21D996-42D6-428F-A57D-44FFBA61BD4F}"/>
                </a:ext>
              </a:extLst>
            </p:cNvPr>
            <p:cNvSpPr>
              <a:spLocks noChangeShapeType="1"/>
            </p:cNvSpPr>
            <p:nvPr/>
          </p:nvSpPr>
          <p:spPr bwMode="auto">
            <a:xfrm flipH="1">
              <a:off x="3915" y="2804"/>
              <a:ext cx="274" cy="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7" name="Line 34">
              <a:extLst>
                <a:ext uri="{FF2B5EF4-FFF2-40B4-BE49-F238E27FC236}">
                  <a16:creationId xmlns:a16="http://schemas.microsoft.com/office/drawing/2014/main" id="{4BC70E47-D39B-47D3-8A68-2E3676F5D36C}"/>
                </a:ext>
              </a:extLst>
            </p:cNvPr>
            <p:cNvSpPr>
              <a:spLocks noChangeShapeType="1"/>
            </p:cNvSpPr>
            <p:nvPr/>
          </p:nvSpPr>
          <p:spPr bwMode="auto">
            <a:xfrm>
              <a:off x="4223" y="2804"/>
              <a:ext cx="411" cy="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8" name="Oval 35">
              <a:extLst>
                <a:ext uri="{FF2B5EF4-FFF2-40B4-BE49-F238E27FC236}">
                  <a16:creationId xmlns:a16="http://schemas.microsoft.com/office/drawing/2014/main" id="{CE1F23AE-3943-4076-8C90-03CCE67175BE}"/>
                </a:ext>
              </a:extLst>
            </p:cNvPr>
            <p:cNvSpPr>
              <a:spLocks noChangeArrowheads="1"/>
            </p:cNvSpPr>
            <p:nvPr/>
          </p:nvSpPr>
          <p:spPr bwMode="auto">
            <a:xfrm>
              <a:off x="3287" y="2974"/>
              <a:ext cx="64" cy="43"/>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39" name="Oval 36">
              <a:extLst>
                <a:ext uri="{FF2B5EF4-FFF2-40B4-BE49-F238E27FC236}">
                  <a16:creationId xmlns:a16="http://schemas.microsoft.com/office/drawing/2014/main" id="{056592FE-AD61-41CC-866D-676CA3528AC6}"/>
                </a:ext>
              </a:extLst>
            </p:cNvPr>
            <p:cNvSpPr>
              <a:spLocks noChangeArrowheads="1"/>
            </p:cNvSpPr>
            <p:nvPr/>
          </p:nvSpPr>
          <p:spPr bwMode="auto">
            <a:xfrm>
              <a:off x="3886" y="2974"/>
              <a:ext cx="65" cy="43"/>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40" name="Oval 37">
              <a:extLst>
                <a:ext uri="{FF2B5EF4-FFF2-40B4-BE49-F238E27FC236}">
                  <a16:creationId xmlns:a16="http://schemas.microsoft.com/office/drawing/2014/main" id="{DED87D0E-E37F-44DA-B84E-7B8C1909562B}"/>
                </a:ext>
              </a:extLst>
            </p:cNvPr>
            <p:cNvSpPr>
              <a:spLocks noChangeArrowheads="1"/>
            </p:cNvSpPr>
            <p:nvPr/>
          </p:nvSpPr>
          <p:spPr bwMode="auto">
            <a:xfrm>
              <a:off x="4628" y="2974"/>
              <a:ext cx="65" cy="43"/>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41" name="Oval 38">
              <a:extLst>
                <a:ext uri="{FF2B5EF4-FFF2-40B4-BE49-F238E27FC236}">
                  <a16:creationId xmlns:a16="http://schemas.microsoft.com/office/drawing/2014/main" id="{D5B499F4-02BF-4A1C-A221-83DCFE1C7565}"/>
                </a:ext>
              </a:extLst>
            </p:cNvPr>
            <p:cNvSpPr>
              <a:spLocks noChangeArrowheads="1"/>
            </p:cNvSpPr>
            <p:nvPr/>
          </p:nvSpPr>
          <p:spPr bwMode="auto">
            <a:xfrm>
              <a:off x="5126" y="2974"/>
              <a:ext cx="64" cy="43"/>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42" name="Line 39">
              <a:extLst>
                <a:ext uri="{FF2B5EF4-FFF2-40B4-BE49-F238E27FC236}">
                  <a16:creationId xmlns:a16="http://schemas.microsoft.com/office/drawing/2014/main" id="{9502C72A-4CCB-4D91-99E0-784F1CFAD80A}"/>
                </a:ext>
              </a:extLst>
            </p:cNvPr>
            <p:cNvSpPr>
              <a:spLocks noChangeShapeType="1"/>
            </p:cNvSpPr>
            <p:nvPr/>
          </p:nvSpPr>
          <p:spPr bwMode="auto">
            <a:xfrm>
              <a:off x="3321" y="3025"/>
              <a:ext cx="0" cy="1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3" name="Line 40">
              <a:extLst>
                <a:ext uri="{FF2B5EF4-FFF2-40B4-BE49-F238E27FC236}">
                  <a16:creationId xmlns:a16="http://schemas.microsoft.com/office/drawing/2014/main" id="{7B6F8665-E288-43EF-BACE-1FA94CA36EFE}"/>
                </a:ext>
              </a:extLst>
            </p:cNvPr>
            <p:cNvSpPr>
              <a:spLocks noChangeShapeType="1"/>
            </p:cNvSpPr>
            <p:nvPr/>
          </p:nvSpPr>
          <p:spPr bwMode="auto">
            <a:xfrm flipH="1">
              <a:off x="3606" y="3025"/>
              <a:ext cx="275" cy="1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4" name="Line 41">
              <a:extLst>
                <a:ext uri="{FF2B5EF4-FFF2-40B4-BE49-F238E27FC236}">
                  <a16:creationId xmlns:a16="http://schemas.microsoft.com/office/drawing/2014/main" id="{45A098F3-7615-4A06-94A0-D288C1369161}"/>
                </a:ext>
              </a:extLst>
            </p:cNvPr>
            <p:cNvSpPr>
              <a:spLocks noChangeShapeType="1"/>
            </p:cNvSpPr>
            <p:nvPr/>
          </p:nvSpPr>
          <p:spPr bwMode="auto">
            <a:xfrm>
              <a:off x="3949" y="3007"/>
              <a:ext cx="342" cy="1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5" name="Line 42">
              <a:extLst>
                <a:ext uri="{FF2B5EF4-FFF2-40B4-BE49-F238E27FC236}">
                  <a16:creationId xmlns:a16="http://schemas.microsoft.com/office/drawing/2014/main" id="{3F3066E0-1B84-4B0E-B61B-14D1C9BC666D}"/>
                </a:ext>
              </a:extLst>
            </p:cNvPr>
            <p:cNvSpPr>
              <a:spLocks noChangeShapeType="1"/>
            </p:cNvSpPr>
            <p:nvPr/>
          </p:nvSpPr>
          <p:spPr bwMode="auto">
            <a:xfrm>
              <a:off x="4657" y="3017"/>
              <a:ext cx="0" cy="1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6" name="Line 43">
              <a:extLst>
                <a:ext uri="{FF2B5EF4-FFF2-40B4-BE49-F238E27FC236}">
                  <a16:creationId xmlns:a16="http://schemas.microsoft.com/office/drawing/2014/main" id="{4A62B662-9E0D-4436-8E64-30E76F414AF4}"/>
                </a:ext>
              </a:extLst>
            </p:cNvPr>
            <p:cNvSpPr>
              <a:spLocks noChangeShapeType="1"/>
            </p:cNvSpPr>
            <p:nvPr/>
          </p:nvSpPr>
          <p:spPr bwMode="auto">
            <a:xfrm flipH="1">
              <a:off x="5011" y="3033"/>
              <a:ext cx="138" cy="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7" name="Line 44">
              <a:extLst>
                <a:ext uri="{FF2B5EF4-FFF2-40B4-BE49-F238E27FC236}">
                  <a16:creationId xmlns:a16="http://schemas.microsoft.com/office/drawing/2014/main" id="{DADD51CE-63C6-4F6E-9926-FA9379CFBD22}"/>
                </a:ext>
              </a:extLst>
            </p:cNvPr>
            <p:cNvSpPr>
              <a:spLocks noChangeShapeType="1"/>
            </p:cNvSpPr>
            <p:nvPr/>
          </p:nvSpPr>
          <p:spPr bwMode="auto">
            <a:xfrm>
              <a:off x="5183" y="3014"/>
              <a:ext cx="205" cy="1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8" name="Oval 45">
              <a:extLst>
                <a:ext uri="{FF2B5EF4-FFF2-40B4-BE49-F238E27FC236}">
                  <a16:creationId xmlns:a16="http://schemas.microsoft.com/office/drawing/2014/main" id="{AE603C3E-EED2-4046-BD1A-2A2BAF6BF0DA}"/>
                </a:ext>
              </a:extLst>
            </p:cNvPr>
            <p:cNvSpPr>
              <a:spLocks noChangeArrowheads="1"/>
            </p:cNvSpPr>
            <p:nvPr/>
          </p:nvSpPr>
          <p:spPr bwMode="auto">
            <a:xfrm>
              <a:off x="3292" y="3202"/>
              <a:ext cx="65" cy="44"/>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49" name="Oval 46">
              <a:extLst>
                <a:ext uri="{FF2B5EF4-FFF2-40B4-BE49-F238E27FC236}">
                  <a16:creationId xmlns:a16="http://schemas.microsoft.com/office/drawing/2014/main" id="{9A95CC9F-F162-4AC6-9F5C-F31ED1B91C80}"/>
                </a:ext>
              </a:extLst>
            </p:cNvPr>
            <p:cNvSpPr>
              <a:spLocks noChangeArrowheads="1"/>
            </p:cNvSpPr>
            <p:nvPr/>
          </p:nvSpPr>
          <p:spPr bwMode="auto">
            <a:xfrm>
              <a:off x="3561" y="3205"/>
              <a:ext cx="65" cy="45"/>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50" name="Oval 47">
              <a:extLst>
                <a:ext uri="{FF2B5EF4-FFF2-40B4-BE49-F238E27FC236}">
                  <a16:creationId xmlns:a16="http://schemas.microsoft.com/office/drawing/2014/main" id="{CA23CC5F-08F0-404A-A5E5-5D39FDB4DD46}"/>
                </a:ext>
              </a:extLst>
            </p:cNvPr>
            <p:cNvSpPr>
              <a:spLocks noChangeArrowheads="1"/>
            </p:cNvSpPr>
            <p:nvPr/>
          </p:nvSpPr>
          <p:spPr bwMode="auto">
            <a:xfrm>
              <a:off x="4623" y="3193"/>
              <a:ext cx="64" cy="44"/>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51" name="Oval 48">
              <a:extLst>
                <a:ext uri="{FF2B5EF4-FFF2-40B4-BE49-F238E27FC236}">
                  <a16:creationId xmlns:a16="http://schemas.microsoft.com/office/drawing/2014/main" id="{6E3030DF-1B1C-404A-8A42-344FE17D432B}"/>
                </a:ext>
              </a:extLst>
            </p:cNvPr>
            <p:cNvSpPr>
              <a:spLocks noChangeArrowheads="1"/>
            </p:cNvSpPr>
            <p:nvPr/>
          </p:nvSpPr>
          <p:spPr bwMode="auto">
            <a:xfrm>
              <a:off x="4246" y="3202"/>
              <a:ext cx="65" cy="44"/>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52" name="Oval 49">
              <a:extLst>
                <a:ext uri="{FF2B5EF4-FFF2-40B4-BE49-F238E27FC236}">
                  <a16:creationId xmlns:a16="http://schemas.microsoft.com/office/drawing/2014/main" id="{4E99A5FC-965C-4398-A5EA-B92EF5E5E27E}"/>
                </a:ext>
              </a:extLst>
            </p:cNvPr>
            <p:cNvSpPr>
              <a:spLocks noChangeArrowheads="1"/>
            </p:cNvSpPr>
            <p:nvPr/>
          </p:nvSpPr>
          <p:spPr bwMode="auto">
            <a:xfrm>
              <a:off x="4982" y="3202"/>
              <a:ext cx="65" cy="44"/>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53" name="Oval 50">
              <a:extLst>
                <a:ext uri="{FF2B5EF4-FFF2-40B4-BE49-F238E27FC236}">
                  <a16:creationId xmlns:a16="http://schemas.microsoft.com/office/drawing/2014/main" id="{3BE82A96-320D-4BB8-AF9C-EF8D949868F7}"/>
                </a:ext>
              </a:extLst>
            </p:cNvPr>
            <p:cNvSpPr>
              <a:spLocks noChangeArrowheads="1"/>
            </p:cNvSpPr>
            <p:nvPr/>
          </p:nvSpPr>
          <p:spPr bwMode="auto">
            <a:xfrm>
              <a:off x="5360" y="3210"/>
              <a:ext cx="64" cy="44"/>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54" name="Text Box 51">
              <a:extLst>
                <a:ext uri="{FF2B5EF4-FFF2-40B4-BE49-F238E27FC236}">
                  <a16:creationId xmlns:a16="http://schemas.microsoft.com/office/drawing/2014/main" id="{68637B19-A440-4F79-9CAA-EB3BBA7ECE51}"/>
                </a:ext>
              </a:extLst>
            </p:cNvPr>
            <p:cNvSpPr txBox="1">
              <a:spLocks noChangeArrowheads="1"/>
            </p:cNvSpPr>
            <p:nvPr/>
          </p:nvSpPr>
          <p:spPr bwMode="auto">
            <a:xfrm>
              <a:off x="2784" y="2724"/>
              <a:ext cx="68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       </a:t>
              </a:r>
              <a:r>
                <a:rPr kumimoji="0" lang="zh-CN" altLang="en-US" b="1"/>
                <a:t>树</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9420"/>
                                        </p:tgtEl>
                                        <p:attrNameLst>
                                          <p:attrName>style.visibility</p:attrName>
                                        </p:attrNameLst>
                                      </p:cBhvr>
                                      <p:to>
                                        <p:strVal val="visible"/>
                                      </p:to>
                                    </p:set>
                                    <p:anim calcmode="lin" valueType="num">
                                      <p:cBhvr>
                                        <p:cTn id="7" dur="1000" fill="hold"/>
                                        <p:tgtEl>
                                          <p:spTgt spid="59420"/>
                                        </p:tgtEl>
                                        <p:attrNameLst>
                                          <p:attrName>ppt_w</p:attrName>
                                        </p:attrNameLst>
                                      </p:cBhvr>
                                      <p:tavLst>
                                        <p:tav tm="0">
                                          <p:val>
                                            <p:fltVal val="0"/>
                                          </p:val>
                                        </p:tav>
                                        <p:tav tm="100000">
                                          <p:val>
                                            <p:strVal val="#ppt_w"/>
                                          </p:val>
                                        </p:tav>
                                      </p:tavLst>
                                    </p:anim>
                                    <p:anim calcmode="lin" valueType="num">
                                      <p:cBhvr>
                                        <p:cTn id="8" dur="1000" fill="hold"/>
                                        <p:tgtEl>
                                          <p:spTgt spid="59420"/>
                                        </p:tgtEl>
                                        <p:attrNameLst>
                                          <p:attrName>ppt_h</p:attrName>
                                        </p:attrNameLst>
                                      </p:cBhvr>
                                      <p:tavLst>
                                        <p:tav tm="0">
                                          <p:val>
                                            <p:fltVal val="0"/>
                                          </p:val>
                                        </p:tav>
                                        <p:tav tm="100000">
                                          <p:val>
                                            <p:strVal val="#ppt_h"/>
                                          </p:val>
                                        </p:tav>
                                      </p:tavLst>
                                    </p:anim>
                                    <p:anim calcmode="lin" valueType="num">
                                      <p:cBhvr>
                                        <p:cTn id="9" dur="1000" fill="hold"/>
                                        <p:tgtEl>
                                          <p:spTgt spid="5942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94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2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59ECCD07-7252-4B12-BDD4-E0CD1E09E93D}"/>
              </a:ext>
            </a:extLst>
          </p:cNvPr>
          <p:cNvSpPr>
            <a:spLocks noGrp="1" noChangeArrowheads="1"/>
          </p:cNvSpPr>
          <p:nvPr>
            <p:ph type="title"/>
          </p:nvPr>
        </p:nvSpPr>
        <p:spPr/>
        <p:txBody>
          <a:bodyPr/>
          <a:lstStyle/>
          <a:p>
            <a:pPr eaLnBrk="1" hangingPunct="1"/>
            <a:r>
              <a:rPr lang="zh-CN" altLang="en-US">
                <a:latin typeface="宋体" panose="02010600030101010101" pitchFamily="2" charset="-122"/>
                <a:ea typeface="黑体" panose="02010609060101010101" pitchFamily="49" charset="-122"/>
              </a:rPr>
              <a:t>图状结构或网状结构</a:t>
            </a:r>
            <a:r>
              <a:rPr lang="zh-CN" altLang="en-US">
                <a:latin typeface="宋体" panose="02010600030101010101" pitchFamily="2" charset="-122"/>
              </a:rPr>
              <a:t> </a:t>
            </a:r>
          </a:p>
        </p:txBody>
      </p:sp>
      <p:sp>
        <p:nvSpPr>
          <p:cNvPr id="27653" name="Rectangle 3">
            <a:extLst>
              <a:ext uri="{FF2B5EF4-FFF2-40B4-BE49-F238E27FC236}">
                <a16:creationId xmlns:a16="http://schemas.microsoft.com/office/drawing/2014/main" id="{9400FAA1-DD36-4541-A63D-AD5BE20C3D11}"/>
              </a:ext>
            </a:extLst>
          </p:cNvPr>
          <p:cNvSpPr>
            <a:spLocks noGrp="1" noChangeArrowheads="1"/>
          </p:cNvSpPr>
          <p:nvPr>
            <p:ph idx="1"/>
          </p:nvPr>
        </p:nvSpPr>
        <p:spPr>
          <a:xfrm>
            <a:off x="1991544" y="1828800"/>
            <a:ext cx="8001000" cy="1600200"/>
          </a:xfrm>
        </p:spPr>
        <p:txBody>
          <a:bodyPr/>
          <a:lstStyle/>
          <a:p>
            <a:pPr eaLnBrk="1" hangingPunct="1"/>
            <a:r>
              <a:rPr lang="zh-CN" altLang="en-US" b="1">
                <a:solidFill>
                  <a:srgbClr val="FF00FF"/>
                </a:solidFill>
              </a:rPr>
              <a:t>定义：</a:t>
            </a:r>
            <a:endParaRPr lang="zh-CN" altLang="en-US" b="1">
              <a:latin typeface="宋体" panose="02010600030101010101" pitchFamily="2" charset="-122"/>
            </a:endParaRPr>
          </a:p>
          <a:p>
            <a:pPr eaLnBrk="1" hangingPunct="1">
              <a:buFont typeface="Wingdings" panose="05000000000000000000" pitchFamily="2" charset="2"/>
              <a:buNone/>
            </a:pPr>
            <a:r>
              <a:rPr lang="zh-CN" altLang="en-US" b="1"/>
              <a:t>		  结构中的数据元素</a:t>
            </a:r>
            <a:r>
              <a:rPr lang="zh-CN" altLang="en-US" b="1">
                <a:latin typeface="宋体" panose="02010600030101010101" pitchFamily="2" charset="-122"/>
              </a:rPr>
              <a:t>之间存在着多对多的任意关系。</a:t>
            </a:r>
            <a:endParaRPr lang="zh-CN" altLang="en-US" b="1"/>
          </a:p>
        </p:txBody>
      </p:sp>
      <p:sp>
        <p:nvSpPr>
          <p:cNvPr id="25" name="灯片编号占位符 5">
            <a:extLst>
              <a:ext uri="{FF2B5EF4-FFF2-40B4-BE49-F238E27FC236}">
                <a16:creationId xmlns:a16="http://schemas.microsoft.com/office/drawing/2014/main" id="{E0C8EA1B-3AC0-41F5-9AD6-C57965C02279}"/>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41DF851-7E97-420E-BAD1-6EDDBFF2C3F7}" type="slidenum">
              <a:rPr kumimoji="0" lang="en-US" altLang="zh-CN" sz="2600">
                <a:solidFill>
                  <a:schemeClr val="bg1"/>
                </a:solidFill>
                <a:latin typeface="Arial" panose="020B0604020202020204" pitchFamily="34" charset="0"/>
              </a:rPr>
              <a:pPr eaLnBrk="1" hangingPunct="1"/>
              <a:t>25</a:t>
            </a:fld>
            <a:endParaRPr kumimoji="0" lang="en-US" altLang="zh-CN" sz="2600">
              <a:solidFill>
                <a:schemeClr val="bg1"/>
              </a:solidFill>
              <a:latin typeface="Arial" panose="020B0604020202020204" pitchFamily="34" charset="0"/>
            </a:endParaRPr>
          </a:p>
        </p:txBody>
      </p:sp>
      <p:sp>
        <p:nvSpPr>
          <p:cNvPr id="60439" name="Text Box 23">
            <a:extLst>
              <a:ext uri="{FF2B5EF4-FFF2-40B4-BE49-F238E27FC236}">
                <a16:creationId xmlns:a16="http://schemas.microsoft.com/office/drawing/2014/main" id="{B854A841-94D1-4815-B154-9E57933D67FC}"/>
              </a:ext>
            </a:extLst>
          </p:cNvPr>
          <p:cNvSpPr txBox="1">
            <a:spLocks noChangeArrowheads="1"/>
          </p:cNvSpPr>
          <p:nvPr/>
        </p:nvSpPr>
        <p:spPr bwMode="auto">
          <a:xfrm>
            <a:off x="2143944" y="3581401"/>
            <a:ext cx="205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FF3300"/>
                </a:solidFill>
              </a:rPr>
              <a:t>例如：</a:t>
            </a:r>
          </a:p>
        </p:txBody>
      </p:sp>
      <p:grpSp>
        <p:nvGrpSpPr>
          <p:cNvPr id="2" name="Group 24">
            <a:extLst>
              <a:ext uri="{FF2B5EF4-FFF2-40B4-BE49-F238E27FC236}">
                <a16:creationId xmlns:a16="http://schemas.microsoft.com/office/drawing/2014/main" id="{7C108130-47C4-43D4-A994-0609E6C1D811}"/>
              </a:ext>
            </a:extLst>
          </p:cNvPr>
          <p:cNvGrpSpPr>
            <a:grpSpLocks/>
          </p:cNvGrpSpPr>
          <p:nvPr/>
        </p:nvGrpSpPr>
        <p:grpSpPr bwMode="auto">
          <a:xfrm>
            <a:off x="5344344" y="3733800"/>
            <a:ext cx="4140200" cy="1524000"/>
            <a:chOff x="2688" y="2928"/>
            <a:chExt cx="2608" cy="579"/>
          </a:xfrm>
        </p:grpSpPr>
        <p:sp>
          <p:nvSpPr>
            <p:cNvPr id="27657" name="Line 25">
              <a:extLst>
                <a:ext uri="{FF2B5EF4-FFF2-40B4-BE49-F238E27FC236}">
                  <a16:creationId xmlns:a16="http://schemas.microsoft.com/office/drawing/2014/main" id="{A0314871-6D0C-4378-826C-4AD57F35EDAF}"/>
                </a:ext>
              </a:extLst>
            </p:cNvPr>
            <p:cNvSpPr>
              <a:spLocks noChangeShapeType="1"/>
            </p:cNvSpPr>
            <p:nvPr/>
          </p:nvSpPr>
          <p:spPr bwMode="auto">
            <a:xfrm>
              <a:off x="3907" y="3486"/>
              <a:ext cx="10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8" name="Line 26">
              <a:extLst>
                <a:ext uri="{FF2B5EF4-FFF2-40B4-BE49-F238E27FC236}">
                  <a16:creationId xmlns:a16="http://schemas.microsoft.com/office/drawing/2014/main" id="{D92A2100-7DB3-4B65-97C5-FF66C5CC5770}"/>
                </a:ext>
              </a:extLst>
            </p:cNvPr>
            <p:cNvSpPr>
              <a:spLocks noChangeShapeType="1"/>
            </p:cNvSpPr>
            <p:nvPr/>
          </p:nvSpPr>
          <p:spPr bwMode="auto">
            <a:xfrm flipV="1">
              <a:off x="3221" y="2998"/>
              <a:ext cx="823"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9" name="Line 27">
              <a:extLst>
                <a:ext uri="{FF2B5EF4-FFF2-40B4-BE49-F238E27FC236}">
                  <a16:creationId xmlns:a16="http://schemas.microsoft.com/office/drawing/2014/main" id="{896728BF-A650-4F07-9886-066D79073035}"/>
                </a:ext>
              </a:extLst>
            </p:cNvPr>
            <p:cNvSpPr>
              <a:spLocks noChangeShapeType="1"/>
            </p:cNvSpPr>
            <p:nvPr/>
          </p:nvSpPr>
          <p:spPr bwMode="auto">
            <a:xfrm>
              <a:off x="4044" y="2998"/>
              <a:ext cx="1233" cy="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0" name="Line 28">
              <a:extLst>
                <a:ext uri="{FF2B5EF4-FFF2-40B4-BE49-F238E27FC236}">
                  <a16:creationId xmlns:a16="http://schemas.microsoft.com/office/drawing/2014/main" id="{4A08B5F2-5F1E-4372-B691-C18135CEE851}"/>
                </a:ext>
              </a:extLst>
            </p:cNvPr>
            <p:cNvSpPr>
              <a:spLocks noChangeShapeType="1"/>
            </p:cNvSpPr>
            <p:nvPr/>
          </p:nvSpPr>
          <p:spPr bwMode="auto">
            <a:xfrm flipH="1">
              <a:off x="4455" y="3079"/>
              <a:ext cx="822" cy="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1" name="Line 29">
              <a:extLst>
                <a:ext uri="{FF2B5EF4-FFF2-40B4-BE49-F238E27FC236}">
                  <a16:creationId xmlns:a16="http://schemas.microsoft.com/office/drawing/2014/main" id="{BBC95764-0755-43AD-9561-40FF65C7C827}"/>
                </a:ext>
              </a:extLst>
            </p:cNvPr>
            <p:cNvSpPr>
              <a:spLocks noChangeShapeType="1"/>
            </p:cNvSpPr>
            <p:nvPr/>
          </p:nvSpPr>
          <p:spPr bwMode="auto">
            <a:xfrm flipH="1">
              <a:off x="3907" y="2998"/>
              <a:ext cx="137" cy="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2" name="Line 30">
              <a:extLst>
                <a:ext uri="{FF2B5EF4-FFF2-40B4-BE49-F238E27FC236}">
                  <a16:creationId xmlns:a16="http://schemas.microsoft.com/office/drawing/2014/main" id="{2F212902-A5CC-409D-BD72-D7E50D647A5C}"/>
                </a:ext>
              </a:extLst>
            </p:cNvPr>
            <p:cNvSpPr>
              <a:spLocks noChangeShapeType="1"/>
            </p:cNvSpPr>
            <p:nvPr/>
          </p:nvSpPr>
          <p:spPr bwMode="auto">
            <a:xfrm>
              <a:off x="3221" y="3405"/>
              <a:ext cx="686" cy="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3" name="Line 31">
              <a:extLst>
                <a:ext uri="{FF2B5EF4-FFF2-40B4-BE49-F238E27FC236}">
                  <a16:creationId xmlns:a16="http://schemas.microsoft.com/office/drawing/2014/main" id="{A9E51DE2-36C5-4B0E-B0BD-D93D673B39A0}"/>
                </a:ext>
              </a:extLst>
            </p:cNvPr>
            <p:cNvSpPr>
              <a:spLocks noChangeShapeType="1"/>
            </p:cNvSpPr>
            <p:nvPr/>
          </p:nvSpPr>
          <p:spPr bwMode="auto">
            <a:xfrm>
              <a:off x="4044" y="2998"/>
              <a:ext cx="411"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4" name="Line 32">
              <a:extLst>
                <a:ext uri="{FF2B5EF4-FFF2-40B4-BE49-F238E27FC236}">
                  <a16:creationId xmlns:a16="http://schemas.microsoft.com/office/drawing/2014/main" id="{56657384-12BC-4AAC-A850-B3E18DE02951}"/>
                </a:ext>
              </a:extLst>
            </p:cNvPr>
            <p:cNvSpPr>
              <a:spLocks noChangeShapeType="1"/>
            </p:cNvSpPr>
            <p:nvPr/>
          </p:nvSpPr>
          <p:spPr bwMode="auto">
            <a:xfrm flipV="1">
              <a:off x="3907" y="3242"/>
              <a:ext cx="548"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5" name="Line 33">
              <a:extLst>
                <a:ext uri="{FF2B5EF4-FFF2-40B4-BE49-F238E27FC236}">
                  <a16:creationId xmlns:a16="http://schemas.microsoft.com/office/drawing/2014/main" id="{70ED8F74-84D5-4940-AED6-E229558B7972}"/>
                </a:ext>
              </a:extLst>
            </p:cNvPr>
            <p:cNvSpPr>
              <a:spLocks noChangeShapeType="1"/>
            </p:cNvSpPr>
            <p:nvPr/>
          </p:nvSpPr>
          <p:spPr bwMode="auto">
            <a:xfrm flipH="1">
              <a:off x="5003" y="3079"/>
              <a:ext cx="274"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6" name="Line 34">
              <a:extLst>
                <a:ext uri="{FF2B5EF4-FFF2-40B4-BE49-F238E27FC236}">
                  <a16:creationId xmlns:a16="http://schemas.microsoft.com/office/drawing/2014/main" id="{58D93315-0CFB-4E0F-AE6B-F51200F91988}"/>
                </a:ext>
              </a:extLst>
            </p:cNvPr>
            <p:cNvSpPr>
              <a:spLocks noChangeShapeType="1"/>
            </p:cNvSpPr>
            <p:nvPr/>
          </p:nvSpPr>
          <p:spPr bwMode="auto">
            <a:xfrm>
              <a:off x="4455" y="3242"/>
              <a:ext cx="548"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7" name="Oval 35">
              <a:extLst>
                <a:ext uri="{FF2B5EF4-FFF2-40B4-BE49-F238E27FC236}">
                  <a16:creationId xmlns:a16="http://schemas.microsoft.com/office/drawing/2014/main" id="{3CF5150F-1BE6-4324-BEFD-BDD611A77E93}"/>
                </a:ext>
              </a:extLst>
            </p:cNvPr>
            <p:cNvSpPr>
              <a:spLocks noChangeArrowheads="1"/>
            </p:cNvSpPr>
            <p:nvPr/>
          </p:nvSpPr>
          <p:spPr bwMode="auto">
            <a:xfrm>
              <a:off x="4013" y="2974"/>
              <a:ext cx="65" cy="45"/>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68" name="Oval 36">
              <a:extLst>
                <a:ext uri="{FF2B5EF4-FFF2-40B4-BE49-F238E27FC236}">
                  <a16:creationId xmlns:a16="http://schemas.microsoft.com/office/drawing/2014/main" id="{363D9C7A-7BAC-47E8-960F-946084385267}"/>
                </a:ext>
              </a:extLst>
            </p:cNvPr>
            <p:cNvSpPr>
              <a:spLocks noChangeArrowheads="1"/>
            </p:cNvSpPr>
            <p:nvPr/>
          </p:nvSpPr>
          <p:spPr bwMode="auto">
            <a:xfrm>
              <a:off x="3872" y="3462"/>
              <a:ext cx="65" cy="45"/>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69" name="Oval 37">
              <a:extLst>
                <a:ext uri="{FF2B5EF4-FFF2-40B4-BE49-F238E27FC236}">
                  <a16:creationId xmlns:a16="http://schemas.microsoft.com/office/drawing/2014/main" id="{4A8254B8-DA51-4726-AFC5-7FD6E3005A2E}"/>
                </a:ext>
              </a:extLst>
            </p:cNvPr>
            <p:cNvSpPr>
              <a:spLocks noChangeArrowheads="1"/>
            </p:cNvSpPr>
            <p:nvPr/>
          </p:nvSpPr>
          <p:spPr bwMode="auto">
            <a:xfrm>
              <a:off x="3199" y="3382"/>
              <a:ext cx="64" cy="43"/>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70" name="Oval 38">
              <a:extLst>
                <a:ext uri="{FF2B5EF4-FFF2-40B4-BE49-F238E27FC236}">
                  <a16:creationId xmlns:a16="http://schemas.microsoft.com/office/drawing/2014/main" id="{52E86422-9A0F-4D21-902A-665588909759}"/>
                </a:ext>
              </a:extLst>
            </p:cNvPr>
            <p:cNvSpPr>
              <a:spLocks noChangeArrowheads="1"/>
            </p:cNvSpPr>
            <p:nvPr/>
          </p:nvSpPr>
          <p:spPr bwMode="auto">
            <a:xfrm>
              <a:off x="4432" y="3218"/>
              <a:ext cx="65" cy="45"/>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71" name="Oval 39">
              <a:extLst>
                <a:ext uri="{FF2B5EF4-FFF2-40B4-BE49-F238E27FC236}">
                  <a16:creationId xmlns:a16="http://schemas.microsoft.com/office/drawing/2014/main" id="{93B80835-8F83-4452-B627-94CA54ECCDD3}"/>
                </a:ext>
              </a:extLst>
            </p:cNvPr>
            <p:cNvSpPr>
              <a:spLocks noChangeArrowheads="1"/>
            </p:cNvSpPr>
            <p:nvPr/>
          </p:nvSpPr>
          <p:spPr bwMode="auto">
            <a:xfrm>
              <a:off x="4958" y="3462"/>
              <a:ext cx="64" cy="45"/>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72" name="Oval 40">
              <a:extLst>
                <a:ext uri="{FF2B5EF4-FFF2-40B4-BE49-F238E27FC236}">
                  <a16:creationId xmlns:a16="http://schemas.microsoft.com/office/drawing/2014/main" id="{B541B00F-AE15-44F5-BB51-843EA4456FCD}"/>
                </a:ext>
              </a:extLst>
            </p:cNvPr>
            <p:cNvSpPr>
              <a:spLocks noChangeArrowheads="1"/>
            </p:cNvSpPr>
            <p:nvPr/>
          </p:nvSpPr>
          <p:spPr bwMode="auto">
            <a:xfrm>
              <a:off x="5232" y="3056"/>
              <a:ext cx="64" cy="43"/>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73" name="Text Box 41">
              <a:extLst>
                <a:ext uri="{FF2B5EF4-FFF2-40B4-BE49-F238E27FC236}">
                  <a16:creationId xmlns:a16="http://schemas.microsoft.com/office/drawing/2014/main" id="{F37B7CAD-D4BF-4233-99A5-5DF93285D361}"/>
                </a:ext>
              </a:extLst>
            </p:cNvPr>
            <p:cNvSpPr txBox="1">
              <a:spLocks noChangeArrowheads="1"/>
            </p:cNvSpPr>
            <p:nvPr/>
          </p:nvSpPr>
          <p:spPr bwMode="auto">
            <a:xfrm>
              <a:off x="2688" y="2928"/>
              <a:ext cx="82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      </a:t>
              </a:r>
              <a:r>
                <a:rPr kumimoji="0" lang="zh-CN" altLang="en-US">
                  <a:ea typeface="黑体" panose="02010609060101010101" pitchFamily="49" charset="-122"/>
                </a:rPr>
                <a:t>图</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0439"/>
                                        </p:tgtEl>
                                        <p:attrNameLst>
                                          <p:attrName>style.visibility</p:attrName>
                                        </p:attrNameLst>
                                      </p:cBhvr>
                                      <p:to>
                                        <p:strVal val="visible"/>
                                      </p:to>
                                    </p:set>
                                    <p:anim calcmode="lin" valueType="num">
                                      <p:cBhvr>
                                        <p:cTn id="7" dur="1000" fill="hold"/>
                                        <p:tgtEl>
                                          <p:spTgt spid="60439"/>
                                        </p:tgtEl>
                                        <p:attrNameLst>
                                          <p:attrName>ppt_w</p:attrName>
                                        </p:attrNameLst>
                                      </p:cBhvr>
                                      <p:tavLst>
                                        <p:tav tm="0">
                                          <p:val>
                                            <p:fltVal val="0"/>
                                          </p:val>
                                        </p:tav>
                                        <p:tav tm="100000">
                                          <p:val>
                                            <p:strVal val="#ppt_w"/>
                                          </p:val>
                                        </p:tav>
                                      </p:tavLst>
                                    </p:anim>
                                    <p:anim calcmode="lin" valueType="num">
                                      <p:cBhvr>
                                        <p:cTn id="8" dur="1000" fill="hold"/>
                                        <p:tgtEl>
                                          <p:spTgt spid="60439"/>
                                        </p:tgtEl>
                                        <p:attrNameLst>
                                          <p:attrName>ppt_h</p:attrName>
                                        </p:attrNameLst>
                                      </p:cBhvr>
                                      <p:tavLst>
                                        <p:tav tm="0">
                                          <p:val>
                                            <p:fltVal val="0"/>
                                          </p:val>
                                        </p:tav>
                                        <p:tav tm="100000">
                                          <p:val>
                                            <p:strVal val="#ppt_h"/>
                                          </p:val>
                                        </p:tav>
                                      </p:tavLst>
                                    </p:anim>
                                    <p:anim calcmode="lin" valueType="num">
                                      <p:cBhvr>
                                        <p:cTn id="9" dur="1000" fill="hold"/>
                                        <p:tgtEl>
                                          <p:spTgt spid="6043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043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trips(downRigh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a:extLst>
              <a:ext uri="{FF2B5EF4-FFF2-40B4-BE49-F238E27FC236}">
                <a16:creationId xmlns:a16="http://schemas.microsoft.com/office/drawing/2014/main" id="{7D99A533-6615-4775-82B2-291257C879B4}"/>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544D9BD-9E6E-4B3A-B40E-665B8C332648}" type="slidenum">
              <a:rPr kumimoji="0" lang="en-US" altLang="zh-CN" sz="2600">
                <a:solidFill>
                  <a:schemeClr val="bg1"/>
                </a:solidFill>
                <a:latin typeface="Arial" panose="020B0604020202020204" pitchFamily="34" charset="0"/>
              </a:rPr>
              <a:pPr eaLnBrk="1" hangingPunct="1"/>
              <a:t>26</a:t>
            </a:fld>
            <a:endParaRPr kumimoji="0" lang="en-US" altLang="zh-CN" sz="2600">
              <a:solidFill>
                <a:schemeClr val="bg1"/>
              </a:solidFill>
              <a:latin typeface="Arial" panose="020B0604020202020204" pitchFamily="34" charset="0"/>
            </a:endParaRPr>
          </a:p>
        </p:txBody>
      </p:sp>
      <p:sp>
        <p:nvSpPr>
          <p:cNvPr id="28676" name="Text Box 2">
            <a:extLst>
              <a:ext uri="{FF2B5EF4-FFF2-40B4-BE49-F238E27FC236}">
                <a16:creationId xmlns:a16="http://schemas.microsoft.com/office/drawing/2014/main" id="{4961B5B0-6F5B-4270-910B-27DF9481EC8B}"/>
              </a:ext>
            </a:extLst>
          </p:cNvPr>
          <p:cNvSpPr txBox="1">
            <a:spLocks noChangeArrowheads="1"/>
          </p:cNvSpPr>
          <p:nvPr/>
        </p:nvSpPr>
        <p:spPr bwMode="auto">
          <a:xfrm>
            <a:off x="2667000" y="2514601"/>
            <a:ext cx="662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综上所述，数据的逻辑结构可概括为</a:t>
            </a:r>
            <a:r>
              <a:rPr lang="zh-CN" altLang="en-US" sz="2800"/>
              <a:t>：</a:t>
            </a:r>
          </a:p>
        </p:txBody>
      </p:sp>
      <p:grpSp>
        <p:nvGrpSpPr>
          <p:cNvPr id="2" name="Group 31">
            <a:extLst>
              <a:ext uri="{FF2B5EF4-FFF2-40B4-BE49-F238E27FC236}">
                <a16:creationId xmlns:a16="http://schemas.microsoft.com/office/drawing/2014/main" id="{01EE5256-899F-4A5D-BF11-598E24A9E420}"/>
              </a:ext>
            </a:extLst>
          </p:cNvPr>
          <p:cNvGrpSpPr>
            <a:grpSpLocks/>
          </p:cNvGrpSpPr>
          <p:nvPr/>
        </p:nvGrpSpPr>
        <p:grpSpPr bwMode="auto">
          <a:xfrm>
            <a:off x="3124200" y="3733800"/>
            <a:ext cx="7323138" cy="1981200"/>
            <a:chOff x="1008" y="2352"/>
            <a:chExt cx="4613" cy="1248"/>
          </a:xfrm>
        </p:grpSpPr>
        <p:sp>
          <p:nvSpPr>
            <p:cNvPr id="28680" name="AutoShape 4">
              <a:extLst>
                <a:ext uri="{FF2B5EF4-FFF2-40B4-BE49-F238E27FC236}">
                  <a16:creationId xmlns:a16="http://schemas.microsoft.com/office/drawing/2014/main" id="{CADD673A-B8F9-422B-98A0-A044055B8693}"/>
                </a:ext>
              </a:extLst>
            </p:cNvPr>
            <p:cNvSpPr>
              <a:spLocks/>
            </p:cNvSpPr>
            <p:nvPr/>
          </p:nvSpPr>
          <p:spPr bwMode="auto">
            <a:xfrm>
              <a:off x="1908" y="2539"/>
              <a:ext cx="244" cy="920"/>
            </a:xfrm>
            <a:prstGeom prst="leftBrace">
              <a:avLst>
                <a:gd name="adj1" fmla="val 31421"/>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681" name="Text Box 5">
              <a:extLst>
                <a:ext uri="{FF2B5EF4-FFF2-40B4-BE49-F238E27FC236}">
                  <a16:creationId xmlns:a16="http://schemas.microsoft.com/office/drawing/2014/main" id="{AF587779-7357-4E4A-AEDE-5AB86CF8D58D}"/>
                </a:ext>
              </a:extLst>
            </p:cNvPr>
            <p:cNvSpPr txBox="1">
              <a:spLocks noChangeArrowheads="1"/>
            </p:cNvSpPr>
            <p:nvPr/>
          </p:nvSpPr>
          <p:spPr bwMode="auto">
            <a:xfrm>
              <a:off x="2112" y="2352"/>
              <a:ext cx="3509"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a:solidFill>
                    <a:srgbClr val="FF00FF"/>
                  </a:solidFill>
                </a:rPr>
                <a:t>线性结构</a:t>
              </a:r>
              <a:r>
                <a:rPr kumimoji="0" lang="en-US" altLang="zh-CN" b="1"/>
                <a:t>——</a:t>
              </a:r>
              <a:r>
                <a:rPr kumimoji="0" lang="zh-CN" altLang="en-US" b="1"/>
                <a:t>线性表、栈、队、字符串                     </a:t>
              </a:r>
            </a:p>
            <a:p>
              <a:r>
                <a:rPr kumimoji="0" lang="zh-CN" altLang="en-US" b="1"/>
                <a:t>                        数组、广义表</a:t>
              </a:r>
            </a:p>
          </p:txBody>
        </p:sp>
        <p:sp>
          <p:nvSpPr>
            <p:cNvPr id="28682" name="Text Box 7">
              <a:extLst>
                <a:ext uri="{FF2B5EF4-FFF2-40B4-BE49-F238E27FC236}">
                  <a16:creationId xmlns:a16="http://schemas.microsoft.com/office/drawing/2014/main" id="{32BE0828-E93B-4B42-8F21-0AD94FABD39B}"/>
                </a:ext>
              </a:extLst>
            </p:cNvPr>
            <p:cNvSpPr txBox="1">
              <a:spLocks noChangeArrowheads="1"/>
            </p:cNvSpPr>
            <p:nvPr/>
          </p:nvSpPr>
          <p:spPr bwMode="auto">
            <a:xfrm>
              <a:off x="1008" y="2832"/>
              <a:ext cx="912" cy="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b="1">
                  <a:solidFill>
                    <a:srgbClr val="FF3300"/>
                  </a:solidFill>
                </a:rPr>
                <a:t>逻辑结构</a:t>
              </a:r>
            </a:p>
          </p:txBody>
        </p:sp>
        <p:sp>
          <p:nvSpPr>
            <p:cNvPr id="28683" name="Text Box 8">
              <a:extLst>
                <a:ext uri="{FF2B5EF4-FFF2-40B4-BE49-F238E27FC236}">
                  <a16:creationId xmlns:a16="http://schemas.microsoft.com/office/drawing/2014/main" id="{BBEFC5C2-700D-436E-86AB-874056C679B7}"/>
                </a:ext>
              </a:extLst>
            </p:cNvPr>
            <p:cNvSpPr txBox="1">
              <a:spLocks noChangeArrowheads="1"/>
            </p:cNvSpPr>
            <p:nvPr/>
          </p:nvSpPr>
          <p:spPr bwMode="auto">
            <a:xfrm>
              <a:off x="2112" y="3312"/>
              <a:ext cx="22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FF00FF"/>
                  </a:solidFill>
                </a:rPr>
                <a:t>非线性结构</a:t>
              </a:r>
              <a:r>
                <a:rPr lang="en-US" altLang="zh-CN" b="1"/>
                <a:t>——</a:t>
              </a:r>
              <a:r>
                <a:rPr lang="zh-CN" altLang="en-US" b="1"/>
                <a:t>树、图</a:t>
              </a:r>
            </a:p>
          </p:txBody>
        </p:sp>
      </p:grpSp>
      <p:sp>
        <p:nvSpPr>
          <p:cNvPr id="28678" name="Rectangle 32">
            <a:extLst>
              <a:ext uri="{FF2B5EF4-FFF2-40B4-BE49-F238E27FC236}">
                <a16:creationId xmlns:a16="http://schemas.microsoft.com/office/drawing/2014/main" id="{40BF44CC-888D-4E62-B0D7-5BD86480690D}"/>
              </a:ext>
            </a:extLst>
          </p:cNvPr>
          <p:cNvSpPr>
            <a:spLocks noChangeArrowheads="1"/>
          </p:cNvSpPr>
          <p:nvPr/>
        </p:nvSpPr>
        <p:spPr bwMode="auto">
          <a:xfrm>
            <a:off x="2438400" y="7620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sz="3600" b="1">
                <a:solidFill>
                  <a:schemeClr val="tx2"/>
                </a:solidFill>
                <a:latin typeface="Arial" panose="020B0604020202020204" pitchFamily="34" charset="0"/>
                <a:ea typeface="黑体" panose="02010609060101010101" pitchFamily="49" charset="-122"/>
              </a:rPr>
              <a:t>逻辑结构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1357A50C-727A-4131-95A4-AD2A58019EC3}"/>
              </a:ext>
            </a:extLst>
          </p:cNvPr>
          <p:cNvSpPr>
            <a:spLocks noGrp="1" noChangeArrowheads="1"/>
          </p:cNvSpPr>
          <p:nvPr>
            <p:ph type="title"/>
          </p:nvPr>
        </p:nvSpPr>
        <p:spPr/>
        <p:txBody>
          <a:bodyPr/>
          <a:lstStyle/>
          <a:p>
            <a:pPr eaLnBrk="1" hangingPunct="1"/>
            <a:r>
              <a:rPr lang="zh-CN" altLang="en-US">
                <a:ea typeface="黑体" panose="02010609060101010101" pitchFamily="49" charset="-122"/>
              </a:rPr>
              <a:t>存储结构</a:t>
            </a:r>
            <a:r>
              <a:rPr lang="zh-CN" altLang="en-US"/>
              <a:t> </a:t>
            </a:r>
          </a:p>
        </p:txBody>
      </p:sp>
      <p:sp>
        <p:nvSpPr>
          <p:cNvPr id="29701" name="Rectangle 3">
            <a:extLst>
              <a:ext uri="{FF2B5EF4-FFF2-40B4-BE49-F238E27FC236}">
                <a16:creationId xmlns:a16="http://schemas.microsoft.com/office/drawing/2014/main" id="{5A5898D5-DC04-4301-A0C9-0192E5C9F45C}"/>
              </a:ext>
            </a:extLst>
          </p:cNvPr>
          <p:cNvSpPr>
            <a:spLocks noGrp="1" noChangeArrowheads="1"/>
          </p:cNvSpPr>
          <p:nvPr>
            <p:ph idx="1"/>
          </p:nvPr>
        </p:nvSpPr>
        <p:spPr>
          <a:xfrm>
            <a:off x="1271464" y="1484784"/>
            <a:ext cx="10034012" cy="1828800"/>
          </a:xfrm>
        </p:spPr>
        <p:txBody>
          <a:bodyPr/>
          <a:lstStyle/>
          <a:p>
            <a:pPr eaLnBrk="1" hangingPunct="1">
              <a:lnSpc>
                <a:spcPct val="90000"/>
              </a:lnSpc>
            </a:pPr>
            <a:r>
              <a:rPr lang="zh-CN" altLang="en-US">
                <a:solidFill>
                  <a:srgbClr val="FF00FF"/>
                </a:solidFill>
              </a:rPr>
              <a:t>定义：</a:t>
            </a:r>
          </a:p>
          <a:p>
            <a:pPr eaLnBrk="1" hangingPunct="1">
              <a:lnSpc>
                <a:spcPct val="90000"/>
              </a:lnSpc>
              <a:buFont typeface="Wingdings" panose="05000000000000000000" pitchFamily="2" charset="2"/>
              <a:buNone/>
            </a:pPr>
            <a:r>
              <a:rPr lang="zh-CN" altLang="en-US"/>
              <a:t>		 </a:t>
            </a:r>
            <a:r>
              <a:rPr lang="zh-CN" altLang="en-US" b="1">
                <a:latin typeface="宋体" panose="02010600030101010101" pitchFamily="2" charset="-122"/>
              </a:rPr>
              <a:t>存储结构（又称物理结构）是逻辑结构在计算机中存储映象</a:t>
            </a:r>
            <a:r>
              <a:rPr lang="zh-CN" altLang="en-US">
                <a:latin typeface="宋体" panose="02010600030101010101" pitchFamily="2" charset="-122"/>
              </a:rPr>
              <a:t>，是逻辑结构在计算机中的实现，它包括数据元素的表示和关系的表示。</a:t>
            </a:r>
            <a:r>
              <a:rPr lang="zh-CN" altLang="en-US"/>
              <a:t> </a:t>
            </a:r>
          </a:p>
        </p:txBody>
      </p:sp>
      <p:sp>
        <p:nvSpPr>
          <p:cNvPr id="7" name="灯片编号占位符 5">
            <a:extLst>
              <a:ext uri="{FF2B5EF4-FFF2-40B4-BE49-F238E27FC236}">
                <a16:creationId xmlns:a16="http://schemas.microsoft.com/office/drawing/2014/main" id="{FE9F2B10-6076-480E-AE84-EF7E59FE86C1}"/>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F5C76C4-1551-40DE-9D5E-A1266361FA5D}" type="slidenum">
              <a:rPr kumimoji="0" lang="en-US" altLang="zh-CN" sz="2600">
                <a:solidFill>
                  <a:schemeClr val="bg1"/>
                </a:solidFill>
                <a:latin typeface="Arial" panose="020B0604020202020204" pitchFamily="34" charset="0"/>
              </a:rPr>
              <a:pPr eaLnBrk="1" hangingPunct="1"/>
              <a:t>27</a:t>
            </a:fld>
            <a:endParaRPr kumimoji="0" lang="en-US" altLang="zh-CN" sz="2600">
              <a:solidFill>
                <a:schemeClr val="bg1"/>
              </a:solidFill>
              <a:latin typeface="Arial" panose="020B0604020202020204" pitchFamily="34" charset="0"/>
            </a:endParaRPr>
          </a:p>
        </p:txBody>
      </p:sp>
      <p:sp>
        <p:nvSpPr>
          <p:cNvPr id="61445" name="Text Box 5">
            <a:extLst>
              <a:ext uri="{FF2B5EF4-FFF2-40B4-BE49-F238E27FC236}">
                <a16:creationId xmlns:a16="http://schemas.microsoft.com/office/drawing/2014/main" id="{D30A8A5B-20E5-41D0-9A19-FEFDAA3C5AE7}"/>
              </a:ext>
            </a:extLst>
          </p:cNvPr>
          <p:cNvSpPr txBox="1">
            <a:spLocks noChangeArrowheads="1"/>
          </p:cNvSpPr>
          <p:nvPr/>
        </p:nvSpPr>
        <p:spPr bwMode="auto">
          <a:xfrm>
            <a:off x="1271464" y="3350365"/>
            <a:ext cx="10225136" cy="1902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Char char="l"/>
            </a:pPr>
            <a:r>
              <a:rPr lang="zh-CN" altLang="en-US" sz="2800" dirty="0">
                <a:solidFill>
                  <a:srgbClr val="FF00FF"/>
                </a:solidFill>
                <a:latin typeface="宋体" panose="02010600030101010101" pitchFamily="2" charset="-122"/>
              </a:rPr>
              <a:t>形式化描述：</a:t>
            </a:r>
          </a:p>
          <a:p>
            <a:pPr eaLnBrk="1" hangingPunct="1">
              <a:spcBef>
                <a:spcPct val="20000"/>
              </a:spcBef>
              <a:buClr>
                <a:schemeClr val="tx1"/>
              </a:buClr>
              <a:buSzPct val="75000"/>
              <a:buFont typeface="Wingdings" panose="05000000000000000000" pitchFamily="2" charset="2"/>
              <a:buNone/>
            </a:pPr>
            <a:r>
              <a:rPr lang="zh-CN" altLang="en-US" sz="2800" dirty="0">
                <a:latin typeface="宋体" panose="02010600030101010101" pitchFamily="2" charset="-122"/>
                <a:cs typeface="Times New Roman" panose="02020603050405020304" pitchFamily="18" charset="0"/>
              </a:rPr>
              <a:t>   </a:t>
            </a:r>
            <a:r>
              <a:rPr lang="en-US" altLang="zh-CN" sz="2800" dirty="0">
                <a:latin typeface="宋体" panose="02010600030101010101" pitchFamily="2" charset="-122"/>
                <a:cs typeface="Times New Roman" panose="02020603050405020304" pitchFamily="18" charset="0"/>
              </a:rPr>
              <a:t>D</a:t>
            </a:r>
            <a:r>
              <a:rPr lang="zh-CN" altLang="en-US" sz="2800" dirty="0">
                <a:latin typeface="宋体" panose="02010600030101010101" pitchFamily="2" charset="-122"/>
                <a:cs typeface="Times New Roman" panose="02020603050405020304" pitchFamily="18" charset="0"/>
              </a:rPr>
              <a:t>要存入机器中，建立一从</a:t>
            </a:r>
            <a:r>
              <a:rPr lang="en-US" altLang="zh-CN" sz="2800" dirty="0">
                <a:latin typeface="宋体" panose="02010600030101010101" pitchFamily="2" charset="-122"/>
                <a:cs typeface="Times New Roman" panose="02020603050405020304" pitchFamily="18" charset="0"/>
              </a:rPr>
              <a:t>D</a:t>
            </a:r>
            <a:r>
              <a:rPr lang="zh-CN" altLang="en-US" sz="2800" dirty="0">
                <a:latin typeface="宋体" panose="02010600030101010101" pitchFamily="2" charset="-122"/>
                <a:cs typeface="Times New Roman" panose="02020603050405020304" pitchFamily="18" charset="0"/>
              </a:rPr>
              <a:t>的数据元素到存储空间</a:t>
            </a:r>
            <a:r>
              <a:rPr lang="en-US" altLang="zh-CN" sz="2800" dirty="0">
                <a:latin typeface="宋体" panose="02010600030101010101" pitchFamily="2" charset="-122"/>
                <a:cs typeface="Times New Roman" panose="02020603050405020304" pitchFamily="18" charset="0"/>
              </a:rPr>
              <a:t>M</a:t>
            </a:r>
            <a:r>
              <a:rPr lang="zh-CN" altLang="en-US" sz="2800" dirty="0">
                <a:latin typeface="宋体" panose="02010600030101010101" pitchFamily="2" charset="-122"/>
                <a:cs typeface="Times New Roman" panose="02020603050405020304" pitchFamily="18" charset="0"/>
              </a:rPr>
              <a:t>单元映象</a:t>
            </a:r>
            <a:r>
              <a:rPr lang="en-US" altLang="zh-CN" sz="2800" dirty="0">
                <a:latin typeface="宋体" panose="02010600030101010101" pitchFamily="2" charset="-122"/>
                <a:cs typeface="Times New Roman" panose="02020603050405020304" pitchFamily="18" charset="0"/>
              </a:rPr>
              <a:t>S </a:t>
            </a:r>
            <a:r>
              <a:rPr lang="zh-CN" altLang="en-US" sz="2800" dirty="0">
                <a:latin typeface="宋体" panose="02010600030101010101" pitchFamily="2" charset="-122"/>
                <a:cs typeface="Times New Roman" panose="02020603050405020304" pitchFamily="18" charset="0"/>
              </a:rPr>
              <a:t>，</a:t>
            </a:r>
            <a:r>
              <a:rPr lang="en-US" altLang="zh-CN" sz="2800" dirty="0">
                <a:latin typeface="宋体" panose="02010600030101010101" pitchFamily="2" charset="-122"/>
                <a:cs typeface="Times New Roman" panose="02020603050405020304" pitchFamily="18" charset="0"/>
              </a:rPr>
              <a:t>D→M</a:t>
            </a:r>
            <a:r>
              <a:rPr lang="zh-CN" altLang="en-US" sz="2800" dirty="0">
                <a:latin typeface="宋体" panose="02010600030101010101" pitchFamily="2" charset="-122"/>
                <a:cs typeface="Times New Roman" panose="02020603050405020304" pitchFamily="18" charset="0"/>
              </a:rPr>
              <a:t>，即对于每一个</a:t>
            </a:r>
            <a:r>
              <a:rPr lang="en-US" altLang="zh-CN" sz="2800" dirty="0">
                <a:latin typeface="宋体" panose="02010600030101010101" pitchFamily="2" charset="-122"/>
                <a:cs typeface="Times New Roman" panose="02020603050405020304" pitchFamily="18" charset="0"/>
              </a:rPr>
              <a:t>d</a:t>
            </a:r>
            <a:r>
              <a:rPr lang="zh-CN" altLang="en-US" sz="2800" dirty="0">
                <a:latin typeface="宋体" panose="02010600030101010101" pitchFamily="2" charset="-122"/>
                <a:cs typeface="Times New Roman" panose="02020603050405020304" pitchFamily="18" charset="0"/>
              </a:rPr>
              <a:t>， </a:t>
            </a:r>
            <a:r>
              <a:rPr lang="en-US" altLang="zh-CN" sz="2800" dirty="0" err="1">
                <a:latin typeface="宋体" panose="02010600030101010101" pitchFamily="2" charset="-122"/>
                <a:cs typeface="Times New Roman" panose="02020603050405020304" pitchFamily="18" charset="0"/>
              </a:rPr>
              <a:t>d∈D</a:t>
            </a:r>
            <a:r>
              <a:rPr lang="en-US" altLang="zh-CN" sz="2800" dirty="0">
                <a:latin typeface="宋体" panose="02010600030101010101" pitchFamily="2" charset="-122"/>
                <a:cs typeface="Times New Roman" panose="02020603050405020304" pitchFamily="18" charset="0"/>
              </a:rPr>
              <a:t>,</a:t>
            </a:r>
            <a:r>
              <a:rPr lang="zh-CN" altLang="en-US" sz="2800" dirty="0">
                <a:latin typeface="宋体" panose="02010600030101010101" pitchFamily="2" charset="-122"/>
                <a:cs typeface="Times New Roman" panose="02020603050405020304" pitchFamily="18" charset="0"/>
              </a:rPr>
              <a:t>都有唯一的</a:t>
            </a:r>
            <a:r>
              <a:rPr lang="en-US" altLang="zh-CN" sz="2800" dirty="0" err="1">
                <a:latin typeface="宋体" panose="02010600030101010101" pitchFamily="2" charset="-122"/>
                <a:cs typeface="Times New Roman" panose="02020603050405020304" pitchFamily="18" charset="0"/>
              </a:rPr>
              <a:t>z∈M</a:t>
            </a:r>
            <a:r>
              <a:rPr lang="zh-CN" altLang="en-US" sz="2800" dirty="0">
                <a:latin typeface="宋体" panose="02010600030101010101" pitchFamily="2" charset="-122"/>
                <a:cs typeface="Times New Roman" panose="02020603050405020304" pitchFamily="18" charset="0"/>
              </a:rPr>
              <a:t>使</a:t>
            </a:r>
            <a:r>
              <a:rPr lang="en-US" altLang="zh-CN" sz="2800" dirty="0">
                <a:latin typeface="宋体" panose="02010600030101010101" pitchFamily="2" charset="-122"/>
                <a:cs typeface="Times New Roman" panose="02020603050405020304" pitchFamily="18" charset="0"/>
              </a:rPr>
              <a:t>S</a:t>
            </a:r>
            <a:r>
              <a:rPr lang="zh-CN" altLang="en-US" sz="2800" dirty="0">
                <a:latin typeface="宋体" panose="02010600030101010101" pitchFamily="2" charset="-122"/>
                <a:cs typeface="Times New Roman" panose="02020603050405020304" pitchFamily="18" charset="0"/>
              </a:rPr>
              <a:t>（</a:t>
            </a:r>
            <a:r>
              <a:rPr lang="en-US" altLang="zh-CN" sz="2800" dirty="0">
                <a:latin typeface="宋体" panose="02010600030101010101" pitchFamily="2" charset="-122"/>
                <a:cs typeface="Times New Roman" panose="02020603050405020304" pitchFamily="18" charset="0"/>
              </a:rPr>
              <a:t>D</a:t>
            </a:r>
            <a:r>
              <a:rPr lang="zh-CN" altLang="en-US" sz="2800" dirty="0">
                <a:latin typeface="宋体" panose="02010600030101010101" pitchFamily="2" charset="-122"/>
                <a:cs typeface="Times New Roman" panose="02020603050405020304" pitchFamily="18" charset="0"/>
              </a:rPr>
              <a:t>）</a:t>
            </a:r>
            <a:r>
              <a:rPr lang="en-US" altLang="zh-CN" sz="2800" dirty="0">
                <a:latin typeface="宋体" panose="02010600030101010101" pitchFamily="2" charset="-122"/>
                <a:cs typeface="Times New Roman" panose="02020603050405020304" pitchFamily="18" charset="0"/>
              </a:rPr>
              <a:t>=Z, </a:t>
            </a:r>
            <a:r>
              <a:rPr lang="zh-CN" altLang="en-US" sz="2800" dirty="0">
                <a:latin typeface="宋体" panose="02010600030101010101" pitchFamily="2" charset="-122"/>
                <a:cs typeface="Times New Roman" panose="02020603050405020304" pitchFamily="18" charset="0"/>
              </a:rPr>
              <a:t>同时这个映象必须明显或隐含地体现关系</a:t>
            </a:r>
            <a:r>
              <a:rPr lang="en-US" altLang="zh-CN" sz="2800" dirty="0">
                <a:latin typeface="宋体" panose="02010600030101010101" pitchFamily="2" charset="-122"/>
                <a:cs typeface="Times New Roman" panose="02020603050405020304" pitchFamily="18" charset="0"/>
              </a:rPr>
              <a:t>R</a:t>
            </a:r>
            <a:r>
              <a:rPr lang="zh-CN" altLang="en-US" sz="2800" dirty="0">
                <a:latin typeface="宋体" panose="02010600030101010101" pitchFamily="2" charset="-122"/>
                <a:cs typeface="Times New Roman" panose="02020603050405020304" pitchFamily="18" charset="0"/>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anim calcmode="lin" valueType="num">
                                      <p:cBhvr additive="base">
                                        <p:cTn id="7" dur="500" fill="hold"/>
                                        <p:tgtEl>
                                          <p:spTgt spid="61445"/>
                                        </p:tgtEl>
                                        <p:attrNameLst>
                                          <p:attrName>ppt_x</p:attrName>
                                        </p:attrNameLst>
                                      </p:cBhvr>
                                      <p:tavLst>
                                        <p:tav tm="0">
                                          <p:val>
                                            <p:strVal val="#ppt_x"/>
                                          </p:val>
                                        </p:tav>
                                        <p:tav tm="100000">
                                          <p:val>
                                            <p:strVal val="#ppt_x"/>
                                          </p:val>
                                        </p:tav>
                                      </p:tavLst>
                                    </p:anim>
                                    <p:anim calcmode="lin" valueType="num">
                                      <p:cBhvr additive="base">
                                        <p:cTn id="8" dur="500" fill="hold"/>
                                        <p:tgtEl>
                                          <p:spTgt spid="614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2D2EEEC3-1E89-4E49-B2FA-30BE9E342A84}"/>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ADAD818-E938-4628-9DA0-C7CA7C5B9D8D}" type="slidenum">
              <a:rPr kumimoji="0" lang="en-US" altLang="zh-CN" sz="2600">
                <a:solidFill>
                  <a:schemeClr val="bg1"/>
                </a:solidFill>
                <a:latin typeface="Arial" panose="020B0604020202020204" pitchFamily="34" charset="0"/>
              </a:rPr>
              <a:pPr eaLnBrk="1" hangingPunct="1"/>
              <a:t>28</a:t>
            </a:fld>
            <a:endParaRPr kumimoji="0" lang="en-US" altLang="zh-CN" sz="2600">
              <a:solidFill>
                <a:schemeClr val="bg1"/>
              </a:solidFill>
              <a:latin typeface="Arial" panose="020B0604020202020204" pitchFamily="34" charset="0"/>
            </a:endParaRPr>
          </a:p>
        </p:txBody>
      </p:sp>
      <p:sp>
        <p:nvSpPr>
          <p:cNvPr id="30724" name="Text Box 2">
            <a:extLst>
              <a:ext uri="{FF2B5EF4-FFF2-40B4-BE49-F238E27FC236}">
                <a16:creationId xmlns:a16="http://schemas.microsoft.com/office/drawing/2014/main" id="{C42C49E2-8A10-4424-8728-1FC8DC5A14D7}"/>
              </a:ext>
            </a:extLst>
          </p:cNvPr>
          <p:cNvSpPr txBox="1">
            <a:spLocks noChangeArrowheads="1"/>
          </p:cNvSpPr>
          <p:nvPr/>
        </p:nvSpPr>
        <p:spPr bwMode="auto">
          <a:xfrm>
            <a:off x="2438400" y="2514601"/>
            <a:ext cx="792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800" b="1"/>
              <a:t>逻辑结构与存储结构的</a:t>
            </a:r>
            <a:r>
              <a:rPr lang="zh-CN" altLang="en-US" sz="2800" b="1">
                <a:solidFill>
                  <a:srgbClr val="CC3300"/>
                </a:solidFill>
              </a:rPr>
              <a:t>关系</a:t>
            </a:r>
            <a:r>
              <a:rPr lang="zh-CN" altLang="en-US" sz="2800" b="1"/>
              <a:t>为：</a:t>
            </a:r>
          </a:p>
        </p:txBody>
      </p:sp>
      <p:sp>
        <p:nvSpPr>
          <p:cNvPr id="101379" name="Text Box 3">
            <a:extLst>
              <a:ext uri="{FF2B5EF4-FFF2-40B4-BE49-F238E27FC236}">
                <a16:creationId xmlns:a16="http://schemas.microsoft.com/office/drawing/2014/main" id="{83032A91-E211-43F4-821E-06B65D238166}"/>
              </a:ext>
            </a:extLst>
          </p:cNvPr>
          <p:cNvSpPr txBox="1">
            <a:spLocks noChangeArrowheads="1"/>
          </p:cNvSpPr>
          <p:nvPr/>
        </p:nvSpPr>
        <p:spPr bwMode="auto">
          <a:xfrm>
            <a:off x="2362200" y="3124200"/>
            <a:ext cx="807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800" b="1">
                <a:solidFill>
                  <a:srgbClr val="CC3300"/>
                </a:solidFill>
              </a:rPr>
              <a:t>存储结构</a:t>
            </a:r>
            <a:r>
              <a:rPr lang="zh-CN" altLang="en-US" sz="2800" b="1">
                <a:solidFill>
                  <a:srgbClr val="008000"/>
                </a:solidFill>
              </a:rPr>
              <a:t>是逻辑关系的映象与元素本身映象，是数据结构的实现</a:t>
            </a:r>
            <a:r>
              <a:rPr lang="zh-CN" altLang="en-US" sz="2800" b="1"/>
              <a:t>；</a:t>
            </a:r>
            <a:r>
              <a:rPr lang="zh-CN" altLang="en-US" sz="2800" b="1">
                <a:solidFill>
                  <a:srgbClr val="CC3300"/>
                </a:solidFill>
              </a:rPr>
              <a:t>逻辑结构</a:t>
            </a:r>
            <a:r>
              <a:rPr lang="zh-CN" altLang="en-US" sz="2800" b="1">
                <a:solidFill>
                  <a:srgbClr val="9966FF"/>
                </a:solidFill>
              </a:rPr>
              <a:t>是数据结构的抽象</a:t>
            </a:r>
            <a:r>
              <a:rPr lang="zh-CN" altLang="en-US" sz="2800"/>
              <a:t>。  </a:t>
            </a:r>
          </a:p>
        </p:txBody>
      </p:sp>
      <p:sp>
        <p:nvSpPr>
          <p:cNvPr id="101380" name="Text Box 4">
            <a:extLst>
              <a:ext uri="{FF2B5EF4-FFF2-40B4-BE49-F238E27FC236}">
                <a16:creationId xmlns:a16="http://schemas.microsoft.com/office/drawing/2014/main" id="{93D4FB92-C52D-4975-BF86-89215E200BAC}"/>
              </a:ext>
            </a:extLst>
          </p:cNvPr>
          <p:cNvSpPr txBox="1">
            <a:spLocks noChangeArrowheads="1"/>
          </p:cNvSpPr>
          <p:nvPr/>
        </p:nvSpPr>
        <p:spPr bwMode="auto">
          <a:xfrm>
            <a:off x="2362200" y="4114801"/>
            <a:ext cx="8077200"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800" b="1" dirty="0"/>
              <a:t>数据元素之间关系在计算机中的表示方法：</a:t>
            </a:r>
          </a:p>
          <a:p>
            <a:pPr eaLnBrk="1" hangingPunct="1">
              <a:spcBef>
                <a:spcPct val="50000"/>
              </a:spcBef>
              <a:buFont typeface="Wingdings" panose="05000000000000000000" pitchFamily="2" charset="2"/>
              <a:buChar char="§"/>
            </a:pPr>
            <a:r>
              <a:rPr lang="zh-CN" altLang="en-US" sz="2800" b="1" dirty="0">
                <a:solidFill>
                  <a:srgbClr val="FF3300"/>
                </a:solidFill>
              </a:rPr>
              <a:t>顺序映象</a:t>
            </a:r>
            <a:r>
              <a:rPr lang="zh-CN" altLang="en-US" sz="2800" b="1" dirty="0"/>
              <a:t> （顺序存储结构） </a:t>
            </a:r>
          </a:p>
          <a:p>
            <a:pPr algn="just" eaLnBrk="1" hangingPunct="1">
              <a:spcBef>
                <a:spcPct val="50000"/>
              </a:spcBef>
              <a:buFont typeface="Wingdings" panose="05000000000000000000" pitchFamily="2" charset="2"/>
              <a:buChar char="§"/>
            </a:pPr>
            <a:r>
              <a:rPr lang="zh-CN" altLang="en-US" sz="2800" b="1" dirty="0">
                <a:solidFill>
                  <a:srgbClr val="FF3300"/>
                </a:solidFill>
              </a:rPr>
              <a:t>非顺序映象</a:t>
            </a:r>
            <a:r>
              <a:rPr lang="zh-CN" altLang="en-US" sz="2800" b="1" dirty="0"/>
              <a:t>（非顺序存储结构</a:t>
            </a:r>
            <a:r>
              <a:rPr lang="zh-CN" altLang="en-US" sz="2800" dirty="0"/>
              <a:t>）</a:t>
            </a:r>
          </a:p>
        </p:txBody>
      </p:sp>
      <p:sp>
        <p:nvSpPr>
          <p:cNvPr id="30727" name="Rectangle 5">
            <a:extLst>
              <a:ext uri="{FF2B5EF4-FFF2-40B4-BE49-F238E27FC236}">
                <a16:creationId xmlns:a16="http://schemas.microsoft.com/office/drawing/2014/main" id="{312C4C55-402F-49A7-AD2D-2978EDC2FD74}"/>
              </a:ext>
            </a:extLst>
          </p:cNvPr>
          <p:cNvSpPr>
            <a:spLocks noChangeArrowheads="1"/>
          </p:cNvSpPr>
          <p:nvPr/>
        </p:nvSpPr>
        <p:spPr bwMode="auto">
          <a:xfrm>
            <a:off x="2438400" y="7620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sz="3600" b="1">
                <a:solidFill>
                  <a:schemeClr val="tx2"/>
                </a:solidFill>
                <a:latin typeface="Arial" panose="020B0604020202020204" pitchFamily="34" charset="0"/>
                <a:ea typeface="黑体" panose="02010609060101010101" pitchFamily="49" charset="-122"/>
              </a:rPr>
              <a:t>存储结构</a:t>
            </a:r>
            <a:r>
              <a:rPr lang="zh-CN" altLang="en-US" sz="3600" b="1">
                <a:solidFill>
                  <a:schemeClr val="tx2"/>
                </a:solidFill>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1379"/>
                                        </p:tgtEl>
                                        <p:attrNameLst>
                                          <p:attrName>style.visibility</p:attrName>
                                        </p:attrNameLst>
                                      </p:cBhvr>
                                      <p:to>
                                        <p:strVal val="visible"/>
                                      </p:to>
                                    </p:set>
                                    <p:animEffect transition="in" filter="slide(fromLeft)">
                                      <p:cBhvr>
                                        <p:cTn id="7" dur="500"/>
                                        <p:tgtEl>
                                          <p:spTgt spid="1013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1380"/>
                                        </p:tgtEl>
                                        <p:attrNameLst>
                                          <p:attrName>style.visibility</p:attrName>
                                        </p:attrNameLst>
                                      </p:cBhvr>
                                      <p:to>
                                        <p:strVal val="visible"/>
                                      </p:to>
                                    </p:set>
                                    <p:animEffect transition="in" filter="slide(fromBottom)">
                                      <p:cBhvr>
                                        <p:cTn id="12" dur="500"/>
                                        <p:tgtEl>
                                          <p:spTgt spid="101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utoUpdateAnimBg="0"/>
      <p:bldP spid="10138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EED78229-1656-42D0-9B11-539F4AF55D47}"/>
              </a:ext>
            </a:extLst>
          </p:cNvPr>
          <p:cNvSpPr>
            <a:spLocks noGrp="1" noChangeArrowheads="1"/>
          </p:cNvSpPr>
          <p:nvPr>
            <p:ph type="title"/>
          </p:nvPr>
        </p:nvSpPr>
        <p:spPr/>
        <p:txBody>
          <a:bodyPr/>
          <a:lstStyle/>
          <a:p>
            <a:pPr eaLnBrk="1" hangingPunct="1"/>
            <a:r>
              <a:rPr lang="zh-CN" altLang="en-US">
                <a:ea typeface="黑体" panose="02010609060101010101" pitchFamily="49" charset="-122"/>
              </a:rPr>
              <a:t>运算集合</a:t>
            </a:r>
          </a:p>
        </p:txBody>
      </p:sp>
      <p:sp>
        <p:nvSpPr>
          <p:cNvPr id="31749" name="Rectangle 3">
            <a:extLst>
              <a:ext uri="{FF2B5EF4-FFF2-40B4-BE49-F238E27FC236}">
                <a16:creationId xmlns:a16="http://schemas.microsoft.com/office/drawing/2014/main" id="{779DB202-C844-45EC-9BBB-86D545AD31EF}"/>
              </a:ext>
            </a:extLst>
          </p:cNvPr>
          <p:cNvSpPr>
            <a:spLocks noGrp="1" noChangeArrowheads="1"/>
          </p:cNvSpPr>
          <p:nvPr>
            <p:ph idx="1"/>
          </p:nvPr>
        </p:nvSpPr>
        <p:spPr>
          <a:xfrm>
            <a:off x="2895600" y="1628800"/>
            <a:ext cx="6400800" cy="457200"/>
          </a:xfrm>
        </p:spPr>
        <p:txBody>
          <a:bodyPr/>
          <a:lstStyle/>
          <a:p>
            <a:pPr eaLnBrk="1" hangingPunct="1">
              <a:buFont typeface="Wingdings" panose="05000000000000000000" pitchFamily="2" charset="2"/>
              <a:buNone/>
            </a:pPr>
            <a:r>
              <a:rPr lang="zh-CN" altLang="en-US" sz="2400">
                <a:solidFill>
                  <a:srgbClr val="FF3300"/>
                </a:solidFill>
                <a:ea typeface="黑体" panose="02010609060101010101" pitchFamily="49" charset="-122"/>
              </a:rPr>
              <a:t>例如工资表：</a:t>
            </a:r>
          </a:p>
        </p:txBody>
      </p:sp>
      <p:sp>
        <p:nvSpPr>
          <p:cNvPr id="80" name="灯片编号占位符 5">
            <a:extLst>
              <a:ext uri="{FF2B5EF4-FFF2-40B4-BE49-F238E27FC236}">
                <a16:creationId xmlns:a16="http://schemas.microsoft.com/office/drawing/2014/main" id="{25973C5A-EF86-46ED-8D0F-49830308D217}"/>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66C63EF-2F84-48F6-878D-0C81189D4B4F}" type="slidenum">
              <a:rPr kumimoji="0" lang="en-US" altLang="zh-CN" sz="2600">
                <a:solidFill>
                  <a:schemeClr val="bg1"/>
                </a:solidFill>
                <a:latin typeface="Arial" panose="020B0604020202020204" pitchFamily="34" charset="0"/>
              </a:rPr>
              <a:pPr eaLnBrk="1" hangingPunct="1"/>
              <a:t>29</a:t>
            </a:fld>
            <a:endParaRPr kumimoji="0" lang="en-US" altLang="zh-CN" sz="2600">
              <a:solidFill>
                <a:schemeClr val="bg1"/>
              </a:solidFill>
              <a:latin typeface="Arial" panose="020B0604020202020204" pitchFamily="34" charset="0"/>
            </a:endParaRPr>
          </a:p>
        </p:txBody>
      </p:sp>
      <p:graphicFrame>
        <p:nvGraphicFramePr>
          <p:cNvPr id="63567" name="Group 79">
            <a:extLst>
              <a:ext uri="{FF2B5EF4-FFF2-40B4-BE49-F238E27FC236}">
                <a16:creationId xmlns:a16="http://schemas.microsoft.com/office/drawing/2014/main" id="{FB0CDCC1-2D02-4BF9-A024-90F31D6A9578}"/>
              </a:ext>
            </a:extLst>
          </p:cNvPr>
          <p:cNvGraphicFramePr>
            <a:graphicFrameLocks noGrp="1"/>
          </p:cNvGraphicFramePr>
          <p:nvPr>
            <p:extLst>
              <p:ext uri="{D42A27DB-BD31-4B8C-83A1-F6EECF244321}">
                <p14:modId xmlns:p14="http://schemas.microsoft.com/office/powerpoint/2010/main" val="781053116"/>
              </p:ext>
            </p:extLst>
          </p:nvPr>
        </p:nvGraphicFramePr>
        <p:xfrm>
          <a:off x="2824164" y="2276501"/>
          <a:ext cx="6410325" cy="3273425"/>
        </p:xfrm>
        <a:graphic>
          <a:graphicData uri="http://schemas.openxmlformats.org/drawingml/2006/table">
            <a:tbl>
              <a:tblPr/>
              <a:tblGrid>
                <a:gridCol w="808037">
                  <a:extLst>
                    <a:ext uri="{9D8B030D-6E8A-4147-A177-3AD203B41FA5}">
                      <a16:colId xmlns:a16="http://schemas.microsoft.com/office/drawing/2014/main" val="20000"/>
                    </a:ext>
                  </a:extLst>
                </a:gridCol>
                <a:gridCol w="868363">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1020762">
                  <a:extLst>
                    <a:ext uri="{9D8B030D-6E8A-4147-A177-3AD203B41FA5}">
                      <a16:colId xmlns:a16="http://schemas.microsoft.com/office/drawing/2014/main" val="20003"/>
                    </a:ext>
                  </a:extLst>
                </a:gridCol>
                <a:gridCol w="1047750">
                  <a:extLst>
                    <a:ext uri="{9D8B030D-6E8A-4147-A177-3AD203B41FA5}">
                      <a16:colId xmlns:a16="http://schemas.microsoft.com/office/drawing/2014/main" val="20004"/>
                    </a:ext>
                  </a:extLst>
                </a:gridCol>
                <a:gridCol w="1012825">
                  <a:extLst>
                    <a:ext uri="{9D8B030D-6E8A-4147-A177-3AD203B41FA5}">
                      <a16:colId xmlns:a16="http://schemas.microsoft.com/office/drawing/2014/main" val="20005"/>
                    </a:ext>
                  </a:extLst>
                </a:gridCol>
                <a:gridCol w="1042988">
                  <a:extLst>
                    <a:ext uri="{9D8B030D-6E8A-4147-A177-3AD203B41FA5}">
                      <a16:colId xmlns:a16="http://schemas.microsoft.com/office/drawing/2014/main" val="20006"/>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编  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姓  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性别</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基本工资</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工龄工资</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应扣工资</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实发工资</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100001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张爱芬</a:t>
                      </a:r>
                      <a:endParaRPr kumimoji="1" lang="zh-CN" altLang="en-US" sz="16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女</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345</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67</a:t>
                      </a:r>
                      <a:endParaRPr kumimoji="1" lang="en-US" altLang="zh-CN" sz="16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145</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45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30</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451</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12</a:t>
                      </a:r>
                      <a:endParaRPr kumimoji="1" lang="en-US" altLang="zh-CN" sz="16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100002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李 </a:t>
                      </a:r>
                      <a:r>
                        <a:rPr kumimoji="1" lang="zh-CN" altLang="en-US" sz="1600" b="1" i="0" u="none" strike="noStrike" cap="none" normalizeH="0" baseline="0">
                          <a:ln>
                            <a:noFill/>
                          </a:ln>
                          <a:solidFill>
                            <a:schemeClr val="tx1"/>
                          </a:solidFill>
                          <a:effectLst/>
                          <a:latin typeface="Arial" pitchFamily="34" charset="0"/>
                          <a:ea typeface="宋体" pitchFamily="2" charset="-122"/>
                        </a:rPr>
                        <a:t> </a:t>
                      </a:r>
                      <a:r>
                        <a:rPr kumimoji="1" lang="zh-CN" altLang="en-US" sz="1600" b="1" i="0" u="none" strike="noStrike" cap="none" normalizeH="0" baseline="0">
                          <a:ln>
                            <a:noFill/>
                          </a:ln>
                          <a:solidFill>
                            <a:schemeClr val="tx1"/>
                          </a:solidFill>
                          <a:effectLst/>
                          <a:latin typeface="宋体" pitchFamily="2" charset="-122"/>
                          <a:ea typeface="宋体" pitchFamily="2" charset="-122"/>
                        </a:rPr>
                        <a:t>林</a:t>
                      </a:r>
                      <a:r>
                        <a:rPr kumimoji="1" lang="zh-CN" altLang="en-US" sz="1600" b="1" i="0" u="none" strike="noStrike" cap="none" normalizeH="0" baseline="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男</a:t>
                      </a:r>
                      <a:r>
                        <a:rPr kumimoji="1" lang="zh-CN" altLang="en-US" sz="1600" b="1" i="0" u="none" strike="noStrike" cap="none" normalizeH="0" baseline="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445</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185</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45</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586</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100003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刘</a:t>
                      </a:r>
                      <a:r>
                        <a:rPr kumimoji="1" lang="zh-CN" altLang="en-US" sz="1600" b="1" i="0" u="none" strike="noStrike" cap="none" normalizeH="0" baseline="0">
                          <a:ln>
                            <a:noFill/>
                          </a:ln>
                          <a:solidFill>
                            <a:schemeClr val="tx1"/>
                          </a:solidFill>
                          <a:effectLst/>
                          <a:latin typeface="Arial" pitchFamily="34" charset="0"/>
                          <a:ea typeface="宋体" pitchFamily="2" charset="-122"/>
                        </a:rPr>
                        <a:t> </a:t>
                      </a:r>
                      <a:r>
                        <a:rPr kumimoji="1" lang="zh-CN" altLang="en-US" sz="1600" b="1" i="0" u="none" strike="noStrike" cap="none" normalizeH="0" baseline="0">
                          <a:ln>
                            <a:noFill/>
                          </a:ln>
                          <a:solidFill>
                            <a:schemeClr val="tx1"/>
                          </a:solidFill>
                          <a:effectLst/>
                          <a:latin typeface="宋体" pitchFamily="2" charset="-122"/>
                          <a:ea typeface="宋体" pitchFamily="2" charset="-122"/>
                        </a:rPr>
                        <a:t>晓峰</a:t>
                      </a:r>
                      <a:r>
                        <a:rPr kumimoji="1" lang="zh-CN" altLang="en-US" sz="1600" b="1" i="0" u="none" strike="noStrike" cap="none" normalizeH="0" baseline="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男</a:t>
                      </a:r>
                      <a:r>
                        <a:rPr kumimoji="1" lang="zh-CN" altLang="en-US" sz="1600" b="1" i="0" u="none" strike="noStrike" cap="none" normalizeH="0" baseline="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345</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130</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25</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450</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275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100004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赵</a:t>
                      </a:r>
                      <a:r>
                        <a:rPr kumimoji="1" lang="zh-CN" altLang="en-US" sz="1600" b="1" i="0" u="none" strike="noStrike" cap="none" normalizeH="0" baseline="0">
                          <a:ln>
                            <a:noFill/>
                          </a:ln>
                          <a:solidFill>
                            <a:schemeClr val="tx1"/>
                          </a:solidFill>
                          <a:effectLst/>
                          <a:latin typeface="Arial" pitchFamily="34" charset="0"/>
                          <a:ea typeface="宋体" pitchFamily="2" charset="-122"/>
                        </a:rPr>
                        <a:t>    </a:t>
                      </a:r>
                      <a:r>
                        <a:rPr kumimoji="1" lang="zh-CN" altLang="en-US" sz="1600" b="1" i="0" u="none" strike="noStrike" cap="none" normalizeH="0" baseline="0">
                          <a:ln>
                            <a:noFill/>
                          </a:ln>
                          <a:solidFill>
                            <a:schemeClr val="tx1"/>
                          </a:solidFill>
                          <a:effectLst/>
                          <a:latin typeface="宋体" pitchFamily="2" charset="-122"/>
                          <a:ea typeface="宋体" pitchFamily="2" charset="-122"/>
                        </a:rPr>
                        <a:t>俊</a:t>
                      </a:r>
                      <a:r>
                        <a:rPr kumimoji="1" lang="zh-CN" altLang="en-US" sz="1600" b="1" i="0" u="none" strike="noStrike" cap="none" normalizeH="0" baseline="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女</a:t>
                      </a:r>
                      <a:r>
                        <a:rPr kumimoji="1" lang="zh-CN" altLang="en-US" sz="1600" b="1" i="0" u="none" strike="noStrike" cap="none" normalizeH="0" baseline="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560</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225</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65</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721</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80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275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100005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孙</a:t>
                      </a:r>
                      <a:r>
                        <a:rPr kumimoji="1" lang="zh-CN" altLang="en-US" sz="1600" b="1" i="0" u="none" strike="noStrike" cap="none" normalizeH="0" baseline="0">
                          <a:ln>
                            <a:noFill/>
                          </a:ln>
                          <a:solidFill>
                            <a:schemeClr val="tx1"/>
                          </a:solidFill>
                          <a:effectLst/>
                          <a:latin typeface="Arial" pitchFamily="34" charset="0"/>
                          <a:ea typeface="宋体" pitchFamily="2" charset="-122"/>
                        </a:rPr>
                        <a:t>    </a:t>
                      </a:r>
                      <a:r>
                        <a:rPr kumimoji="1" lang="zh-CN" altLang="en-US" sz="1600" b="1" i="0" u="none" strike="noStrike" cap="none" normalizeH="0" baseline="0">
                          <a:ln>
                            <a:noFill/>
                          </a:ln>
                          <a:solidFill>
                            <a:schemeClr val="tx1"/>
                          </a:solidFill>
                          <a:effectLst/>
                          <a:latin typeface="宋体" pitchFamily="2" charset="-122"/>
                          <a:ea typeface="宋体" pitchFamily="2" charset="-122"/>
                        </a:rPr>
                        <a:t>涛</a:t>
                      </a:r>
                      <a:r>
                        <a:rPr kumimoji="1" lang="zh-CN" altLang="en-US" sz="1600" b="1" i="0" u="none" strike="noStrike" cap="none" normalizeH="0" baseline="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男</a:t>
                      </a:r>
                      <a:r>
                        <a:rPr kumimoji="1" lang="zh-CN" altLang="en-US" sz="1600" b="1" i="0" u="none" strike="noStrike" cap="none" normalizeH="0" baseline="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450</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190</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80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50</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591</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80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275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Times New Roman"/>
                          <a:ea typeface="宋体" pitchFamily="2" charset="-122"/>
                        </a:rPr>
                        <a:t>…</a:t>
                      </a:r>
                      <a:endParaRPr kumimoji="1" lang="en-US" altLang="zh-CN" sz="1600" b="1" i="0" u="none" strike="noStrike" cap="none" normalizeH="0" baseline="0">
                        <a:ln>
                          <a:noFill/>
                        </a:ln>
                        <a:solidFill>
                          <a:schemeClr val="tx1"/>
                        </a:solidFill>
                        <a:effectLst/>
                        <a:latin typeface="宋体" pitchFamily="2" charset="-122"/>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Times New Roman"/>
                          <a:ea typeface="宋体" pitchFamily="2" charset="-122"/>
                        </a:rPr>
                        <a:t>…</a:t>
                      </a:r>
                      <a:r>
                        <a:rPr kumimoji="1" lang="en-US" altLang="zh-CN" sz="1600" b="1" i="0" u="none" strike="noStrike" cap="none" normalizeH="0" baseline="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Times New Roman"/>
                          <a:ea typeface="宋体" pitchFamily="2" charset="-122"/>
                        </a:rPr>
                        <a:t>…</a:t>
                      </a:r>
                      <a:endParaRPr kumimoji="1" lang="en-US" altLang="zh-CN" sz="1600" b="1" i="0" u="none" strike="noStrike" cap="none" normalizeH="0" baseline="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Times New Roman"/>
                          <a:ea typeface="宋体" pitchFamily="2" charset="-122"/>
                        </a:rPr>
                        <a:t>…</a:t>
                      </a:r>
                      <a:endParaRPr kumimoji="1" lang="en-US" altLang="zh-CN" sz="1600" b="1" i="0" u="none" strike="noStrike" cap="none" normalizeH="0" baseline="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Times New Roman"/>
                          <a:ea typeface="宋体" pitchFamily="2" charset="-122"/>
                        </a:rPr>
                        <a:t>…</a:t>
                      </a:r>
                      <a:endParaRPr kumimoji="1" lang="en-US" altLang="zh-CN" sz="1600" b="1" i="0" u="none" strike="noStrike" cap="none" normalizeH="0" baseline="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Times New Roman"/>
                          <a:ea typeface="宋体" pitchFamily="2" charset="-122"/>
                        </a:rPr>
                        <a:t>…</a:t>
                      </a:r>
                      <a:endParaRPr kumimoji="1" lang="en-US" altLang="zh-CN" sz="1600" b="1" i="0" u="none" strike="noStrike" cap="none" normalizeH="0" baseline="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Times New Roman"/>
                          <a:ea typeface="宋体" pitchFamily="2" charset="-122"/>
                        </a:rPr>
                        <a:t>…</a:t>
                      </a:r>
                      <a:endParaRPr kumimoji="1" lang="en-US" altLang="zh-CN" sz="1600" b="1" i="0" u="none" strike="noStrike" cap="none" normalizeH="0" baseline="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275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100121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张兴强</a:t>
                      </a:r>
                      <a:r>
                        <a:rPr kumimoji="1" lang="zh-CN" altLang="en-US" sz="1600" b="1" i="0" u="none" strike="noStrike" cap="none" normalizeH="0" baseline="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CN" altLang="en-US" sz="1600" b="1" i="0" u="none" strike="noStrike" cap="none" normalizeH="0" baseline="0">
                          <a:ln>
                            <a:noFill/>
                          </a:ln>
                          <a:solidFill>
                            <a:schemeClr val="tx1"/>
                          </a:solidFill>
                          <a:effectLst/>
                          <a:latin typeface="宋体" pitchFamily="2" charset="-122"/>
                          <a:ea typeface="宋体" pitchFamily="2" charset="-122"/>
                        </a:rPr>
                        <a:t>男</a:t>
                      </a:r>
                      <a:r>
                        <a:rPr kumimoji="1" lang="zh-CN" altLang="en-US" sz="1600" b="1" i="0" u="none" strike="noStrike" cap="none" normalizeH="0" baseline="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1025</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98</a:t>
                      </a:r>
                      <a:endParaRPr kumimoji="1" lang="en-US" altLang="zh-CN" sz="16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365</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53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100</a:t>
                      </a:r>
                      <a:r>
                        <a:rPr kumimoji="1" lang="zh-CN" altLang="en-US" sz="1600" b="1" i="0" u="none" strike="noStrike" cap="none" normalizeH="0" baseline="0">
                          <a:ln>
                            <a:noFill/>
                          </a:ln>
                          <a:solidFill>
                            <a:schemeClr val="tx1"/>
                          </a:solidFill>
                          <a:effectLst/>
                          <a:latin typeface="宋体" pitchFamily="2" charset="-122"/>
                          <a:ea typeface="宋体" pitchFamily="2" charset="-122"/>
                        </a:rPr>
                        <a:t>．</a:t>
                      </a:r>
                      <a:r>
                        <a:rPr kumimoji="1" lang="en-US" altLang="zh-CN" sz="1600" b="1" i="0" u="none" strike="noStrike" cap="none" normalizeH="0" baseline="0">
                          <a:ln>
                            <a:noFill/>
                          </a:ln>
                          <a:solidFill>
                            <a:schemeClr val="tx1"/>
                          </a:solidFill>
                          <a:effectLst/>
                          <a:latin typeface="宋体" pitchFamily="2" charset="-122"/>
                          <a:ea typeface="宋体" pitchFamily="2" charset="-122"/>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1291.51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3567"/>
                                        </p:tgtEl>
                                        <p:attrNameLst>
                                          <p:attrName>style.visibility</p:attrName>
                                        </p:attrNameLst>
                                      </p:cBhvr>
                                      <p:to>
                                        <p:strVal val="visible"/>
                                      </p:to>
                                    </p:set>
                                    <p:animEffect transition="in" filter="box(out)">
                                      <p:cBhvr>
                                        <p:cTn id="7" dur="500"/>
                                        <p:tgtEl>
                                          <p:spTgt spid="63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E120EFEE-F386-4753-AACE-30682B285AB4}"/>
              </a:ext>
            </a:extLst>
          </p:cNvPr>
          <p:cNvSpPr>
            <a:spLocks noGrp="1" noChangeArrowheads="1"/>
          </p:cNvSpPr>
          <p:nvPr>
            <p:ph type="title"/>
          </p:nvPr>
        </p:nvSpPr>
        <p:spPr/>
        <p:txBody>
          <a:bodyPr/>
          <a:lstStyle/>
          <a:p>
            <a:pPr eaLnBrk="1" hangingPunct="1"/>
            <a:r>
              <a:rPr lang="en-US" altLang="zh-CN">
                <a:latin typeface="宋体" panose="02010600030101010101" pitchFamily="2" charset="-122"/>
              </a:rPr>
              <a:t>1.1  </a:t>
            </a:r>
            <a:r>
              <a:rPr lang="zh-CN" altLang="en-US">
                <a:latin typeface="Times New Roman" panose="02020603050405020304" pitchFamily="18" charset="0"/>
              </a:rPr>
              <a:t>什么是数据结构（定义）</a:t>
            </a:r>
            <a:endParaRPr lang="zh-CN" altLang="en-US">
              <a:latin typeface="宋体" panose="02010600030101010101" pitchFamily="2" charset="-122"/>
            </a:endParaRPr>
          </a:p>
        </p:txBody>
      </p:sp>
      <p:sp>
        <p:nvSpPr>
          <p:cNvPr id="6149" name="Rectangle 3">
            <a:extLst>
              <a:ext uri="{FF2B5EF4-FFF2-40B4-BE49-F238E27FC236}">
                <a16:creationId xmlns:a16="http://schemas.microsoft.com/office/drawing/2014/main" id="{A739CCCA-DC44-4655-9189-AB68978DF9FA}"/>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dirty="0">
                <a:ea typeface="黑体" panose="02010609060101010101" pitchFamily="49" charset="-122"/>
              </a:rPr>
              <a:t>数据结构的相关名词：</a:t>
            </a:r>
          </a:p>
          <a:p>
            <a:pPr eaLnBrk="1" hangingPunct="1"/>
            <a:r>
              <a:rPr lang="zh-CN" altLang="en-US" dirty="0">
                <a:ea typeface="黑体" panose="02010609060101010101" pitchFamily="49" charset="-122"/>
                <a:hlinkClick r:id="rId3" action="ppaction://hlinksldjump"/>
              </a:rPr>
              <a:t>数据（</a:t>
            </a:r>
            <a:r>
              <a:rPr lang="en-US" altLang="zh-CN" dirty="0">
                <a:ea typeface="黑体" panose="02010609060101010101" pitchFamily="49" charset="-122"/>
                <a:hlinkClick r:id="rId3" action="ppaction://hlinksldjump"/>
              </a:rPr>
              <a:t>Data</a:t>
            </a:r>
            <a:r>
              <a:rPr lang="zh-CN" altLang="en-US" dirty="0">
                <a:ea typeface="黑体" panose="02010609060101010101" pitchFamily="49" charset="-122"/>
                <a:hlinkClick r:id="rId3" action="ppaction://hlinksldjump"/>
              </a:rPr>
              <a:t>）</a:t>
            </a:r>
            <a:endParaRPr lang="zh-CN" altLang="en-US" dirty="0">
              <a:ea typeface="黑体" panose="02010609060101010101" pitchFamily="49" charset="-122"/>
            </a:endParaRPr>
          </a:p>
          <a:p>
            <a:pPr eaLnBrk="1" hangingPunct="1"/>
            <a:r>
              <a:rPr lang="zh-CN" altLang="en-US" dirty="0">
                <a:ea typeface="黑体" panose="02010609060101010101" pitchFamily="49" charset="-122"/>
                <a:hlinkClick r:id="rId4" action="ppaction://hlinksldjump"/>
              </a:rPr>
              <a:t>数据元素（</a:t>
            </a:r>
            <a:r>
              <a:rPr lang="en-US" altLang="zh-CN" dirty="0">
                <a:ea typeface="黑体" panose="02010609060101010101" pitchFamily="49" charset="-122"/>
                <a:hlinkClick r:id="rId4" action="ppaction://hlinksldjump"/>
              </a:rPr>
              <a:t>Data Element</a:t>
            </a:r>
            <a:r>
              <a:rPr lang="zh-CN" altLang="en-US" dirty="0">
                <a:ea typeface="黑体" panose="02010609060101010101" pitchFamily="49" charset="-122"/>
                <a:hlinkClick r:id="rId4" action="ppaction://hlinksldjump"/>
              </a:rPr>
              <a:t>） </a:t>
            </a:r>
            <a:endParaRPr lang="zh-CN" altLang="en-US" dirty="0">
              <a:ea typeface="黑体" panose="02010609060101010101" pitchFamily="49" charset="-122"/>
            </a:endParaRPr>
          </a:p>
          <a:p>
            <a:pPr eaLnBrk="1" hangingPunct="1"/>
            <a:r>
              <a:rPr lang="zh-CN" altLang="en-US" dirty="0">
                <a:ea typeface="黑体" panose="02010609060101010101" pitchFamily="49" charset="-122"/>
                <a:hlinkClick r:id="rId5" action="ppaction://hlinksldjump"/>
              </a:rPr>
              <a:t>数据对象（</a:t>
            </a:r>
            <a:r>
              <a:rPr lang="en-US" altLang="zh-CN" dirty="0">
                <a:ea typeface="黑体" panose="02010609060101010101" pitchFamily="49" charset="-122"/>
                <a:hlinkClick r:id="rId5" action="ppaction://hlinksldjump"/>
              </a:rPr>
              <a:t>Data Object</a:t>
            </a:r>
            <a:r>
              <a:rPr lang="zh-CN" altLang="en-US" dirty="0">
                <a:ea typeface="黑体" panose="02010609060101010101" pitchFamily="49" charset="-122"/>
                <a:hlinkClick r:id="rId5" action="ppaction://hlinksldjump"/>
              </a:rPr>
              <a:t>） </a:t>
            </a:r>
            <a:endParaRPr lang="zh-CN" altLang="en-US" dirty="0">
              <a:ea typeface="黑体" panose="02010609060101010101" pitchFamily="49" charset="-122"/>
            </a:endParaRPr>
          </a:p>
          <a:p>
            <a:pPr eaLnBrk="1" hangingPunct="1"/>
            <a:r>
              <a:rPr lang="zh-CN" altLang="en-US" dirty="0">
                <a:ea typeface="黑体" panose="02010609060101010101" pitchFamily="49" charset="-122"/>
                <a:hlinkClick r:id="rId6" action="ppaction://hlinksldjump"/>
              </a:rPr>
              <a:t>数据结构（</a:t>
            </a:r>
            <a:r>
              <a:rPr lang="en-US" altLang="zh-CN" dirty="0">
                <a:ea typeface="黑体" panose="02010609060101010101" pitchFamily="49" charset="-122"/>
                <a:hlinkClick r:id="rId6" action="ppaction://hlinksldjump"/>
              </a:rPr>
              <a:t>Data Structure</a:t>
            </a:r>
            <a:r>
              <a:rPr lang="zh-CN" altLang="en-US" dirty="0">
                <a:ea typeface="黑体" panose="02010609060101010101" pitchFamily="49" charset="-122"/>
                <a:hlinkClick r:id="rId6" action="ppaction://hlinksldjump"/>
              </a:rPr>
              <a:t>） </a:t>
            </a:r>
            <a:endParaRPr lang="zh-CN" altLang="en-US" dirty="0">
              <a:ea typeface="黑体" panose="02010609060101010101" pitchFamily="49" charset="-122"/>
            </a:endParaRPr>
          </a:p>
          <a:p>
            <a:pPr eaLnBrk="1" hangingPunct="1"/>
            <a:r>
              <a:rPr lang="zh-CN" altLang="en-US" dirty="0">
                <a:ea typeface="黑体" panose="02010609060101010101" pitchFamily="49" charset="-122"/>
                <a:hlinkClick r:id="rId7" action="ppaction://hlinksldjump"/>
              </a:rPr>
              <a:t>数据类型</a:t>
            </a:r>
            <a:r>
              <a:rPr lang="en-US" altLang="zh-CN" dirty="0">
                <a:ea typeface="黑体" panose="02010609060101010101" pitchFamily="49" charset="-122"/>
                <a:hlinkClick r:id="rId7" action="ppaction://hlinksldjump"/>
              </a:rPr>
              <a:t>(Data Type) </a:t>
            </a:r>
            <a:endParaRPr lang="en-US" altLang="zh-CN" dirty="0">
              <a:ea typeface="黑体" panose="02010609060101010101" pitchFamily="49" charset="-122"/>
            </a:endParaRPr>
          </a:p>
          <a:p>
            <a:pPr eaLnBrk="1" hangingPunct="1"/>
            <a:r>
              <a:rPr lang="zh-CN" altLang="en-US" dirty="0">
                <a:ea typeface="黑体" panose="02010609060101010101" pitchFamily="49" charset="-122"/>
                <a:hlinkClick r:id="rId8" action="ppaction://hlinksldjump"/>
              </a:rPr>
              <a:t>数据抽象与抽象数据类型</a:t>
            </a:r>
            <a:endParaRPr lang="zh-CN" altLang="en-US" dirty="0">
              <a:ea typeface="黑体" panose="02010609060101010101" pitchFamily="49" charset="-122"/>
            </a:endParaRPr>
          </a:p>
        </p:txBody>
      </p:sp>
      <p:sp>
        <p:nvSpPr>
          <p:cNvPr id="6" name="灯片编号占位符 5">
            <a:extLst>
              <a:ext uri="{FF2B5EF4-FFF2-40B4-BE49-F238E27FC236}">
                <a16:creationId xmlns:a16="http://schemas.microsoft.com/office/drawing/2014/main" id="{8A4E38F6-6A75-4D24-B949-C1B09106E7F6}"/>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F3A14F1-CB9E-453E-87F6-E3C0F8CE068D}" type="slidenum">
              <a:rPr kumimoji="0" lang="en-US" altLang="zh-CN" sz="2600">
                <a:solidFill>
                  <a:schemeClr val="bg1"/>
                </a:solidFill>
                <a:latin typeface="Arial" panose="020B0604020202020204" pitchFamily="34" charset="0"/>
              </a:rPr>
              <a:pPr eaLnBrk="1" hangingPunct="1"/>
              <a:t>3</a:t>
            </a:fld>
            <a:endParaRPr kumimoji="0" lang="en-US" altLang="zh-CN" sz="2600">
              <a:solidFill>
                <a:schemeClr val="bg1"/>
              </a:solidFill>
              <a:latin typeface="Arial" panose="020B0604020202020204" pitchFamily="34" charset="0"/>
            </a:endParaRPr>
          </a:p>
        </p:txBody>
      </p:sp>
      <p:sp>
        <p:nvSpPr>
          <p:cNvPr id="5" name="日期占位符 3">
            <a:extLst>
              <a:ext uri="{FF2B5EF4-FFF2-40B4-BE49-F238E27FC236}">
                <a16:creationId xmlns:a16="http://schemas.microsoft.com/office/drawing/2014/main" id="{1391AACE-72B7-4EBF-854D-62533E02C1AF}"/>
              </a:ext>
            </a:extLst>
          </p:cNvPr>
          <p:cNvSpPr>
            <a:spLocks noGrp="1"/>
          </p:cNvSpPr>
          <p:nvPr>
            <p:ph type="dt" sz="quarter" idx="4294967295"/>
          </p:nvPr>
        </p:nvSpPr>
        <p:spPr>
          <a:xfrm>
            <a:off x="9652000" y="6553200"/>
            <a:ext cx="2540000" cy="304800"/>
          </a:xfrm>
          <a:prstGeom prst="rect">
            <a:avLst/>
          </a:prstGeom>
        </p:spPr>
        <p:txBody>
          <a:bodyPr/>
          <a:lstStyle/>
          <a:p>
            <a:pPr>
              <a:defRPr/>
            </a:pPr>
            <a:fld id="{DEB6AD54-866B-47FA-8D3D-AFA1C06B7DD6}" type="datetime1">
              <a:rPr lang="zh-CN" altLang="en-US"/>
              <a:pPr>
                <a:defRPr/>
              </a:pPr>
              <a:t>2020/2/14</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A8F931B7-E36C-4770-9771-2CB6C805B643}"/>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3C1A91F-80B4-4167-98C7-2CC380C91D32}" type="slidenum">
              <a:rPr kumimoji="0" lang="en-US" altLang="zh-CN" sz="2600">
                <a:solidFill>
                  <a:schemeClr val="bg1"/>
                </a:solidFill>
                <a:latin typeface="Arial" panose="020B0604020202020204" pitchFamily="34" charset="0"/>
              </a:rPr>
              <a:pPr eaLnBrk="1" hangingPunct="1"/>
              <a:t>30</a:t>
            </a:fld>
            <a:endParaRPr kumimoji="0" lang="en-US" altLang="zh-CN" sz="2600">
              <a:solidFill>
                <a:schemeClr val="bg1"/>
              </a:solidFill>
              <a:latin typeface="Arial" panose="020B0604020202020204" pitchFamily="34" charset="0"/>
            </a:endParaRPr>
          </a:p>
        </p:txBody>
      </p:sp>
      <p:sp>
        <p:nvSpPr>
          <p:cNvPr id="32772" name="Rectangle 2">
            <a:extLst>
              <a:ext uri="{FF2B5EF4-FFF2-40B4-BE49-F238E27FC236}">
                <a16:creationId xmlns:a16="http://schemas.microsoft.com/office/drawing/2014/main" id="{01599959-6934-4312-8605-786E1E616061}"/>
              </a:ext>
            </a:extLst>
          </p:cNvPr>
          <p:cNvSpPr>
            <a:spLocks noChangeArrowheads="1"/>
          </p:cNvSpPr>
          <p:nvPr/>
        </p:nvSpPr>
        <p:spPr bwMode="auto">
          <a:xfrm>
            <a:off x="2438400" y="7620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sz="3600" b="1">
                <a:solidFill>
                  <a:schemeClr val="tx2"/>
                </a:solidFill>
                <a:latin typeface="宋体" panose="02010600030101010101" pitchFamily="2" charset="-122"/>
              </a:rPr>
              <a:t>数据结构的内容</a:t>
            </a:r>
            <a:r>
              <a:rPr lang="zh-CN" altLang="en-US" sz="3600" b="1">
                <a:solidFill>
                  <a:schemeClr val="tx2"/>
                </a:solidFill>
                <a:latin typeface="Arial" panose="020B0604020202020204" pitchFamily="34" charset="0"/>
              </a:rPr>
              <a:t> </a:t>
            </a:r>
          </a:p>
        </p:txBody>
      </p:sp>
      <p:sp>
        <p:nvSpPr>
          <p:cNvPr id="32773" name="Text Box 3">
            <a:extLst>
              <a:ext uri="{FF2B5EF4-FFF2-40B4-BE49-F238E27FC236}">
                <a16:creationId xmlns:a16="http://schemas.microsoft.com/office/drawing/2014/main" id="{B547EE9C-A62F-46CD-8878-950F987F3C56}"/>
              </a:ext>
            </a:extLst>
          </p:cNvPr>
          <p:cNvSpPr txBox="1">
            <a:spLocks noChangeArrowheads="1"/>
          </p:cNvSpPr>
          <p:nvPr/>
        </p:nvSpPr>
        <p:spPr bwMode="auto">
          <a:xfrm>
            <a:off x="2362200" y="2514600"/>
            <a:ext cx="8153400"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zh-CN" altLang="en-US" sz="2800">
                <a:latin typeface="宋体" panose="02010600030101010101" pitchFamily="2" charset="-122"/>
              </a:rPr>
              <a:t>综上所述，数据结构的内容可归纳为三个部分，</a:t>
            </a:r>
          </a:p>
          <a:p>
            <a:pPr algn="ctr" eaLnBrk="1" fontAlgn="ctr" hangingPunct="1">
              <a:spcBef>
                <a:spcPct val="50000"/>
              </a:spcBef>
            </a:pPr>
            <a:r>
              <a:rPr lang="zh-CN" altLang="en-US" sz="2800" b="1">
                <a:solidFill>
                  <a:srgbClr val="FF3300"/>
                </a:solidFill>
                <a:latin typeface="宋体" panose="02010600030101010101" pitchFamily="2" charset="-122"/>
              </a:rPr>
              <a:t>逻辑结构</a:t>
            </a:r>
            <a:r>
              <a:rPr lang="zh-CN" altLang="en-US" sz="2800" b="1">
                <a:latin typeface="宋体" panose="02010600030101010101" pitchFamily="2" charset="-122"/>
              </a:rPr>
              <a:t>、</a:t>
            </a:r>
            <a:r>
              <a:rPr lang="zh-CN" altLang="en-US" sz="2800" b="1">
                <a:solidFill>
                  <a:srgbClr val="FF3300"/>
                </a:solidFill>
                <a:latin typeface="宋体" panose="02010600030101010101" pitchFamily="2" charset="-122"/>
              </a:rPr>
              <a:t>存储结构</a:t>
            </a:r>
            <a:r>
              <a:rPr lang="zh-CN" altLang="en-US" sz="2800" b="1">
                <a:latin typeface="宋体" panose="02010600030101010101" pitchFamily="2" charset="-122"/>
              </a:rPr>
              <a:t>和</a:t>
            </a:r>
            <a:r>
              <a:rPr lang="zh-CN" altLang="en-US" sz="2800" b="1">
                <a:solidFill>
                  <a:srgbClr val="FF3300"/>
                </a:solidFill>
                <a:latin typeface="宋体" panose="02010600030101010101" pitchFamily="2" charset="-122"/>
              </a:rPr>
              <a:t>运算集合</a:t>
            </a:r>
            <a:r>
              <a:rPr lang="zh-CN" altLang="en-US" sz="2800" b="1">
                <a:latin typeface="宋体" panose="02010600030101010101" pitchFamily="2" charset="-122"/>
              </a:rPr>
              <a:t>：</a:t>
            </a:r>
          </a:p>
          <a:p>
            <a:pPr eaLnBrk="1" fontAlgn="ctr" hangingPunct="1">
              <a:spcBef>
                <a:spcPct val="50000"/>
              </a:spcBef>
            </a:pPr>
            <a:r>
              <a:rPr lang="zh-CN" altLang="en-US" sz="2800">
                <a:solidFill>
                  <a:srgbClr val="008000"/>
                </a:solidFill>
                <a:ea typeface="黑体" panose="02010609060101010101" pitchFamily="49" charset="-122"/>
              </a:rPr>
              <a:t>按某种逻辑关系组织起来的一批数据，按一定的映象方式把它存放在计算机存贮器中，并在这些数据上定义了一个运算的集合，就叫做数据结构。</a:t>
            </a:r>
          </a:p>
          <a:p>
            <a:pPr eaLnBrk="1" hangingPunct="1">
              <a:spcBef>
                <a:spcPct val="50000"/>
              </a:spcBef>
            </a:pPr>
            <a:r>
              <a:rPr lang="zh-CN" altLang="en-US" sz="280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128582-290F-4F57-BA9D-81FB60AE5BB9}"/>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数据结构的存储结构和逻辑结构是“一样”的吗？</a:t>
            </a:r>
          </a:p>
        </p:txBody>
      </p:sp>
      <p:sp>
        <p:nvSpPr>
          <p:cNvPr id="5" name="文本框 4">
            <a:extLst>
              <a:ext uri="{FF2B5EF4-FFF2-40B4-BE49-F238E27FC236}">
                <a16:creationId xmlns:a16="http://schemas.microsoft.com/office/drawing/2014/main" id="{E6377DA0-F03C-4A11-8116-0E49AEE63D79}"/>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p>
        </p:txBody>
      </p:sp>
      <p:sp>
        <p:nvSpPr>
          <p:cNvPr id="6" name="文本框 5">
            <a:extLst>
              <a:ext uri="{FF2B5EF4-FFF2-40B4-BE49-F238E27FC236}">
                <a16:creationId xmlns:a16="http://schemas.microsoft.com/office/drawing/2014/main" id="{7434E006-448A-4297-AB5B-68A52D1B77E1}"/>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否</a:t>
            </a:r>
          </a:p>
        </p:txBody>
      </p:sp>
      <p:sp>
        <p:nvSpPr>
          <p:cNvPr id="9" name="椭圆 8">
            <a:extLst>
              <a:ext uri="{FF2B5EF4-FFF2-40B4-BE49-F238E27FC236}">
                <a16:creationId xmlns:a16="http://schemas.microsoft.com/office/drawing/2014/main" id="{5755855F-59F6-4435-A0FE-021F5DBAC655}"/>
              </a:ext>
            </a:extLst>
          </p:cNvPr>
          <p:cNvSpPr>
            <a:spLocks noChangeAspect="1"/>
          </p:cNvSpPr>
          <p:nvPr>
            <p:custDataLst>
              <p:tags r:id="rId5"/>
            </p:custDataLst>
          </p:nvPr>
        </p:nvSpPr>
        <p:spPr bwMode="auto">
          <a:xfrm>
            <a:off x="1571625" y="2850356"/>
            <a:ext cx="514350" cy="514350"/>
          </a:xfrm>
          <a:prstGeom prst="ellipse">
            <a:avLst/>
          </a:prstGeom>
          <a:solidFill>
            <a:srgbClr val="808080"/>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637802B1-4931-4141-B599-5A47D27CB462}"/>
              </a:ext>
            </a:extLst>
          </p:cNvPr>
          <p:cNvSpPr>
            <a:spLocks noChangeAspect="1"/>
          </p:cNvSpPr>
          <p:nvPr>
            <p:custDataLst>
              <p:tags r:id="rId6"/>
            </p:custDataLst>
          </p:nvPr>
        </p:nvSpPr>
        <p:spPr bwMode="auto">
          <a:xfrm>
            <a:off x="1571625" y="3707606"/>
            <a:ext cx="514350" cy="514350"/>
          </a:xfrm>
          <a:prstGeom prst="ellipse">
            <a:avLst/>
          </a:prstGeom>
          <a:solidFill>
            <a:srgbClr val="00FF00"/>
          </a:solidFill>
          <a:ln w="254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C4794A1-4821-4C46-AA3E-56A975513A33}"/>
              </a:ext>
            </a:extLst>
          </p:cNvPr>
          <p:cNvSpPr/>
          <p:nvPr>
            <p:custDataLst>
              <p:tags r:id="rId7"/>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4A1C3EE4-4547-48AD-8207-43FE0CE42CAC}"/>
              </a:ext>
            </a:extLst>
          </p:cNvPr>
          <p:cNvGrpSpPr/>
          <p:nvPr>
            <p:custDataLst>
              <p:tags r:id="rId8"/>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38B05F5F-FA41-46EF-AED0-75AF54A3553F}"/>
                </a:ext>
              </a:extLst>
            </p:cNvPr>
            <p:cNvSpPr/>
            <p:nvPr>
              <p:custDataLst>
                <p:tags r:id="rId10"/>
              </p:custDataLst>
            </p:nvPr>
          </p:nvSpPr>
          <p:spPr bwMode="auto">
            <a:xfrm>
              <a:off x="0" y="0"/>
              <a:ext cx="12192000" cy="635000"/>
            </a:xfrm>
            <a:prstGeom prst="rect">
              <a:avLst/>
            </a:prstGeom>
            <a:solidFill>
              <a:srgbClr val="F6F7F8"/>
            </a:solidFill>
            <a:ln w="12700" cap="flat" cmpd="sng" algn="ctr">
              <a:noFill/>
              <a:prstDash val="solid"/>
              <a:round/>
              <a:headEnd type="none" w="sm" len="sm"/>
              <a:tailEnd type="none" w="sm" len="sm"/>
            </a:ln>
            <a:effectLst/>
            <a:extLst>
              <a:ext uri="{91240B29-F687-4F45-9708-019B960494DF}">
                <a14:hiddenLine xmlns:a14="http://schemas.microsoft.com/office/drawing/2010/main" w="12700" cap="flat" cmpd="sng" algn="ctr">
                  <a:solidFill>
                    <a:schemeClr val="tx1"/>
                  </a:solidFill>
                  <a:prstDash val="solid"/>
                  <a:round/>
                  <a:headEnd type="none" w="sm" len="sm"/>
                  <a:tailEnd type="none" w="sm" len="sm"/>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5" name="ColorBlock">
              <a:extLst>
                <a:ext uri="{FF2B5EF4-FFF2-40B4-BE49-F238E27FC236}">
                  <a16:creationId xmlns:a16="http://schemas.microsoft.com/office/drawing/2014/main" id="{10F6BDC4-6DC8-415A-8ACB-68401578F19E}"/>
                </a:ext>
              </a:extLst>
            </p:cNvPr>
            <p:cNvSpPr/>
            <p:nvPr>
              <p:custDataLst>
                <p:tags r:id="rId11"/>
              </p:custDataLst>
            </p:nvPr>
          </p:nvSpPr>
          <p:spPr bwMode="auto">
            <a:xfrm>
              <a:off x="0" y="0"/>
              <a:ext cx="190500" cy="635000"/>
            </a:xfrm>
            <a:prstGeom prst="rect">
              <a:avLst/>
            </a:prstGeom>
            <a:solidFill>
              <a:srgbClr val="639EF4"/>
            </a:solidFill>
            <a:ln w="12700" cap="flat" cmpd="sng" algn="ctr">
              <a:noFill/>
              <a:prstDash val="solid"/>
              <a:round/>
              <a:headEnd type="none" w="sm" len="sm"/>
              <a:tailEnd type="none" w="sm" len="sm"/>
            </a:ln>
            <a:effectLst/>
            <a:extLst>
              <a:ext uri="{91240B29-F687-4F45-9708-019B960494DF}">
                <a14:hiddenLine xmlns:a14="http://schemas.microsoft.com/office/drawing/2010/main" w="12700" cap="flat" cmpd="sng" algn="ctr">
                  <a:solidFill>
                    <a:schemeClr val="tx1"/>
                  </a:solidFill>
                  <a:prstDash val="solid"/>
                  <a:round/>
                  <a:headEnd type="none" w="sm" len="sm"/>
                  <a:tailEnd type="none" w="sm" len="sm"/>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6" name="TypeText">
              <a:extLst>
                <a:ext uri="{FF2B5EF4-FFF2-40B4-BE49-F238E27FC236}">
                  <a16:creationId xmlns:a16="http://schemas.microsoft.com/office/drawing/2014/main" id="{8470F31A-2FBB-4EE5-BBDB-674D9D4F863D}"/>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64F5E37-17E1-496B-A452-AA5B8AC92B57}"/>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0B650755-FF11-428A-8ADD-BB3F44DB6B1B}"/>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934072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a:extLst>
              <a:ext uri="{FF2B5EF4-FFF2-40B4-BE49-F238E27FC236}">
                <a16:creationId xmlns:a16="http://schemas.microsoft.com/office/drawing/2014/main" id="{24D3123E-D43D-4F1D-BF4F-E5217AA38D71}"/>
              </a:ext>
            </a:extLst>
          </p:cNvPr>
          <p:cNvSpPr>
            <a:spLocks noGrp="1" noChangeArrowheads="1"/>
          </p:cNvSpPr>
          <p:nvPr>
            <p:ph type="title"/>
          </p:nvPr>
        </p:nvSpPr>
        <p:spPr/>
        <p:txBody>
          <a:bodyPr/>
          <a:lstStyle/>
          <a:p>
            <a:pPr eaLnBrk="1" hangingPunct="1"/>
            <a:r>
              <a:rPr lang="en-US" altLang="zh-CN"/>
              <a:t>1.3  </a:t>
            </a:r>
            <a:r>
              <a:rPr lang="zh-CN" altLang="en-US">
                <a:latin typeface="宋体" panose="02010600030101010101" pitchFamily="2" charset="-122"/>
              </a:rPr>
              <a:t>算法</a:t>
            </a:r>
            <a:r>
              <a:rPr lang="zh-CN" altLang="en-US"/>
              <a:t> </a:t>
            </a:r>
          </a:p>
        </p:txBody>
      </p:sp>
      <p:sp>
        <p:nvSpPr>
          <p:cNvPr id="33797" name="Rectangle 3">
            <a:extLst>
              <a:ext uri="{FF2B5EF4-FFF2-40B4-BE49-F238E27FC236}">
                <a16:creationId xmlns:a16="http://schemas.microsoft.com/office/drawing/2014/main" id="{B51B98FA-76AA-4F74-882D-53E2451964B1}"/>
              </a:ext>
            </a:extLst>
          </p:cNvPr>
          <p:cNvSpPr>
            <a:spLocks noGrp="1" noChangeArrowheads="1"/>
          </p:cNvSpPr>
          <p:nvPr>
            <p:ph idx="1"/>
          </p:nvPr>
        </p:nvSpPr>
        <p:spPr/>
        <p:txBody>
          <a:bodyPr/>
          <a:lstStyle/>
          <a:p>
            <a:pPr eaLnBrk="1" hangingPunct="1"/>
            <a:r>
              <a:rPr lang="zh-CN" altLang="en-US" b="1" dirty="0">
                <a:ea typeface="黑体" panose="02010609060101010101" pitchFamily="49" charset="-122"/>
                <a:hlinkClick r:id="rId2" action="ppaction://hlinksldjump"/>
              </a:rPr>
              <a:t>算法（</a:t>
            </a:r>
            <a:r>
              <a:rPr lang="en-US" altLang="zh-CN" b="1" dirty="0">
                <a:hlinkClick r:id="rId2" action="ppaction://hlinksldjump"/>
              </a:rPr>
              <a:t>Algorithm</a:t>
            </a:r>
            <a:r>
              <a:rPr lang="zh-CN" altLang="en-US" b="1" dirty="0">
                <a:ea typeface="黑体" panose="02010609060101010101" pitchFamily="49" charset="-122"/>
                <a:hlinkClick r:id="rId2" action="ppaction://hlinksldjump"/>
              </a:rPr>
              <a:t>）定义</a:t>
            </a:r>
            <a:r>
              <a:rPr lang="zh-CN" altLang="en-US" b="1" dirty="0">
                <a:hlinkClick r:id="rId2" action="ppaction://hlinksldjump"/>
              </a:rPr>
              <a:t> </a:t>
            </a:r>
            <a:endParaRPr lang="zh-CN" altLang="en-US" b="1" dirty="0"/>
          </a:p>
          <a:p>
            <a:pPr eaLnBrk="1" hangingPunct="1"/>
            <a:r>
              <a:rPr lang="zh-CN" altLang="en-US" b="1" dirty="0">
                <a:ea typeface="黑体" panose="02010609060101010101" pitchFamily="49" charset="-122"/>
                <a:hlinkClick r:id="rId3" action="ppaction://hlinksldjump"/>
              </a:rPr>
              <a:t>算法的特性</a:t>
            </a:r>
            <a:r>
              <a:rPr lang="zh-CN" altLang="en-US" b="1" dirty="0">
                <a:hlinkClick r:id="rId3" action="ppaction://hlinksldjump"/>
              </a:rPr>
              <a:t> </a:t>
            </a:r>
            <a:endParaRPr lang="zh-CN" altLang="en-US" b="1" dirty="0"/>
          </a:p>
          <a:p>
            <a:pPr eaLnBrk="1" hangingPunct="1"/>
            <a:r>
              <a:rPr lang="zh-CN" altLang="en-US" b="1" dirty="0">
                <a:ea typeface="黑体" panose="02010609060101010101" pitchFamily="49" charset="-122"/>
                <a:hlinkClick r:id="rId4" action="ppaction://hlinksldjump"/>
              </a:rPr>
              <a:t>算法设计的要求</a:t>
            </a:r>
            <a:r>
              <a:rPr lang="zh-CN" altLang="en-US" dirty="0">
                <a:hlinkClick r:id="rId4" action="ppaction://hlinksldjump"/>
              </a:rPr>
              <a:t> </a:t>
            </a:r>
            <a:endParaRPr lang="zh-CN" altLang="en-US" dirty="0"/>
          </a:p>
        </p:txBody>
      </p:sp>
      <p:sp>
        <p:nvSpPr>
          <p:cNvPr id="6" name="灯片编号占位符 5">
            <a:extLst>
              <a:ext uri="{FF2B5EF4-FFF2-40B4-BE49-F238E27FC236}">
                <a16:creationId xmlns:a16="http://schemas.microsoft.com/office/drawing/2014/main" id="{40FA1E99-DD4A-4AB5-9DE4-39510D378ECC}"/>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EAE5F45-1207-4B15-BC4A-64B7035B28D5}" type="slidenum">
              <a:rPr kumimoji="0" lang="en-US" altLang="zh-CN" sz="2600">
                <a:solidFill>
                  <a:schemeClr val="bg1"/>
                </a:solidFill>
                <a:latin typeface="Arial" panose="020B0604020202020204" pitchFamily="34" charset="0"/>
              </a:rPr>
              <a:pPr eaLnBrk="1" hangingPunct="1"/>
              <a:t>32</a:t>
            </a:fld>
            <a:endParaRPr kumimoji="0" lang="en-US" altLang="zh-CN" sz="2600">
              <a:solidFill>
                <a:schemeClr val="bg1"/>
              </a:solidFill>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a:extLst>
              <a:ext uri="{FF2B5EF4-FFF2-40B4-BE49-F238E27FC236}">
                <a16:creationId xmlns:a16="http://schemas.microsoft.com/office/drawing/2014/main" id="{090B71F0-7015-493A-9CF6-2DBCEEAAFFB7}"/>
              </a:ext>
            </a:extLst>
          </p:cNvPr>
          <p:cNvSpPr>
            <a:spLocks noGrp="1" noChangeArrowheads="1"/>
          </p:cNvSpPr>
          <p:nvPr>
            <p:ph type="title"/>
          </p:nvPr>
        </p:nvSpPr>
        <p:spPr/>
        <p:txBody>
          <a:bodyPr/>
          <a:lstStyle/>
          <a:p>
            <a:pPr eaLnBrk="1" hangingPunct="1"/>
            <a:r>
              <a:rPr lang="zh-CN" altLang="en-US">
                <a:latin typeface="Consolas" panose="020B0609020204030204" pitchFamily="49" charset="0"/>
                <a:ea typeface="黑体" panose="02010609060101010101" pitchFamily="49" charset="-122"/>
              </a:rPr>
              <a:t>算法（</a:t>
            </a:r>
            <a:r>
              <a:rPr lang="en-US" altLang="zh-CN">
                <a:latin typeface="Consolas" panose="020B0609020204030204" pitchFamily="49" charset="0"/>
              </a:rPr>
              <a:t>Algorithm</a:t>
            </a:r>
            <a:r>
              <a:rPr lang="zh-CN" altLang="en-US">
                <a:latin typeface="Consolas" panose="020B0609020204030204" pitchFamily="49" charset="0"/>
                <a:ea typeface="黑体" panose="02010609060101010101" pitchFamily="49" charset="-122"/>
              </a:rPr>
              <a:t>）定义</a:t>
            </a:r>
          </a:p>
        </p:txBody>
      </p:sp>
      <p:sp>
        <p:nvSpPr>
          <p:cNvPr id="34821" name="Rectangle 3">
            <a:extLst>
              <a:ext uri="{FF2B5EF4-FFF2-40B4-BE49-F238E27FC236}">
                <a16:creationId xmlns:a16="http://schemas.microsoft.com/office/drawing/2014/main" id="{00C91E75-9E6A-406B-9159-BBD90168F8AE}"/>
              </a:ext>
            </a:extLst>
          </p:cNvPr>
          <p:cNvSpPr>
            <a:spLocks noGrp="1" noChangeArrowheads="1"/>
          </p:cNvSpPr>
          <p:nvPr>
            <p:ph idx="1"/>
          </p:nvPr>
        </p:nvSpPr>
        <p:spPr/>
        <p:txBody>
          <a:bodyPr/>
          <a:lstStyle/>
          <a:p>
            <a:pPr algn="just" eaLnBrk="1" hangingPunct="1"/>
            <a:r>
              <a:rPr lang="zh-CN" altLang="en-US" dirty="0">
                <a:solidFill>
                  <a:srgbClr val="FF00FF"/>
                </a:solidFill>
              </a:rPr>
              <a:t>定义：</a:t>
            </a:r>
          </a:p>
          <a:p>
            <a:pPr algn="just" eaLnBrk="1" hangingPunct="1">
              <a:buFont typeface="Wingdings" panose="05000000000000000000" pitchFamily="2" charset="2"/>
              <a:buNone/>
            </a:pPr>
            <a:r>
              <a:rPr lang="zh-CN" altLang="en-US" dirty="0"/>
              <a:t>		 </a:t>
            </a:r>
            <a:r>
              <a:rPr lang="en-US" altLang="zh-CN" sz="2800" dirty="0"/>
              <a:t>Algorithm is a finite set of rules which gives a sequence of operation for solving a specific type of problem.</a:t>
            </a:r>
          </a:p>
          <a:p>
            <a:pPr algn="just" eaLnBrk="1" hangingPunct="1">
              <a:buFont typeface="Wingdings" panose="05000000000000000000" pitchFamily="2" charset="2"/>
              <a:buNone/>
            </a:pPr>
            <a:endParaRPr lang="en-US" altLang="zh-CN" dirty="0"/>
          </a:p>
          <a:p>
            <a:pPr algn="just" eaLnBrk="1" hangingPunct="1">
              <a:buFont typeface="Wingdings" panose="05000000000000000000" pitchFamily="2" charset="2"/>
              <a:buNone/>
            </a:pPr>
            <a:endParaRPr lang="en-US" altLang="zh-CN" dirty="0"/>
          </a:p>
          <a:p>
            <a:pPr algn="just" eaLnBrk="1" hangingPunct="1">
              <a:buFont typeface="Wingdings" panose="05000000000000000000" pitchFamily="2" charset="2"/>
              <a:buNone/>
            </a:pPr>
            <a:r>
              <a:rPr lang="en-US" altLang="zh-CN" dirty="0"/>
              <a:t>		 </a:t>
            </a:r>
            <a:r>
              <a:rPr lang="zh-CN" altLang="en-US" b="1" dirty="0"/>
              <a:t>算法是规则的有限集合，是为解决特定问题而规定的一系列操作。</a:t>
            </a:r>
            <a:r>
              <a:rPr lang="zh-CN" altLang="en-US" dirty="0"/>
              <a:t> </a:t>
            </a:r>
          </a:p>
          <a:p>
            <a:pPr algn="just" eaLnBrk="1" hangingPunct="1">
              <a:buFont typeface="Wingdings" panose="05000000000000000000" pitchFamily="2" charset="2"/>
              <a:buNone/>
            </a:pPr>
            <a:endParaRPr lang="en-US" altLang="zh-CN" dirty="0"/>
          </a:p>
        </p:txBody>
      </p:sp>
      <p:sp>
        <p:nvSpPr>
          <p:cNvPr id="6" name="灯片编号占位符 5">
            <a:extLst>
              <a:ext uri="{FF2B5EF4-FFF2-40B4-BE49-F238E27FC236}">
                <a16:creationId xmlns:a16="http://schemas.microsoft.com/office/drawing/2014/main" id="{D9ABA567-6CE7-4AF5-9532-4671A7606BA3}"/>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7558C60-BE0A-4752-8309-AA397286CD80}" type="slidenum">
              <a:rPr kumimoji="0" lang="en-US" altLang="zh-CN" sz="2600">
                <a:solidFill>
                  <a:schemeClr val="bg1"/>
                </a:solidFill>
                <a:latin typeface="Arial" panose="020B0604020202020204" pitchFamily="34" charset="0"/>
              </a:rPr>
              <a:pPr eaLnBrk="1" hangingPunct="1"/>
              <a:t>33</a:t>
            </a:fld>
            <a:endParaRPr kumimoji="0" lang="en-US" altLang="zh-CN" sz="2600">
              <a:solidFill>
                <a:schemeClr val="bg1"/>
              </a:solidFill>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444B3353-D1D1-4CF9-8956-2D2D1C81F87F}"/>
              </a:ext>
            </a:extLst>
          </p:cNvPr>
          <p:cNvSpPr>
            <a:spLocks noGrp="1" noChangeArrowheads="1"/>
          </p:cNvSpPr>
          <p:nvPr>
            <p:ph type="title"/>
          </p:nvPr>
        </p:nvSpPr>
        <p:spPr/>
        <p:txBody>
          <a:bodyPr/>
          <a:lstStyle/>
          <a:p>
            <a:pPr eaLnBrk="1" hangingPunct="1"/>
            <a:r>
              <a:rPr lang="zh-CN" altLang="en-US">
                <a:ea typeface="黑体" panose="02010609060101010101" pitchFamily="49" charset="-122"/>
              </a:rPr>
              <a:t>算法的特性</a:t>
            </a:r>
          </a:p>
        </p:txBody>
      </p:sp>
      <p:sp>
        <p:nvSpPr>
          <p:cNvPr id="10" name="灯片编号占位符 5">
            <a:extLst>
              <a:ext uri="{FF2B5EF4-FFF2-40B4-BE49-F238E27FC236}">
                <a16:creationId xmlns:a16="http://schemas.microsoft.com/office/drawing/2014/main" id="{91245E5C-547D-495C-848C-00FA0E5B363D}"/>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8048BC8-6AC3-4F76-BDB5-48F30EA6EF44}" type="slidenum">
              <a:rPr kumimoji="0" lang="en-US" altLang="zh-CN" sz="2600">
                <a:solidFill>
                  <a:schemeClr val="bg1"/>
                </a:solidFill>
                <a:latin typeface="Arial" panose="020B0604020202020204" pitchFamily="34" charset="0"/>
              </a:rPr>
              <a:pPr eaLnBrk="1" hangingPunct="1"/>
              <a:t>34</a:t>
            </a:fld>
            <a:endParaRPr kumimoji="0" lang="en-US" altLang="zh-CN" sz="2600">
              <a:solidFill>
                <a:schemeClr val="bg1"/>
              </a:solidFill>
              <a:latin typeface="Arial" panose="020B0604020202020204" pitchFamily="34" charset="0"/>
            </a:endParaRPr>
          </a:p>
        </p:txBody>
      </p:sp>
      <p:sp>
        <p:nvSpPr>
          <p:cNvPr id="66566" name="Text Box 6">
            <a:extLst>
              <a:ext uri="{FF2B5EF4-FFF2-40B4-BE49-F238E27FC236}">
                <a16:creationId xmlns:a16="http://schemas.microsoft.com/office/drawing/2014/main" id="{173E7E0E-22B9-40B3-9BC5-9BAD91D240CE}"/>
              </a:ext>
            </a:extLst>
          </p:cNvPr>
          <p:cNvSpPr txBox="1">
            <a:spLocks noChangeArrowheads="1"/>
          </p:cNvSpPr>
          <p:nvPr/>
        </p:nvSpPr>
        <p:spPr bwMode="auto">
          <a:xfrm>
            <a:off x="2135560" y="1628800"/>
            <a:ext cx="81534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20000"/>
              </a:spcBef>
              <a:buClr>
                <a:schemeClr val="tx1"/>
              </a:buClr>
              <a:buSzPct val="75000"/>
              <a:buFont typeface="Wingdings" panose="05000000000000000000" pitchFamily="2" charset="2"/>
              <a:buNone/>
            </a:pPr>
            <a:r>
              <a:rPr lang="en-US" altLang="zh-CN">
                <a:latin typeface="Arial" panose="020B0604020202020204" pitchFamily="34" charset="0"/>
              </a:rPr>
              <a:t>1. </a:t>
            </a:r>
            <a:r>
              <a:rPr lang="zh-CN" altLang="en-US">
                <a:solidFill>
                  <a:srgbClr val="008000"/>
                </a:solidFill>
                <a:latin typeface="Arial" panose="020B0604020202020204" pitchFamily="34" charset="0"/>
              </a:rPr>
              <a:t>有限性</a:t>
            </a:r>
            <a:r>
              <a:rPr lang="zh-CN" altLang="en-US">
                <a:latin typeface="Arial" panose="020B0604020202020204" pitchFamily="34" charset="0"/>
              </a:rPr>
              <a:t>：有限步骤之内正常结束，不能形成无穷循环</a:t>
            </a:r>
          </a:p>
        </p:txBody>
      </p:sp>
      <p:sp>
        <p:nvSpPr>
          <p:cNvPr id="66567" name="Text Box 7">
            <a:extLst>
              <a:ext uri="{FF2B5EF4-FFF2-40B4-BE49-F238E27FC236}">
                <a16:creationId xmlns:a16="http://schemas.microsoft.com/office/drawing/2014/main" id="{202EA723-1681-4710-B5BF-0C03649E89DA}"/>
              </a:ext>
            </a:extLst>
          </p:cNvPr>
          <p:cNvSpPr txBox="1">
            <a:spLocks noChangeArrowheads="1"/>
          </p:cNvSpPr>
          <p:nvPr/>
        </p:nvSpPr>
        <p:spPr bwMode="auto">
          <a:xfrm>
            <a:off x="2135560" y="2212023"/>
            <a:ext cx="8001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20000"/>
              </a:spcBef>
              <a:buClr>
                <a:schemeClr val="tx1"/>
              </a:buClr>
              <a:buSzPct val="75000"/>
              <a:buFont typeface="Wingdings" panose="05000000000000000000" pitchFamily="2" charset="2"/>
              <a:buNone/>
            </a:pPr>
            <a:r>
              <a:rPr lang="en-US" altLang="zh-CN">
                <a:latin typeface="Arial" panose="020B0604020202020204" pitchFamily="34" charset="0"/>
              </a:rPr>
              <a:t>2. </a:t>
            </a:r>
            <a:r>
              <a:rPr lang="zh-CN" altLang="en-US">
                <a:solidFill>
                  <a:srgbClr val="FF3300"/>
                </a:solidFill>
                <a:latin typeface="Arial" panose="020B0604020202020204" pitchFamily="34" charset="0"/>
              </a:rPr>
              <a:t>确定性</a:t>
            </a:r>
            <a:r>
              <a:rPr lang="zh-CN" altLang="en-US">
                <a:latin typeface="Arial" panose="020B0604020202020204" pitchFamily="34" charset="0"/>
              </a:rPr>
              <a:t>：算法中的每一个步骤必须有确定含义，无二</a:t>
            </a:r>
          </a:p>
          <a:p>
            <a:pPr algn="just" eaLnBrk="1" hangingPunct="1">
              <a:lnSpc>
                <a:spcPct val="90000"/>
              </a:lnSpc>
              <a:spcBef>
                <a:spcPct val="20000"/>
              </a:spcBef>
              <a:buClr>
                <a:schemeClr val="tx1"/>
              </a:buClr>
              <a:buSzPct val="75000"/>
              <a:buFont typeface="Wingdings" panose="05000000000000000000" pitchFamily="2" charset="2"/>
              <a:buNone/>
            </a:pPr>
            <a:r>
              <a:rPr lang="zh-CN" altLang="en-US">
                <a:latin typeface="Arial" panose="020B0604020202020204" pitchFamily="34" charset="0"/>
              </a:rPr>
              <a:t>                    义性得以实现。 </a:t>
            </a:r>
            <a:endParaRPr lang="zh-CN" altLang="en-US"/>
          </a:p>
        </p:txBody>
      </p:sp>
      <p:sp>
        <p:nvSpPr>
          <p:cNvPr id="66568" name="Text Box 8">
            <a:extLst>
              <a:ext uri="{FF2B5EF4-FFF2-40B4-BE49-F238E27FC236}">
                <a16:creationId xmlns:a16="http://schemas.microsoft.com/office/drawing/2014/main" id="{EB6819D3-9DC5-486B-975E-08135C536DA1}"/>
              </a:ext>
            </a:extLst>
          </p:cNvPr>
          <p:cNvSpPr txBox="1">
            <a:spLocks noChangeArrowheads="1"/>
          </p:cNvSpPr>
          <p:nvPr/>
        </p:nvSpPr>
        <p:spPr bwMode="auto">
          <a:xfrm>
            <a:off x="2135560" y="3205555"/>
            <a:ext cx="80772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20000"/>
              </a:spcBef>
              <a:buClr>
                <a:schemeClr val="tx1"/>
              </a:buClr>
              <a:buSzPct val="75000"/>
              <a:buFont typeface="Wingdings" panose="05000000000000000000" pitchFamily="2" charset="2"/>
              <a:buNone/>
            </a:pPr>
            <a:r>
              <a:rPr lang="en-US" altLang="zh-CN">
                <a:latin typeface="Arial" panose="020B0604020202020204" pitchFamily="34" charset="0"/>
              </a:rPr>
              <a:t>3. </a:t>
            </a:r>
            <a:r>
              <a:rPr lang="zh-CN" altLang="en-US">
                <a:solidFill>
                  <a:srgbClr val="003399"/>
                </a:solidFill>
                <a:latin typeface="Arial" panose="020B0604020202020204" pitchFamily="34" charset="0"/>
              </a:rPr>
              <a:t>输  入</a:t>
            </a:r>
            <a:r>
              <a:rPr lang="zh-CN" altLang="en-US">
                <a:latin typeface="Arial" panose="020B0604020202020204" pitchFamily="34" charset="0"/>
              </a:rPr>
              <a:t>：  有多个或</a:t>
            </a:r>
            <a:r>
              <a:rPr lang="en-US" altLang="zh-CN">
                <a:latin typeface="Arial" panose="020B0604020202020204" pitchFamily="34" charset="0"/>
              </a:rPr>
              <a:t>0</a:t>
            </a:r>
            <a:r>
              <a:rPr lang="zh-CN" altLang="en-US">
                <a:latin typeface="Arial" panose="020B0604020202020204" pitchFamily="34" charset="0"/>
              </a:rPr>
              <a:t>个输入 </a:t>
            </a:r>
            <a:endParaRPr lang="zh-CN" altLang="en-US"/>
          </a:p>
        </p:txBody>
      </p:sp>
      <p:sp>
        <p:nvSpPr>
          <p:cNvPr id="66569" name="Text Box 9">
            <a:extLst>
              <a:ext uri="{FF2B5EF4-FFF2-40B4-BE49-F238E27FC236}">
                <a16:creationId xmlns:a16="http://schemas.microsoft.com/office/drawing/2014/main" id="{A38AC275-3497-439A-9B41-E52987955523}"/>
              </a:ext>
            </a:extLst>
          </p:cNvPr>
          <p:cNvSpPr txBox="1">
            <a:spLocks noChangeArrowheads="1"/>
          </p:cNvSpPr>
          <p:nvPr/>
        </p:nvSpPr>
        <p:spPr bwMode="auto">
          <a:xfrm>
            <a:off x="2135560" y="3788778"/>
            <a:ext cx="79248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20000"/>
              </a:spcBef>
              <a:buClr>
                <a:schemeClr val="tx1"/>
              </a:buClr>
              <a:buSzPct val="75000"/>
              <a:buFont typeface="Wingdings" panose="05000000000000000000" pitchFamily="2" charset="2"/>
              <a:buNone/>
            </a:pPr>
            <a:r>
              <a:rPr lang="en-US" altLang="zh-CN">
                <a:latin typeface="Arial" panose="020B0604020202020204" pitchFamily="34" charset="0"/>
              </a:rPr>
              <a:t>4. </a:t>
            </a:r>
            <a:r>
              <a:rPr lang="zh-CN" altLang="en-US">
                <a:solidFill>
                  <a:srgbClr val="9966FF"/>
                </a:solidFill>
                <a:latin typeface="Arial" panose="020B0604020202020204" pitchFamily="34" charset="0"/>
              </a:rPr>
              <a:t>输  出</a:t>
            </a:r>
            <a:r>
              <a:rPr lang="zh-CN" altLang="en-US">
                <a:latin typeface="Arial" panose="020B0604020202020204" pitchFamily="34" charset="0"/>
              </a:rPr>
              <a:t>：  至少有一个或多个输出。</a:t>
            </a:r>
            <a:endParaRPr lang="zh-CN" altLang="en-US"/>
          </a:p>
        </p:txBody>
      </p:sp>
      <p:sp>
        <p:nvSpPr>
          <p:cNvPr id="66570" name="Text Box 10">
            <a:extLst>
              <a:ext uri="{FF2B5EF4-FFF2-40B4-BE49-F238E27FC236}">
                <a16:creationId xmlns:a16="http://schemas.microsoft.com/office/drawing/2014/main" id="{2B82E1E4-602F-4E7E-831B-C4995FECF46A}"/>
              </a:ext>
            </a:extLst>
          </p:cNvPr>
          <p:cNvSpPr txBox="1">
            <a:spLocks noChangeArrowheads="1"/>
          </p:cNvSpPr>
          <p:nvPr/>
        </p:nvSpPr>
        <p:spPr bwMode="auto">
          <a:xfrm>
            <a:off x="2135560" y="4372001"/>
            <a:ext cx="7924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20000"/>
              </a:spcBef>
              <a:buClr>
                <a:schemeClr val="tx1"/>
              </a:buClr>
              <a:buSzPct val="75000"/>
              <a:buFont typeface="Wingdings" panose="05000000000000000000" pitchFamily="2" charset="2"/>
              <a:buNone/>
            </a:pPr>
            <a:r>
              <a:rPr lang="en-US" altLang="zh-CN">
                <a:latin typeface="Arial" panose="020B0604020202020204" pitchFamily="34" charset="0"/>
              </a:rPr>
              <a:t>5. </a:t>
            </a:r>
            <a:r>
              <a:rPr lang="zh-CN" altLang="en-US">
                <a:solidFill>
                  <a:srgbClr val="FF00FF"/>
                </a:solidFill>
                <a:latin typeface="Arial" panose="020B0604020202020204" pitchFamily="34" charset="0"/>
              </a:rPr>
              <a:t>可行性</a:t>
            </a:r>
            <a:r>
              <a:rPr lang="zh-CN" altLang="en-US">
                <a:latin typeface="Arial" panose="020B0604020202020204" pitchFamily="34" charset="0"/>
              </a:rPr>
              <a:t>：原则上能精确进行，操作可通过已实现基本</a:t>
            </a:r>
          </a:p>
          <a:p>
            <a:pPr algn="just" eaLnBrk="1" hangingPunct="1">
              <a:lnSpc>
                <a:spcPct val="90000"/>
              </a:lnSpc>
              <a:spcBef>
                <a:spcPct val="20000"/>
              </a:spcBef>
              <a:buClr>
                <a:schemeClr val="tx1"/>
              </a:buClr>
              <a:buSzPct val="75000"/>
              <a:buFont typeface="Wingdings" panose="05000000000000000000" pitchFamily="2" charset="2"/>
              <a:buNone/>
            </a:pPr>
            <a:r>
              <a:rPr lang="zh-CN" altLang="en-US">
                <a:latin typeface="Arial" panose="020B0604020202020204" pitchFamily="34" charset="0"/>
              </a:rPr>
              <a:t>                    运算执行有限次而完成。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6"/>
                                        </p:tgtEl>
                                        <p:attrNameLst>
                                          <p:attrName>style.visibility</p:attrName>
                                        </p:attrNameLst>
                                      </p:cBhvr>
                                      <p:to>
                                        <p:strVal val="visible"/>
                                      </p:to>
                                    </p:set>
                                    <p:anim calcmode="lin" valueType="num">
                                      <p:cBhvr additive="base">
                                        <p:cTn id="7" dur="500" fill="hold"/>
                                        <p:tgtEl>
                                          <p:spTgt spid="66566"/>
                                        </p:tgtEl>
                                        <p:attrNameLst>
                                          <p:attrName>ppt_x</p:attrName>
                                        </p:attrNameLst>
                                      </p:cBhvr>
                                      <p:tavLst>
                                        <p:tav tm="0">
                                          <p:val>
                                            <p:strVal val="0-#ppt_w/2"/>
                                          </p:val>
                                        </p:tav>
                                        <p:tav tm="100000">
                                          <p:val>
                                            <p:strVal val="#ppt_x"/>
                                          </p:val>
                                        </p:tav>
                                      </p:tavLst>
                                    </p:anim>
                                    <p:anim calcmode="lin" valueType="num">
                                      <p:cBhvr additive="base">
                                        <p:cTn id="8" dur="500" fill="hold"/>
                                        <p:tgtEl>
                                          <p:spTgt spid="665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66567"/>
                                        </p:tgtEl>
                                        <p:attrNameLst>
                                          <p:attrName>style.visibility</p:attrName>
                                        </p:attrNameLst>
                                      </p:cBhvr>
                                      <p:to>
                                        <p:strVal val="visible"/>
                                      </p:to>
                                    </p:set>
                                    <p:animEffect transition="in" filter="box(out)">
                                      <p:cBhvr>
                                        <p:cTn id="13" dur="500"/>
                                        <p:tgtEl>
                                          <p:spTgt spid="665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66568"/>
                                        </p:tgtEl>
                                        <p:attrNameLst>
                                          <p:attrName>style.visibility</p:attrName>
                                        </p:attrNameLst>
                                      </p:cBhvr>
                                      <p:to>
                                        <p:strVal val="visible"/>
                                      </p:to>
                                    </p:set>
                                    <p:animEffect transition="in" filter="barn(outVertical)">
                                      <p:cBhvr>
                                        <p:cTn id="18" dur="500"/>
                                        <p:tgtEl>
                                          <p:spTgt spid="6656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66569"/>
                                        </p:tgtEl>
                                        <p:attrNameLst>
                                          <p:attrName>style.visibility</p:attrName>
                                        </p:attrNameLst>
                                      </p:cBhvr>
                                      <p:to>
                                        <p:strVal val="visible"/>
                                      </p:to>
                                    </p:set>
                                    <p:anim calcmode="lin" valueType="num">
                                      <p:cBhvr>
                                        <p:cTn id="23" dur="1000" fill="hold"/>
                                        <p:tgtEl>
                                          <p:spTgt spid="66569"/>
                                        </p:tgtEl>
                                        <p:attrNameLst>
                                          <p:attrName>ppt_w</p:attrName>
                                        </p:attrNameLst>
                                      </p:cBhvr>
                                      <p:tavLst>
                                        <p:tav tm="0">
                                          <p:val>
                                            <p:fltVal val="0"/>
                                          </p:val>
                                        </p:tav>
                                        <p:tav tm="100000">
                                          <p:val>
                                            <p:strVal val="#ppt_w"/>
                                          </p:val>
                                        </p:tav>
                                      </p:tavLst>
                                    </p:anim>
                                    <p:anim calcmode="lin" valueType="num">
                                      <p:cBhvr>
                                        <p:cTn id="24" dur="1000" fill="hold"/>
                                        <p:tgtEl>
                                          <p:spTgt spid="66569"/>
                                        </p:tgtEl>
                                        <p:attrNameLst>
                                          <p:attrName>ppt_h</p:attrName>
                                        </p:attrNameLst>
                                      </p:cBhvr>
                                      <p:tavLst>
                                        <p:tav tm="0">
                                          <p:val>
                                            <p:fltVal val="0"/>
                                          </p:val>
                                        </p:tav>
                                        <p:tav tm="100000">
                                          <p:val>
                                            <p:strVal val="#ppt_h"/>
                                          </p:val>
                                        </p:tav>
                                      </p:tavLst>
                                    </p:anim>
                                    <p:anim calcmode="lin" valueType="num">
                                      <p:cBhvr>
                                        <p:cTn id="25" dur="1000" fill="hold"/>
                                        <p:tgtEl>
                                          <p:spTgt spid="66569"/>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6656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66570"/>
                                        </p:tgtEl>
                                        <p:attrNameLst>
                                          <p:attrName>style.visibility</p:attrName>
                                        </p:attrNameLst>
                                      </p:cBhvr>
                                      <p:to>
                                        <p:strVal val="visible"/>
                                      </p:to>
                                    </p:set>
                                    <p:anim calcmode="lin" valueType="num">
                                      <p:cBhvr>
                                        <p:cTn id="31" dur="500" fill="hold"/>
                                        <p:tgtEl>
                                          <p:spTgt spid="66570"/>
                                        </p:tgtEl>
                                        <p:attrNameLst>
                                          <p:attrName>ppt_w</p:attrName>
                                        </p:attrNameLst>
                                      </p:cBhvr>
                                      <p:tavLst>
                                        <p:tav tm="0">
                                          <p:val>
                                            <p:fltVal val="0"/>
                                          </p:val>
                                        </p:tav>
                                        <p:tav tm="100000">
                                          <p:val>
                                            <p:strVal val="#ppt_w"/>
                                          </p:val>
                                        </p:tav>
                                      </p:tavLst>
                                    </p:anim>
                                    <p:anim calcmode="lin" valueType="num">
                                      <p:cBhvr>
                                        <p:cTn id="32" dur="500" fill="hold"/>
                                        <p:tgtEl>
                                          <p:spTgt spid="6657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 grpId="0" autoUpdateAnimBg="0"/>
      <p:bldP spid="66567" grpId="0" autoUpdateAnimBg="0"/>
      <p:bldP spid="66568" grpId="0" autoUpdateAnimBg="0"/>
      <p:bldP spid="66569" grpId="0" autoUpdateAnimBg="0"/>
      <p:bldP spid="6657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EC7ED07-E45E-46CB-8F90-D1362300DEEC}"/>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算法就是程序吗？</a:t>
            </a:r>
          </a:p>
        </p:txBody>
      </p:sp>
      <p:sp>
        <p:nvSpPr>
          <p:cNvPr id="7" name="文本框 6">
            <a:extLst>
              <a:ext uri="{FF2B5EF4-FFF2-40B4-BE49-F238E27FC236}">
                <a16:creationId xmlns:a16="http://schemas.microsoft.com/office/drawing/2014/main" id="{753ECD75-F2C8-4B5D-8C6D-972D20BB8CE8}"/>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p>
        </p:txBody>
      </p:sp>
      <p:sp>
        <p:nvSpPr>
          <p:cNvPr id="8" name="文本框 7">
            <a:extLst>
              <a:ext uri="{FF2B5EF4-FFF2-40B4-BE49-F238E27FC236}">
                <a16:creationId xmlns:a16="http://schemas.microsoft.com/office/drawing/2014/main" id="{7588C5FD-7C6D-4F88-9229-5FFCA2E4E34B}"/>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否</a:t>
            </a:r>
          </a:p>
        </p:txBody>
      </p:sp>
      <p:sp>
        <p:nvSpPr>
          <p:cNvPr id="11" name="椭圆 10">
            <a:extLst>
              <a:ext uri="{FF2B5EF4-FFF2-40B4-BE49-F238E27FC236}">
                <a16:creationId xmlns:a16="http://schemas.microsoft.com/office/drawing/2014/main" id="{FB542887-92C2-4909-817D-434078C46D11}"/>
              </a:ext>
            </a:extLst>
          </p:cNvPr>
          <p:cNvSpPr>
            <a:spLocks noChangeAspect="1"/>
          </p:cNvSpPr>
          <p:nvPr>
            <p:custDataLst>
              <p:tags r:id="rId5"/>
            </p:custDataLst>
          </p:nvPr>
        </p:nvSpPr>
        <p:spPr bwMode="auto">
          <a:xfrm>
            <a:off x="1571625" y="2850356"/>
            <a:ext cx="514350" cy="514350"/>
          </a:xfrm>
          <a:prstGeom prst="ellipse">
            <a:avLst/>
          </a:prstGeom>
          <a:solidFill>
            <a:srgbClr val="808080"/>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E80A553-3CCA-4526-A100-FD3AC01850DC}"/>
              </a:ext>
            </a:extLst>
          </p:cNvPr>
          <p:cNvSpPr>
            <a:spLocks noChangeAspect="1"/>
          </p:cNvSpPr>
          <p:nvPr>
            <p:custDataLst>
              <p:tags r:id="rId6"/>
            </p:custDataLst>
          </p:nvPr>
        </p:nvSpPr>
        <p:spPr bwMode="auto">
          <a:xfrm>
            <a:off x="1571625" y="3707606"/>
            <a:ext cx="514350" cy="514350"/>
          </a:xfrm>
          <a:prstGeom prst="ellipse">
            <a:avLst/>
          </a:prstGeom>
          <a:solidFill>
            <a:srgbClr val="00FF00"/>
          </a:solidFill>
          <a:ln w="254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2A96A73A-7020-4E8E-B986-A9759CA00C8A}"/>
              </a:ext>
            </a:extLst>
          </p:cNvPr>
          <p:cNvSpPr/>
          <p:nvPr>
            <p:custDataLst>
              <p:tags r:id="rId7"/>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87539341-ACBE-4F94-A72B-EE9550ADB648}"/>
              </a:ext>
            </a:extLst>
          </p:cNvPr>
          <p:cNvGrpSpPr/>
          <p:nvPr>
            <p:custDataLst>
              <p:tags r:id="rId8"/>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7B016C34-1210-47EF-8D1C-C02CFE3FA051}"/>
                </a:ext>
              </a:extLst>
            </p:cNvPr>
            <p:cNvSpPr/>
            <p:nvPr>
              <p:custDataLst>
                <p:tags r:id="rId10"/>
              </p:custDataLst>
            </p:nvPr>
          </p:nvSpPr>
          <p:spPr bwMode="auto">
            <a:xfrm>
              <a:off x="0" y="0"/>
              <a:ext cx="12192000" cy="635000"/>
            </a:xfrm>
            <a:prstGeom prst="rect">
              <a:avLst/>
            </a:prstGeom>
            <a:solidFill>
              <a:srgbClr val="F6F7F8"/>
            </a:solidFill>
            <a:ln w="12700" cap="flat" cmpd="sng" algn="ctr">
              <a:noFill/>
              <a:prstDash val="solid"/>
              <a:round/>
              <a:headEnd type="none" w="sm" len="sm"/>
              <a:tailEnd type="none" w="sm" len="sm"/>
            </a:ln>
            <a:effectLst/>
            <a:extLst>
              <a:ext uri="{91240B29-F687-4F45-9708-019B960494DF}">
                <a14:hiddenLine xmlns:a14="http://schemas.microsoft.com/office/drawing/2010/main" w="12700" cap="flat" cmpd="sng" algn="ctr">
                  <a:solidFill>
                    <a:schemeClr val="tx1"/>
                  </a:solidFill>
                  <a:prstDash val="solid"/>
                  <a:round/>
                  <a:headEnd type="none" w="sm" len="sm"/>
                  <a:tailEnd type="none" w="sm" len="sm"/>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7" name="ColorBlock">
              <a:extLst>
                <a:ext uri="{FF2B5EF4-FFF2-40B4-BE49-F238E27FC236}">
                  <a16:creationId xmlns:a16="http://schemas.microsoft.com/office/drawing/2014/main" id="{5E5CD231-8047-4112-BD8D-86EB001D4792}"/>
                </a:ext>
              </a:extLst>
            </p:cNvPr>
            <p:cNvSpPr/>
            <p:nvPr>
              <p:custDataLst>
                <p:tags r:id="rId11"/>
              </p:custDataLst>
            </p:nvPr>
          </p:nvSpPr>
          <p:spPr bwMode="auto">
            <a:xfrm>
              <a:off x="0" y="0"/>
              <a:ext cx="190500" cy="635000"/>
            </a:xfrm>
            <a:prstGeom prst="rect">
              <a:avLst/>
            </a:prstGeom>
            <a:solidFill>
              <a:srgbClr val="639EF4"/>
            </a:solidFill>
            <a:ln w="12700" cap="flat" cmpd="sng" algn="ctr">
              <a:noFill/>
              <a:prstDash val="solid"/>
              <a:round/>
              <a:headEnd type="none" w="sm" len="sm"/>
              <a:tailEnd type="none" w="sm" len="sm"/>
            </a:ln>
            <a:effectLst/>
            <a:extLst>
              <a:ext uri="{91240B29-F687-4F45-9708-019B960494DF}">
                <a14:hiddenLine xmlns:a14="http://schemas.microsoft.com/office/drawing/2010/main" w="12700" cap="flat" cmpd="sng" algn="ctr">
                  <a:solidFill>
                    <a:schemeClr val="tx1"/>
                  </a:solidFill>
                  <a:prstDash val="solid"/>
                  <a:round/>
                  <a:headEnd type="none" w="sm" len="sm"/>
                  <a:tailEnd type="none" w="sm" len="sm"/>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8" name="TypeText">
              <a:extLst>
                <a:ext uri="{FF2B5EF4-FFF2-40B4-BE49-F238E27FC236}">
                  <a16:creationId xmlns:a16="http://schemas.microsoft.com/office/drawing/2014/main" id="{6FDD1247-8BB7-43EC-B71A-CAFBAE40211E}"/>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B629C329-3A83-44C8-82C3-6990C6C6B46F}"/>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C0020388-03D2-42DC-8FCA-A7116C31060E}"/>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193648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8" name="Rectangle 2">
            <a:extLst>
              <a:ext uri="{FF2B5EF4-FFF2-40B4-BE49-F238E27FC236}">
                <a16:creationId xmlns:a16="http://schemas.microsoft.com/office/drawing/2014/main" id="{45AE4036-B81E-4A0C-A143-E9BB13F3B635}"/>
              </a:ext>
            </a:extLst>
          </p:cNvPr>
          <p:cNvSpPr>
            <a:spLocks noGrp="1" noChangeArrowheads="1"/>
          </p:cNvSpPr>
          <p:nvPr>
            <p:ph type="title"/>
          </p:nvPr>
        </p:nvSpPr>
        <p:spPr/>
        <p:txBody>
          <a:bodyPr/>
          <a:lstStyle/>
          <a:p>
            <a:pPr eaLnBrk="1" hangingPunct="1"/>
            <a:r>
              <a:rPr lang="zh-CN" altLang="en-US">
                <a:ea typeface="黑体" panose="02010609060101010101" pitchFamily="49" charset="-122"/>
              </a:rPr>
              <a:t>算法设计的要求</a:t>
            </a:r>
            <a:r>
              <a:rPr lang="zh-CN" altLang="en-US"/>
              <a:t> </a:t>
            </a:r>
          </a:p>
        </p:txBody>
      </p:sp>
      <p:sp>
        <p:nvSpPr>
          <p:cNvPr id="67587" name="Rectangle 3">
            <a:extLst>
              <a:ext uri="{FF2B5EF4-FFF2-40B4-BE49-F238E27FC236}">
                <a16:creationId xmlns:a16="http://schemas.microsoft.com/office/drawing/2014/main" id="{D281D7DA-170B-4110-9A6D-95035D01B3A7}"/>
              </a:ext>
            </a:extLst>
          </p:cNvPr>
          <p:cNvSpPr>
            <a:spLocks noGrp="1" noChangeArrowheads="1"/>
          </p:cNvSpPr>
          <p:nvPr>
            <p:ph idx="1"/>
          </p:nvPr>
        </p:nvSpPr>
        <p:spPr>
          <a:xfrm>
            <a:off x="1775520" y="2382415"/>
            <a:ext cx="2971800" cy="609600"/>
          </a:xfrm>
        </p:spPr>
        <p:txBody>
          <a:bodyPr/>
          <a:lstStyle/>
          <a:p>
            <a:pPr eaLnBrk="1" hangingPunct="1"/>
            <a:r>
              <a:rPr lang="zh-CN" altLang="en-US">
                <a:solidFill>
                  <a:srgbClr val="CC3300"/>
                </a:solidFill>
                <a:latin typeface="宋体" panose="02010600030101010101" pitchFamily="2" charset="-122"/>
              </a:rPr>
              <a:t>算法的正确性</a:t>
            </a:r>
            <a:r>
              <a:rPr lang="zh-CN" altLang="en-US"/>
              <a:t> </a:t>
            </a:r>
          </a:p>
        </p:txBody>
      </p:sp>
      <p:sp>
        <p:nvSpPr>
          <p:cNvPr id="11" name="灯片编号占位符 5">
            <a:extLst>
              <a:ext uri="{FF2B5EF4-FFF2-40B4-BE49-F238E27FC236}">
                <a16:creationId xmlns:a16="http://schemas.microsoft.com/office/drawing/2014/main" id="{CF7F23F6-3D35-47F5-A9D3-8EBF5DBFE3DC}"/>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C1AE81E-050E-4520-8121-942B9859B634}" type="slidenum">
              <a:rPr kumimoji="0" lang="en-US" altLang="zh-CN" sz="2600">
                <a:solidFill>
                  <a:schemeClr val="bg1"/>
                </a:solidFill>
                <a:latin typeface="Arial" panose="020B0604020202020204" pitchFamily="34" charset="0"/>
              </a:rPr>
              <a:pPr eaLnBrk="1" hangingPunct="1"/>
              <a:t>36</a:t>
            </a:fld>
            <a:endParaRPr kumimoji="0" lang="en-US" altLang="zh-CN" sz="2600">
              <a:solidFill>
                <a:schemeClr val="bg1"/>
              </a:solidFill>
              <a:latin typeface="Arial" panose="020B0604020202020204" pitchFamily="34" charset="0"/>
            </a:endParaRPr>
          </a:p>
        </p:txBody>
      </p:sp>
      <p:sp>
        <p:nvSpPr>
          <p:cNvPr id="36870" name="Text Box 5">
            <a:extLst>
              <a:ext uri="{FF2B5EF4-FFF2-40B4-BE49-F238E27FC236}">
                <a16:creationId xmlns:a16="http://schemas.microsoft.com/office/drawing/2014/main" id="{DD6EE647-D7C1-4988-98B3-866898EF2AFD}"/>
              </a:ext>
            </a:extLst>
          </p:cNvPr>
          <p:cNvSpPr txBox="1">
            <a:spLocks noChangeArrowheads="1"/>
          </p:cNvSpPr>
          <p:nvPr/>
        </p:nvSpPr>
        <p:spPr bwMode="auto">
          <a:xfrm>
            <a:off x="1775520" y="1772816"/>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FF00FF"/>
                </a:solidFill>
              </a:rPr>
              <a:t>算法特征：</a:t>
            </a:r>
          </a:p>
        </p:txBody>
      </p:sp>
      <p:sp>
        <p:nvSpPr>
          <p:cNvPr id="67590" name="Text Box 6">
            <a:extLst>
              <a:ext uri="{FF2B5EF4-FFF2-40B4-BE49-F238E27FC236}">
                <a16:creationId xmlns:a16="http://schemas.microsoft.com/office/drawing/2014/main" id="{E0B6BBD5-0E05-4483-BBC1-B3E0D62B951F}"/>
              </a:ext>
            </a:extLst>
          </p:cNvPr>
          <p:cNvSpPr txBox="1">
            <a:spLocks noChangeArrowheads="1"/>
          </p:cNvSpPr>
          <p:nvPr/>
        </p:nvSpPr>
        <p:spPr bwMode="auto">
          <a:xfrm>
            <a:off x="1775520" y="2992016"/>
            <a:ext cx="274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Char char="l"/>
            </a:pPr>
            <a:r>
              <a:rPr lang="en-US" altLang="zh-CN" sz="2800">
                <a:latin typeface="宋体" panose="02010600030101010101" pitchFamily="2" charset="-122"/>
              </a:rPr>
              <a:t> </a:t>
            </a:r>
            <a:r>
              <a:rPr lang="zh-CN" altLang="en-US" sz="2800">
                <a:solidFill>
                  <a:srgbClr val="CC3300"/>
                </a:solidFill>
                <a:latin typeface="宋体" panose="02010600030101010101" pitchFamily="2" charset="-122"/>
              </a:rPr>
              <a:t>可读性</a:t>
            </a:r>
            <a:r>
              <a:rPr lang="zh-CN" altLang="en-US" sz="2800">
                <a:latin typeface="Arial" panose="020B0604020202020204" pitchFamily="34" charset="0"/>
              </a:rPr>
              <a:t> </a:t>
            </a:r>
          </a:p>
        </p:txBody>
      </p:sp>
      <p:sp>
        <p:nvSpPr>
          <p:cNvPr id="67591" name="Text Box 7">
            <a:extLst>
              <a:ext uri="{FF2B5EF4-FFF2-40B4-BE49-F238E27FC236}">
                <a16:creationId xmlns:a16="http://schemas.microsoft.com/office/drawing/2014/main" id="{C72F9BDE-D109-46EB-91A1-FFFD8ED41F18}"/>
              </a:ext>
            </a:extLst>
          </p:cNvPr>
          <p:cNvSpPr txBox="1">
            <a:spLocks noChangeArrowheads="1"/>
          </p:cNvSpPr>
          <p:nvPr/>
        </p:nvSpPr>
        <p:spPr bwMode="auto">
          <a:xfrm>
            <a:off x="1775520" y="3677816"/>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Char char="l"/>
            </a:pPr>
            <a:r>
              <a:rPr lang="en-US" altLang="zh-CN" sz="2800">
                <a:latin typeface="宋体" panose="02010600030101010101" pitchFamily="2" charset="-122"/>
              </a:rPr>
              <a:t> </a:t>
            </a:r>
            <a:r>
              <a:rPr lang="zh-CN" altLang="en-US" sz="2800">
                <a:solidFill>
                  <a:srgbClr val="CC3300"/>
                </a:solidFill>
                <a:latin typeface="宋体" panose="02010600030101010101" pitchFamily="2" charset="-122"/>
              </a:rPr>
              <a:t>健壮性</a:t>
            </a:r>
            <a:r>
              <a:rPr lang="zh-CN" altLang="en-US" sz="2800">
                <a:latin typeface="Arial" panose="020B0604020202020204" pitchFamily="34" charset="0"/>
              </a:rPr>
              <a:t> </a:t>
            </a:r>
            <a:endParaRPr lang="zh-CN" altLang="en-US"/>
          </a:p>
        </p:txBody>
      </p:sp>
      <p:sp>
        <p:nvSpPr>
          <p:cNvPr id="67592" name="Text Box 8">
            <a:extLst>
              <a:ext uri="{FF2B5EF4-FFF2-40B4-BE49-F238E27FC236}">
                <a16:creationId xmlns:a16="http://schemas.microsoft.com/office/drawing/2014/main" id="{932EA7B9-EE78-4021-8357-CAB68FC06F0A}"/>
              </a:ext>
            </a:extLst>
          </p:cNvPr>
          <p:cNvSpPr txBox="1">
            <a:spLocks noChangeArrowheads="1"/>
          </p:cNvSpPr>
          <p:nvPr/>
        </p:nvSpPr>
        <p:spPr bwMode="auto">
          <a:xfrm>
            <a:off x="1775520" y="4439816"/>
            <a:ext cx="350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Char char="l"/>
            </a:pPr>
            <a:r>
              <a:rPr lang="en-US" altLang="zh-CN" sz="2800">
                <a:latin typeface="宋体" panose="02010600030101010101" pitchFamily="2" charset="-122"/>
              </a:rPr>
              <a:t> </a:t>
            </a:r>
            <a:r>
              <a:rPr lang="zh-CN" altLang="en-US" sz="2800">
                <a:solidFill>
                  <a:srgbClr val="CC3300"/>
                </a:solidFill>
                <a:latin typeface="宋体" panose="02010600030101010101" pitchFamily="2" charset="-122"/>
              </a:rPr>
              <a:t>高效率和低存储量</a:t>
            </a:r>
            <a:endParaRPr lang="zh-CN" altLang="en-US">
              <a:solidFill>
                <a:srgbClr val="CC3300"/>
              </a:solidFill>
            </a:endParaRPr>
          </a:p>
        </p:txBody>
      </p:sp>
      <p:sp>
        <p:nvSpPr>
          <p:cNvPr id="67593" name="Text Box 9">
            <a:extLst>
              <a:ext uri="{FF2B5EF4-FFF2-40B4-BE49-F238E27FC236}">
                <a16:creationId xmlns:a16="http://schemas.microsoft.com/office/drawing/2014/main" id="{86933D7B-EF24-49DF-9FC9-6883D478B931}"/>
              </a:ext>
            </a:extLst>
          </p:cNvPr>
          <p:cNvSpPr txBox="1">
            <a:spLocks noChangeArrowheads="1"/>
          </p:cNvSpPr>
          <p:nvPr/>
        </p:nvSpPr>
        <p:spPr bwMode="auto">
          <a:xfrm>
            <a:off x="6103615" y="1818854"/>
            <a:ext cx="4191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000" dirty="0">
                <a:latin typeface="黑体" panose="02010609060101010101" pitchFamily="49" charset="-122"/>
                <a:ea typeface="黑体" panose="02010609060101010101" pitchFamily="49" charset="-122"/>
              </a:rPr>
              <a:t>例如要求</a:t>
            </a:r>
            <a:r>
              <a:rPr lang="en-US" altLang="zh-CN" sz="2000" dirty="0">
                <a:latin typeface="黑体" panose="02010609060101010101" pitchFamily="49" charset="-122"/>
                <a:ea typeface="黑体" panose="02010609060101010101" pitchFamily="49" charset="-122"/>
              </a:rPr>
              <a:t>n</a:t>
            </a:r>
            <a:r>
              <a:rPr lang="zh-CN" altLang="en-US" sz="2000" dirty="0">
                <a:latin typeface="黑体" panose="02010609060101010101" pitchFamily="49" charset="-122"/>
                <a:ea typeface="黑体" panose="02010609060101010101" pitchFamily="49" charset="-122"/>
              </a:rPr>
              <a:t>个数的最大值问题</a:t>
            </a:r>
          </a:p>
          <a:p>
            <a:pPr algn="just" eaLnBrk="1" hangingPunct="1">
              <a:spcBef>
                <a:spcPct val="50000"/>
              </a:spcBef>
            </a:pPr>
            <a:r>
              <a:rPr lang="zh-CN" altLang="en-US" sz="2000" dirty="0">
                <a:latin typeface="黑体" panose="02010609060101010101" pitchFamily="49" charset="-122"/>
                <a:ea typeface="黑体" panose="02010609060101010101" pitchFamily="49" charset="-122"/>
              </a:rPr>
              <a:t>给出算法如下：</a:t>
            </a:r>
          </a:p>
          <a:p>
            <a:pPr algn="just" eaLnBrk="1" hangingPunct="1">
              <a:spcBef>
                <a:spcPct val="50000"/>
              </a:spcBef>
            </a:pPr>
            <a:r>
              <a:rPr lang="zh-CN" altLang="en-US" sz="2000" dirty="0"/>
              <a:t>                 </a:t>
            </a:r>
            <a:r>
              <a:rPr lang="en-US" altLang="zh-CN" sz="2000" dirty="0"/>
              <a:t>max:=0;</a:t>
            </a:r>
          </a:p>
          <a:p>
            <a:pPr algn="just" eaLnBrk="1" hangingPunct="1">
              <a:spcBef>
                <a:spcPct val="50000"/>
              </a:spcBef>
            </a:pPr>
            <a:r>
              <a:rPr lang="en-US" altLang="zh-CN" sz="2000" dirty="0"/>
              <a:t>                  for</a:t>
            </a:r>
            <a:r>
              <a:rPr lang="zh-CN" altLang="en-US" sz="2000" dirty="0"/>
              <a:t>（</a:t>
            </a:r>
            <a:r>
              <a:rPr lang="en-US" altLang="zh-CN" sz="2000" dirty="0" err="1"/>
              <a:t>i</a:t>
            </a:r>
            <a:r>
              <a:rPr lang="en-US" altLang="zh-CN" sz="2000" dirty="0"/>
              <a:t>=1 </a:t>
            </a:r>
            <a:r>
              <a:rPr lang="zh-CN" altLang="en-US" sz="2000" dirty="0"/>
              <a:t>；</a:t>
            </a:r>
            <a:r>
              <a:rPr lang="en-US" altLang="zh-CN" sz="2000" dirty="0" err="1"/>
              <a:t>i</a:t>
            </a:r>
            <a:r>
              <a:rPr lang="en-US" altLang="zh-CN" sz="2000" dirty="0"/>
              <a:t>&lt;= n ;</a:t>
            </a:r>
            <a:r>
              <a:rPr lang="en-US" altLang="zh-CN" sz="2000" dirty="0" err="1"/>
              <a:t>i</a:t>
            </a:r>
            <a:r>
              <a:rPr lang="en-US" altLang="zh-CN" sz="2000" dirty="0"/>
              <a:t>++</a:t>
            </a:r>
            <a:r>
              <a:rPr lang="zh-CN" altLang="en-US" sz="2000" dirty="0"/>
              <a:t>） </a:t>
            </a:r>
          </a:p>
          <a:p>
            <a:pPr algn="just" eaLnBrk="1" hangingPunct="1">
              <a:spcBef>
                <a:spcPct val="50000"/>
              </a:spcBef>
            </a:pPr>
            <a:r>
              <a:rPr lang="zh-CN" altLang="en-US" sz="2000" dirty="0"/>
              <a:t>                   </a:t>
            </a:r>
            <a:r>
              <a:rPr lang="en-US" altLang="zh-CN" sz="2000" dirty="0"/>
              <a:t>{ </a:t>
            </a:r>
            <a:r>
              <a:rPr lang="en-US" altLang="zh-CN" sz="2000" dirty="0" err="1"/>
              <a:t>scanf</a:t>
            </a:r>
            <a:r>
              <a:rPr lang="en-US" altLang="zh-CN" sz="2000" dirty="0"/>
              <a:t>("%f", x);</a:t>
            </a:r>
          </a:p>
          <a:p>
            <a:pPr algn="just" eaLnBrk="1" hangingPunct="1">
              <a:spcBef>
                <a:spcPct val="50000"/>
              </a:spcBef>
            </a:pPr>
            <a:r>
              <a:rPr lang="en-US" altLang="zh-CN" sz="2000" dirty="0"/>
              <a:t>                     if (x&gt;max)  max=x;</a:t>
            </a:r>
          </a:p>
          <a:p>
            <a:pPr algn="just" eaLnBrk="1" hangingPunct="1">
              <a:spcBef>
                <a:spcPct val="50000"/>
              </a:spcBef>
            </a:pPr>
            <a:r>
              <a:rPr lang="en-US" altLang="zh-CN" sz="20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67593"/>
                                        </p:tgtEl>
                                        <p:attrNameLst>
                                          <p:attrName>style.visibility</p:attrName>
                                        </p:attrNameLst>
                                      </p:cBhvr>
                                      <p:to>
                                        <p:strVal val="visible"/>
                                      </p:to>
                                    </p:set>
                                    <p:anim calcmode="lin" valueType="num">
                                      <p:cBhvr additive="base">
                                        <p:cTn id="13" dur="500" fill="hold"/>
                                        <p:tgtEl>
                                          <p:spTgt spid="67593"/>
                                        </p:tgtEl>
                                        <p:attrNameLst>
                                          <p:attrName>ppt_x</p:attrName>
                                        </p:attrNameLst>
                                      </p:cBhvr>
                                      <p:tavLst>
                                        <p:tav tm="0">
                                          <p:val>
                                            <p:strVal val="1+#ppt_w/2"/>
                                          </p:val>
                                        </p:tav>
                                        <p:tav tm="100000">
                                          <p:val>
                                            <p:strVal val="#ppt_x"/>
                                          </p:val>
                                        </p:tav>
                                      </p:tavLst>
                                    </p:anim>
                                    <p:anim calcmode="lin" valueType="num">
                                      <p:cBhvr additive="base">
                                        <p:cTn id="14" dur="500" fill="hold"/>
                                        <p:tgtEl>
                                          <p:spTgt spid="67593"/>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7590"/>
                                        </p:tgtEl>
                                        <p:attrNameLst>
                                          <p:attrName>style.visibility</p:attrName>
                                        </p:attrNameLst>
                                      </p:cBhvr>
                                      <p:to>
                                        <p:strVal val="visible"/>
                                      </p:to>
                                    </p:set>
                                    <p:animEffect transition="in" filter="blinds(horizontal)">
                                      <p:cBhvr>
                                        <p:cTn id="19" dur="500"/>
                                        <p:tgtEl>
                                          <p:spTgt spid="6759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67591"/>
                                        </p:tgtEl>
                                        <p:attrNameLst>
                                          <p:attrName>style.visibility</p:attrName>
                                        </p:attrNameLst>
                                      </p:cBhvr>
                                      <p:to>
                                        <p:strVal val="visible"/>
                                      </p:to>
                                    </p:set>
                                    <p:animEffect transition="in" filter="box(out)">
                                      <p:cBhvr>
                                        <p:cTn id="24" dur="500"/>
                                        <p:tgtEl>
                                          <p:spTgt spid="6759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67592"/>
                                        </p:tgtEl>
                                        <p:attrNameLst>
                                          <p:attrName>style.visibility</p:attrName>
                                        </p:attrNameLst>
                                      </p:cBhvr>
                                      <p:to>
                                        <p:strVal val="visible"/>
                                      </p:to>
                                    </p:set>
                                    <p:anim calcmode="lin" valueType="num">
                                      <p:cBhvr>
                                        <p:cTn id="29" dur="500" fill="hold"/>
                                        <p:tgtEl>
                                          <p:spTgt spid="67592"/>
                                        </p:tgtEl>
                                        <p:attrNameLst>
                                          <p:attrName>ppt_w</p:attrName>
                                        </p:attrNameLst>
                                      </p:cBhvr>
                                      <p:tavLst>
                                        <p:tav tm="0">
                                          <p:val>
                                            <p:fltVal val="0"/>
                                          </p:val>
                                        </p:tav>
                                        <p:tav tm="100000">
                                          <p:val>
                                            <p:strVal val="#ppt_w"/>
                                          </p:val>
                                        </p:tav>
                                      </p:tavLst>
                                    </p:anim>
                                    <p:anim calcmode="lin" valueType="num">
                                      <p:cBhvr>
                                        <p:cTn id="30" dur="500" fill="hold"/>
                                        <p:tgtEl>
                                          <p:spTgt spid="675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P spid="67590" grpId="0" autoUpdateAnimBg="0"/>
      <p:bldP spid="67591" grpId="0" autoUpdateAnimBg="0"/>
      <p:bldP spid="67592" grpId="0" autoUpdateAnimBg="0"/>
      <p:bldP spid="6759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a:extLst>
              <a:ext uri="{FF2B5EF4-FFF2-40B4-BE49-F238E27FC236}">
                <a16:creationId xmlns:a16="http://schemas.microsoft.com/office/drawing/2014/main" id="{3F195FE0-E54D-4032-983C-44A823FBB7E4}"/>
              </a:ext>
            </a:extLst>
          </p:cNvPr>
          <p:cNvSpPr>
            <a:spLocks noGrp="1" noChangeArrowheads="1"/>
          </p:cNvSpPr>
          <p:nvPr>
            <p:ph type="title"/>
          </p:nvPr>
        </p:nvSpPr>
        <p:spPr/>
        <p:txBody>
          <a:bodyPr/>
          <a:lstStyle/>
          <a:p>
            <a:pPr eaLnBrk="1" hangingPunct="1"/>
            <a:r>
              <a:rPr lang="en-US" altLang="zh-CN"/>
              <a:t>1.4  </a:t>
            </a:r>
            <a:r>
              <a:rPr lang="zh-CN" altLang="en-US">
                <a:latin typeface="宋体" panose="02010600030101010101" pitchFamily="2" charset="-122"/>
              </a:rPr>
              <a:t>算法描述的工具</a:t>
            </a:r>
            <a:r>
              <a:rPr lang="zh-CN" altLang="en-US"/>
              <a:t> </a:t>
            </a:r>
          </a:p>
        </p:txBody>
      </p:sp>
      <p:sp>
        <p:nvSpPr>
          <p:cNvPr id="37893" name="Rectangle 3">
            <a:extLst>
              <a:ext uri="{FF2B5EF4-FFF2-40B4-BE49-F238E27FC236}">
                <a16:creationId xmlns:a16="http://schemas.microsoft.com/office/drawing/2014/main" id="{B56E44FE-EE9D-48FB-B721-1B0D72518EE5}"/>
              </a:ext>
            </a:extLst>
          </p:cNvPr>
          <p:cNvSpPr>
            <a:spLocks noGrp="1" noChangeArrowheads="1"/>
          </p:cNvSpPr>
          <p:nvPr>
            <p:ph idx="1"/>
          </p:nvPr>
        </p:nvSpPr>
        <p:spPr/>
        <p:txBody>
          <a:bodyPr/>
          <a:lstStyle/>
          <a:p>
            <a:pPr eaLnBrk="1" hangingPunct="1"/>
            <a:r>
              <a:rPr lang="zh-CN" altLang="en-US"/>
              <a:t>概述：</a:t>
            </a:r>
          </a:p>
          <a:p>
            <a:pPr eaLnBrk="1" hangingPunct="1">
              <a:buFont typeface="Wingdings" panose="05000000000000000000" pitchFamily="2" charset="2"/>
              <a:buNone/>
            </a:pPr>
            <a:r>
              <a:rPr lang="zh-CN" altLang="en-US">
                <a:latin typeface="宋体" panose="02010600030101010101" pitchFamily="2" charset="-122"/>
              </a:rPr>
              <a:t>			</a:t>
            </a:r>
            <a:r>
              <a:rPr lang="zh-CN" altLang="en-US">
                <a:solidFill>
                  <a:srgbClr val="FF3300"/>
                </a:solidFill>
                <a:latin typeface="宋体" panose="02010600030101010101" pitchFamily="2" charset="-122"/>
              </a:rPr>
              <a:t>算法</a:t>
            </a:r>
            <a:r>
              <a:rPr lang="en-US" altLang="zh-CN">
                <a:solidFill>
                  <a:srgbClr val="FF3300"/>
                </a:solidFill>
              </a:rPr>
              <a:t>+</a:t>
            </a:r>
            <a:r>
              <a:rPr lang="zh-CN" altLang="en-US">
                <a:solidFill>
                  <a:srgbClr val="FF3300"/>
                </a:solidFill>
                <a:latin typeface="宋体" panose="02010600030101010101" pitchFamily="2" charset="-122"/>
              </a:rPr>
              <a:t>数据结构</a:t>
            </a:r>
            <a:r>
              <a:rPr lang="en-US" altLang="zh-CN">
                <a:solidFill>
                  <a:srgbClr val="FF3300"/>
                </a:solidFill>
              </a:rPr>
              <a:t>=</a:t>
            </a:r>
            <a:r>
              <a:rPr lang="zh-CN" altLang="en-US">
                <a:solidFill>
                  <a:srgbClr val="FF3300"/>
                </a:solidFill>
                <a:latin typeface="宋体" panose="02010600030101010101" pitchFamily="2" charset="-122"/>
              </a:rPr>
              <a:t>程序</a:t>
            </a:r>
            <a:r>
              <a:rPr lang="zh-CN" altLang="en-US"/>
              <a:t> </a:t>
            </a:r>
          </a:p>
          <a:p>
            <a:pPr eaLnBrk="1" hangingPunct="1"/>
            <a:r>
              <a:rPr lang="zh-CN" altLang="en-US">
                <a:ea typeface="黑体" panose="02010609060101010101" pitchFamily="49" charset="-122"/>
                <a:hlinkClick r:id="rId2" action="ppaction://hlinksldjump"/>
              </a:rPr>
              <a:t>算法、语言、程序的关系</a:t>
            </a:r>
            <a:r>
              <a:rPr lang="zh-CN" altLang="en-US">
                <a:hlinkClick r:id="rId2" action="ppaction://hlinksldjump"/>
              </a:rPr>
              <a:t> </a:t>
            </a:r>
            <a:endParaRPr lang="zh-CN" altLang="en-US"/>
          </a:p>
          <a:p>
            <a:pPr eaLnBrk="1" hangingPunct="1"/>
            <a:r>
              <a:rPr lang="zh-CN" altLang="en-US">
                <a:ea typeface="黑体" panose="02010609060101010101" pitchFamily="49" charset="-122"/>
                <a:hlinkClick r:id="rId3" action="ppaction://hlinksldjump"/>
              </a:rPr>
              <a:t>设计实现算法过程步骤</a:t>
            </a:r>
            <a:endParaRPr lang="zh-CN" altLang="en-US"/>
          </a:p>
          <a:p>
            <a:pPr eaLnBrk="1" hangingPunct="1"/>
            <a:r>
              <a:rPr lang="zh-CN" altLang="en-US">
                <a:ea typeface="黑体" panose="02010609060101010101" pitchFamily="49" charset="-122"/>
                <a:hlinkClick r:id="rId4" action="ppaction://hlinksldjump"/>
              </a:rPr>
              <a:t>类描述算法的语言选择</a:t>
            </a:r>
            <a:endParaRPr lang="zh-CN" altLang="en-US"/>
          </a:p>
          <a:p>
            <a:pPr eaLnBrk="1" hangingPunct="1">
              <a:buFont typeface="Wingdings" panose="05000000000000000000" pitchFamily="2" charset="2"/>
              <a:buNone/>
            </a:pPr>
            <a:endParaRPr lang="zh-CN" altLang="en-US"/>
          </a:p>
          <a:p>
            <a:pPr eaLnBrk="1" hangingPunct="1"/>
            <a:endParaRPr lang="en-US" altLang="zh-CN"/>
          </a:p>
        </p:txBody>
      </p:sp>
      <p:sp>
        <p:nvSpPr>
          <p:cNvPr id="6" name="灯片编号占位符 5">
            <a:extLst>
              <a:ext uri="{FF2B5EF4-FFF2-40B4-BE49-F238E27FC236}">
                <a16:creationId xmlns:a16="http://schemas.microsoft.com/office/drawing/2014/main" id="{D96AEC4B-6AD0-49F3-82D0-1DDAC41BA2E2}"/>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BC1AD16-8E56-4EEE-B0AA-0415C0B70691}" type="slidenum">
              <a:rPr kumimoji="0" lang="en-US" altLang="zh-CN" sz="2600">
                <a:solidFill>
                  <a:schemeClr val="bg1"/>
                </a:solidFill>
                <a:latin typeface="Arial" panose="020B0604020202020204" pitchFamily="34" charset="0"/>
              </a:rPr>
              <a:pPr eaLnBrk="1" hangingPunct="1"/>
              <a:t>37</a:t>
            </a:fld>
            <a:endParaRPr kumimoji="0" lang="en-US" altLang="zh-CN" sz="2600">
              <a:solidFill>
                <a:schemeClr val="bg1"/>
              </a:solidFill>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6" name="Rectangle 2">
            <a:extLst>
              <a:ext uri="{FF2B5EF4-FFF2-40B4-BE49-F238E27FC236}">
                <a16:creationId xmlns:a16="http://schemas.microsoft.com/office/drawing/2014/main" id="{2B3F05B4-9555-4FA8-B4E1-DF8EEC339E2B}"/>
              </a:ext>
            </a:extLst>
          </p:cNvPr>
          <p:cNvSpPr>
            <a:spLocks noGrp="1" noChangeArrowheads="1"/>
          </p:cNvSpPr>
          <p:nvPr>
            <p:ph type="title"/>
          </p:nvPr>
        </p:nvSpPr>
        <p:spPr/>
        <p:txBody>
          <a:bodyPr/>
          <a:lstStyle/>
          <a:p>
            <a:pPr eaLnBrk="1" hangingPunct="1"/>
            <a:r>
              <a:rPr lang="zh-CN" altLang="en-US">
                <a:ea typeface="黑体" panose="02010609060101010101" pitchFamily="49" charset="-122"/>
              </a:rPr>
              <a:t>算法、语言、程序的关系</a:t>
            </a:r>
          </a:p>
        </p:txBody>
      </p:sp>
      <p:sp>
        <p:nvSpPr>
          <p:cNvPr id="69635" name="Rectangle 3">
            <a:extLst>
              <a:ext uri="{FF2B5EF4-FFF2-40B4-BE49-F238E27FC236}">
                <a16:creationId xmlns:a16="http://schemas.microsoft.com/office/drawing/2014/main" id="{994531D7-1F7B-459F-856F-517A2388DAB2}"/>
              </a:ext>
            </a:extLst>
          </p:cNvPr>
          <p:cNvSpPr>
            <a:spLocks noGrp="1" noChangeArrowheads="1"/>
          </p:cNvSpPr>
          <p:nvPr>
            <p:ph idx="1"/>
          </p:nvPr>
        </p:nvSpPr>
        <p:spPr>
          <a:xfrm>
            <a:off x="2362200" y="2362200"/>
            <a:ext cx="8001000" cy="990600"/>
          </a:xfrm>
        </p:spPr>
        <p:txBody>
          <a:bodyPr/>
          <a:lstStyle/>
          <a:p>
            <a:pPr eaLnBrk="1" hangingPunct="1">
              <a:buFont typeface="Wingdings" panose="05000000000000000000" pitchFamily="2" charset="2"/>
              <a:buNone/>
            </a:pPr>
            <a:r>
              <a:rPr lang="en-US" altLang="zh-CN"/>
              <a:t>1. </a:t>
            </a:r>
            <a:r>
              <a:rPr lang="zh-CN" altLang="en-US">
                <a:solidFill>
                  <a:srgbClr val="FF3300"/>
                </a:solidFill>
              </a:rPr>
              <a:t>算法</a:t>
            </a:r>
            <a:r>
              <a:rPr lang="zh-CN" altLang="en-US"/>
              <a:t>：描述了数据对象的元素之间的关系（包括数据逻辑关系、存贮关系描述）。</a:t>
            </a:r>
          </a:p>
        </p:txBody>
      </p:sp>
      <p:sp>
        <p:nvSpPr>
          <p:cNvPr id="8" name="灯片编号占位符 5">
            <a:extLst>
              <a:ext uri="{FF2B5EF4-FFF2-40B4-BE49-F238E27FC236}">
                <a16:creationId xmlns:a16="http://schemas.microsoft.com/office/drawing/2014/main" id="{E247ED82-0ED0-4945-9085-EDDB5004731F}"/>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F44490A-F5EE-41FC-B3DB-84071E5A7249}" type="slidenum">
              <a:rPr kumimoji="0" lang="en-US" altLang="zh-CN" sz="2600">
                <a:solidFill>
                  <a:schemeClr val="bg1"/>
                </a:solidFill>
                <a:latin typeface="Arial" panose="020B0604020202020204" pitchFamily="34" charset="0"/>
              </a:rPr>
              <a:pPr eaLnBrk="1" hangingPunct="1"/>
              <a:t>38</a:t>
            </a:fld>
            <a:endParaRPr kumimoji="0" lang="en-US" altLang="zh-CN" sz="2600">
              <a:solidFill>
                <a:schemeClr val="bg1"/>
              </a:solidFill>
              <a:latin typeface="Arial" panose="020B0604020202020204" pitchFamily="34" charset="0"/>
            </a:endParaRPr>
          </a:p>
        </p:txBody>
      </p:sp>
      <p:sp>
        <p:nvSpPr>
          <p:cNvPr id="69637" name="Text Box 5">
            <a:extLst>
              <a:ext uri="{FF2B5EF4-FFF2-40B4-BE49-F238E27FC236}">
                <a16:creationId xmlns:a16="http://schemas.microsoft.com/office/drawing/2014/main" id="{548B30C1-6885-43F2-8209-A866D258030A}"/>
              </a:ext>
            </a:extLst>
          </p:cNvPr>
          <p:cNvSpPr txBox="1">
            <a:spLocks noChangeArrowheads="1"/>
          </p:cNvSpPr>
          <p:nvPr/>
        </p:nvSpPr>
        <p:spPr bwMode="auto">
          <a:xfrm>
            <a:off x="2362200" y="3532188"/>
            <a:ext cx="80010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tx1"/>
              </a:buClr>
              <a:buSzPct val="75000"/>
              <a:buFont typeface="Wingdings" panose="05000000000000000000" pitchFamily="2" charset="2"/>
              <a:buNone/>
            </a:pPr>
            <a:r>
              <a:rPr lang="en-US" altLang="zh-CN" sz="2800">
                <a:latin typeface="Arial" panose="020B0604020202020204" pitchFamily="34" charset="0"/>
              </a:rPr>
              <a:t>2. </a:t>
            </a:r>
            <a:r>
              <a:rPr lang="zh-CN" altLang="en-US" sz="2800">
                <a:solidFill>
                  <a:srgbClr val="FF3300"/>
                </a:solidFill>
                <a:latin typeface="Arial" panose="020B0604020202020204" pitchFamily="34" charset="0"/>
              </a:rPr>
              <a:t>描述算法的工具</a:t>
            </a:r>
            <a:r>
              <a:rPr lang="zh-CN" altLang="en-US" sz="2800">
                <a:latin typeface="Arial" panose="020B0604020202020204" pitchFamily="34" charset="0"/>
              </a:rPr>
              <a:t>：算法可用自然语言、框图或高级程序设计语言进行描述。</a:t>
            </a:r>
            <a:endParaRPr lang="zh-CN" altLang="en-US"/>
          </a:p>
        </p:txBody>
      </p:sp>
      <p:sp>
        <p:nvSpPr>
          <p:cNvPr id="69638" name="Text Box 6">
            <a:extLst>
              <a:ext uri="{FF2B5EF4-FFF2-40B4-BE49-F238E27FC236}">
                <a16:creationId xmlns:a16="http://schemas.microsoft.com/office/drawing/2014/main" id="{085F3717-42F1-4984-A10C-7DBFD2892224}"/>
              </a:ext>
            </a:extLst>
          </p:cNvPr>
          <p:cNvSpPr txBox="1">
            <a:spLocks noChangeArrowheads="1"/>
          </p:cNvSpPr>
          <p:nvPr/>
        </p:nvSpPr>
        <p:spPr bwMode="auto">
          <a:xfrm>
            <a:off x="2362200" y="4572000"/>
            <a:ext cx="784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20000"/>
              </a:spcBef>
              <a:buClr>
                <a:schemeClr val="tx1"/>
              </a:buClr>
              <a:buSzPct val="75000"/>
              <a:buFont typeface="Wingdings" panose="05000000000000000000" pitchFamily="2" charset="2"/>
              <a:buNone/>
            </a:pPr>
            <a:r>
              <a:rPr lang="en-US" altLang="zh-CN" sz="2800">
                <a:latin typeface="Arial" panose="020B0604020202020204" pitchFamily="34" charset="0"/>
              </a:rPr>
              <a:t>3.</a:t>
            </a:r>
            <a:r>
              <a:rPr lang="zh-CN" altLang="en-US" sz="2800">
                <a:solidFill>
                  <a:srgbClr val="FF3300"/>
                </a:solidFill>
                <a:latin typeface="Arial" panose="020B0604020202020204" pitchFamily="34" charset="0"/>
              </a:rPr>
              <a:t>程序</a:t>
            </a:r>
            <a:r>
              <a:rPr lang="zh-CN" altLang="en-US" sz="2800">
                <a:latin typeface="Arial" panose="020B0604020202020204" pitchFamily="34" charset="0"/>
              </a:rPr>
              <a:t>是算法在计算机中的实现。</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69637"/>
                                        </p:tgtEl>
                                        <p:attrNameLst>
                                          <p:attrName>style.visibility</p:attrName>
                                        </p:attrNameLst>
                                      </p:cBhvr>
                                      <p:to>
                                        <p:strVal val="visible"/>
                                      </p:to>
                                    </p:set>
                                    <p:animEffect transition="in" filter="box(out)">
                                      <p:cBhvr>
                                        <p:cTn id="13" dur="500"/>
                                        <p:tgtEl>
                                          <p:spTgt spid="6963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69638"/>
                                        </p:tgtEl>
                                        <p:attrNameLst>
                                          <p:attrName>style.visibility</p:attrName>
                                        </p:attrNameLst>
                                      </p:cBhvr>
                                      <p:to>
                                        <p:strVal val="visible"/>
                                      </p:to>
                                    </p:set>
                                    <p:animEffect transition="in" filter="slide(fromBottom)">
                                      <p:cBhvr>
                                        <p:cTn id="18" dur="500"/>
                                        <p:tgtEl>
                                          <p:spTgt spid="69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P spid="69637" grpId="0" autoUpdateAnimBg="0"/>
      <p:bldP spid="6963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4A0C3F9C-8B3A-4A9B-B978-0EA0230E82B9}"/>
              </a:ext>
            </a:extLst>
          </p:cNvPr>
          <p:cNvSpPr>
            <a:spLocks noGrp="1" noChangeArrowheads="1"/>
          </p:cNvSpPr>
          <p:nvPr>
            <p:ph type="title"/>
          </p:nvPr>
        </p:nvSpPr>
        <p:spPr/>
        <p:txBody>
          <a:bodyPr/>
          <a:lstStyle/>
          <a:p>
            <a:pPr eaLnBrk="1" hangingPunct="1"/>
            <a:r>
              <a:rPr lang="zh-CN" altLang="en-US">
                <a:ea typeface="黑体" panose="02010609060101010101" pitchFamily="49" charset="-122"/>
              </a:rPr>
              <a:t>设计实现算法过程步骤</a:t>
            </a:r>
            <a:endParaRPr lang="zh-CN" altLang="en-US"/>
          </a:p>
        </p:txBody>
      </p:sp>
      <p:sp>
        <p:nvSpPr>
          <p:cNvPr id="70659" name="Rectangle 3">
            <a:extLst>
              <a:ext uri="{FF2B5EF4-FFF2-40B4-BE49-F238E27FC236}">
                <a16:creationId xmlns:a16="http://schemas.microsoft.com/office/drawing/2014/main" id="{A87E9807-140B-44FE-AF31-F49BEC2832E3}"/>
              </a:ext>
            </a:extLst>
          </p:cNvPr>
          <p:cNvSpPr>
            <a:spLocks noGrp="1" noChangeArrowheads="1"/>
          </p:cNvSpPr>
          <p:nvPr>
            <p:ph idx="1"/>
          </p:nvPr>
        </p:nvSpPr>
        <p:spPr>
          <a:xfrm>
            <a:off x="2438400" y="2362200"/>
            <a:ext cx="8001000" cy="609600"/>
          </a:xfrm>
        </p:spPr>
        <p:txBody>
          <a:bodyPr/>
          <a:lstStyle/>
          <a:p>
            <a:pPr algn="just" eaLnBrk="1" hangingPunct="1">
              <a:buFont typeface="Wingdings" panose="05000000000000000000" pitchFamily="2" charset="2"/>
              <a:buNone/>
            </a:pPr>
            <a:r>
              <a:rPr lang="en-US" altLang="zh-CN">
                <a:cs typeface="Times New Roman" panose="02020603050405020304" pitchFamily="18" charset="0"/>
              </a:rPr>
              <a:t>1. </a:t>
            </a:r>
            <a:r>
              <a:rPr lang="zh-CN" altLang="en-US"/>
              <a:t>找出与求解有关的数据元素之间的关系</a:t>
            </a:r>
          </a:p>
        </p:txBody>
      </p:sp>
      <p:sp>
        <p:nvSpPr>
          <p:cNvPr id="10" name="灯片编号占位符 5">
            <a:extLst>
              <a:ext uri="{FF2B5EF4-FFF2-40B4-BE49-F238E27FC236}">
                <a16:creationId xmlns:a16="http://schemas.microsoft.com/office/drawing/2014/main" id="{C2D357EB-747E-44E6-B373-B05E9C28A454}"/>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818AC78-865E-4E0E-A39C-98A6E639DEEB}" type="slidenum">
              <a:rPr kumimoji="0" lang="en-US" altLang="zh-CN" sz="2600">
                <a:solidFill>
                  <a:schemeClr val="bg1"/>
                </a:solidFill>
                <a:latin typeface="Arial" panose="020B0604020202020204" pitchFamily="34" charset="0"/>
              </a:rPr>
              <a:pPr eaLnBrk="1" hangingPunct="1"/>
              <a:t>39</a:t>
            </a:fld>
            <a:endParaRPr kumimoji="0" lang="en-US" altLang="zh-CN" sz="2600">
              <a:solidFill>
                <a:schemeClr val="bg1"/>
              </a:solidFill>
              <a:latin typeface="Arial" panose="020B0604020202020204" pitchFamily="34" charset="0"/>
            </a:endParaRPr>
          </a:p>
        </p:txBody>
      </p:sp>
      <p:sp>
        <p:nvSpPr>
          <p:cNvPr id="70661" name="Text Box 5">
            <a:extLst>
              <a:ext uri="{FF2B5EF4-FFF2-40B4-BE49-F238E27FC236}">
                <a16:creationId xmlns:a16="http://schemas.microsoft.com/office/drawing/2014/main" id="{0518CEA5-1DC7-4809-9B85-39C98D0DA930}"/>
              </a:ext>
            </a:extLst>
          </p:cNvPr>
          <p:cNvSpPr txBox="1">
            <a:spLocks noChangeArrowheads="1"/>
          </p:cNvSpPr>
          <p:nvPr/>
        </p:nvSpPr>
        <p:spPr bwMode="auto">
          <a:xfrm>
            <a:off x="2438400" y="3192066"/>
            <a:ext cx="769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tx1"/>
              </a:buClr>
              <a:buSzPct val="75000"/>
              <a:buFont typeface="Wingdings" panose="05000000000000000000" pitchFamily="2" charset="2"/>
              <a:buNone/>
            </a:pPr>
            <a:r>
              <a:rPr lang="en-US" altLang="zh-CN" sz="2800">
                <a:latin typeface="Consolas" panose="020B0609020204030204" pitchFamily="49" charset="0"/>
              </a:rPr>
              <a:t>2. </a:t>
            </a:r>
            <a:r>
              <a:rPr lang="zh-CN" altLang="en-US" sz="2800">
                <a:latin typeface="Consolas" panose="020B0609020204030204" pitchFamily="49" charset="0"/>
              </a:rPr>
              <a:t>确定在某一数据对象上所施加运算</a:t>
            </a:r>
            <a:endParaRPr lang="zh-CN" altLang="en-US">
              <a:latin typeface="Consolas" panose="020B0609020204030204" pitchFamily="49" charset="0"/>
            </a:endParaRPr>
          </a:p>
        </p:txBody>
      </p:sp>
      <p:sp>
        <p:nvSpPr>
          <p:cNvPr id="70662" name="Text Box 6">
            <a:extLst>
              <a:ext uri="{FF2B5EF4-FFF2-40B4-BE49-F238E27FC236}">
                <a16:creationId xmlns:a16="http://schemas.microsoft.com/office/drawing/2014/main" id="{D298BE27-EB8E-4338-AEF9-FF6B6CF65315}"/>
              </a:ext>
            </a:extLst>
          </p:cNvPr>
          <p:cNvSpPr txBox="1">
            <a:spLocks noChangeArrowheads="1"/>
          </p:cNvSpPr>
          <p:nvPr/>
        </p:nvSpPr>
        <p:spPr bwMode="auto">
          <a:xfrm>
            <a:off x="2438400" y="3931445"/>
            <a:ext cx="762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tx1"/>
              </a:buClr>
              <a:buSzPct val="75000"/>
              <a:buFont typeface="Wingdings" panose="05000000000000000000" pitchFamily="2" charset="2"/>
              <a:buNone/>
            </a:pPr>
            <a:r>
              <a:rPr lang="en-US" altLang="zh-CN" sz="2800">
                <a:latin typeface="Consolas" panose="020B0609020204030204" pitchFamily="49" charset="0"/>
              </a:rPr>
              <a:t>3. </a:t>
            </a:r>
            <a:r>
              <a:rPr lang="zh-CN" altLang="en-US" sz="2800">
                <a:latin typeface="Consolas" panose="020B0609020204030204" pitchFamily="49" charset="0"/>
              </a:rPr>
              <a:t>考虑数据元素的存储表示</a:t>
            </a:r>
          </a:p>
        </p:txBody>
      </p:sp>
      <p:sp>
        <p:nvSpPr>
          <p:cNvPr id="70663" name="Text Box 7">
            <a:extLst>
              <a:ext uri="{FF2B5EF4-FFF2-40B4-BE49-F238E27FC236}">
                <a16:creationId xmlns:a16="http://schemas.microsoft.com/office/drawing/2014/main" id="{5D64BA3B-365F-45D1-9464-FC553B3E1151}"/>
              </a:ext>
            </a:extLst>
          </p:cNvPr>
          <p:cNvSpPr txBox="1">
            <a:spLocks noChangeArrowheads="1"/>
          </p:cNvSpPr>
          <p:nvPr/>
        </p:nvSpPr>
        <p:spPr bwMode="auto">
          <a:xfrm>
            <a:off x="2438400" y="4670824"/>
            <a:ext cx="754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tx1"/>
              </a:buClr>
              <a:buSzPct val="75000"/>
              <a:buFont typeface="Wingdings" panose="05000000000000000000" pitchFamily="2" charset="2"/>
              <a:buNone/>
            </a:pPr>
            <a:r>
              <a:rPr lang="en-US" altLang="zh-CN" sz="2800">
                <a:latin typeface="Consolas" panose="020B0609020204030204" pitchFamily="49" charset="0"/>
              </a:rPr>
              <a:t>4. </a:t>
            </a:r>
            <a:r>
              <a:rPr lang="zh-CN" altLang="en-US" sz="2800">
                <a:latin typeface="Consolas" panose="020B0609020204030204" pitchFamily="49" charset="0"/>
              </a:rPr>
              <a:t>选择描述算法的语言</a:t>
            </a:r>
          </a:p>
        </p:txBody>
      </p:sp>
      <p:sp>
        <p:nvSpPr>
          <p:cNvPr id="70664" name="Text Box 8">
            <a:extLst>
              <a:ext uri="{FF2B5EF4-FFF2-40B4-BE49-F238E27FC236}">
                <a16:creationId xmlns:a16="http://schemas.microsoft.com/office/drawing/2014/main" id="{A68B7A3D-3938-4787-A9AC-EEFBD4FA723D}"/>
              </a:ext>
            </a:extLst>
          </p:cNvPr>
          <p:cNvSpPr txBox="1">
            <a:spLocks noChangeArrowheads="1"/>
          </p:cNvSpPr>
          <p:nvPr/>
        </p:nvSpPr>
        <p:spPr bwMode="auto">
          <a:xfrm>
            <a:off x="2438400" y="5410201"/>
            <a:ext cx="800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None/>
            </a:pPr>
            <a:r>
              <a:rPr lang="en-US" altLang="zh-CN" sz="2800">
                <a:latin typeface="Consolas" panose="020B0609020204030204" pitchFamily="49" charset="0"/>
              </a:rPr>
              <a:t>5.</a:t>
            </a:r>
            <a:r>
              <a:rPr lang="zh-CN" altLang="en-US" sz="2800">
                <a:latin typeface="Consolas" panose="020B0609020204030204" pitchFamily="49" charset="0"/>
              </a:rPr>
              <a:t>设计实现求解的算法，并用程序语言加以描述。</a:t>
            </a:r>
            <a:endParaRPr lang="zh-CN" altLang="en-US">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0661"/>
                                        </p:tgtEl>
                                        <p:attrNameLst>
                                          <p:attrName>style.visibility</p:attrName>
                                        </p:attrNameLst>
                                      </p:cBhvr>
                                      <p:to>
                                        <p:strVal val="visible"/>
                                      </p:to>
                                    </p:set>
                                    <p:animEffect transition="in" filter="blinds(horizontal)">
                                      <p:cBhvr>
                                        <p:cTn id="13" dur="500"/>
                                        <p:tgtEl>
                                          <p:spTgt spid="7066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70662"/>
                                        </p:tgtEl>
                                        <p:attrNameLst>
                                          <p:attrName>style.visibility</p:attrName>
                                        </p:attrNameLst>
                                      </p:cBhvr>
                                      <p:to>
                                        <p:strVal val="visible"/>
                                      </p:to>
                                    </p:set>
                                    <p:animEffect transition="in" filter="box(out)">
                                      <p:cBhvr>
                                        <p:cTn id="18" dur="500"/>
                                        <p:tgtEl>
                                          <p:spTgt spid="7066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70663"/>
                                        </p:tgtEl>
                                        <p:attrNameLst>
                                          <p:attrName>style.visibility</p:attrName>
                                        </p:attrNameLst>
                                      </p:cBhvr>
                                      <p:to>
                                        <p:strVal val="visible"/>
                                      </p:to>
                                    </p:set>
                                    <p:animEffect transition="in" filter="checkerboard(across)">
                                      <p:cBhvr>
                                        <p:cTn id="23" dur="500"/>
                                        <p:tgtEl>
                                          <p:spTgt spid="7066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70664"/>
                                        </p:tgtEl>
                                        <p:attrNameLst>
                                          <p:attrName>style.visibility</p:attrName>
                                        </p:attrNameLst>
                                      </p:cBhvr>
                                      <p:to>
                                        <p:strVal val="visible"/>
                                      </p:to>
                                    </p:set>
                                    <p:anim calcmode="lin" valueType="num">
                                      <p:cBhvr>
                                        <p:cTn id="28" dur="1000" fill="hold"/>
                                        <p:tgtEl>
                                          <p:spTgt spid="70664"/>
                                        </p:tgtEl>
                                        <p:attrNameLst>
                                          <p:attrName>ppt_w</p:attrName>
                                        </p:attrNameLst>
                                      </p:cBhvr>
                                      <p:tavLst>
                                        <p:tav tm="0">
                                          <p:val>
                                            <p:fltVal val="0"/>
                                          </p:val>
                                        </p:tav>
                                        <p:tav tm="100000">
                                          <p:val>
                                            <p:strVal val="#ppt_w"/>
                                          </p:val>
                                        </p:tav>
                                      </p:tavLst>
                                    </p:anim>
                                    <p:anim calcmode="lin" valueType="num">
                                      <p:cBhvr>
                                        <p:cTn id="29" dur="1000" fill="hold"/>
                                        <p:tgtEl>
                                          <p:spTgt spid="70664"/>
                                        </p:tgtEl>
                                        <p:attrNameLst>
                                          <p:attrName>ppt_h</p:attrName>
                                        </p:attrNameLst>
                                      </p:cBhvr>
                                      <p:tavLst>
                                        <p:tav tm="0">
                                          <p:val>
                                            <p:fltVal val="0"/>
                                          </p:val>
                                        </p:tav>
                                        <p:tav tm="100000">
                                          <p:val>
                                            <p:strVal val="#ppt_h"/>
                                          </p:val>
                                        </p:tav>
                                      </p:tavLst>
                                    </p:anim>
                                    <p:anim calcmode="lin" valueType="num">
                                      <p:cBhvr>
                                        <p:cTn id="30" dur="1000" fill="hold"/>
                                        <p:tgtEl>
                                          <p:spTgt spid="70664"/>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7066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P spid="70661" grpId="0" autoUpdateAnimBg="0"/>
      <p:bldP spid="70662" grpId="0" autoUpdateAnimBg="0"/>
      <p:bldP spid="70663" grpId="0" autoUpdateAnimBg="0"/>
      <p:bldP spid="7066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0CF78095-0311-4C4B-9861-C6CEDEBB5B31}"/>
              </a:ext>
            </a:extLst>
          </p:cNvPr>
          <p:cNvSpPr>
            <a:spLocks noGrp="1" noChangeArrowheads="1"/>
          </p:cNvSpPr>
          <p:nvPr>
            <p:ph type="title"/>
          </p:nvPr>
        </p:nvSpPr>
        <p:spPr/>
        <p:txBody>
          <a:bodyPr/>
          <a:lstStyle/>
          <a:p>
            <a:pPr eaLnBrk="1" hangingPunct="1"/>
            <a:r>
              <a:rPr lang="zh-CN" altLang="en-US" dirty="0">
                <a:latin typeface="宋体" panose="02010600030101010101" pitchFamily="2" charset="-122"/>
                <a:cs typeface="Times New Roman" panose="02020603050405020304" pitchFamily="18" charset="0"/>
              </a:rPr>
              <a:t>数据（</a:t>
            </a:r>
            <a:r>
              <a:rPr lang="en-US" altLang="zh-CN" dirty="0">
                <a:latin typeface="宋体" panose="02010600030101010101" pitchFamily="2" charset="-122"/>
                <a:cs typeface="Times New Roman" panose="02020603050405020304" pitchFamily="18" charset="0"/>
              </a:rPr>
              <a:t>Data</a:t>
            </a:r>
            <a:r>
              <a:rPr lang="zh-CN" altLang="en-US" dirty="0">
                <a:latin typeface="宋体" panose="02010600030101010101" pitchFamily="2" charset="-122"/>
                <a:cs typeface="Times New Roman" panose="02020603050405020304" pitchFamily="18" charset="0"/>
              </a:rPr>
              <a:t>）</a:t>
            </a:r>
          </a:p>
        </p:txBody>
      </p:sp>
      <p:sp>
        <p:nvSpPr>
          <p:cNvPr id="7173" name="Rectangle 3">
            <a:extLst>
              <a:ext uri="{FF2B5EF4-FFF2-40B4-BE49-F238E27FC236}">
                <a16:creationId xmlns:a16="http://schemas.microsoft.com/office/drawing/2014/main" id="{9A5A9E4C-699A-45AE-A408-08359342AAC3}"/>
              </a:ext>
            </a:extLst>
          </p:cNvPr>
          <p:cNvSpPr>
            <a:spLocks noGrp="1" noChangeArrowheads="1"/>
          </p:cNvSpPr>
          <p:nvPr>
            <p:ph idx="1"/>
          </p:nvPr>
        </p:nvSpPr>
        <p:spPr>
          <a:xfrm>
            <a:off x="884280" y="1393032"/>
            <a:ext cx="10756335" cy="2783681"/>
          </a:xfrm>
        </p:spPr>
        <p:txBody>
          <a:bodyPr/>
          <a:lstStyle/>
          <a:p>
            <a:pPr algn="just" eaLnBrk="1" hangingPunct="1">
              <a:lnSpc>
                <a:spcPct val="90000"/>
              </a:lnSpc>
            </a:pPr>
            <a:r>
              <a:rPr lang="zh-CN" altLang="en-US" dirty="0">
                <a:solidFill>
                  <a:srgbClr val="FF00FF"/>
                </a:solidFill>
                <a:latin typeface="Times New Roman" panose="02020603050405020304" pitchFamily="18" charset="0"/>
              </a:rPr>
              <a:t>定义：</a:t>
            </a:r>
          </a:p>
          <a:p>
            <a:pPr algn="just" eaLnBrk="1" hangingPunct="1">
              <a:lnSpc>
                <a:spcPct val="90000"/>
              </a:lnSpc>
              <a:buFont typeface="Wingdings" panose="05000000000000000000" pitchFamily="2" charset="2"/>
              <a:buNone/>
            </a:pPr>
            <a:r>
              <a:rPr lang="zh-CN" altLang="en-US" b="1" dirty="0">
                <a:latin typeface="Times New Roman" panose="02020603050405020304" pitchFamily="18" charset="0"/>
              </a:rPr>
              <a:t>数据是</a:t>
            </a:r>
            <a:r>
              <a:rPr lang="zh-CN" altLang="en-US" b="1" dirty="0">
                <a:latin typeface="宋体" panose="02010600030101010101" pitchFamily="2" charset="-122"/>
                <a:cs typeface="Times New Roman" panose="02020603050405020304" pitchFamily="18" charset="0"/>
              </a:rPr>
              <a:t>描述客观事物的数值、字符以及能输入机器且能被处理的各种符号集合</a:t>
            </a:r>
            <a:r>
              <a:rPr lang="zh-CN" altLang="en-US" dirty="0">
                <a:latin typeface="宋体" panose="02010600030101010101" pitchFamily="2" charset="-122"/>
                <a:cs typeface="Times New Roman" panose="02020603050405020304" pitchFamily="18" charset="0"/>
              </a:rPr>
              <a:t>。</a:t>
            </a:r>
            <a:endParaRPr lang="en-US" altLang="zh-CN" dirty="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endParaRPr lang="zh-CN" altLang="en-US" dirty="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r>
              <a:rPr lang="zh-CN" altLang="en-US" dirty="0">
                <a:latin typeface="宋体" panose="02010600030101010101" pitchFamily="2" charset="-122"/>
                <a:cs typeface="Times New Roman" panose="02020603050405020304" pitchFamily="18" charset="0"/>
              </a:rPr>
              <a:t> 数据</a:t>
            </a:r>
            <a:r>
              <a:rPr lang="zh-CN" altLang="en-US" dirty="0">
                <a:latin typeface="宋体" panose="02010600030101010101" pitchFamily="2" charset="-122"/>
              </a:rPr>
              <a:t>包含整型、实型、布尔型、</a:t>
            </a:r>
            <a:r>
              <a:rPr lang="zh-CN" altLang="en-US" dirty="0">
                <a:latin typeface="宋体" panose="02010600030101010101" pitchFamily="2" charset="-122"/>
                <a:cs typeface="Times New Roman" panose="02020603050405020304" pitchFamily="18" charset="0"/>
              </a:rPr>
              <a:t>图象、字符、声音等</a:t>
            </a:r>
            <a:r>
              <a:rPr lang="zh-CN" altLang="en-US" dirty="0">
                <a:latin typeface="宋体" panose="02010600030101010101" pitchFamily="2" charset="-122"/>
              </a:rPr>
              <a:t>一切可以输入到计算机中的符号集合</a:t>
            </a:r>
            <a:r>
              <a:rPr lang="zh-CN" altLang="en-US" dirty="0">
                <a:latin typeface="宋体" panose="02010600030101010101" pitchFamily="2" charset="-122"/>
                <a:cs typeface="Times New Roman" panose="02020603050405020304" pitchFamily="18" charset="0"/>
              </a:rPr>
              <a:t>。</a:t>
            </a:r>
            <a:endParaRPr lang="zh-CN" altLang="en-US" dirty="0">
              <a:latin typeface="宋体" panose="02010600030101010101" pitchFamily="2" charset="-122"/>
            </a:endParaRPr>
          </a:p>
        </p:txBody>
      </p:sp>
      <p:sp>
        <p:nvSpPr>
          <p:cNvPr id="16" name="灯片编号占位符 5">
            <a:extLst>
              <a:ext uri="{FF2B5EF4-FFF2-40B4-BE49-F238E27FC236}">
                <a16:creationId xmlns:a16="http://schemas.microsoft.com/office/drawing/2014/main" id="{D7D113BD-D100-46E9-A382-217E0981E824}"/>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DF945FF-6052-429C-BBDC-B5A03F20AC72}" type="slidenum">
              <a:rPr kumimoji="0" lang="en-US" altLang="zh-CN" sz="2600">
                <a:solidFill>
                  <a:schemeClr val="bg1"/>
                </a:solidFill>
                <a:latin typeface="Arial" panose="020B0604020202020204" pitchFamily="34" charset="0"/>
              </a:rPr>
              <a:pPr eaLnBrk="1" hangingPunct="1"/>
              <a:t>4</a:t>
            </a:fld>
            <a:endParaRPr kumimoji="0" lang="en-US" altLang="zh-CN" sz="2600">
              <a:solidFill>
                <a:schemeClr val="bg1"/>
              </a:solidFill>
              <a:latin typeface="Arial" panose="020B0604020202020204" pitchFamily="34" charset="0"/>
            </a:endParaRPr>
          </a:p>
        </p:txBody>
      </p:sp>
      <p:grpSp>
        <p:nvGrpSpPr>
          <p:cNvPr id="2" name="Group 18">
            <a:extLst>
              <a:ext uri="{FF2B5EF4-FFF2-40B4-BE49-F238E27FC236}">
                <a16:creationId xmlns:a16="http://schemas.microsoft.com/office/drawing/2014/main" id="{75FA53DF-0F74-4EA6-AD90-3FC0746C467F}"/>
              </a:ext>
            </a:extLst>
          </p:cNvPr>
          <p:cNvGrpSpPr>
            <a:grpSpLocks/>
          </p:cNvGrpSpPr>
          <p:nvPr/>
        </p:nvGrpSpPr>
        <p:grpSpPr bwMode="auto">
          <a:xfrm>
            <a:off x="3088432" y="4902696"/>
            <a:ext cx="6705600" cy="1082675"/>
            <a:chOff x="912" y="3216"/>
            <a:chExt cx="4224" cy="682"/>
          </a:xfrm>
        </p:grpSpPr>
        <p:sp>
          <p:nvSpPr>
            <p:cNvPr id="7177" name="Text Box 9">
              <a:extLst>
                <a:ext uri="{FF2B5EF4-FFF2-40B4-BE49-F238E27FC236}">
                  <a16:creationId xmlns:a16="http://schemas.microsoft.com/office/drawing/2014/main" id="{1DD53900-1A93-40EA-A93D-C3F1B03280E1}"/>
                </a:ext>
              </a:extLst>
            </p:cNvPr>
            <p:cNvSpPr txBox="1">
              <a:spLocks noChangeArrowheads="1"/>
            </p:cNvSpPr>
            <p:nvPr/>
          </p:nvSpPr>
          <p:spPr bwMode="auto">
            <a:xfrm>
              <a:off x="1536" y="3236"/>
              <a:ext cx="9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dirty="0">
                  <a:latin typeface="Consolas" panose="020B0609020204030204" pitchFamily="49" charset="0"/>
                  <a:ea typeface="黑体" panose="02010609060101010101" pitchFamily="49" charset="-122"/>
                </a:rPr>
                <a:t>C</a:t>
              </a:r>
              <a:r>
                <a:rPr lang="zh-CN" altLang="en-US" sz="1800" dirty="0">
                  <a:latin typeface="Consolas" panose="020B0609020204030204" pitchFamily="49" charset="0"/>
                  <a:ea typeface="黑体" panose="02010609060101010101" pitchFamily="49" charset="-122"/>
                </a:rPr>
                <a:t>编译程序</a:t>
              </a:r>
            </a:p>
          </p:txBody>
        </p:sp>
        <p:grpSp>
          <p:nvGrpSpPr>
            <p:cNvPr id="7178" name="Group 14">
              <a:extLst>
                <a:ext uri="{FF2B5EF4-FFF2-40B4-BE49-F238E27FC236}">
                  <a16:creationId xmlns:a16="http://schemas.microsoft.com/office/drawing/2014/main" id="{42CF7761-3BE2-4B10-ABD8-319EA1A1FC3D}"/>
                </a:ext>
              </a:extLst>
            </p:cNvPr>
            <p:cNvGrpSpPr>
              <a:grpSpLocks/>
            </p:cNvGrpSpPr>
            <p:nvPr/>
          </p:nvGrpSpPr>
          <p:grpSpPr bwMode="auto">
            <a:xfrm>
              <a:off x="912" y="3216"/>
              <a:ext cx="4224" cy="682"/>
              <a:chOff x="912" y="3216"/>
              <a:chExt cx="4224" cy="682"/>
            </a:xfrm>
          </p:grpSpPr>
          <p:sp>
            <p:nvSpPr>
              <p:cNvPr id="7179" name="Text Box 5">
                <a:extLst>
                  <a:ext uri="{FF2B5EF4-FFF2-40B4-BE49-F238E27FC236}">
                    <a16:creationId xmlns:a16="http://schemas.microsoft.com/office/drawing/2014/main" id="{9AF8E851-93FF-4EA8-B3E0-5EDC541BCEBC}"/>
                  </a:ext>
                </a:extLst>
              </p:cNvPr>
              <p:cNvSpPr txBox="1">
                <a:spLocks noChangeArrowheads="1"/>
              </p:cNvSpPr>
              <p:nvPr/>
            </p:nvSpPr>
            <p:spPr bwMode="auto">
              <a:xfrm>
                <a:off x="912" y="3360"/>
                <a:ext cx="624"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latin typeface="Consolas" panose="020B0609020204030204" pitchFamily="49" charset="0"/>
                  </a:rPr>
                  <a:t>源程序</a:t>
                </a:r>
              </a:p>
              <a:p>
                <a:pPr algn="ctr" eaLnBrk="1" hangingPunct="1">
                  <a:spcBef>
                    <a:spcPct val="50000"/>
                  </a:spcBef>
                </a:pPr>
                <a:r>
                  <a:rPr lang="zh-CN" altLang="en-US" sz="2000">
                    <a:latin typeface="Consolas" panose="020B0609020204030204" pitchFamily="49" charset="0"/>
                  </a:rPr>
                  <a:t>（</a:t>
                </a:r>
                <a:r>
                  <a:rPr lang="en-US" altLang="zh-CN" sz="2000">
                    <a:latin typeface="Consolas" panose="020B0609020204030204" pitchFamily="49" charset="0"/>
                  </a:rPr>
                  <a:t>.c</a:t>
                </a:r>
                <a:r>
                  <a:rPr lang="zh-CN" altLang="en-US" sz="2000">
                    <a:latin typeface="Consolas" panose="020B0609020204030204" pitchFamily="49" charset="0"/>
                  </a:rPr>
                  <a:t>）</a:t>
                </a:r>
              </a:p>
            </p:txBody>
          </p:sp>
          <p:sp>
            <p:nvSpPr>
              <p:cNvPr id="7180" name="Text Box 7">
                <a:extLst>
                  <a:ext uri="{FF2B5EF4-FFF2-40B4-BE49-F238E27FC236}">
                    <a16:creationId xmlns:a16="http://schemas.microsoft.com/office/drawing/2014/main" id="{BAFDB8A3-2541-4318-B580-088CFBE35173}"/>
                  </a:ext>
                </a:extLst>
              </p:cNvPr>
              <p:cNvSpPr txBox="1">
                <a:spLocks noChangeArrowheads="1"/>
              </p:cNvSpPr>
              <p:nvPr/>
            </p:nvSpPr>
            <p:spPr bwMode="auto">
              <a:xfrm>
                <a:off x="2400" y="3360"/>
                <a:ext cx="912"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latin typeface="Consolas" panose="020B0609020204030204" pitchFamily="49" charset="0"/>
                  </a:rPr>
                  <a:t>目标程序</a:t>
                </a:r>
              </a:p>
              <a:p>
                <a:pPr algn="ctr" eaLnBrk="1" hangingPunct="1">
                  <a:spcBef>
                    <a:spcPct val="50000"/>
                  </a:spcBef>
                </a:pPr>
                <a:r>
                  <a:rPr lang="zh-CN" altLang="en-US" sz="2000">
                    <a:latin typeface="Consolas" panose="020B0609020204030204" pitchFamily="49" charset="0"/>
                  </a:rPr>
                  <a:t>（</a:t>
                </a:r>
                <a:r>
                  <a:rPr lang="en-US" altLang="zh-CN" sz="2000">
                    <a:latin typeface="Consolas" panose="020B0609020204030204" pitchFamily="49" charset="0"/>
                  </a:rPr>
                  <a:t>.obj</a:t>
                </a:r>
                <a:r>
                  <a:rPr lang="zh-CN" altLang="en-US" sz="2000">
                    <a:latin typeface="Consolas" panose="020B0609020204030204" pitchFamily="49" charset="0"/>
                  </a:rPr>
                  <a:t>）</a:t>
                </a:r>
              </a:p>
            </p:txBody>
          </p:sp>
          <p:sp>
            <p:nvSpPr>
              <p:cNvPr id="7181" name="Text Box 8">
                <a:extLst>
                  <a:ext uri="{FF2B5EF4-FFF2-40B4-BE49-F238E27FC236}">
                    <a16:creationId xmlns:a16="http://schemas.microsoft.com/office/drawing/2014/main" id="{3BA99571-5EAB-4D61-971F-A25B7736FEEE}"/>
                  </a:ext>
                </a:extLst>
              </p:cNvPr>
              <p:cNvSpPr txBox="1">
                <a:spLocks noChangeArrowheads="1"/>
              </p:cNvSpPr>
              <p:nvPr/>
            </p:nvSpPr>
            <p:spPr bwMode="auto">
              <a:xfrm>
                <a:off x="4032" y="3360"/>
                <a:ext cx="1104"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latin typeface="Consolas" panose="020B0609020204030204" pitchFamily="49" charset="0"/>
                  </a:rPr>
                  <a:t>可执行程序</a:t>
                </a:r>
              </a:p>
              <a:p>
                <a:pPr algn="ctr" eaLnBrk="1" hangingPunct="1">
                  <a:spcBef>
                    <a:spcPct val="50000"/>
                  </a:spcBef>
                </a:pPr>
                <a:r>
                  <a:rPr lang="zh-CN" altLang="en-US" sz="2000">
                    <a:latin typeface="Consolas" panose="020B0609020204030204" pitchFamily="49" charset="0"/>
                  </a:rPr>
                  <a:t>（</a:t>
                </a:r>
                <a:r>
                  <a:rPr lang="en-US" altLang="zh-CN" sz="2000">
                    <a:latin typeface="Consolas" panose="020B0609020204030204" pitchFamily="49" charset="0"/>
                  </a:rPr>
                  <a:t>.exe</a:t>
                </a:r>
                <a:r>
                  <a:rPr lang="zh-CN" altLang="en-US" sz="2000">
                    <a:latin typeface="Consolas" panose="020B0609020204030204" pitchFamily="49" charset="0"/>
                  </a:rPr>
                  <a:t>）</a:t>
                </a:r>
              </a:p>
            </p:txBody>
          </p:sp>
          <p:sp>
            <p:nvSpPr>
              <p:cNvPr id="7182" name="Text Box 10">
                <a:extLst>
                  <a:ext uri="{FF2B5EF4-FFF2-40B4-BE49-F238E27FC236}">
                    <a16:creationId xmlns:a16="http://schemas.microsoft.com/office/drawing/2014/main" id="{588291B4-0543-4FE7-BAEA-A91D05EC4717}"/>
                  </a:ext>
                </a:extLst>
              </p:cNvPr>
              <p:cNvSpPr txBox="1">
                <a:spLocks noChangeArrowheads="1"/>
              </p:cNvSpPr>
              <p:nvPr/>
            </p:nvSpPr>
            <p:spPr bwMode="auto">
              <a:xfrm>
                <a:off x="3264" y="3216"/>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dirty="0">
                    <a:latin typeface="Consolas" panose="020B0609020204030204" pitchFamily="49" charset="0"/>
                    <a:ea typeface="黑体" panose="02010609060101010101" pitchFamily="49" charset="-122"/>
                  </a:rPr>
                  <a:t>C</a:t>
                </a:r>
                <a:r>
                  <a:rPr lang="zh-CN" altLang="en-US" sz="1800" dirty="0">
                    <a:latin typeface="Consolas" panose="020B0609020204030204" pitchFamily="49" charset="0"/>
                    <a:ea typeface="黑体" panose="02010609060101010101" pitchFamily="49" charset="-122"/>
                  </a:rPr>
                  <a:t>链接程序</a:t>
                </a:r>
              </a:p>
            </p:txBody>
          </p:sp>
          <p:sp>
            <p:nvSpPr>
              <p:cNvPr id="7183" name="Line 11">
                <a:extLst>
                  <a:ext uri="{FF2B5EF4-FFF2-40B4-BE49-F238E27FC236}">
                    <a16:creationId xmlns:a16="http://schemas.microsoft.com/office/drawing/2014/main" id="{777DA852-FFF4-4E15-B429-CCA3FA12781F}"/>
                  </a:ext>
                </a:extLst>
              </p:cNvPr>
              <p:cNvSpPr>
                <a:spLocks noChangeShapeType="1"/>
              </p:cNvSpPr>
              <p:nvPr/>
            </p:nvSpPr>
            <p:spPr bwMode="auto">
              <a:xfrm>
                <a:off x="1488" y="3504"/>
                <a:ext cx="105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Consolas" panose="020B0609020204030204" pitchFamily="49" charset="0"/>
                </a:endParaRPr>
              </a:p>
            </p:txBody>
          </p:sp>
          <p:sp>
            <p:nvSpPr>
              <p:cNvPr id="7184" name="Line 12">
                <a:extLst>
                  <a:ext uri="{FF2B5EF4-FFF2-40B4-BE49-F238E27FC236}">
                    <a16:creationId xmlns:a16="http://schemas.microsoft.com/office/drawing/2014/main" id="{D3DFA0FA-A47D-4CBC-83C3-D763E256EA11}"/>
                  </a:ext>
                </a:extLst>
              </p:cNvPr>
              <p:cNvSpPr>
                <a:spLocks noChangeShapeType="1"/>
              </p:cNvSpPr>
              <p:nvPr/>
            </p:nvSpPr>
            <p:spPr bwMode="auto">
              <a:xfrm>
                <a:off x="3168" y="3504"/>
                <a:ext cx="105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Consolas" panose="020B0609020204030204" pitchFamily="49" charset="0"/>
                </a:endParaRPr>
              </a:p>
            </p:txBody>
          </p:sp>
        </p:grpSp>
      </p:grpSp>
      <p:sp>
        <p:nvSpPr>
          <p:cNvPr id="10257" name="Text Box 17">
            <a:extLst>
              <a:ext uri="{FF2B5EF4-FFF2-40B4-BE49-F238E27FC236}">
                <a16:creationId xmlns:a16="http://schemas.microsoft.com/office/drawing/2014/main" id="{A271BDCA-3523-476D-BD83-6C65C0406E8F}"/>
              </a:ext>
            </a:extLst>
          </p:cNvPr>
          <p:cNvSpPr txBox="1">
            <a:spLocks noChangeArrowheads="1"/>
          </p:cNvSpPr>
          <p:nvPr/>
        </p:nvSpPr>
        <p:spPr bwMode="auto">
          <a:xfrm>
            <a:off x="2783632" y="4293096"/>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latin typeface="Consolas" panose="020B0609020204030204" pitchFamily="49" charset="0"/>
              </a:rPr>
              <a:t>例如对</a:t>
            </a:r>
            <a:r>
              <a:rPr lang="en-US" altLang="zh-CN" sz="2800">
                <a:latin typeface="Consolas" panose="020B0609020204030204" pitchFamily="49" charset="0"/>
              </a:rPr>
              <a:t>C</a:t>
            </a:r>
            <a:r>
              <a:rPr lang="zh-CN" altLang="en-US" sz="2800">
                <a:latin typeface="Consolas" panose="020B0609020204030204" pitchFamily="49" charset="0"/>
              </a:rPr>
              <a:t>源程序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257"/>
                                        </p:tgtEl>
                                        <p:attrNameLst>
                                          <p:attrName>style.visibility</p:attrName>
                                        </p:attrNameLst>
                                      </p:cBhvr>
                                      <p:to>
                                        <p:strVal val="visible"/>
                                      </p:to>
                                    </p:set>
                                    <p:animEffect transition="in" filter="slide(fromLeft)">
                                      <p:cBhvr>
                                        <p:cTn id="7" dur="500"/>
                                        <p:tgtEl>
                                          <p:spTgt spid="102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a:extLst>
              <a:ext uri="{FF2B5EF4-FFF2-40B4-BE49-F238E27FC236}">
                <a16:creationId xmlns:a16="http://schemas.microsoft.com/office/drawing/2014/main" id="{69B77521-AA32-4E54-A989-571047A09001}"/>
              </a:ext>
            </a:extLst>
          </p:cNvPr>
          <p:cNvSpPr>
            <a:spLocks noGrp="1" noChangeArrowheads="1"/>
          </p:cNvSpPr>
          <p:nvPr>
            <p:ph type="title"/>
          </p:nvPr>
        </p:nvSpPr>
        <p:spPr/>
        <p:txBody>
          <a:bodyPr/>
          <a:lstStyle/>
          <a:p>
            <a:pPr eaLnBrk="1" hangingPunct="1"/>
            <a:r>
              <a:rPr lang="zh-CN" altLang="en-US">
                <a:ea typeface="黑体" panose="02010609060101010101" pitchFamily="49" charset="-122"/>
              </a:rPr>
              <a:t>类描述算法的语言选择</a:t>
            </a:r>
          </a:p>
        </p:txBody>
      </p:sp>
      <p:sp>
        <p:nvSpPr>
          <p:cNvPr id="40965" name="Rectangle 3">
            <a:extLst>
              <a:ext uri="{FF2B5EF4-FFF2-40B4-BE49-F238E27FC236}">
                <a16:creationId xmlns:a16="http://schemas.microsoft.com/office/drawing/2014/main" id="{135F6F69-3136-4FFA-A18B-A9D174D19114}"/>
              </a:ext>
            </a:extLst>
          </p:cNvPr>
          <p:cNvSpPr>
            <a:spLocks noGrp="1" noChangeArrowheads="1"/>
          </p:cNvSpPr>
          <p:nvPr>
            <p:ph idx="1"/>
          </p:nvPr>
        </p:nvSpPr>
        <p:spPr>
          <a:xfrm>
            <a:off x="2438400" y="2362200"/>
            <a:ext cx="8001000" cy="609600"/>
          </a:xfrm>
        </p:spPr>
        <p:txBody>
          <a:bodyPr/>
          <a:lstStyle/>
          <a:p>
            <a:pPr eaLnBrk="1" hangingPunct="1"/>
            <a:r>
              <a:rPr lang="zh-CN" altLang="en-US">
                <a:solidFill>
                  <a:srgbClr val="FF3300"/>
                </a:solidFill>
                <a:latin typeface="宋体" panose="02010600030101010101" pitchFamily="2" charset="-122"/>
              </a:rPr>
              <a:t>类语言</a:t>
            </a:r>
            <a:r>
              <a:rPr lang="zh-CN" altLang="en-US">
                <a:latin typeface="宋体" panose="02010600030101010101" pitchFamily="2" charset="-122"/>
              </a:rPr>
              <a:t>：</a:t>
            </a:r>
            <a:endParaRPr lang="zh-CN" altLang="en-US"/>
          </a:p>
        </p:txBody>
      </p:sp>
      <p:sp>
        <p:nvSpPr>
          <p:cNvPr id="7" name="灯片编号占位符 5">
            <a:extLst>
              <a:ext uri="{FF2B5EF4-FFF2-40B4-BE49-F238E27FC236}">
                <a16:creationId xmlns:a16="http://schemas.microsoft.com/office/drawing/2014/main" id="{859A4EF4-B3D7-402A-AA2A-83219CF03174}"/>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4BC4BDB-E732-4BA8-9D7C-462417EDE352}" type="slidenum">
              <a:rPr kumimoji="0" lang="en-US" altLang="zh-CN" sz="2600">
                <a:solidFill>
                  <a:schemeClr val="bg1"/>
                </a:solidFill>
                <a:latin typeface="Arial" panose="020B0604020202020204" pitchFamily="34" charset="0"/>
              </a:rPr>
              <a:pPr eaLnBrk="1" hangingPunct="1"/>
              <a:t>40</a:t>
            </a:fld>
            <a:endParaRPr kumimoji="0" lang="en-US" altLang="zh-CN" sz="2600">
              <a:solidFill>
                <a:schemeClr val="bg1"/>
              </a:solidFill>
              <a:latin typeface="Arial" panose="020B0604020202020204" pitchFamily="34" charset="0"/>
            </a:endParaRPr>
          </a:p>
        </p:txBody>
      </p:sp>
      <p:sp>
        <p:nvSpPr>
          <p:cNvPr id="40966" name="Text Box 5">
            <a:extLst>
              <a:ext uri="{FF2B5EF4-FFF2-40B4-BE49-F238E27FC236}">
                <a16:creationId xmlns:a16="http://schemas.microsoft.com/office/drawing/2014/main" id="{C492BEF3-68AF-4FFD-8B6F-3AA01EB2E846}"/>
              </a:ext>
            </a:extLst>
          </p:cNvPr>
          <p:cNvSpPr txBox="1">
            <a:spLocks noChangeArrowheads="1"/>
          </p:cNvSpPr>
          <p:nvPr/>
        </p:nvSpPr>
        <p:spPr bwMode="auto">
          <a:xfrm>
            <a:off x="2362200" y="3200401"/>
            <a:ext cx="8153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宋体" panose="02010600030101010101" pitchFamily="2" charset="-122"/>
              </a:rPr>
              <a:t>类语言是接近于高级语言而又不是严格的高级语言，具有高级语言的一般语句设施，撇掉语言中的细节，以便把注意力主要集中在算法处理步骤本身的描述上。</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33E7A7E9-73D6-4D26-976F-FE9D7A991164}"/>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1B2D764-809E-4FD4-A627-5059454B3606}" type="slidenum">
              <a:rPr kumimoji="0" lang="en-US" altLang="zh-CN" sz="2600">
                <a:solidFill>
                  <a:schemeClr val="bg1"/>
                </a:solidFill>
                <a:latin typeface="Arial" panose="020B0604020202020204" pitchFamily="34" charset="0"/>
              </a:rPr>
              <a:pPr eaLnBrk="1" hangingPunct="1"/>
              <a:t>41</a:t>
            </a:fld>
            <a:endParaRPr kumimoji="0" lang="en-US" altLang="zh-CN" sz="2600">
              <a:solidFill>
                <a:schemeClr val="bg1"/>
              </a:solidFill>
              <a:latin typeface="Arial" panose="020B0604020202020204" pitchFamily="34" charset="0"/>
            </a:endParaRPr>
          </a:p>
        </p:txBody>
      </p:sp>
      <p:sp>
        <p:nvSpPr>
          <p:cNvPr id="41988" name="Rectangle 2">
            <a:extLst>
              <a:ext uri="{FF2B5EF4-FFF2-40B4-BE49-F238E27FC236}">
                <a16:creationId xmlns:a16="http://schemas.microsoft.com/office/drawing/2014/main" id="{1226B212-55D7-417A-AE38-F5E8056A1743}"/>
              </a:ext>
            </a:extLst>
          </p:cNvPr>
          <p:cNvSpPr>
            <a:spLocks noChangeArrowheads="1"/>
          </p:cNvSpPr>
          <p:nvPr/>
        </p:nvSpPr>
        <p:spPr bwMode="auto">
          <a:xfrm>
            <a:off x="2438400" y="7620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sz="3600"/>
              <a:t>对</a:t>
            </a:r>
            <a:r>
              <a:rPr lang="en-US" altLang="zh-CN" sz="3600"/>
              <a:t>C</a:t>
            </a:r>
            <a:r>
              <a:rPr lang="zh-CN" altLang="en-US" sz="3600"/>
              <a:t>语言作以下描述：</a:t>
            </a:r>
          </a:p>
        </p:txBody>
      </p:sp>
      <p:sp>
        <p:nvSpPr>
          <p:cNvPr id="41989" name="Text Box 4">
            <a:extLst>
              <a:ext uri="{FF2B5EF4-FFF2-40B4-BE49-F238E27FC236}">
                <a16:creationId xmlns:a16="http://schemas.microsoft.com/office/drawing/2014/main" id="{FECD7326-6C62-4D18-897C-E0A5742AEBA4}"/>
              </a:ext>
            </a:extLst>
          </p:cNvPr>
          <p:cNvSpPr txBox="1">
            <a:spLocks noChangeArrowheads="1"/>
          </p:cNvSpPr>
          <p:nvPr/>
        </p:nvSpPr>
        <p:spPr bwMode="auto">
          <a:xfrm>
            <a:off x="2438400" y="24384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FF3300"/>
                </a:solidFill>
              </a:rPr>
              <a:t>1.</a:t>
            </a:r>
            <a:r>
              <a:rPr lang="zh-CN" altLang="en-US">
                <a:solidFill>
                  <a:srgbClr val="FF3300"/>
                </a:solidFill>
              </a:rPr>
              <a:t>预定义常量和类型</a:t>
            </a:r>
          </a:p>
        </p:txBody>
      </p:sp>
      <p:sp>
        <p:nvSpPr>
          <p:cNvPr id="103429" name="Text Box 5">
            <a:extLst>
              <a:ext uri="{FF2B5EF4-FFF2-40B4-BE49-F238E27FC236}">
                <a16:creationId xmlns:a16="http://schemas.microsoft.com/office/drawing/2014/main" id="{AABABAFC-1AA3-4714-90AD-9DEB3DA7C9E0}"/>
              </a:ext>
            </a:extLst>
          </p:cNvPr>
          <p:cNvSpPr txBox="1">
            <a:spLocks noChangeArrowheads="1"/>
          </p:cNvSpPr>
          <p:nvPr/>
        </p:nvSpPr>
        <p:spPr bwMode="auto">
          <a:xfrm>
            <a:off x="2514600" y="2895600"/>
            <a:ext cx="63246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dirty="0">
                <a:latin typeface="Consolas" panose="020B0609020204030204" pitchFamily="49" charset="0"/>
              </a:rPr>
              <a:t>        # define  TRUE  1</a:t>
            </a:r>
          </a:p>
          <a:p>
            <a:pPr algn="just" eaLnBrk="1" hangingPunct="1">
              <a:spcBef>
                <a:spcPct val="50000"/>
              </a:spcBef>
            </a:pPr>
            <a:r>
              <a:rPr lang="en-US" altLang="zh-CN" dirty="0">
                <a:latin typeface="Consolas" panose="020B0609020204030204" pitchFamily="49" charset="0"/>
              </a:rPr>
              <a:t>        # define  FALSE  0</a:t>
            </a:r>
          </a:p>
          <a:p>
            <a:pPr algn="just" eaLnBrk="1" hangingPunct="1">
              <a:spcBef>
                <a:spcPct val="50000"/>
              </a:spcBef>
            </a:pPr>
            <a:r>
              <a:rPr lang="en-US" altLang="zh-CN" dirty="0">
                <a:latin typeface="Consolas" panose="020B0609020204030204" pitchFamily="49" charset="0"/>
              </a:rPr>
              <a:t>        # define  MAXSIZE 100</a:t>
            </a:r>
          </a:p>
          <a:p>
            <a:pPr algn="just" eaLnBrk="1" hangingPunct="1">
              <a:spcBef>
                <a:spcPct val="50000"/>
              </a:spcBef>
            </a:pPr>
            <a:r>
              <a:rPr lang="en-US" altLang="zh-CN" dirty="0">
                <a:latin typeface="Consolas" panose="020B0609020204030204" pitchFamily="49" charset="0"/>
              </a:rPr>
              <a:t>        # define  OK  1</a:t>
            </a:r>
          </a:p>
          <a:p>
            <a:pPr algn="just" eaLnBrk="1" hangingPunct="1">
              <a:spcBef>
                <a:spcPct val="50000"/>
              </a:spcBef>
            </a:pPr>
            <a:r>
              <a:rPr lang="en-US" altLang="zh-CN" dirty="0">
                <a:latin typeface="Consolas" panose="020B0609020204030204" pitchFamily="49" charset="0"/>
              </a:rPr>
              <a:t>        # define  ERROR  0</a:t>
            </a:r>
          </a:p>
          <a:p>
            <a:pPr eaLnBrk="1" hangingPunct="1">
              <a:spcBef>
                <a:spcPct val="50000"/>
              </a:spcBef>
            </a:pPr>
            <a:endParaRPr lang="en-US" altLang="zh-CN"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03429"/>
                                        </p:tgtEl>
                                        <p:attrNameLst>
                                          <p:attrName>style.visibility</p:attrName>
                                        </p:attrNameLst>
                                      </p:cBhvr>
                                      <p:to>
                                        <p:strVal val="visible"/>
                                      </p:to>
                                    </p:set>
                                    <p:anim calcmode="lin" valueType="num">
                                      <p:cBhvr>
                                        <p:cTn id="7" dur="1000" fill="hold"/>
                                        <p:tgtEl>
                                          <p:spTgt spid="103429"/>
                                        </p:tgtEl>
                                        <p:attrNameLst>
                                          <p:attrName>ppt_w</p:attrName>
                                        </p:attrNameLst>
                                      </p:cBhvr>
                                      <p:tavLst>
                                        <p:tav tm="0">
                                          <p:val>
                                            <p:fltVal val="0"/>
                                          </p:val>
                                        </p:tav>
                                        <p:tav tm="100000">
                                          <p:val>
                                            <p:strVal val="#ppt_w"/>
                                          </p:val>
                                        </p:tav>
                                      </p:tavLst>
                                    </p:anim>
                                    <p:anim calcmode="lin" valueType="num">
                                      <p:cBhvr>
                                        <p:cTn id="8" dur="1000" fill="hold"/>
                                        <p:tgtEl>
                                          <p:spTgt spid="103429"/>
                                        </p:tgtEl>
                                        <p:attrNameLst>
                                          <p:attrName>ppt_h</p:attrName>
                                        </p:attrNameLst>
                                      </p:cBhvr>
                                      <p:tavLst>
                                        <p:tav tm="0">
                                          <p:val>
                                            <p:fltVal val="0"/>
                                          </p:val>
                                        </p:tav>
                                        <p:tav tm="100000">
                                          <p:val>
                                            <p:strVal val="#ppt_h"/>
                                          </p:val>
                                        </p:tav>
                                      </p:tavLst>
                                    </p:anim>
                                    <p:anim calcmode="lin" valueType="num">
                                      <p:cBhvr>
                                        <p:cTn id="9" dur="1000" fill="hold"/>
                                        <p:tgtEl>
                                          <p:spTgt spid="10342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342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60DAACB6-9639-4550-AE37-63183C726C1D}"/>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747D462-374F-4DE4-8157-BC4F8FBAF247}" type="slidenum">
              <a:rPr kumimoji="0" lang="en-US" altLang="zh-CN" sz="2600">
                <a:solidFill>
                  <a:schemeClr val="bg1"/>
                </a:solidFill>
                <a:latin typeface="Arial" panose="020B0604020202020204" pitchFamily="34" charset="0"/>
              </a:rPr>
              <a:pPr eaLnBrk="1" hangingPunct="1"/>
              <a:t>42</a:t>
            </a:fld>
            <a:endParaRPr kumimoji="0" lang="en-US" altLang="zh-CN" sz="2600">
              <a:solidFill>
                <a:schemeClr val="bg1"/>
              </a:solidFill>
              <a:latin typeface="Arial" panose="020B0604020202020204" pitchFamily="34" charset="0"/>
            </a:endParaRPr>
          </a:p>
        </p:txBody>
      </p:sp>
      <p:sp>
        <p:nvSpPr>
          <p:cNvPr id="5" name="日期占位符 1">
            <a:extLst>
              <a:ext uri="{FF2B5EF4-FFF2-40B4-BE49-F238E27FC236}">
                <a16:creationId xmlns:a16="http://schemas.microsoft.com/office/drawing/2014/main" id="{D989A4C2-9D65-4D54-BBD4-C6ED3D0DD3C8}"/>
              </a:ext>
            </a:extLst>
          </p:cNvPr>
          <p:cNvSpPr>
            <a:spLocks noGrp="1"/>
          </p:cNvSpPr>
          <p:nvPr>
            <p:ph type="dt" sz="quarter" idx="4294967295"/>
          </p:nvPr>
        </p:nvSpPr>
        <p:spPr>
          <a:xfrm>
            <a:off x="9652000" y="6553200"/>
            <a:ext cx="2540000" cy="304800"/>
          </a:xfrm>
          <a:prstGeom prst="rect">
            <a:avLst/>
          </a:prstGeom>
        </p:spPr>
        <p:txBody>
          <a:bodyPr/>
          <a:lstStyle/>
          <a:p>
            <a:pPr>
              <a:defRPr/>
            </a:pPr>
            <a:fld id="{87A89F42-DCE4-47F2-85CD-A6747EC65AC8}" type="datetime1">
              <a:rPr lang="zh-CN" altLang="en-US"/>
              <a:pPr>
                <a:defRPr/>
              </a:pPr>
              <a:t>2020/2/14</a:t>
            </a:fld>
            <a:endParaRPr lang="en-US" altLang="zh-CN"/>
          </a:p>
        </p:txBody>
      </p:sp>
      <p:sp>
        <p:nvSpPr>
          <p:cNvPr id="43012" name="Text Box 2">
            <a:extLst>
              <a:ext uri="{FF2B5EF4-FFF2-40B4-BE49-F238E27FC236}">
                <a16:creationId xmlns:a16="http://schemas.microsoft.com/office/drawing/2014/main" id="{401DC04D-8C15-40B2-8462-38AB289477EC}"/>
              </a:ext>
            </a:extLst>
          </p:cNvPr>
          <p:cNvSpPr txBox="1">
            <a:spLocks noChangeArrowheads="1"/>
          </p:cNvSpPr>
          <p:nvPr/>
        </p:nvSpPr>
        <p:spPr bwMode="auto">
          <a:xfrm>
            <a:off x="2438400" y="1295400"/>
            <a:ext cx="5791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a:t>对</a:t>
            </a:r>
            <a:r>
              <a:rPr lang="en-US" altLang="zh-CN" sz="3600"/>
              <a:t>C</a:t>
            </a:r>
            <a:r>
              <a:rPr lang="zh-CN" altLang="en-US" sz="3600"/>
              <a:t>语言作以下描述：</a:t>
            </a:r>
          </a:p>
        </p:txBody>
      </p:sp>
      <p:sp>
        <p:nvSpPr>
          <p:cNvPr id="104451" name="Text Box 3">
            <a:extLst>
              <a:ext uri="{FF2B5EF4-FFF2-40B4-BE49-F238E27FC236}">
                <a16:creationId xmlns:a16="http://schemas.microsoft.com/office/drawing/2014/main" id="{E571A434-D00A-4DCD-B84B-BD1A72B014A0}"/>
              </a:ext>
            </a:extLst>
          </p:cNvPr>
          <p:cNvSpPr txBox="1">
            <a:spLocks noChangeArrowheads="1"/>
          </p:cNvSpPr>
          <p:nvPr/>
        </p:nvSpPr>
        <p:spPr bwMode="auto">
          <a:xfrm>
            <a:off x="2514600" y="3048001"/>
            <a:ext cx="77724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a:t> </a:t>
            </a:r>
            <a:r>
              <a:rPr lang="en-US" altLang="zh-CN" sz="2800"/>
              <a:t>[</a:t>
            </a:r>
            <a:r>
              <a:rPr lang="zh-CN" altLang="en-US" sz="2800"/>
              <a:t>数据类型</a:t>
            </a:r>
            <a:r>
              <a:rPr lang="en-US" altLang="zh-CN" sz="2800"/>
              <a:t>]  </a:t>
            </a:r>
            <a:r>
              <a:rPr lang="zh-CN" altLang="en-US" sz="2800"/>
              <a:t>函数名（</a:t>
            </a:r>
            <a:r>
              <a:rPr lang="en-US" altLang="zh-CN" sz="2800"/>
              <a:t>[</a:t>
            </a:r>
            <a:r>
              <a:rPr lang="zh-CN" altLang="en-US" sz="2800"/>
              <a:t>形式参数及说明</a:t>
            </a:r>
            <a:r>
              <a:rPr lang="en-US" altLang="zh-CN" sz="2800"/>
              <a:t>]</a:t>
            </a:r>
            <a:r>
              <a:rPr lang="zh-CN" altLang="en-US" sz="2800"/>
              <a:t>）</a:t>
            </a:r>
          </a:p>
          <a:p>
            <a:pPr algn="just" eaLnBrk="1" hangingPunct="1">
              <a:spcBef>
                <a:spcPct val="50000"/>
              </a:spcBef>
            </a:pPr>
            <a:r>
              <a:rPr lang="en-US" altLang="zh-CN" sz="2800"/>
              <a:t>{   </a:t>
            </a:r>
            <a:r>
              <a:rPr lang="zh-CN" altLang="en-US" sz="2800"/>
              <a:t>内部数据说明；</a:t>
            </a:r>
          </a:p>
          <a:p>
            <a:pPr algn="just" eaLnBrk="1" hangingPunct="1">
              <a:spcBef>
                <a:spcPct val="50000"/>
              </a:spcBef>
            </a:pPr>
            <a:r>
              <a:rPr lang="zh-CN" altLang="en-US" sz="2800"/>
              <a:t>    执行语句组；</a:t>
            </a:r>
          </a:p>
          <a:p>
            <a:pPr algn="just" eaLnBrk="1" hangingPunct="1">
              <a:spcBef>
                <a:spcPct val="50000"/>
              </a:spcBef>
            </a:pPr>
            <a:r>
              <a:rPr lang="en-US" altLang="zh-CN" sz="2800"/>
              <a:t>}  /*</a:t>
            </a:r>
            <a:r>
              <a:rPr lang="zh-CN" altLang="en-US" sz="2800"/>
              <a:t>函数名*</a:t>
            </a:r>
            <a:r>
              <a:rPr lang="en-US" altLang="zh-CN" sz="2800"/>
              <a:t>/</a:t>
            </a:r>
          </a:p>
        </p:txBody>
      </p:sp>
      <p:sp>
        <p:nvSpPr>
          <p:cNvPr id="43014" name="Text Box 4">
            <a:extLst>
              <a:ext uri="{FF2B5EF4-FFF2-40B4-BE49-F238E27FC236}">
                <a16:creationId xmlns:a16="http://schemas.microsoft.com/office/drawing/2014/main" id="{067A53C7-2C0E-4644-9D18-EB4A0A7F09FD}"/>
              </a:ext>
            </a:extLst>
          </p:cNvPr>
          <p:cNvSpPr txBox="1">
            <a:spLocks noChangeArrowheads="1"/>
          </p:cNvSpPr>
          <p:nvPr/>
        </p:nvSpPr>
        <p:spPr bwMode="auto">
          <a:xfrm>
            <a:off x="2362200" y="2438401"/>
            <a:ext cx="662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FF3300"/>
                </a:solidFill>
              </a:rPr>
              <a:t>2.</a:t>
            </a:r>
            <a:r>
              <a:rPr lang="zh-CN" altLang="en-US" sz="2800">
                <a:solidFill>
                  <a:srgbClr val="FF3300"/>
                </a:solidFill>
              </a:rPr>
              <a:t>函数的表示形式：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 calcmode="lin" valueType="num">
                                      <p:cBhvr>
                                        <p:cTn id="7" dur="1000" fill="hold"/>
                                        <p:tgtEl>
                                          <p:spTgt spid="104451"/>
                                        </p:tgtEl>
                                        <p:attrNameLst>
                                          <p:attrName>ppt_w</p:attrName>
                                        </p:attrNameLst>
                                      </p:cBhvr>
                                      <p:tavLst>
                                        <p:tav tm="0">
                                          <p:val>
                                            <p:fltVal val="0"/>
                                          </p:val>
                                        </p:tav>
                                        <p:tav tm="100000">
                                          <p:val>
                                            <p:strVal val="#ppt_w"/>
                                          </p:val>
                                        </p:tav>
                                      </p:tavLst>
                                    </p:anim>
                                    <p:anim calcmode="lin" valueType="num">
                                      <p:cBhvr>
                                        <p:cTn id="8" dur="1000" fill="hold"/>
                                        <p:tgtEl>
                                          <p:spTgt spid="104451"/>
                                        </p:tgtEl>
                                        <p:attrNameLst>
                                          <p:attrName>ppt_h</p:attrName>
                                        </p:attrNameLst>
                                      </p:cBhvr>
                                      <p:tavLst>
                                        <p:tav tm="0">
                                          <p:val>
                                            <p:fltVal val="0"/>
                                          </p:val>
                                        </p:tav>
                                        <p:tav tm="100000">
                                          <p:val>
                                            <p:strVal val="#ppt_h"/>
                                          </p:val>
                                        </p:tav>
                                      </p:tavLst>
                                    </p:anim>
                                    <p:anim calcmode="lin" valueType="num">
                                      <p:cBhvr>
                                        <p:cTn id="9" dur="1000" fill="hold"/>
                                        <p:tgtEl>
                                          <p:spTgt spid="10445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445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E497739F-7065-4BD4-B7C4-8AEAA208E6F9}"/>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3648091-5D32-48D7-93E2-82DE487E193D}" type="slidenum">
              <a:rPr kumimoji="0" lang="en-US" altLang="zh-CN" sz="2600">
                <a:solidFill>
                  <a:schemeClr val="bg1"/>
                </a:solidFill>
                <a:latin typeface="Arial" panose="020B0604020202020204" pitchFamily="34" charset="0"/>
              </a:rPr>
              <a:pPr eaLnBrk="1" hangingPunct="1"/>
              <a:t>43</a:t>
            </a:fld>
            <a:endParaRPr kumimoji="0" lang="en-US" altLang="zh-CN" sz="2600">
              <a:solidFill>
                <a:schemeClr val="bg1"/>
              </a:solidFill>
              <a:latin typeface="Arial" panose="020B0604020202020204" pitchFamily="34" charset="0"/>
            </a:endParaRPr>
          </a:p>
        </p:txBody>
      </p:sp>
      <p:sp>
        <p:nvSpPr>
          <p:cNvPr id="8" name="日期占位符 1">
            <a:extLst>
              <a:ext uri="{FF2B5EF4-FFF2-40B4-BE49-F238E27FC236}">
                <a16:creationId xmlns:a16="http://schemas.microsoft.com/office/drawing/2014/main" id="{BA5ED7CC-4EFB-4DC6-B05B-22D3D89DF658}"/>
              </a:ext>
            </a:extLst>
          </p:cNvPr>
          <p:cNvSpPr>
            <a:spLocks noGrp="1"/>
          </p:cNvSpPr>
          <p:nvPr>
            <p:ph type="dt" sz="quarter" idx="4294967295"/>
          </p:nvPr>
        </p:nvSpPr>
        <p:spPr>
          <a:xfrm>
            <a:off x="9652000" y="6553200"/>
            <a:ext cx="2540000" cy="304800"/>
          </a:xfrm>
          <a:prstGeom prst="rect">
            <a:avLst/>
          </a:prstGeom>
        </p:spPr>
        <p:txBody>
          <a:bodyPr/>
          <a:lstStyle/>
          <a:p>
            <a:pPr>
              <a:defRPr/>
            </a:pPr>
            <a:fld id="{F9E331CB-DA4F-4840-9789-7AB9ACE10328}" type="datetime1">
              <a:rPr lang="zh-CN" altLang="en-US"/>
              <a:pPr>
                <a:defRPr/>
              </a:pPr>
              <a:t>2020/2/14</a:t>
            </a:fld>
            <a:endParaRPr lang="en-US" altLang="zh-CN"/>
          </a:p>
        </p:txBody>
      </p:sp>
      <p:sp>
        <p:nvSpPr>
          <p:cNvPr id="44036" name="Text Box 2">
            <a:extLst>
              <a:ext uri="{FF2B5EF4-FFF2-40B4-BE49-F238E27FC236}">
                <a16:creationId xmlns:a16="http://schemas.microsoft.com/office/drawing/2014/main" id="{0734B78F-5448-4528-ADB1-3340515BDCDC}"/>
              </a:ext>
            </a:extLst>
          </p:cNvPr>
          <p:cNvSpPr txBox="1">
            <a:spLocks noChangeArrowheads="1"/>
          </p:cNvSpPr>
          <p:nvPr/>
        </p:nvSpPr>
        <p:spPr bwMode="auto">
          <a:xfrm>
            <a:off x="2438400" y="2362201"/>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t>3.</a:t>
            </a:r>
            <a:r>
              <a:rPr lang="zh-CN" altLang="en-US" sz="2800" b="1"/>
              <a:t>赋值语句</a:t>
            </a:r>
          </a:p>
        </p:txBody>
      </p:sp>
      <p:sp>
        <p:nvSpPr>
          <p:cNvPr id="44037" name="Rectangle 3">
            <a:extLst>
              <a:ext uri="{FF2B5EF4-FFF2-40B4-BE49-F238E27FC236}">
                <a16:creationId xmlns:a16="http://schemas.microsoft.com/office/drawing/2014/main" id="{AE9CC1DF-18F3-4964-8A95-B278DAFE5876}"/>
              </a:ext>
            </a:extLst>
          </p:cNvPr>
          <p:cNvSpPr>
            <a:spLocks noChangeArrowheads="1"/>
          </p:cNvSpPr>
          <p:nvPr/>
        </p:nvSpPr>
        <p:spPr bwMode="auto">
          <a:xfrm>
            <a:off x="2438400" y="1219200"/>
            <a:ext cx="4603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sz="3600"/>
              <a:t>对</a:t>
            </a:r>
            <a:r>
              <a:rPr lang="en-US" altLang="zh-CN" sz="3600"/>
              <a:t>C</a:t>
            </a:r>
            <a:r>
              <a:rPr lang="zh-CN" altLang="en-US" sz="3600"/>
              <a:t>语言作以下描述：</a:t>
            </a:r>
          </a:p>
        </p:txBody>
      </p:sp>
      <p:sp>
        <p:nvSpPr>
          <p:cNvPr id="105476" name="Text Box 4">
            <a:extLst>
              <a:ext uri="{FF2B5EF4-FFF2-40B4-BE49-F238E27FC236}">
                <a16:creationId xmlns:a16="http://schemas.microsoft.com/office/drawing/2014/main" id="{AE81FE82-A853-4E6A-8AFE-2D544BF17361}"/>
              </a:ext>
            </a:extLst>
          </p:cNvPr>
          <p:cNvSpPr txBox="1">
            <a:spLocks noChangeArrowheads="1"/>
          </p:cNvSpPr>
          <p:nvPr/>
        </p:nvSpPr>
        <p:spPr bwMode="auto">
          <a:xfrm>
            <a:off x="2514600" y="2819401"/>
            <a:ext cx="518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t>（</a:t>
            </a:r>
            <a:r>
              <a:rPr lang="en-US" altLang="zh-CN" sz="2800"/>
              <a:t>1</a:t>
            </a:r>
            <a:r>
              <a:rPr lang="zh-CN" altLang="en-US" sz="2800"/>
              <a:t>）</a:t>
            </a:r>
            <a:r>
              <a:rPr lang="zh-CN" altLang="en-US" sz="2800" b="1">
                <a:solidFill>
                  <a:srgbClr val="FF3300"/>
                </a:solidFill>
              </a:rPr>
              <a:t>简单赋值</a:t>
            </a:r>
          </a:p>
        </p:txBody>
      </p:sp>
      <p:sp>
        <p:nvSpPr>
          <p:cNvPr id="105477" name="Text Box 5">
            <a:extLst>
              <a:ext uri="{FF2B5EF4-FFF2-40B4-BE49-F238E27FC236}">
                <a16:creationId xmlns:a16="http://schemas.microsoft.com/office/drawing/2014/main" id="{7D874F1D-9CB2-46B6-825A-BD671425EF6A}"/>
              </a:ext>
            </a:extLst>
          </p:cNvPr>
          <p:cNvSpPr txBox="1">
            <a:spLocks noChangeArrowheads="1"/>
          </p:cNvSpPr>
          <p:nvPr/>
        </p:nvSpPr>
        <p:spPr bwMode="auto">
          <a:xfrm>
            <a:off x="2438400" y="3352800"/>
            <a:ext cx="7924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a:t>          </a:t>
            </a:r>
            <a:r>
              <a:rPr lang="en-US" altLang="zh-CN" b="1"/>
              <a:t>1</a:t>
            </a:r>
            <a:r>
              <a:rPr lang="zh-CN" altLang="en-US" b="1"/>
              <a:t>）</a:t>
            </a:r>
            <a:r>
              <a:rPr lang="en-US" altLang="zh-CN" b="1"/>
              <a:t>〈</a:t>
            </a:r>
            <a:r>
              <a:rPr lang="zh-CN" altLang="en-US" b="1"/>
              <a:t>变量名</a:t>
            </a:r>
            <a:r>
              <a:rPr lang="en-US" altLang="zh-CN" b="1"/>
              <a:t>〉=〈</a:t>
            </a:r>
            <a:r>
              <a:rPr lang="zh-CN" altLang="en-US" b="1"/>
              <a:t>表达式</a:t>
            </a:r>
            <a:r>
              <a:rPr lang="en-US" altLang="zh-CN" b="1"/>
              <a:t>〉           </a:t>
            </a:r>
          </a:p>
          <a:p>
            <a:pPr algn="just" eaLnBrk="1" hangingPunct="1">
              <a:spcBef>
                <a:spcPct val="50000"/>
              </a:spcBef>
            </a:pPr>
            <a:r>
              <a:rPr lang="en-US" altLang="zh-CN" b="1"/>
              <a:t>          2</a:t>
            </a:r>
            <a:r>
              <a:rPr lang="zh-CN" altLang="en-US" b="1"/>
              <a:t>） </a:t>
            </a:r>
            <a:r>
              <a:rPr lang="en-US" altLang="zh-CN" b="1"/>
              <a:t>〈</a:t>
            </a:r>
            <a:r>
              <a:rPr lang="zh-CN" altLang="en-US" b="1"/>
              <a:t>变量</a:t>
            </a:r>
            <a:r>
              <a:rPr lang="en-US" altLang="zh-CN" b="1"/>
              <a:t>〉++</a:t>
            </a:r>
            <a:r>
              <a:rPr lang="zh-CN" altLang="en-US" b="1"/>
              <a:t>，           </a:t>
            </a:r>
          </a:p>
          <a:p>
            <a:pPr algn="just" eaLnBrk="1" hangingPunct="1">
              <a:spcBef>
                <a:spcPct val="50000"/>
              </a:spcBef>
            </a:pPr>
            <a:r>
              <a:rPr lang="zh-CN" altLang="en-US" b="1"/>
              <a:t>          </a:t>
            </a:r>
            <a:r>
              <a:rPr lang="en-US" altLang="zh-CN" b="1"/>
              <a:t>3</a:t>
            </a:r>
            <a:r>
              <a:rPr lang="zh-CN" altLang="en-US" b="1"/>
              <a:t>） </a:t>
            </a:r>
            <a:r>
              <a:rPr lang="en-US" altLang="zh-CN" b="1"/>
              <a:t>〈</a:t>
            </a:r>
            <a:r>
              <a:rPr lang="zh-CN" altLang="en-US" b="1"/>
              <a:t>变量</a:t>
            </a:r>
            <a:r>
              <a:rPr lang="en-US" altLang="zh-CN" b="1"/>
              <a:t>〉- -</a:t>
            </a:r>
            <a:r>
              <a:rPr lang="zh-CN" altLang="en-US" b="1"/>
              <a:t>，</a:t>
            </a:r>
          </a:p>
        </p:txBody>
      </p:sp>
      <p:sp>
        <p:nvSpPr>
          <p:cNvPr id="105479" name="Text Box 7">
            <a:extLst>
              <a:ext uri="{FF2B5EF4-FFF2-40B4-BE49-F238E27FC236}">
                <a16:creationId xmlns:a16="http://schemas.microsoft.com/office/drawing/2014/main" id="{300E2245-44A3-4F80-ADA0-B61C91874EF4}"/>
              </a:ext>
            </a:extLst>
          </p:cNvPr>
          <p:cNvSpPr txBox="1">
            <a:spLocks noChangeArrowheads="1"/>
          </p:cNvSpPr>
          <p:nvPr/>
        </p:nvSpPr>
        <p:spPr bwMode="auto">
          <a:xfrm>
            <a:off x="2438400" y="4953001"/>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t>（</a:t>
            </a:r>
            <a:r>
              <a:rPr lang="en-US" altLang="zh-CN" sz="2800"/>
              <a:t>2</a:t>
            </a:r>
            <a:r>
              <a:rPr lang="zh-CN" altLang="en-US" sz="2800"/>
              <a:t>）</a:t>
            </a:r>
            <a:r>
              <a:rPr lang="zh-CN" altLang="en-US" sz="2800" b="1">
                <a:solidFill>
                  <a:srgbClr val="FF3300"/>
                </a:solidFill>
              </a:rPr>
              <a:t>串联赋值</a:t>
            </a:r>
          </a:p>
        </p:txBody>
      </p:sp>
      <p:sp>
        <p:nvSpPr>
          <p:cNvPr id="105480" name="Text Box 8">
            <a:extLst>
              <a:ext uri="{FF2B5EF4-FFF2-40B4-BE49-F238E27FC236}">
                <a16:creationId xmlns:a16="http://schemas.microsoft.com/office/drawing/2014/main" id="{D59E77D9-30EB-47E4-B300-432665DA0B8D}"/>
              </a:ext>
            </a:extLst>
          </p:cNvPr>
          <p:cNvSpPr txBox="1">
            <a:spLocks noChangeArrowheads="1"/>
          </p:cNvSpPr>
          <p:nvPr/>
        </p:nvSpPr>
        <p:spPr bwMode="auto">
          <a:xfrm>
            <a:off x="2514600" y="5562600"/>
            <a:ext cx="7696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200">
                <a:latin typeface="宋体" panose="02010600030101010101" pitchFamily="2" charset="-122"/>
              </a:rPr>
              <a:t>〈</a:t>
            </a:r>
            <a:r>
              <a:rPr lang="zh-CN" altLang="en-US" sz="2200" b="1">
                <a:latin typeface="宋体" panose="02010600030101010101" pitchFamily="2" charset="-122"/>
              </a:rPr>
              <a:t>变量</a:t>
            </a:r>
            <a:r>
              <a:rPr lang="en-US" altLang="zh-CN" sz="2200" b="1"/>
              <a:t>1</a:t>
            </a:r>
            <a:r>
              <a:rPr lang="en-US" altLang="zh-CN" sz="2200" b="1">
                <a:latin typeface="宋体" panose="02010600030101010101" pitchFamily="2" charset="-122"/>
              </a:rPr>
              <a:t>〉</a:t>
            </a:r>
            <a:r>
              <a:rPr lang="en-US" altLang="zh-CN" sz="2200" b="1"/>
              <a:t>=</a:t>
            </a:r>
            <a:r>
              <a:rPr lang="en-US" altLang="zh-CN" sz="2200" b="1">
                <a:latin typeface="宋体" panose="02010600030101010101" pitchFamily="2" charset="-122"/>
              </a:rPr>
              <a:t>〈</a:t>
            </a:r>
            <a:r>
              <a:rPr lang="zh-CN" altLang="en-US" sz="2200" b="1">
                <a:latin typeface="宋体" panose="02010600030101010101" pitchFamily="2" charset="-122"/>
              </a:rPr>
              <a:t>变量</a:t>
            </a:r>
            <a:r>
              <a:rPr lang="en-US" altLang="zh-CN" sz="2200" b="1"/>
              <a:t>2</a:t>
            </a:r>
            <a:r>
              <a:rPr lang="en-US" altLang="zh-CN" sz="2200" b="1">
                <a:latin typeface="宋体" panose="02010600030101010101" pitchFamily="2" charset="-122"/>
              </a:rPr>
              <a:t>〉</a:t>
            </a:r>
            <a:r>
              <a:rPr lang="en-US" altLang="zh-CN" sz="2200" b="1"/>
              <a:t>=</a:t>
            </a:r>
            <a:r>
              <a:rPr lang="en-US" altLang="zh-CN" sz="2200" b="1">
                <a:latin typeface="宋体" panose="02010600030101010101" pitchFamily="2" charset="-122"/>
              </a:rPr>
              <a:t>〈</a:t>
            </a:r>
            <a:r>
              <a:rPr lang="zh-CN" altLang="en-US" sz="2200" b="1">
                <a:latin typeface="宋体" panose="02010600030101010101" pitchFamily="2" charset="-122"/>
              </a:rPr>
              <a:t>变量</a:t>
            </a:r>
            <a:r>
              <a:rPr lang="en-US" altLang="zh-CN" sz="2200" b="1"/>
              <a:t>3</a:t>
            </a:r>
            <a:r>
              <a:rPr lang="en-US" altLang="zh-CN" sz="2200" b="1">
                <a:latin typeface="宋体" panose="02010600030101010101" pitchFamily="2" charset="-122"/>
              </a:rPr>
              <a:t>〉</a:t>
            </a:r>
            <a:r>
              <a:rPr lang="en-US" altLang="zh-CN" sz="2200" b="1"/>
              <a:t>=…=</a:t>
            </a:r>
            <a:r>
              <a:rPr lang="en-US" altLang="zh-CN" sz="2200" b="1">
                <a:latin typeface="宋体" panose="02010600030101010101" pitchFamily="2" charset="-122"/>
              </a:rPr>
              <a:t>〈</a:t>
            </a:r>
            <a:r>
              <a:rPr lang="zh-CN" altLang="en-US" sz="2200" b="1">
                <a:latin typeface="宋体" panose="02010600030101010101" pitchFamily="2" charset="-122"/>
              </a:rPr>
              <a:t>变量</a:t>
            </a:r>
            <a:r>
              <a:rPr lang="en-US" altLang="zh-CN" sz="2200" b="1"/>
              <a:t>k</a:t>
            </a:r>
            <a:r>
              <a:rPr lang="en-US" altLang="zh-CN" sz="2200" b="1">
                <a:latin typeface="宋体" panose="02010600030101010101" pitchFamily="2" charset="-122"/>
              </a:rPr>
              <a:t>〉</a:t>
            </a:r>
            <a:r>
              <a:rPr lang="en-US" altLang="zh-CN" sz="2200" b="1"/>
              <a:t>=</a:t>
            </a:r>
            <a:r>
              <a:rPr lang="en-US" altLang="zh-CN" sz="2200" b="1">
                <a:latin typeface="宋体" panose="02010600030101010101" pitchFamily="2" charset="-122"/>
              </a:rPr>
              <a:t>〈</a:t>
            </a:r>
            <a:r>
              <a:rPr lang="zh-CN" altLang="en-US" sz="2200" b="1">
                <a:latin typeface="宋体" panose="02010600030101010101" pitchFamily="2" charset="-122"/>
              </a:rPr>
              <a:t>表达式</a:t>
            </a:r>
            <a:r>
              <a:rPr lang="en-US" altLang="zh-CN" sz="2200" b="1">
                <a:latin typeface="宋体" panose="02010600030101010101" pitchFamily="2" charset="-122"/>
              </a:rPr>
              <a:t>〉</a:t>
            </a:r>
            <a:r>
              <a:rPr lang="en-US" altLang="zh-CN" sz="22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 calcmode="lin" valueType="num">
                                      <p:cBhvr additive="base">
                                        <p:cTn id="7" dur="500" fill="hold"/>
                                        <p:tgtEl>
                                          <p:spTgt spid="105476"/>
                                        </p:tgtEl>
                                        <p:attrNameLst>
                                          <p:attrName>ppt_x</p:attrName>
                                        </p:attrNameLst>
                                      </p:cBhvr>
                                      <p:tavLst>
                                        <p:tav tm="0">
                                          <p:val>
                                            <p:strVal val="0-#ppt_w/2"/>
                                          </p:val>
                                        </p:tav>
                                        <p:tav tm="100000">
                                          <p:val>
                                            <p:strVal val="#ppt_x"/>
                                          </p:val>
                                        </p:tav>
                                      </p:tavLst>
                                    </p:anim>
                                    <p:anim calcmode="lin" valueType="num">
                                      <p:cBhvr additive="base">
                                        <p:cTn id="8" dur="500" fill="hold"/>
                                        <p:tgtEl>
                                          <p:spTgt spid="10547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105477"/>
                                        </p:tgtEl>
                                        <p:attrNameLst>
                                          <p:attrName>style.visibility</p:attrName>
                                        </p:attrNameLst>
                                      </p:cBhvr>
                                      <p:to>
                                        <p:strVal val="visible"/>
                                      </p:to>
                                    </p:set>
                                    <p:anim calcmode="lin" valueType="num">
                                      <p:cBhvr>
                                        <p:cTn id="13" dur="1000" fill="hold"/>
                                        <p:tgtEl>
                                          <p:spTgt spid="105477"/>
                                        </p:tgtEl>
                                        <p:attrNameLst>
                                          <p:attrName>ppt_w</p:attrName>
                                        </p:attrNameLst>
                                      </p:cBhvr>
                                      <p:tavLst>
                                        <p:tav tm="0">
                                          <p:val>
                                            <p:fltVal val="0"/>
                                          </p:val>
                                        </p:tav>
                                        <p:tav tm="100000">
                                          <p:val>
                                            <p:strVal val="#ppt_w"/>
                                          </p:val>
                                        </p:tav>
                                      </p:tavLst>
                                    </p:anim>
                                    <p:anim calcmode="lin" valueType="num">
                                      <p:cBhvr>
                                        <p:cTn id="14" dur="1000" fill="hold"/>
                                        <p:tgtEl>
                                          <p:spTgt spid="105477"/>
                                        </p:tgtEl>
                                        <p:attrNameLst>
                                          <p:attrName>ppt_h</p:attrName>
                                        </p:attrNameLst>
                                      </p:cBhvr>
                                      <p:tavLst>
                                        <p:tav tm="0">
                                          <p:val>
                                            <p:fltVal val="0"/>
                                          </p:val>
                                        </p:tav>
                                        <p:tav tm="100000">
                                          <p:val>
                                            <p:strVal val="#ppt_h"/>
                                          </p:val>
                                        </p:tav>
                                      </p:tavLst>
                                    </p:anim>
                                    <p:anim calcmode="lin" valueType="num">
                                      <p:cBhvr>
                                        <p:cTn id="15" dur="1000" fill="hold"/>
                                        <p:tgtEl>
                                          <p:spTgt spid="105477"/>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0547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05479"/>
                                        </p:tgtEl>
                                        <p:attrNameLst>
                                          <p:attrName>style.visibility</p:attrName>
                                        </p:attrNameLst>
                                      </p:cBhvr>
                                      <p:to>
                                        <p:strVal val="visible"/>
                                      </p:to>
                                    </p:set>
                                    <p:animEffect transition="in" filter="slide(fromLeft)">
                                      <p:cBhvr>
                                        <p:cTn id="21" dur="500"/>
                                        <p:tgtEl>
                                          <p:spTgt spid="10547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05480"/>
                                        </p:tgtEl>
                                        <p:attrNameLst>
                                          <p:attrName>style.visibility</p:attrName>
                                        </p:attrNameLst>
                                      </p:cBhvr>
                                      <p:to>
                                        <p:strVal val="visible"/>
                                      </p:to>
                                    </p:set>
                                    <p:anim calcmode="lin" valueType="num">
                                      <p:cBhvr additive="base">
                                        <p:cTn id="26" dur="500" fill="hold"/>
                                        <p:tgtEl>
                                          <p:spTgt spid="105480"/>
                                        </p:tgtEl>
                                        <p:attrNameLst>
                                          <p:attrName>ppt_x</p:attrName>
                                        </p:attrNameLst>
                                      </p:cBhvr>
                                      <p:tavLst>
                                        <p:tav tm="0">
                                          <p:val>
                                            <p:strVal val="#ppt_x"/>
                                          </p:val>
                                        </p:tav>
                                        <p:tav tm="100000">
                                          <p:val>
                                            <p:strVal val="#ppt_x"/>
                                          </p:val>
                                        </p:tav>
                                      </p:tavLst>
                                    </p:anim>
                                    <p:anim calcmode="lin" valueType="num">
                                      <p:cBhvr additive="base">
                                        <p:cTn id="27" dur="500" fill="hold"/>
                                        <p:tgtEl>
                                          <p:spTgt spid="1054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105477" grpId="0" autoUpdateAnimBg="0"/>
      <p:bldP spid="105479" grpId="0" autoUpdateAnimBg="0"/>
      <p:bldP spid="10548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4D0951AF-9EEB-4BDE-A439-91297359C553}"/>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AD6B81F-4665-4362-B82C-251F50F8892B}" type="slidenum">
              <a:rPr kumimoji="0" lang="en-US" altLang="zh-CN" sz="2600">
                <a:solidFill>
                  <a:schemeClr val="bg1"/>
                </a:solidFill>
                <a:latin typeface="Arial" panose="020B0604020202020204" pitchFamily="34" charset="0"/>
              </a:rPr>
              <a:pPr eaLnBrk="1" hangingPunct="1"/>
              <a:t>44</a:t>
            </a:fld>
            <a:endParaRPr kumimoji="0" lang="en-US" altLang="zh-CN" sz="2600">
              <a:solidFill>
                <a:schemeClr val="bg1"/>
              </a:solidFill>
              <a:latin typeface="Arial" panose="020B0604020202020204" pitchFamily="34" charset="0"/>
            </a:endParaRPr>
          </a:p>
        </p:txBody>
      </p:sp>
      <p:sp>
        <p:nvSpPr>
          <p:cNvPr id="8" name="日期占位符 1">
            <a:extLst>
              <a:ext uri="{FF2B5EF4-FFF2-40B4-BE49-F238E27FC236}">
                <a16:creationId xmlns:a16="http://schemas.microsoft.com/office/drawing/2014/main" id="{6031A825-13D5-4E75-988E-6E77814F2CE6}"/>
              </a:ext>
            </a:extLst>
          </p:cNvPr>
          <p:cNvSpPr>
            <a:spLocks noGrp="1"/>
          </p:cNvSpPr>
          <p:nvPr>
            <p:ph type="dt" sz="quarter" idx="4294967295"/>
          </p:nvPr>
        </p:nvSpPr>
        <p:spPr>
          <a:xfrm>
            <a:off x="9652000" y="6553200"/>
            <a:ext cx="2540000" cy="304800"/>
          </a:xfrm>
          <a:prstGeom prst="rect">
            <a:avLst/>
          </a:prstGeom>
        </p:spPr>
        <p:txBody>
          <a:bodyPr/>
          <a:lstStyle/>
          <a:p>
            <a:pPr>
              <a:defRPr/>
            </a:pPr>
            <a:fld id="{353A07FD-CEAC-4F3F-AD9A-6B36D94BB4F8}" type="datetime1">
              <a:rPr lang="zh-CN" altLang="en-US"/>
              <a:pPr>
                <a:defRPr/>
              </a:pPr>
              <a:t>2020/2/14</a:t>
            </a:fld>
            <a:endParaRPr lang="en-US" altLang="zh-CN"/>
          </a:p>
        </p:txBody>
      </p:sp>
      <p:sp>
        <p:nvSpPr>
          <p:cNvPr id="45060" name="Rectangle 4">
            <a:extLst>
              <a:ext uri="{FF2B5EF4-FFF2-40B4-BE49-F238E27FC236}">
                <a16:creationId xmlns:a16="http://schemas.microsoft.com/office/drawing/2014/main" id="{51A0F5D2-2FDC-4BA4-A1C3-FD730E1FD60B}"/>
              </a:ext>
            </a:extLst>
          </p:cNvPr>
          <p:cNvSpPr>
            <a:spLocks noChangeArrowheads="1"/>
          </p:cNvSpPr>
          <p:nvPr/>
        </p:nvSpPr>
        <p:spPr bwMode="auto">
          <a:xfrm>
            <a:off x="2438400" y="1219200"/>
            <a:ext cx="4603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sz="3600"/>
              <a:t>对</a:t>
            </a:r>
            <a:r>
              <a:rPr lang="en-US" altLang="zh-CN" sz="3600"/>
              <a:t>C</a:t>
            </a:r>
            <a:r>
              <a:rPr lang="zh-CN" altLang="en-US" sz="3600"/>
              <a:t>语言作以下描述：</a:t>
            </a:r>
          </a:p>
        </p:txBody>
      </p:sp>
      <p:sp>
        <p:nvSpPr>
          <p:cNvPr id="45061" name="Text Box 5">
            <a:extLst>
              <a:ext uri="{FF2B5EF4-FFF2-40B4-BE49-F238E27FC236}">
                <a16:creationId xmlns:a16="http://schemas.microsoft.com/office/drawing/2014/main" id="{9B40EFE4-69D4-404E-AD01-2613E2BFBB19}"/>
              </a:ext>
            </a:extLst>
          </p:cNvPr>
          <p:cNvSpPr txBox="1">
            <a:spLocks noChangeArrowheads="1"/>
          </p:cNvSpPr>
          <p:nvPr/>
        </p:nvSpPr>
        <p:spPr bwMode="auto">
          <a:xfrm>
            <a:off x="2438400" y="3505201"/>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sz="2800"/>
          </a:p>
        </p:txBody>
      </p:sp>
      <p:sp>
        <p:nvSpPr>
          <p:cNvPr id="106502" name="Text Box 6">
            <a:extLst>
              <a:ext uri="{FF2B5EF4-FFF2-40B4-BE49-F238E27FC236}">
                <a16:creationId xmlns:a16="http://schemas.microsoft.com/office/drawing/2014/main" id="{1DC3740A-BD31-4764-A206-59B62EE6993A}"/>
              </a:ext>
            </a:extLst>
          </p:cNvPr>
          <p:cNvSpPr txBox="1">
            <a:spLocks noChangeArrowheads="1"/>
          </p:cNvSpPr>
          <p:nvPr/>
        </p:nvSpPr>
        <p:spPr bwMode="auto">
          <a:xfrm>
            <a:off x="2362200" y="4876801"/>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t>（</a:t>
            </a:r>
            <a:r>
              <a:rPr lang="en-US" altLang="zh-CN" sz="2800"/>
              <a:t>4</a:t>
            </a:r>
            <a:r>
              <a:rPr lang="zh-CN" altLang="en-US" sz="2800"/>
              <a:t>）</a:t>
            </a:r>
            <a:r>
              <a:rPr lang="zh-CN" altLang="en-US" sz="2800" b="1">
                <a:solidFill>
                  <a:srgbClr val="FF3300"/>
                </a:solidFill>
              </a:rPr>
              <a:t>条件赋值</a:t>
            </a:r>
          </a:p>
        </p:txBody>
      </p:sp>
      <p:sp>
        <p:nvSpPr>
          <p:cNvPr id="106503" name="Text Box 7">
            <a:extLst>
              <a:ext uri="{FF2B5EF4-FFF2-40B4-BE49-F238E27FC236}">
                <a16:creationId xmlns:a16="http://schemas.microsoft.com/office/drawing/2014/main" id="{711D956C-C1AC-4E4C-ADA3-049AC310A59E}"/>
              </a:ext>
            </a:extLst>
          </p:cNvPr>
          <p:cNvSpPr txBox="1">
            <a:spLocks noChangeArrowheads="1"/>
          </p:cNvSpPr>
          <p:nvPr/>
        </p:nvSpPr>
        <p:spPr bwMode="auto">
          <a:xfrm>
            <a:off x="2438400" y="57150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latin typeface="宋体" panose="02010600030101010101" pitchFamily="2" charset="-122"/>
              </a:rPr>
              <a:t>〈</a:t>
            </a:r>
            <a:r>
              <a:rPr lang="zh-CN" altLang="en-US" b="1">
                <a:latin typeface="宋体" panose="02010600030101010101" pitchFamily="2" charset="-122"/>
              </a:rPr>
              <a:t>变量名</a:t>
            </a:r>
            <a:r>
              <a:rPr lang="en-US" altLang="zh-CN" b="1">
                <a:latin typeface="宋体" panose="02010600030101010101" pitchFamily="2" charset="-122"/>
              </a:rPr>
              <a:t>〉</a:t>
            </a:r>
            <a:r>
              <a:rPr lang="en-US" altLang="zh-CN" b="1"/>
              <a:t>=</a:t>
            </a:r>
            <a:r>
              <a:rPr lang="en-US" altLang="zh-CN" b="1">
                <a:latin typeface="宋体" panose="02010600030101010101" pitchFamily="2" charset="-122"/>
              </a:rPr>
              <a:t>〈</a:t>
            </a:r>
            <a:r>
              <a:rPr lang="zh-CN" altLang="en-US" b="1">
                <a:latin typeface="宋体" panose="02010600030101010101" pitchFamily="2" charset="-122"/>
              </a:rPr>
              <a:t>条件表达式</a:t>
            </a:r>
            <a:r>
              <a:rPr lang="en-US" altLang="zh-CN" b="1">
                <a:latin typeface="宋体" panose="02010600030101010101" pitchFamily="2" charset="-122"/>
              </a:rPr>
              <a:t>〉</a:t>
            </a:r>
            <a:r>
              <a:rPr lang="zh-CN" altLang="en-US" b="1">
                <a:latin typeface="宋体" panose="02010600030101010101" pitchFamily="2" charset="-122"/>
              </a:rPr>
              <a:t>？</a:t>
            </a:r>
            <a:r>
              <a:rPr lang="en-US" altLang="zh-CN" b="1">
                <a:latin typeface="宋体" panose="02010600030101010101" pitchFamily="2" charset="-122"/>
              </a:rPr>
              <a:t>〈</a:t>
            </a:r>
            <a:r>
              <a:rPr lang="zh-CN" altLang="en-US" b="1">
                <a:latin typeface="宋体" panose="02010600030101010101" pitchFamily="2" charset="-122"/>
              </a:rPr>
              <a:t>表达式</a:t>
            </a:r>
            <a:r>
              <a:rPr lang="en-US" altLang="zh-CN" b="1"/>
              <a:t>1</a:t>
            </a:r>
            <a:r>
              <a:rPr lang="en-US" altLang="zh-CN" b="1">
                <a:latin typeface="宋体" panose="02010600030101010101" pitchFamily="2" charset="-122"/>
              </a:rPr>
              <a:t>〉</a:t>
            </a:r>
            <a:r>
              <a:rPr lang="en-US" altLang="zh-CN" b="1"/>
              <a:t>:</a:t>
            </a:r>
            <a:r>
              <a:rPr lang="en-US" altLang="zh-CN" b="1">
                <a:latin typeface="宋体" panose="02010600030101010101" pitchFamily="2" charset="-122"/>
              </a:rPr>
              <a:t>〈</a:t>
            </a:r>
            <a:r>
              <a:rPr lang="zh-CN" altLang="en-US" b="1">
                <a:latin typeface="宋体" panose="02010600030101010101" pitchFamily="2" charset="-122"/>
              </a:rPr>
              <a:t>表达式</a:t>
            </a:r>
            <a:r>
              <a:rPr lang="en-US" altLang="zh-CN" b="1"/>
              <a:t>2</a:t>
            </a:r>
            <a:r>
              <a:rPr lang="en-US" altLang="zh-CN" b="1">
                <a:latin typeface="宋体" panose="02010600030101010101" pitchFamily="2" charset="-122"/>
              </a:rPr>
              <a:t>〉</a:t>
            </a:r>
            <a:r>
              <a:rPr lang="en-US" altLang="zh-CN"/>
              <a:t> </a:t>
            </a:r>
          </a:p>
        </p:txBody>
      </p:sp>
      <p:sp>
        <p:nvSpPr>
          <p:cNvPr id="106504" name="Text Box 8">
            <a:extLst>
              <a:ext uri="{FF2B5EF4-FFF2-40B4-BE49-F238E27FC236}">
                <a16:creationId xmlns:a16="http://schemas.microsoft.com/office/drawing/2014/main" id="{F12DB5C5-4CA2-447D-B9C6-B58AAA4D535C}"/>
              </a:ext>
            </a:extLst>
          </p:cNvPr>
          <p:cNvSpPr txBox="1">
            <a:spLocks noChangeArrowheads="1"/>
          </p:cNvSpPr>
          <p:nvPr/>
        </p:nvSpPr>
        <p:spPr bwMode="auto">
          <a:xfrm>
            <a:off x="2514600" y="2438401"/>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t>（</a:t>
            </a:r>
            <a:r>
              <a:rPr lang="en-US" altLang="zh-CN" sz="2800"/>
              <a:t>3</a:t>
            </a:r>
            <a:r>
              <a:rPr lang="zh-CN" altLang="en-US" sz="2800"/>
              <a:t>）</a:t>
            </a:r>
            <a:r>
              <a:rPr lang="zh-CN" altLang="en-US" sz="2800" b="1">
                <a:solidFill>
                  <a:srgbClr val="FF3300"/>
                </a:solidFill>
              </a:rPr>
              <a:t>成组赋值</a:t>
            </a:r>
          </a:p>
        </p:txBody>
      </p:sp>
      <p:sp>
        <p:nvSpPr>
          <p:cNvPr id="106505" name="Text Box 9">
            <a:extLst>
              <a:ext uri="{FF2B5EF4-FFF2-40B4-BE49-F238E27FC236}">
                <a16:creationId xmlns:a16="http://schemas.microsoft.com/office/drawing/2014/main" id="{BE0A3909-CFDB-42E2-8712-ADE97B79E076}"/>
              </a:ext>
            </a:extLst>
          </p:cNvPr>
          <p:cNvSpPr txBox="1">
            <a:spLocks noChangeArrowheads="1"/>
          </p:cNvSpPr>
          <p:nvPr/>
        </p:nvSpPr>
        <p:spPr bwMode="auto">
          <a:xfrm>
            <a:off x="2438400" y="2971800"/>
            <a:ext cx="8077200" cy="149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200" b="1">
                <a:latin typeface="宋体" panose="02010600030101010101" pitchFamily="2" charset="-122"/>
              </a:rPr>
              <a:t>(&lt;</a:t>
            </a:r>
            <a:r>
              <a:rPr lang="zh-CN" altLang="en-US" sz="2200" b="1">
                <a:latin typeface="宋体" panose="02010600030101010101" pitchFamily="2" charset="-122"/>
              </a:rPr>
              <a:t>变量</a:t>
            </a:r>
            <a:r>
              <a:rPr lang="en-US" altLang="zh-CN" sz="2200" b="1">
                <a:latin typeface="宋体" panose="02010600030101010101" pitchFamily="2" charset="-122"/>
              </a:rPr>
              <a:t>&gt;,&lt;</a:t>
            </a:r>
            <a:r>
              <a:rPr lang="zh-CN" altLang="en-US" sz="2200" b="1">
                <a:latin typeface="宋体" panose="02010600030101010101" pitchFamily="2" charset="-122"/>
              </a:rPr>
              <a:t>变量</a:t>
            </a:r>
            <a:r>
              <a:rPr lang="en-US" altLang="zh-CN" sz="2200" b="1"/>
              <a:t>2</a:t>
            </a:r>
            <a:r>
              <a:rPr lang="en-US" altLang="zh-CN" sz="2200" b="1">
                <a:latin typeface="宋体" panose="02010600030101010101" pitchFamily="2" charset="-122"/>
              </a:rPr>
              <a:t>&gt;,&lt;</a:t>
            </a:r>
            <a:r>
              <a:rPr lang="zh-CN" altLang="en-US" sz="2200" b="1">
                <a:latin typeface="宋体" panose="02010600030101010101" pitchFamily="2" charset="-122"/>
              </a:rPr>
              <a:t>变量</a:t>
            </a:r>
            <a:r>
              <a:rPr lang="en-US" altLang="zh-CN" sz="2200" b="1"/>
              <a:t>3</a:t>
            </a:r>
            <a:r>
              <a:rPr lang="en-US" altLang="zh-CN" sz="2200" b="1">
                <a:latin typeface="宋体" panose="02010600030101010101" pitchFamily="2" charset="-122"/>
              </a:rPr>
              <a:t>&gt;,</a:t>
            </a:r>
            <a:r>
              <a:rPr lang="en-US" altLang="zh-CN" sz="2200" b="1"/>
              <a:t>…</a:t>
            </a:r>
            <a:r>
              <a:rPr lang="en-US" altLang="zh-CN" sz="2200" b="1">
                <a:latin typeface="宋体" panose="02010600030101010101" pitchFamily="2" charset="-122"/>
              </a:rPr>
              <a:t>&lt;</a:t>
            </a:r>
            <a:r>
              <a:rPr lang="zh-CN" altLang="en-US" sz="2200" b="1">
                <a:latin typeface="宋体" panose="02010600030101010101" pitchFamily="2" charset="-122"/>
              </a:rPr>
              <a:t>变量</a:t>
            </a:r>
            <a:r>
              <a:rPr lang="en-US" altLang="zh-CN" sz="2200" b="1"/>
              <a:t>k</a:t>
            </a:r>
            <a:r>
              <a:rPr lang="en-US" altLang="zh-CN" sz="2200" b="1">
                <a:latin typeface="宋体" panose="02010600030101010101" pitchFamily="2" charset="-122"/>
              </a:rPr>
              <a:t>〉</a:t>
            </a:r>
            <a:r>
              <a:rPr lang="en-US" altLang="zh-CN" sz="2200" b="1"/>
              <a:t>=</a:t>
            </a:r>
            <a:r>
              <a:rPr lang="en-US" altLang="zh-CN" sz="2200" b="1">
                <a:latin typeface="宋体" panose="02010600030101010101" pitchFamily="2" charset="-122"/>
              </a:rPr>
              <a:t>(&lt;</a:t>
            </a:r>
            <a:r>
              <a:rPr lang="zh-CN" altLang="en-US" sz="2200" b="1">
                <a:latin typeface="宋体" panose="02010600030101010101" pitchFamily="2" charset="-122"/>
              </a:rPr>
              <a:t>表达式</a:t>
            </a:r>
            <a:r>
              <a:rPr lang="en-US" altLang="zh-CN" sz="2200" b="1"/>
              <a:t>1</a:t>
            </a:r>
            <a:r>
              <a:rPr lang="en-US" altLang="zh-CN" sz="2200" b="1">
                <a:latin typeface="宋体" panose="02010600030101010101" pitchFamily="2" charset="-122"/>
              </a:rPr>
              <a:t>&gt;,&lt;</a:t>
            </a:r>
            <a:r>
              <a:rPr lang="zh-CN" altLang="en-US" sz="2200" b="1">
                <a:latin typeface="宋体" panose="02010600030101010101" pitchFamily="2" charset="-122"/>
              </a:rPr>
              <a:t>表达式</a:t>
            </a:r>
            <a:r>
              <a:rPr lang="en-US" altLang="zh-CN" sz="2200" b="1"/>
              <a:t>2 </a:t>
            </a:r>
            <a:r>
              <a:rPr lang="en-US" altLang="zh-CN" sz="2200" b="1">
                <a:latin typeface="宋体" panose="02010600030101010101" pitchFamily="2" charset="-122"/>
              </a:rPr>
              <a:t>&gt;</a:t>
            </a:r>
          </a:p>
          <a:p>
            <a:pPr eaLnBrk="1" hangingPunct="1">
              <a:spcBef>
                <a:spcPct val="50000"/>
              </a:spcBef>
            </a:pPr>
            <a:r>
              <a:rPr lang="en-US" altLang="zh-CN" sz="2200" b="1">
                <a:latin typeface="宋体" panose="02010600030101010101" pitchFamily="2" charset="-122"/>
              </a:rPr>
              <a:t>                         ,&lt;</a:t>
            </a:r>
            <a:r>
              <a:rPr lang="zh-CN" altLang="en-US" sz="2200" b="1">
                <a:latin typeface="宋体" panose="02010600030101010101" pitchFamily="2" charset="-122"/>
              </a:rPr>
              <a:t>表达式</a:t>
            </a:r>
            <a:r>
              <a:rPr lang="en-US" altLang="zh-CN" sz="2200" b="1"/>
              <a:t>3</a:t>
            </a:r>
            <a:r>
              <a:rPr lang="en-US" altLang="zh-CN" sz="2200" b="1">
                <a:latin typeface="宋体" panose="02010600030101010101" pitchFamily="2" charset="-122"/>
              </a:rPr>
              <a:t>&gt;,</a:t>
            </a:r>
            <a:r>
              <a:rPr lang="en-US" altLang="zh-CN" sz="2200" b="1"/>
              <a:t>…</a:t>
            </a:r>
            <a:r>
              <a:rPr lang="en-US" altLang="zh-CN" sz="2200" b="1">
                <a:latin typeface="宋体" panose="02010600030101010101" pitchFamily="2" charset="-122"/>
              </a:rPr>
              <a:t>&lt;</a:t>
            </a:r>
            <a:r>
              <a:rPr lang="zh-CN" altLang="en-US" sz="2200" b="1">
                <a:latin typeface="宋体" panose="02010600030101010101" pitchFamily="2" charset="-122"/>
              </a:rPr>
              <a:t>表达式</a:t>
            </a:r>
            <a:r>
              <a:rPr lang="en-US" altLang="zh-CN" sz="2200" b="1"/>
              <a:t>k</a:t>
            </a:r>
            <a:r>
              <a:rPr lang="en-US" altLang="zh-CN" sz="2200" b="1">
                <a:latin typeface="宋体" panose="02010600030101010101" pitchFamily="2" charset="-122"/>
              </a:rPr>
              <a:t>&gt;)</a:t>
            </a:r>
          </a:p>
          <a:p>
            <a:pPr eaLnBrk="1" hangingPunct="1">
              <a:spcBef>
                <a:spcPct val="50000"/>
              </a:spcBef>
            </a:pPr>
            <a:r>
              <a:rPr lang="en-US" altLang="zh-CN" sz="2200" b="1">
                <a:latin typeface="宋体" panose="02010600030101010101" pitchFamily="2" charset="-122"/>
              </a:rPr>
              <a:t>〈</a:t>
            </a:r>
            <a:r>
              <a:rPr lang="zh-CN" altLang="en-US" sz="2200" b="1">
                <a:latin typeface="宋体" panose="02010600030101010101" pitchFamily="2" charset="-122"/>
              </a:rPr>
              <a:t>数组名</a:t>
            </a:r>
            <a:r>
              <a:rPr lang="en-US" altLang="zh-CN" sz="2200" b="1">
                <a:latin typeface="宋体" panose="02010600030101010101" pitchFamily="2" charset="-122"/>
              </a:rPr>
              <a:t>1〉[</a:t>
            </a:r>
            <a:r>
              <a:rPr lang="zh-CN" altLang="en-US" sz="2200" b="1">
                <a:latin typeface="宋体" panose="02010600030101010101" pitchFamily="2" charset="-122"/>
              </a:rPr>
              <a:t>下标</a:t>
            </a:r>
            <a:r>
              <a:rPr lang="en-US" altLang="zh-CN" sz="2200" b="1">
                <a:latin typeface="宋体" panose="02010600030101010101" pitchFamily="2" charset="-122"/>
              </a:rPr>
              <a:t>1][</a:t>
            </a:r>
            <a:r>
              <a:rPr lang="zh-CN" altLang="en-US" sz="2200" b="1">
                <a:latin typeface="宋体" panose="02010600030101010101" pitchFamily="2" charset="-122"/>
              </a:rPr>
              <a:t>下标</a:t>
            </a:r>
            <a:r>
              <a:rPr lang="en-US" altLang="zh-CN" sz="2200" b="1">
                <a:latin typeface="宋体" panose="02010600030101010101" pitchFamily="2" charset="-122"/>
              </a:rPr>
              <a:t>2]=〈</a:t>
            </a:r>
            <a:r>
              <a:rPr lang="zh-CN" altLang="en-US" sz="2200" b="1">
                <a:latin typeface="宋体" panose="02010600030101010101" pitchFamily="2" charset="-122"/>
              </a:rPr>
              <a:t>数组名</a:t>
            </a:r>
            <a:r>
              <a:rPr lang="en-US" altLang="zh-CN" sz="2200" b="1">
                <a:latin typeface="宋体" panose="02010600030101010101" pitchFamily="2" charset="-122"/>
              </a:rPr>
              <a:t>2〉[</a:t>
            </a:r>
            <a:r>
              <a:rPr lang="zh-CN" altLang="en-US" sz="2200" b="1">
                <a:latin typeface="宋体" panose="02010600030101010101" pitchFamily="2" charset="-122"/>
              </a:rPr>
              <a:t>下标</a:t>
            </a:r>
            <a:r>
              <a:rPr lang="en-US" altLang="zh-CN" sz="2200" b="1">
                <a:latin typeface="宋体" panose="02010600030101010101" pitchFamily="2" charset="-122"/>
              </a:rPr>
              <a:t>1][</a:t>
            </a:r>
            <a:r>
              <a:rPr lang="zh-CN" altLang="en-US" sz="2200" b="1">
                <a:latin typeface="宋体" panose="02010600030101010101" pitchFamily="2" charset="-122"/>
              </a:rPr>
              <a:t>下标</a:t>
            </a:r>
            <a:r>
              <a:rPr lang="en-US" altLang="zh-CN" sz="2200" b="1">
                <a:latin typeface="宋体" panose="02010600030101010101" pitchFamily="2" charset="-122"/>
              </a:rPr>
              <a:t>2]</a:t>
            </a:r>
            <a:r>
              <a:rPr lang="en-US" altLang="zh-CN" sz="2200">
                <a:latin typeface="宋体" panose="02010600030101010101" pitchFamily="2" charset="-122"/>
              </a:rPr>
              <a:t> </a:t>
            </a:r>
            <a:r>
              <a:rPr lang="en-US" altLang="zh-CN"/>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06504"/>
                                        </p:tgtEl>
                                        <p:attrNameLst>
                                          <p:attrName>style.visibility</p:attrName>
                                        </p:attrNameLst>
                                      </p:cBhvr>
                                      <p:to>
                                        <p:strVal val="visible"/>
                                      </p:to>
                                    </p:set>
                                    <p:anim calcmode="lin" valueType="num">
                                      <p:cBhvr additive="base">
                                        <p:cTn id="7" dur="500" fill="hold"/>
                                        <p:tgtEl>
                                          <p:spTgt spid="106504"/>
                                        </p:tgtEl>
                                        <p:attrNameLst>
                                          <p:attrName>ppt_x</p:attrName>
                                        </p:attrNameLst>
                                      </p:cBhvr>
                                      <p:tavLst>
                                        <p:tav tm="0">
                                          <p:val>
                                            <p:strVal val="0-#ppt_w/2"/>
                                          </p:val>
                                        </p:tav>
                                        <p:tav tm="100000">
                                          <p:val>
                                            <p:strVal val="#ppt_x"/>
                                          </p:val>
                                        </p:tav>
                                      </p:tavLst>
                                    </p:anim>
                                    <p:anim calcmode="lin" valueType="num">
                                      <p:cBhvr additive="base">
                                        <p:cTn id="8" dur="500" fill="hold"/>
                                        <p:tgtEl>
                                          <p:spTgt spid="10650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06505"/>
                                        </p:tgtEl>
                                        <p:attrNameLst>
                                          <p:attrName>style.visibility</p:attrName>
                                        </p:attrNameLst>
                                      </p:cBhvr>
                                      <p:to>
                                        <p:strVal val="visible"/>
                                      </p:to>
                                    </p:set>
                                    <p:animEffect transition="in" filter="box(out)">
                                      <p:cBhvr>
                                        <p:cTn id="13" dur="500"/>
                                        <p:tgtEl>
                                          <p:spTgt spid="10650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106502"/>
                                        </p:tgtEl>
                                        <p:attrNameLst>
                                          <p:attrName>style.visibility</p:attrName>
                                        </p:attrNameLst>
                                      </p:cBhvr>
                                      <p:to>
                                        <p:strVal val="visible"/>
                                      </p:to>
                                    </p:set>
                                    <p:anim calcmode="lin" valueType="num">
                                      <p:cBhvr>
                                        <p:cTn id="18" dur="1000" fill="hold"/>
                                        <p:tgtEl>
                                          <p:spTgt spid="106502"/>
                                        </p:tgtEl>
                                        <p:attrNameLst>
                                          <p:attrName>ppt_w</p:attrName>
                                        </p:attrNameLst>
                                      </p:cBhvr>
                                      <p:tavLst>
                                        <p:tav tm="0">
                                          <p:val>
                                            <p:fltVal val="0"/>
                                          </p:val>
                                        </p:tav>
                                        <p:tav tm="100000">
                                          <p:val>
                                            <p:strVal val="#ppt_w"/>
                                          </p:val>
                                        </p:tav>
                                      </p:tavLst>
                                    </p:anim>
                                    <p:anim calcmode="lin" valueType="num">
                                      <p:cBhvr>
                                        <p:cTn id="19" dur="1000" fill="hold"/>
                                        <p:tgtEl>
                                          <p:spTgt spid="106502"/>
                                        </p:tgtEl>
                                        <p:attrNameLst>
                                          <p:attrName>ppt_h</p:attrName>
                                        </p:attrNameLst>
                                      </p:cBhvr>
                                      <p:tavLst>
                                        <p:tav tm="0">
                                          <p:val>
                                            <p:fltVal val="0"/>
                                          </p:val>
                                        </p:tav>
                                        <p:tav tm="100000">
                                          <p:val>
                                            <p:strVal val="#ppt_h"/>
                                          </p:val>
                                        </p:tav>
                                      </p:tavLst>
                                    </p:anim>
                                    <p:anim calcmode="lin" valueType="num">
                                      <p:cBhvr>
                                        <p:cTn id="20" dur="1000" fill="hold"/>
                                        <p:tgtEl>
                                          <p:spTgt spid="106502"/>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10650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106503"/>
                                        </p:tgtEl>
                                        <p:attrNameLst>
                                          <p:attrName>style.visibility</p:attrName>
                                        </p:attrNameLst>
                                      </p:cBhvr>
                                      <p:to>
                                        <p:strVal val="visible"/>
                                      </p:to>
                                    </p:set>
                                    <p:anim calcmode="lin" valueType="num">
                                      <p:cBhvr>
                                        <p:cTn id="26" dur="500" fill="hold"/>
                                        <p:tgtEl>
                                          <p:spTgt spid="106503"/>
                                        </p:tgtEl>
                                        <p:attrNameLst>
                                          <p:attrName>ppt_w</p:attrName>
                                        </p:attrNameLst>
                                      </p:cBhvr>
                                      <p:tavLst>
                                        <p:tav tm="0">
                                          <p:val>
                                            <p:fltVal val="0"/>
                                          </p:val>
                                        </p:tav>
                                        <p:tav tm="100000">
                                          <p:val>
                                            <p:strVal val="#ppt_w"/>
                                          </p:val>
                                        </p:tav>
                                      </p:tavLst>
                                    </p:anim>
                                    <p:anim calcmode="lin" valueType="num">
                                      <p:cBhvr>
                                        <p:cTn id="27" dur="500" fill="hold"/>
                                        <p:tgtEl>
                                          <p:spTgt spid="10650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2" grpId="0" autoUpdateAnimBg="0"/>
      <p:bldP spid="106503" grpId="0" autoUpdateAnimBg="0"/>
      <p:bldP spid="106504" grpId="0" autoUpdateAnimBg="0"/>
      <p:bldP spid="106505"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30533838-C9EE-4201-8B06-63635ED41060}"/>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14A8D50-5B57-48BF-A2E4-CABDB705AFFD}" type="slidenum">
              <a:rPr kumimoji="0" lang="en-US" altLang="zh-CN" sz="2600">
                <a:solidFill>
                  <a:schemeClr val="bg1"/>
                </a:solidFill>
                <a:latin typeface="Arial" panose="020B0604020202020204" pitchFamily="34" charset="0"/>
              </a:rPr>
              <a:pPr eaLnBrk="1" hangingPunct="1"/>
              <a:t>45</a:t>
            </a:fld>
            <a:endParaRPr kumimoji="0" lang="en-US" altLang="zh-CN" sz="2600">
              <a:solidFill>
                <a:schemeClr val="bg1"/>
              </a:solidFill>
              <a:latin typeface="Arial" panose="020B0604020202020204" pitchFamily="34" charset="0"/>
            </a:endParaRPr>
          </a:p>
        </p:txBody>
      </p:sp>
      <p:sp>
        <p:nvSpPr>
          <p:cNvPr id="7" name="日期占位符 1">
            <a:extLst>
              <a:ext uri="{FF2B5EF4-FFF2-40B4-BE49-F238E27FC236}">
                <a16:creationId xmlns:a16="http://schemas.microsoft.com/office/drawing/2014/main" id="{4A89F9AE-5F7D-49B2-855F-1C44BBC7327F}"/>
              </a:ext>
            </a:extLst>
          </p:cNvPr>
          <p:cNvSpPr>
            <a:spLocks noGrp="1"/>
          </p:cNvSpPr>
          <p:nvPr>
            <p:ph type="dt" sz="quarter" idx="4294967295"/>
          </p:nvPr>
        </p:nvSpPr>
        <p:spPr>
          <a:xfrm>
            <a:off x="9652000" y="6553200"/>
            <a:ext cx="2540000" cy="304800"/>
          </a:xfrm>
          <a:prstGeom prst="rect">
            <a:avLst/>
          </a:prstGeom>
        </p:spPr>
        <p:txBody>
          <a:bodyPr/>
          <a:lstStyle/>
          <a:p>
            <a:pPr>
              <a:defRPr/>
            </a:pPr>
            <a:fld id="{1316F569-9B4C-46F1-94C8-68127C86FE6B}" type="datetime1">
              <a:rPr lang="zh-CN" altLang="en-US"/>
              <a:pPr>
                <a:defRPr/>
              </a:pPr>
              <a:t>2020/2/14</a:t>
            </a:fld>
            <a:endParaRPr lang="en-US" altLang="zh-CN"/>
          </a:p>
        </p:txBody>
      </p:sp>
      <p:sp>
        <p:nvSpPr>
          <p:cNvPr id="46084" name="Text Box 2">
            <a:extLst>
              <a:ext uri="{FF2B5EF4-FFF2-40B4-BE49-F238E27FC236}">
                <a16:creationId xmlns:a16="http://schemas.microsoft.com/office/drawing/2014/main" id="{F1E67611-5EDB-455B-A3CD-8F44696AC87F}"/>
              </a:ext>
            </a:extLst>
          </p:cNvPr>
          <p:cNvSpPr txBox="1">
            <a:spLocks noChangeArrowheads="1"/>
          </p:cNvSpPr>
          <p:nvPr/>
        </p:nvSpPr>
        <p:spPr bwMode="auto">
          <a:xfrm>
            <a:off x="2362200" y="2438401"/>
            <a:ext cx="678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t>4.</a:t>
            </a:r>
            <a:r>
              <a:rPr lang="zh-CN" altLang="en-US" sz="2800"/>
              <a:t>条件选择语句</a:t>
            </a:r>
          </a:p>
        </p:txBody>
      </p:sp>
      <p:sp>
        <p:nvSpPr>
          <p:cNvPr id="46085" name="Rectangle 3">
            <a:extLst>
              <a:ext uri="{FF2B5EF4-FFF2-40B4-BE49-F238E27FC236}">
                <a16:creationId xmlns:a16="http://schemas.microsoft.com/office/drawing/2014/main" id="{5784BCF2-56E8-4E19-BC41-5B2660A9F1C6}"/>
              </a:ext>
            </a:extLst>
          </p:cNvPr>
          <p:cNvSpPr>
            <a:spLocks noChangeArrowheads="1"/>
          </p:cNvSpPr>
          <p:nvPr/>
        </p:nvSpPr>
        <p:spPr bwMode="auto">
          <a:xfrm>
            <a:off x="2438400" y="1219200"/>
            <a:ext cx="4603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sz="3600"/>
              <a:t>对</a:t>
            </a:r>
            <a:r>
              <a:rPr lang="en-US" altLang="zh-CN" sz="3600"/>
              <a:t>C</a:t>
            </a:r>
            <a:r>
              <a:rPr lang="zh-CN" altLang="en-US" sz="3600"/>
              <a:t>语言作以下描述：</a:t>
            </a:r>
          </a:p>
        </p:txBody>
      </p:sp>
      <p:sp>
        <p:nvSpPr>
          <p:cNvPr id="46086" name="Text Box 4">
            <a:extLst>
              <a:ext uri="{FF2B5EF4-FFF2-40B4-BE49-F238E27FC236}">
                <a16:creationId xmlns:a16="http://schemas.microsoft.com/office/drawing/2014/main" id="{CDD4CF9E-A833-457D-974D-2306377406B6}"/>
              </a:ext>
            </a:extLst>
          </p:cNvPr>
          <p:cNvSpPr txBox="1">
            <a:spLocks noChangeArrowheads="1"/>
          </p:cNvSpPr>
          <p:nvPr/>
        </p:nvSpPr>
        <p:spPr bwMode="auto">
          <a:xfrm>
            <a:off x="2362200" y="31242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a:p>
        </p:txBody>
      </p:sp>
      <p:sp>
        <p:nvSpPr>
          <p:cNvPr id="46087" name="Text Box 6">
            <a:extLst>
              <a:ext uri="{FF2B5EF4-FFF2-40B4-BE49-F238E27FC236}">
                <a16:creationId xmlns:a16="http://schemas.microsoft.com/office/drawing/2014/main" id="{FA7A4A0D-2588-4E8C-929A-322B10ACFC9B}"/>
              </a:ext>
            </a:extLst>
          </p:cNvPr>
          <p:cNvSpPr txBox="1">
            <a:spLocks noChangeArrowheads="1"/>
          </p:cNvSpPr>
          <p:nvPr/>
        </p:nvSpPr>
        <p:spPr bwMode="auto">
          <a:xfrm>
            <a:off x="3505200" y="3429001"/>
            <a:ext cx="601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Wingdings" panose="05000000000000000000" pitchFamily="2" charset="2"/>
              <a:buChar char="§"/>
            </a:pPr>
            <a:r>
              <a:rPr lang="en-US" altLang="zh-CN" sz="2800">
                <a:solidFill>
                  <a:srgbClr val="FF3300"/>
                </a:solidFill>
              </a:rPr>
              <a:t>if  (&lt;</a:t>
            </a:r>
            <a:r>
              <a:rPr lang="zh-CN" altLang="en-US" sz="2800">
                <a:solidFill>
                  <a:srgbClr val="FF3300"/>
                </a:solidFill>
              </a:rPr>
              <a:t>表达式</a:t>
            </a:r>
            <a:r>
              <a:rPr lang="en-US" altLang="zh-CN" sz="2800">
                <a:solidFill>
                  <a:srgbClr val="FF3300"/>
                </a:solidFill>
              </a:rPr>
              <a:t>&gt;) </a:t>
            </a:r>
            <a:r>
              <a:rPr lang="zh-CN" altLang="en-US" sz="2800">
                <a:solidFill>
                  <a:srgbClr val="FF3300"/>
                </a:solidFill>
              </a:rPr>
              <a:t>语句</a:t>
            </a:r>
            <a:r>
              <a:rPr lang="en-US" altLang="zh-CN" sz="2800"/>
              <a:t>;</a:t>
            </a:r>
          </a:p>
        </p:txBody>
      </p:sp>
      <p:sp>
        <p:nvSpPr>
          <p:cNvPr id="46088" name="Text Box 7">
            <a:extLst>
              <a:ext uri="{FF2B5EF4-FFF2-40B4-BE49-F238E27FC236}">
                <a16:creationId xmlns:a16="http://schemas.microsoft.com/office/drawing/2014/main" id="{2BA4600F-25D3-490A-81EE-2EF7BAE86F1E}"/>
              </a:ext>
            </a:extLst>
          </p:cNvPr>
          <p:cNvSpPr txBox="1">
            <a:spLocks noChangeArrowheads="1"/>
          </p:cNvSpPr>
          <p:nvPr/>
        </p:nvSpPr>
        <p:spPr bwMode="auto">
          <a:xfrm>
            <a:off x="3505200" y="4419600"/>
            <a:ext cx="61722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Wingdings" panose="05000000000000000000" pitchFamily="2" charset="2"/>
              <a:buChar char="§"/>
            </a:pPr>
            <a:r>
              <a:rPr lang="en-US" altLang="zh-CN" sz="2800">
                <a:solidFill>
                  <a:srgbClr val="FF3300"/>
                </a:solidFill>
              </a:rPr>
              <a:t>if  (&lt;</a:t>
            </a:r>
            <a:r>
              <a:rPr lang="zh-CN" altLang="en-US" sz="2800">
                <a:solidFill>
                  <a:srgbClr val="FF3300"/>
                </a:solidFill>
              </a:rPr>
              <a:t>表达式</a:t>
            </a:r>
            <a:r>
              <a:rPr lang="en-US" altLang="zh-CN" sz="2800">
                <a:solidFill>
                  <a:srgbClr val="FF3300"/>
                </a:solidFill>
              </a:rPr>
              <a:t>&gt;) </a:t>
            </a:r>
            <a:r>
              <a:rPr lang="zh-CN" altLang="en-US" sz="2800">
                <a:solidFill>
                  <a:srgbClr val="FF3300"/>
                </a:solidFill>
              </a:rPr>
              <a:t>语句</a:t>
            </a:r>
            <a:r>
              <a:rPr lang="en-US" altLang="zh-CN" sz="2800">
                <a:solidFill>
                  <a:srgbClr val="FF3300"/>
                </a:solidFill>
              </a:rPr>
              <a:t>1;</a:t>
            </a:r>
          </a:p>
          <a:p>
            <a:pPr eaLnBrk="1" hangingPunct="1">
              <a:spcBef>
                <a:spcPct val="50000"/>
              </a:spcBef>
            </a:pPr>
            <a:r>
              <a:rPr lang="en-US" altLang="zh-CN" sz="2800">
                <a:solidFill>
                  <a:srgbClr val="FF3300"/>
                </a:solidFill>
              </a:rPr>
              <a:t>    else  </a:t>
            </a:r>
            <a:r>
              <a:rPr lang="zh-CN" altLang="en-US" sz="2800">
                <a:solidFill>
                  <a:srgbClr val="FF3300"/>
                </a:solidFill>
              </a:rPr>
              <a:t>语句</a:t>
            </a:r>
            <a:r>
              <a:rPr lang="en-US" altLang="zh-CN" sz="2800">
                <a:solidFill>
                  <a:srgbClr val="FF3300"/>
                </a:solidFill>
              </a:rPr>
              <a:t>2;</a:t>
            </a:r>
          </a:p>
          <a:p>
            <a:pPr eaLnBrk="1" hangingPunct="1">
              <a:spcBef>
                <a:spcPct val="50000"/>
              </a:spcBef>
            </a:pPr>
            <a:endParaRPr lang="en-US" altLang="zh-CN">
              <a:solidFill>
                <a:srgbClr val="FF33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4033DB75-605F-4310-8A5A-C57AF1F25DDB}"/>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5B9F378-DEB6-48CD-A87A-30F7121DD7F7}" type="slidenum">
              <a:rPr kumimoji="0" lang="en-US" altLang="zh-CN" sz="2600">
                <a:solidFill>
                  <a:schemeClr val="bg1"/>
                </a:solidFill>
                <a:latin typeface="Arial" panose="020B0604020202020204" pitchFamily="34" charset="0"/>
              </a:rPr>
              <a:pPr eaLnBrk="1" hangingPunct="1"/>
              <a:t>46</a:t>
            </a:fld>
            <a:endParaRPr kumimoji="0" lang="en-US" altLang="zh-CN" sz="2600">
              <a:solidFill>
                <a:schemeClr val="bg1"/>
              </a:solidFill>
              <a:latin typeface="Arial" panose="020B0604020202020204" pitchFamily="34" charset="0"/>
            </a:endParaRPr>
          </a:p>
        </p:txBody>
      </p:sp>
      <p:sp>
        <p:nvSpPr>
          <p:cNvPr id="6" name="日期占位符 1">
            <a:extLst>
              <a:ext uri="{FF2B5EF4-FFF2-40B4-BE49-F238E27FC236}">
                <a16:creationId xmlns:a16="http://schemas.microsoft.com/office/drawing/2014/main" id="{BFD965B1-050B-4DD2-AEAC-E85A65D34DCB}"/>
              </a:ext>
            </a:extLst>
          </p:cNvPr>
          <p:cNvSpPr>
            <a:spLocks noGrp="1"/>
          </p:cNvSpPr>
          <p:nvPr>
            <p:ph type="dt" sz="quarter" idx="4294967295"/>
          </p:nvPr>
        </p:nvSpPr>
        <p:spPr>
          <a:xfrm>
            <a:off x="9652000" y="6553200"/>
            <a:ext cx="2540000" cy="304800"/>
          </a:xfrm>
          <a:prstGeom prst="rect">
            <a:avLst/>
          </a:prstGeom>
        </p:spPr>
        <p:txBody>
          <a:bodyPr/>
          <a:lstStyle/>
          <a:p>
            <a:pPr>
              <a:defRPr/>
            </a:pPr>
            <a:fld id="{7AD71DDA-9FB9-4F28-AA43-10A6F42241B1}" type="datetime1">
              <a:rPr lang="zh-CN" altLang="en-US"/>
              <a:pPr>
                <a:defRPr/>
              </a:pPr>
              <a:t>2020/2/14</a:t>
            </a:fld>
            <a:endParaRPr lang="en-US" altLang="zh-CN"/>
          </a:p>
        </p:txBody>
      </p:sp>
      <p:sp>
        <p:nvSpPr>
          <p:cNvPr id="47108" name="Text Box 2">
            <a:extLst>
              <a:ext uri="{FF2B5EF4-FFF2-40B4-BE49-F238E27FC236}">
                <a16:creationId xmlns:a16="http://schemas.microsoft.com/office/drawing/2014/main" id="{ED351695-27D5-4F7D-B7CE-51BBA614A5D9}"/>
              </a:ext>
            </a:extLst>
          </p:cNvPr>
          <p:cNvSpPr txBox="1">
            <a:spLocks noChangeArrowheads="1"/>
          </p:cNvSpPr>
          <p:nvPr/>
        </p:nvSpPr>
        <p:spPr bwMode="auto">
          <a:xfrm>
            <a:off x="3352800" y="2362201"/>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Wingdings" panose="05000000000000000000" pitchFamily="2" charset="2"/>
              <a:buChar char="§"/>
            </a:pPr>
            <a:r>
              <a:rPr lang="zh-CN" altLang="en-US" sz="2800">
                <a:solidFill>
                  <a:srgbClr val="FF3300"/>
                </a:solidFill>
              </a:rPr>
              <a:t>情况语句</a:t>
            </a:r>
          </a:p>
        </p:txBody>
      </p:sp>
      <p:sp>
        <p:nvSpPr>
          <p:cNvPr id="108547" name="Text Box 3">
            <a:extLst>
              <a:ext uri="{FF2B5EF4-FFF2-40B4-BE49-F238E27FC236}">
                <a16:creationId xmlns:a16="http://schemas.microsoft.com/office/drawing/2014/main" id="{71EFA8F7-678B-4305-83F8-8D73445EB963}"/>
              </a:ext>
            </a:extLst>
          </p:cNvPr>
          <p:cNvSpPr txBox="1">
            <a:spLocks noChangeArrowheads="1"/>
          </p:cNvSpPr>
          <p:nvPr/>
        </p:nvSpPr>
        <p:spPr bwMode="auto">
          <a:xfrm>
            <a:off x="2895600" y="2895601"/>
            <a:ext cx="320040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2000" dirty="0">
                <a:latin typeface="Consolas" panose="020B0609020204030204" pitchFamily="49" charset="0"/>
              </a:rPr>
              <a:t>switch  (&lt;</a:t>
            </a:r>
            <a:r>
              <a:rPr lang="zh-CN" altLang="en-US" sz="2000" dirty="0">
                <a:latin typeface="Consolas" panose="020B0609020204030204" pitchFamily="49" charset="0"/>
              </a:rPr>
              <a:t>表达式</a:t>
            </a:r>
            <a:r>
              <a:rPr lang="en-US" altLang="zh-CN" sz="2000" dirty="0">
                <a:latin typeface="Consolas" panose="020B0609020204030204" pitchFamily="49" charset="0"/>
              </a:rPr>
              <a:t>&gt;</a:t>
            </a:r>
            <a:r>
              <a:rPr lang="zh-CN" altLang="en-US" sz="2000" dirty="0">
                <a:latin typeface="Consolas" panose="020B0609020204030204" pitchFamily="49" charset="0"/>
              </a:rPr>
              <a:t>）</a:t>
            </a:r>
          </a:p>
          <a:p>
            <a:pPr algn="just" eaLnBrk="1" hangingPunct="1">
              <a:spcBef>
                <a:spcPct val="50000"/>
              </a:spcBef>
            </a:pPr>
            <a:r>
              <a:rPr lang="zh-CN" altLang="en-US" sz="2000" dirty="0">
                <a:latin typeface="Consolas" panose="020B0609020204030204" pitchFamily="49" charset="0"/>
              </a:rPr>
              <a:t>  </a:t>
            </a:r>
            <a:r>
              <a:rPr lang="en-US" altLang="zh-CN" sz="2000" dirty="0">
                <a:latin typeface="Consolas" panose="020B0609020204030204" pitchFamily="49" charset="0"/>
              </a:rPr>
              <a:t>{case  </a:t>
            </a:r>
            <a:r>
              <a:rPr lang="zh-CN" altLang="en-US" sz="2000" dirty="0">
                <a:latin typeface="Consolas" panose="020B0609020204030204" pitchFamily="49" charset="0"/>
              </a:rPr>
              <a:t>判断值</a:t>
            </a:r>
            <a:r>
              <a:rPr lang="en-US" altLang="zh-CN" sz="2000" dirty="0">
                <a:latin typeface="Consolas" panose="020B0609020204030204" pitchFamily="49" charset="0"/>
              </a:rPr>
              <a:t>1:</a:t>
            </a:r>
          </a:p>
          <a:p>
            <a:pPr algn="just" eaLnBrk="1" hangingPunct="1">
              <a:spcBef>
                <a:spcPct val="50000"/>
              </a:spcBef>
            </a:pPr>
            <a:r>
              <a:rPr lang="en-US" altLang="zh-CN" sz="2000" dirty="0">
                <a:latin typeface="Consolas" panose="020B0609020204030204" pitchFamily="49" charset="0"/>
              </a:rPr>
              <a:t>        </a:t>
            </a:r>
            <a:r>
              <a:rPr lang="zh-CN" altLang="en-US" sz="2000" dirty="0">
                <a:latin typeface="Consolas" panose="020B0609020204030204" pitchFamily="49" charset="0"/>
              </a:rPr>
              <a:t>语句组 </a:t>
            </a:r>
            <a:r>
              <a:rPr lang="en-US" altLang="zh-CN" sz="2000" dirty="0">
                <a:latin typeface="Consolas" panose="020B0609020204030204" pitchFamily="49" charset="0"/>
              </a:rPr>
              <a:t>1</a:t>
            </a:r>
            <a:r>
              <a:rPr lang="zh-CN" altLang="en-US" sz="2000" dirty="0">
                <a:latin typeface="Consolas" panose="020B0609020204030204" pitchFamily="49" charset="0"/>
              </a:rPr>
              <a:t>；</a:t>
            </a:r>
          </a:p>
          <a:p>
            <a:pPr algn="just" eaLnBrk="1" hangingPunct="1">
              <a:spcBef>
                <a:spcPct val="50000"/>
              </a:spcBef>
            </a:pPr>
            <a:r>
              <a:rPr lang="zh-CN" altLang="en-US" sz="2000" dirty="0">
                <a:latin typeface="Consolas" panose="020B0609020204030204" pitchFamily="49" charset="0"/>
              </a:rPr>
              <a:t>        </a:t>
            </a:r>
            <a:r>
              <a:rPr lang="en-US" altLang="zh-CN" sz="2000" dirty="0">
                <a:latin typeface="Consolas" panose="020B0609020204030204" pitchFamily="49" charset="0"/>
              </a:rPr>
              <a:t>break;</a:t>
            </a:r>
          </a:p>
          <a:p>
            <a:pPr algn="just" eaLnBrk="1" hangingPunct="1">
              <a:spcBef>
                <a:spcPct val="50000"/>
              </a:spcBef>
            </a:pPr>
            <a:r>
              <a:rPr lang="en-US" altLang="zh-CN" sz="2000" dirty="0">
                <a:latin typeface="Consolas" panose="020B0609020204030204" pitchFamily="49" charset="0"/>
              </a:rPr>
              <a:t>  case  </a:t>
            </a:r>
            <a:r>
              <a:rPr lang="zh-CN" altLang="en-US" sz="2000" dirty="0">
                <a:latin typeface="Consolas" panose="020B0609020204030204" pitchFamily="49" charset="0"/>
              </a:rPr>
              <a:t>判断值</a:t>
            </a:r>
            <a:r>
              <a:rPr lang="en-US" altLang="zh-CN" sz="2000" dirty="0">
                <a:latin typeface="Consolas" panose="020B0609020204030204" pitchFamily="49" charset="0"/>
              </a:rPr>
              <a:t>2:</a:t>
            </a:r>
          </a:p>
          <a:p>
            <a:pPr algn="just" eaLnBrk="1" hangingPunct="1">
              <a:spcBef>
                <a:spcPct val="50000"/>
              </a:spcBef>
            </a:pPr>
            <a:r>
              <a:rPr lang="en-US" altLang="zh-CN" sz="2000" dirty="0">
                <a:latin typeface="Consolas" panose="020B0609020204030204" pitchFamily="49" charset="0"/>
              </a:rPr>
              <a:t>     </a:t>
            </a:r>
            <a:r>
              <a:rPr lang="zh-CN" altLang="en-US" sz="2000" dirty="0">
                <a:latin typeface="Consolas" panose="020B0609020204030204" pitchFamily="49" charset="0"/>
              </a:rPr>
              <a:t>语句组 </a:t>
            </a:r>
            <a:r>
              <a:rPr lang="en-US" altLang="zh-CN" sz="2000" dirty="0">
                <a:latin typeface="Consolas" panose="020B0609020204030204" pitchFamily="49" charset="0"/>
              </a:rPr>
              <a:t>2</a:t>
            </a:r>
            <a:r>
              <a:rPr lang="zh-CN" altLang="en-US" sz="2000" dirty="0">
                <a:latin typeface="Consolas" panose="020B0609020204030204" pitchFamily="49" charset="0"/>
              </a:rPr>
              <a:t>；</a:t>
            </a:r>
          </a:p>
          <a:p>
            <a:pPr algn="just" eaLnBrk="1" hangingPunct="1">
              <a:spcBef>
                <a:spcPct val="50000"/>
              </a:spcBef>
            </a:pPr>
            <a:r>
              <a:rPr lang="zh-CN" altLang="en-US" sz="2000" dirty="0">
                <a:latin typeface="Consolas" panose="020B0609020204030204" pitchFamily="49" charset="0"/>
              </a:rPr>
              <a:t>     </a:t>
            </a:r>
            <a:r>
              <a:rPr lang="en-US" altLang="zh-CN" sz="2000" dirty="0">
                <a:latin typeface="Consolas" panose="020B0609020204030204" pitchFamily="49" charset="0"/>
              </a:rPr>
              <a:t>break; </a:t>
            </a:r>
          </a:p>
          <a:p>
            <a:pPr algn="just" eaLnBrk="1" hangingPunct="1">
              <a:spcBef>
                <a:spcPct val="50000"/>
              </a:spcBef>
            </a:pPr>
            <a:r>
              <a:rPr lang="en-US" altLang="zh-CN" sz="2000" dirty="0">
                <a:latin typeface="Consolas" panose="020B0609020204030204" pitchFamily="49" charset="0"/>
              </a:rPr>
              <a:t>……</a:t>
            </a:r>
          </a:p>
        </p:txBody>
      </p:sp>
      <p:sp>
        <p:nvSpPr>
          <p:cNvPr id="108549" name="Text Box 5">
            <a:extLst>
              <a:ext uri="{FF2B5EF4-FFF2-40B4-BE49-F238E27FC236}">
                <a16:creationId xmlns:a16="http://schemas.microsoft.com/office/drawing/2014/main" id="{FD67515E-E626-4C0F-BA40-DF2D2D88E81B}"/>
              </a:ext>
            </a:extLst>
          </p:cNvPr>
          <p:cNvSpPr txBox="1">
            <a:spLocks noChangeArrowheads="1"/>
          </p:cNvSpPr>
          <p:nvPr/>
        </p:nvSpPr>
        <p:spPr bwMode="auto">
          <a:xfrm>
            <a:off x="6477000" y="2895601"/>
            <a:ext cx="35814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2000" dirty="0">
                <a:latin typeface="Consolas" panose="020B0609020204030204" pitchFamily="49" charset="0"/>
              </a:rPr>
              <a:t>case   </a:t>
            </a:r>
            <a:r>
              <a:rPr lang="zh-CN" altLang="en-US" sz="2000" dirty="0">
                <a:latin typeface="Consolas" panose="020B0609020204030204" pitchFamily="49" charset="0"/>
              </a:rPr>
              <a:t>判断值</a:t>
            </a:r>
            <a:r>
              <a:rPr lang="en-US" altLang="zh-CN" sz="2000" dirty="0">
                <a:latin typeface="Consolas" panose="020B0609020204030204" pitchFamily="49" charset="0"/>
              </a:rPr>
              <a:t>n:</a:t>
            </a:r>
          </a:p>
          <a:p>
            <a:pPr algn="just" eaLnBrk="1" hangingPunct="1">
              <a:spcBef>
                <a:spcPct val="50000"/>
              </a:spcBef>
            </a:pPr>
            <a:r>
              <a:rPr lang="en-US" altLang="zh-CN" sz="2000" dirty="0">
                <a:latin typeface="Consolas" panose="020B0609020204030204" pitchFamily="49" charset="0"/>
              </a:rPr>
              <a:t>	</a:t>
            </a:r>
            <a:r>
              <a:rPr lang="zh-CN" altLang="en-US" sz="2000" dirty="0">
                <a:latin typeface="Consolas" panose="020B0609020204030204" pitchFamily="49" charset="0"/>
              </a:rPr>
              <a:t>语句组</a:t>
            </a:r>
            <a:r>
              <a:rPr lang="en-US" altLang="zh-CN" sz="2000" dirty="0">
                <a:latin typeface="Consolas" panose="020B0609020204030204" pitchFamily="49" charset="0"/>
              </a:rPr>
              <a:t>n;</a:t>
            </a:r>
          </a:p>
          <a:p>
            <a:pPr algn="just" eaLnBrk="1" hangingPunct="1">
              <a:spcBef>
                <a:spcPct val="50000"/>
              </a:spcBef>
            </a:pPr>
            <a:r>
              <a:rPr lang="en-US" altLang="zh-CN" sz="2000" dirty="0">
                <a:latin typeface="Consolas" panose="020B0609020204030204" pitchFamily="49" charset="0"/>
              </a:rPr>
              <a:t>	break;</a:t>
            </a:r>
          </a:p>
          <a:p>
            <a:pPr algn="just" eaLnBrk="1" hangingPunct="1">
              <a:spcBef>
                <a:spcPct val="50000"/>
              </a:spcBef>
            </a:pPr>
            <a:r>
              <a:rPr lang="en-US" altLang="zh-CN" sz="2000" dirty="0">
                <a:latin typeface="Consolas" panose="020B0609020204030204" pitchFamily="49" charset="0"/>
              </a:rPr>
              <a:t>[default: </a:t>
            </a:r>
          </a:p>
          <a:p>
            <a:pPr algn="just" eaLnBrk="1" hangingPunct="1">
              <a:spcBef>
                <a:spcPct val="50000"/>
              </a:spcBef>
            </a:pPr>
            <a:r>
              <a:rPr lang="en-US" altLang="zh-CN" sz="2000" dirty="0">
                <a:latin typeface="Consolas" panose="020B0609020204030204" pitchFamily="49" charset="0"/>
              </a:rPr>
              <a:t>	</a:t>
            </a:r>
            <a:r>
              <a:rPr lang="zh-CN" altLang="en-US" sz="2000" dirty="0">
                <a:latin typeface="Consolas" panose="020B0609020204030204" pitchFamily="49" charset="0"/>
              </a:rPr>
              <a:t>语句组；</a:t>
            </a:r>
          </a:p>
          <a:p>
            <a:pPr algn="just" eaLnBrk="1" hangingPunct="1">
              <a:spcBef>
                <a:spcPct val="50000"/>
              </a:spcBef>
            </a:pPr>
            <a:r>
              <a:rPr lang="en-US" altLang="zh-CN" sz="2000" dirty="0">
                <a:latin typeface="Consolas" panose="020B0609020204030204" pitchFamily="49" charset="0"/>
              </a:rPr>
              <a:t>	break;]</a:t>
            </a:r>
          </a:p>
          <a:p>
            <a:pPr eaLnBrk="1" hangingPunct="1">
              <a:spcBef>
                <a:spcPct val="50000"/>
              </a:spcBef>
            </a:pPr>
            <a:r>
              <a:rPr lang="en-US" altLang="zh-CN" sz="2000" dirty="0">
                <a:latin typeface="Consolas" panose="020B0609020204030204" pitchFamily="49" charset="0"/>
              </a:rPr>
              <a:t>} </a:t>
            </a:r>
          </a:p>
        </p:txBody>
      </p:sp>
      <p:sp>
        <p:nvSpPr>
          <p:cNvPr id="47111" name="Rectangle 6">
            <a:extLst>
              <a:ext uri="{FF2B5EF4-FFF2-40B4-BE49-F238E27FC236}">
                <a16:creationId xmlns:a16="http://schemas.microsoft.com/office/drawing/2014/main" id="{1B6C1564-FE64-4AEC-9723-FDDA7408C144}"/>
              </a:ext>
            </a:extLst>
          </p:cNvPr>
          <p:cNvSpPr>
            <a:spLocks noChangeArrowheads="1"/>
          </p:cNvSpPr>
          <p:nvPr/>
        </p:nvSpPr>
        <p:spPr bwMode="auto">
          <a:xfrm>
            <a:off x="2438400" y="1219200"/>
            <a:ext cx="4603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sz="3600"/>
              <a:t>对</a:t>
            </a:r>
            <a:r>
              <a:rPr lang="en-US" altLang="zh-CN" sz="3600"/>
              <a:t>C</a:t>
            </a:r>
            <a:r>
              <a:rPr lang="zh-CN" altLang="en-US" sz="3600"/>
              <a:t>语言作以下描述：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 calcmode="lin" valueType="num">
                                      <p:cBhvr additive="base">
                                        <p:cTn id="7" dur="500" fill="hold"/>
                                        <p:tgtEl>
                                          <p:spTgt spid="108547"/>
                                        </p:tgtEl>
                                        <p:attrNameLst>
                                          <p:attrName>ppt_x</p:attrName>
                                        </p:attrNameLst>
                                      </p:cBhvr>
                                      <p:tavLst>
                                        <p:tav tm="0">
                                          <p:val>
                                            <p:strVal val="0-#ppt_w/2"/>
                                          </p:val>
                                        </p:tav>
                                        <p:tav tm="100000">
                                          <p:val>
                                            <p:strVal val="#ppt_x"/>
                                          </p:val>
                                        </p:tav>
                                      </p:tavLst>
                                    </p:anim>
                                    <p:anim calcmode="lin" valueType="num">
                                      <p:cBhvr additive="base">
                                        <p:cTn id="8" dur="500" fill="hold"/>
                                        <p:tgtEl>
                                          <p:spTgt spid="10854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08549"/>
                                        </p:tgtEl>
                                        <p:attrNameLst>
                                          <p:attrName>style.visibility</p:attrName>
                                        </p:attrNameLst>
                                      </p:cBhvr>
                                      <p:to>
                                        <p:strVal val="visible"/>
                                      </p:to>
                                    </p:set>
                                    <p:anim calcmode="lin" valueType="num">
                                      <p:cBhvr additive="base">
                                        <p:cTn id="13" dur="500" fill="hold"/>
                                        <p:tgtEl>
                                          <p:spTgt spid="108549"/>
                                        </p:tgtEl>
                                        <p:attrNameLst>
                                          <p:attrName>ppt_x</p:attrName>
                                        </p:attrNameLst>
                                      </p:cBhvr>
                                      <p:tavLst>
                                        <p:tav tm="0">
                                          <p:val>
                                            <p:strVal val="1+#ppt_w/2"/>
                                          </p:val>
                                        </p:tav>
                                        <p:tav tm="100000">
                                          <p:val>
                                            <p:strVal val="#ppt_x"/>
                                          </p:val>
                                        </p:tav>
                                      </p:tavLst>
                                    </p:anim>
                                    <p:anim calcmode="lin" valueType="num">
                                      <p:cBhvr additive="base">
                                        <p:cTn id="14" dur="500" fill="hold"/>
                                        <p:tgtEl>
                                          <p:spTgt spid="10854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utoUpdateAnimBg="0"/>
      <p:bldP spid="10854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9FF8F167-EA50-4E71-A288-69ACB0ABD770}"/>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CD4E2A7-C3D1-4F35-B120-90C91FC3B672}" type="slidenum">
              <a:rPr kumimoji="0" lang="en-US" altLang="zh-CN" sz="2600">
                <a:solidFill>
                  <a:schemeClr val="bg1"/>
                </a:solidFill>
                <a:latin typeface="Arial" panose="020B0604020202020204" pitchFamily="34" charset="0"/>
              </a:rPr>
              <a:pPr eaLnBrk="1" hangingPunct="1"/>
              <a:t>47</a:t>
            </a:fld>
            <a:endParaRPr kumimoji="0" lang="en-US" altLang="zh-CN" sz="2600">
              <a:solidFill>
                <a:schemeClr val="bg1"/>
              </a:solidFill>
              <a:latin typeface="Arial" panose="020B0604020202020204" pitchFamily="34" charset="0"/>
            </a:endParaRPr>
          </a:p>
        </p:txBody>
      </p:sp>
      <p:sp>
        <p:nvSpPr>
          <p:cNvPr id="6" name="日期占位符 1">
            <a:extLst>
              <a:ext uri="{FF2B5EF4-FFF2-40B4-BE49-F238E27FC236}">
                <a16:creationId xmlns:a16="http://schemas.microsoft.com/office/drawing/2014/main" id="{2A056266-2718-426F-8F29-66AE76D9A6BD}"/>
              </a:ext>
            </a:extLst>
          </p:cNvPr>
          <p:cNvSpPr>
            <a:spLocks noGrp="1"/>
          </p:cNvSpPr>
          <p:nvPr>
            <p:ph type="dt" sz="quarter" idx="4294967295"/>
          </p:nvPr>
        </p:nvSpPr>
        <p:spPr>
          <a:xfrm>
            <a:off x="9652000" y="6553200"/>
            <a:ext cx="2540000" cy="304800"/>
          </a:xfrm>
          <a:prstGeom prst="rect">
            <a:avLst/>
          </a:prstGeom>
        </p:spPr>
        <p:txBody>
          <a:bodyPr/>
          <a:lstStyle/>
          <a:p>
            <a:pPr>
              <a:defRPr/>
            </a:pPr>
            <a:fld id="{2C819503-E558-4A2C-B061-969340428767}" type="datetime1">
              <a:rPr lang="zh-CN" altLang="en-US"/>
              <a:pPr>
                <a:defRPr/>
              </a:pPr>
              <a:t>2020/2/14</a:t>
            </a:fld>
            <a:endParaRPr lang="en-US" altLang="zh-CN"/>
          </a:p>
        </p:txBody>
      </p:sp>
      <p:sp>
        <p:nvSpPr>
          <p:cNvPr id="48132" name="Rectangle 2">
            <a:extLst>
              <a:ext uri="{FF2B5EF4-FFF2-40B4-BE49-F238E27FC236}">
                <a16:creationId xmlns:a16="http://schemas.microsoft.com/office/drawing/2014/main" id="{A4991FF9-BF2E-469F-9FA9-4B096E36105A}"/>
              </a:ext>
            </a:extLst>
          </p:cNvPr>
          <p:cNvSpPr>
            <a:spLocks noChangeArrowheads="1"/>
          </p:cNvSpPr>
          <p:nvPr/>
        </p:nvSpPr>
        <p:spPr bwMode="auto">
          <a:xfrm>
            <a:off x="2438400" y="1219200"/>
            <a:ext cx="4603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sz="3600"/>
              <a:t>对</a:t>
            </a:r>
            <a:r>
              <a:rPr lang="en-US" altLang="zh-CN" sz="3600"/>
              <a:t>C</a:t>
            </a:r>
            <a:r>
              <a:rPr lang="zh-CN" altLang="en-US" sz="3600"/>
              <a:t>语言作以下描述：</a:t>
            </a:r>
          </a:p>
        </p:txBody>
      </p:sp>
      <p:sp>
        <p:nvSpPr>
          <p:cNvPr id="48133" name="Text Box 3">
            <a:extLst>
              <a:ext uri="{FF2B5EF4-FFF2-40B4-BE49-F238E27FC236}">
                <a16:creationId xmlns:a16="http://schemas.microsoft.com/office/drawing/2014/main" id="{04B104E5-FD98-4D3F-8455-C7FAC1C3E798}"/>
              </a:ext>
            </a:extLst>
          </p:cNvPr>
          <p:cNvSpPr txBox="1">
            <a:spLocks noChangeArrowheads="1"/>
          </p:cNvSpPr>
          <p:nvPr/>
        </p:nvSpPr>
        <p:spPr bwMode="auto">
          <a:xfrm>
            <a:off x="2362200" y="2362201"/>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t>5.</a:t>
            </a:r>
            <a:r>
              <a:rPr lang="zh-CN" altLang="en-US" sz="2800" b="1"/>
              <a:t>循环语句</a:t>
            </a:r>
          </a:p>
        </p:txBody>
      </p:sp>
      <p:sp>
        <p:nvSpPr>
          <p:cNvPr id="109572" name="Text Box 4">
            <a:extLst>
              <a:ext uri="{FF2B5EF4-FFF2-40B4-BE49-F238E27FC236}">
                <a16:creationId xmlns:a16="http://schemas.microsoft.com/office/drawing/2014/main" id="{66D1CB50-0CF8-4C34-A3E1-9B8585897ACC}"/>
              </a:ext>
            </a:extLst>
          </p:cNvPr>
          <p:cNvSpPr txBox="1">
            <a:spLocks noChangeArrowheads="1"/>
          </p:cNvSpPr>
          <p:nvPr/>
        </p:nvSpPr>
        <p:spPr bwMode="auto">
          <a:xfrm>
            <a:off x="2590800" y="32004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Wingdings" panose="05000000000000000000" pitchFamily="2" charset="2"/>
              <a:buChar char="§"/>
            </a:pPr>
            <a:r>
              <a:rPr lang="en-US" altLang="zh-CN" b="1">
                <a:solidFill>
                  <a:srgbClr val="FF3300"/>
                </a:solidFill>
              </a:rPr>
              <a:t>for </a:t>
            </a:r>
            <a:r>
              <a:rPr lang="zh-CN" altLang="en-US" b="1">
                <a:solidFill>
                  <a:srgbClr val="FF3300"/>
                </a:solidFill>
              </a:rPr>
              <a:t>语句</a:t>
            </a:r>
          </a:p>
        </p:txBody>
      </p:sp>
      <p:sp>
        <p:nvSpPr>
          <p:cNvPr id="109573" name="Text Box 5">
            <a:extLst>
              <a:ext uri="{FF2B5EF4-FFF2-40B4-BE49-F238E27FC236}">
                <a16:creationId xmlns:a16="http://schemas.microsoft.com/office/drawing/2014/main" id="{BF31154D-7C86-4C2E-A9FF-850E2CF1F10C}"/>
              </a:ext>
            </a:extLst>
          </p:cNvPr>
          <p:cNvSpPr txBox="1">
            <a:spLocks noChangeArrowheads="1"/>
          </p:cNvSpPr>
          <p:nvPr/>
        </p:nvSpPr>
        <p:spPr bwMode="auto">
          <a:xfrm>
            <a:off x="2590800" y="4038601"/>
            <a:ext cx="7543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a:t>for (&lt;</a:t>
            </a:r>
            <a:r>
              <a:rPr lang="zh-CN" altLang="en-US" b="1"/>
              <a:t>表达式</a:t>
            </a:r>
            <a:r>
              <a:rPr lang="en-US" altLang="zh-CN" b="1"/>
              <a:t>1&gt;</a:t>
            </a:r>
            <a:r>
              <a:rPr lang="zh-CN" altLang="en-US" b="1"/>
              <a:t>；</a:t>
            </a:r>
            <a:r>
              <a:rPr lang="en-US" altLang="zh-CN" b="1"/>
              <a:t>&lt;</a:t>
            </a:r>
            <a:r>
              <a:rPr lang="zh-CN" altLang="en-US" b="1"/>
              <a:t>表达式</a:t>
            </a:r>
            <a:r>
              <a:rPr lang="en-US" altLang="zh-CN" b="1"/>
              <a:t>2&gt;</a:t>
            </a:r>
            <a:r>
              <a:rPr lang="zh-CN" altLang="en-US" b="1"/>
              <a:t>；</a:t>
            </a:r>
            <a:r>
              <a:rPr lang="en-US" altLang="zh-CN" b="1"/>
              <a:t>&lt;</a:t>
            </a:r>
            <a:r>
              <a:rPr lang="zh-CN" altLang="en-US" b="1"/>
              <a:t>表达式</a:t>
            </a:r>
            <a:r>
              <a:rPr lang="en-US" altLang="zh-CN" b="1"/>
              <a:t>3&gt;</a:t>
            </a:r>
            <a:r>
              <a:rPr lang="zh-CN" altLang="en-US" b="1"/>
              <a:t>）</a:t>
            </a:r>
          </a:p>
          <a:p>
            <a:pPr algn="just" eaLnBrk="1" hangingPunct="1">
              <a:spcBef>
                <a:spcPct val="50000"/>
              </a:spcBef>
            </a:pPr>
            <a:r>
              <a:rPr lang="en-US" altLang="zh-CN" b="1"/>
              <a:t>{</a:t>
            </a:r>
            <a:r>
              <a:rPr lang="zh-CN" altLang="en-US" b="1"/>
              <a:t>循环体语句；</a:t>
            </a:r>
            <a:r>
              <a:rPr lang="en-US" altLang="zh-CN"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 calcmode="lin" valueType="num">
                                      <p:cBhvr additive="base">
                                        <p:cTn id="7" dur="500" fill="hold"/>
                                        <p:tgtEl>
                                          <p:spTgt spid="109572"/>
                                        </p:tgtEl>
                                        <p:attrNameLst>
                                          <p:attrName>ppt_x</p:attrName>
                                        </p:attrNameLst>
                                      </p:cBhvr>
                                      <p:tavLst>
                                        <p:tav tm="0">
                                          <p:val>
                                            <p:strVal val="0-#ppt_w/2"/>
                                          </p:val>
                                        </p:tav>
                                        <p:tav tm="100000">
                                          <p:val>
                                            <p:strVal val="#ppt_x"/>
                                          </p:val>
                                        </p:tav>
                                      </p:tavLst>
                                    </p:anim>
                                    <p:anim calcmode="lin" valueType="num">
                                      <p:cBhvr additive="base">
                                        <p:cTn id="8" dur="500" fill="hold"/>
                                        <p:tgtEl>
                                          <p:spTgt spid="10957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9573"/>
                                        </p:tgtEl>
                                        <p:attrNameLst>
                                          <p:attrName>style.visibility</p:attrName>
                                        </p:attrNameLst>
                                      </p:cBhvr>
                                      <p:to>
                                        <p:strVal val="visible"/>
                                      </p:to>
                                    </p:set>
                                    <p:animEffect transition="in" filter="blinds(horizontal)">
                                      <p:cBhvr>
                                        <p:cTn id="13" dur="500"/>
                                        <p:tgtEl>
                                          <p:spTgt spid="109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autoUpdateAnimBg="0"/>
      <p:bldP spid="109573"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81714D13-7B3C-4A96-AA37-4DE06CB027F5}"/>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7EBEA66-2B40-4BE7-81EE-D60DA9B51CEB}" type="slidenum">
              <a:rPr kumimoji="0" lang="en-US" altLang="zh-CN" sz="2600">
                <a:solidFill>
                  <a:schemeClr val="bg1"/>
                </a:solidFill>
                <a:latin typeface="Arial" panose="020B0604020202020204" pitchFamily="34" charset="0"/>
              </a:rPr>
              <a:pPr eaLnBrk="1" hangingPunct="1"/>
              <a:t>48</a:t>
            </a:fld>
            <a:endParaRPr kumimoji="0" lang="en-US" altLang="zh-CN" sz="2600">
              <a:solidFill>
                <a:schemeClr val="bg1"/>
              </a:solidFill>
              <a:latin typeface="Arial" panose="020B0604020202020204" pitchFamily="34" charset="0"/>
            </a:endParaRPr>
          </a:p>
        </p:txBody>
      </p:sp>
      <p:sp>
        <p:nvSpPr>
          <p:cNvPr id="7" name="日期占位符 1">
            <a:extLst>
              <a:ext uri="{FF2B5EF4-FFF2-40B4-BE49-F238E27FC236}">
                <a16:creationId xmlns:a16="http://schemas.microsoft.com/office/drawing/2014/main" id="{C7886263-D8A2-4789-A676-605FEF65608E}"/>
              </a:ext>
            </a:extLst>
          </p:cNvPr>
          <p:cNvSpPr>
            <a:spLocks noGrp="1"/>
          </p:cNvSpPr>
          <p:nvPr>
            <p:ph type="dt" sz="quarter" idx="4294967295"/>
          </p:nvPr>
        </p:nvSpPr>
        <p:spPr>
          <a:xfrm>
            <a:off x="9652000" y="6553200"/>
            <a:ext cx="2540000" cy="304800"/>
          </a:xfrm>
          <a:prstGeom prst="rect">
            <a:avLst/>
          </a:prstGeom>
        </p:spPr>
        <p:txBody>
          <a:bodyPr/>
          <a:lstStyle/>
          <a:p>
            <a:pPr>
              <a:defRPr/>
            </a:pPr>
            <a:fld id="{C0DE136C-AB97-44A2-9289-CA0059464349}" type="datetime1">
              <a:rPr lang="zh-CN" altLang="en-US"/>
              <a:pPr>
                <a:defRPr/>
              </a:pPr>
              <a:t>2020/2/14</a:t>
            </a:fld>
            <a:endParaRPr lang="en-US" altLang="zh-CN"/>
          </a:p>
        </p:txBody>
      </p:sp>
      <p:sp>
        <p:nvSpPr>
          <p:cNvPr id="110594" name="Text Box 2">
            <a:extLst>
              <a:ext uri="{FF2B5EF4-FFF2-40B4-BE49-F238E27FC236}">
                <a16:creationId xmlns:a16="http://schemas.microsoft.com/office/drawing/2014/main" id="{3FFE8576-92CC-4D33-B20A-A09525468289}"/>
              </a:ext>
            </a:extLst>
          </p:cNvPr>
          <p:cNvSpPr txBox="1">
            <a:spLocks noChangeArrowheads="1"/>
          </p:cNvSpPr>
          <p:nvPr/>
        </p:nvSpPr>
        <p:spPr bwMode="auto">
          <a:xfrm>
            <a:off x="2514600" y="26670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Wingdings" panose="05000000000000000000" pitchFamily="2" charset="2"/>
              <a:buChar char="§"/>
            </a:pPr>
            <a:r>
              <a:rPr lang="en-US" altLang="zh-CN" b="1">
                <a:solidFill>
                  <a:srgbClr val="FF3300"/>
                </a:solidFill>
              </a:rPr>
              <a:t>while  </a:t>
            </a:r>
            <a:r>
              <a:rPr lang="zh-CN" altLang="en-US" b="1">
                <a:solidFill>
                  <a:srgbClr val="FF3300"/>
                </a:solidFill>
              </a:rPr>
              <a:t>语句</a:t>
            </a:r>
          </a:p>
        </p:txBody>
      </p:sp>
      <p:sp>
        <p:nvSpPr>
          <p:cNvPr id="110595" name="Text Box 3">
            <a:extLst>
              <a:ext uri="{FF2B5EF4-FFF2-40B4-BE49-F238E27FC236}">
                <a16:creationId xmlns:a16="http://schemas.microsoft.com/office/drawing/2014/main" id="{6074AEEE-9DC4-4757-B99B-137841C44E7C}"/>
              </a:ext>
            </a:extLst>
          </p:cNvPr>
          <p:cNvSpPr txBox="1">
            <a:spLocks noChangeArrowheads="1"/>
          </p:cNvSpPr>
          <p:nvPr/>
        </p:nvSpPr>
        <p:spPr bwMode="auto">
          <a:xfrm>
            <a:off x="2590800" y="3505200"/>
            <a:ext cx="3352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a:t>while (&lt;</a:t>
            </a:r>
            <a:r>
              <a:rPr lang="zh-CN" altLang="en-US" b="1"/>
              <a:t>条件表达式</a:t>
            </a:r>
            <a:r>
              <a:rPr lang="en-US" altLang="zh-CN" b="1"/>
              <a:t>&gt;</a:t>
            </a:r>
            <a:r>
              <a:rPr lang="zh-CN" altLang="en-US" b="1"/>
              <a:t>）</a:t>
            </a:r>
          </a:p>
          <a:p>
            <a:pPr algn="just" eaLnBrk="1" hangingPunct="1">
              <a:spcBef>
                <a:spcPct val="50000"/>
              </a:spcBef>
            </a:pPr>
            <a:r>
              <a:rPr lang="zh-CN" altLang="en-US" b="1"/>
              <a:t>  </a:t>
            </a:r>
            <a:r>
              <a:rPr lang="en-US" altLang="zh-CN" b="1"/>
              <a:t>{</a:t>
            </a:r>
            <a:r>
              <a:rPr lang="zh-CN" altLang="en-US" b="1"/>
              <a:t>循环体语句；</a:t>
            </a:r>
          </a:p>
          <a:p>
            <a:pPr algn="just" eaLnBrk="1" hangingPunct="1">
              <a:spcBef>
                <a:spcPct val="50000"/>
              </a:spcBef>
            </a:pPr>
            <a:r>
              <a:rPr lang="zh-CN" altLang="en-US" b="1"/>
              <a:t>        </a:t>
            </a:r>
            <a:r>
              <a:rPr lang="en-US" altLang="zh-CN" b="1"/>
              <a:t>}</a:t>
            </a:r>
          </a:p>
        </p:txBody>
      </p:sp>
      <p:sp>
        <p:nvSpPr>
          <p:cNvPr id="49158" name="Rectangle 4">
            <a:extLst>
              <a:ext uri="{FF2B5EF4-FFF2-40B4-BE49-F238E27FC236}">
                <a16:creationId xmlns:a16="http://schemas.microsoft.com/office/drawing/2014/main" id="{505869E3-5BE3-425F-82E0-21BA23BCD33E}"/>
              </a:ext>
            </a:extLst>
          </p:cNvPr>
          <p:cNvSpPr>
            <a:spLocks noChangeArrowheads="1"/>
          </p:cNvSpPr>
          <p:nvPr/>
        </p:nvSpPr>
        <p:spPr bwMode="auto">
          <a:xfrm>
            <a:off x="2438400" y="1219200"/>
            <a:ext cx="4603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sz="3600"/>
              <a:t>对</a:t>
            </a:r>
            <a:r>
              <a:rPr lang="en-US" altLang="zh-CN" sz="3600"/>
              <a:t>C</a:t>
            </a:r>
            <a:r>
              <a:rPr lang="zh-CN" altLang="en-US" sz="3600"/>
              <a:t>语言作以下描述：</a:t>
            </a:r>
          </a:p>
        </p:txBody>
      </p:sp>
      <p:sp>
        <p:nvSpPr>
          <p:cNvPr id="110598" name="Text Box 6">
            <a:extLst>
              <a:ext uri="{FF2B5EF4-FFF2-40B4-BE49-F238E27FC236}">
                <a16:creationId xmlns:a16="http://schemas.microsoft.com/office/drawing/2014/main" id="{97696654-D5A2-457B-B7A0-DDC6B572DB46}"/>
              </a:ext>
            </a:extLst>
          </p:cNvPr>
          <p:cNvSpPr txBox="1">
            <a:spLocks noChangeArrowheads="1"/>
          </p:cNvSpPr>
          <p:nvPr/>
        </p:nvSpPr>
        <p:spPr bwMode="auto">
          <a:xfrm>
            <a:off x="6553200" y="25908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Wingdings" panose="05000000000000000000" pitchFamily="2" charset="2"/>
              <a:buChar char="§"/>
            </a:pPr>
            <a:r>
              <a:rPr lang="en-US" altLang="zh-CN" b="1">
                <a:solidFill>
                  <a:srgbClr val="FF3300"/>
                </a:solidFill>
              </a:rPr>
              <a:t>do –while </a:t>
            </a:r>
            <a:r>
              <a:rPr lang="zh-CN" altLang="en-US" b="1">
                <a:solidFill>
                  <a:srgbClr val="FF3300"/>
                </a:solidFill>
              </a:rPr>
              <a:t>语句</a:t>
            </a:r>
          </a:p>
        </p:txBody>
      </p:sp>
      <p:sp>
        <p:nvSpPr>
          <p:cNvPr id="110599" name="Text Box 7">
            <a:extLst>
              <a:ext uri="{FF2B5EF4-FFF2-40B4-BE49-F238E27FC236}">
                <a16:creationId xmlns:a16="http://schemas.microsoft.com/office/drawing/2014/main" id="{B39BA00B-0953-4839-BBFD-88F55FEEB769}"/>
              </a:ext>
            </a:extLst>
          </p:cNvPr>
          <p:cNvSpPr txBox="1">
            <a:spLocks noChangeArrowheads="1"/>
          </p:cNvSpPr>
          <p:nvPr/>
        </p:nvSpPr>
        <p:spPr bwMode="auto">
          <a:xfrm>
            <a:off x="6553200" y="3429001"/>
            <a:ext cx="3962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a:t>do { </a:t>
            </a:r>
            <a:r>
              <a:rPr lang="zh-CN" altLang="en-US" b="1"/>
              <a:t>循环体语句</a:t>
            </a:r>
          </a:p>
          <a:p>
            <a:pPr eaLnBrk="1" hangingPunct="1">
              <a:spcBef>
                <a:spcPct val="50000"/>
              </a:spcBef>
            </a:pPr>
            <a:r>
              <a:rPr lang="zh-CN" altLang="en-US" b="1"/>
              <a:t>         </a:t>
            </a:r>
            <a:r>
              <a:rPr lang="en-US" altLang="zh-CN" b="1"/>
              <a:t>}while (&lt;</a:t>
            </a:r>
            <a:r>
              <a:rPr lang="zh-CN" altLang="en-US" b="1">
                <a:latin typeface="宋体" panose="02010600030101010101" pitchFamily="2" charset="-122"/>
              </a:rPr>
              <a:t>条件表达式</a:t>
            </a:r>
            <a:r>
              <a:rPr lang="en-US" altLang="zh-CN" b="1"/>
              <a:t>&gt;</a:t>
            </a:r>
            <a:r>
              <a:rPr lang="zh-CN" altLang="en-US" b="1">
                <a:latin typeface="宋体" panose="02010600030101010101" pitchFamily="2" charset="-122"/>
              </a:rPr>
              <a:t>）</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4"/>
                                        </p:tgtEl>
                                        <p:attrNameLst>
                                          <p:attrName>style.visibility</p:attrName>
                                        </p:attrNameLst>
                                      </p:cBhvr>
                                      <p:to>
                                        <p:strVal val="visible"/>
                                      </p:to>
                                    </p:set>
                                    <p:anim calcmode="lin" valueType="num">
                                      <p:cBhvr additive="base">
                                        <p:cTn id="7" dur="500" fill="hold"/>
                                        <p:tgtEl>
                                          <p:spTgt spid="110594"/>
                                        </p:tgtEl>
                                        <p:attrNameLst>
                                          <p:attrName>ppt_x</p:attrName>
                                        </p:attrNameLst>
                                      </p:cBhvr>
                                      <p:tavLst>
                                        <p:tav tm="0">
                                          <p:val>
                                            <p:strVal val="0-#ppt_w/2"/>
                                          </p:val>
                                        </p:tav>
                                        <p:tav tm="100000">
                                          <p:val>
                                            <p:strVal val="#ppt_x"/>
                                          </p:val>
                                        </p:tav>
                                      </p:tavLst>
                                    </p:anim>
                                    <p:anim calcmode="lin" valueType="num">
                                      <p:cBhvr additive="base">
                                        <p:cTn id="8" dur="500" fill="hold"/>
                                        <p:tgtEl>
                                          <p:spTgt spid="1105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0595"/>
                                        </p:tgtEl>
                                        <p:attrNameLst>
                                          <p:attrName>style.visibility</p:attrName>
                                        </p:attrNameLst>
                                      </p:cBhvr>
                                      <p:to>
                                        <p:strVal val="visible"/>
                                      </p:to>
                                    </p:set>
                                    <p:anim calcmode="lin" valueType="num">
                                      <p:cBhvr additive="base">
                                        <p:cTn id="13" dur="500" fill="hold"/>
                                        <p:tgtEl>
                                          <p:spTgt spid="110595"/>
                                        </p:tgtEl>
                                        <p:attrNameLst>
                                          <p:attrName>ppt_x</p:attrName>
                                        </p:attrNameLst>
                                      </p:cBhvr>
                                      <p:tavLst>
                                        <p:tav tm="0">
                                          <p:val>
                                            <p:strVal val="0-#ppt_w/2"/>
                                          </p:val>
                                        </p:tav>
                                        <p:tav tm="100000">
                                          <p:val>
                                            <p:strVal val="#ppt_x"/>
                                          </p:val>
                                        </p:tav>
                                      </p:tavLst>
                                    </p:anim>
                                    <p:anim calcmode="lin" valueType="num">
                                      <p:cBhvr additive="base">
                                        <p:cTn id="14" dur="500" fill="hold"/>
                                        <p:tgtEl>
                                          <p:spTgt spid="1105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110598"/>
                                        </p:tgtEl>
                                        <p:attrNameLst>
                                          <p:attrName>style.visibility</p:attrName>
                                        </p:attrNameLst>
                                      </p:cBhvr>
                                      <p:to>
                                        <p:strVal val="visible"/>
                                      </p:to>
                                    </p:set>
                                    <p:anim calcmode="lin" valueType="num">
                                      <p:cBhvr additive="base">
                                        <p:cTn id="19" dur="500" fill="hold"/>
                                        <p:tgtEl>
                                          <p:spTgt spid="110598"/>
                                        </p:tgtEl>
                                        <p:attrNameLst>
                                          <p:attrName>ppt_x</p:attrName>
                                        </p:attrNameLst>
                                      </p:cBhvr>
                                      <p:tavLst>
                                        <p:tav tm="0">
                                          <p:val>
                                            <p:strVal val="1+#ppt_w/2"/>
                                          </p:val>
                                        </p:tav>
                                        <p:tav tm="100000">
                                          <p:val>
                                            <p:strVal val="#ppt_x"/>
                                          </p:val>
                                        </p:tav>
                                      </p:tavLst>
                                    </p:anim>
                                    <p:anim calcmode="lin" valueType="num">
                                      <p:cBhvr additive="base">
                                        <p:cTn id="20" dur="500" fill="hold"/>
                                        <p:tgtEl>
                                          <p:spTgt spid="110598"/>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110599"/>
                                        </p:tgtEl>
                                        <p:attrNameLst>
                                          <p:attrName>style.visibility</p:attrName>
                                        </p:attrNameLst>
                                      </p:cBhvr>
                                      <p:to>
                                        <p:strVal val="visible"/>
                                      </p:to>
                                    </p:set>
                                    <p:anim calcmode="lin" valueType="num">
                                      <p:cBhvr additive="base">
                                        <p:cTn id="25" dur="500" fill="hold"/>
                                        <p:tgtEl>
                                          <p:spTgt spid="110599"/>
                                        </p:tgtEl>
                                        <p:attrNameLst>
                                          <p:attrName>ppt_x</p:attrName>
                                        </p:attrNameLst>
                                      </p:cBhvr>
                                      <p:tavLst>
                                        <p:tav tm="0">
                                          <p:val>
                                            <p:strVal val="1+#ppt_w/2"/>
                                          </p:val>
                                        </p:tav>
                                        <p:tav tm="100000">
                                          <p:val>
                                            <p:strVal val="#ppt_x"/>
                                          </p:val>
                                        </p:tav>
                                      </p:tavLst>
                                    </p:anim>
                                    <p:anim calcmode="lin" valueType="num">
                                      <p:cBhvr additive="base">
                                        <p:cTn id="26" dur="500" fill="hold"/>
                                        <p:tgtEl>
                                          <p:spTgt spid="1105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utoUpdateAnimBg="0"/>
      <p:bldP spid="110595" grpId="0" autoUpdateAnimBg="0"/>
      <p:bldP spid="110598" grpId="0" autoUpdateAnimBg="0"/>
      <p:bldP spid="110599"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FC9A4E9A-A5B5-4F12-B574-69B386887AAA}"/>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D3682FC-148E-40F6-9AF1-9C0F07E3CFEF}" type="slidenum">
              <a:rPr kumimoji="0" lang="en-US" altLang="zh-CN" sz="2600">
                <a:solidFill>
                  <a:schemeClr val="bg1"/>
                </a:solidFill>
                <a:latin typeface="Arial" panose="020B0604020202020204" pitchFamily="34" charset="0"/>
              </a:rPr>
              <a:pPr eaLnBrk="1" hangingPunct="1"/>
              <a:t>49</a:t>
            </a:fld>
            <a:endParaRPr kumimoji="0" lang="en-US" altLang="zh-CN" sz="2600">
              <a:solidFill>
                <a:schemeClr val="bg1"/>
              </a:solidFill>
              <a:latin typeface="Arial" panose="020B0604020202020204" pitchFamily="34" charset="0"/>
            </a:endParaRPr>
          </a:p>
        </p:txBody>
      </p:sp>
      <p:sp>
        <p:nvSpPr>
          <p:cNvPr id="7" name="日期占位符 1">
            <a:extLst>
              <a:ext uri="{FF2B5EF4-FFF2-40B4-BE49-F238E27FC236}">
                <a16:creationId xmlns:a16="http://schemas.microsoft.com/office/drawing/2014/main" id="{2EFCA46E-6E24-4663-BA7B-184B1CA892F4}"/>
              </a:ext>
            </a:extLst>
          </p:cNvPr>
          <p:cNvSpPr>
            <a:spLocks noGrp="1"/>
          </p:cNvSpPr>
          <p:nvPr>
            <p:ph type="dt" sz="quarter" idx="4294967295"/>
          </p:nvPr>
        </p:nvSpPr>
        <p:spPr>
          <a:xfrm>
            <a:off x="9652000" y="6553200"/>
            <a:ext cx="2540000" cy="304800"/>
          </a:xfrm>
          <a:prstGeom prst="rect">
            <a:avLst/>
          </a:prstGeom>
        </p:spPr>
        <p:txBody>
          <a:bodyPr/>
          <a:lstStyle/>
          <a:p>
            <a:pPr>
              <a:defRPr/>
            </a:pPr>
            <a:fld id="{C60772C6-0015-463B-80A1-8EA17EB079DA}" type="datetime1">
              <a:rPr lang="zh-CN" altLang="en-US"/>
              <a:pPr>
                <a:defRPr/>
              </a:pPr>
              <a:t>2020/2/14</a:t>
            </a:fld>
            <a:endParaRPr lang="en-US" altLang="zh-CN"/>
          </a:p>
        </p:txBody>
      </p:sp>
      <p:sp>
        <p:nvSpPr>
          <p:cNvPr id="50180" name="Rectangle 2">
            <a:extLst>
              <a:ext uri="{FF2B5EF4-FFF2-40B4-BE49-F238E27FC236}">
                <a16:creationId xmlns:a16="http://schemas.microsoft.com/office/drawing/2014/main" id="{ED3908A6-5B51-4687-8741-2F798FC9E723}"/>
              </a:ext>
            </a:extLst>
          </p:cNvPr>
          <p:cNvSpPr>
            <a:spLocks noChangeArrowheads="1"/>
          </p:cNvSpPr>
          <p:nvPr/>
        </p:nvSpPr>
        <p:spPr bwMode="auto">
          <a:xfrm>
            <a:off x="2438400" y="1219200"/>
            <a:ext cx="4603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sz="3600"/>
              <a:t>对</a:t>
            </a:r>
            <a:r>
              <a:rPr lang="en-US" altLang="zh-CN" sz="3600"/>
              <a:t>C</a:t>
            </a:r>
            <a:r>
              <a:rPr lang="zh-CN" altLang="en-US" sz="3600"/>
              <a:t>语言作以下描述：</a:t>
            </a:r>
          </a:p>
        </p:txBody>
      </p:sp>
      <p:sp>
        <p:nvSpPr>
          <p:cNvPr id="112643" name="Text Box 3">
            <a:extLst>
              <a:ext uri="{FF2B5EF4-FFF2-40B4-BE49-F238E27FC236}">
                <a16:creationId xmlns:a16="http://schemas.microsoft.com/office/drawing/2014/main" id="{FF2803F4-AF22-4A1F-A092-3CFFDD5BD9F7}"/>
              </a:ext>
            </a:extLst>
          </p:cNvPr>
          <p:cNvSpPr txBox="1">
            <a:spLocks noChangeArrowheads="1"/>
          </p:cNvSpPr>
          <p:nvPr/>
        </p:nvSpPr>
        <p:spPr bwMode="auto">
          <a:xfrm>
            <a:off x="2514600" y="2514601"/>
            <a:ext cx="403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t>6.</a:t>
            </a:r>
            <a:r>
              <a:rPr lang="zh-CN" altLang="en-US" sz="2800" b="1"/>
              <a:t>输入、输出函数</a:t>
            </a:r>
          </a:p>
        </p:txBody>
      </p:sp>
      <p:sp>
        <p:nvSpPr>
          <p:cNvPr id="112644" name="Text Box 4">
            <a:extLst>
              <a:ext uri="{FF2B5EF4-FFF2-40B4-BE49-F238E27FC236}">
                <a16:creationId xmlns:a16="http://schemas.microsoft.com/office/drawing/2014/main" id="{D79FCDFA-5316-4BF1-9E67-773F92BB857A}"/>
              </a:ext>
            </a:extLst>
          </p:cNvPr>
          <p:cNvSpPr txBox="1">
            <a:spLocks noChangeArrowheads="1"/>
          </p:cNvSpPr>
          <p:nvPr/>
        </p:nvSpPr>
        <p:spPr bwMode="auto">
          <a:xfrm>
            <a:off x="2514600" y="3352801"/>
            <a:ext cx="426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t>7.</a:t>
            </a:r>
            <a:r>
              <a:rPr lang="zh-CN" altLang="en-US" sz="2800" b="1"/>
              <a:t>其它一些语句</a:t>
            </a:r>
          </a:p>
        </p:txBody>
      </p:sp>
      <p:sp>
        <p:nvSpPr>
          <p:cNvPr id="112645" name="Text Box 5">
            <a:extLst>
              <a:ext uri="{FF2B5EF4-FFF2-40B4-BE49-F238E27FC236}">
                <a16:creationId xmlns:a16="http://schemas.microsoft.com/office/drawing/2014/main" id="{B4F57B83-AD33-4D12-B482-53EEC460415B}"/>
              </a:ext>
            </a:extLst>
          </p:cNvPr>
          <p:cNvSpPr txBox="1">
            <a:spLocks noChangeArrowheads="1"/>
          </p:cNvSpPr>
          <p:nvPr/>
        </p:nvSpPr>
        <p:spPr bwMode="auto">
          <a:xfrm>
            <a:off x="2514600" y="4191001"/>
            <a:ext cx="487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t>8.</a:t>
            </a:r>
            <a:r>
              <a:rPr lang="zh-CN" altLang="en-US" sz="2800" b="1"/>
              <a:t>注释语句</a:t>
            </a:r>
          </a:p>
        </p:txBody>
      </p:sp>
      <p:sp>
        <p:nvSpPr>
          <p:cNvPr id="112646" name="Text Box 6">
            <a:extLst>
              <a:ext uri="{FF2B5EF4-FFF2-40B4-BE49-F238E27FC236}">
                <a16:creationId xmlns:a16="http://schemas.microsoft.com/office/drawing/2014/main" id="{3A3A2F24-0483-440D-83A7-17C653A5905F}"/>
              </a:ext>
            </a:extLst>
          </p:cNvPr>
          <p:cNvSpPr txBox="1">
            <a:spLocks noChangeArrowheads="1"/>
          </p:cNvSpPr>
          <p:nvPr/>
        </p:nvSpPr>
        <p:spPr bwMode="auto">
          <a:xfrm>
            <a:off x="2514600" y="5029201"/>
            <a:ext cx="518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t>9.</a:t>
            </a:r>
            <a:r>
              <a:rPr lang="zh-CN" altLang="en-US" sz="2800" b="1"/>
              <a:t>一些基本的函数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anim calcmode="lin" valueType="num">
                                      <p:cBhvr additive="base">
                                        <p:cTn id="7" dur="500" fill="hold"/>
                                        <p:tgtEl>
                                          <p:spTgt spid="112643"/>
                                        </p:tgtEl>
                                        <p:attrNameLst>
                                          <p:attrName>ppt_x</p:attrName>
                                        </p:attrNameLst>
                                      </p:cBhvr>
                                      <p:tavLst>
                                        <p:tav tm="0">
                                          <p:val>
                                            <p:strVal val="0-#ppt_w/2"/>
                                          </p:val>
                                        </p:tav>
                                        <p:tav tm="100000">
                                          <p:val>
                                            <p:strVal val="#ppt_x"/>
                                          </p:val>
                                        </p:tav>
                                      </p:tavLst>
                                    </p:anim>
                                    <p:anim calcmode="lin" valueType="num">
                                      <p:cBhvr additive="base">
                                        <p:cTn id="8" dur="500" fill="hold"/>
                                        <p:tgtEl>
                                          <p:spTgt spid="11264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2644"/>
                                        </p:tgtEl>
                                        <p:attrNameLst>
                                          <p:attrName>style.visibility</p:attrName>
                                        </p:attrNameLst>
                                      </p:cBhvr>
                                      <p:to>
                                        <p:strVal val="visible"/>
                                      </p:to>
                                    </p:set>
                                    <p:animEffect transition="in" filter="box(out)">
                                      <p:cBhvr>
                                        <p:cTn id="13" dur="500"/>
                                        <p:tgtEl>
                                          <p:spTgt spid="1126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3" fill="hold" grpId="0" nodeType="clickEffect">
                                  <p:stCondLst>
                                    <p:cond delay="0"/>
                                  </p:stCondLst>
                                  <p:childTnLst>
                                    <p:set>
                                      <p:cBhvr>
                                        <p:cTn id="17" dur="1" fill="hold">
                                          <p:stCondLst>
                                            <p:cond delay="0"/>
                                          </p:stCondLst>
                                        </p:cTn>
                                        <p:tgtEl>
                                          <p:spTgt spid="112645"/>
                                        </p:tgtEl>
                                        <p:attrNameLst>
                                          <p:attrName>style.visibility</p:attrName>
                                        </p:attrNameLst>
                                      </p:cBhvr>
                                      <p:to>
                                        <p:strVal val="visible"/>
                                      </p:to>
                                    </p:set>
                                    <p:anim calcmode="lin" valueType="num">
                                      <p:cBhvr additive="base">
                                        <p:cTn id="18" dur="500" fill="hold"/>
                                        <p:tgtEl>
                                          <p:spTgt spid="112645"/>
                                        </p:tgtEl>
                                        <p:attrNameLst>
                                          <p:attrName>ppt_x</p:attrName>
                                        </p:attrNameLst>
                                      </p:cBhvr>
                                      <p:tavLst>
                                        <p:tav tm="0">
                                          <p:val>
                                            <p:strVal val="1+#ppt_w/2"/>
                                          </p:val>
                                        </p:tav>
                                        <p:tav tm="100000">
                                          <p:val>
                                            <p:strVal val="#ppt_x"/>
                                          </p:val>
                                        </p:tav>
                                      </p:tavLst>
                                    </p:anim>
                                    <p:anim calcmode="lin" valueType="num">
                                      <p:cBhvr additive="base">
                                        <p:cTn id="19" dur="500" fill="hold"/>
                                        <p:tgtEl>
                                          <p:spTgt spid="112645"/>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112646"/>
                                        </p:tgtEl>
                                        <p:attrNameLst>
                                          <p:attrName>style.visibility</p:attrName>
                                        </p:attrNameLst>
                                      </p:cBhvr>
                                      <p:to>
                                        <p:strVal val="visible"/>
                                      </p:to>
                                    </p:set>
                                    <p:anim calcmode="lin" valueType="num">
                                      <p:cBhvr>
                                        <p:cTn id="24" dur="1000" fill="hold"/>
                                        <p:tgtEl>
                                          <p:spTgt spid="112646"/>
                                        </p:tgtEl>
                                        <p:attrNameLst>
                                          <p:attrName>ppt_w</p:attrName>
                                        </p:attrNameLst>
                                      </p:cBhvr>
                                      <p:tavLst>
                                        <p:tav tm="0">
                                          <p:val>
                                            <p:fltVal val="0"/>
                                          </p:val>
                                        </p:tav>
                                        <p:tav tm="100000">
                                          <p:val>
                                            <p:strVal val="#ppt_w"/>
                                          </p:val>
                                        </p:tav>
                                      </p:tavLst>
                                    </p:anim>
                                    <p:anim calcmode="lin" valueType="num">
                                      <p:cBhvr>
                                        <p:cTn id="25" dur="1000" fill="hold"/>
                                        <p:tgtEl>
                                          <p:spTgt spid="112646"/>
                                        </p:tgtEl>
                                        <p:attrNameLst>
                                          <p:attrName>ppt_h</p:attrName>
                                        </p:attrNameLst>
                                      </p:cBhvr>
                                      <p:tavLst>
                                        <p:tav tm="0">
                                          <p:val>
                                            <p:fltVal val="0"/>
                                          </p:val>
                                        </p:tav>
                                        <p:tav tm="100000">
                                          <p:val>
                                            <p:strVal val="#ppt_h"/>
                                          </p:val>
                                        </p:tav>
                                      </p:tavLst>
                                    </p:anim>
                                    <p:anim calcmode="lin" valueType="num">
                                      <p:cBhvr>
                                        <p:cTn id="26" dur="1000" fill="hold"/>
                                        <p:tgtEl>
                                          <p:spTgt spid="112646"/>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11264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utoUpdateAnimBg="0"/>
      <p:bldP spid="112644" grpId="0" autoUpdateAnimBg="0"/>
      <p:bldP spid="112645" grpId="0" autoUpdateAnimBg="0"/>
      <p:bldP spid="11264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1F91C821-F864-47C7-9397-2461B9251907}"/>
              </a:ext>
            </a:extLst>
          </p:cNvPr>
          <p:cNvSpPr>
            <a:spLocks noGrp="1" noChangeArrowheads="1"/>
          </p:cNvSpPr>
          <p:nvPr>
            <p:ph type="title"/>
          </p:nvPr>
        </p:nvSpPr>
        <p:spPr/>
        <p:txBody>
          <a:bodyPr/>
          <a:lstStyle/>
          <a:p>
            <a:pPr eaLnBrk="1" hangingPunct="1"/>
            <a:r>
              <a:rPr lang="zh-CN" altLang="en-US">
                <a:latin typeface="宋体" panose="02010600030101010101" pitchFamily="2" charset="-122"/>
                <a:cs typeface="Times New Roman" panose="02020603050405020304" pitchFamily="18" charset="0"/>
              </a:rPr>
              <a:t>数据元素（</a:t>
            </a:r>
            <a:r>
              <a:rPr lang="en-US" altLang="zh-CN">
                <a:latin typeface="宋体" panose="02010600030101010101" pitchFamily="2" charset="-122"/>
                <a:cs typeface="Times New Roman" panose="02020603050405020304" pitchFamily="18" charset="0"/>
              </a:rPr>
              <a:t>Data Element</a:t>
            </a:r>
            <a:r>
              <a:rPr lang="zh-CN" altLang="en-US">
                <a:latin typeface="宋体" panose="02010600030101010101" pitchFamily="2" charset="-122"/>
                <a:cs typeface="Times New Roman" panose="02020603050405020304" pitchFamily="18" charset="0"/>
              </a:rPr>
              <a:t>）</a:t>
            </a:r>
          </a:p>
        </p:txBody>
      </p:sp>
      <p:sp>
        <p:nvSpPr>
          <p:cNvPr id="8197" name="Rectangle 3">
            <a:extLst>
              <a:ext uri="{FF2B5EF4-FFF2-40B4-BE49-F238E27FC236}">
                <a16:creationId xmlns:a16="http://schemas.microsoft.com/office/drawing/2014/main" id="{86BF5D9C-692F-458F-B524-A53D494C9250}"/>
              </a:ext>
            </a:extLst>
          </p:cNvPr>
          <p:cNvSpPr>
            <a:spLocks noGrp="1" noChangeArrowheads="1"/>
          </p:cNvSpPr>
          <p:nvPr>
            <p:ph idx="1"/>
          </p:nvPr>
        </p:nvSpPr>
        <p:spPr>
          <a:xfrm>
            <a:off x="1778950" y="1669812"/>
            <a:ext cx="9429615" cy="1828800"/>
          </a:xfrm>
        </p:spPr>
        <p:txBody>
          <a:bodyPr/>
          <a:lstStyle/>
          <a:p>
            <a:pPr eaLnBrk="1" hangingPunct="1">
              <a:lnSpc>
                <a:spcPct val="90000"/>
              </a:lnSpc>
            </a:pPr>
            <a:r>
              <a:rPr lang="zh-CN" altLang="en-US" b="1">
                <a:solidFill>
                  <a:srgbClr val="FF00FF"/>
                </a:solidFill>
              </a:rPr>
              <a:t>定义</a:t>
            </a:r>
            <a:r>
              <a:rPr lang="zh-CN" altLang="en-US">
                <a:solidFill>
                  <a:srgbClr val="FF00FF"/>
                </a:solidFill>
              </a:rPr>
              <a:t>：</a:t>
            </a:r>
          </a:p>
          <a:p>
            <a:pPr eaLnBrk="1" hangingPunct="1">
              <a:lnSpc>
                <a:spcPct val="90000"/>
              </a:lnSpc>
              <a:buFont typeface="Wingdings" panose="05000000000000000000" pitchFamily="2" charset="2"/>
              <a:buNone/>
            </a:pPr>
            <a:r>
              <a:rPr lang="zh-CN" altLang="en-US"/>
              <a:t>		 </a:t>
            </a:r>
            <a:r>
              <a:rPr lang="zh-CN" altLang="en-US">
                <a:latin typeface="黑体" panose="02010609060101010101" pitchFamily="49" charset="-122"/>
                <a:ea typeface="黑体" panose="02010609060101010101" pitchFamily="49" charset="-122"/>
              </a:rPr>
              <a:t>数据元素是</a:t>
            </a:r>
            <a:r>
              <a:rPr lang="zh-CN" altLang="en-US" b="1">
                <a:latin typeface="黑体" panose="02010609060101010101" pitchFamily="49" charset="-122"/>
                <a:ea typeface="黑体" panose="02010609060101010101" pitchFamily="49" charset="-122"/>
              </a:rPr>
              <a:t>组成数据的基本单位</a:t>
            </a:r>
            <a:r>
              <a:rPr lang="zh-CN" altLang="en-US">
                <a:latin typeface="黑体" panose="02010609060101010101" pitchFamily="49" charset="-122"/>
                <a:ea typeface="黑体" panose="02010609060101010101" pitchFamily="49" charset="-122"/>
              </a:rPr>
              <a:t> ，是数据集合的个体，在计算机中通常作为一个整体进行考虑和处理。</a:t>
            </a:r>
            <a:r>
              <a:rPr lang="zh-CN" altLang="en-US"/>
              <a:t>例如：</a:t>
            </a:r>
          </a:p>
        </p:txBody>
      </p:sp>
      <p:sp>
        <p:nvSpPr>
          <p:cNvPr id="40" name="灯片编号占位符 5">
            <a:extLst>
              <a:ext uri="{FF2B5EF4-FFF2-40B4-BE49-F238E27FC236}">
                <a16:creationId xmlns:a16="http://schemas.microsoft.com/office/drawing/2014/main" id="{2DA4E899-4817-4C2B-8E93-1402347213A2}"/>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2D8C571-39B0-4EFC-8519-72031D3533DA}" type="slidenum">
              <a:rPr kumimoji="0" lang="en-US" altLang="zh-CN" sz="2600">
                <a:solidFill>
                  <a:schemeClr val="bg1"/>
                </a:solidFill>
                <a:latin typeface="Arial" panose="020B0604020202020204" pitchFamily="34" charset="0"/>
              </a:rPr>
              <a:pPr eaLnBrk="1" hangingPunct="1"/>
              <a:t>5</a:t>
            </a:fld>
            <a:endParaRPr kumimoji="0" lang="en-US" altLang="zh-CN" sz="2600">
              <a:solidFill>
                <a:schemeClr val="bg1"/>
              </a:solidFill>
              <a:latin typeface="Arial" panose="020B0604020202020204" pitchFamily="34" charset="0"/>
            </a:endParaRPr>
          </a:p>
        </p:txBody>
      </p:sp>
      <p:grpSp>
        <p:nvGrpSpPr>
          <p:cNvPr id="2" name="Group 77">
            <a:extLst>
              <a:ext uri="{FF2B5EF4-FFF2-40B4-BE49-F238E27FC236}">
                <a16:creationId xmlns:a16="http://schemas.microsoft.com/office/drawing/2014/main" id="{422A8673-C344-417C-8200-27510C1110CA}"/>
              </a:ext>
            </a:extLst>
          </p:cNvPr>
          <p:cNvGrpSpPr>
            <a:grpSpLocks/>
          </p:cNvGrpSpPr>
          <p:nvPr/>
        </p:nvGrpSpPr>
        <p:grpSpPr bwMode="auto">
          <a:xfrm>
            <a:off x="2783632" y="3573016"/>
            <a:ext cx="7162800" cy="1905000"/>
            <a:chOff x="816" y="2592"/>
            <a:chExt cx="4512" cy="1200"/>
          </a:xfrm>
        </p:grpSpPr>
        <p:sp>
          <p:nvSpPr>
            <p:cNvPr id="8200" name="Rectangle 9">
              <a:extLst>
                <a:ext uri="{FF2B5EF4-FFF2-40B4-BE49-F238E27FC236}">
                  <a16:creationId xmlns:a16="http://schemas.microsoft.com/office/drawing/2014/main" id="{B2294082-6CA1-456A-AA27-72229E9C1572}"/>
                </a:ext>
              </a:extLst>
            </p:cNvPr>
            <p:cNvSpPr>
              <a:spLocks noChangeArrowheads="1"/>
            </p:cNvSpPr>
            <p:nvPr/>
          </p:nvSpPr>
          <p:spPr bwMode="auto">
            <a:xfrm>
              <a:off x="4381" y="3406"/>
              <a:ext cx="6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en-US" altLang="zh-CN">
                  <a:latin typeface="Arial" panose="020B0604020202020204" pitchFamily="34" charset="0"/>
                </a:rPr>
                <a:t>... </a:t>
              </a:r>
            </a:p>
          </p:txBody>
        </p:sp>
        <p:sp>
          <p:nvSpPr>
            <p:cNvPr id="8201" name="Rectangle 10">
              <a:extLst>
                <a:ext uri="{FF2B5EF4-FFF2-40B4-BE49-F238E27FC236}">
                  <a16:creationId xmlns:a16="http://schemas.microsoft.com/office/drawing/2014/main" id="{487A43BB-867A-4543-91E3-7FBB671CE2A1}"/>
                </a:ext>
              </a:extLst>
            </p:cNvPr>
            <p:cNvSpPr>
              <a:spLocks noChangeArrowheads="1"/>
            </p:cNvSpPr>
            <p:nvPr/>
          </p:nvSpPr>
          <p:spPr bwMode="auto">
            <a:xfrm>
              <a:off x="3414" y="3406"/>
              <a:ext cx="9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en-US" altLang="zh-CN">
                  <a:latin typeface="Arial" panose="020B0604020202020204" pitchFamily="34" charset="0"/>
                </a:rPr>
                <a:t>... </a:t>
              </a:r>
            </a:p>
          </p:txBody>
        </p:sp>
        <p:sp>
          <p:nvSpPr>
            <p:cNvPr id="8202" name="Rectangle 11">
              <a:extLst>
                <a:ext uri="{FF2B5EF4-FFF2-40B4-BE49-F238E27FC236}">
                  <a16:creationId xmlns:a16="http://schemas.microsoft.com/office/drawing/2014/main" id="{4CB00AF6-3323-47C4-8C09-155CF88DD8A1}"/>
                </a:ext>
              </a:extLst>
            </p:cNvPr>
            <p:cNvSpPr>
              <a:spLocks noChangeArrowheads="1"/>
            </p:cNvSpPr>
            <p:nvPr/>
          </p:nvSpPr>
          <p:spPr bwMode="auto">
            <a:xfrm>
              <a:off x="2784" y="3406"/>
              <a:ext cx="6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en-US" altLang="zh-CN">
                  <a:latin typeface="Arial" panose="020B0604020202020204" pitchFamily="34" charset="0"/>
                </a:rPr>
                <a:t>... </a:t>
              </a:r>
            </a:p>
          </p:txBody>
        </p:sp>
        <p:sp>
          <p:nvSpPr>
            <p:cNvPr id="8203" name="Rectangle 12">
              <a:extLst>
                <a:ext uri="{FF2B5EF4-FFF2-40B4-BE49-F238E27FC236}">
                  <a16:creationId xmlns:a16="http://schemas.microsoft.com/office/drawing/2014/main" id="{A7C207A8-14A9-4531-BEAB-42C7778BA20F}"/>
                </a:ext>
              </a:extLst>
            </p:cNvPr>
            <p:cNvSpPr>
              <a:spLocks noChangeArrowheads="1"/>
            </p:cNvSpPr>
            <p:nvPr/>
          </p:nvSpPr>
          <p:spPr bwMode="auto">
            <a:xfrm>
              <a:off x="2159" y="3406"/>
              <a:ext cx="6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en-US" altLang="zh-CN">
                  <a:latin typeface="Arial" panose="020B0604020202020204" pitchFamily="34" charset="0"/>
                </a:rPr>
                <a:t>... </a:t>
              </a:r>
            </a:p>
          </p:txBody>
        </p:sp>
        <p:sp>
          <p:nvSpPr>
            <p:cNvPr id="8204" name="Rectangle 13">
              <a:extLst>
                <a:ext uri="{FF2B5EF4-FFF2-40B4-BE49-F238E27FC236}">
                  <a16:creationId xmlns:a16="http://schemas.microsoft.com/office/drawing/2014/main" id="{EC6DDE5F-5886-49BD-A3A6-91E649E78F41}"/>
                </a:ext>
              </a:extLst>
            </p:cNvPr>
            <p:cNvSpPr>
              <a:spLocks noChangeArrowheads="1"/>
            </p:cNvSpPr>
            <p:nvPr/>
          </p:nvSpPr>
          <p:spPr bwMode="auto">
            <a:xfrm>
              <a:off x="1430" y="3406"/>
              <a:ext cx="7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en-US" altLang="zh-CN">
                  <a:latin typeface="Arial" panose="020B0604020202020204" pitchFamily="34" charset="0"/>
                </a:rPr>
                <a:t>... </a:t>
              </a:r>
            </a:p>
          </p:txBody>
        </p:sp>
        <p:sp>
          <p:nvSpPr>
            <p:cNvPr id="8205" name="Rectangle 14">
              <a:extLst>
                <a:ext uri="{FF2B5EF4-FFF2-40B4-BE49-F238E27FC236}">
                  <a16:creationId xmlns:a16="http://schemas.microsoft.com/office/drawing/2014/main" id="{14FC648D-0FEA-40A2-B6E5-1383CF82F27A}"/>
                </a:ext>
              </a:extLst>
            </p:cNvPr>
            <p:cNvSpPr>
              <a:spLocks noChangeArrowheads="1"/>
            </p:cNvSpPr>
            <p:nvPr/>
          </p:nvSpPr>
          <p:spPr bwMode="auto">
            <a:xfrm>
              <a:off x="816" y="3406"/>
              <a:ext cx="6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en-US" altLang="zh-CN">
                  <a:latin typeface="Arial" panose="020B0604020202020204" pitchFamily="34" charset="0"/>
                </a:rPr>
                <a:t>... </a:t>
              </a:r>
            </a:p>
          </p:txBody>
        </p:sp>
        <p:sp>
          <p:nvSpPr>
            <p:cNvPr id="8206" name="Rectangle 15">
              <a:extLst>
                <a:ext uri="{FF2B5EF4-FFF2-40B4-BE49-F238E27FC236}">
                  <a16:creationId xmlns:a16="http://schemas.microsoft.com/office/drawing/2014/main" id="{A03C2EE0-436F-4527-8EF3-E3A60E255E20}"/>
                </a:ext>
              </a:extLst>
            </p:cNvPr>
            <p:cNvSpPr>
              <a:spLocks noChangeArrowheads="1"/>
            </p:cNvSpPr>
            <p:nvPr/>
          </p:nvSpPr>
          <p:spPr bwMode="auto">
            <a:xfrm>
              <a:off x="4381" y="3119"/>
              <a:ext cx="65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zh-CN" altLang="en-US">
                  <a:latin typeface="宋体" panose="02010600030101010101" pitchFamily="2" charset="-122"/>
                </a:rPr>
                <a:t>北京</a:t>
              </a:r>
              <a:endParaRPr lang="zh-CN" altLang="en-US">
                <a:latin typeface="Arial" panose="020B0604020202020204" pitchFamily="34" charset="0"/>
              </a:endParaRPr>
            </a:p>
          </p:txBody>
        </p:sp>
        <p:sp>
          <p:nvSpPr>
            <p:cNvPr id="8207" name="Rectangle 16">
              <a:extLst>
                <a:ext uri="{FF2B5EF4-FFF2-40B4-BE49-F238E27FC236}">
                  <a16:creationId xmlns:a16="http://schemas.microsoft.com/office/drawing/2014/main" id="{52CE1B38-CF86-4D73-8E03-741F090AF415}"/>
                </a:ext>
              </a:extLst>
            </p:cNvPr>
            <p:cNvSpPr>
              <a:spLocks noChangeArrowheads="1"/>
            </p:cNvSpPr>
            <p:nvPr/>
          </p:nvSpPr>
          <p:spPr bwMode="auto">
            <a:xfrm>
              <a:off x="3414" y="3119"/>
              <a:ext cx="96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en-US" altLang="zh-CN">
                  <a:latin typeface="宋体" panose="02010600030101010101" pitchFamily="2" charset="-122"/>
                </a:rPr>
                <a:t>1983.11</a:t>
              </a:r>
              <a:endParaRPr lang="en-US" altLang="zh-CN">
                <a:latin typeface="Arial" panose="020B0604020202020204" pitchFamily="34" charset="0"/>
              </a:endParaRPr>
            </a:p>
          </p:txBody>
        </p:sp>
        <p:sp>
          <p:nvSpPr>
            <p:cNvPr id="8208" name="Rectangle 17">
              <a:extLst>
                <a:ext uri="{FF2B5EF4-FFF2-40B4-BE49-F238E27FC236}">
                  <a16:creationId xmlns:a16="http://schemas.microsoft.com/office/drawing/2014/main" id="{E2659D8D-CAB3-4408-BE65-27F07FD5D981}"/>
                </a:ext>
              </a:extLst>
            </p:cNvPr>
            <p:cNvSpPr>
              <a:spLocks noChangeArrowheads="1"/>
            </p:cNvSpPr>
            <p:nvPr/>
          </p:nvSpPr>
          <p:spPr bwMode="auto">
            <a:xfrm>
              <a:off x="2784" y="3119"/>
              <a:ext cx="63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zh-CN" altLang="en-US">
                  <a:latin typeface="宋体" panose="02010600030101010101" pitchFamily="2" charset="-122"/>
                </a:rPr>
                <a:t>河北</a:t>
              </a:r>
              <a:endParaRPr lang="zh-CN" altLang="en-US">
                <a:latin typeface="Arial" panose="020B0604020202020204" pitchFamily="34" charset="0"/>
              </a:endParaRPr>
            </a:p>
          </p:txBody>
        </p:sp>
        <p:sp>
          <p:nvSpPr>
            <p:cNvPr id="8209" name="Rectangle 18">
              <a:extLst>
                <a:ext uri="{FF2B5EF4-FFF2-40B4-BE49-F238E27FC236}">
                  <a16:creationId xmlns:a16="http://schemas.microsoft.com/office/drawing/2014/main" id="{4EC129B8-B1B3-45B9-ADAB-2ABCDA838AA0}"/>
                </a:ext>
              </a:extLst>
            </p:cNvPr>
            <p:cNvSpPr>
              <a:spLocks noChangeArrowheads="1"/>
            </p:cNvSpPr>
            <p:nvPr/>
          </p:nvSpPr>
          <p:spPr bwMode="auto">
            <a:xfrm>
              <a:off x="2159" y="3119"/>
              <a:ext cx="62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zh-CN" altLang="en-US">
                  <a:latin typeface="宋体" panose="02010600030101010101" pitchFamily="2" charset="-122"/>
                </a:rPr>
                <a:t>女</a:t>
              </a:r>
              <a:r>
                <a:rPr lang="zh-CN" altLang="en-US">
                  <a:latin typeface="Arial" panose="020B0604020202020204" pitchFamily="34" charset="0"/>
                </a:rPr>
                <a:t> </a:t>
              </a:r>
            </a:p>
          </p:txBody>
        </p:sp>
        <p:sp>
          <p:nvSpPr>
            <p:cNvPr id="8210" name="Rectangle 19">
              <a:extLst>
                <a:ext uri="{FF2B5EF4-FFF2-40B4-BE49-F238E27FC236}">
                  <a16:creationId xmlns:a16="http://schemas.microsoft.com/office/drawing/2014/main" id="{F7D1CC03-5AAF-4A4A-937E-30057184649C}"/>
                </a:ext>
              </a:extLst>
            </p:cNvPr>
            <p:cNvSpPr>
              <a:spLocks noChangeArrowheads="1"/>
            </p:cNvSpPr>
            <p:nvPr/>
          </p:nvSpPr>
          <p:spPr bwMode="auto">
            <a:xfrm>
              <a:off x="1430" y="3119"/>
              <a:ext cx="72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zh-CN" altLang="en-US">
                  <a:latin typeface="宋体" panose="02010600030101010101" pitchFamily="2" charset="-122"/>
                </a:rPr>
                <a:t>赵虹玲</a:t>
              </a:r>
              <a:endParaRPr lang="zh-CN" altLang="en-US">
                <a:latin typeface="Arial" panose="020B0604020202020204" pitchFamily="34" charset="0"/>
              </a:endParaRPr>
            </a:p>
          </p:txBody>
        </p:sp>
        <p:sp>
          <p:nvSpPr>
            <p:cNvPr id="8211" name="Rectangle 20">
              <a:extLst>
                <a:ext uri="{FF2B5EF4-FFF2-40B4-BE49-F238E27FC236}">
                  <a16:creationId xmlns:a16="http://schemas.microsoft.com/office/drawing/2014/main" id="{99948631-E85A-41AB-9F42-16394B3B71CB}"/>
                </a:ext>
              </a:extLst>
            </p:cNvPr>
            <p:cNvSpPr>
              <a:spLocks noChangeArrowheads="1"/>
            </p:cNvSpPr>
            <p:nvPr/>
          </p:nvSpPr>
          <p:spPr bwMode="auto">
            <a:xfrm>
              <a:off x="816" y="3119"/>
              <a:ext cx="61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en-US" altLang="zh-CN">
                  <a:latin typeface="Arial" panose="020B0604020202020204" pitchFamily="34" charset="0"/>
                </a:rPr>
                <a:t>101 </a:t>
              </a:r>
            </a:p>
          </p:txBody>
        </p:sp>
        <p:sp>
          <p:nvSpPr>
            <p:cNvPr id="8212" name="Rectangle 21">
              <a:extLst>
                <a:ext uri="{FF2B5EF4-FFF2-40B4-BE49-F238E27FC236}">
                  <a16:creationId xmlns:a16="http://schemas.microsoft.com/office/drawing/2014/main" id="{D38560FA-E0FD-4E1C-994B-A3E01BAA73B1}"/>
                </a:ext>
              </a:extLst>
            </p:cNvPr>
            <p:cNvSpPr>
              <a:spLocks noChangeArrowheads="1"/>
            </p:cNvSpPr>
            <p:nvPr/>
          </p:nvSpPr>
          <p:spPr bwMode="auto">
            <a:xfrm>
              <a:off x="4381" y="2832"/>
              <a:ext cx="65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zh-CN" altLang="en-US">
                  <a:latin typeface="宋体" panose="02010600030101010101" pitchFamily="2" charset="-122"/>
                </a:rPr>
                <a:t>住</a:t>
              </a:r>
              <a:r>
                <a:rPr lang="zh-CN" altLang="en-US">
                  <a:latin typeface="Arial" panose="020B0604020202020204" pitchFamily="34" charset="0"/>
                </a:rPr>
                <a:t> </a:t>
              </a:r>
              <a:r>
                <a:rPr lang="zh-CN" altLang="en-US">
                  <a:latin typeface="宋体" panose="02010600030101010101" pitchFamily="2" charset="-122"/>
                </a:rPr>
                <a:t>址</a:t>
              </a:r>
              <a:r>
                <a:rPr lang="zh-CN" altLang="en-US">
                  <a:latin typeface="Arial" panose="020B0604020202020204" pitchFamily="34" charset="0"/>
                </a:rPr>
                <a:t> </a:t>
              </a:r>
            </a:p>
          </p:txBody>
        </p:sp>
        <p:sp>
          <p:nvSpPr>
            <p:cNvPr id="8213" name="Rectangle 22">
              <a:extLst>
                <a:ext uri="{FF2B5EF4-FFF2-40B4-BE49-F238E27FC236}">
                  <a16:creationId xmlns:a16="http://schemas.microsoft.com/office/drawing/2014/main" id="{D01756AA-CF66-4074-AC75-719D34B02F5A}"/>
                </a:ext>
              </a:extLst>
            </p:cNvPr>
            <p:cNvSpPr>
              <a:spLocks noChangeArrowheads="1"/>
            </p:cNvSpPr>
            <p:nvPr/>
          </p:nvSpPr>
          <p:spPr bwMode="auto">
            <a:xfrm>
              <a:off x="3414" y="2832"/>
              <a:ext cx="96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zh-CN" altLang="en-US">
                  <a:latin typeface="宋体" panose="02010600030101010101" pitchFamily="2" charset="-122"/>
                </a:rPr>
                <a:t>出生年月</a:t>
              </a:r>
              <a:r>
                <a:rPr lang="zh-CN" altLang="en-US">
                  <a:latin typeface="Arial" panose="020B0604020202020204" pitchFamily="34" charset="0"/>
                </a:rPr>
                <a:t> </a:t>
              </a:r>
            </a:p>
          </p:txBody>
        </p:sp>
        <p:sp>
          <p:nvSpPr>
            <p:cNvPr id="8214" name="Rectangle 23">
              <a:extLst>
                <a:ext uri="{FF2B5EF4-FFF2-40B4-BE49-F238E27FC236}">
                  <a16:creationId xmlns:a16="http://schemas.microsoft.com/office/drawing/2014/main" id="{1A92CCA5-D7CC-490C-8B4B-0C281EFF9A9D}"/>
                </a:ext>
              </a:extLst>
            </p:cNvPr>
            <p:cNvSpPr>
              <a:spLocks noChangeArrowheads="1"/>
            </p:cNvSpPr>
            <p:nvPr/>
          </p:nvSpPr>
          <p:spPr bwMode="auto">
            <a:xfrm>
              <a:off x="2784" y="2832"/>
              <a:ext cx="63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zh-CN" altLang="en-US">
                  <a:latin typeface="宋体" panose="02010600030101010101" pitchFamily="2" charset="-122"/>
                </a:rPr>
                <a:t>籍</a:t>
              </a:r>
              <a:r>
                <a:rPr lang="zh-CN" altLang="en-US">
                  <a:latin typeface="Arial" panose="020B0604020202020204" pitchFamily="34" charset="0"/>
                </a:rPr>
                <a:t> </a:t>
              </a:r>
              <a:r>
                <a:rPr lang="zh-CN" altLang="en-US">
                  <a:latin typeface="宋体" panose="02010600030101010101" pitchFamily="2" charset="-122"/>
                </a:rPr>
                <a:t>贯</a:t>
              </a:r>
              <a:endParaRPr lang="zh-CN" altLang="en-US">
                <a:latin typeface="Arial" panose="020B0604020202020204" pitchFamily="34" charset="0"/>
              </a:endParaRPr>
            </a:p>
          </p:txBody>
        </p:sp>
        <p:sp>
          <p:nvSpPr>
            <p:cNvPr id="8215" name="Rectangle 24">
              <a:extLst>
                <a:ext uri="{FF2B5EF4-FFF2-40B4-BE49-F238E27FC236}">
                  <a16:creationId xmlns:a16="http://schemas.microsoft.com/office/drawing/2014/main" id="{E4CE3C24-C0BF-482F-AF52-69CEB65B0FF6}"/>
                </a:ext>
              </a:extLst>
            </p:cNvPr>
            <p:cNvSpPr>
              <a:spLocks noChangeArrowheads="1"/>
            </p:cNvSpPr>
            <p:nvPr/>
          </p:nvSpPr>
          <p:spPr bwMode="auto">
            <a:xfrm>
              <a:off x="2159" y="2832"/>
              <a:ext cx="62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zh-CN" altLang="en-US">
                  <a:latin typeface="宋体" panose="02010600030101010101" pitchFamily="2" charset="-122"/>
                </a:rPr>
                <a:t>性</a:t>
              </a:r>
              <a:r>
                <a:rPr lang="zh-CN" altLang="en-US">
                  <a:latin typeface="Arial" panose="020B0604020202020204" pitchFamily="34" charset="0"/>
                </a:rPr>
                <a:t>  </a:t>
              </a:r>
              <a:r>
                <a:rPr lang="zh-CN" altLang="en-US">
                  <a:latin typeface="宋体" panose="02010600030101010101" pitchFamily="2" charset="-122"/>
                </a:rPr>
                <a:t>别</a:t>
              </a:r>
              <a:r>
                <a:rPr lang="zh-CN" altLang="en-US">
                  <a:latin typeface="Arial" panose="020B0604020202020204" pitchFamily="34" charset="0"/>
                </a:rPr>
                <a:t> </a:t>
              </a:r>
            </a:p>
          </p:txBody>
        </p:sp>
        <p:sp>
          <p:nvSpPr>
            <p:cNvPr id="8216" name="Rectangle 25">
              <a:extLst>
                <a:ext uri="{FF2B5EF4-FFF2-40B4-BE49-F238E27FC236}">
                  <a16:creationId xmlns:a16="http://schemas.microsoft.com/office/drawing/2014/main" id="{610421FD-4EA4-454A-AAB4-8F911FE7C7D0}"/>
                </a:ext>
              </a:extLst>
            </p:cNvPr>
            <p:cNvSpPr>
              <a:spLocks noChangeArrowheads="1"/>
            </p:cNvSpPr>
            <p:nvPr/>
          </p:nvSpPr>
          <p:spPr bwMode="auto">
            <a:xfrm>
              <a:off x="1430" y="2832"/>
              <a:ext cx="72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zh-CN" altLang="en-US">
                  <a:latin typeface="宋体" panose="02010600030101010101" pitchFamily="2" charset="-122"/>
                </a:rPr>
                <a:t>姓</a:t>
              </a:r>
              <a:r>
                <a:rPr lang="zh-CN" altLang="en-US">
                  <a:latin typeface="Arial" panose="020B0604020202020204" pitchFamily="34" charset="0"/>
                </a:rPr>
                <a:t>  </a:t>
              </a:r>
              <a:r>
                <a:rPr lang="zh-CN" altLang="en-US">
                  <a:latin typeface="宋体" panose="02010600030101010101" pitchFamily="2" charset="-122"/>
                </a:rPr>
                <a:t>名</a:t>
              </a:r>
              <a:r>
                <a:rPr lang="zh-CN" altLang="en-US">
                  <a:latin typeface="Arial" panose="020B0604020202020204" pitchFamily="34" charset="0"/>
                </a:rPr>
                <a:t> </a:t>
              </a:r>
            </a:p>
          </p:txBody>
        </p:sp>
        <p:sp>
          <p:nvSpPr>
            <p:cNvPr id="8217" name="Rectangle 26">
              <a:extLst>
                <a:ext uri="{FF2B5EF4-FFF2-40B4-BE49-F238E27FC236}">
                  <a16:creationId xmlns:a16="http://schemas.microsoft.com/office/drawing/2014/main" id="{2CE14F4D-9C69-4A6D-A3FE-B692CA15871D}"/>
                </a:ext>
              </a:extLst>
            </p:cNvPr>
            <p:cNvSpPr>
              <a:spLocks noChangeArrowheads="1"/>
            </p:cNvSpPr>
            <p:nvPr/>
          </p:nvSpPr>
          <p:spPr bwMode="auto">
            <a:xfrm>
              <a:off x="816" y="2832"/>
              <a:ext cx="61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zh-CN" altLang="en-US">
                  <a:latin typeface="宋体" panose="02010600030101010101" pitchFamily="2" charset="-122"/>
                </a:rPr>
                <a:t>学</a:t>
              </a:r>
              <a:r>
                <a:rPr lang="zh-CN" altLang="en-US">
                  <a:latin typeface="Arial" panose="020B0604020202020204" pitchFamily="34" charset="0"/>
                </a:rPr>
                <a:t>  </a:t>
              </a:r>
              <a:r>
                <a:rPr lang="zh-CN" altLang="en-US">
                  <a:latin typeface="宋体" panose="02010600030101010101" pitchFamily="2" charset="-122"/>
                </a:rPr>
                <a:t>号</a:t>
              </a:r>
              <a:r>
                <a:rPr lang="zh-CN" altLang="en-US">
                  <a:latin typeface="Arial" panose="020B0604020202020204" pitchFamily="34" charset="0"/>
                </a:rPr>
                <a:t> </a:t>
              </a:r>
            </a:p>
          </p:txBody>
        </p:sp>
        <p:sp>
          <p:nvSpPr>
            <p:cNvPr id="8218" name="Line 27">
              <a:extLst>
                <a:ext uri="{FF2B5EF4-FFF2-40B4-BE49-F238E27FC236}">
                  <a16:creationId xmlns:a16="http://schemas.microsoft.com/office/drawing/2014/main" id="{DFE8F3D7-C501-43D2-A98E-F8353BF582A0}"/>
                </a:ext>
              </a:extLst>
            </p:cNvPr>
            <p:cNvSpPr>
              <a:spLocks noChangeShapeType="1"/>
            </p:cNvSpPr>
            <p:nvPr/>
          </p:nvSpPr>
          <p:spPr bwMode="auto">
            <a:xfrm>
              <a:off x="816" y="2832"/>
              <a:ext cx="4224"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19" name="Line 28">
              <a:extLst>
                <a:ext uri="{FF2B5EF4-FFF2-40B4-BE49-F238E27FC236}">
                  <a16:creationId xmlns:a16="http://schemas.microsoft.com/office/drawing/2014/main" id="{509EA899-A6E2-4D47-B372-1AC8E68A4B45}"/>
                </a:ext>
              </a:extLst>
            </p:cNvPr>
            <p:cNvSpPr>
              <a:spLocks noChangeShapeType="1"/>
            </p:cNvSpPr>
            <p:nvPr/>
          </p:nvSpPr>
          <p:spPr bwMode="auto">
            <a:xfrm>
              <a:off x="816" y="3119"/>
              <a:ext cx="422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20" name="Line 29">
              <a:extLst>
                <a:ext uri="{FF2B5EF4-FFF2-40B4-BE49-F238E27FC236}">
                  <a16:creationId xmlns:a16="http://schemas.microsoft.com/office/drawing/2014/main" id="{A4FF0EDD-92C3-4697-BB0A-F6ECB073E9C0}"/>
                </a:ext>
              </a:extLst>
            </p:cNvPr>
            <p:cNvSpPr>
              <a:spLocks noChangeShapeType="1"/>
            </p:cNvSpPr>
            <p:nvPr/>
          </p:nvSpPr>
          <p:spPr bwMode="auto">
            <a:xfrm>
              <a:off x="816" y="3406"/>
              <a:ext cx="422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21" name="Line 30">
              <a:extLst>
                <a:ext uri="{FF2B5EF4-FFF2-40B4-BE49-F238E27FC236}">
                  <a16:creationId xmlns:a16="http://schemas.microsoft.com/office/drawing/2014/main" id="{A4863BAE-41AF-4471-858A-6B10E6E2D0B5}"/>
                </a:ext>
              </a:extLst>
            </p:cNvPr>
            <p:cNvSpPr>
              <a:spLocks noChangeShapeType="1"/>
            </p:cNvSpPr>
            <p:nvPr/>
          </p:nvSpPr>
          <p:spPr bwMode="auto">
            <a:xfrm>
              <a:off x="816" y="3694"/>
              <a:ext cx="4224"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22" name="Line 31">
              <a:extLst>
                <a:ext uri="{FF2B5EF4-FFF2-40B4-BE49-F238E27FC236}">
                  <a16:creationId xmlns:a16="http://schemas.microsoft.com/office/drawing/2014/main" id="{911CE7DD-5E85-48FA-A130-217299589B52}"/>
                </a:ext>
              </a:extLst>
            </p:cNvPr>
            <p:cNvSpPr>
              <a:spLocks noChangeShapeType="1"/>
            </p:cNvSpPr>
            <p:nvPr/>
          </p:nvSpPr>
          <p:spPr bwMode="auto">
            <a:xfrm>
              <a:off x="816" y="2832"/>
              <a:ext cx="0" cy="862"/>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23" name="Line 32">
              <a:extLst>
                <a:ext uri="{FF2B5EF4-FFF2-40B4-BE49-F238E27FC236}">
                  <a16:creationId xmlns:a16="http://schemas.microsoft.com/office/drawing/2014/main" id="{EB496DEB-B662-4245-A4A8-259DAF246A69}"/>
                </a:ext>
              </a:extLst>
            </p:cNvPr>
            <p:cNvSpPr>
              <a:spLocks noChangeShapeType="1"/>
            </p:cNvSpPr>
            <p:nvPr/>
          </p:nvSpPr>
          <p:spPr bwMode="auto">
            <a:xfrm>
              <a:off x="1430" y="2832"/>
              <a:ext cx="0" cy="86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24" name="Line 33">
              <a:extLst>
                <a:ext uri="{FF2B5EF4-FFF2-40B4-BE49-F238E27FC236}">
                  <a16:creationId xmlns:a16="http://schemas.microsoft.com/office/drawing/2014/main" id="{3F0AE844-1002-486B-B1C0-3BFCEB8F866F}"/>
                </a:ext>
              </a:extLst>
            </p:cNvPr>
            <p:cNvSpPr>
              <a:spLocks noChangeShapeType="1"/>
            </p:cNvSpPr>
            <p:nvPr/>
          </p:nvSpPr>
          <p:spPr bwMode="auto">
            <a:xfrm>
              <a:off x="2159" y="2832"/>
              <a:ext cx="0" cy="86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25" name="Line 34">
              <a:extLst>
                <a:ext uri="{FF2B5EF4-FFF2-40B4-BE49-F238E27FC236}">
                  <a16:creationId xmlns:a16="http://schemas.microsoft.com/office/drawing/2014/main" id="{3B15EC68-D6D1-4817-AC31-12244571F0F6}"/>
                </a:ext>
              </a:extLst>
            </p:cNvPr>
            <p:cNvSpPr>
              <a:spLocks noChangeShapeType="1"/>
            </p:cNvSpPr>
            <p:nvPr/>
          </p:nvSpPr>
          <p:spPr bwMode="auto">
            <a:xfrm>
              <a:off x="2784" y="2832"/>
              <a:ext cx="0" cy="86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26" name="Line 35">
              <a:extLst>
                <a:ext uri="{FF2B5EF4-FFF2-40B4-BE49-F238E27FC236}">
                  <a16:creationId xmlns:a16="http://schemas.microsoft.com/office/drawing/2014/main" id="{A29E7FB8-EB28-44E7-B667-EC203E31D052}"/>
                </a:ext>
              </a:extLst>
            </p:cNvPr>
            <p:cNvSpPr>
              <a:spLocks noChangeShapeType="1"/>
            </p:cNvSpPr>
            <p:nvPr/>
          </p:nvSpPr>
          <p:spPr bwMode="auto">
            <a:xfrm>
              <a:off x="3414" y="2832"/>
              <a:ext cx="0" cy="86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27" name="Line 36">
              <a:extLst>
                <a:ext uri="{FF2B5EF4-FFF2-40B4-BE49-F238E27FC236}">
                  <a16:creationId xmlns:a16="http://schemas.microsoft.com/office/drawing/2014/main" id="{69D11415-0E00-473B-BC0D-342FB144CA68}"/>
                </a:ext>
              </a:extLst>
            </p:cNvPr>
            <p:cNvSpPr>
              <a:spLocks noChangeShapeType="1"/>
            </p:cNvSpPr>
            <p:nvPr/>
          </p:nvSpPr>
          <p:spPr bwMode="auto">
            <a:xfrm>
              <a:off x="4381" y="2832"/>
              <a:ext cx="0" cy="86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28" name="Line 37">
              <a:extLst>
                <a:ext uri="{FF2B5EF4-FFF2-40B4-BE49-F238E27FC236}">
                  <a16:creationId xmlns:a16="http://schemas.microsoft.com/office/drawing/2014/main" id="{58C4A5AB-A528-4EC8-97EE-A20A9D9BF1D1}"/>
                </a:ext>
              </a:extLst>
            </p:cNvPr>
            <p:cNvSpPr>
              <a:spLocks noChangeShapeType="1"/>
            </p:cNvSpPr>
            <p:nvPr/>
          </p:nvSpPr>
          <p:spPr bwMode="auto">
            <a:xfrm>
              <a:off x="5040" y="2832"/>
              <a:ext cx="0" cy="862"/>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29" name="Line 71">
              <a:extLst>
                <a:ext uri="{FF2B5EF4-FFF2-40B4-BE49-F238E27FC236}">
                  <a16:creationId xmlns:a16="http://schemas.microsoft.com/office/drawing/2014/main" id="{12CF9812-1DFA-4B4C-B655-3B8203632B8C}"/>
                </a:ext>
              </a:extLst>
            </p:cNvPr>
            <p:cNvSpPr>
              <a:spLocks noChangeShapeType="1"/>
            </p:cNvSpPr>
            <p:nvPr/>
          </p:nvSpPr>
          <p:spPr bwMode="auto">
            <a:xfrm>
              <a:off x="4896" y="2592"/>
              <a:ext cx="0" cy="19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30" name="Line 72">
              <a:extLst>
                <a:ext uri="{FF2B5EF4-FFF2-40B4-BE49-F238E27FC236}">
                  <a16:creationId xmlns:a16="http://schemas.microsoft.com/office/drawing/2014/main" id="{6242EB60-D686-46BD-97D4-D47D2C9A23B3}"/>
                </a:ext>
              </a:extLst>
            </p:cNvPr>
            <p:cNvSpPr>
              <a:spLocks noChangeShapeType="1"/>
            </p:cNvSpPr>
            <p:nvPr/>
          </p:nvSpPr>
          <p:spPr bwMode="auto">
            <a:xfrm flipH="1">
              <a:off x="5040" y="3120"/>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31" name="Text Box 74">
              <a:extLst>
                <a:ext uri="{FF2B5EF4-FFF2-40B4-BE49-F238E27FC236}">
                  <a16:creationId xmlns:a16="http://schemas.microsoft.com/office/drawing/2014/main" id="{7370F83D-FC6D-4A48-8FD6-03B4E15701B4}"/>
                </a:ext>
              </a:extLst>
            </p:cNvPr>
            <p:cNvSpPr txBox="1">
              <a:spLocks noChangeArrowheads="1"/>
            </p:cNvSpPr>
            <p:nvPr/>
          </p:nvSpPr>
          <p:spPr bwMode="auto">
            <a:xfrm>
              <a:off x="5057" y="3168"/>
              <a:ext cx="271"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b="1"/>
                <a:t>数据元素</a:t>
              </a:r>
            </a:p>
          </p:txBody>
        </p:sp>
        <p:sp>
          <p:nvSpPr>
            <p:cNvPr id="8232" name="Text Box 76">
              <a:extLst>
                <a:ext uri="{FF2B5EF4-FFF2-40B4-BE49-F238E27FC236}">
                  <a16:creationId xmlns:a16="http://schemas.microsoft.com/office/drawing/2014/main" id="{68EB91E9-40FF-4369-926C-C88FD16AAFD8}"/>
                </a:ext>
              </a:extLst>
            </p:cNvPr>
            <p:cNvSpPr txBox="1">
              <a:spLocks noChangeArrowheads="1"/>
            </p:cNvSpPr>
            <p:nvPr/>
          </p:nvSpPr>
          <p:spPr bwMode="auto">
            <a:xfrm>
              <a:off x="4320" y="2592"/>
              <a:ext cx="5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b="1"/>
                <a:t>数据项</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a:extLst>
              <a:ext uri="{FF2B5EF4-FFF2-40B4-BE49-F238E27FC236}">
                <a16:creationId xmlns:a16="http://schemas.microsoft.com/office/drawing/2014/main" id="{47C5AA0E-7363-4567-A995-32FC288C4026}"/>
              </a:ext>
            </a:extLst>
          </p:cNvPr>
          <p:cNvSpPr>
            <a:spLocks noGrp="1" noChangeArrowheads="1"/>
          </p:cNvSpPr>
          <p:nvPr>
            <p:ph type="title"/>
          </p:nvPr>
        </p:nvSpPr>
        <p:spPr/>
        <p:txBody>
          <a:bodyPr/>
          <a:lstStyle/>
          <a:p>
            <a:pPr eaLnBrk="1" hangingPunct="1"/>
            <a:r>
              <a:rPr lang="en-US" altLang="zh-CN"/>
              <a:t>1.5  </a:t>
            </a:r>
            <a:r>
              <a:rPr lang="zh-CN" altLang="en-US">
                <a:latin typeface="宋体" panose="02010600030101010101" pitchFamily="2" charset="-122"/>
              </a:rPr>
              <a:t>对算法作性能评价</a:t>
            </a:r>
            <a:r>
              <a:rPr lang="zh-CN" altLang="en-US"/>
              <a:t> </a:t>
            </a:r>
          </a:p>
        </p:txBody>
      </p:sp>
      <p:sp>
        <p:nvSpPr>
          <p:cNvPr id="51205" name="Rectangle 3">
            <a:extLst>
              <a:ext uri="{FF2B5EF4-FFF2-40B4-BE49-F238E27FC236}">
                <a16:creationId xmlns:a16="http://schemas.microsoft.com/office/drawing/2014/main" id="{46005B8B-D6E1-44DB-8F76-D7CE2FC7E88B}"/>
              </a:ext>
            </a:extLst>
          </p:cNvPr>
          <p:cNvSpPr>
            <a:spLocks noGrp="1" noChangeArrowheads="1"/>
          </p:cNvSpPr>
          <p:nvPr>
            <p:ph idx="1"/>
          </p:nvPr>
        </p:nvSpPr>
        <p:spPr/>
        <p:txBody>
          <a:bodyPr/>
          <a:lstStyle/>
          <a:p>
            <a:pPr eaLnBrk="1" hangingPunct="1">
              <a:lnSpc>
                <a:spcPct val="90000"/>
              </a:lnSpc>
            </a:pPr>
            <a:r>
              <a:rPr lang="zh-CN" altLang="en-US">
                <a:latin typeface="黑体" panose="02010609060101010101" pitchFamily="49" charset="-122"/>
                <a:ea typeface="黑体" panose="02010609060101010101" pitchFamily="49" charset="-122"/>
              </a:rPr>
              <a:t>评价算法的标准：</a:t>
            </a:r>
          </a:p>
          <a:p>
            <a:pPr eaLnBrk="1" hangingPunct="1">
              <a:lnSpc>
                <a:spcPct val="90000"/>
              </a:lnSpc>
              <a:buFont typeface="Wingdings" panose="05000000000000000000" pitchFamily="2" charset="2"/>
              <a:buNone/>
            </a:pPr>
            <a:r>
              <a:rPr lang="zh-CN" altLang="en-US">
                <a:latin typeface="宋体" panose="02010600030101010101" pitchFamily="2" charset="-122"/>
              </a:rPr>
              <a:t>		 评价一个算法主要看这个算法所占用机器资源的多少，而这些资源中时间代价与空间代价是两个主要的方面，通常是以算法执行所需的机器时间和所占用的存储空间来判断一个算法的优劣。</a:t>
            </a:r>
            <a:r>
              <a:rPr lang="zh-CN" altLang="en-US"/>
              <a:t> </a:t>
            </a:r>
          </a:p>
          <a:p>
            <a:pPr eaLnBrk="1" hangingPunct="1">
              <a:lnSpc>
                <a:spcPct val="90000"/>
              </a:lnSpc>
            </a:pPr>
            <a:r>
              <a:rPr lang="zh-CN" altLang="en-US">
                <a:latin typeface="黑体" panose="02010609060101010101" pitchFamily="49" charset="-122"/>
                <a:ea typeface="黑体" panose="02010609060101010101" pitchFamily="49" charset="-122"/>
                <a:hlinkClick r:id="rId2" action="ppaction://hlinksldjump"/>
              </a:rPr>
              <a:t>性能评价 </a:t>
            </a:r>
            <a:endParaRPr lang="zh-CN" altLang="en-US">
              <a:latin typeface="黑体" panose="02010609060101010101" pitchFamily="49" charset="-122"/>
              <a:ea typeface="黑体" panose="02010609060101010101" pitchFamily="49" charset="-122"/>
            </a:endParaRPr>
          </a:p>
          <a:p>
            <a:pPr eaLnBrk="1" hangingPunct="1">
              <a:lnSpc>
                <a:spcPct val="90000"/>
              </a:lnSpc>
            </a:pPr>
            <a:r>
              <a:rPr lang="zh-CN" altLang="en-US" b="1">
                <a:latin typeface="宋体" panose="02010600030101010101" pitchFamily="2" charset="-122"/>
                <a:hlinkClick r:id="rId3" action="ppaction://hlinksldjump"/>
              </a:rPr>
              <a:t>有关数量关系计算</a:t>
            </a:r>
            <a:r>
              <a:rPr lang="zh-CN" altLang="en-US">
                <a:hlinkClick r:id="rId3" action="ppaction://hlinksldjump"/>
              </a:rPr>
              <a:t> </a:t>
            </a:r>
            <a:endParaRPr lang="zh-CN" altLang="en-US"/>
          </a:p>
        </p:txBody>
      </p:sp>
      <p:sp>
        <p:nvSpPr>
          <p:cNvPr id="6" name="灯片编号占位符 5">
            <a:extLst>
              <a:ext uri="{FF2B5EF4-FFF2-40B4-BE49-F238E27FC236}">
                <a16:creationId xmlns:a16="http://schemas.microsoft.com/office/drawing/2014/main" id="{003570AE-A73E-4D8F-980C-71539FCACC72}"/>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5CA3CED-0826-4F58-B61D-B6CB360A18D8}" type="slidenum">
              <a:rPr kumimoji="0" lang="en-US" altLang="zh-CN" sz="2600">
                <a:solidFill>
                  <a:schemeClr val="bg1"/>
                </a:solidFill>
                <a:latin typeface="Arial" panose="020B0604020202020204" pitchFamily="34" charset="0"/>
              </a:rPr>
              <a:pPr eaLnBrk="1" hangingPunct="1"/>
              <a:t>50</a:t>
            </a:fld>
            <a:endParaRPr kumimoji="0" lang="en-US" altLang="zh-CN" sz="2600">
              <a:solidFill>
                <a:schemeClr val="bg1"/>
              </a:solidFill>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a:extLst>
              <a:ext uri="{FF2B5EF4-FFF2-40B4-BE49-F238E27FC236}">
                <a16:creationId xmlns:a16="http://schemas.microsoft.com/office/drawing/2014/main" id="{F1A1FDD8-0DE5-4B20-9F13-8D8370A26BE5}"/>
              </a:ext>
            </a:extLst>
          </p:cNvPr>
          <p:cNvSpPr>
            <a:spLocks noGrp="1" noChangeArrowheads="1"/>
          </p:cNvSpPr>
          <p:nvPr>
            <p:ph type="title"/>
          </p:nvPr>
        </p:nvSpPr>
        <p:spPr/>
        <p:txBody>
          <a:bodyPr/>
          <a:lstStyle/>
          <a:p>
            <a:pPr eaLnBrk="1" hangingPunct="1"/>
            <a:r>
              <a:rPr lang="zh-CN" altLang="en-US" b="0">
                <a:latin typeface="宋体" panose="02010600030101010101" pitchFamily="2" charset="-122"/>
              </a:rPr>
              <a:t>性能评价</a:t>
            </a:r>
          </a:p>
        </p:txBody>
      </p:sp>
      <p:sp>
        <p:nvSpPr>
          <p:cNvPr id="52229" name="Rectangle 3">
            <a:extLst>
              <a:ext uri="{FF2B5EF4-FFF2-40B4-BE49-F238E27FC236}">
                <a16:creationId xmlns:a16="http://schemas.microsoft.com/office/drawing/2014/main" id="{20D36547-86DD-43DC-A818-0764BC929520}"/>
              </a:ext>
            </a:extLst>
          </p:cNvPr>
          <p:cNvSpPr>
            <a:spLocks noGrp="1" noChangeArrowheads="1"/>
          </p:cNvSpPr>
          <p:nvPr>
            <p:ph idx="1"/>
          </p:nvPr>
        </p:nvSpPr>
        <p:spPr>
          <a:xfrm>
            <a:off x="1991544" y="1700808"/>
            <a:ext cx="8001000" cy="1371600"/>
          </a:xfrm>
        </p:spPr>
        <p:txBody>
          <a:bodyPr/>
          <a:lstStyle/>
          <a:p>
            <a:pPr algn="just" eaLnBrk="1" hangingPunct="1">
              <a:lnSpc>
                <a:spcPct val="90000"/>
              </a:lnSpc>
            </a:pPr>
            <a:r>
              <a:rPr lang="zh-CN" altLang="en-US" b="1">
                <a:solidFill>
                  <a:srgbClr val="FF00FF"/>
                </a:solidFill>
                <a:latin typeface="Times New Roman" panose="02020603050405020304" pitchFamily="18" charset="0"/>
              </a:rPr>
              <a:t>定义：</a:t>
            </a:r>
          </a:p>
          <a:p>
            <a:pPr algn="just" eaLnBrk="1" hangingPunct="1">
              <a:lnSpc>
                <a:spcPct val="90000"/>
              </a:lnSpc>
              <a:buFont typeface="Wingdings" panose="05000000000000000000" pitchFamily="2" charset="2"/>
              <a:buNone/>
            </a:pPr>
            <a:r>
              <a:rPr lang="zh-CN" altLang="en-US">
                <a:latin typeface="Times New Roman" panose="02020603050405020304" pitchFamily="18" charset="0"/>
              </a:rPr>
              <a:t>    </a:t>
            </a:r>
            <a:r>
              <a:rPr lang="zh-CN" altLang="en-US" b="1">
                <a:latin typeface="Times New Roman" panose="02020603050405020304" pitchFamily="18" charset="0"/>
              </a:rPr>
              <a:t>对问题规模与该算法在运行时所占的空间</a:t>
            </a:r>
            <a:r>
              <a:rPr lang="en-US" altLang="zh-CN" b="1"/>
              <a:t>S</a:t>
            </a:r>
            <a:r>
              <a:rPr lang="zh-CN" altLang="en-US" b="1">
                <a:latin typeface="Times New Roman" panose="02020603050405020304" pitchFamily="18" charset="0"/>
              </a:rPr>
              <a:t>与所耗费的时间</a:t>
            </a:r>
            <a:r>
              <a:rPr lang="en-US" altLang="zh-CN" b="1"/>
              <a:t>T</a:t>
            </a:r>
            <a:r>
              <a:rPr lang="zh-CN" altLang="en-US" b="1">
                <a:latin typeface="Times New Roman" panose="02020603050405020304" pitchFamily="18" charset="0"/>
              </a:rPr>
              <a:t>给出一个数量关系的评价</a:t>
            </a:r>
            <a:r>
              <a:rPr lang="zh-CN" altLang="en-US">
                <a:latin typeface="Times New Roman" panose="02020603050405020304" pitchFamily="18" charset="0"/>
              </a:rPr>
              <a:t>。</a:t>
            </a:r>
            <a:endParaRPr lang="zh-CN" altLang="en-US">
              <a:latin typeface="宋体" panose="02010600030101010101" pitchFamily="2" charset="-122"/>
            </a:endParaRPr>
          </a:p>
        </p:txBody>
      </p:sp>
      <p:sp>
        <p:nvSpPr>
          <p:cNvPr id="7" name="灯片编号占位符 5">
            <a:extLst>
              <a:ext uri="{FF2B5EF4-FFF2-40B4-BE49-F238E27FC236}">
                <a16:creationId xmlns:a16="http://schemas.microsoft.com/office/drawing/2014/main" id="{9FB91F2E-0A1C-4E0F-8A14-039227638093}"/>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51A93C8-98C2-4A3C-9B5B-050F49DECE11}" type="slidenum">
              <a:rPr kumimoji="0" lang="en-US" altLang="zh-CN" sz="2600">
                <a:solidFill>
                  <a:schemeClr val="bg1"/>
                </a:solidFill>
                <a:latin typeface="Arial" panose="020B0604020202020204" pitchFamily="34" charset="0"/>
              </a:rPr>
              <a:pPr eaLnBrk="1" hangingPunct="1"/>
              <a:t>51</a:t>
            </a:fld>
            <a:endParaRPr kumimoji="0" lang="en-US" altLang="zh-CN" sz="2600">
              <a:solidFill>
                <a:schemeClr val="bg1"/>
              </a:solidFill>
              <a:latin typeface="Arial" panose="020B0604020202020204" pitchFamily="34" charset="0"/>
            </a:endParaRPr>
          </a:p>
        </p:txBody>
      </p:sp>
      <p:sp>
        <p:nvSpPr>
          <p:cNvPr id="73733" name="Text Box 5">
            <a:extLst>
              <a:ext uri="{FF2B5EF4-FFF2-40B4-BE49-F238E27FC236}">
                <a16:creationId xmlns:a16="http://schemas.microsoft.com/office/drawing/2014/main" id="{17CDC801-22CB-45D6-AE57-90DAF6889707}"/>
              </a:ext>
            </a:extLst>
          </p:cNvPr>
          <p:cNvSpPr txBox="1">
            <a:spLocks noChangeArrowheads="1"/>
          </p:cNvSpPr>
          <p:nvPr/>
        </p:nvSpPr>
        <p:spPr bwMode="auto">
          <a:xfrm>
            <a:off x="2067744" y="3072408"/>
            <a:ext cx="7848600"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20000"/>
              </a:spcBef>
              <a:buClr>
                <a:schemeClr val="tx1"/>
              </a:buClr>
              <a:buSzPct val="75000"/>
              <a:buFont typeface="Wingdings" panose="05000000000000000000" pitchFamily="2" charset="2"/>
              <a:buNone/>
            </a:pPr>
            <a:r>
              <a:rPr lang="zh-CN" altLang="en-US" sz="2800" b="1"/>
              <a:t>问题规模</a:t>
            </a:r>
            <a:r>
              <a:rPr lang="en-US" altLang="zh-CN" sz="2800" b="1">
                <a:latin typeface="Arial" panose="020B0604020202020204" pitchFamily="34" charset="0"/>
              </a:rPr>
              <a:t>N</a:t>
            </a:r>
            <a:r>
              <a:rPr lang="en-US" altLang="zh-CN" sz="2800" b="1"/>
              <a:t>—</a:t>
            </a:r>
            <a:r>
              <a:rPr lang="zh-CN" altLang="en-US" sz="2800" b="1"/>
              <a:t>对不同的问题其含义不同：</a:t>
            </a:r>
          </a:p>
          <a:p>
            <a:pPr algn="just" eaLnBrk="1" hangingPunct="1">
              <a:lnSpc>
                <a:spcPct val="90000"/>
              </a:lnSpc>
              <a:spcBef>
                <a:spcPct val="20000"/>
              </a:spcBef>
              <a:buClr>
                <a:schemeClr val="tx1"/>
              </a:buClr>
              <a:buSzPct val="75000"/>
              <a:buFont typeface="Wingdings" panose="05000000000000000000" pitchFamily="2" charset="2"/>
              <a:buNone/>
            </a:pPr>
            <a:r>
              <a:rPr lang="zh-CN" altLang="en-US" sz="2800" b="1">
                <a:latin typeface="宋体" panose="02010600030101010101" pitchFamily="2" charset="-122"/>
              </a:rPr>
              <a:t>        </a:t>
            </a:r>
            <a:r>
              <a:rPr lang="zh-CN" altLang="en-US" sz="2800" b="1">
                <a:solidFill>
                  <a:srgbClr val="008000"/>
                </a:solidFill>
                <a:latin typeface="宋体" panose="02010600030101010101" pitchFamily="2" charset="-122"/>
              </a:rPr>
              <a:t>对矩阵是阶数；</a:t>
            </a:r>
          </a:p>
          <a:p>
            <a:pPr algn="just" eaLnBrk="1" hangingPunct="1">
              <a:lnSpc>
                <a:spcPct val="90000"/>
              </a:lnSpc>
              <a:spcBef>
                <a:spcPct val="20000"/>
              </a:spcBef>
              <a:buClr>
                <a:schemeClr val="tx1"/>
              </a:buClr>
              <a:buSzPct val="75000"/>
              <a:buFont typeface="Wingdings" panose="05000000000000000000" pitchFamily="2" charset="2"/>
              <a:buNone/>
            </a:pPr>
            <a:r>
              <a:rPr lang="zh-CN" altLang="en-US" sz="2800" b="1">
                <a:latin typeface="宋体" panose="02010600030101010101" pitchFamily="2" charset="-122"/>
              </a:rPr>
              <a:t>        </a:t>
            </a:r>
            <a:r>
              <a:rPr lang="zh-CN" altLang="en-US" sz="2800" b="1">
                <a:solidFill>
                  <a:srgbClr val="008000"/>
                </a:solidFill>
                <a:latin typeface="宋体" panose="02010600030101010101" pitchFamily="2" charset="-122"/>
              </a:rPr>
              <a:t>对多项式运算是多项式项数；</a:t>
            </a:r>
          </a:p>
          <a:p>
            <a:pPr algn="just" eaLnBrk="1" hangingPunct="1">
              <a:lnSpc>
                <a:spcPct val="90000"/>
              </a:lnSpc>
              <a:spcBef>
                <a:spcPct val="20000"/>
              </a:spcBef>
              <a:buClr>
                <a:schemeClr val="tx1"/>
              </a:buClr>
              <a:buSzPct val="75000"/>
              <a:buFont typeface="Wingdings" panose="05000000000000000000" pitchFamily="2" charset="2"/>
              <a:buNone/>
            </a:pPr>
            <a:r>
              <a:rPr lang="zh-CN" altLang="en-US" sz="2800" b="1">
                <a:solidFill>
                  <a:srgbClr val="008000"/>
                </a:solidFill>
                <a:latin typeface="宋体" panose="02010600030101010101" pitchFamily="2" charset="-122"/>
              </a:rPr>
              <a:t>        对图是顶点个数；</a:t>
            </a:r>
          </a:p>
          <a:p>
            <a:pPr algn="just" eaLnBrk="1" hangingPunct="1">
              <a:lnSpc>
                <a:spcPct val="90000"/>
              </a:lnSpc>
              <a:spcBef>
                <a:spcPct val="20000"/>
              </a:spcBef>
              <a:buClr>
                <a:schemeClr val="tx1"/>
              </a:buClr>
              <a:buSzPct val="75000"/>
              <a:buFont typeface="Wingdings" panose="05000000000000000000" pitchFamily="2" charset="2"/>
              <a:buNone/>
            </a:pPr>
            <a:r>
              <a:rPr lang="zh-CN" altLang="en-US" sz="2800" b="1">
                <a:solidFill>
                  <a:srgbClr val="008000"/>
                </a:solidFill>
                <a:latin typeface="宋体" panose="02010600030101010101" pitchFamily="2" charset="-122"/>
              </a:rPr>
              <a:t>        对集合运算是集合中元素个数。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3733"/>
                                        </p:tgtEl>
                                        <p:attrNameLst>
                                          <p:attrName>style.visibility</p:attrName>
                                        </p:attrNameLst>
                                      </p:cBhvr>
                                      <p:to>
                                        <p:strVal val="visible"/>
                                      </p:to>
                                    </p:set>
                                    <p:anim calcmode="lin" valueType="num">
                                      <p:cBhvr>
                                        <p:cTn id="7" dur="1000" fill="hold"/>
                                        <p:tgtEl>
                                          <p:spTgt spid="73733"/>
                                        </p:tgtEl>
                                        <p:attrNameLst>
                                          <p:attrName>ppt_w</p:attrName>
                                        </p:attrNameLst>
                                      </p:cBhvr>
                                      <p:tavLst>
                                        <p:tav tm="0">
                                          <p:val>
                                            <p:fltVal val="0"/>
                                          </p:val>
                                        </p:tav>
                                        <p:tav tm="100000">
                                          <p:val>
                                            <p:strVal val="#ppt_w"/>
                                          </p:val>
                                        </p:tav>
                                      </p:tavLst>
                                    </p:anim>
                                    <p:anim calcmode="lin" valueType="num">
                                      <p:cBhvr>
                                        <p:cTn id="8" dur="1000" fill="hold"/>
                                        <p:tgtEl>
                                          <p:spTgt spid="73733"/>
                                        </p:tgtEl>
                                        <p:attrNameLst>
                                          <p:attrName>ppt_h</p:attrName>
                                        </p:attrNameLst>
                                      </p:cBhvr>
                                      <p:tavLst>
                                        <p:tav tm="0">
                                          <p:val>
                                            <p:fltVal val="0"/>
                                          </p:val>
                                        </p:tav>
                                        <p:tav tm="100000">
                                          <p:val>
                                            <p:strVal val="#ppt_h"/>
                                          </p:val>
                                        </p:tav>
                                      </p:tavLst>
                                    </p:anim>
                                    <p:anim calcmode="lin" valueType="num">
                                      <p:cBhvr>
                                        <p:cTn id="9" dur="1000" fill="hold"/>
                                        <p:tgtEl>
                                          <p:spTgt spid="7373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373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a:extLst>
              <a:ext uri="{FF2B5EF4-FFF2-40B4-BE49-F238E27FC236}">
                <a16:creationId xmlns:a16="http://schemas.microsoft.com/office/drawing/2014/main" id="{03173A21-0AAB-4C82-AF35-21BA8FEAF045}"/>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有关数量关系计算</a:t>
            </a:r>
            <a:r>
              <a:rPr lang="zh-CN" altLang="en-US"/>
              <a:t> </a:t>
            </a:r>
          </a:p>
        </p:txBody>
      </p:sp>
      <p:sp>
        <p:nvSpPr>
          <p:cNvPr id="53253" name="Rectangle 3">
            <a:extLst>
              <a:ext uri="{FF2B5EF4-FFF2-40B4-BE49-F238E27FC236}">
                <a16:creationId xmlns:a16="http://schemas.microsoft.com/office/drawing/2014/main" id="{498ADB0C-FB93-409A-9EE8-B749C1777829}"/>
              </a:ext>
            </a:extLst>
          </p:cNvPr>
          <p:cNvSpPr>
            <a:spLocks noGrp="1" noChangeArrowheads="1"/>
          </p:cNvSpPr>
          <p:nvPr>
            <p:ph idx="1"/>
          </p:nvPr>
        </p:nvSpPr>
        <p:spPr/>
        <p:txBody>
          <a:bodyPr/>
          <a:lstStyle/>
          <a:p>
            <a:pPr algn="just" eaLnBrk="1" hangingPunct="1">
              <a:buFont typeface="Wingdings" panose="05000000000000000000" pitchFamily="2" charset="2"/>
              <a:buNone/>
            </a:pPr>
            <a:r>
              <a:rPr lang="zh-CN" altLang="en-US" sz="2400" b="1">
                <a:solidFill>
                  <a:srgbClr val="FF3300"/>
                </a:solidFill>
                <a:latin typeface="宋体" panose="02010600030101010101" pitchFamily="2" charset="-122"/>
              </a:rPr>
              <a:t>数量关系评价体现在时间</a:t>
            </a:r>
            <a:r>
              <a:rPr lang="en-US" altLang="zh-CN" sz="2400" b="1">
                <a:solidFill>
                  <a:srgbClr val="FF3300"/>
                </a:solidFill>
                <a:latin typeface="Times New Roman" panose="02020603050405020304" pitchFamily="18" charset="0"/>
              </a:rPr>
              <a:t>——</a:t>
            </a:r>
            <a:r>
              <a:rPr lang="zh-CN" altLang="en-US" sz="2400" b="1">
                <a:solidFill>
                  <a:srgbClr val="FF3300"/>
                </a:solidFill>
                <a:latin typeface="宋体" panose="02010600030101010101" pitchFamily="2" charset="-122"/>
              </a:rPr>
              <a:t>算法在机器中所耗费时间。</a:t>
            </a:r>
          </a:p>
          <a:p>
            <a:pPr algn="just" eaLnBrk="1" hangingPunct="1">
              <a:buFont typeface="Wingdings" panose="05000000000000000000" pitchFamily="2" charset="2"/>
              <a:buNone/>
            </a:pPr>
            <a:r>
              <a:rPr lang="zh-CN" altLang="en-US" sz="2400" b="1">
                <a:solidFill>
                  <a:srgbClr val="FF3300"/>
                </a:solidFill>
                <a:latin typeface="宋体" panose="02010600030101010101" pitchFamily="2" charset="-122"/>
              </a:rPr>
              <a:t>数量关系评价体现在空间</a:t>
            </a:r>
            <a:r>
              <a:rPr lang="en-US" altLang="zh-CN" sz="2400" b="1">
                <a:solidFill>
                  <a:srgbClr val="FF3300"/>
                </a:solidFill>
                <a:latin typeface="Times New Roman" panose="02020603050405020304" pitchFamily="18" charset="0"/>
              </a:rPr>
              <a:t>——</a:t>
            </a:r>
            <a:r>
              <a:rPr lang="zh-CN" altLang="en-US" sz="2400" b="1">
                <a:solidFill>
                  <a:srgbClr val="FF3300"/>
                </a:solidFill>
                <a:latin typeface="宋体" panose="02010600030101010101" pitchFamily="2" charset="-122"/>
              </a:rPr>
              <a:t>算法在机器中所占存储量。</a:t>
            </a:r>
          </a:p>
          <a:p>
            <a:pPr algn="just" eaLnBrk="1" hangingPunct="1"/>
            <a:r>
              <a:rPr lang="zh-CN" altLang="en-US" sz="2400" b="1">
                <a:latin typeface="宋体" panose="02010600030101010101" pitchFamily="2" charset="-122"/>
                <a:cs typeface="Times New Roman" panose="02020603050405020304" pitchFamily="18" charset="0"/>
                <a:hlinkClick r:id="rId2" action="ppaction://hlinksldjump"/>
              </a:rPr>
              <a:t>关于算法执行时间</a:t>
            </a:r>
            <a:endParaRPr lang="zh-CN" altLang="en-US" sz="2400">
              <a:latin typeface="宋体" panose="02010600030101010101" pitchFamily="2" charset="-122"/>
            </a:endParaRPr>
          </a:p>
          <a:p>
            <a:pPr algn="just" eaLnBrk="1" hangingPunct="1"/>
            <a:r>
              <a:rPr lang="zh-CN" altLang="en-US" sz="2400" b="1">
                <a:latin typeface="宋体" panose="02010600030101010101" pitchFamily="2" charset="-122"/>
                <a:hlinkClick r:id="rId3" action="ppaction://hlinksldjump"/>
              </a:rPr>
              <a:t>语句频度</a:t>
            </a:r>
            <a:r>
              <a:rPr lang="zh-CN" altLang="en-US" sz="2400">
                <a:latin typeface="宋体" panose="02010600030101010101" pitchFamily="2" charset="-122"/>
                <a:hlinkClick r:id="rId3" action="ppaction://hlinksldjump"/>
              </a:rPr>
              <a:t> </a:t>
            </a:r>
            <a:endParaRPr lang="zh-CN" altLang="en-US" sz="2400">
              <a:latin typeface="宋体" panose="02010600030101010101" pitchFamily="2" charset="-122"/>
            </a:endParaRPr>
          </a:p>
          <a:p>
            <a:pPr algn="just" eaLnBrk="1" hangingPunct="1"/>
            <a:r>
              <a:rPr lang="zh-CN" altLang="en-US" sz="2400" b="1">
                <a:latin typeface="宋体" panose="02010600030101010101" pitchFamily="2" charset="-122"/>
                <a:hlinkClick r:id="rId4" action="ppaction://hlinksldjump"/>
              </a:rPr>
              <a:t>算法的时间复杂度</a:t>
            </a:r>
            <a:endParaRPr lang="zh-CN" altLang="en-US" sz="2400">
              <a:latin typeface="宋体" panose="02010600030101010101" pitchFamily="2" charset="-122"/>
            </a:endParaRPr>
          </a:p>
          <a:p>
            <a:pPr algn="just" eaLnBrk="1" hangingPunct="1"/>
            <a:r>
              <a:rPr lang="zh-CN" altLang="en-US" sz="2400" b="1">
                <a:latin typeface="宋体" panose="02010600030101010101" pitchFamily="2" charset="-122"/>
                <a:cs typeface="Times New Roman" panose="02020603050405020304" pitchFamily="18" charset="0"/>
                <a:hlinkClick r:id="rId5" action="ppaction://hlinksldjump"/>
              </a:rPr>
              <a:t>数据结构中常用的时间复杂度频率计数</a:t>
            </a:r>
            <a:r>
              <a:rPr lang="zh-CN" altLang="en-US" sz="2400">
                <a:latin typeface="宋体" panose="02010600030101010101" pitchFamily="2" charset="-122"/>
                <a:hlinkClick r:id="rId5" action="ppaction://hlinksldjump"/>
              </a:rPr>
              <a:t> </a:t>
            </a:r>
            <a:endParaRPr lang="zh-CN" altLang="en-US" sz="2400">
              <a:latin typeface="宋体" panose="02010600030101010101" pitchFamily="2" charset="-122"/>
            </a:endParaRPr>
          </a:p>
          <a:p>
            <a:pPr algn="just" eaLnBrk="1" hangingPunct="1"/>
            <a:r>
              <a:rPr lang="zh-CN" altLang="en-US" sz="2400" b="1">
                <a:latin typeface="宋体" panose="02010600030101010101" pitchFamily="2" charset="-122"/>
                <a:cs typeface="Times New Roman" panose="02020603050405020304" pitchFamily="18" charset="0"/>
                <a:hlinkClick r:id="rId6" action="ppaction://hlinksldjump"/>
              </a:rPr>
              <a:t>最坏时间复杂度</a:t>
            </a:r>
            <a:r>
              <a:rPr lang="zh-CN" altLang="en-US" sz="2400">
                <a:latin typeface="宋体" panose="02010600030101010101" pitchFamily="2" charset="-122"/>
                <a:hlinkClick r:id="rId6" action="ppaction://hlinksldjump"/>
              </a:rPr>
              <a:t> </a:t>
            </a:r>
            <a:endParaRPr lang="zh-CN" altLang="en-US" sz="2400">
              <a:latin typeface="宋体" panose="02010600030101010101" pitchFamily="2" charset="-122"/>
            </a:endParaRPr>
          </a:p>
          <a:p>
            <a:pPr algn="just" eaLnBrk="1" hangingPunct="1"/>
            <a:r>
              <a:rPr lang="zh-CN" altLang="en-US" sz="2400" b="1">
                <a:latin typeface="宋体" panose="02010600030101010101" pitchFamily="2" charset="-122"/>
                <a:hlinkClick r:id="rId7" action="ppaction://hlinksldjump"/>
              </a:rPr>
              <a:t>算法的空间复杂度</a:t>
            </a:r>
            <a:r>
              <a:rPr lang="zh-CN" altLang="en-US" sz="2400">
                <a:latin typeface="宋体" panose="02010600030101010101" pitchFamily="2" charset="-122"/>
                <a:hlinkClick r:id="rId7" action="ppaction://hlinksldjump"/>
              </a:rPr>
              <a:t> </a:t>
            </a:r>
            <a:endParaRPr lang="zh-CN" altLang="en-US" sz="2400">
              <a:latin typeface="宋体" panose="02010600030101010101" pitchFamily="2" charset="-122"/>
            </a:endParaRPr>
          </a:p>
        </p:txBody>
      </p:sp>
      <p:sp>
        <p:nvSpPr>
          <p:cNvPr id="6" name="灯片编号占位符 5">
            <a:extLst>
              <a:ext uri="{FF2B5EF4-FFF2-40B4-BE49-F238E27FC236}">
                <a16:creationId xmlns:a16="http://schemas.microsoft.com/office/drawing/2014/main" id="{F4B744C4-D91D-4A5C-AF3E-3296E937FBA5}"/>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AE1096D-4CC8-496A-BE6A-A15A9A2B4CD8}" type="slidenum">
              <a:rPr kumimoji="0" lang="en-US" altLang="zh-CN" sz="2600">
                <a:solidFill>
                  <a:schemeClr val="bg1"/>
                </a:solidFill>
                <a:latin typeface="Arial" panose="020B0604020202020204" pitchFamily="34" charset="0"/>
              </a:rPr>
              <a:pPr eaLnBrk="1" hangingPunct="1"/>
              <a:t>52</a:t>
            </a:fld>
            <a:endParaRPr kumimoji="0" lang="en-US" altLang="zh-CN" sz="2600">
              <a:solidFill>
                <a:schemeClr val="bg1"/>
              </a:solidFill>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a:extLst>
              <a:ext uri="{FF2B5EF4-FFF2-40B4-BE49-F238E27FC236}">
                <a16:creationId xmlns:a16="http://schemas.microsoft.com/office/drawing/2014/main" id="{C57E55FA-9937-4B86-996E-CD03C28403EC}"/>
              </a:ext>
            </a:extLst>
          </p:cNvPr>
          <p:cNvSpPr>
            <a:spLocks noGrp="1" noChangeArrowheads="1"/>
          </p:cNvSpPr>
          <p:nvPr>
            <p:ph type="title"/>
          </p:nvPr>
        </p:nvSpPr>
        <p:spPr/>
        <p:txBody>
          <a:bodyPr/>
          <a:lstStyle/>
          <a:p>
            <a:pPr eaLnBrk="1" hangingPunct="1"/>
            <a:r>
              <a:rPr lang="zh-CN" altLang="en-US">
                <a:latin typeface="宋体" panose="02010600030101010101" pitchFamily="2" charset="-122"/>
                <a:cs typeface="Times New Roman" panose="02020603050405020304" pitchFamily="18" charset="0"/>
              </a:rPr>
              <a:t>关于算法执行时间</a:t>
            </a:r>
          </a:p>
        </p:txBody>
      </p:sp>
      <p:sp>
        <p:nvSpPr>
          <p:cNvPr id="54277" name="Rectangle 3">
            <a:extLst>
              <a:ext uri="{FF2B5EF4-FFF2-40B4-BE49-F238E27FC236}">
                <a16:creationId xmlns:a16="http://schemas.microsoft.com/office/drawing/2014/main" id="{D1920BD4-24E1-44DE-9882-92178FAAF49E}"/>
              </a:ext>
            </a:extLst>
          </p:cNvPr>
          <p:cNvSpPr>
            <a:spLocks noGrp="1" noChangeArrowheads="1"/>
          </p:cNvSpPr>
          <p:nvPr>
            <p:ph idx="1"/>
          </p:nvPr>
        </p:nvSpPr>
        <p:spPr>
          <a:xfrm>
            <a:off x="2279576" y="1772816"/>
            <a:ext cx="8001000" cy="1828800"/>
          </a:xfrm>
        </p:spPr>
        <p:txBody>
          <a:bodyPr/>
          <a:lstStyle/>
          <a:p>
            <a:pPr eaLnBrk="1" hangingPunct="1">
              <a:lnSpc>
                <a:spcPct val="90000"/>
              </a:lnSpc>
            </a:pPr>
            <a:r>
              <a:rPr lang="zh-CN" altLang="en-US" b="1">
                <a:solidFill>
                  <a:srgbClr val="FF00FF"/>
                </a:solidFill>
                <a:latin typeface="宋体" panose="02010600030101010101" pitchFamily="2" charset="-122"/>
              </a:rPr>
              <a:t>定义</a:t>
            </a:r>
            <a:r>
              <a:rPr lang="zh-CN" altLang="en-US">
                <a:solidFill>
                  <a:srgbClr val="FF00FF"/>
                </a:solidFill>
                <a:latin typeface="宋体" panose="02010600030101010101" pitchFamily="2" charset="-122"/>
              </a:rPr>
              <a:t>：</a:t>
            </a:r>
          </a:p>
          <a:p>
            <a:pPr eaLnBrk="1" hangingPunct="1">
              <a:lnSpc>
                <a:spcPct val="90000"/>
              </a:lnSpc>
              <a:buFont typeface="Wingdings" panose="05000000000000000000" pitchFamily="2" charset="2"/>
              <a:buNone/>
            </a:pPr>
            <a:r>
              <a:rPr lang="zh-CN" altLang="en-US">
                <a:latin typeface="宋体" panose="02010600030101010101" pitchFamily="2" charset="-122"/>
              </a:rPr>
              <a:t>      </a:t>
            </a:r>
            <a:r>
              <a:rPr lang="zh-CN" altLang="en-US">
                <a:latin typeface="黑体" panose="02010609060101010101" pitchFamily="49" charset="-122"/>
                <a:ea typeface="黑体" panose="02010609060101010101" pitchFamily="49" charset="-122"/>
              </a:rPr>
              <a:t>一个算法的执行时间大致上等于其所有语句执行时间的总和，对于语句的执行时间是指该条语句的执行次数和执行一次所需时间的乘积。</a:t>
            </a:r>
          </a:p>
        </p:txBody>
      </p:sp>
      <p:sp>
        <p:nvSpPr>
          <p:cNvPr id="7" name="灯片编号占位符 5">
            <a:extLst>
              <a:ext uri="{FF2B5EF4-FFF2-40B4-BE49-F238E27FC236}">
                <a16:creationId xmlns:a16="http://schemas.microsoft.com/office/drawing/2014/main" id="{86298FCD-0BF2-4AC8-9071-C13CDF1A38D2}"/>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71F198B-29C6-474F-B3BA-BE125D468592}" type="slidenum">
              <a:rPr kumimoji="0" lang="en-US" altLang="zh-CN" sz="2600">
                <a:solidFill>
                  <a:schemeClr val="bg1"/>
                </a:solidFill>
                <a:latin typeface="Arial" panose="020B0604020202020204" pitchFamily="34" charset="0"/>
              </a:rPr>
              <a:pPr eaLnBrk="1" hangingPunct="1"/>
              <a:t>53</a:t>
            </a:fld>
            <a:endParaRPr kumimoji="0" lang="en-US" altLang="zh-CN" sz="2600">
              <a:solidFill>
                <a:schemeClr val="bg1"/>
              </a:solidFill>
              <a:latin typeface="Arial" panose="020B0604020202020204" pitchFamily="34" charset="0"/>
            </a:endParaRPr>
          </a:p>
        </p:txBody>
      </p:sp>
      <p:sp>
        <p:nvSpPr>
          <p:cNvPr id="75781" name="Text Box 5">
            <a:extLst>
              <a:ext uri="{FF2B5EF4-FFF2-40B4-BE49-F238E27FC236}">
                <a16:creationId xmlns:a16="http://schemas.microsoft.com/office/drawing/2014/main" id="{9F2E86E0-C872-4678-A8E8-3C5DC0F3633A}"/>
              </a:ext>
            </a:extLst>
          </p:cNvPr>
          <p:cNvSpPr txBox="1">
            <a:spLocks noChangeArrowheads="1"/>
          </p:cNvSpPr>
          <p:nvPr/>
        </p:nvSpPr>
        <p:spPr bwMode="auto">
          <a:xfrm>
            <a:off x="2355776" y="3601616"/>
            <a:ext cx="81534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Char char="l"/>
            </a:pPr>
            <a:r>
              <a:rPr lang="zh-CN" altLang="en-US" sz="2800" b="1">
                <a:solidFill>
                  <a:srgbClr val="FF00FF"/>
                </a:solidFill>
              </a:rPr>
              <a:t>分析</a:t>
            </a:r>
            <a:r>
              <a:rPr lang="zh-CN" altLang="en-US" sz="2800" b="1"/>
              <a:t>：</a:t>
            </a:r>
          </a:p>
          <a:p>
            <a:pPr eaLnBrk="1" hangingPunct="1">
              <a:spcBef>
                <a:spcPct val="20000"/>
              </a:spcBef>
              <a:buClr>
                <a:schemeClr val="tx1"/>
              </a:buClr>
              <a:buSzPct val="75000"/>
              <a:buFont typeface="Wingdings" panose="05000000000000000000" pitchFamily="2" charset="2"/>
              <a:buNone/>
            </a:pPr>
            <a:r>
              <a:rPr lang="zh-CN" altLang="en-US" sz="2800"/>
              <a:t>        </a:t>
            </a:r>
            <a:r>
              <a:rPr lang="zh-CN" altLang="en-US" sz="2800" b="1"/>
              <a:t>不是针对实际执行时间的精确地算出算法执行具体时间，而是针对算法中语句的执行次数做出估计，从中得到算法执行时间的信息。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anim calcmode="lin" valueType="num">
                                      <p:cBhvr>
                                        <p:cTn id="7" dur="1000" fill="hold"/>
                                        <p:tgtEl>
                                          <p:spTgt spid="75781"/>
                                        </p:tgtEl>
                                        <p:attrNameLst>
                                          <p:attrName>ppt_w</p:attrName>
                                        </p:attrNameLst>
                                      </p:cBhvr>
                                      <p:tavLst>
                                        <p:tav tm="0">
                                          <p:val>
                                            <p:fltVal val="0"/>
                                          </p:val>
                                        </p:tav>
                                        <p:tav tm="100000">
                                          <p:val>
                                            <p:strVal val="#ppt_w"/>
                                          </p:val>
                                        </p:tav>
                                      </p:tavLst>
                                    </p:anim>
                                    <p:anim calcmode="lin" valueType="num">
                                      <p:cBhvr>
                                        <p:cTn id="8" dur="1000" fill="hold"/>
                                        <p:tgtEl>
                                          <p:spTgt spid="75781"/>
                                        </p:tgtEl>
                                        <p:attrNameLst>
                                          <p:attrName>ppt_h</p:attrName>
                                        </p:attrNameLst>
                                      </p:cBhvr>
                                      <p:tavLst>
                                        <p:tav tm="0">
                                          <p:val>
                                            <p:fltVal val="0"/>
                                          </p:val>
                                        </p:tav>
                                        <p:tav tm="100000">
                                          <p:val>
                                            <p:strVal val="#ppt_h"/>
                                          </p:val>
                                        </p:tav>
                                      </p:tavLst>
                                    </p:anim>
                                    <p:anim calcmode="lin" valueType="num">
                                      <p:cBhvr>
                                        <p:cTn id="9" dur="1000" fill="hold"/>
                                        <p:tgtEl>
                                          <p:spTgt spid="7578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578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a:extLst>
              <a:ext uri="{FF2B5EF4-FFF2-40B4-BE49-F238E27FC236}">
                <a16:creationId xmlns:a16="http://schemas.microsoft.com/office/drawing/2014/main" id="{A2C99BB7-916E-4706-9D6C-FCF07369F24F}"/>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语句频度</a:t>
            </a:r>
            <a:r>
              <a:rPr lang="zh-CN" altLang="en-US"/>
              <a:t> </a:t>
            </a:r>
          </a:p>
        </p:txBody>
      </p:sp>
      <p:sp>
        <p:nvSpPr>
          <p:cNvPr id="55301" name="Rectangle 3">
            <a:extLst>
              <a:ext uri="{FF2B5EF4-FFF2-40B4-BE49-F238E27FC236}">
                <a16:creationId xmlns:a16="http://schemas.microsoft.com/office/drawing/2014/main" id="{4B24AA01-ED2D-4B47-B8D1-B1E2D7631FD8}"/>
              </a:ext>
            </a:extLst>
          </p:cNvPr>
          <p:cNvSpPr>
            <a:spLocks noGrp="1" noChangeArrowheads="1"/>
          </p:cNvSpPr>
          <p:nvPr>
            <p:ph idx="1"/>
          </p:nvPr>
        </p:nvSpPr>
        <p:spPr>
          <a:xfrm>
            <a:off x="2135560" y="1772816"/>
            <a:ext cx="8001000" cy="838200"/>
          </a:xfrm>
        </p:spPr>
        <p:txBody>
          <a:bodyPr/>
          <a:lstStyle/>
          <a:p>
            <a:pPr eaLnBrk="1" hangingPunct="1">
              <a:lnSpc>
                <a:spcPct val="90000"/>
              </a:lnSpc>
            </a:pPr>
            <a:r>
              <a:rPr lang="zh-CN" altLang="en-US" sz="2400" b="1">
                <a:solidFill>
                  <a:srgbClr val="FF00FF"/>
                </a:solidFill>
              </a:rPr>
              <a:t>定义：</a:t>
            </a:r>
          </a:p>
          <a:p>
            <a:pPr eaLnBrk="1" hangingPunct="1">
              <a:lnSpc>
                <a:spcPct val="90000"/>
              </a:lnSpc>
              <a:buFont typeface="Wingdings" panose="05000000000000000000" pitchFamily="2" charset="2"/>
              <a:buNone/>
            </a:pPr>
            <a:r>
              <a:rPr lang="zh-CN" altLang="en-US" sz="2400" b="1">
                <a:latin typeface="宋体" panose="02010600030101010101" pitchFamily="2" charset="-122"/>
              </a:rPr>
              <a:t>	语句频度是指该语句在一个算法中重复执行的次数。</a:t>
            </a:r>
          </a:p>
        </p:txBody>
      </p:sp>
      <p:sp>
        <p:nvSpPr>
          <p:cNvPr id="8" name="灯片编号占位符 5">
            <a:extLst>
              <a:ext uri="{FF2B5EF4-FFF2-40B4-BE49-F238E27FC236}">
                <a16:creationId xmlns:a16="http://schemas.microsoft.com/office/drawing/2014/main" id="{C63F316F-45D0-437E-8A18-E6662BB7574B}"/>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E974CD9-F56C-4E99-B1F4-44CEBA3C7CA6}" type="slidenum">
              <a:rPr kumimoji="0" lang="en-US" altLang="zh-CN" sz="2600">
                <a:solidFill>
                  <a:schemeClr val="bg1"/>
                </a:solidFill>
                <a:latin typeface="Arial" panose="020B0604020202020204" pitchFamily="34" charset="0"/>
              </a:rPr>
              <a:pPr eaLnBrk="1" hangingPunct="1"/>
              <a:t>54</a:t>
            </a:fld>
            <a:endParaRPr kumimoji="0" lang="en-US" altLang="zh-CN" sz="2600">
              <a:solidFill>
                <a:schemeClr val="bg1"/>
              </a:solidFill>
              <a:latin typeface="Arial" panose="020B0604020202020204" pitchFamily="34" charset="0"/>
            </a:endParaRPr>
          </a:p>
        </p:txBody>
      </p:sp>
      <p:sp>
        <p:nvSpPr>
          <p:cNvPr id="76805" name="Text Box 5">
            <a:extLst>
              <a:ext uri="{FF2B5EF4-FFF2-40B4-BE49-F238E27FC236}">
                <a16:creationId xmlns:a16="http://schemas.microsoft.com/office/drawing/2014/main" id="{9619A5E2-D52A-4859-A29F-DF066AFB299A}"/>
              </a:ext>
            </a:extLst>
          </p:cNvPr>
          <p:cNvSpPr txBox="1">
            <a:spLocks noChangeArrowheads="1"/>
          </p:cNvSpPr>
          <p:nvPr/>
        </p:nvSpPr>
        <p:spPr bwMode="auto">
          <a:xfrm>
            <a:off x="2211760" y="2687216"/>
            <a:ext cx="10668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FF3300"/>
                </a:solidFill>
              </a:rPr>
              <a:t>例如：</a:t>
            </a:r>
          </a:p>
          <a:p>
            <a:pPr eaLnBrk="1" hangingPunct="1">
              <a:spcBef>
                <a:spcPct val="50000"/>
              </a:spcBef>
            </a:pPr>
            <a:r>
              <a:rPr lang="zh-CN" altLang="en-US" b="1">
                <a:solidFill>
                  <a:srgbClr val="FF3300"/>
                </a:solidFill>
              </a:rPr>
              <a:t>两个矩阵相乘</a:t>
            </a:r>
          </a:p>
        </p:txBody>
      </p:sp>
      <p:sp>
        <p:nvSpPr>
          <p:cNvPr id="76806" name="Text Box 6">
            <a:extLst>
              <a:ext uri="{FF2B5EF4-FFF2-40B4-BE49-F238E27FC236}">
                <a16:creationId xmlns:a16="http://schemas.microsoft.com/office/drawing/2014/main" id="{1E7B7EDA-E547-4E16-B85C-69DFDA2FDB03}"/>
              </a:ext>
            </a:extLst>
          </p:cNvPr>
          <p:cNvSpPr txBox="1">
            <a:spLocks noChangeArrowheads="1"/>
          </p:cNvSpPr>
          <p:nvPr/>
        </p:nvSpPr>
        <p:spPr bwMode="auto">
          <a:xfrm>
            <a:off x="3202360" y="2763416"/>
            <a:ext cx="6629400" cy="282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tx1"/>
              </a:buClr>
              <a:buSzPct val="75000"/>
              <a:buFont typeface="Wingdings" panose="05000000000000000000" pitchFamily="2" charset="2"/>
              <a:buNone/>
            </a:pPr>
            <a:r>
              <a:rPr lang="zh-CN" altLang="en-US" sz="1800" b="1" dirty="0">
                <a:latin typeface="Consolas" panose="020B0609020204030204" pitchFamily="49" charset="0"/>
              </a:rPr>
              <a:t>算法语句                                 对应的语句频度 </a:t>
            </a:r>
          </a:p>
          <a:p>
            <a:pPr eaLnBrk="1" hangingPunct="1">
              <a:lnSpc>
                <a:spcPct val="90000"/>
              </a:lnSpc>
              <a:spcBef>
                <a:spcPct val="20000"/>
              </a:spcBef>
              <a:buClr>
                <a:schemeClr val="tx1"/>
              </a:buClr>
              <a:buSzPct val="75000"/>
              <a:buFont typeface="Wingdings" panose="05000000000000000000" pitchFamily="2" charset="2"/>
              <a:buNone/>
            </a:pPr>
            <a:r>
              <a:rPr lang="zh-CN" altLang="en-US" sz="1800" b="1" dirty="0">
                <a:latin typeface="Consolas" panose="020B0609020204030204" pitchFamily="49" charset="0"/>
              </a:rPr>
              <a:t>  </a:t>
            </a:r>
            <a:r>
              <a:rPr lang="en-US" altLang="zh-CN" sz="1800" b="1" dirty="0">
                <a:latin typeface="Consolas" panose="020B0609020204030204" pitchFamily="49" charset="0"/>
              </a:rPr>
              <a:t>1	for</a:t>
            </a:r>
            <a:r>
              <a:rPr lang="zh-CN" altLang="en-US" sz="1800" b="1" dirty="0">
                <a:latin typeface="Consolas" panose="020B0609020204030204" pitchFamily="49" charset="0"/>
              </a:rPr>
              <a:t>（</a:t>
            </a:r>
            <a:r>
              <a:rPr lang="en-US" altLang="zh-CN" sz="1800" b="1" dirty="0" err="1">
                <a:latin typeface="Consolas" panose="020B0609020204030204" pitchFamily="49" charset="0"/>
              </a:rPr>
              <a:t>i</a:t>
            </a:r>
            <a:r>
              <a:rPr lang="en-US" altLang="zh-CN" sz="1800" b="1" dirty="0">
                <a:latin typeface="Consolas" panose="020B0609020204030204" pitchFamily="49" charset="0"/>
              </a:rPr>
              <a:t>=0</a:t>
            </a:r>
            <a:r>
              <a:rPr lang="zh-CN" altLang="en-US" sz="1800" b="1" dirty="0">
                <a:latin typeface="Consolas" panose="020B0609020204030204" pitchFamily="49" charset="0"/>
              </a:rPr>
              <a:t>；</a:t>
            </a:r>
            <a:r>
              <a:rPr lang="en-US" altLang="zh-CN" sz="1800" b="1" dirty="0" err="1">
                <a:latin typeface="Consolas" panose="020B0609020204030204" pitchFamily="49" charset="0"/>
              </a:rPr>
              <a:t>i</a:t>
            </a:r>
            <a:r>
              <a:rPr lang="en-US" altLang="zh-CN" sz="1800" b="1" dirty="0">
                <a:latin typeface="Consolas" panose="020B0609020204030204" pitchFamily="49" charset="0"/>
              </a:rPr>
              <a:t>&lt; </a:t>
            </a:r>
            <a:r>
              <a:rPr lang="en-US" altLang="zh-CN" sz="1800" b="1" dirty="0" err="1">
                <a:latin typeface="Consolas" panose="020B0609020204030204" pitchFamily="49" charset="0"/>
              </a:rPr>
              <a:t>n;i</a:t>
            </a:r>
            <a:r>
              <a:rPr lang="en-US" altLang="zh-CN" sz="1800" b="1" dirty="0">
                <a:latin typeface="Consolas" panose="020B0609020204030204" pitchFamily="49" charset="0"/>
              </a:rPr>
              <a:t>++</a:t>
            </a:r>
            <a:r>
              <a:rPr lang="zh-CN" altLang="en-US" sz="1800" b="1" dirty="0">
                <a:latin typeface="Consolas" panose="020B0609020204030204" pitchFamily="49" charset="0"/>
              </a:rPr>
              <a:t>）                     </a:t>
            </a:r>
            <a:r>
              <a:rPr lang="en-US" altLang="zh-CN" sz="1800" b="1" dirty="0">
                <a:latin typeface="Consolas" panose="020B0609020204030204" pitchFamily="49" charset="0"/>
              </a:rPr>
              <a:t>n</a:t>
            </a:r>
          </a:p>
          <a:p>
            <a:pPr eaLnBrk="1" hangingPunct="1">
              <a:lnSpc>
                <a:spcPct val="90000"/>
              </a:lnSpc>
              <a:spcBef>
                <a:spcPct val="20000"/>
              </a:spcBef>
              <a:buClr>
                <a:schemeClr val="tx1"/>
              </a:buClr>
              <a:buSzPct val="75000"/>
              <a:buFont typeface="Wingdings" panose="05000000000000000000" pitchFamily="2" charset="2"/>
              <a:buNone/>
            </a:pPr>
            <a:r>
              <a:rPr lang="en-US" altLang="zh-CN" sz="1800" b="1" dirty="0">
                <a:latin typeface="Consolas" panose="020B0609020204030204" pitchFamily="49" charset="0"/>
              </a:rPr>
              <a:t>  2	for </a:t>
            </a:r>
            <a:r>
              <a:rPr lang="zh-CN" altLang="en-US" sz="1800" b="1" dirty="0">
                <a:latin typeface="Consolas" panose="020B0609020204030204" pitchFamily="49" charset="0"/>
              </a:rPr>
              <a:t>（</a:t>
            </a:r>
            <a:r>
              <a:rPr lang="en-US" altLang="zh-CN" sz="1800" b="1" dirty="0">
                <a:latin typeface="Consolas" panose="020B0609020204030204" pitchFamily="49" charset="0"/>
              </a:rPr>
              <a:t>j=0</a:t>
            </a:r>
            <a:r>
              <a:rPr lang="zh-CN" altLang="en-US" sz="1800" b="1" dirty="0">
                <a:latin typeface="Consolas" panose="020B0609020204030204" pitchFamily="49" charset="0"/>
              </a:rPr>
              <a:t>；</a:t>
            </a:r>
            <a:r>
              <a:rPr lang="en-US" altLang="zh-CN" sz="1800" b="1" dirty="0">
                <a:latin typeface="Consolas" panose="020B0609020204030204" pitchFamily="49" charset="0"/>
              </a:rPr>
              <a:t>j&lt;</a:t>
            </a:r>
            <a:r>
              <a:rPr lang="en-US" altLang="zh-CN" sz="1800" b="1" dirty="0" err="1">
                <a:latin typeface="Consolas" panose="020B0609020204030204" pitchFamily="49" charset="0"/>
              </a:rPr>
              <a:t>n;j</a:t>
            </a:r>
            <a:r>
              <a:rPr lang="en-US" altLang="zh-CN" sz="1800" b="1" dirty="0">
                <a:latin typeface="Consolas" panose="020B0609020204030204" pitchFamily="49" charset="0"/>
              </a:rPr>
              <a:t>++</a:t>
            </a:r>
            <a:r>
              <a:rPr lang="zh-CN" altLang="en-US" sz="1800" b="1" dirty="0">
                <a:latin typeface="Consolas" panose="020B0609020204030204" pitchFamily="49" charset="0"/>
              </a:rPr>
              <a:t>）                     </a:t>
            </a:r>
            <a:r>
              <a:rPr lang="en-US" altLang="zh-CN" sz="1800" b="1" dirty="0">
                <a:latin typeface="Consolas" panose="020B0609020204030204" pitchFamily="49" charset="0"/>
              </a:rPr>
              <a:t>n</a:t>
            </a:r>
            <a:r>
              <a:rPr lang="en-US" altLang="zh-CN" sz="1800" b="1" baseline="30000" dirty="0">
                <a:latin typeface="Consolas" panose="020B0609020204030204" pitchFamily="49" charset="0"/>
              </a:rPr>
              <a:t>2</a:t>
            </a:r>
            <a:endParaRPr lang="en-US" altLang="zh-CN" sz="1800" b="1" dirty="0">
              <a:latin typeface="Consolas" panose="020B0609020204030204" pitchFamily="49" charset="0"/>
            </a:endParaRPr>
          </a:p>
          <a:p>
            <a:pPr eaLnBrk="1" hangingPunct="1">
              <a:lnSpc>
                <a:spcPct val="90000"/>
              </a:lnSpc>
              <a:spcBef>
                <a:spcPct val="20000"/>
              </a:spcBef>
              <a:buClr>
                <a:schemeClr val="tx1"/>
              </a:buClr>
              <a:buSzPct val="75000"/>
              <a:buFont typeface="Wingdings" panose="05000000000000000000" pitchFamily="2" charset="2"/>
              <a:buNone/>
            </a:pPr>
            <a:r>
              <a:rPr lang="en-US" altLang="zh-CN" sz="1800" b="1" dirty="0">
                <a:latin typeface="Consolas" panose="020B0609020204030204" pitchFamily="49" charset="0"/>
              </a:rPr>
              <a:t>  3     {c[</a:t>
            </a:r>
            <a:r>
              <a:rPr lang="en-US" altLang="zh-CN" sz="1800" b="1" dirty="0" err="1">
                <a:latin typeface="Consolas" panose="020B0609020204030204" pitchFamily="49" charset="0"/>
              </a:rPr>
              <a:t>i</a:t>
            </a:r>
            <a:r>
              <a:rPr lang="en-US" altLang="zh-CN" sz="1800" b="1" dirty="0">
                <a:latin typeface="Consolas" panose="020B0609020204030204" pitchFamily="49" charset="0"/>
              </a:rPr>
              <a:t>][j]=0;                              n</a:t>
            </a:r>
            <a:r>
              <a:rPr lang="en-US" altLang="zh-CN" sz="1800" b="1" baseline="30000" dirty="0">
                <a:latin typeface="Consolas" panose="020B0609020204030204" pitchFamily="49" charset="0"/>
              </a:rPr>
              <a:t>2</a:t>
            </a:r>
            <a:endParaRPr lang="en-US" altLang="zh-CN" sz="1800" b="1" dirty="0">
              <a:latin typeface="Consolas" panose="020B0609020204030204" pitchFamily="49" charset="0"/>
            </a:endParaRPr>
          </a:p>
          <a:p>
            <a:pPr eaLnBrk="1" hangingPunct="1">
              <a:lnSpc>
                <a:spcPct val="90000"/>
              </a:lnSpc>
              <a:spcBef>
                <a:spcPct val="20000"/>
              </a:spcBef>
              <a:buClr>
                <a:schemeClr val="tx1"/>
              </a:buClr>
              <a:buSzPct val="75000"/>
              <a:buFont typeface="Wingdings" panose="05000000000000000000" pitchFamily="2" charset="2"/>
              <a:buNone/>
            </a:pPr>
            <a:r>
              <a:rPr lang="en-US" altLang="zh-CN" sz="1800" b="1" dirty="0">
                <a:latin typeface="Consolas" panose="020B0609020204030204" pitchFamily="49" charset="0"/>
              </a:rPr>
              <a:t>  4     for (k=0;k&lt; n; k++)                      n</a:t>
            </a:r>
            <a:r>
              <a:rPr lang="en-US" altLang="zh-CN" sz="1800" b="1" baseline="30000" dirty="0">
                <a:latin typeface="Consolas" panose="020B0609020204030204" pitchFamily="49" charset="0"/>
              </a:rPr>
              <a:t>3</a:t>
            </a:r>
            <a:endParaRPr lang="en-US" altLang="zh-CN" sz="1800" b="1" dirty="0">
              <a:latin typeface="Consolas" panose="020B0609020204030204" pitchFamily="49" charset="0"/>
            </a:endParaRPr>
          </a:p>
          <a:p>
            <a:pPr eaLnBrk="1" hangingPunct="1">
              <a:lnSpc>
                <a:spcPct val="90000"/>
              </a:lnSpc>
              <a:spcBef>
                <a:spcPct val="20000"/>
              </a:spcBef>
              <a:buClr>
                <a:schemeClr val="tx1"/>
              </a:buClr>
              <a:buSzPct val="75000"/>
              <a:buFont typeface="Wingdings" panose="05000000000000000000" pitchFamily="2" charset="2"/>
              <a:buNone/>
            </a:pPr>
            <a:r>
              <a:rPr lang="en-US" altLang="zh-CN" sz="1800" b="1" dirty="0">
                <a:latin typeface="Consolas" panose="020B0609020204030204" pitchFamily="49" charset="0"/>
              </a:rPr>
              <a:t>          c[</a:t>
            </a:r>
            <a:r>
              <a:rPr lang="en-US" altLang="zh-CN" sz="1800" b="1" dirty="0" err="1">
                <a:latin typeface="Consolas" panose="020B0609020204030204" pitchFamily="49" charset="0"/>
              </a:rPr>
              <a:t>i</a:t>
            </a:r>
            <a:r>
              <a:rPr lang="en-US" altLang="zh-CN" sz="1800" b="1" dirty="0">
                <a:latin typeface="Consolas" panose="020B0609020204030204" pitchFamily="49" charset="0"/>
              </a:rPr>
              <a:t>][j]=c[</a:t>
            </a:r>
            <a:r>
              <a:rPr lang="en-US" altLang="zh-CN" sz="1800" b="1" dirty="0" err="1">
                <a:latin typeface="Consolas" panose="020B0609020204030204" pitchFamily="49" charset="0"/>
              </a:rPr>
              <a:t>i</a:t>
            </a:r>
            <a:r>
              <a:rPr lang="en-US" altLang="zh-CN" sz="1800" b="1" dirty="0">
                <a:latin typeface="Consolas" panose="020B0609020204030204" pitchFamily="49" charset="0"/>
              </a:rPr>
              <a:t>][j]+a[</a:t>
            </a:r>
            <a:r>
              <a:rPr lang="en-US" altLang="zh-CN" sz="1800" b="1" dirty="0" err="1">
                <a:latin typeface="Consolas" panose="020B0609020204030204" pitchFamily="49" charset="0"/>
              </a:rPr>
              <a:t>i</a:t>
            </a:r>
            <a:r>
              <a:rPr lang="en-US" altLang="zh-CN" sz="1800" b="1" dirty="0">
                <a:latin typeface="Consolas" panose="020B0609020204030204" pitchFamily="49" charset="0"/>
              </a:rPr>
              <a:t>][k]*b[k][j];       n</a:t>
            </a:r>
            <a:r>
              <a:rPr lang="en-US" altLang="zh-CN" sz="1800" b="1" baseline="30000" dirty="0">
                <a:latin typeface="Consolas" panose="020B0609020204030204" pitchFamily="49" charset="0"/>
              </a:rPr>
              <a:t>3</a:t>
            </a:r>
            <a:r>
              <a:rPr lang="en-US" altLang="zh-CN" sz="1800" b="1" dirty="0">
                <a:latin typeface="Consolas" panose="020B0609020204030204" pitchFamily="49" charset="0"/>
              </a:rPr>
              <a:t>   </a:t>
            </a:r>
          </a:p>
          <a:p>
            <a:pPr eaLnBrk="1" hangingPunct="1">
              <a:lnSpc>
                <a:spcPct val="90000"/>
              </a:lnSpc>
              <a:spcBef>
                <a:spcPct val="20000"/>
              </a:spcBef>
              <a:buClr>
                <a:schemeClr val="tx1"/>
              </a:buClr>
              <a:buSzPct val="75000"/>
              <a:buFont typeface="Wingdings" panose="05000000000000000000" pitchFamily="2" charset="2"/>
              <a:buNone/>
            </a:pPr>
            <a:r>
              <a:rPr lang="en-US" altLang="zh-CN" sz="1800" b="1" dirty="0">
                <a:latin typeface="Consolas" panose="020B0609020204030204" pitchFamily="49" charset="0"/>
              </a:rPr>
              <a:t>        } </a:t>
            </a:r>
          </a:p>
          <a:p>
            <a:pPr eaLnBrk="1" hangingPunct="1">
              <a:lnSpc>
                <a:spcPct val="90000"/>
              </a:lnSpc>
              <a:spcBef>
                <a:spcPct val="20000"/>
              </a:spcBef>
              <a:buClr>
                <a:schemeClr val="tx1"/>
              </a:buClr>
              <a:buSzPct val="75000"/>
              <a:buFont typeface="Wingdings" panose="05000000000000000000" pitchFamily="2" charset="2"/>
              <a:buNone/>
            </a:pPr>
            <a:r>
              <a:rPr lang="en-US" altLang="zh-CN" sz="1800" b="1" dirty="0">
                <a:latin typeface="Consolas" panose="020B0609020204030204" pitchFamily="49" charset="0"/>
              </a:rPr>
              <a:t>  </a:t>
            </a:r>
            <a:r>
              <a:rPr lang="zh-CN" altLang="en-US" b="1" dirty="0">
                <a:latin typeface="Consolas" panose="020B0609020204030204" pitchFamily="49" charset="0"/>
              </a:rPr>
              <a:t>总执行次数：</a:t>
            </a:r>
            <a:r>
              <a:rPr lang="en-US" altLang="zh-CN" b="1" dirty="0">
                <a:solidFill>
                  <a:srgbClr val="008000"/>
                </a:solidFill>
                <a:latin typeface="Consolas" panose="020B0609020204030204" pitchFamily="49" charset="0"/>
                <a:cs typeface="Times New Roman" panose="02020603050405020304" pitchFamily="18" charset="0"/>
              </a:rPr>
              <a:t>T</a:t>
            </a:r>
            <a:r>
              <a:rPr lang="en-US" altLang="zh-CN" b="1" baseline="-30000" dirty="0">
                <a:solidFill>
                  <a:srgbClr val="008000"/>
                </a:solidFill>
                <a:latin typeface="Consolas" panose="020B0609020204030204" pitchFamily="49" charset="0"/>
                <a:cs typeface="Times New Roman" panose="02020603050405020304" pitchFamily="18" charset="0"/>
              </a:rPr>
              <a:t>n</a:t>
            </a:r>
            <a:r>
              <a:rPr lang="en-US" altLang="zh-CN" b="1" dirty="0">
                <a:solidFill>
                  <a:srgbClr val="008000"/>
                </a:solidFill>
                <a:latin typeface="Consolas" panose="020B0609020204030204" pitchFamily="49" charset="0"/>
                <a:cs typeface="Times New Roman" panose="02020603050405020304" pitchFamily="18" charset="0"/>
              </a:rPr>
              <a:t>=2n</a:t>
            </a:r>
            <a:r>
              <a:rPr lang="en-US" altLang="zh-CN" b="1" baseline="30000" dirty="0">
                <a:solidFill>
                  <a:srgbClr val="008000"/>
                </a:solidFill>
                <a:latin typeface="Consolas" panose="020B0609020204030204" pitchFamily="49" charset="0"/>
                <a:cs typeface="Times New Roman" panose="02020603050405020304" pitchFamily="18" charset="0"/>
              </a:rPr>
              <a:t>3</a:t>
            </a:r>
            <a:r>
              <a:rPr lang="en-US" altLang="zh-CN" b="1" dirty="0">
                <a:solidFill>
                  <a:srgbClr val="008000"/>
                </a:solidFill>
                <a:latin typeface="Consolas" panose="020B0609020204030204" pitchFamily="49" charset="0"/>
                <a:cs typeface="Times New Roman" panose="02020603050405020304" pitchFamily="18" charset="0"/>
              </a:rPr>
              <a:t>+2n</a:t>
            </a:r>
            <a:r>
              <a:rPr lang="en-US" altLang="zh-CN" b="1" baseline="30000" dirty="0">
                <a:solidFill>
                  <a:srgbClr val="008000"/>
                </a:solidFill>
                <a:latin typeface="Consolas" panose="020B0609020204030204" pitchFamily="49" charset="0"/>
                <a:cs typeface="Times New Roman" panose="02020603050405020304" pitchFamily="18" charset="0"/>
              </a:rPr>
              <a:t>2 </a:t>
            </a:r>
            <a:r>
              <a:rPr lang="en-US" altLang="zh-CN" b="1" dirty="0">
                <a:solidFill>
                  <a:srgbClr val="008000"/>
                </a:solidFill>
                <a:latin typeface="Consolas" panose="020B0609020204030204" pitchFamily="49" charset="0"/>
                <a:cs typeface="Times New Roman" panose="02020603050405020304" pitchFamily="18" charset="0"/>
              </a:rPr>
              <a:t>+n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76805"/>
                                        </p:tgtEl>
                                        <p:attrNameLst>
                                          <p:attrName>style.visibility</p:attrName>
                                        </p:attrNameLst>
                                      </p:cBhvr>
                                      <p:to>
                                        <p:strVal val="visible"/>
                                      </p:to>
                                    </p:set>
                                    <p:anim calcmode="lin" valueType="num">
                                      <p:cBhvr additive="base">
                                        <p:cTn id="7" dur="500" fill="hold"/>
                                        <p:tgtEl>
                                          <p:spTgt spid="76805"/>
                                        </p:tgtEl>
                                        <p:attrNameLst>
                                          <p:attrName>ppt_x</p:attrName>
                                        </p:attrNameLst>
                                      </p:cBhvr>
                                      <p:tavLst>
                                        <p:tav tm="0">
                                          <p:val>
                                            <p:strVal val="0-#ppt_w/2"/>
                                          </p:val>
                                        </p:tav>
                                        <p:tav tm="100000">
                                          <p:val>
                                            <p:strVal val="#ppt_x"/>
                                          </p:val>
                                        </p:tav>
                                      </p:tavLst>
                                    </p:anim>
                                    <p:anim calcmode="lin" valueType="num">
                                      <p:cBhvr additive="base">
                                        <p:cTn id="8" dur="500" fill="hold"/>
                                        <p:tgtEl>
                                          <p:spTgt spid="7680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76806"/>
                                        </p:tgtEl>
                                        <p:attrNameLst>
                                          <p:attrName>style.visibility</p:attrName>
                                        </p:attrNameLst>
                                      </p:cBhvr>
                                      <p:to>
                                        <p:strVal val="visible"/>
                                      </p:to>
                                    </p:set>
                                    <p:animEffect transition="in" filter="box(out)">
                                      <p:cBhvr>
                                        <p:cTn id="13"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autoUpdateAnimBg="0"/>
      <p:bldP spid="76806"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1026">
            <a:extLst>
              <a:ext uri="{FF2B5EF4-FFF2-40B4-BE49-F238E27FC236}">
                <a16:creationId xmlns:a16="http://schemas.microsoft.com/office/drawing/2014/main" id="{2C50432F-FC3A-45BC-96D3-8E3323E39B54}"/>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算法的时间复杂度</a:t>
            </a:r>
            <a:r>
              <a:rPr lang="zh-CN" altLang="en-US"/>
              <a:t> </a:t>
            </a:r>
          </a:p>
        </p:txBody>
      </p:sp>
      <p:sp>
        <p:nvSpPr>
          <p:cNvPr id="56325" name="Rectangle 1027">
            <a:extLst>
              <a:ext uri="{FF2B5EF4-FFF2-40B4-BE49-F238E27FC236}">
                <a16:creationId xmlns:a16="http://schemas.microsoft.com/office/drawing/2014/main" id="{CE0E10F0-9788-4A8D-B014-EEB29D00D1D4}"/>
              </a:ext>
            </a:extLst>
          </p:cNvPr>
          <p:cNvSpPr>
            <a:spLocks noGrp="1" noChangeArrowheads="1"/>
          </p:cNvSpPr>
          <p:nvPr>
            <p:ph idx="1"/>
          </p:nvPr>
        </p:nvSpPr>
        <p:spPr>
          <a:xfrm>
            <a:off x="2438400" y="2362200"/>
            <a:ext cx="8001000" cy="990600"/>
          </a:xfrm>
        </p:spPr>
        <p:txBody>
          <a:bodyPr/>
          <a:lstStyle/>
          <a:p>
            <a:pPr eaLnBrk="1" hangingPunct="1">
              <a:buFont typeface="Wingdings" panose="05000000000000000000" pitchFamily="2" charset="2"/>
              <a:buNone/>
            </a:pPr>
            <a:r>
              <a:rPr lang="zh-CN" altLang="en-US" b="1"/>
              <a:t>算法的时间复杂度，即是算法的时间量度记做：    		</a:t>
            </a:r>
            <a:r>
              <a:rPr lang="en-US" altLang="zh-CN" b="1">
                <a:solidFill>
                  <a:srgbClr val="9966FF"/>
                </a:solidFill>
              </a:rPr>
              <a:t>T(n)=O(f(n))</a:t>
            </a:r>
          </a:p>
        </p:txBody>
      </p:sp>
      <p:sp>
        <p:nvSpPr>
          <p:cNvPr id="10" name="灯片编号占位符 5">
            <a:extLst>
              <a:ext uri="{FF2B5EF4-FFF2-40B4-BE49-F238E27FC236}">
                <a16:creationId xmlns:a16="http://schemas.microsoft.com/office/drawing/2014/main" id="{7D725BC4-1A1A-40B1-97D6-413B951F435B}"/>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CF4423F-1523-43CE-A6C4-9128FE52A407}" type="slidenum">
              <a:rPr kumimoji="0" lang="en-US" altLang="zh-CN" sz="2600">
                <a:solidFill>
                  <a:schemeClr val="bg1"/>
                </a:solidFill>
                <a:latin typeface="Arial" panose="020B0604020202020204" pitchFamily="34" charset="0"/>
              </a:rPr>
              <a:pPr eaLnBrk="1" hangingPunct="1"/>
              <a:t>55</a:t>
            </a:fld>
            <a:endParaRPr kumimoji="0" lang="en-US" altLang="zh-CN" sz="2600">
              <a:solidFill>
                <a:schemeClr val="bg1"/>
              </a:solidFill>
              <a:latin typeface="Arial" panose="020B0604020202020204" pitchFamily="34" charset="0"/>
            </a:endParaRPr>
          </a:p>
        </p:txBody>
      </p:sp>
      <p:sp>
        <p:nvSpPr>
          <p:cNvPr id="78853" name="Text Box 1029">
            <a:extLst>
              <a:ext uri="{FF2B5EF4-FFF2-40B4-BE49-F238E27FC236}">
                <a16:creationId xmlns:a16="http://schemas.microsoft.com/office/drawing/2014/main" id="{F300DF78-5E08-426A-B809-97B4DFA8E0AA}"/>
              </a:ext>
            </a:extLst>
          </p:cNvPr>
          <p:cNvSpPr txBox="1">
            <a:spLocks noChangeArrowheads="1"/>
          </p:cNvSpPr>
          <p:nvPr/>
        </p:nvSpPr>
        <p:spPr bwMode="auto">
          <a:xfrm>
            <a:off x="2438400" y="33528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FF3300"/>
                </a:solidFill>
                <a:latin typeface="Consolas" panose="020B0609020204030204" pitchFamily="49" charset="0"/>
              </a:rPr>
              <a:t>例如给出</a:t>
            </a:r>
            <a:r>
              <a:rPr lang="en-US" altLang="zh-CN" b="1">
                <a:solidFill>
                  <a:srgbClr val="FF3300"/>
                </a:solidFill>
                <a:latin typeface="Consolas" panose="020B0609020204030204" pitchFamily="49" charset="0"/>
              </a:rPr>
              <a:t>X=X+1</a:t>
            </a:r>
          </a:p>
        </p:txBody>
      </p:sp>
      <p:sp>
        <p:nvSpPr>
          <p:cNvPr id="78854" name="Text Box 1030">
            <a:extLst>
              <a:ext uri="{FF2B5EF4-FFF2-40B4-BE49-F238E27FC236}">
                <a16:creationId xmlns:a16="http://schemas.microsoft.com/office/drawing/2014/main" id="{521B7521-33C6-40BA-B776-5616DC83BF54}"/>
              </a:ext>
            </a:extLst>
          </p:cNvPr>
          <p:cNvSpPr txBox="1">
            <a:spLocks noChangeArrowheads="1"/>
          </p:cNvSpPr>
          <p:nvPr/>
        </p:nvSpPr>
        <p:spPr bwMode="auto">
          <a:xfrm>
            <a:off x="2351088" y="3810001"/>
            <a:ext cx="784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000" b="1" dirty="0">
                <a:latin typeface="Consolas" panose="020B0609020204030204" pitchFamily="49" charset="0"/>
              </a:rPr>
              <a:t>（</a:t>
            </a:r>
            <a:r>
              <a:rPr lang="en-US" altLang="zh-CN" sz="2000" b="1" dirty="0">
                <a:latin typeface="Consolas" panose="020B0609020204030204" pitchFamily="49" charset="0"/>
              </a:rPr>
              <a:t>1</a:t>
            </a:r>
            <a:r>
              <a:rPr lang="zh-CN" altLang="en-US" sz="2000" b="1" dirty="0">
                <a:latin typeface="Consolas" panose="020B0609020204030204" pitchFamily="49" charset="0"/>
              </a:rPr>
              <a:t>）</a:t>
            </a:r>
            <a:r>
              <a:rPr lang="en-US" altLang="zh-CN" sz="2000" b="1" dirty="0">
                <a:latin typeface="Consolas" panose="020B0609020204030204" pitchFamily="49" charset="0"/>
              </a:rPr>
              <a:t>x=x+1 </a:t>
            </a:r>
            <a:r>
              <a:rPr lang="zh-CN" altLang="en-US" sz="2000" b="1" dirty="0">
                <a:latin typeface="Consolas" panose="020B0609020204030204" pitchFamily="49" charset="0"/>
              </a:rPr>
              <a:t>；时间复杂度为</a:t>
            </a:r>
            <a:r>
              <a:rPr lang="en-US" altLang="zh-CN" sz="2000" b="1" dirty="0">
                <a:solidFill>
                  <a:srgbClr val="008000"/>
                </a:solidFill>
                <a:latin typeface="Consolas" panose="020B0609020204030204" pitchFamily="49" charset="0"/>
              </a:rPr>
              <a:t>O(1)</a:t>
            </a:r>
            <a:r>
              <a:rPr lang="zh-CN" altLang="en-US" sz="2000" b="1" dirty="0">
                <a:latin typeface="Consolas" panose="020B0609020204030204" pitchFamily="49" charset="0"/>
              </a:rPr>
              <a:t>，称为常量阶；</a:t>
            </a:r>
          </a:p>
        </p:txBody>
      </p:sp>
      <p:sp>
        <p:nvSpPr>
          <p:cNvPr id="78855" name="Text Box 1031">
            <a:extLst>
              <a:ext uri="{FF2B5EF4-FFF2-40B4-BE49-F238E27FC236}">
                <a16:creationId xmlns:a16="http://schemas.microsoft.com/office/drawing/2014/main" id="{0BEFCEDC-A846-4386-8DEF-3F7B7831BE4E}"/>
              </a:ext>
            </a:extLst>
          </p:cNvPr>
          <p:cNvSpPr txBox="1">
            <a:spLocks noChangeArrowheads="1"/>
          </p:cNvSpPr>
          <p:nvPr/>
        </p:nvSpPr>
        <p:spPr bwMode="auto">
          <a:xfrm>
            <a:off x="2351088" y="4183927"/>
            <a:ext cx="8001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000" dirty="0">
                <a:latin typeface="Consolas" panose="020B0609020204030204" pitchFamily="49" charset="0"/>
              </a:rPr>
              <a:t>（</a:t>
            </a:r>
            <a:r>
              <a:rPr lang="en-US" altLang="zh-CN" sz="2000" b="1" dirty="0">
                <a:latin typeface="Consolas" panose="020B0609020204030204" pitchFamily="49" charset="0"/>
              </a:rPr>
              <a:t>2</a:t>
            </a:r>
            <a:r>
              <a:rPr lang="zh-CN" altLang="en-US" sz="2000" b="1" dirty="0">
                <a:latin typeface="Consolas" panose="020B0609020204030204" pitchFamily="49" charset="0"/>
              </a:rPr>
              <a:t>）</a:t>
            </a:r>
            <a:r>
              <a:rPr lang="en-US" altLang="zh-CN" sz="2000" b="1" dirty="0">
                <a:latin typeface="Consolas" panose="020B0609020204030204" pitchFamily="49" charset="0"/>
              </a:rPr>
              <a:t>for (</a:t>
            </a:r>
            <a:r>
              <a:rPr lang="en-US" altLang="zh-CN" sz="2000" b="1" dirty="0" err="1">
                <a:latin typeface="Consolas" panose="020B0609020204030204" pitchFamily="49" charset="0"/>
              </a:rPr>
              <a:t>i</a:t>
            </a:r>
            <a:r>
              <a:rPr lang="en-US" altLang="zh-CN" sz="2000" b="1" dirty="0">
                <a:latin typeface="Consolas" panose="020B0609020204030204" pitchFamily="49" charset="0"/>
              </a:rPr>
              <a:t>=1; </a:t>
            </a:r>
            <a:r>
              <a:rPr lang="en-US" altLang="zh-CN" sz="2000" b="1" dirty="0" err="1">
                <a:latin typeface="Consolas" panose="020B0609020204030204" pitchFamily="49" charset="0"/>
              </a:rPr>
              <a:t>i</a:t>
            </a:r>
            <a:r>
              <a:rPr lang="en-US" altLang="zh-CN" sz="2000" b="1" dirty="0">
                <a:latin typeface="Consolas" panose="020B0609020204030204" pitchFamily="49" charset="0"/>
              </a:rPr>
              <a:t>&lt;= n; </a:t>
            </a:r>
            <a:r>
              <a:rPr lang="en-US" altLang="zh-CN" sz="2000" b="1" dirty="0" err="1">
                <a:latin typeface="Consolas" panose="020B0609020204030204" pitchFamily="49" charset="0"/>
              </a:rPr>
              <a:t>i</a:t>
            </a:r>
            <a:r>
              <a:rPr lang="en-US" altLang="zh-CN" sz="2000" b="1" dirty="0">
                <a:latin typeface="Consolas" panose="020B0609020204030204" pitchFamily="49" charset="0"/>
              </a:rPr>
              <a:t>++) x=x+1; </a:t>
            </a:r>
            <a:r>
              <a:rPr lang="zh-CN" altLang="en-US" sz="2000" b="1" dirty="0">
                <a:latin typeface="Consolas" panose="020B0609020204030204" pitchFamily="49" charset="0"/>
              </a:rPr>
              <a:t>时间复杂度为</a:t>
            </a:r>
            <a:r>
              <a:rPr lang="en-US" altLang="zh-CN" sz="2000" b="1" dirty="0">
                <a:solidFill>
                  <a:srgbClr val="008000"/>
                </a:solidFill>
                <a:latin typeface="Consolas" panose="020B0609020204030204" pitchFamily="49" charset="0"/>
              </a:rPr>
              <a:t>O(n)</a:t>
            </a:r>
            <a:r>
              <a:rPr lang="zh-CN" altLang="en-US" sz="2000" b="1" dirty="0">
                <a:latin typeface="Consolas" panose="020B0609020204030204" pitchFamily="49" charset="0"/>
              </a:rPr>
              <a:t>，称为线性阶；</a:t>
            </a:r>
            <a:endParaRPr lang="zh-CN" altLang="en-US" b="1" dirty="0">
              <a:latin typeface="Consolas" panose="020B0609020204030204" pitchFamily="49" charset="0"/>
            </a:endParaRPr>
          </a:p>
        </p:txBody>
      </p:sp>
      <p:sp>
        <p:nvSpPr>
          <p:cNvPr id="78856" name="Text Box 1032">
            <a:extLst>
              <a:ext uri="{FF2B5EF4-FFF2-40B4-BE49-F238E27FC236}">
                <a16:creationId xmlns:a16="http://schemas.microsoft.com/office/drawing/2014/main" id="{3F4EBA14-2A41-410F-A18F-16F917984EBC}"/>
              </a:ext>
            </a:extLst>
          </p:cNvPr>
          <p:cNvSpPr txBox="1">
            <a:spLocks noChangeArrowheads="1"/>
          </p:cNvSpPr>
          <p:nvPr/>
        </p:nvSpPr>
        <p:spPr bwMode="auto">
          <a:xfrm>
            <a:off x="2351088" y="4868864"/>
            <a:ext cx="8153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000" b="1">
                <a:latin typeface="Consolas" panose="020B0609020204030204" pitchFamily="49" charset="0"/>
              </a:rPr>
              <a:t>（</a:t>
            </a:r>
            <a:r>
              <a:rPr lang="en-US" altLang="zh-CN" sz="2000" b="1">
                <a:latin typeface="Consolas" panose="020B0609020204030204" pitchFamily="49" charset="0"/>
              </a:rPr>
              <a:t>3</a:t>
            </a:r>
            <a:r>
              <a:rPr lang="zh-CN" altLang="en-US" sz="2000" b="1">
                <a:latin typeface="Consolas" panose="020B0609020204030204" pitchFamily="49" charset="0"/>
              </a:rPr>
              <a:t>）</a:t>
            </a:r>
            <a:r>
              <a:rPr lang="en-US" altLang="zh-CN" sz="2000" b="1">
                <a:latin typeface="Consolas" panose="020B0609020204030204" pitchFamily="49" charset="0"/>
              </a:rPr>
              <a:t>for (i=1; i&lt;= n; i++)</a:t>
            </a:r>
          </a:p>
          <a:p>
            <a:pPr eaLnBrk="1" hangingPunct="1">
              <a:spcBef>
                <a:spcPct val="50000"/>
              </a:spcBef>
            </a:pPr>
            <a:r>
              <a:rPr lang="en-US" altLang="zh-CN" sz="2000" b="1">
                <a:latin typeface="Consolas" panose="020B0609020204030204" pitchFamily="49" charset="0"/>
              </a:rPr>
              <a:t>	for (j=1;j&lt;= n; j++) x=x+1; </a:t>
            </a:r>
            <a:r>
              <a:rPr lang="zh-CN" altLang="en-US" sz="2000" b="1">
                <a:latin typeface="Consolas" panose="020B0609020204030204" pitchFamily="49" charset="0"/>
              </a:rPr>
              <a:t>时间复杂度为</a:t>
            </a:r>
            <a:r>
              <a:rPr lang="en-US" altLang="zh-CN" sz="2000" b="1">
                <a:solidFill>
                  <a:srgbClr val="008000"/>
                </a:solidFill>
                <a:latin typeface="Consolas" panose="020B0609020204030204" pitchFamily="49" charset="0"/>
              </a:rPr>
              <a:t>O(n</a:t>
            </a:r>
            <a:r>
              <a:rPr lang="en-US" altLang="zh-CN" sz="2000" b="1" baseline="30000">
                <a:solidFill>
                  <a:srgbClr val="008000"/>
                </a:solidFill>
                <a:latin typeface="Consolas" panose="020B0609020204030204" pitchFamily="49" charset="0"/>
              </a:rPr>
              <a:t>2</a:t>
            </a:r>
            <a:r>
              <a:rPr lang="en-US" altLang="zh-CN" sz="2000" b="1">
                <a:solidFill>
                  <a:srgbClr val="008000"/>
                </a:solidFill>
                <a:latin typeface="Consolas" panose="020B0609020204030204" pitchFamily="49" charset="0"/>
              </a:rPr>
              <a:t>)</a:t>
            </a:r>
            <a:r>
              <a:rPr lang="en-US" altLang="zh-CN" sz="2000" b="1">
                <a:latin typeface="Consolas" panose="020B0609020204030204" pitchFamily="49" charset="0"/>
              </a:rPr>
              <a:t>, </a:t>
            </a:r>
            <a:r>
              <a:rPr lang="zh-CN" altLang="en-US" sz="2000" b="1">
                <a:latin typeface="Consolas" panose="020B0609020204030204" pitchFamily="49" charset="0"/>
              </a:rPr>
              <a:t>称为平方阶。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78853"/>
                                        </p:tgtEl>
                                        <p:attrNameLst>
                                          <p:attrName>style.visibility</p:attrName>
                                        </p:attrNameLst>
                                      </p:cBhvr>
                                      <p:to>
                                        <p:strVal val="visible"/>
                                      </p:to>
                                    </p:set>
                                    <p:anim calcmode="lin" valueType="num">
                                      <p:cBhvr additive="base">
                                        <p:cTn id="7" dur="500" fill="hold"/>
                                        <p:tgtEl>
                                          <p:spTgt spid="78853"/>
                                        </p:tgtEl>
                                        <p:attrNameLst>
                                          <p:attrName>ppt_x</p:attrName>
                                        </p:attrNameLst>
                                      </p:cBhvr>
                                      <p:tavLst>
                                        <p:tav tm="0">
                                          <p:val>
                                            <p:strVal val="0-#ppt_w/2"/>
                                          </p:val>
                                        </p:tav>
                                        <p:tav tm="100000">
                                          <p:val>
                                            <p:strVal val="#ppt_x"/>
                                          </p:val>
                                        </p:tav>
                                      </p:tavLst>
                                    </p:anim>
                                    <p:anim calcmode="lin" valueType="num">
                                      <p:cBhvr additive="base">
                                        <p:cTn id="8" dur="500" fill="hold"/>
                                        <p:tgtEl>
                                          <p:spTgt spid="7885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78854"/>
                                        </p:tgtEl>
                                        <p:attrNameLst>
                                          <p:attrName>style.visibility</p:attrName>
                                        </p:attrNameLst>
                                      </p:cBhvr>
                                      <p:to>
                                        <p:strVal val="visible"/>
                                      </p:to>
                                    </p:set>
                                    <p:animEffect transition="in" filter="box(out)">
                                      <p:cBhvr>
                                        <p:cTn id="13" dur="500"/>
                                        <p:tgtEl>
                                          <p:spTgt spid="7885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78855"/>
                                        </p:tgtEl>
                                        <p:attrNameLst>
                                          <p:attrName>style.visibility</p:attrName>
                                        </p:attrNameLst>
                                      </p:cBhvr>
                                      <p:to>
                                        <p:strVal val="visible"/>
                                      </p:to>
                                    </p:set>
                                    <p:animEffect transition="in" filter="barn(outVertical)">
                                      <p:cBhvr>
                                        <p:cTn id="18" dur="500"/>
                                        <p:tgtEl>
                                          <p:spTgt spid="7885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78856"/>
                                        </p:tgtEl>
                                        <p:attrNameLst>
                                          <p:attrName>style.visibility</p:attrName>
                                        </p:attrNameLst>
                                      </p:cBhvr>
                                      <p:to>
                                        <p:strVal val="visible"/>
                                      </p:to>
                                    </p:set>
                                    <p:anim calcmode="lin" valueType="num">
                                      <p:cBhvr>
                                        <p:cTn id="23" dur="1000" fill="hold"/>
                                        <p:tgtEl>
                                          <p:spTgt spid="78856"/>
                                        </p:tgtEl>
                                        <p:attrNameLst>
                                          <p:attrName>ppt_w</p:attrName>
                                        </p:attrNameLst>
                                      </p:cBhvr>
                                      <p:tavLst>
                                        <p:tav tm="0">
                                          <p:val>
                                            <p:fltVal val="0"/>
                                          </p:val>
                                        </p:tav>
                                        <p:tav tm="100000">
                                          <p:val>
                                            <p:strVal val="#ppt_w"/>
                                          </p:val>
                                        </p:tav>
                                      </p:tavLst>
                                    </p:anim>
                                    <p:anim calcmode="lin" valueType="num">
                                      <p:cBhvr>
                                        <p:cTn id="24" dur="1000" fill="hold"/>
                                        <p:tgtEl>
                                          <p:spTgt spid="78856"/>
                                        </p:tgtEl>
                                        <p:attrNameLst>
                                          <p:attrName>ppt_h</p:attrName>
                                        </p:attrNameLst>
                                      </p:cBhvr>
                                      <p:tavLst>
                                        <p:tav tm="0">
                                          <p:val>
                                            <p:fltVal val="0"/>
                                          </p:val>
                                        </p:tav>
                                        <p:tav tm="100000">
                                          <p:val>
                                            <p:strVal val="#ppt_h"/>
                                          </p:val>
                                        </p:tav>
                                      </p:tavLst>
                                    </p:anim>
                                    <p:anim calcmode="lin" valueType="num">
                                      <p:cBhvr>
                                        <p:cTn id="25" dur="1000" fill="hold"/>
                                        <p:tgtEl>
                                          <p:spTgt spid="78856"/>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7885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autoUpdateAnimBg="0"/>
      <p:bldP spid="78854" grpId="0" autoUpdateAnimBg="0"/>
      <p:bldP spid="78855" grpId="0" autoUpdateAnimBg="0"/>
      <p:bldP spid="7885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a:extLst>
              <a:ext uri="{FF2B5EF4-FFF2-40B4-BE49-F238E27FC236}">
                <a16:creationId xmlns:a16="http://schemas.microsoft.com/office/drawing/2014/main" id="{F1B5FF62-F406-47B7-875A-2BD23EBF885A}"/>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常用的时间复杂度频率计数</a:t>
            </a:r>
            <a:r>
              <a:rPr lang="zh-CN" altLang="en-US"/>
              <a:t> </a:t>
            </a:r>
          </a:p>
        </p:txBody>
      </p:sp>
      <p:sp>
        <p:nvSpPr>
          <p:cNvPr id="57349" name="Rectangle 3">
            <a:extLst>
              <a:ext uri="{FF2B5EF4-FFF2-40B4-BE49-F238E27FC236}">
                <a16:creationId xmlns:a16="http://schemas.microsoft.com/office/drawing/2014/main" id="{8EEDAFC2-6EB3-4E79-94B7-1EC4E7835B25}"/>
              </a:ext>
            </a:extLst>
          </p:cNvPr>
          <p:cNvSpPr>
            <a:spLocks noGrp="1" noChangeArrowheads="1"/>
          </p:cNvSpPr>
          <p:nvPr>
            <p:ph idx="1"/>
          </p:nvPr>
        </p:nvSpPr>
        <p:spPr>
          <a:xfrm>
            <a:off x="2438400" y="2362200"/>
            <a:ext cx="8001000" cy="533400"/>
          </a:xfrm>
        </p:spPr>
        <p:txBody>
          <a:bodyPr/>
          <a:lstStyle/>
          <a:p>
            <a:pPr algn="just" eaLnBrk="1" hangingPunct="1"/>
            <a:r>
              <a:rPr lang="zh-CN" altLang="en-US"/>
              <a:t>数据结构中常用的时间复杂度频率计数有</a:t>
            </a:r>
            <a:r>
              <a:rPr lang="en-US" altLang="zh-CN"/>
              <a:t>7</a:t>
            </a:r>
            <a:r>
              <a:rPr lang="zh-CN" altLang="en-US"/>
              <a:t>个</a:t>
            </a:r>
            <a:r>
              <a:rPr lang="en-US" altLang="zh-CN"/>
              <a:t>:</a:t>
            </a:r>
            <a:endParaRPr lang="en-US" altLang="zh-CN">
              <a:latin typeface="宋体" panose="02010600030101010101" pitchFamily="2" charset="-122"/>
            </a:endParaRPr>
          </a:p>
        </p:txBody>
      </p:sp>
      <p:sp>
        <p:nvSpPr>
          <p:cNvPr id="8" name="灯片编号占位符 5">
            <a:extLst>
              <a:ext uri="{FF2B5EF4-FFF2-40B4-BE49-F238E27FC236}">
                <a16:creationId xmlns:a16="http://schemas.microsoft.com/office/drawing/2014/main" id="{12C9C774-B159-43E9-8CEA-D735ACBD5AFF}"/>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F84BFA5-FFE0-4369-8820-211FC58255D1}" type="slidenum">
              <a:rPr kumimoji="0" lang="en-US" altLang="zh-CN" sz="2600">
                <a:solidFill>
                  <a:schemeClr val="bg1"/>
                </a:solidFill>
                <a:latin typeface="Arial" panose="020B0604020202020204" pitchFamily="34" charset="0"/>
              </a:rPr>
              <a:pPr eaLnBrk="1" hangingPunct="1"/>
              <a:t>56</a:t>
            </a:fld>
            <a:endParaRPr kumimoji="0" lang="en-US" altLang="zh-CN" sz="2600">
              <a:solidFill>
                <a:schemeClr val="bg1"/>
              </a:solidFill>
              <a:latin typeface="Arial" panose="020B0604020202020204" pitchFamily="34" charset="0"/>
            </a:endParaRPr>
          </a:p>
        </p:txBody>
      </p:sp>
      <p:sp>
        <p:nvSpPr>
          <p:cNvPr id="80901" name="Text Box 5">
            <a:extLst>
              <a:ext uri="{FF2B5EF4-FFF2-40B4-BE49-F238E27FC236}">
                <a16:creationId xmlns:a16="http://schemas.microsoft.com/office/drawing/2014/main" id="{6A3339B9-4B3B-454A-81A4-DB85F3EDB676}"/>
              </a:ext>
            </a:extLst>
          </p:cNvPr>
          <p:cNvSpPr txBox="1">
            <a:spLocks noChangeArrowheads="1"/>
          </p:cNvSpPr>
          <p:nvPr/>
        </p:nvSpPr>
        <p:spPr bwMode="auto">
          <a:xfrm>
            <a:off x="2362200" y="2971801"/>
            <a:ext cx="8153400"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just" eaLnBrk="1" hangingPunct="1">
              <a:spcBef>
                <a:spcPct val="20000"/>
              </a:spcBef>
              <a:buClr>
                <a:schemeClr val="tx1"/>
              </a:buClr>
              <a:buSzPct val="75000"/>
            </a:pPr>
            <a:r>
              <a:rPr lang="en-US" altLang="zh-CN" b="1" dirty="0">
                <a:latin typeface="Arial" panose="020B0604020202020204" pitchFamily="34" charset="0"/>
              </a:rPr>
              <a:t>O(1) </a:t>
            </a:r>
            <a:r>
              <a:rPr lang="zh-CN" altLang="en-US" b="1" dirty="0">
                <a:latin typeface="Arial" panose="020B0604020202020204" pitchFamily="34" charset="0"/>
              </a:rPr>
              <a:t>常数型          </a:t>
            </a:r>
            <a:r>
              <a:rPr lang="en-US" altLang="zh-CN" b="1" dirty="0">
                <a:latin typeface="Arial" panose="020B0604020202020204" pitchFamily="34" charset="0"/>
              </a:rPr>
              <a:t>O(n)</a:t>
            </a:r>
            <a:r>
              <a:rPr lang="zh-CN" altLang="en-US" b="1" dirty="0">
                <a:latin typeface="Arial" panose="020B0604020202020204" pitchFamily="34" charset="0"/>
              </a:rPr>
              <a:t>线性型          </a:t>
            </a:r>
            <a:r>
              <a:rPr lang="en-US" altLang="zh-CN" b="1" dirty="0">
                <a:latin typeface="Arial" panose="020B0604020202020204" pitchFamily="34" charset="0"/>
              </a:rPr>
              <a:t>O(n</a:t>
            </a:r>
            <a:r>
              <a:rPr lang="en-US" altLang="zh-CN" b="1" baseline="30000" dirty="0">
                <a:latin typeface="Arial" panose="020B0604020202020204" pitchFamily="34" charset="0"/>
              </a:rPr>
              <a:t>2</a:t>
            </a:r>
            <a:r>
              <a:rPr lang="en-US" altLang="zh-CN" b="1" dirty="0">
                <a:latin typeface="Arial" panose="020B0604020202020204" pitchFamily="34" charset="0"/>
              </a:rPr>
              <a:t>)</a:t>
            </a:r>
            <a:r>
              <a:rPr lang="zh-CN" altLang="en-US" b="1" dirty="0">
                <a:latin typeface="Arial" panose="020B0604020202020204" pitchFamily="34" charset="0"/>
              </a:rPr>
              <a:t>平方型 </a:t>
            </a:r>
          </a:p>
          <a:p>
            <a:pPr lvl="1" algn="just" eaLnBrk="1" hangingPunct="1">
              <a:spcBef>
                <a:spcPct val="20000"/>
              </a:spcBef>
              <a:buClr>
                <a:schemeClr val="tx1"/>
              </a:buClr>
              <a:buSzPct val="75000"/>
            </a:pPr>
            <a:r>
              <a:rPr lang="en-US" altLang="zh-CN" b="1" dirty="0">
                <a:latin typeface="Arial" panose="020B0604020202020204" pitchFamily="34" charset="0"/>
              </a:rPr>
              <a:t>O(n</a:t>
            </a:r>
            <a:r>
              <a:rPr lang="en-US" altLang="zh-CN" b="1" baseline="30000" dirty="0">
                <a:latin typeface="Arial" panose="020B0604020202020204" pitchFamily="34" charset="0"/>
              </a:rPr>
              <a:t>3</a:t>
            </a:r>
            <a:r>
              <a:rPr lang="en-US" altLang="zh-CN" b="1" dirty="0">
                <a:latin typeface="Arial" panose="020B0604020202020204" pitchFamily="34" charset="0"/>
              </a:rPr>
              <a:t>)</a:t>
            </a:r>
            <a:r>
              <a:rPr lang="zh-CN" altLang="en-US" b="1" dirty="0">
                <a:latin typeface="Arial" panose="020B0604020202020204" pitchFamily="34" charset="0"/>
              </a:rPr>
              <a:t>立方型          </a:t>
            </a:r>
            <a:r>
              <a:rPr lang="en-US" altLang="zh-CN" b="1" dirty="0">
                <a:latin typeface="Arial" panose="020B0604020202020204" pitchFamily="34" charset="0"/>
              </a:rPr>
              <a:t>O(2</a:t>
            </a:r>
            <a:r>
              <a:rPr lang="en-US" altLang="zh-CN" b="1" baseline="30000" dirty="0">
                <a:latin typeface="Arial" panose="020B0604020202020204" pitchFamily="34" charset="0"/>
              </a:rPr>
              <a:t>n</a:t>
            </a:r>
            <a:r>
              <a:rPr lang="en-US" altLang="zh-CN" b="1" dirty="0">
                <a:latin typeface="Arial" panose="020B0604020202020204" pitchFamily="34" charset="0"/>
              </a:rPr>
              <a:t>)</a:t>
            </a:r>
            <a:r>
              <a:rPr lang="zh-CN" altLang="en-US" b="1" dirty="0">
                <a:latin typeface="Arial" panose="020B0604020202020204" pitchFamily="34" charset="0"/>
              </a:rPr>
              <a:t>指数型        </a:t>
            </a:r>
            <a:r>
              <a:rPr lang="en-US" altLang="zh-CN" b="1" dirty="0">
                <a:latin typeface="Arial" panose="020B0604020202020204" pitchFamily="34" charset="0"/>
              </a:rPr>
              <a:t>O(log2n)</a:t>
            </a:r>
            <a:r>
              <a:rPr lang="zh-CN" altLang="en-US" b="1" dirty="0">
                <a:latin typeface="Arial" panose="020B0604020202020204" pitchFamily="34" charset="0"/>
              </a:rPr>
              <a:t>对数型</a:t>
            </a:r>
          </a:p>
          <a:p>
            <a:pPr lvl="1" algn="just" eaLnBrk="1" hangingPunct="1">
              <a:spcBef>
                <a:spcPct val="20000"/>
              </a:spcBef>
              <a:buClr>
                <a:schemeClr val="tx1"/>
              </a:buClr>
              <a:buSzPct val="75000"/>
            </a:pPr>
            <a:r>
              <a:rPr lang="en-US" altLang="zh-CN" b="1" dirty="0">
                <a:latin typeface="Arial" panose="020B0604020202020204" pitchFamily="34" charset="0"/>
              </a:rPr>
              <a:t>O(nlog2n)</a:t>
            </a:r>
            <a:r>
              <a:rPr lang="zh-CN" altLang="en-US" b="1" dirty="0">
                <a:latin typeface="Arial" panose="020B0604020202020204" pitchFamily="34" charset="0"/>
              </a:rPr>
              <a:t>二维型</a:t>
            </a:r>
            <a:endParaRPr lang="zh-CN" altLang="en-US" b="1" dirty="0">
              <a:latin typeface="宋体" panose="02010600030101010101" pitchFamily="2" charset="-122"/>
            </a:endParaRPr>
          </a:p>
        </p:txBody>
      </p:sp>
      <p:sp>
        <p:nvSpPr>
          <p:cNvPr id="80904" name="Text Box 8">
            <a:extLst>
              <a:ext uri="{FF2B5EF4-FFF2-40B4-BE49-F238E27FC236}">
                <a16:creationId xmlns:a16="http://schemas.microsoft.com/office/drawing/2014/main" id="{EDFE5166-ED79-4772-BB02-CC0DA3421CA7}"/>
              </a:ext>
            </a:extLst>
          </p:cNvPr>
          <p:cNvSpPr txBox="1">
            <a:spLocks noChangeArrowheads="1"/>
          </p:cNvSpPr>
          <p:nvPr/>
        </p:nvSpPr>
        <p:spPr bwMode="auto">
          <a:xfrm>
            <a:off x="2667000" y="45720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hlinkClick r:id="" action="ppaction://hlinkshowjump?jump=nextslide"/>
              </a:rPr>
              <a:t>按时间复杂度由小到大排列的频率表：</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80901"/>
                                        </p:tgtEl>
                                        <p:attrNameLst>
                                          <p:attrName>style.visibility</p:attrName>
                                        </p:attrNameLst>
                                      </p:cBhvr>
                                      <p:to>
                                        <p:strVal val="visible"/>
                                      </p:to>
                                    </p:set>
                                    <p:anim calcmode="lin" valueType="num">
                                      <p:cBhvr additive="base">
                                        <p:cTn id="7" dur="500" fill="hold"/>
                                        <p:tgtEl>
                                          <p:spTgt spid="80901"/>
                                        </p:tgtEl>
                                        <p:attrNameLst>
                                          <p:attrName>ppt_x</p:attrName>
                                        </p:attrNameLst>
                                      </p:cBhvr>
                                      <p:tavLst>
                                        <p:tav tm="0">
                                          <p:val>
                                            <p:strVal val="0-#ppt_w/2"/>
                                          </p:val>
                                        </p:tav>
                                        <p:tav tm="100000">
                                          <p:val>
                                            <p:strVal val="#ppt_x"/>
                                          </p:val>
                                        </p:tav>
                                      </p:tavLst>
                                    </p:anim>
                                    <p:anim calcmode="lin" valueType="num">
                                      <p:cBhvr additive="base">
                                        <p:cTn id="8" dur="500" fill="hold"/>
                                        <p:tgtEl>
                                          <p:spTgt spid="8090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0904"/>
                                        </p:tgtEl>
                                        <p:attrNameLst>
                                          <p:attrName>style.visibility</p:attrName>
                                        </p:attrNameLst>
                                      </p:cBhvr>
                                      <p:to>
                                        <p:strVal val="visible"/>
                                      </p:to>
                                    </p:set>
                                    <p:anim calcmode="lin" valueType="num">
                                      <p:cBhvr additive="base">
                                        <p:cTn id="13" dur="500" fill="hold"/>
                                        <p:tgtEl>
                                          <p:spTgt spid="80904"/>
                                        </p:tgtEl>
                                        <p:attrNameLst>
                                          <p:attrName>ppt_x</p:attrName>
                                        </p:attrNameLst>
                                      </p:cBhvr>
                                      <p:tavLst>
                                        <p:tav tm="0">
                                          <p:val>
                                            <p:strVal val="#ppt_x"/>
                                          </p:val>
                                        </p:tav>
                                        <p:tav tm="100000">
                                          <p:val>
                                            <p:strVal val="#ppt_x"/>
                                          </p:val>
                                        </p:tav>
                                      </p:tavLst>
                                    </p:anim>
                                    <p:anim calcmode="lin" valueType="num">
                                      <p:cBhvr additive="base">
                                        <p:cTn id="14" dur="500" fill="hold"/>
                                        <p:tgtEl>
                                          <p:spTgt spid="809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1" grpId="0" autoUpdateAnimBg="0"/>
      <p:bldP spid="80904"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a:extLst>
              <a:ext uri="{FF2B5EF4-FFF2-40B4-BE49-F238E27FC236}">
                <a16:creationId xmlns:a16="http://schemas.microsoft.com/office/drawing/2014/main" id="{D6904425-7E81-4D47-848A-80D46F6F3C0B}"/>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常用的时间复杂度频率计数</a:t>
            </a:r>
          </a:p>
        </p:txBody>
      </p:sp>
      <p:sp>
        <p:nvSpPr>
          <p:cNvPr id="58373" name="Rectangle 3">
            <a:extLst>
              <a:ext uri="{FF2B5EF4-FFF2-40B4-BE49-F238E27FC236}">
                <a16:creationId xmlns:a16="http://schemas.microsoft.com/office/drawing/2014/main" id="{B7829700-F2A5-4EC9-ACC6-1657AC2091C2}"/>
              </a:ext>
            </a:extLst>
          </p:cNvPr>
          <p:cNvSpPr>
            <a:spLocks noGrp="1" noChangeArrowheads="1"/>
          </p:cNvSpPr>
          <p:nvPr>
            <p:ph idx="1"/>
          </p:nvPr>
        </p:nvSpPr>
        <p:spPr>
          <a:xfrm>
            <a:off x="2207568" y="1700808"/>
            <a:ext cx="8001000" cy="3962400"/>
          </a:xfrm>
        </p:spPr>
        <p:txBody>
          <a:bodyPr/>
          <a:lstStyle/>
          <a:p>
            <a:pPr eaLnBrk="1" hangingPunct="1"/>
            <a:r>
              <a:rPr lang="zh-CN" altLang="en-US" b="1"/>
              <a:t>常用的时间复杂度频率表：</a:t>
            </a:r>
          </a:p>
        </p:txBody>
      </p:sp>
      <p:sp>
        <p:nvSpPr>
          <p:cNvPr id="70" name="灯片编号占位符 5">
            <a:extLst>
              <a:ext uri="{FF2B5EF4-FFF2-40B4-BE49-F238E27FC236}">
                <a16:creationId xmlns:a16="http://schemas.microsoft.com/office/drawing/2014/main" id="{4E8D3523-EFEB-4BCB-9C4E-BFC3C335BE15}"/>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22BAC2E-FE5F-4139-A9C4-5E656B101D67}" type="slidenum">
              <a:rPr kumimoji="0" lang="en-US" altLang="zh-CN" sz="2600">
                <a:solidFill>
                  <a:schemeClr val="bg1"/>
                </a:solidFill>
                <a:latin typeface="Arial" panose="020B0604020202020204" pitchFamily="34" charset="0"/>
              </a:rPr>
              <a:pPr eaLnBrk="1" hangingPunct="1"/>
              <a:t>57</a:t>
            </a:fld>
            <a:endParaRPr kumimoji="0" lang="en-US" altLang="zh-CN" sz="2600">
              <a:solidFill>
                <a:schemeClr val="bg1"/>
              </a:solidFill>
              <a:latin typeface="Arial" panose="020B0604020202020204" pitchFamily="34" charset="0"/>
            </a:endParaRPr>
          </a:p>
        </p:txBody>
      </p:sp>
      <p:graphicFrame>
        <p:nvGraphicFramePr>
          <p:cNvPr id="82086" name="Group 166">
            <a:extLst>
              <a:ext uri="{FF2B5EF4-FFF2-40B4-BE49-F238E27FC236}">
                <a16:creationId xmlns:a16="http://schemas.microsoft.com/office/drawing/2014/main" id="{9955A1E1-6FB3-4F2B-B2B5-67082E573705}"/>
              </a:ext>
            </a:extLst>
          </p:cNvPr>
          <p:cNvGraphicFramePr>
            <a:graphicFrameLocks noGrp="1"/>
          </p:cNvGraphicFramePr>
          <p:nvPr>
            <p:extLst>
              <p:ext uri="{D42A27DB-BD31-4B8C-83A1-F6EECF244321}">
                <p14:modId xmlns:p14="http://schemas.microsoft.com/office/powerpoint/2010/main" val="1169402812"/>
              </p:ext>
            </p:extLst>
          </p:nvPr>
        </p:nvGraphicFramePr>
        <p:xfrm>
          <a:off x="2436168" y="2234208"/>
          <a:ext cx="7467600" cy="3200402"/>
        </p:xfrm>
        <a:graphic>
          <a:graphicData uri="http://schemas.openxmlformats.org/drawingml/2006/table">
            <a:tbl>
              <a:tblPr/>
              <a:tblGrid>
                <a:gridCol w="838200">
                  <a:extLst>
                    <a:ext uri="{9D8B030D-6E8A-4147-A177-3AD203B41FA5}">
                      <a16:colId xmlns:a16="http://schemas.microsoft.com/office/drawing/2014/main" val="3360779020"/>
                    </a:ext>
                  </a:extLst>
                </a:gridCol>
                <a:gridCol w="838200">
                  <a:extLst>
                    <a:ext uri="{9D8B030D-6E8A-4147-A177-3AD203B41FA5}">
                      <a16:colId xmlns:a16="http://schemas.microsoft.com/office/drawing/2014/main" val="3303011482"/>
                    </a:ext>
                  </a:extLst>
                </a:gridCol>
                <a:gridCol w="914400">
                  <a:extLst>
                    <a:ext uri="{9D8B030D-6E8A-4147-A177-3AD203B41FA5}">
                      <a16:colId xmlns:a16="http://schemas.microsoft.com/office/drawing/2014/main" val="3730644316"/>
                    </a:ext>
                  </a:extLst>
                </a:gridCol>
                <a:gridCol w="990600">
                  <a:extLst>
                    <a:ext uri="{9D8B030D-6E8A-4147-A177-3AD203B41FA5}">
                      <a16:colId xmlns:a16="http://schemas.microsoft.com/office/drawing/2014/main" val="3279505262"/>
                    </a:ext>
                  </a:extLst>
                </a:gridCol>
                <a:gridCol w="990600">
                  <a:extLst>
                    <a:ext uri="{9D8B030D-6E8A-4147-A177-3AD203B41FA5}">
                      <a16:colId xmlns:a16="http://schemas.microsoft.com/office/drawing/2014/main" val="3956237133"/>
                    </a:ext>
                  </a:extLst>
                </a:gridCol>
                <a:gridCol w="1524000">
                  <a:extLst>
                    <a:ext uri="{9D8B030D-6E8A-4147-A177-3AD203B41FA5}">
                      <a16:colId xmlns:a16="http://schemas.microsoft.com/office/drawing/2014/main" val="3356171133"/>
                    </a:ext>
                  </a:extLst>
                </a:gridCol>
                <a:gridCol w="1371600">
                  <a:extLst>
                    <a:ext uri="{9D8B030D-6E8A-4147-A177-3AD203B41FA5}">
                      <a16:colId xmlns:a16="http://schemas.microsoft.com/office/drawing/2014/main" val="1387113411"/>
                    </a:ext>
                  </a:extLst>
                </a:gridCol>
              </a:tblGrid>
              <a:tr h="447675">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log</a:t>
                      </a:r>
                      <a:r>
                        <a:rPr kumimoji="1" lang="en-US" altLang="zh-CN" sz="1800" b="1" i="0" u="none" strike="noStrike" cap="none" normalizeH="0" baseline="-30000">
                          <a:ln>
                            <a:noFill/>
                          </a:ln>
                          <a:solidFill>
                            <a:schemeClr val="tx1"/>
                          </a:solidFill>
                          <a:effectLst/>
                          <a:latin typeface="Consolas" panose="020B0609020204030204" pitchFamily="49" charset="0"/>
                          <a:ea typeface="宋体" panose="02010600030101010101" pitchFamily="2" charset="-122"/>
                        </a:rPr>
                        <a:t>2</a:t>
                      </a: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nlog</a:t>
                      </a:r>
                      <a:r>
                        <a:rPr kumimoji="1" lang="en-US" altLang="zh-CN" sz="1800" b="1" i="0" u="none" strike="noStrike" cap="none" normalizeH="0" baseline="-30000">
                          <a:ln>
                            <a:noFill/>
                          </a:ln>
                          <a:solidFill>
                            <a:schemeClr val="tx1"/>
                          </a:solidFill>
                          <a:effectLst/>
                          <a:latin typeface="Consolas" panose="020B0609020204030204" pitchFamily="49" charset="0"/>
                          <a:ea typeface="宋体" panose="02010600030101010101" pitchFamily="2" charset="-122"/>
                        </a:rPr>
                        <a:t>2</a:t>
                      </a: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n</a:t>
                      </a:r>
                      <a:r>
                        <a:rPr kumimoji="1" lang="en-US" altLang="zh-CN" sz="1800" b="1" i="0" u="none" strike="noStrike" cap="none" normalizeH="0" baseline="30000">
                          <a:ln>
                            <a:noFill/>
                          </a:ln>
                          <a:solidFill>
                            <a:schemeClr val="tx1"/>
                          </a:solidFill>
                          <a:effectLst/>
                          <a:latin typeface="Consolas" panose="020B0609020204030204" pitchFamily="49"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n</a:t>
                      </a:r>
                      <a:r>
                        <a:rPr kumimoji="1" lang="en-US" altLang="zh-CN" sz="1800" b="1" i="0" u="none" strike="noStrike" cap="none" normalizeH="0" baseline="30000">
                          <a:ln>
                            <a:noFill/>
                          </a:ln>
                          <a:solidFill>
                            <a:schemeClr val="tx1"/>
                          </a:solidFill>
                          <a:effectLst/>
                          <a:latin typeface="Consolas" panose="020B0609020204030204" pitchFamily="49" charset="0"/>
                          <a:ea typeface="宋体" panose="02010600030101010101" pitchFamily="2" charset="-122"/>
                        </a:rPr>
                        <a:t>3</a:t>
                      </a:r>
                      <a:endPar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2</a:t>
                      </a:r>
                      <a:r>
                        <a:rPr kumimoji="1" lang="en-US" altLang="zh-CN" sz="1800" b="1" i="0" u="none" strike="noStrike" cap="none" normalizeH="0" baseline="30000">
                          <a:ln>
                            <a:noFill/>
                          </a:ln>
                          <a:solidFill>
                            <a:schemeClr val="tx1"/>
                          </a:solidFill>
                          <a:effectLst/>
                          <a:latin typeface="Consolas" panose="020B0609020204030204" pitchFamily="49" charset="0"/>
                          <a:ea typeface="宋体" panose="02010600030101010101" pitchFamily="2" charset="-122"/>
                        </a:rPr>
                        <a:t>n</a:t>
                      </a:r>
                      <a:endPar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7">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zh-CN" altLang="en-US" sz="1600" b="1" i="0" u="none" strike="noStrike" cap="none" normalizeH="0" baseline="0">
                          <a:ln>
                            <a:noFill/>
                          </a:ln>
                          <a:solidFill>
                            <a:schemeClr val="tx1"/>
                          </a:solidFill>
                          <a:effectLst/>
                          <a:latin typeface="Consolas" panose="020B0609020204030204" pitchFamily="49" charset="0"/>
                          <a:ea typeface="宋体" panose="02010600030101010101" pitchFamily="2" charset="-122"/>
                        </a:rPr>
                        <a:t>一般讲：前</a:t>
                      </a:r>
                      <a:r>
                        <a:rPr kumimoji="1" lang="en-US" altLang="zh-CN" sz="1600" b="1" i="0" u="none" strike="noStrike" cap="none" normalizeH="0" baseline="0">
                          <a:ln>
                            <a:noFill/>
                          </a:ln>
                          <a:solidFill>
                            <a:schemeClr val="tx1"/>
                          </a:solidFill>
                          <a:effectLst/>
                          <a:latin typeface="Consolas" panose="020B0609020204030204" pitchFamily="49" charset="0"/>
                          <a:ea typeface="宋体" panose="02010600030101010101" pitchFamily="2" charset="-122"/>
                        </a:rPr>
                        <a:t>3</a:t>
                      </a:r>
                      <a:r>
                        <a:rPr kumimoji="1" lang="zh-CN" altLang="en-US" sz="1600" b="1" i="0" u="none" strike="noStrike" cap="none" normalizeH="0" baseline="0">
                          <a:ln>
                            <a:noFill/>
                          </a:ln>
                          <a:solidFill>
                            <a:schemeClr val="tx1"/>
                          </a:solidFill>
                          <a:effectLst/>
                          <a:latin typeface="Consolas" panose="020B0609020204030204" pitchFamily="49" charset="0"/>
                          <a:ea typeface="宋体" panose="02010600030101010101" pitchFamily="2" charset="-122"/>
                        </a:rPr>
                        <a:t>种可实现，后</a:t>
                      </a:r>
                      <a:r>
                        <a:rPr kumimoji="1" lang="en-US" altLang="zh-CN" sz="1600" b="1" i="0" u="none" strike="noStrike" cap="none" normalizeH="0" baseline="0">
                          <a:ln>
                            <a:noFill/>
                          </a:ln>
                          <a:solidFill>
                            <a:schemeClr val="tx1"/>
                          </a:solidFill>
                          <a:effectLst/>
                          <a:latin typeface="Consolas" panose="020B0609020204030204" pitchFamily="49" charset="0"/>
                          <a:ea typeface="宋体" panose="02010600030101010101" pitchFamily="2" charset="-122"/>
                        </a:rPr>
                        <a:t>3</a:t>
                      </a:r>
                      <a:r>
                        <a:rPr kumimoji="1" lang="zh-CN" altLang="en-US" sz="1600" b="1" i="0" u="none" strike="noStrike" cap="none" normalizeH="0" baseline="0">
                          <a:ln>
                            <a:noFill/>
                          </a:ln>
                          <a:solidFill>
                            <a:schemeClr val="tx1"/>
                          </a:solidFill>
                          <a:effectLst/>
                          <a:latin typeface="Consolas" panose="020B0609020204030204" pitchFamily="49" charset="0"/>
                          <a:ea typeface="宋体" panose="02010600030101010101" pitchFamily="2" charset="-122"/>
                        </a:rPr>
                        <a:t>种虽理论上是可实现的，实际上只有对</a:t>
                      </a:r>
                      <a:r>
                        <a:rPr kumimoji="1" lang="en-US" altLang="zh-CN" sz="1600" b="1" i="0" u="none" strike="noStrike" cap="none" normalizeH="0" baseline="0">
                          <a:ln>
                            <a:noFill/>
                          </a:ln>
                          <a:solidFill>
                            <a:schemeClr val="tx1"/>
                          </a:solidFill>
                          <a:effectLst/>
                          <a:latin typeface="Consolas" panose="020B0609020204030204" pitchFamily="49" charset="0"/>
                          <a:ea typeface="宋体" panose="02010600030101010101" pitchFamily="2" charset="-122"/>
                        </a:rPr>
                        <a:t>N</a:t>
                      </a:r>
                      <a:r>
                        <a:rPr kumimoji="1" lang="zh-CN" altLang="en-US" sz="1600" b="1" i="0" u="none" strike="noStrike" cap="none" normalizeH="0" baseline="0">
                          <a:ln>
                            <a:noFill/>
                          </a:ln>
                          <a:solidFill>
                            <a:schemeClr val="tx1"/>
                          </a:solidFill>
                          <a:effectLst/>
                          <a:latin typeface="Consolas" panose="020B0609020204030204" pitchFamily="49" charset="0"/>
                          <a:ea typeface="宋体" panose="02010600030101010101" pitchFamily="2" charset="-122"/>
                        </a:rPr>
                        <a:t>限制在很小范围才有意义，当</a:t>
                      </a:r>
                      <a:r>
                        <a:rPr kumimoji="1" lang="en-US" altLang="zh-CN" sz="1600" b="1" i="0" u="none" strike="noStrike" cap="none" normalizeH="0" baseline="0">
                          <a:ln>
                            <a:noFill/>
                          </a:ln>
                          <a:solidFill>
                            <a:schemeClr val="tx1"/>
                          </a:solidFill>
                          <a:effectLst/>
                          <a:latin typeface="Consolas" panose="020B0609020204030204" pitchFamily="49" charset="0"/>
                          <a:ea typeface="宋体" panose="02010600030101010101" pitchFamily="2" charset="-122"/>
                        </a:rPr>
                        <a:t>N</a:t>
                      </a:r>
                      <a:r>
                        <a:rPr kumimoji="1" lang="zh-CN" altLang="en-US" sz="1600" b="1" i="0" u="none" strike="noStrike" cap="none" normalizeH="0" baseline="0">
                          <a:ln>
                            <a:noFill/>
                          </a:ln>
                          <a:solidFill>
                            <a:schemeClr val="tx1"/>
                          </a:solidFill>
                          <a:effectLst/>
                          <a:latin typeface="Consolas" panose="020B0609020204030204" pitchFamily="49" charset="0"/>
                          <a:ea typeface="宋体" panose="02010600030101010101" pitchFamily="2" charset="-122"/>
                        </a:rPr>
                        <a:t>较大时，不可能实现。</a:t>
                      </a:r>
                      <a:r>
                        <a:rPr kumimoji="1" lang="zh-CN" altLang="en-US" sz="1400" b="1" i="0" u="none" strike="noStrike" cap="none" normalizeH="0" baseline="0">
                          <a:ln>
                            <a:noFill/>
                          </a:ln>
                          <a:solidFill>
                            <a:schemeClr val="tx1"/>
                          </a:solidFill>
                          <a:effectLst/>
                          <a:latin typeface="Consolas" panose="020B0609020204030204" pitchFamily="49" charset="0"/>
                          <a:ea typeface="宋体" panose="02010600030101010101" pitchFamily="2" charset="-122"/>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71774754"/>
                  </a:ext>
                </a:extLst>
              </a:tr>
              <a:tr h="442913">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3706439317"/>
                  </a:ext>
                </a:extLst>
              </a:tr>
              <a:tr h="447675">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143037326"/>
                  </a:ext>
                </a:extLst>
              </a:tr>
              <a:tr h="446088">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16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64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16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657063978"/>
                  </a:ext>
                </a:extLst>
              </a:tr>
              <a:tr h="446088">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24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64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512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256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2681869596"/>
                  </a:ext>
                </a:extLst>
              </a:tr>
              <a:tr h="501650">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16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64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256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5096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65536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4013053731"/>
                  </a:ext>
                </a:extLst>
              </a:tr>
              <a:tr h="468313">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160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rPr>
                        <a:t>1024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cap="none" normalizeH="0" baseline="0" dirty="0">
                          <a:ln>
                            <a:noFill/>
                          </a:ln>
                          <a:solidFill>
                            <a:schemeClr val="tx1"/>
                          </a:solidFill>
                          <a:effectLst/>
                          <a:latin typeface="Consolas" panose="020B0609020204030204" pitchFamily="49" charset="0"/>
                          <a:ea typeface="宋体" panose="02010600030101010101" pitchFamily="2" charset="-122"/>
                        </a:rPr>
                        <a:t>32768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1800" b="1" i="0" u="none" strike="noStrike" kern="1200" cap="none" normalizeH="0" baseline="0" dirty="0">
                          <a:ln>
                            <a:noFill/>
                          </a:ln>
                          <a:solidFill>
                            <a:schemeClr val="tx1"/>
                          </a:solidFill>
                          <a:effectLst/>
                          <a:latin typeface="Consolas" panose="020B0609020204030204" pitchFamily="49" charset="0"/>
                          <a:ea typeface="宋体" panose="02010600030101010101" pitchFamily="2" charset="-122"/>
                          <a:cs typeface="+mn-cs"/>
                        </a:rPr>
                        <a:t>2147483648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73433038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a:extLst>
              <a:ext uri="{FF2B5EF4-FFF2-40B4-BE49-F238E27FC236}">
                <a16:creationId xmlns:a16="http://schemas.microsoft.com/office/drawing/2014/main" id="{892392BC-5D6E-4819-A618-0CFB490AC887}"/>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最坏时间复杂度</a:t>
            </a:r>
            <a:r>
              <a:rPr lang="zh-CN" altLang="en-US"/>
              <a:t> </a:t>
            </a:r>
          </a:p>
        </p:txBody>
      </p:sp>
      <p:sp>
        <p:nvSpPr>
          <p:cNvPr id="59397" name="Rectangle 3">
            <a:extLst>
              <a:ext uri="{FF2B5EF4-FFF2-40B4-BE49-F238E27FC236}">
                <a16:creationId xmlns:a16="http://schemas.microsoft.com/office/drawing/2014/main" id="{23082B35-F049-4D45-A3EC-BC4E5BF9003C}"/>
              </a:ext>
            </a:extLst>
          </p:cNvPr>
          <p:cNvSpPr>
            <a:spLocks noGrp="1" noChangeArrowheads="1"/>
          </p:cNvSpPr>
          <p:nvPr>
            <p:ph idx="1"/>
          </p:nvPr>
        </p:nvSpPr>
        <p:spPr>
          <a:xfrm>
            <a:off x="2351584" y="2204864"/>
            <a:ext cx="8001000" cy="1524000"/>
          </a:xfrm>
        </p:spPr>
        <p:txBody>
          <a:bodyPr/>
          <a:lstStyle/>
          <a:p>
            <a:pPr eaLnBrk="1" hangingPunct="1"/>
            <a:r>
              <a:rPr lang="zh-CN" altLang="en-US" b="1">
                <a:solidFill>
                  <a:srgbClr val="FF00FF"/>
                </a:solidFill>
              </a:rPr>
              <a:t>定义：</a:t>
            </a:r>
          </a:p>
          <a:p>
            <a:pPr eaLnBrk="1" hangingPunct="1">
              <a:buFont typeface="Wingdings" panose="05000000000000000000" pitchFamily="2" charset="2"/>
              <a:buNone/>
            </a:pPr>
            <a:r>
              <a:rPr lang="zh-CN" altLang="en-US" b="1"/>
              <a:t>		</a:t>
            </a:r>
            <a:r>
              <a:rPr lang="zh-CN" altLang="en-US" b="1">
                <a:latin typeface="宋体" panose="02010600030101010101" pitchFamily="2" charset="-122"/>
              </a:rPr>
              <a:t>讨论算法在最坏情况下的时间复杂度，即分析最坏情况下以估计出算法执行时间的上界。</a:t>
            </a:r>
            <a:endParaRPr lang="zh-CN" altLang="en-US" b="1"/>
          </a:p>
        </p:txBody>
      </p:sp>
      <p:sp>
        <p:nvSpPr>
          <p:cNvPr id="7" name="灯片编号占位符 5">
            <a:extLst>
              <a:ext uri="{FF2B5EF4-FFF2-40B4-BE49-F238E27FC236}">
                <a16:creationId xmlns:a16="http://schemas.microsoft.com/office/drawing/2014/main" id="{0870A7D6-17D0-4BF0-9468-B2C23C60B7A1}"/>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5431C10-7114-4D2D-A287-FDCFDC86D8FD}" type="slidenum">
              <a:rPr kumimoji="0" lang="en-US" altLang="zh-CN" sz="2600">
                <a:solidFill>
                  <a:schemeClr val="bg1"/>
                </a:solidFill>
                <a:latin typeface="Arial" panose="020B0604020202020204" pitchFamily="34" charset="0"/>
              </a:rPr>
              <a:pPr eaLnBrk="1" hangingPunct="1"/>
              <a:t>58</a:t>
            </a:fld>
            <a:endParaRPr kumimoji="0" lang="en-US" altLang="zh-CN" sz="2600">
              <a:solidFill>
                <a:schemeClr val="bg1"/>
              </a:solidFill>
              <a:latin typeface="Arial" panose="020B0604020202020204" pitchFamily="34" charset="0"/>
            </a:endParaRPr>
          </a:p>
        </p:txBody>
      </p:sp>
      <p:sp>
        <p:nvSpPr>
          <p:cNvPr id="59398" name="Text Box 6">
            <a:extLst>
              <a:ext uri="{FF2B5EF4-FFF2-40B4-BE49-F238E27FC236}">
                <a16:creationId xmlns:a16="http://schemas.microsoft.com/office/drawing/2014/main" id="{9E1ECDFD-0A88-4D6B-B202-0CF525B6A87A}"/>
              </a:ext>
            </a:extLst>
          </p:cNvPr>
          <p:cNvSpPr txBox="1">
            <a:spLocks noChangeArrowheads="1"/>
          </p:cNvSpPr>
          <p:nvPr/>
        </p:nvSpPr>
        <p:spPr bwMode="auto">
          <a:xfrm>
            <a:off x="2769097" y="4546427"/>
            <a:ext cx="411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hlinkClick r:id="" action="ppaction://hlinkshowjump?jump=nextslide"/>
              </a:rPr>
              <a:t>例如冒泡排序算法</a:t>
            </a:r>
            <a:endParaRPr lang="zh-CN" altLang="en-US" sz="2800" b="1"/>
          </a:p>
        </p:txBody>
      </p:sp>
      <p:sp>
        <p:nvSpPr>
          <p:cNvPr id="59400" name="TextBox 7">
            <a:extLst>
              <a:ext uri="{FF2B5EF4-FFF2-40B4-BE49-F238E27FC236}">
                <a16:creationId xmlns:a16="http://schemas.microsoft.com/office/drawing/2014/main" id="{D5E87156-520E-45F1-B3A8-A0A1D9BAB990}"/>
              </a:ext>
            </a:extLst>
          </p:cNvPr>
          <p:cNvSpPr txBox="1">
            <a:spLocks noChangeArrowheads="1"/>
          </p:cNvSpPr>
          <p:nvPr/>
        </p:nvSpPr>
        <p:spPr bwMode="auto">
          <a:xfrm>
            <a:off x="2769097" y="3898728"/>
            <a:ext cx="906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hlinkClick r:id="rId2" action="ppaction://hlinksldjump"/>
              </a:rPr>
              <a:t>例如</a:t>
            </a:r>
            <a:endParaRPr lang="zh-CN" altLang="en-US" sz="2800" b="1">
              <a:hlinkClick r:id="" action="ppaction://hlinkshowjump?jump=nextslide"/>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a:extLst>
              <a:ext uri="{FF2B5EF4-FFF2-40B4-BE49-F238E27FC236}">
                <a16:creationId xmlns:a16="http://schemas.microsoft.com/office/drawing/2014/main" id="{520D6BC0-E20F-486E-97A4-ACAB3EBE57D2}"/>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最坏时间复杂度</a:t>
            </a:r>
            <a:r>
              <a:rPr lang="zh-CN" altLang="en-US"/>
              <a:t> </a:t>
            </a:r>
          </a:p>
        </p:txBody>
      </p:sp>
      <p:sp>
        <p:nvSpPr>
          <p:cNvPr id="60421" name="Rectangle 3">
            <a:extLst>
              <a:ext uri="{FF2B5EF4-FFF2-40B4-BE49-F238E27FC236}">
                <a16:creationId xmlns:a16="http://schemas.microsoft.com/office/drawing/2014/main" id="{8B12B2CF-D94B-4F0E-AD13-3C5E66266E06}"/>
              </a:ext>
            </a:extLst>
          </p:cNvPr>
          <p:cNvSpPr>
            <a:spLocks noGrp="1" noChangeArrowheads="1"/>
          </p:cNvSpPr>
          <p:nvPr>
            <p:ph idx="1"/>
          </p:nvPr>
        </p:nvSpPr>
        <p:spPr>
          <a:xfrm>
            <a:off x="1703512" y="1484784"/>
            <a:ext cx="8721725" cy="903288"/>
          </a:xfrm>
        </p:spPr>
        <p:txBody>
          <a:bodyPr/>
          <a:lstStyle/>
          <a:p>
            <a:pPr eaLnBrk="1" hangingPunct="1"/>
            <a:r>
              <a:rPr lang="zh-CN" altLang="en-US" b="1">
                <a:latin typeface="宋体" panose="02010600030101010101" pitchFamily="2" charset="-122"/>
              </a:rPr>
              <a:t>在数值</a:t>
            </a:r>
            <a:r>
              <a:rPr lang="en-US" altLang="zh-CN" b="1">
                <a:latin typeface="宋体" panose="02010600030101010101" pitchFamily="2" charset="-122"/>
              </a:rPr>
              <a:t>A[0..n-1]</a:t>
            </a:r>
            <a:r>
              <a:rPr lang="zh-CN" altLang="en-US" b="1">
                <a:latin typeface="宋体" panose="02010600030101010101" pitchFamily="2" charset="-122"/>
              </a:rPr>
              <a:t>中查找给定值</a:t>
            </a:r>
            <a:r>
              <a:rPr lang="en-US" altLang="zh-CN" b="1">
                <a:latin typeface="宋体" panose="02010600030101010101" pitchFamily="2" charset="-122"/>
              </a:rPr>
              <a:t>k</a:t>
            </a:r>
            <a:r>
              <a:rPr lang="zh-CN" altLang="en-US" b="1">
                <a:latin typeface="宋体" panose="02010600030101010101" pitchFamily="2" charset="-122"/>
              </a:rPr>
              <a:t>的算法如下，分析其时间复杂度。</a:t>
            </a:r>
            <a:endParaRPr lang="zh-CN" altLang="en-US" b="1"/>
          </a:p>
        </p:txBody>
      </p:sp>
      <p:sp>
        <p:nvSpPr>
          <p:cNvPr id="7" name="灯片编号占位符 5">
            <a:extLst>
              <a:ext uri="{FF2B5EF4-FFF2-40B4-BE49-F238E27FC236}">
                <a16:creationId xmlns:a16="http://schemas.microsoft.com/office/drawing/2014/main" id="{AFD853BE-4CF3-4524-8AA6-9B96D3E27AC1}"/>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79BF2AB-2C8A-4728-8B4C-8D9F416AD08A}" type="slidenum">
              <a:rPr kumimoji="0" lang="en-US" altLang="zh-CN" sz="2600">
                <a:solidFill>
                  <a:schemeClr val="bg1"/>
                </a:solidFill>
                <a:latin typeface="Arial" panose="020B0604020202020204" pitchFamily="34" charset="0"/>
              </a:rPr>
              <a:pPr eaLnBrk="1" hangingPunct="1"/>
              <a:t>59</a:t>
            </a:fld>
            <a:endParaRPr kumimoji="0" lang="en-US" altLang="zh-CN" sz="2600">
              <a:solidFill>
                <a:schemeClr val="bg1"/>
              </a:solidFill>
              <a:latin typeface="Arial" panose="020B0604020202020204" pitchFamily="34" charset="0"/>
            </a:endParaRPr>
          </a:p>
        </p:txBody>
      </p:sp>
      <p:sp>
        <p:nvSpPr>
          <p:cNvPr id="60423" name="TextBox 8">
            <a:extLst>
              <a:ext uri="{FF2B5EF4-FFF2-40B4-BE49-F238E27FC236}">
                <a16:creationId xmlns:a16="http://schemas.microsoft.com/office/drawing/2014/main" id="{0E02A215-CF8C-4844-9F27-652C449FB948}"/>
              </a:ext>
            </a:extLst>
          </p:cNvPr>
          <p:cNvSpPr txBox="1">
            <a:spLocks noChangeArrowheads="1"/>
          </p:cNvSpPr>
          <p:nvPr/>
        </p:nvSpPr>
        <p:spPr bwMode="auto">
          <a:xfrm>
            <a:off x="2856037" y="2315047"/>
            <a:ext cx="5184775"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a:t>
            </a:r>
            <a:r>
              <a:rPr lang="en-US" altLang="zh-CN" sz="2000"/>
              <a:t>1</a:t>
            </a:r>
            <a:r>
              <a:rPr lang="zh-CN" altLang="en-US" sz="2000"/>
              <a:t>）</a:t>
            </a:r>
            <a:r>
              <a:rPr lang="en-US" altLang="zh-CN" sz="2000"/>
              <a:t>i=n-1</a:t>
            </a:r>
            <a:r>
              <a:rPr lang="zh-CN" altLang="en-US" sz="2000"/>
              <a:t>；</a:t>
            </a:r>
            <a:endParaRPr lang="en-US" altLang="zh-CN" sz="2000"/>
          </a:p>
          <a:p>
            <a:pPr eaLnBrk="1" hangingPunct="1"/>
            <a:r>
              <a:rPr lang="zh-CN" altLang="en-US" sz="2000"/>
              <a:t>（</a:t>
            </a:r>
            <a:r>
              <a:rPr lang="en-US" altLang="zh-CN" sz="2000"/>
              <a:t>2</a:t>
            </a:r>
            <a:r>
              <a:rPr lang="zh-CN" altLang="en-US" sz="2000"/>
              <a:t>）</a:t>
            </a:r>
            <a:r>
              <a:rPr lang="en-US" altLang="zh-CN" sz="2000"/>
              <a:t>while</a:t>
            </a:r>
            <a:r>
              <a:rPr lang="zh-CN" altLang="en-US" sz="2000"/>
              <a:t>（</a:t>
            </a:r>
            <a:r>
              <a:rPr lang="en-US" altLang="zh-CN" sz="2000"/>
              <a:t>i&gt;=0&amp;&amp;</a:t>
            </a:r>
            <a:r>
              <a:rPr lang="zh-CN" altLang="en-US" sz="2000"/>
              <a:t>（</a:t>
            </a:r>
            <a:r>
              <a:rPr lang="en-US" altLang="zh-CN" sz="2000" b="1">
                <a:latin typeface="宋体" panose="02010600030101010101" pitchFamily="2" charset="-122"/>
              </a:rPr>
              <a:t> A[i]!=k </a:t>
            </a:r>
            <a:r>
              <a:rPr lang="zh-CN" altLang="en-US" sz="2000"/>
              <a:t>））</a:t>
            </a:r>
            <a:endParaRPr lang="en-US" altLang="zh-CN" sz="2000"/>
          </a:p>
          <a:p>
            <a:pPr eaLnBrk="1" hangingPunct="1"/>
            <a:r>
              <a:rPr lang="zh-CN" altLang="en-US" sz="2000"/>
              <a:t>（</a:t>
            </a:r>
            <a:r>
              <a:rPr lang="en-US" altLang="zh-CN" sz="2000"/>
              <a:t>3</a:t>
            </a:r>
            <a:r>
              <a:rPr lang="zh-CN" altLang="en-US" sz="2000"/>
              <a:t>）</a:t>
            </a:r>
            <a:r>
              <a:rPr lang="en-US" altLang="zh-CN" sz="2000"/>
              <a:t>i--</a:t>
            </a:r>
            <a:r>
              <a:rPr lang="zh-CN" altLang="en-US" sz="2000"/>
              <a:t>；</a:t>
            </a:r>
            <a:endParaRPr lang="en-US" altLang="zh-CN" sz="2000"/>
          </a:p>
          <a:p>
            <a:pPr eaLnBrk="1" hangingPunct="1"/>
            <a:r>
              <a:rPr lang="zh-CN" altLang="en-US" sz="2000"/>
              <a:t>（</a:t>
            </a:r>
            <a:r>
              <a:rPr lang="en-US" altLang="zh-CN" sz="2000"/>
              <a:t>4</a:t>
            </a:r>
            <a:r>
              <a:rPr lang="zh-CN" altLang="en-US" sz="2000"/>
              <a:t>）</a:t>
            </a:r>
            <a:r>
              <a:rPr lang="en-US" altLang="zh-CN" sz="2000"/>
              <a:t>renturn i</a:t>
            </a:r>
            <a:r>
              <a:rPr lang="zh-CN" altLang="en-US" sz="2000"/>
              <a:t>；</a:t>
            </a:r>
            <a:endParaRPr lang="en-US" altLang="zh-CN" sz="2000"/>
          </a:p>
          <a:p>
            <a:pPr eaLnBrk="1" hangingPunct="1"/>
            <a:endParaRPr lang="zh-CN" altLang="en-US"/>
          </a:p>
        </p:txBody>
      </p:sp>
      <p:sp>
        <p:nvSpPr>
          <p:cNvPr id="60424" name="TextBox 9">
            <a:extLst>
              <a:ext uri="{FF2B5EF4-FFF2-40B4-BE49-F238E27FC236}">
                <a16:creationId xmlns:a16="http://schemas.microsoft.com/office/drawing/2014/main" id="{35DCB211-0D45-4D0F-80F8-C7586ED1A267}"/>
              </a:ext>
            </a:extLst>
          </p:cNvPr>
          <p:cNvSpPr txBox="1">
            <a:spLocks noChangeArrowheads="1"/>
          </p:cNvSpPr>
          <p:nvPr/>
        </p:nvSpPr>
        <p:spPr bwMode="auto">
          <a:xfrm>
            <a:off x="2279775" y="3623148"/>
            <a:ext cx="80660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        在此算法中，语句（</a:t>
            </a:r>
            <a:r>
              <a:rPr lang="en-US" altLang="zh-CN" sz="2000"/>
              <a:t>3</a:t>
            </a:r>
            <a:r>
              <a:rPr lang="zh-CN" altLang="en-US" sz="2000"/>
              <a:t>）的频度不仅与问题规模</a:t>
            </a:r>
            <a:r>
              <a:rPr lang="en-US" altLang="zh-CN" sz="2000"/>
              <a:t>n</a:t>
            </a:r>
            <a:r>
              <a:rPr lang="zh-CN" altLang="en-US" sz="2000"/>
              <a:t>有关，还与</a:t>
            </a:r>
            <a:r>
              <a:rPr lang="en-US" altLang="zh-CN" sz="2000"/>
              <a:t>A</a:t>
            </a:r>
            <a:r>
              <a:rPr lang="zh-CN" altLang="en-US" sz="2000"/>
              <a:t>的各元素值及</a:t>
            </a:r>
            <a:r>
              <a:rPr lang="en-US" altLang="zh-CN" sz="2000"/>
              <a:t>k</a:t>
            </a:r>
            <a:r>
              <a:rPr lang="zh-CN" altLang="en-US" sz="2000"/>
              <a:t>的取值有关。</a:t>
            </a:r>
            <a:endParaRPr lang="zh-CN" altLang="en-US"/>
          </a:p>
        </p:txBody>
      </p:sp>
      <p:sp>
        <p:nvSpPr>
          <p:cNvPr id="60425" name="TextBox 10">
            <a:extLst>
              <a:ext uri="{FF2B5EF4-FFF2-40B4-BE49-F238E27FC236}">
                <a16:creationId xmlns:a16="http://schemas.microsoft.com/office/drawing/2014/main" id="{AEAE1B04-8669-458C-94B7-B03D6510C4AF}"/>
              </a:ext>
            </a:extLst>
          </p:cNvPr>
          <p:cNvSpPr txBox="1">
            <a:spLocks noChangeArrowheads="1"/>
          </p:cNvSpPr>
          <p:nvPr/>
        </p:nvSpPr>
        <p:spPr bwMode="auto">
          <a:xfrm>
            <a:off x="3071936" y="4331173"/>
            <a:ext cx="48974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FF0000"/>
                </a:solidFill>
              </a:rPr>
              <a:t>最坏情况：</a:t>
            </a:r>
            <a:r>
              <a:rPr lang="en-US" altLang="zh-CN" sz="2000"/>
              <a:t>A</a:t>
            </a:r>
            <a:r>
              <a:rPr lang="zh-CN" altLang="en-US" sz="2000"/>
              <a:t>中第一个元素</a:t>
            </a:r>
            <a:r>
              <a:rPr lang="en-US" altLang="zh-CN" sz="2000"/>
              <a:t>=k</a:t>
            </a:r>
            <a:r>
              <a:rPr lang="zh-CN" altLang="en-US" sz="2000"/>
              <a:t>，则语句（</a:t>
            </a:r>
            <a:r>
              <a:rPr lang="en-US" altLang="zh-CN" sz="2000"/>
              <a:t>3</a:t>
            </a:r>
            <a:r>
              <a:rPr lang="zh-CN" altLang="en-US" sz="2000"/>
              <a:t>）频度</a:t>
            </a:r>
            <a:r>
              <a:rPr lang="en-US" altLang="zh-CN" sz="2000"/>
              <a:t>f</a:t>
            </a:r>
            <a:r>
              <a:rPr lang="zh-CN" altLang="en-US" sz="2000"/>
              <a:t>（</a:t>
            </a:r>
            <a:r>
              <a:rPr lang="en-US" altLang="zh-CN" sz="2000"/>
              <a:t>n</a:t>
            </a:r>
            <a:r>
              <a:rPr lang="zh-CN" altLang="en-US" sz="2000"/>
              <a:t>）</a:t>
            </a:r>
            <a:r>
              <a:rPr lang="en-US" altLang="zh-CN" sz="2000"/>
              <a:t>=n</a:t>
            </a:r>
            <a:r>
              <a:rPr lang="zh-CN" altLang="en-US" sz="2000"/>
              <a:t>。</a:t>
            </a:r>
            <a:endParaRPr lang="en-US" altLang="zh-CN" sz="2000"/>
          </a:p>
          <a:p>
            <a:pPr eaLnBrk="1" hangingPunct="1"/>
            <a:r>
              <a:rPr lang="zh-CN" altLang="en-US" sz="2000">
                <a:solidFill>
                  <a:srgbClr val="FF0000"/>
                </a:solidFill>
              </a:rPr>
              <a:t>最好情况 ：</a:t>
            </a:r>
            <a:r>
              <a:rPr lang="en-US" altLang="zh-CN" sz="2000"/>
              <a:t>A</a:t>
            </a:r>
            <a:r>
              <a:rPr lang="zh-CN" altLang="en-US" sz="2000"/>
              <a:t>的最后一个元素</a:t>
            </a:r>
            <a:r>
              <a:rPr lang="en-US" altLang="zh-CN" sz="2000"/>
              <a:t>=k</a:t>
            </a:r>
            <a:r>
              <a:rPr lang="zh-CN" altLang="en-US" sz="2000"/>
              <a:t>，则语句（</a:t>
            </a:r>
            <a:r>
              <a:rPr lang="en-US" altLang="zh-CN" sz="2000"/>
              <a:t>3</a:t>
            </a:r>
            <a:r>
              <a:rPr lang="zh-CN" altLang="en-US" sz="2000"/>
              <a:t>）的频度</a:t>
            </a:r>
            <a:r>
              <a:rPr lang="en-US" altLang="zh-CN" sz="2000"/>
              <a:t>f</a:t>
            </a:r>
            <a:r>
              <a:rPr lang="zh-CN" altLang="en-US" sz="2000"/>
              <a:t>（</a:t>
            </a:r>
            <a:r>
              <a:rPr lang="en-US" altLang="zh-CN" sz="2000"/>
              <a:t>n</a:t>
            </a:r>
            <a:r>
              <a:rPr lang="zh-CN" altLang="en-US" sz="2000"/>
              <a:t>）是常数</a:t>
            </a:r>
            <a:r>
              <a:rPr lang="en-US" altLang="zh-CN" sz="2000"/>
              <a:t>1</a:t>
            </a:r>
            <a:r>
              <a:rPr lang="zh-CN" altLang="en-US" sz="2000"/>
              <a:t>。</a:t>
            </a:r>
          </a:p>
        </p:txBody>
      </p:sp>
      <p:sp>
        <p:nvSpPr>
          <p:cNvPr id="60426" name="TextBox 9">
            <a:extLst>
              <a:ext uri="{FF2B5EF4-FFF2-40B4-BE49-F238E27FC236}">
                <a16:creationId xmlns:a16="http://schemas.microsoft.com/office/drawing/2014/main" id="{FE11C704-E4C2-48D6-A418-8F1FFC877D6D}"/>
              </a:ext>
            </a:extLst>
          </p:cNvPr>
          <p:cNvSpPr txBox="1">
            <a:spLocks noChangeArrowheads="1"/>
          </p:cNvSpPr>
          <p:nvPr/>
        </p:nvSpPr>
        <p:spPr bwMode="auto">
          <a:xfrm>
            <a:off x="1847975" y="4547072"/>
            <a:ext cx="936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查找成功</a:t>
            </a:r>
          </a:p>
        </p:txBody>
      </p:sp>
      <p:cxnSp>
        <p:nvCxnSpPr>
          <p:cNvPr id="60427" name="直接箭头连接符 13">
            <a:extLst>
              <a:ext uri="{FF2B5EF4-FFF2-40B4-BE49-F238E27FC236}">
                <a16:creationId xmlns:a16="http://schemas.microsoft.com/office/drawing/2014/main" id="{D7415884-3ECD-4F23-A497-F5BAC3531BB5}"/>
              </a:ext>
            </a:extLst>
          </p:cNvPr>
          <p:cNvCxnSpPr>
            <a:cxnSpLocks noChangeShapeType="1"/>
          </p:cNvCxnSpPr>
          <p:nvPr/>
        </p:nvCxnSpPr>
        <p:spPr bwMode="auto">
          <a:xfrm>
            <a:off x="2640136" y="4978872"/>
            <a:ext cx="431800" cy="0"/>
          </a:xfrm>
          <a:prstGeom prst="straightConnector1">
            <a:avLst/>
          </a:prstGeom>
          <a:noFill/>
          <a:ln w="38100" algn="ctr">
            <a:solidFill>
              <a:srgbClr val="FF0000"/>
            </a:solidFill>
            <a:miter lim="800000"/>
            <a:headEnd/>
            <a:tailEnd type="arrow" w="med" len="med"/>
          </a:ln>
        </p:spPr>
      </p:cxnSp>
      <p:sp>
        <p:nvSpPr>
          <p:cNvPr id="60428" name="TextBox 14">
            <a:extLst>
              <a:ext uri="{FF2B5EF4-FFF2-40B4-BE49-F238E27FC236}">
                <a16:creationId xmlns:a16="http://schemas.microsoft.com/office/drawing/2014/main" id="{3337D79D-C3F9-439E-8085-B0FBE570AA92}"/>
              </a:ext>
            </a:extLst>
          </p:cNvPr>
          <p:cNvSpPr txBox="1">
            <a:spLocks noChangeArrowheads="1"/>
          </p:cNvSpPr>
          <p:nvPr/>
        </p:nvSpPr>
        <p:spPr bwMode="auto">
          <a:xfrm>
            <a:off x="2063875" y="5642447"/>
            <a:ext cx="76406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算法的时间复杂度只能以最坏情况计算</a:t>
            </a:r>
            <a:r>
              <a:rPr lang="zh-CN" altLang="en-US"/>
              <a:t>，也就是</a:t>
            </a:r>
            <a:r>
              <a:rPr lang="en-US" altLang="zh-CN">
                <a:solidFill>
                  <a:srgbClr val="FF0000"/>
                </a:solidFill>
              </a:rPr>
              <a:t>O</a:t>
            </a:r>
            <a:r>
              <a:rPr lang="zh-CN" altLang="en-US">
                <a:solidFill>
                  <a:srgbClr val="FF0000"/>
                </a:solidFill>
              </a:rPr>
              <a:t>（</a:t>
            </a:r>
            <a:r>
              <a:rPr lang="en-US" altLang="zh-CN">
                <a:solidFill>
                  <a:srgbClr val="FF0000"/>
                </a:solidFill>
              </a:rPr>
              <a:t>n</a:t>
            </a:r>
            <a:r>
              <a:rPr lang="zh-CN" altLang="en-US">
                <a:solidFill>
                  <a:srgbClr val="FF0000"/>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A91137C2-BB97-4413-A9D6-C98FF3E20A16}"/>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数据对象（</a:t>
            </a:r>
            <a:r>
              <a:rPr lang="en-US" altLang="zh-CN"/>
              <a:t>Data Object</a:t>
            </a:r>
            <a:r>
              <a:rPr lang="zh-CN" altLang="en-US">
                <a:latin typeface="宋体" panose="02010600030101010101" pitchFamily="2" charset="-122"/>
              </a:rPr>
              <a:t>）</a:t>
            </a:r>
            <a:r>
              <a:rPr lang="zh-CN" altLang="en-US"/>
              <a:t> </a:t>
            </a:r>
          </a:p>
        </p:txBody>
      </p:sp>
      <p:sp>
        <p:nvSpPr>
          <p:cNvPr id="9221" name="Rectangle 3">
            <a:extLst>
              <a:ext uri="{FF2B5EF4-FFF2-40B4-BE49-F238E27FC236}">
                <a16:creationId xmlns:a16="http://schemas.microsoft.com/office/drawing/2014/main" id="{1588EFE3-0ACA-4BEA-A5B6-7E5F8A8F8324}"/>
              </a:ext>
            </a:extLst>
          </p:cNvPr>
          <p:cNvSpPr>
            <a:spLocks noGrp="1" noChangeArrowheads="1"/>
          </p:cNvSpPr>
          <p:nvPr>
            <p:ph idx="1"/>
          </p:nvPr>
        </p:nvSpPr>
        <p:spPr>
          <a:xfrm>
            <a:off x="1568498" y="1562100"/>
            <a:ext cx="9856093" cy="1447800"/>
          </a:xfrm>
        </p:spPr>
        <p:txBody>
          <a:bodyPr/>
          <a:lstStyle/>
          <a:p>
            <a:pPr eaLnBrk="1" hangingPunct="1">
              <a:lnSpc>
                <a:spcPct val="90000"/>
              </a:lnSpc>
            </a:pPr>
            <a:r>
              <a:rPr lang="zh-CN" altLang="en-US" b="1">
                <a:solidFill>
                  <a:srgbClr val="FF00FF"/>
                </a:solidFill>
              </a:rPr>
              <a:t>定义</a:t>
            </a:r>
            <a:r>
              <a:rPr lang="zh-CN" altLang="en-US"/>
              <a:t>：</a:t>
            </a:r>
          </a:p>
          <a:p>
            <a:pPr eaLnBrk="1" hangingPunct="1">
              <a:lnSpc>
                <a:spcPct val="90000"/>
              </a:lnSpc>
              <a:buFont typeface="Wingdings" panose="05000000000000000000" pitchFamily="2" charset="2"/>
              <a:buNone/>
            </a:pPr>
            <a:r>
              <a:rPr lang="zh-CN" altLang="en-US">
                <a:latin typeface="宋体" panose="02010600030101010101" pitchFamily="2" charset="-122"/>
              </a:rPr>
              <a:t>      数据对象是</a:t>
            </a:r>
            <a:r>
              <a:rPr lang="zh-CN" altLang="en-US" b="1">
                <a:latin typeface="宋体" panose="02010600030101010101" pitchFamily="2" charset="-122"/>
              </a:rPr>
              <a:t>性质相同的数据元素的集合</a:t>
            </a:r>
            <a:r>
              <a:rPr lang="zh-CN" altLang="en-US">
                <a:latin typeface="宋体" panose="02010600030101010101" pitchFamily="2" charset="-122"/>
              </a:rPr>
              <a:t>，是数据的一个子集。</a:t>
            </a:r>
          </a:p>
        </p:txBody>
      </p:sp>
      <p:sp>
        <p:nvSpPr>
          <p:cNvPr id="8" name="灯片编号占位符 5">
            <a:extLst>
              <a:ext uri="{FF2B5EF4-FFF2-40B4-BE49-F238E27FC236}">
                <a16:creationId xmlns:a16="http://schemas.microsoft.com/office/drawing/2014/main" id="{6062F4F2-AFEA-4691-8FBC-E0FAFBAB5B98}"/>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625B3BE-5BC6-4EEB-B3A5-7D8597DFBAD0}" type="slidenum">
              <a:rPr kumimoji="0" lang="en-US" altLang="zh-CN" sz="2600">
                <a:solidFill>
                  <a:schemeClr val="bg1"/>
                </a:solidFill>
                <a:latin typeface="Arial" panose="020B0604020202020204" pitchFamily="34" charset="0"/>
              </a:rPr>
              <a:pPr eaLnBrk="1" hangingPunct="1"/>
              <a:t>6</a:t>
            </a:fld>
            <a:endParaRPr kumimoji="0" lang="en-US" altLang="zh-CN" sz="2600">
              <a:solidFill>
                <a:schemeClr val="bg1"/>
              </a:solidFill>
              <a:latin typeface="Arial" panose="020B0604020202020204" pitchFamily="34" charset="0"/>
            </a:endParaRPr>
          </a:p>
        </p:txBody>
      </p:sp>
      <p:sp>
        <p:nvSpPr>
          <p:cNvPr id="46085" name="Text Box 5">
            <a:extLst>
              <a:ext uri="{FF2B5EF4-FFF2-40B4-BE49-F238E27FC236}">
                <a16:creationId xmlns:a16="http://schemas.microsoft.com/office/drawing/2014/main" id="{DB655A30-AC18-4132-ABE6-E433340E37FE}"/>
              </a:ext>
            </a:extLst>
          </p:cNvPr>
          <p:cNvSpPr txBox="1">
            <a:spLocks noChangeArrowheads="1"/>
          </p:cNvSpPr>
          <p:nvPr/>
        </p:nvSpPr>
        <p:spPr bwMode="auto">
          <a:xfrm>
            <a:off x="1847528" y="4167188"/>
            <a:ext cx="80772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None/>
            </a:pPr>
            <a:r>
              <a:rPr lang="zh-CN" altLang="en-US" sz="2800">
                <a:latin typeface="宋体" panose="02010600030101010101" pitchFamily="2" charset="-122"/>
              </a:rPr>
              <a:t>整数集合：</a:t>
            </a:r>
            <a:r>
              <a:rPr lang="en-US" altLang="zh-CN" sz="2800">
                <a:latin typeface="Arial" panose="020B0604020202020204" pitchFamily="34" charset="0"/>
              </a:rPr>
              <a:t>N={0</a:t>
            </a:r>
            <a:r>
              <a:rPr lang="zh-CN" altLang="en-US" sz="2800">
                <a:latin typeface="宋体" panose="02010600030101010101" pitchFamily="2" charset="-122"/>
              </a:rPr>
              <a:t>，</a:t>
            </a:r>
            <a:r>
              <a:rPr lang="en-US" altLang="zh-CN" sz="2800">
                <a:latin typeface="宋体" panose="02010600030101010101" pitchFamily="2" charset="-122"/>
              </a:rPr>
              <a:t>±</a:t>
            </a:r>
            <a:r>
              <a:rPr lang="en-US" altLang="zh-CN" sz="2800">
                <a:latin typeface="Arial" panose="020B0604020202020204" pitchFamily="34" charset="0"/>
              </a:rPr>
              <a:t>1</a:t>
            </a:r>
            <a:r>
              <a:rPr lang="zh-CN" altLang="en-US" sz="2800">
                <a:latin typeface="宋体" panose="02010600030101010101" pitchFamily="2" charset="-122"/>
              </a:rPr>
              <a:t>，</a:t>
            </a:r>
            <a:r>
              <a:rPr lang="en-US" altLang="zh-CN" sz="2800">
                <a:latin typeface="宋体" panose="02010600030101010101" pitchFamily="2" charset="-122"/>
              </a:rPr>
              <a:t>±</a:t>
            </a:r>
            <a:r>
              <a:rPr lang="en-US" altLang="zh-CN" sz="2800">
                <a:latin typeface="Arial" panose="020B0604020202020204" pitchFamily="34" charset="0"/>
              </a:rPr>
              <a:t>2</a:t>
            </a:r>
            <a:r>
              <a:rPr lang="zh-CN" altLang="en-US" sz="2800">
                <a:latin typeface="宋体" panose="02010600030101010101" pitchFamily="2" charset="-122"/>
              </a:rPr>
              <a:t>，</a:t>
            </a:r>
            <a:r>
              <a:rPr lang="en-US" altLang="zh-CN" sz="2800"/>
              <a:t>…</a:t>
            </a:r>
            <a:r>
              <a:rPr lang="en-US" altLang="zh-CN" sz="2800">
                <a:latin typeface="Arial" panose="020B0604020202020204" pitchFamily="34" charset="0"/>
              </a:rPr>
              <a:t>}   </a:t>
            </a:r>
            <a:r>
              <a:rPr lang="zh-CN" altLang="en-US" sz="2800">
                <a:latin typeface="宋体" panose="02010600030101010101" pitchFamily="2" charset="-122"/>
              </a:rPr>
              <a:t>无限集</a:t>
            </a:r>
            <a:endParaRPr lang="zh-CN" altLang="en-US" sz="2800">
              <a:latin typeface="Arial" panose="020B0604020202020204" pitchFamily="34" charset="0"/>
            </a:endParaRPr>
          </a:p>
          <a:p>
            <a:pPr eaLnBrk="1" hangingPunct="1">
              <a:spcBef>
                <a:spcPct val="20000"/>
              </a:spcBef>
              <a:buClr>
                <a:schemeClr val="tx1"/>
              </a:buClr>
              <a:buSzPct val="75000"/>
              <a:buFont typeface="Wingdings" panose="05000000000000000000" pitchFamily="2" charset="2"/>
              <a:buNone/>
            </a:pPr>
            <a:r>
              <a:rPr lang="zh-CN" altLang="en-US" sz="2800">
                <a:latin typeface="宋体" panose="02010600030101010101" pitchFamily="2" charset="-122"/>
              </a:rPr>
              <a:t>字符集合：</a:t>
            </a:r>
            <a:r>
              <a:rPr lang="en-US" altLang="zh-CN" sz="2800">
                <a:latin typeface="Arial" panose="020B0604020202020204" pitchFamily="34" charset="0"/>
              </a:rPr>
              <a:t>C={</a:t>
            </a:r>
            <a:r>
              <a:rPr lang="en-US" altLang="zh-CN" sz="2800">
                <a:latin typeface="宋体" panose="02010600030101010101" pitchFamily="2" charset="-122"/>
              </a:rPr>
              <a:t>ˊ</a:t>
            </a:r>
            <a:r>
              <a:rPr lang="en-US" altLang="zh-CN" sz="2800">
                <a:latin typeface="Arial" panose="020B0604020202020204" pitchFamily="34" charset="0"/>
              </a:rPr>
              <a:t>A</a:t>
            </a:r>
            <a:r>
              <a:rPr lang="en-US" altLang="zh-CN" sz="2800">
                <a:latin typeface="宋体" panose="02010600030101010101" pitchFamily="2" charset="-122"/>
              </a:rPr>
              <a:t>ˊ</a:t>
            </a:r>
            <a:r>
              <a:rPr lang="zh-CN" altLang="en-US" sz="2800">
                <a:latin typeface="宋体" panose="02010600030101010101" pitchFamily="2" charset="-122"/>
              </a:rPr>
              <a:t>，</a:t>
            </a:r>
            <a:r>
              <a:rPr lang="en-US" altLang="zh-CN" sz="2800">
                <a:latin typeface="Arial" panose="020B0604020202020204" pitchFamily="34" charset="0"/>
              </a:rPr>
              <a:t>B</a:t>
            </a:r>
            <a:r>
              <a:rPr lang="en-US" altLang="zh-CN" sz="2800">
                <a:latin typeface="宋体" panose="02010600030101010101" pitchFamily="2" charset="-122"/>
              </a:rPr>
              <a:t>ˊ</a:t>
            </a:r>
            <a:r>
              <a:rPr lang="zh-CN" altLang="en-US" sz="2800">
                <a:latin typeface="宋体" panose="02010600030101010101" pitchFamily="2" charset="-122"/>
              </a:rPr>
              <a:t>，</a:t>
            </a:r>
            <a:r>
              <a:rPr lang="en-US" altLang="zh-CN" sz="2800"/>
              <a:t>…</a:t>
            </a:r>
            <a:r>
              <a:rPr lang="zh-CN" altLang="en-US" sz="2800">
                <a:latin typeface="宋体" panose="02010600030101010101" pitchFamily="2" charset="-122"/>
              </a:rPr>
              <a:t>，ˊ</a:t>
            </a:r>
            <a:r>
              <a:rPr lang="en-US" altLang="zh-CN" sz="2800">
                <a:latin typeface="Arial" panose="020B0604020202020204" pitchFamily="34" charset="0"/>
              </a:rPr>
              <a:t>Z</a:t>
            </a:r>
            <a:r>
              <a:rPr lang="en-US" altLang="zh-CN" sz="2800">
                <a:latin typeface="宋体" panose="02010600030101010101" pitchFamily="2" charset="-122"/>
              </a:rPr>
              <a:t>ˊ</a:t>
            </a:r>
            <a:r>
              <a:rPr lang="en-US" altLang="zh-CN" sz="2800">
                <a:latin typeface="Arial" panose="020B0604020202020204" pitchFamily="34" charset="0"/>
              </a:rPr>
              <a:t>}  </a:t>
            </a:r>
            <a:r>
              <a:rPr lang="zh-CN" altLang="en-US" sz="2800">
                <a:latin typeface="宋体" panose="02010600030101010101" pitchFamily="2" charset="-122"/>
              </a:rPr>
              <a:t>有限集</a:t>
            </a:r>
            <a:endParaRPr lang="zh-CN" altLang="en-US"/>
          </a:p>
        </p:txBody>
      </p:sp>
      <p:sp>
        <p:nvSpPr>
          <p:cNvPr id="46086" name="Text Box 6">
            <a:extLst>
              <a:ext uri="{FF2B5EF4-FFF2-40B4-BE49-F238E27FC236}">
                <a16:creationId xmlns:a16="http://schemas.microsoft.com/office/drawing/2014/main" id="{8123B0CF-1FE8-4F19-B55F-0F1897D84301}"/>
              </a:ext>
            </a:extLst>
          </p:cNvPr>
          <p:cNvSpPr txBox="1">
            <a:spLocks noChangeArrowheads="1"/>
          </p:cNvSpPr>
          <p:nvPr/>
        </p:nvSpPr>
        <p:spPr bwMode="auto">
          <a:xfrm>
            <a:off x="1847528" y="3328988"/>
            <a:ext cx="777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t>例如：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6086"/>
                                        </p:tgtEl>
                                        <p:attrNameLst>
                                          <p:attrName>style.visibility</p:attrName>
                                        </p:attrNameLst>
                                      </p:cBhvr>
                                      <p:to>
                                        <p:strVal val="visible"/>
                                      </p:to>
                                    </p:set>
                                    <p:animEffect transition="in" filter="box(in)">
                                      <p:cBhvr>
                                        <p:cTn id="7" dur="500"/>
                                        <p:tgtEl>
                                          <p:spTgt spid="460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6085"/>
                                        </p:tgtEl>
                                        <p:attrNameLst>
                                          <p:attrName>style.visibility</p:attrName>
                                        </p:attrNameLst>
                                      </p:cBhvr>
                                      <p:to>
                                        <p:strVal val="visible"/>
                                      </p:to>
                                    </p:set>
                                    <p:animEffect transition="in" filter="box(in)">
                                      <p:cBhvr>
                                        <p:cTn id="12" dur="500"/>
                                        <p:tgtEl>
                                          <p:spTgt spid="46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utoUpdateAnimBg="0"/>
      <p:bldP spid="46086"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9834D6BA-1465-4815-9F34-F372C2CF2D7B}"/>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7BD3CF4-1B3D-4A3F-883B-7BD51675BC02}" type="slidenum">
              <a:rPr kumimoji="0" lang="en-US" altLang="zh-CN" sz="2600">
                <a:solidFill>
                  <a:schemeClr val="bg1"/>
                </a:solidFill>
                <a:latin typeface="Arial" panose="020B0604020202020204" pitchFamily="34" charset="0"/>
              </a:rPr>
              <a:pPr eaLnBrk="1" hangingPunct="1"/>
              <a:t>60</a:t>
            </a:fld>
            <a:endParaRPr kumimoji="0" lang="en-US" altLang="zh-CN" sz="2600">
              <a:solidFill>
                <a:schemeClr val="bg1"/>
              </a:solidFill>
              <a:latin typeface="Arial" panose="020B0604020202020204" pitchFamily="34" charset="0"/>
            </a:endParaRPr>
          </a:p>
        </p:txBody>
      </p:sp>
      <p:sp>
        <p:nvSpPr>
          <p:cNvPr id="61444" name="Text Box 2">
            <a:extLst>
              <a:ext uri="{FF2B5EF4-FFF2-40B4-BE49-F238E27FC236}">
                <a16:creationId xmlns:a16="http://schemas.microsoft.com/office/drawing/2014/main" id="{EF1069A2-D35F-493F-824D-87E800FC17F1}"/>
              </a:ext>
            </a:extLst>
          </p:cNvPr>
          <p:cNvSpPr txBox="1">
            <a:spLocks noChangeArrowheads="1"/>
          </p:cNvSpPr>
          <p:nvPr/>
        </p:nvSpPr>
        <p:spPr bwMode="auto">
          <a:xfrm>
            <a:off x="2279576" y="1912042"/>
            <a:ext cx="358140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1600" b="1" dirty="0">
                <a:latin typeface="Consolas" panose="020B0609020204030204" pitchFamily="49" charset="0"/>
              </a:rPr>
              <a:t>void bubble(int a[], int length)</a:t>
            </a:r>
          </a:p>
          <a:p>
            <a:pPr algn="just" eaLnBrk="1" hangingPunct="1">
              <a:spcBef>
                <a:spcPct val="50000"/>
              </a:spcBef>
            </a:pPr>
            <a:r>
              <a:rPr lang="en-US" altLang="zh-CN" sz="1600" b="1" dirty="0">
                <a:latin typeface="Consolas" panose="020B0609020204030204" pitchFamily="49" charset="0"/>
              </a:rPr>
              <a:t>{</a:t>
            </a:r>
            <a:r>
              <a:rPr lang="zh-CN" altLang="en-US" sz="1600" b="1" dirty="0">
                <a:latin typeface="Consolas" panose="020B0609020204030204" pitchFamily="49" charset="0"/>
              </a:rPr>
              <a:t>将</a:t>
            </a:r>
            <a:r>
              <a:rPr lang="en-US" altLang="zh-CN" sz="1600" b="1" dirty="0">
                <a:latin typeface="Consolas" panose="020B0609020204030204" pitchFamily="49" charset="0"/>
              </a:rPr>
              <a:t>a</a:t>
            </a:r>
            <a:r>
              <a:rPr lang="zh-CN" altLang="en-US" sz="1600" b="1" dirty="0">
                <a:latin typeface="Consolas" panose="020B0609020204030204" pitchFamily="49" charset="0"/>
              </a:rPr>
              <a:t>中整数数组重新排序，达到递增有序</a:t>
            </a:r>
            <a:r>
              <a:rPr lang="en-US" altLang="zh-CN" sz="1600" b="1" dirty="0">
                <a:latin typeface="Consolas" panose="020B0609020204030204" pitchFamily="49" charset="0"/>
              </a:rPr>
              <a:t>}</a:t>
            </a:r>
          </a:p>
          <a:p>
            <a:pPr algn="just" eaLnBrk="1" hangingPunct="1">
              <a:spcBef>
                <a:spcPct val="50000"/>
              </a:spcBef>
            </a:pPr>
            <a:r>
              <a:rPr lang="en-US" altLang="zh-CN" sz="1600" b="1" dirty="0">
                <a:latin typeface="Consolas" panose="020B0609020204030204" pitchFamily="49" charset="0"/>
              </a:rPr>
              <a:t>   int </a:t>
            </a:r>
            <a:r>
              <a:rPr lang="en-US" altLang="zh-CN" sz="1600" b="1" dirty="0" err="1">
                <a:latin typeface="Consolas" panose="020B0609020204030204" pitchFamily="49" charset="0"/>
              </a:rPr>
              <a:t>i</a:t>
            </a:r>
            <a:r>
              <a:rPr lang="en-US" altLang="zh-CN" sz="1600" b="1" dirty="0">
                <a:latin typeface="Consolas" panose="020B0609020204030204" pitchFamily="49" charset="0"/>
              </a:rPr>
              <a:t>=0, j, temp;</a:t>
            </a:r>
          </a:p>
          <a:p>
            <a:pPr algn="just" eaLnBrk="1" hangingPunct="1">
              <a:spcBef>
                <a:spcPct val="50000"/>
              </a:spcBef>
            </a:pPr>
            <a:r>
              <a:rPr lang="en-US" altLang="zh-CN" sz="1600" b="1" dirty="0">
                <a:latin typeface="Consolas" panose="020B0609020204030204" pitchFamily="49" charset="0"/>
              </a:rPr>
              <a:t>   int change ;</a:t>
            </a:r>
          </a:p>
          <a:p>
            <a:pPr algn="just" eaLnBrk="1" hangingPunct="1">
              <a:spcBef>
                <a:spcPct val="50000"/>
              </a:spcBef>
            </a:pPr>
            <a:r>
              <a:rPr lang="en-US" altLang="zh-CN" sz="1600" b="1" dirty="0">
                <a:latin typeface="Consolas" panose="020B0609020204030204" pitchFamily="49" charset="0"/>
              </a:rPr>
              <a:t>   do{</a:t>
            </a:r>
          </a:p>
          <a:p>
            <a:pPr algn="just" eaLnBrk="1" hangingPunct="1">
              <a:spcBef>
                <a:spcPct val="50000"/>
              </a:spcBef>
            </a:pPr>
            <a:r>
              <a:rPr lang="en-US" altLang="zh-CN" sz="1600" b="1" dirty="0">
                <a:latin typeface="Consolas" panose="020B0609020204030204" pitchFamily="49" charset="0"/>
              </a:rPr>
              <a:t>	  change=false ;</a:t>
            </a:r>
          </a:p>
          <a:p>
            <a:pPr algn="just" eaLnBrk="1" hangingPunct="1">
              <a:spcBef>
                <a:spcPct val="50000"/>
              </a:spcBef>
            </a:pPr>
            <a:r>
              <a:rPr lang="en-US" altLang="zh-CN" sz="1600" b="1" dirty="0">
                <a:latin typeface="Consolas" panose="020B0609020204030204" pitchFamily="49" charset="0"/>
              </a:rPr>
              <a:t>	  for(j=1;j&lt;</a:t>
            </a:r>
            <a:r>
              <a:rPr lang="en-US" altLang="zh-CN" sz="1600" b="1" dirty="0" err="1">
                <a:latin typeface="Consolas" panose="020B0609020204030204" pitchFamily="49" charset="0"/>
              </a:rPr>
              <a:t>length-i;j</a:t>
            </a:r>
            <a:r>
              <a:rPr lang="en-US" altLang="zh-CN" sz="1600" b="1" dirty="0">
                <a:latin typeface="Consolas" panose="020B0609020204030204" pitchFamily="49" charset="0"/>
              </a:rPr>
              <a:t>++)</a:t>
            </a:r>
          </a:p>
          <a:p>
            <a:pPr algn="just" eaLnBrk="1" hangingPunct="1">
              <a:spcBef>
                <a:spcPct val="50000"/>
              </a:spcBef>
            </a:pPr>
            <a:r>
              <a:rPr lang="en-US" altLang="zh-CN" sz="1600" b="1" dirty="0">
                <a:latin typeface="Consolas" panose="020B0609020204030204" pitchFamily="49" charset="0"/>
              </a:rPr>
              <a:t>	  	if( a[j]&gt;a[j+1]) </a:t>
            </a:r>
          </a:p>
          <a:p>
            <a:pPr algn="just" eaLnBrk="1" hangingPunct="1">
              <a:spcBef>
                <a:spcPct val="50000"/>
              </a:spcBef>
            </a:pPr>
            <a:r>
              <a:rPr lang="en-US" altLang="zh-CN" sz="1600" b="1" dirty="0">
                <a:latin typeface="Consolas" panose="020B0609020204030204" pitchFamily="49" charset="0"/>
              </a:rPr>
              <a:t>       </a:t>
            </a:r>
          </a:p>
        </p:txBody>
      </p:sp>
      <p:sp>
        <p:nvSpPr>
          <p:cNvPr id="61445" name="Text Box 3">
            <a:extLst>
              <a:ext uri="{FF2B5EF4-FFF2-40B4-BE49-F238E27FC236}">
                <a16:creationId xmlns:a16="http://schemas.microsoft.com/office/drawing/2014/main" id="{1D9819FB-FF7B-46B7-B0B8-57947F1D70BC}"/>
              </a:ext>
            </a:extLst>
          </p:cNvPr>
          <p:cNvSpPr txBox="1">
            <a:spLocks noChangeArrowheads="1"/>
          </p:cNvSpPr>
          <p:nvPr/>
        </p:nvSpPr>
        <p:spPr bwMode="auto">
          <a:xfrm>
            <a:off x="6241976" y="1912042"/>
            <a:ext cx="3581400"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1600" b="1">
                <a:latin typeface="Consolas" panose="020B0609020204030204" pitchFamily="49" charset="0"/>
              </a:rPr>
              <a:t>{</a:t>
            </a:r>
          </a:p>
          <a:p>
            <a:pPr algn="just" eaLnBrk="1" hangingPunct="1">
              <a:spcBef>
                <a:spcPct val="50000"/>
              </a:spcBef>
            </a:pPr>
            <a:r>
              <a:rPr lang="en-US" altLang="zh-CN" sz="1600" b="1">
                <a:latin typeface="Consolas" panose="020B0609020204030204" pitchFamily="49" charset="0"/>
              </a:rPr>
              <a:t>temp= a[j];</a:t>
            </a:r>
          </a:p>
          <a:p>
            <a:pPr algn="just" eaLnBrk="1" hangingPunct="1">
              <a:spcBef>
                <a:spcPct val="50000"/>
              </a:spcBef>
            </a:pPr>
            <a:r>
              <a:rPr lang="en-US" altLang="zh-CN" sz="1600" b="1">
                <a:latin typeface="Consolas" panose="020B0609020204030204" pitchFamily="49" charset="0"/>
              </a:rPr>
              <a:t>a[j]=a[j+1];</a:t>
            </a:r>
          </a:p>
          <a:p>
            <a:pPr algn="just" eaLnBrk="1" hangingPunct="1">
              <a:spcBef>
                <a:spcPct val="50000"/>
              </a:spcBef>
            </a:pPr>
            <a:r>
              <a:rPr lang="en-US" altLang="zh-CN" sz="1600" b="1">
                <a:latin typeface="Consolas" panose="020B0609020204030204" pitchFamily="49" charset="0"/>
              </a:rPr>
              <a:t>a[j+1]=temp;</a:t>
            </a:r>
          </a:p>
          <a:p>
            <a:pPr algn="just" eaLnBrk="1" hangingPunct="1">
              <a:spcBef>
                <a:spcPct val="50000"/>
              </a:spcBef>
            </a:pPr>
            <a:r>
              <a:rPr lang="en-US" altLang="zh-CN" sz="1600" b="1">
                <a:latin typeface="Consolas" panose="020B0609020204030204" pitchFamily="49" charset="0"/>
              </a:rPr>
              <a:t>change=true;</a:t>
            </a:r>
          </a:p>
          <a:p>
            <a:pPr algn="just" eaLnBrk="1" hangingPunct="1">
              <a:spcBef>
                <a:spcPct val="50000"/>
              </a:spcBef>
            </a:pPr>
            <a:r>
              <a:rPr lang="en-US" altLang="zh-CN" sz="1600" b="1">
                <a:latin typeface="Consolas" panose="020B0609020204030204" pitchFamily="49" charset="0"/>
              </a:rPr>
              <a:t>       }</a:t>
            </a:r>
          </a:p>
          <a:p>
            <a:pPr algn="just" eaLnBrk="1" hangingPunct="1">
              <a:spcBef>
                <a:spcPct val="50000"/>
              </a:spcBef>
            </a:pPr>
            <a:r>
              <a:rPr lang="en-US" altLang="zh-CN" sz="1600" b="1">
                <a:latin typeface="Consolas" panose="020B0609020204030204" pitchFamily="49" charset="0"/>
              </a:rPr>
              <a:t>	  i=i+1 ;</a:t>
            </a:r>
          </a:p>
          <a:p>
            <a:pPr algn="just" eaLnBrk="1" hangingPunct="1">
              <a:spcBef>
                <a:spcPct val="50000"/>
              </a:spcBef>
            </a:pPr>
            <a:r>
              <a:rPr lang="en-US" altLang="zh-CN" sz="1600" b="1">
                <a:latin typeface="Consolas" panose="020B0609020204030204" pitchFamily="49" charset="0"/>
              </a:rPr>
              <a:t>   }</a:t>
            </a:r>
          </a:p>
          <a:p>
            <a:pPr algn="just" eaLnBrk="1" hangingPunct="1">
              <a:spcBef>
                <a:spcPct val="50000"/>
              </a:spcBef>
            </a:pPr>
            <a:r>
              <a:rPr lang="en-US" altLang="zh-CN" sz="1600" b="1">
                <a:latin typeface="Consolas" panose="020B0609020204030204" pitchFamily="49" charset="0"/>
              </a:rPr>
              <a:t>   while(i&lt;length || change==true )</a:t>
            </a:r>
          </a:p>
          <a:p>
            <a:pPr algn="just" eaLnBrk="1" hangingPunct="1">
              <a:spcBef>
                <a:spcPct val="50000"/>
              </a:spcBef>
            </a:pPr>
            <a:r>
              <a:rPr lang="en-US" altLang="zh-CN" sz="1600" b="1">
                <a:latin typeface="Consolas" panose="020B0609020204030204" pitchFamily="49" charset="0"/>
              </a:rPr>
              <a:t>}</a:t>
            </a:r>
          </a:p>
        </p:txBody>
      </p:sp>
      <p:sp>
        <p:nvSpPr>
          <p:cNvPr id="61446" name="Rectangle 5">
            <a:extLst>
              <a:ext uri="{FF2B5EF4-FFF2-40B4-BE49-F238E27FC236}">
                <a16:creationId xmlns:a16="http://schemas.microsoft.com/office/drawing/2014/main" id="{5F992EA6-392C-4279-A81E-6D19CDA36F70}"/>
              </a:ext>
            </a:extLst>
          </p:cNvPr>
          <p:cNvSpPr>
            <a:spLocks noChangeArrowheads="1"/>
          </p:cNvSpPr>
          <p:nvPr/>
        </p:nvSpPr>
        <p:spPr bwMode="auto">
          <a:xfrm>
            <a:off x="2438400" y="7620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sz="3600" b="1">
                <a:solidFill>
                  <a:schemeClr val="tx2"/>
                </a:solidFill>
                <a:latin typeface="宋体" panose="02010600030101010101" pitchFamily="2" charset="-122"/>
              </a:rPr>
              <a:t>最坏时间复杂度</a:t>
            </a:r>
            <a:r>
              <a:rPr lang="zh-CN" altLang="en-US" sz="3600" b="1">
                <a:solidFill>
                  <a:schemeClr val="tx2"/>
                </a:solidFill>
                <a:latin typeface="Arial" panose="020B0604020202020204" pitchFamily="34" charset="0"/>
              </a:rPr>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a:extLst>
              <a:ext uri="{FF2B5EF4-FFF2-40B4-BE49-F238E27FC236}">
                <a16:creationId xmlns:a16="http://schemas.microsoft.com/office/drawing/2014/main" id="{ED6D3032-C5B6-4FC6-B238-F296AFBBDAA6}"/>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算法的空间复杂度</a:t>
            </a:r>
            <a:r>
              <a:rPr lang="zh-CN" altLang="en-US"/>
              <a:t> </a:t>
            </a:r>
          </a:p>
        </p:txBody>
      </p:sp>
      <p:sp>
        <p:nvSpPr>
          <p:cNvPr id="62469" name="Rectangle 3">
            <a:extLst>
              <a:ext uri="{FF2B5EF4-FFF2-40B4-BE49-F238E27FC236}">
                <a16:creationId xmlns:a16="http://schemas.microsoft.com/office/drawing/2014/main" id="{6AE3FCA1-E925-49F4-80D3-3089687A1DA2}"/>
              </a:ext>
            </a:extLst>
          </p:cNvPr>
          <p:cNvSpPr>
            <a:spLocks noGrp="1" noChangeArrowheads="1"/>
          </p:cNvSpPr>
          <p:nvPr>
            <p:ph idx="1"/>
          </p:nvPr>
        </p:nvSpPr>
        <p:spPr>
          <a:xfrm>
            <a:off x="2362200" y="2590800"/>
            <a:ext cx="8001000" cy="838200"/>
          </a:xfrm>
        </p:spPr>
        <p:txBody>
          <a:bodyPr/>
          <a:lstStyle/>
          <a:p>
            <a:pPr eaLnBrk="1" hangingPunct="1"/>
            <a:r>
              <a:rPr lang="zh-CN" altLang="en-US">
                <a:solidFill>
                  <a:srgbClr val="FF00FF"/>
                </a:solidFill>
              </a:rPr>
              <a:t>定义：</a:t>
            </a:r>
            <a:endParaRPr lang="zh-CN" altLang="en-US"/>
          </a:p>
        </p:txBody>
      </p:sp>
      <p:sp>
        <p:nvSpPr>
          <p:cNvPr id="7" name="灯片编号占位符 5">
            <a:extLst>
              <a:ext uri="{FF2B5EF4-FFF2-40B4-BE49-F238E27FC236}">
                <a16:creationId xmlns:a16="http://schemas.microsoft.com/office/drawing/2014/main" id="{9559602D-007A-4DED-B48A-A4499E5A5097}"/>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046E632-1016-461B-839B-D401FD86C231}" type="slidenum">
              <a:rPr kumimoji="0" lang="en-US" altLang="zh-CN" sz="2600">
                <a:solidFill>
                  <a:schemeClr val="bg1"/>
                </a:solidFill>
                <a:latin typeface="Arial" panose="020B0604020202020204" pitchFamily="34" charset="0"/>
              </a:rPr>
              <a:pPr eaLnBrk="1" hangingPunct="1"/>
              <a:t>61</a:t>
            </a:fld>
            <a:endParaRPr kumimoji="0" lang="en-US" altLang="zh-CN" sz="2600">
              <a:solidFill>
                <a:schemeClr val="bg1"/>
              </a:solidFill>
              <a:latin typeface="Arial" panose="020B0604020202020204" pitchFamily="34" charset="0"/>
            </a:endParaRPr>
          </a:p>
        </p:txBody>
      </p:sp>
      <p:sp>
        <p:nvSpPr>
          <p:cNvPr id="62470" name="Text Box 5">
            <a:extLst>
              <a:ext uri="{FF2B5EF4-FFF2-40B4-BE49-F238E27FC236}">
                <a16:creationId xmlns:a16="http://schemas.microsoft.com/office/drawing/2014/main" id="{59A36B95-D22D-44FE-8C93-C0B0F7111DDC}"/>
              </a:ext>
            </a:extLst>
          </p:cNvPr>
          <p:cNvSpPr txBox="1">
            <a:spLocks noChangeArrowheads="1"/>
          </p:cNvSpPr>
          <p:nvPr/>
        </p:nvSpPr>
        <p:spPr bwMode="auto">
          <a:xfrm>
            <a:off x="2438400" y="3429001"/>
            <a:ext cx="8001000"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5000"/>
              <a:buFont typeface="Wingdings" panose="05000000000000000000" pitchFamily="2" charset="2"/>
              <a:buNone/>
            </a:pPr>
            <a:r>
              <a:rPr lang="en-US" altLang="zh-CN" sz="2800">
                <a:latin typeface="宋体" panose="02010600030101010101" pitchFamily="2" charset="-122"/>
              </a:rPr>
              <a:t>    </a:t>
            </a:r>
            <a:r>
              <a:rPr lang="zh-CN" altLang="en-US" sz="2800" b="1">
                <a:latin typeface="宋体" panose="02010600030101010101" pitchFamily="2" charset="-122"/>
              </a:rPr>
              <a:t>用空间复杂度作为算法所需存储空间的量度，</a:t>
            </a:r>
          </a:p>
          <a:p>
            <a:pPr eaLnBrk="1" hangingPunct="1">
              <a:spcBef>
                <a:spcPct val="20000"/>
              </a:spcBef>
              <a:buClr>
                <a:schemeClr val="tx1"/>
              </a:buClr>
              <a:buSzPct val="75000"/>
              <a:buFont typeface="Wingdings" panose="05000000000000000000" pitchFamily="2" charset="2"/>
              <a:buNone/>
            </a:pPr>
            <a:r>
              <a:rPr lang="zh-CN" altLang="en-US" sz="2800" b="1">
                <a:latin typeface="宋体" panose="02010600030101010101" pitchFamily="2" charset="-122"/>
              </a:rPr>
              <a:t>        记做： </a:t>
            </a:r>
            <a:r>
              <a:rPr lang="en-US" altLang="zh-CN" sz="2800" b="1">
                <a:solidFill>
                  <a:srgbClr val="9966FF"/>
                </a:solidFill>
                <a:latin typeface="Arial" panose="020B0604020202020204" pitchFamily="34" charset="0"/>
              </a:rPr>
              <a:t>S(n)=O(f (n))</a:t>
            </a:r>
            <a:r>
              <a:rPr lang="en-US" altLang="zh-CN" sz="2800" b="1">
                <a:latin typeface="Arial" panose="020B0604020202020204" pitchFamily="34" charset="0"/>
              </a:rPr>
              <a:t> </a:t>
            </a:r>
            <a:r>
              <a:rPr lang="zh-CN" altLang="en-US" sz="2800" b="1">
                <a:latin typeface="Arial" panose="020B0604020202020204" pitchFamily="34" charset="0"/>
              </a:rPr>
              <a:t>。</a:t>
            </a:r>
          </a:p>
          <a:p>
            <a:pPr eaLnBrk="1" hangingPunct="1">
              <a:spcBef>
                <a:spcPct val="50000"/>
              </a:spcBef>
            </a:pPr>
            <a:endParaRPr lang="en-US" altLang="zh-CN" b="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a:extLst>
              <a:ext uri="{FF2B5EF4-FFF2-40B4-BE49-F238E27FC236}">
                <a16:creationId xmlns:a16="http://schemas.microsoft.com/office/drawing/2014/main" id="{27EE5E4F-7CE7-4BBD-A5A9-6ED0791B2735}"/>
              </a:ext>
            </a:extLst>
          </p:cNvPr>
          <p:cNvSpPr>
            <a:spLocks noGrp="1" noChangeArrowheads="1"/>
          </p:cNvSpPr>
          <p:nvPr>
            <p:ph type="title"/>
          </p:nvPr>
        </p:nvSpPr>
        <p:spPr/>
        <p:txBody>
          <a:bodyPr/>
          <a:lstStyle/>
          <a:p>
            <a:pPr eaLnBrk="1" hangingPunct="1"/>
            <a:r>
              <a:rPr lang="en-US" altLang="zh-CN"/>
              <a:t>1.6  </a:t>
            </a:r>
            <a:r>
              <a:rPr lang="zh-CN" altLang="en-US">
                <a:latin typeface="宋体" panose="02010600030101010101" pitchFamily="2" charset="-122"/>
              </a:rPr>
              <a:t>关于学习数据结构</a:t>
            </a:r>
            <a:r>
              <a:rPr lang="zh-CN" altLang="en-US"/>
              <a:t> </a:t>
            </a:r>
          </a:p>
        </p:txBody>
      </p:sp>
      <p:sp>
        <p:nvSpPr>
          <p:cNvPr id="63493" name="Rectangle 3">
            <a:extLst>
              <a:ext uri="{FF2B5EF4-FFF2-40B4-BE49-F238E27FC236}">
                <a16:creationId xmlns:a16="http://schemas.microsoft.com/office/drawing/2014/main" id="{35E70330-5D54-4A9F-B1AD-7D3BC2CD5DC7}"/>
              </a:ext>
            </a:extLst>
          </p:cNvPr>
          <p:cNvSpPr>
            <a:spLocks noGrp="1" noChangeArrowheads="1"/>
          </p:cNvSpPr>
          <p:nvPr>
            <p:ph idx="1"/>
          </p:nvPr>
        </p:nvSpPr>
        <p:spPr/>
        <p:txBody>
          <a:bodyPr/>
          <a:lstStyle/>
          <a:p>
            <a:pPr eaLnBrk="1" hangingPunct="1"/>
            <a:r>
              <a:rPr lang="zh-CN" altLang="en-US" b="1" dirty="0">
                <a:latin typeface="Times New Roman" panose="02020603050405020304" pitchFamily="18" charset="0"/>
                <a:ea typeface="黑体" panose="02010609060101010101" pitchFamily="49" charset="-122"/>
                <a:hlinkClick r:id="rId2" action="ppaction://hlinksldjump"/>
              </a:rPr>
              <a:t>数据结构课程地位</a:t>
            </a:r>
            <a:r>
              <a:rPr lang="zh-CN" altLang="en-US" b="1" dirty="0">
                <a:hlinkClick r:id="rId2" action="ppaction://hlinksldjump"/>
              </a:rPr>
              <a:t> </a:t>
            </a:r>
            <a:endParaRPr lang="zh-CN" altLang="en-US" b="1" dirty="0"/>
          </a:p>
          <a:p>
            <a:pPr eaLnBrk="1" hangingPunct="1"/>
            <a:r>
              <a:rPr lang="zh-CN" altLang="en-US" b="1" dirty="0">
                <a:latin typeface="Times New Roman" panose="02020603050405020304" pitchFamily="18" charset="0"/>
                <a:ea typeface="黑体" panose="02010609060101010101" pitchFamily="49" charset="-122"/>
                <a:hlinkClick r:id="rId3" action="ppaction://hlinksldjump"/>
              </a:rPr>
              <a:t>数据结构课程学习特点</a:t>
            </a:r>
            <a:r>
              <a:rPr lang="zh-CN" altLang="en-US" b="1" dirty="0">
                <a:hlinkClick r:id="rId3" action="ppaction://hlinksldjump"/>
              </a:rPr>
              <a:t> </a:t>
            </a:r>
            <a:endParaRPr lang="zh-CN" altLang="en-US" b="1" dirty="0"/>
          </a:p>
          <a:p>
            <a:pPr eaLnBrk="1" hangingPunct="1"/>
            <a:r>
              <a:rPr lang="zh-CN" altLang="en-US" b="1" dirty="0">
                <a:ea typeface="黑体" panose="02010609060101010101" pitchFamily="49" charset="-122"/>
                <a:hlinkClick r:id="rId4" action="ppaction://hlinksldjump"/>
              </a:rPr>
              <a:t>关于本书内容编写说明</a:t>
            </a:r>
            <a:endParaRPr lang="zh-CN" altLang="en-US" b="1" dirty="0"/>
          </a:p>
        </p:txBody>
      </p:sp>
      <p:sp>
        <p:nvSpPr>
          <p:cNvPr id="6" name="灯片编号占位符 5">
            <a:extLst>
              <a:ext uri="{FF2B5EF4-FFF2-40B4-BE49-F238E27FC236}">
                <a16:creationId xmlns:a16="http://schemas.microsoft.com/office/drawing/2014/main" id="{608BFC89-DC62-4099-9339-056CA3ED48E8}"/>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D5B93F3-F0A4-49F6-8BFC-872719430C0A}" type="slidenum">
              <a:rPr kumimoji="0" lang="en-US" altLang="zh-CN" sz="2600">
                <a:solidFill>
                  <a:schemeClr val="bg1"/>
                </a:solidFill>
                <a:latin typeface="Arial" panose="020B0604020202020204" pitchFamily="34" charset="0"/>
              </a:rPr>
              <a:pPr eaLnBrk="1" hangingPunct="1"/>
              <a:t>62</a:t>
            </a:fld>
            <a:endParaRPr kumimoji="0" lang="en-US" altLang="zh-CN" sz="2600">
              <a:solidFill>
                <a:schemeClr val="bg1"/>
              </a:solidFill>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a:extLst>
              <a:ext uri="{FF2B5EF4-FFF2-40B4-BE49-F238E27FC236}">
                <a16:creationId xmlns:a16="http://schemas.microsoft.com/office/drawing/2014/main" id="{C81B3AFF-20E8-4DB2-BE7F-DAD4252D5C51}"/>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ea typeface="黑体" panose="02010609060101010101" pitchFamily="49" charset="-122"/>
              </a:rPr>
              <a:t>数据结构课程地位</a:t>
            </a:r>
          </a:p>
        </p:txBody>
      </p:sp>
      <p:sp>
        <p:nvSpPr>
          <p:cNvPr id="64517" name="Rectangle 3">
            <a:extLst>
              <a:ext uri="{FF2B5EF4-FFF2-40B4-BE49-F238E27FC236}">
                <a16:creationId xmlns:a16="http://schemas.microsoft.com/office/drawing/2014/main" id="{C16CDC58-0AF4-449F-B3D4-F379414105CC}"/>
              </a:ext>
            </a:extLst>
          </p:cNvPr>
          <p:cNvSpPr>
            <a:spLocks noGrp="1" noChangeArrowheads="1"/>
          </p:cNvSpPr>
          <p:nvPr>
            <p:ph idx="1"/>
          </p:nvPr>
        </p:nvSpPr>
        <p:spPr>
          <a:xfrm>
            <a:off x="1991544" y="1772816"/>
            <a:ext cx="8001000" cy="3733800"/>
          </a:xfrm>
        </p:spPr>
        <p:txBody>
          <a:bodyPr/>
          <a:lstStyle/>
          <a:p>
            <a:pPr eaLnBrk="1" hangingPunct="1"/>
            <a:r>
              <a:rPr lang="en-US" altLang="zh-CN"/>
              <a:t> </a:t>
            </a:r>
            <a:r>
              <a:rPr lang="zh-CN" altLang="en-US" b="1">
                <a:latin typeface="宋体" panose="02010600030101010101" pitchFamily="2" charset="-122"/>
              </a:rPr>
              <a:t>数据结构与其它课程关系图：</a:t>
            </a:r>
          </a:p>
          <a:p>
            <a:pPr eaLnBrk="1" hangingPunct="1">
              <a:buFont typeface="Wingdings" panose="05000000000000000000" pitchFamily="2" charset="2"/>
              <a:buNone/>
            </a:pPr>
            <a:endParaRPr lang="en-US" altLang="zh-CN" b="1"/>
          </a:p>
        </p:txBody>
      </p:sp>
      <p:sp>
        <p:nvSpPr>
          <p:cNvPr id="25" name="灯片编号占位符 5">
            <a:extLst>
              <a:ext uri="{FF2B5EF4-FFF2-40B4-BE49-F238E27FC236}">
                <a16:creationId xmlns:a16="http://schemas.microsoft.com/office/drawing/2014/main" id="{A2912993-2193-482D-9ECA-D73B433201FF}"/>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B58BE3C-CB5E-40B6-8F3A-82D9E2296160}" type="slidenum">
              <a:rPr kumimoji="0" lang="en-US" altLang="zh-CN" sz="2600">
                <a:solidFill>
                  <a:schemeClr val="bg1"/>
                </a:solidFill>
                <a:latin typeface="Arial" panose="020B0604020202020204" pitchFamily="34" charset="0"/>
              </a:rPr>
              <a:pPr eaLnBrk="1" hangingPunct="1"/>
              <a:t>63</a:t>
            </a:fld>
            <a:endParaRPr kumimoji="0" lang="en-US" altLang="zh-CN" sz="2600">
              <a:solidFill>
                <a:schemeClr val="bg1"/>
              </a:solidFill>
              <a:latin typeface="Arial" panose="020B0604020202020204" pitchFamily="34" charset="0"/>
            </a:endParaRPr>
          </a:p>
        </p:txBody>
      </p:sp>
      <p:sp>
        <p:nvSpPr>
          <p:cNvPr id="64518" name="Rectangle 5">
            <a:extLst>
              <a:ext uri="{FF2B5EF4-FFF2-40B4-BE49-F238E27FC236}">
                <a16:creationId xmlns:a16="http://schemas.microsoft.com/office/drawing/2014/main" id="{DF19F88E-8535-453C-A036-990C5FBB02F2}"/>
              </a:ext>
            </a:extLst>
          </p:cNvPr>
          <p:cNvSpPr>
            <a:spLocks noChangeArrowheads="1"/>
          </p:cNvSpPr>
          <p:nvPr/>
        </p:nvSpPr>
        <p:spPr bwMode="auto">
          <a:xfrm>
            <a:off x="5560244" y="3944517"/>
            <a:ext cx="1066800" cy="411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a:ea typeface="黑体" panose="02010609060101010101" pitchFamily="49" charset="-122"/>
              </a:rPr>
              <a:t>数据结构</a:t>
            </a:r>
          </a:p>
        </p:txBody>
      </p:sp>
      <p:sp>
        <p:nvSpPr>
          <p:cNvPr id="64519" name="Rectangle 6">
            <a:extLst>
              <a:ext uri="{FF2B5EF4-FFF2-40B4-BE49-F238E27FC236}">
                <a16:creationId xmlns:a16="http://schemas.microsoft.com/office/drawing/2014/main" id="{D57C7578-8803-4CCB-B061-F2BC76243399}"/>
              </a:ext>
            </a:extLst>
          </p:cNvPr>
          <p:cNvSpPr>
            <a:spLocks noChangeArrowheads="1"/>
          </p:cNvSpPr>
          <p:nvPr/>
        </p:nvSpPr>
        <p:spPr bwMode="auto">
          <a:xfrm>
            <a:off x="6306370" y="2534817"/>
            <a:ext cx="842963" cy="411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数据库</a:t>
            </a:r>
          </a:p>
        </p:txBody>
      </p:sp>
      <p:sp>
        <p:nvSpPr>
          <p:cNvPr id="64520" name="Rectangle 7">
            <a:extLst>
              <a:ext uri="{FF2B5EF4-FFF2-40B4-BE49-F238E27FC236}">
                <a16:creationId xmlns:a16="http://schemas.microsoft.com/office/drawing/2014/main" id="{1E70DF45-4A2E-40A8-A79E-B629A9992644}"/>
              </a:ext>
            </a:extLst>
          </p:cNvPr>
          <p:cNvSpPr>
            <a:spLocks noChangeArrowheads="1"/>
          </p:cNvSpPr>
          <p:nvPr/>
        </p:nvSpPr>
        <p:spPr bwMode="auto">
          <a:xfrm>
            <a:off x="7582720" y="2763417"/>
            <a:ext cx="1114425" cy="411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人工智能</a:t>
            </a:r>
          </a:p>
        </p:txBody>
      </p:sp>
      <p:sp>
        <p:nvSpPr>
          <p:cNvPr id="64521" name="Rectangle 8">
            <a:extLst>
              <a:ext uri="{FF2B5EF4-FFF2-40B4-BE49-F238E27FC236}">
                <a16:creationId xmlns:a16="http://schemas.microsoft.com/office/drawing/2014/main" id="{3B0E1FB5-1C75-42D8-B480-14FD10D5C356}"/>
              </a:ext>
            </a:extLst>
          </p:cNvPr>
          <p:cNvSpPr>
            <a:spLocks noChangeArrowheads="1"/>
          </p:cNvSpPr>
          <p:nvPr/>
        </p:nvSpPr>
        <p:spPr bwMode="auto">
          <a:xfrm>
            <a:off x="7630344" y="3982616"/>
            <a:ext cx="1430338" cy="41275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1"/>
                </a:solidFill>
              </a:rPr>
              <a:t>专业基础课</a:t>
            </a:r>
          </a:p>
        </p:txBody>
      </p:sp>
      <p:sp>
        <p:nvSpPr>
          <p:cNvPr id="64522" name="Rectangle 9">
            <a:extLst>
              <a:ext uri="{FF2B5EF4-FFF2-40B4-BE49-F238E27FC236}">
                <a16:creationId xmlns:a16="http://schemas.microsoft.com/office/drawing/2014/main" id="{889AB2D2-7502-41AB-960F-01B56975DBCF}"/>
              </a:ext>
            </a:extLst>
          </p:cNvPr>
          <p:cNvSpPr>
            <a:spLocks noChangeArrowheads="1"/>
          </p:cNvSpPr>
          <p:nvPr/>
        </p:nvSpPr>
        <p:spPr bwMode="auto">
          <a:xfrm>
            <a:off x="4963344" y="2534817"/>
            <a:ext cx="1060450" cy="411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操作系统</a:t>
            </a:r>
          </a:p>
        </p:txBody>
      </p:sp>
      <p:sp>
        <p:nvSpPr>
          <p:cNvPr id="64523" name="Rectangle 10">
            <a:extLst>
              <a:ext uri="{FF2B5EF4-FFF2-40B4-BE49-F238E27FC236}">
                <a16:creationId xmlns:a16="http://schemas.microsoft.com/office/drawing/2014/main" id="{55D2BA46-1682-49F0-ADFD-447AEE621DE7}"/>
              </a:ext>
            </a:extLst>
          </p:cNvPr>
          <p:cNvSpPr>
            <a:spLocks noChangeArrowheads="1"/>
          </p:cNvSpPr>
          <p:nvPr/>
        </p:nvSpPr>
        <p:spPr bwMode="auto">
          <a:xfrm>
            <a:off x="3515545" y="2809454"/>
            <a:ext cx="1101725" cy="4111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编译原理</a:t>
            </a:r>
          </a:p>
        </p:txBody>
      </p:sp>
      <p:sp>
        <p:nvSpPr>
          <p:cNvPr id="64524" name="Rectangle 11">
            <a:extLst>
              <a:ext uri="{FF2B5EF4-FFF2-40B4-BE49-F238E27FC236}">
                <a16:creationId xmlns:a16="http://schemas.microsoft.com/office/drawing/2014/main" id="{8D964A16-D0E8-4F3D-AAE5-854E7C5E38CB}"/>
              </a:ext>
            </a:extLst>
          </p:cNvPr>
          <p:cNvSpPr>
            <a:spLocks noChangeArrowheads="1"/>
          </p:cNvSpPr>
          <p:nvPr/>
        </p:nvSpPr>
        <p:spPr bwMode="auto">
          <a:xfrm>
            <a:off x="2982145" y="3769892"/>
            <a:ext cx="1635125" cy="411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rgbClr val="FF3300"/>
                </a:solidFill>
              </a:rPr>
              <a:t>非线性程序设计</a:t>
            </a:r>
          </a:p>
        </p:txBody>
      </p:sp>
      <p:sp>
        <p:nvSpPr>
          <p:cNvPr id="64525" name="Rectangle 12">
            <a:extLst>
              <a:ext uri="{FF2B5EF4-FFF2-40B4-BE49-F238E27FC236}">
                <a16:creationId xmlns:a16="http://schemas.microsoft.com/office/drawing/2014/main" id="{FE18679B-A443-4E0A-BAE7-BA3F30D92807}"/>
              </a:ext>
            </a:extLst>
          </p:cNvPr>
          <p:cNvSpPr>
            <a:spLocks noChangeArrowheads="1"/>
          </p:cNvSpPr>
          <p:nvPr/>
        </p:nvSpPr>
        <p:spPr bwMode="auto">
          <a:xfrm>
            <a:off x="3591745" y="4728741"/>
            <a:ext cx="1166813" cy="412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离散数学</a:t>
            </a:r>
          </a:p>
        </p:txBody>
      </p:sp>
      <p:sp>
        <p:nvSpPr>
          <p:cNvPr id="64526" name="Rectangle 13">
            <a:extLst>
              <a:ext uri="{FF2B5EF4-FFF2-40B4-BE49-F238E27FC236}">
                <a16:creationId xmlns:a16="http://schemas.microsoft.com/office/drawing/2014/main" id="{A92C2A50-B79E-495F-A111-09CED7C5D0CA}"/>
              </a:ext>
            </a:extLst>
          </p:cNvPr>
          <p:cNvSpPr>
            <a:spLocks noChangeArrowheads="1"/>
          </p:cNvSpPr>
          <p:nvPr/>
        </p:nvSpPr>
        <p:spPr bwMode="auto">
          <a:xfrm>
            <a:off x="5320532" y="5003379"/>
            <a:ext cx="1471612" cy="4111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语言程序设计</a:t>
            </a:r>
          </a:p>
        </p:txBody>
      </p:sp>
      <p:sp>
        <p:nvSpPr>
          <p:cNvPr id="64527" name="Rectangle 14">
            <a:extLst>
              <a:ext uri="{FF2B5EF4-FFF2-40B4-BE49-F238E27FC236}">
                <a16:creationId xmlns:a16="http://schemas.microsoft.com/office/drawing/2014/main" id="{AC696175-2012-4347-843F-68F6EE910342}"/>
              </a:ext>
            </a:extLst>
          </p:cNvPr>
          <p:cNvSpPr>
            <a:spLocks noChangeArrowheads="1"/>
          </p:cNvSpPr>
          <p:nvPr/>
        </p:nvSpPr>
        <p:spPr bwMode="auto">
          <a:xfrm>
            <a:off x="7301732" y="4957342"/>
            <a:ext cx="1624012" cy="411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计算机原理设计</a:t>
            </a:r>
          </a:p>
        </p:txBody>
      </p:sp>
      <p:sp>
        <p:nvSpPr>
          <p:cNvPr id="64528" name="Line 15">
            <a:extLst>
              <a:ext uri="{FF2B5EF4-FFF2-40B4-BE49-F238E27FC236}">
                <a16:creationId xmlns:a16="http://schemas.microsoft.com/office/drawing/2014/main" id="{07BCE4B2-30A8-466B-AD1C-241C1388A2C0}"/>
              </a:ext>
            </a:extLst>
          </p:cNvPr>
          <p:cNvSpPr>
            <a:spLocks noChangeShapeType="1"/>
          </p:cNvSpPr>
          <p:nvPr/>
        </p:nvSpPr>
        <p:spPr bwMode="auto">
          <a:xfrm flipV="1">
            <a:off x="6165083" y="2945980"/>
            <a:ext cx="422275" cy="960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29" name="Line 16">
            <a:extLst>
              <a:ext uri="{FF2B5EF4-FFF2-40B4-BE49-F238E27FC236}">
                <a16:creationId xmlns:a16="http://schemas.microsoft.com/office/drawing/2014/main" id="{560399AB-B93C-4C62-8735-86F0AD7C0951}"/>
              </a:ext>
            </a:extLst>
          </p:cNvPr>
          <p:cNvSpPr>
            <a:spLocks noChangeShapeType="1"/>
          </p:cNvSpPr>
          <p:nvPr/>
        </p:nvSpPr>
        <p:spPr bwMode="auto">
          <a:xfrm flipV="1">
            <a:off x="6598469" y="3174580"/>
            <a:ext cx="1125538" cy="8223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0" name="Line 17">
            <a:extLst>
              <a:ext uri="{FF2B5EF4-FFF2-40B4-BE49-F238E27FC236}">
                <a16:creationId xmlns:a16="http://schemas.microsoft.com/office/drawing/2014/main" id="{D0EF5979-0E6D-40EB-9AD2-7AE0604ADB03}"/>
              </a:ext>
            </a:extLst>
          </p:cNvPr>
          <p:cNvSpPr>
            <a:spLocks noChangeShapeType="1"/>
          </p:cNvSpPr>
          <p:nvPr/>
        </p:nvSpPr>
        <p:spPr bwMode="auto">
          <a:xfrm>
            <a:off x="6598469" y="4135016"/>
            <a:ext cx="1125538"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1" name="Line 18">
            <a:extLst>
              <a:ext uri="{FF2B5EF4-FFF2-40B4-BE49-F238E27FC236}">
                <a16:creationId xmlns:a16="http://schemas.microsoft.com/office/drawing/2014/main" id="{B9783430-91E9-4B47-9042-25BD4941B194}"/>
              </a:ext>
            </a:extLst>
          </p:cNvPr>
          <p:cNvSpPr>
            <a:spLocks noChangeShapeType="1"/>
          </p:cNvSpPr>
          <p:nvPr/>
        </p:nvSpPr>
        <p:spPr bwMode="auto">
          <a:xfrm flipH="1">
            <a:off x="4617269" y="4042941"/>
            <a:ext cx="984250"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2" name="Line 19">
            <a:extLst>
              <a:ext uri="{FF2B5EF4-FFF2-40B4-BE49-F238E27FC236}">
                <a16:creationId xmlns:a16="http://schemas.microsoft.com/office/drawing/2014/main" id="{C7BE80D9-4CAD-420C-AA3C-4C7AFC30334B}"/>
              </a:ext>
            </a:extLst>
          </p:cNvPr>
          <p:cNvSpPr>
            <a:spLocks noChangeShapeType="1"/>
          </p:cNvSpPr>
          <p:nvPr/>
        </p:nvSpPr>
        <p:spPr bwMode="auto">
          <a:xfrm flipH="1" flipV="1">
            <a:off x="4477569" y="3084092"/>
            <a:ext cx="1265238" cy="8223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3" name="Line 20">
            <a:extLst>
              <a:ext uri="{FF2B5EF4-FFF2-40B4-BE49-F238E27FC236}">
                <a16:creationId xmlns:a16="http://schemas.microsoft.com/office/drawing/2014/main" id="{FF7FA4DB-F80A-44D1-A2D0-A747978D15A6}"/>
              </a:ext>
            </a:extLst>
          </p:cNvPr>
          <p:cNvSpPr>
            <a:spLocks noChangeShapeType="1"/>
          </p:cNvSpPr>
          <p:nvPr/>
        </p:nvSpPr>
        <p:spPr bwMode="auto">
          <a:xfrm flipH="1" flipV="1">
            <a:off x="5601520" y="2945980"/>
            <a:ext cx="282575" cy="960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4" name="Line 22">
            <a:extLst>
              <a:ext uri="{FF2B5EF4-FFF2-40B4-BE49-F238E27FC236}">
                <a16:creationId xmlns:a16="http://schemas.microsoft.com/office/drawing/2014/main" id="{802D6179-3225-4F85-9756-5EC29735A789}"/>
              </a:ext>
            </a:extLst>
          </p:cNvPr>
          <p:cNvSpPr>
            <a:spLocks noChangeShapeType="1"/>
          </p:cNvSpPr>
          <p:nvPr/>
        </p:nvSpPr>
        <p:spPr bwMode="auto">
          <a:xfrm flipV="1">
            <a:off x="6023794" y="4254079"/>
            <a:ext cx="1588" cy="8239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5" name="Line 23">
            <a:extLst>
              <a:ext uri="{FF2B5EF4-FFF2-40B4-BE49-F238E27FC236}">
                <a16:creationId xmlns:a16="http://schemas.microsoft.com/office/drawing/2014/main" id="{19F7BF31-7024-47F3-B951-8489CEDE4FAC}"/>
              </a:ext>
            </a:extLst>
          </p:cNvPr>
          <p:cNvSpPr>
            <a:spLocks noChangeShapeType="1"/>
          </p:cNvSpPr>
          <p:nvPr/>
        </p:nvSpPr>
        <p:spPr bwMode="auto">
          <a:xfrm flipH="1" flipV="1">
            <a:off x="6428608" y="4225504"/>
            <a:ext cx="1049337" cy="7477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6" name="Line 24">
            <a:extLst>
              <a:ext uri="{FF2B5EF4-FFF2-40B4-BE49-F238E27FC236}">
                <a16:creationId xmlns:a16="http://schemas.microsoft.com/office/drawing/2014/main" id="{6696941C-B271-47BF-9D65-95470F8C8A3A}"/>
              </a:ext>
            </a:extLst>
          </p:cNvPr>
          <p:cNvSpPr>
            <a:spLocks noChangeShapeType="1"/>
          </p:cNvSpPr>
          <p:nvPr/>
        </p:nvSpPr>
        <p:spPr bwMode="auto">
          <a:xfrm flipV="1">
            <a:off x="4617269" y="4220742"/>
            <a:ext cx="1079500" cy="6461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a:extLst>
              <a:ext uri="{FF2B5EF4-FFF2-40B4-BE49-F238E27FC236}">
                <a16:creationId xmlns:a16="http://schemas.microsoft.com/office/drawing/2014/main" id="{A433B74C-0110-405F-A0F4-994B7D6D4572}"/>
              </a:ext>
            </a:extLst>
          </p:cNvPr>
          <p:cNvSpPr>
            <a:spLocks noGrp="1" noChangeArrowheads="1"/>
          </p:cNvSpPr>
          <p:nvPr>
            <p:ph type="title"/>
          </p:nvPr>
        </p:nvSpPr>
        <p:spPr/>
        <p:txBody>
          <a:bodyPr/>
          <a:lstStyle/>
          <a:p>
            <a:pPr eaLnBrk="1" hangingPunct="1"/>
            <a:r>
              <a:rPr lang="zh-CN" altLang="en-US">
                <a:latin typeface="Times New Roman" panose="02020603050405020304" pitchFamily="18" charset="0"/>
                <a:ea typeface="黑体" panose="02010609060101010101" pitchFamily="49" charset="-122"/>
              </a:rPr>
              <a:t>数据结构课程学习特点</a:t>
            </a:r>
          </a:p>
        </p:txBody>
      </p:sp>
      <p:sp>
        <p:nvSpPr>
          <p:cNvPr id="65541" name="Rectangle 3">
            <a:extLst>
              <a:ext uri="{FF2B5EF4-FFF2-40B4-BE49-F238E27FC236}">
                <a16:creationId xmlns:a16="http://schemas.microsoft.com/office/drawing/2014/main" id="{276FA79C-25AE-46F6-8E65-DDCA007CDE43}"/>
              </a:ext>
            </a:extLst>
          </p:cNvPr>
          <p:cNvSpPr>
            <a:spLocks noGrp="1" noChangeArrowheads="1"/>
          </p:cNvSpPr>
          <p:nvPr>
            <p:ph idx="1"/>
          </p:nvPr>
        </p:nvSpPr>
        <p:spPr/>
        <p:txBody>
          <a:bodyPr/>
          <a:lstStyle/>
          <a:p>
            <a:pPr eaLnBrk="1" hangingPunct="1"/>
            <a:r>
              <a:rPr lang="zh-CN" altLang="en-US" b="1">
                <a:solidFill>
                  <a:srgbClr val="FF3300"/>
                </a:solidFill>
                <a:latin typeface="宋体" panose="02010600030101010101" pitchFamily="2" charset="-122"/>
              </a:rPr>
              <a:t>教学目标</a:t>
            </a:r>
            <a:r>
              <a:rPr lang="zh-CN" altLang="en-US" b="1">
                <a:latin typeface="宋体" panose="02010600030101010101" pitchFamily="2" charset="-122"/>
              </a:rPr>
              <a:t>：</a:t>
            </a:r>
          </a:p>
          <a:p>
            <a:pPr lvl="1" eaLnBrk="1" hangingPunct="1">
              <a:buFontTx/>
              <a:buNone/>
            </a:pPr>
            <a:r>
              <a:rPr lang="zh-CN" altLang="en-US" b="1">
                <a:latin typeface="宋体" panose="02010600030101010101" pitchFamily="2" charset="-122"/>
              </a:rPr>
              <a:t>学会分析数据对象的特征，掌握数据组织方法和计算机的表示方法，以便为应用所涉及数据选择适当的逻辑结构、存储结构及相应算法，初步掌握算法时间空间分析的技巧，培养良好的程序设计技能。</a:t>
            </a:r>
            <a:r>
              <a:rPr lang="zh-CN" altLang="en-US" b="1"/>
              <a:t> </a:t>
            </a:r>
          </a:p>
          <a:p>
            <a:pPr eaLnBrk="1" hangingPunct="1"/>
            <a:r>
              <a:rPr lang="zh-CN" altLang="en-US" b="1"/>
              <a:t> </a:t>
            </a:r>
            <a:r>
              <a:rPr lang="zh-CN" altLang="en-US" b="1">
                <a:solidFill>
                  <a:srgbClr val="FF3300"/>
                </a:solidFill>
              </a:rPr>
              <a:t>学习方法</a:t>
            </a:r>
            <a:r>
              <a:rPr lang="zh-CN" altLang="en-US" b="1"/>
              <a:t>：</a:t>
            </a:r>
          </a:p>
          <a:p>
            <a:pPr lvl="1" eaLnBrk="1" hangingPunct="1">
              <a:buFontTx/>
              <a:buNone/>
            </a:pPr>
            <a:r>
              <a:rPr lang="zh-CN" altLang="en-US" b="1"/>
              <a:t>		     </a:t>
            </a:r>
            <a:r>
              <a:rPr lang="zh-CN" altLang="en-US" b="1">
                <a:latin typeface="宋体" panose="02010600030101010101" pitchFamily="2" charset="-122"/>
              </a:rPr>
              <a:t>学习数据结构，必须经过大量的实践，在实践中体会构造性思维方法，掌握数据组织与程序设计的技术。</a:t>
            </a:r>
            <a:r>
              <a:rPr lang="zh-CN" altLang="en-US" b="1"/>
              <a:t> </a:t>
            </a:r>
          </a:p>
        </p:txBody>
      </p:sp>
      <p:sp>
        <p:nvSpPr>
          <p:cNvPr id="6" name="灯片编号占位符 5">
            <a:extLst>
              <a:ext uri="{FF2B5EF4-FFF2-40B4-BE49-F238E27FC236}">
                <a16:creationId xmlns:a16="http://schemas.microsoft.com/office/drawing/2014/main" id="{E292516C-913C-43FB-8461-E8119EAECC29}"/>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65A8A35-73BB-4882-BC84-7DF357A96AC8}" type="slidenum">
              <a:rPr kumimoji="0" lang="en-US" altLang="zh-CN" sz="2600">
                <a:solidFill>
                  <a:schemeClr val="bg1"/>
                </a:solidFill>
                <a:latin typeface="Arial" panose="020B0604020202020204" pitchFamily="34" charset="0"/>
              </a:rPr>
              <a:pPr eaLnBrk="1" hangingPunct="1"/>
              <a:t>64</a:t>
            </a:fld>
            <a:endParaRPr kumimoji="0" lang="en-US" altLang="zh-CN" sz="2600">
              <a:solidFill>
                <a:schemeClr val="bg1"/>
              </a:solidFill>
              <a:latin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a:extLst>
              <a:ext uri="{FF2B5EF4-FFF2-40B4-BE49-F238E27FC236}">
                <a16:creationId xmlns:a16="http://schemas.microsoft.com/office/drawing/2014/main" id="{57668125-F771-4540-B711-25E36B76E2E5}"/>
              </a:ext>
            </a:extLst>
          </p:cNvPr>
          <p:cNvSpPr>
            <a:spLocks noGrp="1" noChangeArrowheads="1"/>
          </p:cNvSpPr>
          <p:nvPr>
            <p:ph type="title"/>
          </p:nvPr>
        </p:nvSpPr>
        <p:spPr/>
        <p:txBody>
          <a:bodyPr/>
          <a:lstStyle/>
          <a:p>
            <a:pPr eaLnBrk="1" hangingPunct="1"/>
            <a:r>
              <a:rPr lang="zh-CN" altLang="en-US">
                <a:ea typeface="黑体" panose="02010609060101010101" pitchFamily="49" charset="-122"/>
              </a:rPr>
              <a:t>关于本书内容编写说明</a:t>
            </a:r>
            <a:r>
              <a:rPr lang="zh-CN" altLang="en-US"/>
              <a:t> </a:t>
            </a:r>
          </a:p>
        </p:txBody>
      </p:sp>
      <p:sp>
        <p:nvSpPr>
          <p:cNvPr id="66565" name="Rectangle 3">
            <a:extLst>
              <a:ext uri="{FF2B5EF4-FFF2-40B4-BE49-F238E27FC236}">
                <a16:creationId xmlns:a16="http://schemas.microsoft.com/office/drawing/2014/main" id="{C52DE4F5-A4B9-432A-A56A-2B8140E21D96}"/>
              </a:ext>
            </a:extLst>
          </p:cNvPr>
          <p:cNvSpPr>
            <a:spLocks noGrp="1" noChangeArrowheads="1"/>
          </p:cNvSpPr>
          <p:nvPr>
            <p:ph idx="1"/>
          </p:nvPr>
        </p:nvSpPr>
        <p:spPr>
          <a:xfrm>
            <a:off x="2095500" y="1628800"/>
            <a:ext cx="8248972" cy="3960440"/>
          </a:xfrm>
        </p:spPr>
        <p:txBody>
          <a:bodyPr/>
          <a:lstStyle/>
          <a:p>
            <a:pPr eaLnBrk="1" hangingPunct="1"/>
            <a:r>
              <a:rPr lang="zh-CN" altLang="en-US">
                <a:latin typeface="Times New Roman" panose="02020603050405020304" pitchFamily="18" charset="0"/>
                <a:ea typeface="黑体" panose="02010609060101010101" pitchFamily="49" charset="-122"/>
              </a:rPr>
              <a:t>本书基本结构</a:t>
            </a:r>
            <a:r>
              <a:rPr lang="zh-CN" altLang="en-US"/>
              <a:t> </a:t>
            </a:r>
          </a:p>
          <a:p>
            <a:pPr lvl="1" algn="just" eaLnBrk="1" hangingPunct="1">
              <a:buFontTx/>
              <a:buNone/>
            </a:pPr>
            <a:r>
              <a:rPr lang="zh-CN" altLang="en-US">
                <a:latin typeface="Times New Roman" panose="02020603050405020304" pitchFamily="18" charset="0"/>
              </a:rPr>
              <a:t>	</a:t>
            </a:r>
            <a:r>
              <a:rPr lang="zh-CN" altLang="en-US" b="1">
                <a:latin typeface="Times New Roman" panose="02020603050405020304" pitchFamily="18" charset="0"/>
              </a:rPr>
              <a:t>第一部分：数据结构的基本概念（第</a:t>
            </a:r>
            <a:r>
              <a:rPr lang="en-US" altLang="zh-CN" b="1">
                <a:latin typeface="Times New Roman" panose="02020603050405020304" pitchFamily="18" charset="0"/>
              </a:rPr>
              <a:t>1</a:t>
            </a:r>
            <a:r>
              <a:rPr lang="zh-CN" altLang="en-US" b="1">
                <a:latin typeface="Times New Roman" panose="02020603050405020304" pitchFamily="18" charset="0"/>
              </a:rPr>
              <a:t>章）</a:t>
            </a:r>
            <a:endParaRPr lang="zh-CN" altLang="en-US" b="1"/>
          </a:p>
          <a:p>
            <a:pPr lvl="1" algn="just" eaLnBrk="1" hangingPunct="1">
              <a:buFontTx/>
              <a:buNone/>
            </a:pPr>
            <a:r>
              <a:rPr lang="zh-CN" altLang="en-US" b="1">
                <a:latin typeface="Times New Roman" panose="02020603050405020304" pitchFamily="18" charset="0"/>
              </a:rPr>
              <a:t>	第二部分：基本的数据结构</a:t>
            </a:r>
            <a:endParaRPr lang="zh-CN" altLang="en-US" b="1"/>
          </a:p>
          <a:p>
            <a:pPr lvl="1" algn="just" eaLnBrk="1" hangingPunct="1">
              <a:buFontTx/>
              <a:buNone/>
            </a:pPr>
            <a:r>
              <a:rPr lang="zh-CN" altLang="en-US" b="1"/>
              <a:t>	       </a:t>
            </a:r>
            <a:r>
              <a:rPr lang="zh-CN" altLang="en-US" b="1">
                <a:latin typeface="Times New Roman" panose="02020603050405020304" pitchFamily="18" charset="0"/>
              </a:rPr>
              <a:t>包括：线性结构</a:t>
            </a:r>
            <a:r>
              <a:rPr lang="en-US" altLang="zh-CN" b="1">
                <a:latin typeface="Times New Roman" panose="02020603050405020304" pitchFamily="18" charset="0"/>
              </a:rPr>
              <a:t>—</a:t>
            </a:r>
            <a:r>
              <a:rPr lang="zh-CN" altLang="en-US" b="1">
                <a:latin typeface="Times New Roman" panose="02020603050405020304" pitchFamily="18" charset="0"/>
              </a:rPr>
              <a:t>线性表、栈和队列、串、数组与广义表 （第</a:t>
            </a:r>
            <a:r>
              <a:rPr lang="en-US" altLang="zh-CN" b="1"/>
              <a:t>2</a:t>
            </a:r>
            <a:r>
              <a:rPr lang="en-US" altLang="zh-CN" b="1">
                <a:latin typeface="Times New Roman" panose="02020603050405020304" pitchFamily="18" charset="0"/>
              </a:rPr>
              <a:t>—</a:t>
            </a:r>
            <a:r>
              <a:rPr lang="en-US" altLang="zh-CN" b="1"/>
              <a:t>5</a:t>
            </a:r>
            <a:r>
              <a:rPr lang="zh-CN" altLang="en-US" b="1">
                <a:latin typeface="Times New Roman" panose="02020603050405020304" pitchFamily="18" charset="0"/>
              </a:rPr>
              <a:t>章）</a:t>
            </a:r>
            <a:endParaRPr lang="zh-CN" altLang="en-US" b="1"/>
          </a:p>
          <a:p>
            <a:pPr lvl="1" algn="just" eaLnBrk="1" hangingPunct="1">
              <a:buFontTx/>
              <a:buNone/>
            </a:pPr>
            <a:r>
              <a:rPr lang="zh-CN" altLang="en-US" b="1"/>
              <a:t>	                  </a:t>
            </a:r>
            <a:r>
              <a:rPr lang="zh-CN" altLang="en-US" b="1">
                <a:latin typeface="Times New Roman" panose="02020603050405020304" pitchFamily="18" charset="0"/>
              </a:rPr>
              <a:t>非线性结构</a:t>
            </a:r>
            <a:r>
              <a:rPr lang="en-US" altLang="zh-CN" b="1">
                <a:latin typeface="Times New Roman" panose="02020603050405020304" pitchFamily="18" charset="0"/>
              </a:rPr>
              <a:t>—</a:t>
            </a:r>
            <a:r>
              <a:rPr lang="zh-CN" altLang="en-US" b="1">
                <a:latin typeface="Times New Roman" panose="02020603050405020304" pitchFamily="18" charset="0"/>
              </a:rPr>
              <a:t>树、图（第</a:t>
            </a:r>
            <a:r>
              <a:rPr lang="en-US" altLang="zh-CN" b="1"/>
              <a:t>6</a:t>
            </a:r>
            <a:r>
              <a:rPr lang="zh-CN" altLang="en-US" b="1">
                <a:latin typeface="Times New Roman" panose="02020603050405020304" pitchFamily="18" charset="0"/>
              </a:rPr>
              <a:t>、</a:t>
            </a:r>
            <a:r>
              <a:rPr lang="en-US" altLang="zh-CN" b="1"/>
              <a:t>7</a:t>
            </a:r>
            <a:r>
              <a:rPr lang="zh-CN" altLang="en-US" b="1">
                <a:latin typeface="Times New Roman" panose="02020603050405020304" pitchFamily="18" charset="0"/>
              </a:rPr>
              <a:t>章）</a:t>
            </a:r>
            <a:endParaRPr lang="zh-CN" altLang="en-US" b="1"/>
          </a:p>
          <a:p>
            <a:pPr lvl="1" algn="just" eaLnBrk="1" hangingPunct="1">
              <a:buFontTx/>
              <a:buNone/>
            </a:pPr>
            <a:r>
              <a:rPr lang="zh-CN" altLang="en-US" b="1">
                <a:latin typeface="Times New Roman" panose="02020603050405020304" pitchFamily="18" charset="0"/>
              </a:rPr>
              <a:t>	第三部分：基本技术</a:t>
            </a:r>
            <a:endParaRPr lang="zh-CN" altLang="en-US" b="1"/>
          </a:p>
          <a:p>
            <a:pPr lvl="1" eaLnBrk="1" hangingPunct="1">
              <a:buFontTx/>
              <a:buNone/>
            </a:pPr>
            <a:r>
              <a:rPr lang="zh-CN" altLang="en-US" b="1"/>
              <a:t>	       </a:t>
            </a:r>
            <a:r>
              <a:rPr lang="zh-CN" altLang="en-US" b="1">
                <a:latin typeface="宋体" panose="02010600030101010101" pitchFamily="2" charset="-122"/>
              </a:rPr>
              <a:t>包括：查找技术与排序技术（第</a:t>
            </a:r>
            <a:r>
              <a:rPr lang="en-US" altLang="zh-CN" b="1"/>
              <a:t>8</a:t>
            </a:r>
            <a:r>
              <a:rPr lang="zh-CN" altLang="en-US" b="1">
                <a:latin typeface="宋体" panose="02010600030101010101" pitchFamily="2" charset="-122"/>
              </a:rPr>
              <a:t>、</a:t>
            </a:r>
            <a:r>
              <a:rPr lang="en-US" altLang="zh-CN" b="1"/>
              <a:t>9</a:t>
            </a:r>
            <a:r>
              <a:rPr lang="zh-CN" altLang="en-US" b="1">
                <a:latin typeface="宋体" panose="02010600030101010101" pitchFamily="2" charset="-122"/>
              </a:rPr>
              <a:t>、</a:t>
            </a:r>
            <a:r>
              <a:rPr lang="en-US" altLang="zh-CN" b="1"/>
              <a:t>10</a:t>
            </a:r>
            <a:r>
              <a:rPr lang="zh-CN" altLang="en-US" b="1">
                <a:latin typeface="宋体" panose="02010600030101010101" pitchFamily="2" charset="-122"/>
              </a:rPr>
              <a:t>章）</a:t>
            </a:r>
            <a:r>
              <a:rPr lang="zh-CN" altLang="en-US"/>
              <a:t> </a:t>
            </a:r>
          </a:p>
        </p:txBody>
      </p:sp>
      <p:sp>
        <p:nvSpPr>
          <p:cNvPr id="6" name="灯片编号占位符 5">
            <a:extLst>
              <a:ext uri="{FF2B5EF4-FFF2-40B4-BE49-F238E27FC236}">
                <a16:creationId xmlns:a16="http://schemas.microsoft.com/office/drawing/2014/main" id="{3DE2AEA7-A73A-4F4F-B346-0775551291D0}"/>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9980412-CFAD-41BB-B349-E499889DCD00}" type="slidenum">
              <a:rPr kumimoji="0" lang="en-US" altLang="zh-CN" sz="2600">
                <a:solidFill>
                  <a:schemeClr val="bg1"/>
                </a:solidFill>
                <a:latin typeface="Arial" panose="020B0604020202020204" pitchFamily="34" charset="0"/>
              </a:rPr>
              <a:pPr eaLnBrk="1" hangingPunct="1"/>
              <a:t>65</a:t>
            </a:fld>
            <a:endParaRPr kumimoji="0" lang="en-US" altLang="zh-CN" sz="2600">
              <a:solidFill>
                <a:schemeClr val="bg1"/>
              </a:solidFill>
              <a:latin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D1F7312-3C2F-47AD-A87E-53DDCD207D56}"/>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下面程序段的时间复杂度为：</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for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0; j &lt; m;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for (j = 0; j &lt; n; ++j)  a[</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][j] = I * j;</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3D4B327D-AE75-4817-97F0-F31B377A7513}"/>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O(m</a:t>
            </a:r>
            <a:r>
              <a:rPr lang="en-US" altLang="zh-CN" sz="2600" baseline="30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37D2F09D-16A1-4677-8FF0-5C8A2B57D728}"/>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O(n</a:t>
            </a:r>
            <a:r>
              <a:rPr lang="en-US" altLang="zh-CN" sz="2600" baseline="30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404BF880-F060-4FCF-AB48-91B986F9E3A2}"/>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mn</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9F63AC77-D238-4727-981A-DE18B6876873}"/>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m+n</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BEFBA7F6-CA49-446A-9829-C0149B4CA134}"/>
              </a:ext>
            </a:extLst>
          </p:cNvPr>
          <p:cNvSpPr>
            <a:spLocks noChangeAspect="1"/>
          </p:cNvSpPr>
          <p:nvPr>
            <p:custDataLst>
              <p:tags r:id="rId7"/>
            </p:custDataLst>
          </p:nvPr>
        </p:nvSpPr>
        <p:spPr bwMode="auto">
          <a:xfrm>
            <a:off x="1571625" y="2850356"/>
            <a:ext cx="514350" cy="514350"/>
          </a:xfrm>
          <a:prstGeom prst="ellipse">
            <a:avLst/>
          </a:prstGeom>
          <a:solidFill>
            <a:srgbClr val="808080"/>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AF43F91F-538D-43ED-B4B2-971850F45DDE}"/>
              </a:ext>
            </a:extLst>
          </p:cNvPr>
          <p:cNvSpPr>
            <a:spLocks noChangeAspect="1"/>
          </p:cNvSpPr>
          <p:nvPr>
            <p:custDataLst>
              <p:tags r:id="rId8"/>
            </p:custDataLst>
          </p:nvPr>
        </p:nvSpPr>
        <p:spPr bwMode="auto">
          <a:xfrm>
            <a:off x="1571625" y="3707606"/>
            <a:ext cx="514350" cy="514350"/>
          </a:xfrm>
          <a:prstGeom prst="ellipse">
            <a:avLst/>
          </a:prstGeom>
          <a:solidFill>
            <a:srgbClr val="808080"/>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823DB7D8-C0B3-45AB-8713-C4DC80E42283}"/>
              </a:ext>
            </a:extLst>
          </p:cNvPr>
          <p:cNvSpPr>
            <a:spLocks noChangeAspect="1"/>
          </p:cNvSpPr>
          <p:nvPr>
            <p:custDataLst>
              <p:tags r:id="rId9"/>
            </p:custDataLst>
          </p:nvPr>
        </p:nvSpPr>
        <p:spPr bwMode="auto">
          <a:xfrm>
            <a:off x="1571625" y="4564856"/>
            <a:ext cx="514350" cy="514350"/>
          </a:xfrm>
          <a:prstGeom prst="ellipse">
            <a:avLst/>
          </a:prstGeom>
          <a:solidFill>
            <a:srgbClr val="00FF00"/>
          </a:solidFill>
          <a:ln w="254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55A2365C-1E7F-4E4A-B695-6BC1FDD8DD94}"/>
              </a:ext>
            </a:extLst>
          </p:cNvPr>
          <p:cNvSpPr>
            <a:spLocks noChangeAspect="1"/>
          </p:cNvSpPr>
          <p:nvPr>
            <p:custDataLst>
              <p:tags r:id="rId10"/>
            </p:custDataLst>
          </p:nvPr>
        </p:nvSpPr>
        <p:spPr bwMode="auto">
          <a:xfrm>
            <a:off x="1571625" y="5422106"/>
            <a:ext cx="514350" cy="514350"/>
          </a:xfrm>
          <a:prstGeom prst="ellipse">
            <a:avLst/>
          </a:prstGeom>
          <a:solidFill>
            <a:srgbClr val="808080"/>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B6CEEA39-7553-45A8-9D35-590166DCD653}"/>
              </a:ext>
            </a:extLst>
          </p:cNvPr>
          <p:cNvSpPr/>
          <p:nvPr>
            <p:custDataLst>
              <p:tags r:id="rId11"/>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E3123713-8DE5-4BA4-AD22-954C030664B3}"/>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CB1AAB4E-C426-40E1-9B28-53935849E7EC}"/>
                </a:ext>
              </a:extLst>
            </p:cNvPr>
            <p:cNvSpPr/>
            <p:nvPr>
              <p:custDataLst>
                <p:tags r:id="rId14"/>
              </p:custDataLst>
            </p:nvPr>
          </p:nvSpPr>
          <p:spPr bwMode="auto">
            <a:xfrm>
              <a:off x="0" y="0"/>
              <a:ext cx="12192000" cy="635000"/>
            </a:xfrm>
            <a:prstGeom prst="rect">
              <a:avLst/>
            </a:prstGeom>
            <a:solidFill>
              <a:srgbClr val="F6F7F8"/>
            </a:solidFill>
            <a:ln w="12700" cap="flat" cmpd="sng" algn="ctr">
              <a:noFill/>
              <a:prstDash val="solid"/>
              <a:round/>
              <a:headEnd type="none" w="sm" len="sm"/>
              <a:tailEnd type="none" w="sm" len="sm"/>
            </a:ln>
            <a:effectLst/>
            <a:extLst>
              <a:ext uri="{91240B29-F687-4F45-9708-019B960494DF}">
                <a14:hiddenLine xmlns:a14="http://schemas.microsoft.com/office/drawing/2010/main" w="12700" cap="flat" cmpd="sng" algn="ctr">
                  <a:solidFill>
                    <a:schemeClr val="tx1"/>
                  </a:solidFill>
                  <a:prstDash val="solid"/>
                  <a:round/>
                  <a:headEnd type="none" w="sm" len="sm"/>
                  <a:tailEnd type="none" w="sm" len="sm"/>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7" name="ColorBlock">
              <a:extLst>
                <a:ext uri="{FF2B5EF4-FFF2-40B4-BE49-F238E27FC236}">
                  <a16:creationId xmlns:a16="http://schemas.microsoft.com/office/drawing/2014/main" id="{4FAD1717-544C-46C4-8D3B-7AFE4E886EF4}"/>
                </a:ext>
              </a:extLst>
            </p:cNvPr>
            <p:cNvSpPr/>
            <p:nvPr>
              <p:custDataLst>
                <p:tags r:id="rId15"/>
              </p:custDataLst>
            </p:nvPr>
          </p:nvSpPr>
          <p:spPr bwMode="auto">
            <a:xfrm>
              <a:off x="0" y="0"/>
              <a:ext cx="190500" cy="635000"/>
            </a:xfrm>
            <a:prstGeom prst="rect">
              <a:avLst/>
            </a:prstGeom>
            <a:solidFill>
              <a:srgbClr val="639EF4"/>
            </a:solidFill>
            <a:ln w="12700" cap="flat" cmpd="sng" algn="ctr">
              <a:noFill/>
              <a:prstDash val="solid"/>
              <a:round/>
              <a:headEnd type="none" w="sm" len="sm"/>
              <a:tailEnd type="none" w="sm" len="sm"/>
            </a:ln>
            <a:effectLst/>
            <a:extLst>
              <a:ext uri="{91240B29-F687-4F45-9708-019B960494DF}">
                <a14:hiddenLine xmlns:a14="http://schemas.microsoft.com/office/drawing/2010/main" w="12700" cap="flat" cmpd="sng" algn="ctr">
                  <a:solidFill>
                    <a:schemeClr val="tx1"/>
                  </a:solidFill>
                  <a:prstDash val="solid"/>
                  <a:round/>
                  <a:headEnd type="none" w="sm" len="sm"/>
                  <a:tailEnd type="none" w="sm" len="sm"/>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8" name="TypeText">
              <a:extLst>
                <a:ext uri="{FF2B5EF4-FFF2-40B4-BE49-F238E27FC236}">
                  <a16:creationId xmlns:a16="http://schemas.microsoft.com/office/drawing/2014/main" id="{EA4FDBE0-9CF1-4118-A354-63B8F7B1007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5A3702AB-30E1-4A9C-A65C-C834A4E6554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CFEDB49B-FB2F-492F-8147-B879D6D0075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168771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FF4F5C70-73C1-4188-91DC-E2C032D7B654}"/>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数据结构（</a:t>
            </a:r>
            <a:r>
              <a:rPr lang="en-US" altLang="zh-CN"/>
              <a:t>Data Structure</a:t>
            </a:r>
            <a:r>
              <a:rPr lang="zh-CN" altLang="en-US">
                <a:latin typeface="宋体" panose="02010600030101010101" pitchFamily="2" charset="-122"/>
              </a:rPr>
              <a:t>）</a:t>
            </a:r>
            <a:r>
              <a:rPr lang="zh-CN" altLang="en-US"/>
              <a:t> </a:t>
            </a:r>
          </a:p>
        </p:txBody>
      </p:sp>
      <p:sp>
        <p:nvSpPr>
          <p:cNvPr id="10245" name="Rectangle 3">
            <a:extLst>
              <a:ext uri="{FF2B5EF4-FFF2-40B4-BE49-F238E27FC236}">
                <a16:creationId xmlns:a16="http://schemas.microsoft.com/office/drawing/2014/main" id="{3D62D58C-5AE1-40BD-AFEA-DF202AD280F8}"/>
              </a:ext>
            </a:extLst>
          </p:cNvPr>
          <p:cNvSpPr>
            <a:spLocks noGrp="1" noChangeArrowheads="1"/>
          </p:cNvSpPr>
          <p:nvPr>
            <p:ph idx="1"/>
          </p:nvPr>
        </p:nvSpPr>
        <p:spPr>
          <a:xfrm>
            <a:off x="1271463" y="1504952"/>
            <a:ext cx="9937101" cy="1924046"/>
          </a:xfrm>
        </p:spPr>
        <p:txBody>
          <a:bodyPr/>
          <a:lstStyle/>
          <a:p>
            <a:pPr eaLnBrk="1" hangingPunct="1"/>
            <a:r>
              <a:rPr lang="zh-CN" altLang="en-US">
                <a:solidFill>
                  <a:srgbClr val="FF00FF"/>
                </a:solidFill>
              </a:rPr>
              <a:t>定义：</a:t>
            </a:r>
          </a:p>
          <a:p>
            <a:pPr eaLnBrk="1" hangingPunct="1">
              <a:buFont typeface="Wingdings" panose="05000000000000000000" pitchFamily="2" charset="2"/>
              <a:buNone/>
            </a:pPr>
            <a:r>
              <a:rPr lang="zh-CN" altLang="en-US"/>
              <a:t>		  </a:t>
            </a:r>
            <a:r>
              <a:rPr lang="zh-CN" altLang="en-US" b="1">
                <a:latin typeface="宋体" panose="02010600030101010101" pitchFamily="2" charset="-122"/>
              </a:rPr>
              <a:t>数据结构是指相互之间存在一种或多种特定关系的数据元素集合</a:t>
            </a:r>
            <a:r>
              <a:rPr lang="zh-CN" altLang="en-US">
                <a:latin typeface="宋体" panose="02010600030101010101" pitchFamily="2" charset="-122"/>
              </a:rPr>
              <a:t>，是带有结构的数据元素的集合，它指的是数据元素之间的相互关系，即数据的组织形式。</a:t>
            </a:r>
            <a:r>
              <a:rPr lang="zh-CN" altLang="en-US"/>
              <a:t> 例如</a:t>
            </a:r>
            <a:r>
              <a:rPr lang="zh-CN" altLang="en-US">
                <a:solidFill>
                  <a:srgbClr val="FF3300"/>
                </a:solidFill>
              </a:rPr>
              <a:t>表结构：</a:t>
            </a:r>
            <a:endParaRPr lang="zh-CN" altLang="en-US"/>
          </a:p>
        </p:txBody>
      </p:sp>
      <p:sp>
        <p:nvSpPr>
          <p:cNvPr id="36" name="灯片编号占位符 5">
            <a:extLst>
              <a:ext uri="{FF2B5EF4-FFF2-40B4-BE49-F238E27FC236}">
                <a16:creationId xmlns:a16="http://schemas.microsoft.com/office/drawing/2014/main" id="{1989CA3C-8647-4737-8248-6649676439B3}"/>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575D8BE-06AE-4A5F-8751-88D33E5D6F39}" type="slidenum">
              <a:rPr kumimoji="0" lang="en-US" altLang="zh-CN" sz="2600">
                <a:solidFill>
                  <a:schemeClr val="bg1"/>
                </a:solidFill>
                <a:latin typeface="Arial" panose="020B0604020202020204" pitchFamily="34" charset="0"/>
              </a:rPr>
              <a:pPr eaLnBrk="1" hangingPunct="1"/>
              <a:t>7</a:t>
            </a:fld>
            <a:endParaRPr kumimoji="0" lang="en-US" altLang="zh-CN" sz="2600">
              <a:solidFill>
                <a:schemeClr val="bg1"/>
              </a:solidFill>
              <a:latin typeface="Arial" panose="020B0604020202020204" pitchFamily="34" charset="0"/>
            </a:endParaRPr>
          </a:p>
        </p:txBody>
      </p:sp>
      <p:grpSp>
        <p:nvGrpSpPr>
          <p:cNvPr id="2" name="Group 39">
            <a:extLst>
              <a:ext uri="{FF2B5EF4-FFF2-40B4-BE49-F238E27FC236}">
                <a16:creationId xmlns:a16="http://schemas.microsoft.com/office/drawing/2014/main" id="{7A80C031-6EF3-4290-926C-2E1394999B1B}"/>
              </a:ext>
            </a:extLst>
          </p:cNvPr>
          <p:cNvGrpSpPr>
            <a:grpSpLocks/>
          </p:cNvGrpSpPr>
          <p:nvPr/>
        </p:nvGrpSpPr>
        <p:grpSpPr bwMode="auto">
          <a:xfrm>
            <a:off x="2783632" y="3861048"/>
            <a:ext cx="6705600" cy="1368425"/>
            <a:chOff x="816" y="3168"/>
            <a:chExt cx="4224" cy="862"/>
          </a:xfrm>
        </p:grpSpPr>
        <p:sp>
          <p:nvSpPr>
            <p:cNvPr id="10248" name="Rectangle 6">
              <a:extLst>
                <a:ext uri="{FF2B5EF4-FFF2-40B4-BE49-F238E27FC236}">
                  <a16:creationId xmlns:a16="http://schemas.microsoft.com/office/drawing/2014/main" id="{C10A6378-859C-4A7C-BC21-6F1914D56CBA}"/>
                </a:ext>
              </a:extLst>
            </p:cNvPr>
            <p:cNvSpPr>
              <a:spLocks noChangeArrowheads="1"/>
            </p:cNvSpPr>
            <p:nvPr/>
          </p:nvSpPr>
          <p:spPr bwMode="auto">
            <a:xfrm>
              <a:off x="4381" y="3742"/>
              <a:ext cx="6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en-US" altLang="zh-CN">
                  <a:latin typeface="Arial" panose="020B0604020202020204" pitchFamily="34" charset="0"/>
                </a:rPr>
                <a:t>... </a:t>
              </a:r>
            </a:p>
          </p:txBody>
        </p:sp>
        <p:sp>
          <p:nvSpPr>
            <p:cNvPr id="10249" name="Rectangle 7">
              <a:extLst>
                <a:ext uri="{FF2B5EF4-FFF2-40B4-BE49-F238E27FC236}">
                  <a16:creationId xmlns:a16="http://schemas.microsoft.com/office/drawing/2014/main" id="{1D6BC318-27B2-4CE0-A6E7-082E28EACC02}"/>
                </a:ext>
              </a:extLst>
            </p:cNvPr>
            <p:cNvSpPr>
              <a:spLocks noChangeArrowheads="1"/>
            </p:cNvSpPr>
            <p:nvPr/>
          </p:nvSpPr>
          <p:spPr bwMode="auto">
            <a:xfrm>
              <a:off x="3414" y="3742"/>
              <a:ext cx="9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en-US" altLang="zh-CN">
                  <a:latin typeface="Arial" panose="020B0604020202020204" pitchFamily="34" charset="0"/>
                </a:rPr>
                <a:t>... </a:t>
              </a:r>
            </a:p>
          </p:txBody>
        </p:sp>
        <p:sp>
          <p:nvSpPr>
            <p:cNvPr id="10250" name="Rectangle 8">
              <a:extLst>
                <a:ext uri="{FF2B5EF4-FFF2-40B4-BE49-F238E27FC236}">
                  <a16:creationId xmlns:a16="http://schemas.microsoft.com/office/drawing/2014/main" id="{5C49FE70-B32E-4383-A88E-5D9A45720BAF}"/>
                </a:ext>
              </a:extLst>
            </p:cNvPr>
            <p:cNvSpPr>
              <a:spLocks noChangeArrowheads="1"/>
            </p:cNvSpPr>
            <p:nvPr/>
          </p:nvSpPr>
          <p:spPr bwMode="auto">
            <a:xfrm>
              <a:off x="2784" y="3742"/>
              <a:ext cx="6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en-US" altLang="zh-CN">
                  <a:latin typeface="Arial" panose="020B0604020202020204" pitchFamily="34" charset="0"/>
                </a:rPr>
                <a:t>... </a:t>
              </a:r>
            </a:p>
          </p:txBody>
        </p:sp>
        <p:sp>
          <p:nvSpPr>
            <p:cNvPr id="10251" name="Rectangle 9">
              <a:extLst>
                <a:ext uri="{FF2B5EF4-FFF2-40B4-BE49-F238E27FC236}">
                  <a16:creationId xmlns:a16="http://schemas.microsoft.com/office/drawing/2014/main" id="{65D930A6-4F78-4F42-A510-521A808B463F}"/>
                </a:ext>
              </a:extLst>
            </p:cNvPr>
            <p:cNvSpPr>
              <a:spLocks noChangeArrowheads="1"/>
            </p:cNvSpPr>
            <p:nvPr/>
          </p:nvSpPr>
          <p:spPr bwMode="auto">
            <a:xfrm>
              <a:off x="2159" y="3742"/>
              <a:ext cx="6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en-US" altLang="zh-CN">
                  <a:latin typeface="Arial" panose="020B0604020202020204" pitchFamily="34" charset="0"/>
                </a:rPr>
                <a:t>... </a:t>
              </a:r>
            </a:p>
          </p:txBody>
        </p:sp>
        <p:sp>
          <p:nvSpPr>
            <p:cNvPr id="10252" name="Rectangle 10">
              <a:extLst>
                <a:ext uri="{FF2B5EF4-FFF2-40B4-BE49-F238E27FC236}">
                  <a16:creationId xmlns:a16="http://schemas.microsoft.com/office/drawing/2014/main" id="{C0460E73-32B4-467D-8416-AA6B677DA1FF}"/>
                </a:ext>
              </a:extLst>
            </p:cNvPr>
            <p:cNvSpPr>
              <a:spLocks noChangeArrowheads="1"/>
            </p:cNvSpPr>
            <p:nvPr/>
          </p:nvSpPr>
          <p:spPr bwMode="auto">
            <a:xfrm>
              <a:off x="1430" y="3742"/>
              <a:ext cx="7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en-US" altLang="zh-CN">
                  <a:latin typeface="Arial" panose="020B0604020202020204" pitchFamily="34" charset="0"/>
                </a:rPr>
                <a:t>... </a:t>
              </a:r>
            </a:p>
          </p:txBody>
        </p:sp>
        <p:sp>
          <p:nvSpPr>
            <p:cNvPr id="10253" name="Rectangle 11">
              <a:extLst>
                <a:ext uri="{FF2B5EF4-FFF2-40B4-BE49-F238E27FC236}">
                  <a16:creationId xmlns:a16="http://schemas.microsoft.com/office/drawing/2014/main" id="{55BF07D4-85E7-44FE-9776-AA94F9676E73}"/>
                </a:ext>
              </a:extLst>
            </p:cNvPr>
            <p:cNvSpPr>
              <a:spLocks noChangeArrowheads="1"/>
            </p:cNvSpPr>
            <p:nvPr/>
          </p:nvSpPr>
          <p:spPr bwMode="auto">
            <a:xfrm>
              <a:off x="816" y="3742"/>
              <a:ext cx="6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en-US" altLang="zh-CN">
                  <a:latin typeface="Arial" panose="020B0604020202020204" pitchFamily="34" charset="0"/>
                </a:rPr>
                <a:t>... </a:t>
              </a:r>
            </a:p>
          </p:txBody>
        </p:sp>
        <p:sp>
          <p:nvSpPr>
            <p:cNvPr id="10254" name="Rectangle 12">
              <a:extLst>
                <a:ext uri="{FF2B5EF4-FFF2-40B4-BE49-F238E27FC236}">
                  <a16:creationId xmlns:a16="http://schemas.microsoft.com/office/drawing/2014/main" id="{918BD58D-E268-4B31-8842-47B9AB85A1C1}"/>
                </a:ext>
              </a:extLst>
            </p:cNvPr>
            <p:cNvSpPr>
              <a:spLocks noChangeArrowheads="1"/>
            </p:cNvSpPr>
            <p:nvPr/>
          </p:nvSpPr>
          <p:spPr bwMode="auto">
            <a:xfrm>
              <a:off x="4381" y="3455"/>
              <a:ext cx="65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zh-CN" altLang="en-US">
                  <a:latin typeface="宋体" panose="02010600030101010101" pitchFamily="2" charset="-122"/>
                </a:rPr>
                <a:t>北京</a:t>
              </a:r>
              <a:endParaRPr lang="zh-CN" altLang="en-US">
                <a:latin typeface="Arial" panose="020B0604020202020204" pitchFamily="34" charset="0"/>
              </a:endParaRPr>
            </a:p>
          </p:txBody>
        </p:sp>
        <p:sp>
          <p:nvSpPr>
            <p:cNvPr id="10255" name="Rectangle 13">
              <a:extLst>
                <a:ext uri="{FF2B5EF4-FFF2-40B4-BE49-F238E27FC236}">
                  <a16:creationId xmlns:a16="http://schemas.microsoft.com/office/drawing/2014/main" id="{01505973-E870-4A47-A733-58960F623ACB}"/>
                </a:ext>
              </a:extLst>
            </p:cNvPr>
            <p:cNvSpPr>
              <a:spLocks noChangeArrowheads="1"/>
            </p:cNvSpPr>
            <p:nvPr/>
          </p:nvSpPr>
          <p:spPr bwMode="auto">
            <a:xfrm>
              <a:off x="3414" y="3455"/>
              <a:ext cx="96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en-US" altLang="zh-CN">
                  <a:latin typeface="宋体" panose="02010600030101010101" pitchFamily="2" charset="-122"/>
                </a:rPr>
                <a:t>1983.11</a:t>
              </a:r>
              <a:endParaRPr lang="en-US" altLang="zh-CN">
                <a:latin typeface="Arial" panose="020B0604020202020204" pitchFamily="34" charset="0"/>
              </a:endParaRPr>
            </a:p>
          </p:txBody>
        </p:sp>
        <p:sp>
          <p:nvSpPr>
            <p:cNvPr id="10256" name="Rectangle 14">
              <a:extLst>
                <a:ext uri="{FF2B5EF4-FFF2-40B4-BE49-F238E27FC236}">
                  <a16:creationId xmlns:a16="http://schemas.microsoft.com/office/drawing/2014/main" id="{8C076192-ACD3-4858-AEA5-7FE364CD1192}"/>
                </a:ext>
              </a:extLst>
            </p:cNvPr>
            <p:cNvSpPr>
              <a:spLocks noChangeArrowheads="1"/>
            </p:cNvSpPr>
            <p:nvPr/>
          </p:nvSpPr>
          <p:spPr bwMode="auto">
            <a:xfrm>
              <a:off x="2784" y="3455"/>
              <a:ext cx="63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zh-CN" altLang="en-US">
                  <a:latin typeface="宋体" panose="02010600030101010101" pitchFamily="2" charset="-122"/>
                </a:rPr>
                <a:t>河北</a:t>
              </a:r>
              <a:endParaRPr lang="zh-CN" altLang="en-US">
                <a:latin typeface="Arial" panose="020B0604020202020204" pitchFamily="34" charset="0"/>
              </a:endParaRPr>
            </a:p>
          </p:txBody>
        </p:sp>
        <p:sp>
          <p:nvSpPr>
            <p:cNvPr id="10257" name="Rectangle 15">
              <a:extLst>
                <a:ext uri="{FF2B5EF4-FFF2-40B4-BE49-F238E27FC236}">
                  <a16:creationId xmlns:a16="http://schemas.microsoft.com/office/drawing/2014/main" id="{009BC2D9-3387-4326-913C-5073D32A7FFC}"/>
                </a:ext>
              </a:extLst>
            </p:cNvPr>
            <p:cNvSpPr>
              <a:spLocks noChangeArrowheads="1"/>
            </p:cNvSpPr>
            <p:nvPr/>
          </p:nvSpPr>
          <p:spPr bwMode="auto">
            <a:xfrm>
              <a:off x="2159" y="3455"/>
              <a:ext cx="62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zh-CN" altLang="en-US">
                  <a:latin typeface="宋体" panose="02010600030101010101" pitchFamily="2" charset="-122"/>
                </a:rPr>
                <a:t>女</a:t>
              </a:r>
              <a:r>
                <a:rPr lang="zh-CN" altLang="en-US">
                  <a:latin typeface="Arial" panose="020B0604020202020204" pitchFamily="34" charset="0"/>
                </a:rPr>
                <a:t> </a:t>
              </a:r>
            </a:p>
          </p:txBody>
        </p:sp>
        <p:sp>
          <p:nvSpPr>
            <p:cNvPr id="10258" name="Rectangle 16">
              <a:extLst>
                <a:ext uri="{FF2B5EF4-FFF2-40B4-BE49-F238E27FC236}">
                  <a16:creationId xmlns:a16="http://schemas.microsoft.com/office/drawing/2014/main" id="{3AB39541-626D-4E1A-A7DA-B47CBB9C99C2}"/>
                </a:ext>
              </a:extLst>
            </p:cNvPr>
            <p:cNvSpPr>
              <a:spLocks noChangeArrowheads="1"/>
            </p:cNvSpPr>
            <p:nvPr/>
          </p:nvSpPr>
          <p:spPr bwMode="auto">
            <a:xfrm>
              <a:off x="1430" y="3455"/>
              <a:ext cx="72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zh-CN" altLang="en-US">
                  <a:latin typeface="宋体" panose="02010600030101010101" pitchFamily="2" charset="-122"/>
                </a:rPr>
                <a:t>赵虹玲</a:t>
              </a:r>
              <a:endParaRPr lang="zh-CN" altLang="en-US">
                <a:latin typeface="Arial" panose="020B0604020202020204" pitchFamily="34" charset="0"/>
              </a:endParaRPr>
            </a:p>
          </p:txBody>
        </p:sp>
        <p:sp>
          <p:nvSpPr>
            <p:cNvPr id="10259" name="Rectangle 17">
              <a:extLst>
                <a:ext uri="{FF2B5EF4-FFF2-40B4-BE49-F238E27FC236}">
                  <a16:creationId xmlns:a16="http://schemas.microsoft.com/office/drawing/2014/main" id="{6C916112-B9CD-4020-991B-663B30B6B89B}"/>
                </a:ext>
              </a:extLst>
            </p:cNvPr>
            <p:cNvSpPr>
              <a:spLocks noChangeArrowheads="1"/>
            </p:cNvSpPr>
            <p:nvPr/>
          </p:nvSpPr>
          <p:spPr bwMode="auto">
            <a:xfrm>
              <a:off x="816" y="3455"/>
              <a:ext cx="61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en-US" altLang="zh-CN">
                  <a:latin typeface="Arial" panose="020B0604020202020204" pitchFamily="34" charset="0"/>
                </a:rPr>
                <a:t>101 </a:t>
              </a:r>
            </a:p>
          </p:txBody>
        </p:sp>
        <p:sp>
          <p:nvSpPr>
            <p:cNvPr id="10260" name="Rectangle 18">
              <a:extLst>
                <a:ext uri="{FF2B5EF4-FFF2-40B4-BE49-F238E27FC236}">
                  <a16:creationId xmlns:a16="http://schemas.microsoft.com/office/drawing/2014/main" id="{D0EEAE2B-F767-496A-B018-F6F06F5DA4AB}"/>
                </a:ext>
              </a:extLst>
            </p:cNvPr>
            <p:cNvSpPr>
              <a:spLocks noChangeArrowheads="1"/>
            </p:cNvSpPr>
            <p:nvPr/>
          </p:nvSpPr>
          <p:spPr bwMode="auto">
            <a:xfrm>
              <a:off x="4381" y="3168"/>
              <a:ext cx="65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zh-CN" altLang="en-US">
                  <a:latin typeface="宋体" panose="02010600030101010101" pitchFamily="2" charset="-122"/>
                </a:rPr>
                <a:t>住</a:t>
              </a:r>
              <a:r>
                <a:rPr lang="zh-CN" altLang="en-US">
                  <a:latin typeface="Arial" panose="020B0604020202020204" pitchFamily="34" charset="0"/>
                </a:rPr>
                <a:t> </a:t>
              </a:r>
              <a:r>
                <a:rPr lang="zh-CN" altLang="en-US">
                  <a:latin typeface="宋体" panose="02010600030101010101" pitchFamily="2" charset="-122"/>
                </a:rPr>
                <a:t>址</a:t>
              </a:r>
              <a:r>
                <a:rPr lang="zh-CN" altLang="en-US">
                  <a:latin typeface="Arial" panose="020B0604020202020204" pitchFamily="34" charset="0"/>
                </a:rPr>
                <a:t> </a:t>
              </a:r>
            </a:p>
          </p:txBody>
        </p:sp>
        <p:sp>
          <p:nvSpPr>
            <p:cNvPr id="10261" name="Rectangle 19">
              <a:extLst>
                <a:ext uri="{FF2B5EF4-FFF2-40B4-BE49-F238E27FC236}">
                  <a16:creationId xmlns:a16="http://schemas.microsoft.com/office/drawing/2014/main" id="{4159ADBD-27BE-4551-9938-A9F4B902A8B0}"/>
                </a:ext>
              </a:extLst>
            </p:cNvPr>
            <p:cNvSpPr>
              <a:spLocks noChangeArrowheads="1"/>
            </p:cNvSpPr>
            <p:nvPr/>
          </p:nvSpPr>
          <p:spPr bwMode="auto">
            <a:xfrm>
              <a:off x="3414" y="3168"/>
              <a:ext cx="96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zh-CN" altLang="en-US">
                  <a:latin typeface="宋体" panose="02010600030101010101" pitchFamily="2" charset="-122"/>
                </a:rPr>
                <a:t>出生年月</a:t>
              </a:r>
              <a:r>
                <a:rPr lang="zh-CN" altLang="en-US">
                  <a:latin typeface="Arial" panose="020B0604020202020204" pitchFamily="34" charset="0"/>
                </a:rPr>
                <a:t> </a:t>
              </a:r>
            </a:p>
          </p:txBody>
        </p:sp>
        <p:sp>
          <p:nvSpPr>
            <p:cNvPr id="10262" name="Rectangle 20">
              <a:extLst>
                <a:ext uri="{FF2B5EF4-FFF2-40B4-BE49-F238E27FC236}">
                  <a16:creationId xmlns:a16="http://schemas.microsoft.com/office/drawing/2014/main" id="{ECB9E7B5-4BCF-4ED1-BB7F-DE6FA11F90DE}"/>
                </a:ext>
              </a:extLst>
            </p:cNvPr>
            <p:cNvSpPr>
              <a:spLocks noChangeArrowheads="1"/>
            </p:cNvSpPr>
            <p:nvPr/>
          </p:nvSpPr>
          <p:spPr bwMode="auto">
            <a:xfrm>
              <a:off x="2784" y="3168"/>
              <a:ext cx="63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zh-CN" altLang="en-US">
                  <a:latin typeface="宋体" panose="02010600030101010101" pitchFamily="2" charset="-122"/>
                </a:rPr>
                <a:t>籍</a:t>
              </a:r>
              <a:r>
                <a:rPr lang="zh-CN" altLang="en-US">
                  <a:latin typeface="Arial" panose="020B0604020202020204" pitchFamily="34" charset="0"/>
                </a:rPr>
                <a:t> </a:t>
              </a:r>
              <a:r>
                <a:rPr lang="zh-CN" altLang="en-US">
                  <a:latin typeface="宋体" panose="02010600030101010101" pitchFamily="2" charset="-122"/>
                </a:rPr>
                <a:t>贯</a:t>
              </a:r>
              <a:endParaRPr lang="zh-CN" altLang="en-US">
                <a:latin typeface="Arial" panose="020B0604020202020204" pitchFamily="34" charset="0"/>
              </a:endParaRPr>
            </a:p>
          </p:txBody>
        </p:sp>
        <p:sp>
          <p:nvSpPr>
            <p:cNvPr id="10263" name="Rectangle 21">
              <a:extLst>
                <a:ext uri="{FF2B5EF4-FFF2-40B4-BE49-F238E27FC236}">
                  <a16:creationId xmlns:a16="http://schemas.microsoft.com/office/drawing/2014/main" id="{5564D14D-0D88-42A1-801B-6D522F4D95F1}"/>
                </a:ext>
              </a:extLst>
            </p:cNvPr>
            <p:cNvSpPr>
              <a:spLocks noChangeArrowheads="1"/>
            </p:cNvSpPr>
            <p:nvPr/>
          </p:nvSpPr>
          <p:spPr bwMode="auto">
            <a:xfrm>
              <a:off x="2159" y="3168"/>
              <a:ext cx="62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zh-CN" altLang="en-US">
                  <a:latin typeface="宋体" panose="02010600030101010101" pitchFamily="2" charset="-122"/>
                </a:rPr>
                <a:t>性</a:t>
              </a:r>
              <a:r>
                <a:rPr lang="zh-CN" altLang="en-US">
                  <a:latin typeface="Arial" panose="020B0604020202020204" pitchFamily="34" charset="0"/>
                </a:rPr>
                <a:t>  </a:t>
              </a:r>
              <a:r>
                <a:rPr lang="zh-CN" altLang="en-US">
                  <a:latin typeface="宋体" panose="02010600030101010101" pitchFamily="2" charset="-122"/>
                </a:rPr>
                <a:t>别</a:t>
              </a:r>
              <a:r>
                <a:rPr lang="zh-CN" altLang="en-US">
                  <a:latin typeface="Arial" panose="020B0604020202020204" pitchFamily="34" charset="0"/>
                </a:rPr>
                <a:t> </a:t>
              </a:r>
            </a:p>
          </p:txBody>
        </p:sp>
        <p:sp>
          <p:nvSpPr>
            <p:cNvPr id="10264" name="Rectangle 22">
              <a:extLst>
                <a:ext uri="{FF2B5EF4-FFF2-40B4-BE49-F238E27FC236}">
                  <a16:creationId xmlns:a16="http://schemas.microsoft.com/office/drawing/2014/main" id="{0EC64E8F-631F-4CA1-B3DF-832F37A7AE10}"/>
                </a:ext>
              </a:extLst>
            </p:cNvPr>
            <p:cNvSpPr>
              <a:spLocks noChangeArrowheads="1"/>
            </p:cNvSpPr>
            <p:nvPr/>
          </p:nvSpPr>
          <p:spPr bwMode="auto">
            <a:xfrm>
              <a:off x="1430" y="3168"/>
              <a:ext cx="72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zh-CN" altLang="en-US">
                  <a:latin typeface="宋体" panose="02010600030101010101" pitchFamily="2" charset="-122"/>
                </a:rPr>
                <a:t>姓</a:t>
              </a:r>
              <a:r>
                <a:rPr lang="zh-CN" altLang="en-US">
                  <a:latin typeface="Arial" panose="020B0604020202020204" pitchFamily="34" charset="0"/>
                </a:rPr>
                <a:t>  </a:t>
              </a:r>
              <a:r>
                <a:rPr lang="zh-CN" altLang="en-US">
                  <a:latin typeface="宋体" panose="02010600030101010101" pitchFamily="2" charset="-122"/>
                </a:rPr>
                <a:t>名</a:t>
              </a:r>
              <a:r>
                <a:rPr lang="zh-CN" altLang="en-US">
                  <a:latin typeface="Arial" panose="020B0604020202020204" pitchFamily="34" charset="0"/>
                </a:rPr>
                <a:t> </a:t>
              </a:r>
            </a:p>
          </p:txBody>
        </p:sp>
        <p:sp>
          <p:nvSpPr>
            <p:cNvPr id="10265" name="Rectangle 23">
              <a:extLst>
                <a:ext uri="{FF2B5EF4-FFF2-40B4-BE49-F238E27FC236}">
                  <a16:creationId xmlns:a16="http://schemas.microsoft.com/office/drawing/2014/main" id="{575A1EE8-89BE-4A47-A3CD-277E6A598DE8}"/>
                </a:ext>
              </a:extLst>
            </p:cNvPr>
            <p:cNvSpPr>
              <a:spLocks noChangeArrowheads="1"/>
            </p:cNvSpPr>
            <p:nvPr/>
          </p:nvSpPr>
          <p:spPr bwMode="auto">
            <a:xfrm>
              <a:off x="816" y="3168"/>
              <a:ext cx="61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1"/>
                </a:buClr>
                <a:buSzPct val="75000"/>
                <a:buFont typeface="Wingdings" panose="05000000000000000000" pitchFamily="2" charset="2"/>
                <a:buNone/>
              </a:pPr>
              <a:r>
                <a:rPr lang="zh-CN" altLang="en-US">
                  <a:latin typeface="宋体" panose="02010600030101010101" pitchFamily="2" charset="-122"/>
                </a:rPr>
                <a:t>学</a:t>
              </a:r>
              <a:r>
                <a:rPr lang="zh-CN" altLang="en-US">
                  <a:latin typeface="Arial" panose="020B0604020202020204" pitchFamily="34" charset="0"/>
                </a:rPr>
                <a:t>  </a:t>
              </a:r>
              <a:r>
                <a:rPr lang="zh-CN" altLang="en-US">
                  <a:latin typeface="宋体" panose="02010600030101010101" pitchFamily="2" charset="-122"/>
                </a:rPr>
                <a:t>号</a:t>
              </a:r>
              <a:r>
                <a:rPr lang="zh-CN" altLang="en-US">
                  <a:latin typeface="Arial" panose="020B0604020202020204" pitchFamily="34" charset="0"/>
                </a:rPr>
                <a:t> </a:t>
              </a:r>
            </a:p>
          </p:txBody>
        </p:sp>
        <p:sp>
          <p:nvSpPr>
            <p:cNvPr id="10266" name="Line 24">
              <a:extLst>
                <a:ext uri="{FF2B5EF4-FFF2-40B4-BE49-F238E27FC236}">
                  <a16:creationId xmlns:a16="http://schemas.microsoft.com/office/drawing/2014/main" id="{274646EE-82B0-4D08-B226-FA2815A9927A}"/>
                </a:ext>
              </a:extLst>
            </p:cNvPr>
            <p:cNvSpPr>
              <a:spLocks noChangeShapeType="1"/>
            </p:cNvSpPr>
            <p:nvPr/>
          </p:nvSpPr>
          <p:spPr bwMode="auto">
            <a:xfrm>
              <a:off x="816" y="3168"/>
              <a:ext cx="4224"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67" name="Line 25">
              <a:extLst>
                <a:ext uri="{FF2B5EF4-FFF2-40B4-BE49-F238E27FC236}">
                  <a16:creationId xmlns:a16="http://schemas.microsoft.com/office/drawing/2014/main" id="{CAC88A0E-5EE8-4E41-AADB-3464FB0C08EF}"/>
                </a:ext>
              </a:extLst>
            </p:cNvPr>
            <p:cNvSpPr>
              <a:spLocks noChangeShapeType="1"/>
            </p:cNvSpPr>
            <p:nvPr/>
          </p:nvSpPr>
          <p:spPr bwMode="auto">
            <a:xfrm>
              <a:off x="816" y="3455"/>
              <a:ext cx="422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68" name="Line 26">
              <a:extLst>
                <a:ext uri="{FF2B5EF4-FFF2-40B4-BE49-F238E27FC236}">
                  <a16:creationId xmlns:a16="http://schemas.microsoft.com/office/drawing/2014/main" id="{5FCFEFF0-E6BE-41A5-B361-7AED299ACBE5}"/>
                </a:ext>
              </a:extLst>
            </p:cNvPr>
            <p:cNvSpPr>
              <a:spLocks noChangeShapeType="1"/>
            </p:cNvSpPr>
            <p:nvPr/>
          </p:nvSpPr>
          <p:spPr bwMode="auto">
            <a:xfrm>
              <a:off x="816" y="3742"/>
              <a:ext cx="4224"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69" name="Line 27">
              <a:extLst>
                <a:ext uri="{FF2B5EF4-FFF2-40B4-BE49-F238E27FC236}">
                  <a16:creationId xmlns:a16="http://schemas.microsoft.com/office/drawing/2014/main" id="{7F603704-F4F2-4840-A52A-F67491F7326E}"/>
                </a:ext>
              </a:extLst>
            </p:cNvPr>
            <p:cNvSpPr>
              <a:spLocks noChangeShapeType="1"/>
            </p:cNvSpPr>
            <p:nvPr/>
          </p:nvSpPr>
          <p:spPr bwMode="auto">
            <a:xfrm>
              <a:off x="816" y="4030"/>
              <a:ext cx="4224"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70" name="Line 28">
              <a:extLst>
                <a:ext uri="{FF2B5EF4-FFF2-40B4-BE49-F238E27FC236}">
                  <a16:creationId xmlns:a16="http://schemas.microsoft.com/office/drawing/2014/main" id="{41C8A6F8-9A5B-4861-BC38-060533DBCFA7}"/>
                </a:ext>
              </a:extLst>
            </p:cNvPr>
            <p:cNvSpPr>
              <a:spLocks noChangeShapeType="1"/>
            </p:cNvSpPr>
            <p:nvPr/>
          </p:nvSpPr>
          <p:spPr bwMode="auto">
            <a:xfrm>
              <a:off x="816" y="3168"/>
              <a:ext cx="0" cy="862"/>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71" name="Line 29">
              <a:extLst>
                <a:ext uri="{FF2B5EF4-FFF2-40B4-BE49-F238E27FC236}">
                  <a16:creationId xmlns:a16="http://schemas.microsoft.com/office/drawing/2014/main" id="{16D797FB-5A10-42A1-ACE1-3AF141328596}"/>
                </a:ext>
              </a:extLst>
            </p:cNvPr>
            <p:cNvSpPr>
              <a:spLocks noChangeShapeType="1"/>
            </p:cNvSpPr>
            <p:nvPr/>
          </p:nvSpPr>
          <p:spPr bwMode="auto">
            <a:xfrm>
              <a:off x="1430" y="3168"/>
              <a:ext cx="0" cy="86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72" name="Line 30">
              <a:extLst>
                <a:ext uri="{FF2B5EF4-FFF2-40B4-BE49-F238E27FC236}">
                  <a16:creationId xmlns:a16="http://schemas.microsoft.com/office/drawing/2014/main" id="{E593A92E-87BF-4D78-BAF2-734E0B6D9D97}"/>
                </a:ext>
              </a:extLst>
            </p:cNvPr>
            <p:cNvSpPr>
              <a:spLocks noChangeShapeType="1"/>
            </p:cNvSpPr>
            <p:nvPr/>
          </p:nvSpPr>
          <p:spPr bwMode="auto">
            <a:xfrm>
              <a:off x="2159" y="3168"/>
              <a:ext cx="0" cy="86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73" name="Line 31">
              <a:extLst>
                <a:ext uri="{FF2B5EF4-FFF2-40B4-BE49-F238E27FC236}">
                  <a16:creationId xmlns:a16="http://schemas.microsoft.com/office/drawing/2014/main" id="{E4F8914B-0EEA-4322-AA39-779E0F14C8B0}"/>
                </a:ext>
              </a:extLst>
            </p:cNvPr>
            <p:cNvSpPr>
              <a:spLocks noChangeShapeType="1"/>
            </p:cNvSpPr>
            <p:nvPr/>
          </p:nvSpPr>
          <p:spPr bwMode="auto">
            <a:xfrm>
              <a:off x="2784" y="3168"/>
              <a:ext cx="0" cy="86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74" name="Line 32">
              <a:extLst>
                <a:ext uri="{FF2B5EF4-FFF2-40B4-BE49-F238E27FC236}">
                  <a16:creationId xmlns:a16="http://schemas.microsoft.com/office/drawing/2014/main" id="{EBAFF925-47AF-487C-B082-2FC1E8C43040}"/>
                </a:ext>
              </a:extLst>
            </p:cNvPr>
            <p:cNvSpPr>
              <a:spLocks noChangeShapeType="1"/>
            </p:cNvSpPr>
            <p:nvPr/>
          </p:nvSpPr>
          <p:spPr bwMode="auto">
            <a:xfrm>
              <a:off x="3414" y="3168"/>
              <a:ext cx="0" cy="86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75" name="Line 33">
              <a:extLst>
                <a:ext uri="{FF2B5EF4-FFF2-40B4-BE49-F238E27FC236}">
                  <a16:creationId xmlns:a16="http://schemas.microsoft.com/office/drawing/2014/main" id="{7BDB086D-CEEE-48A1-8310-6201C03467AA}"/>
                </a:ext>
              </a:extLst>
            </p:cNvPr>
            <p:cNvSpPr>
              <a:spLocks noChangeShapeType="1"/>
            </p:cNvSpPr>
            <p:nvPr/>
          </p:nvSpPr>
          <p:spPr bwMode="auto">
            <a:xfrm>
              <a:off x="4381" y="3168"/>
              <a:ext cx="0" cy="86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76" name="Line 34">
              <a:extLst>
                <a:ext uri="{FF2B5EF4-FFF2-40B4-BE49-F238E27FC236}">
                  <a16:creationId xmlns:a16="http://schemas.microsoft.com/office/drawing/2014/main" id="{CB5E2460-F437-4F3F-A660-5A0FBCD0E478}"/>
                </a:ext>
              </a:extLst>
            </p:cNvPr>
            <p:cNvSpPr>
              <a:spLocks noChangeShapeType="1"/>
            </p:cNvSpPr>
            <p:nvPr/>
          </p:nvSpPr>
          <p:spPr bwMode="auto">
            <a:xfrm>
              <a:off x="5040" y="3168"/>
              <a:ext cx="0" cy="862"/>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9" name="Rectangle 2">
            <a:extLst>
              <a:ext uri="{FF2B5EF4-FFF2-40B4-BE49-F238E27FC236}">
                <a16:creationId xmlns:a16="http://schemas.microsoft.com/office/drawing/2014/main" id="{7412BF2E-7198-459E-9DBA-9A9E80AA6F95}"/>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数据结构（</a:t>
            </a:r>
            <a:r>
              <a:rPr lang="en-US" altLang="zh-CN"/>
              <a:t>Data Structure</a:t>
            </a:r>
            <a:r>
              <a:rPr lang="zh-CN" altLang="en-US">
                <a:latin typeface="宋体" panose="02010600030101010101" pitchFamily="2" charset="-122"/>
              </a:rPr>
              <a:t>）</a:t>
            </a:r>
          </a:p>
        </p:txBody>
      </p:sp>
      <p:graphicFrame>
        <p:nvGraphicFramePr>
          <p:cNvPr id="51203" name="Object 3">
            <a:extLst>
              <a:ext uri="{FF2B5EF4-FFF2-40B4-BE49-F238E27FC236}">
                <a16:creationId xmlns:a16="http://schemas.microsoft.com/office/drawing/2014/main" id="{B7FB6B42-9344-413A-A28E-3CBB6B635FE1}"/>
              </a:ext>
            </a:extLst>
          </p:cNvPr>
          <p:cNvGraphicFramePr>
            <a:graphicFrameLocks noGrp="1" noChangeAspect="1"/>
          </p:cNvGraphicFramePr>
          <p:nvPr>
            <p:ph type="dgm" idx="1"/>
            <p:extLst>
              <p:ext uri="{D42A27DB-BD31-4B8C-83A1-F6EECF244321}">
                <p14:modId xmlns:p14="http://schemas.microsoft.com/office/powerpoint/2010/main" val="352893702"/>
              </p:ext>
            </p:extLst>
          </p:nvPr>
        </p:nvGraphicFramePr>
        <p:xfrm>
          <a:off x="1501071" y="2724775"/>
          <a:ext cx="4495800" cy="3071813"/>
        </p:xfrm>
        <a:graphic>
          <a:graphicData uri="http://schemas.openxmlformats.org/presentationml/2006/ole">
            <mc:AlternateContent xmlns:mc="http://schemas.openxmlformats.org/markup-compatibility/2006">
              <mc:Choice xmlns:v="urn:schemas-microsoft-com:vml" Requires="v">
                <p:oleObj spid="_x0000_s1085" name="MS 组织结构图 2.0" r:id="rId3" imgW="6248160" imgH="3733560" progId="OrgPlusWOPX.4">
                  <p:embed followColorScheme="full"/>
                </p:oleObj>
              </mc:Choice>
              <mc:Fallback>
                <p:oleObj name="MS 组织结构图 2.0" r:id="rId3" imgW="6248160" imgH="3733560" progId="OrgPlusWOPX.4">
                  <p:embed followColorScheme="full"/>
                  <p:pic>
                    <p:nvPicPr>
                      <p:cNvPr id="0" name="Object 3"/>
                      <p:cNvPicPr>
                        <a:picLocks noChangeAspect="1" noChangeArrowheads="1"/>
                      </p:cNvPicPr>
                      <p:nvPr/>
                    </p:nvPicPr>
                    <p:blipFill>
                      <a:blip r:embed="rId4"/>
                      <a:srcRect/>
                      <a:stretch>
                        <a:fillRect/>
                      </a:stretch>
                    </p:blipFill>
                    <p:spPr bwMode="auto">
                      <a:xfrm>
                        <a:off x="1501071" y="2724775"/>
                        <a:ext cx="4495800" cy="3071813"/>
                      </a:xfrm>
                      <a:prstGeom prst="rect">
                        <a:avLst/>
                      </a:prstGeom>
                    </p:spPr>
                  </p:pic>
                </p:oleObj>
              </mc:Fallback>
            </mc:AlternateContent>
          </a:graphicData>
        </a:graphic>
      </p:graphicFrame>
      <p:sp>
        <p:nvSpPr>
          <p:cNvPr id="21" name="日期占位符 3">
            <a:extLst>
              <a:ext uri="{FF2B5EF4-FFF2-40B4-BE49-F238E27FC236}">
                <a16:creationId xmlns:a16="http://schemas.microsoft.com/office/drawing/2014/main" id="{ED346313-EEA8-4808-8832-FCE5845E7687}"/>
              </a:ext>
            </a:extLst>
          </p:cNvPr>
          <p:cNvSpPr>
            <a:spLocks noGrp="1"/>
          </p:cNvSpPr>
          <p:nvPr>
            <p:ph type="dt" sz="half" idx="10"/>
          </p:nvPr>
        </p:nvSpPr>
        <p:spPr/>
        <p:txBody>
          <a:bodyPr/>
          <a:lstStyle/>
          <a:p>
            <a:pPr>
              <a:defRPr/>
            </a:pPr>
            <a:fld id="{692C845F-F11F-4666-8F5E-12670AB7700D}" type="datetime1">
              <a:rPr lang="zh-CN" altLang="en-US"/>
              <a:pPr>
                <a:defRPr/>
              </a:pPr>
              <a:t>2020/2/14</a:t>
            </a:fld>
            <a:endParaRPr lang="en-US" altLang="zh-CN"/>
          </a:p>
        </p:txBody>
      </p:sp>
      <p:sp>
        <p:nvSpPr>
          <p:cNvPr id="22" name="灯片编号占位符 5">
            <a:extLst>
              <a:ext uri="{FF2B5EF4-FFF2-40B4-BE49-F238E27FC236}">
                <a16:creationId xmlns:a16="http://schemas.microsoft.com/office/drawing/2014/main" id="{B3BA3CA6-32B2-43D1-ACF6-09D55F6C9913}"/>
              </a:ext>
            </a:extLst>
          </p:cNvPr>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AEC1598-E553-4679-BE05-917D23D6B42F}" type="slidenum">
              <a:rPr kumimoji="0" lang="en-US" altLang="zh-CN" sz="2600">
                <a:solidFill>
                  <a:schemeClr val="bg1"/>
                </a:solidFill>
                <a:latin typeface="Arial" panose="020B0604020202020204" pitchFamily="34" charset="0"/>
              </a:rPr>
              <a:pPr eaLnBrk="1" hangingPunct="1"/>
              <a:t>8</a:t>
            </a:fld>
            <a:endParaRPr kumimoji="0" lang="en-US" altLang="zh-CN" sz="2600">
              <a:solidFill>
                <a:schemeClr val="bg1"/>
              </a:solidFill>
              <a:latin typeface="Arial" panose="020B0604020202020204" pitchFamily="34" charset="0"/>
            </a:endParaRPr>
          </a:p>
        </p:txBody>
      </p:sp>
      <p:sp>
        <p:nvSpPr>
          <p:cNvPr id="1030" name="Text Box 4">
            <a:extLst>
              <a:ext uri="{FF2B5EF4-FFF2-40B4-BE49-F238E27FC236}">
                <a16:creationId xmlns:a16="http://schemas.microsoft.com/office/drawing/2014/main" id="{998F4D50-C52C-4EAC-9D4D-2FABD62FCEBD}"/>
              </a:ext>
            </a:extLst>
          </p:cNvPr>
          <p:cNvSpPr txBox="1">
            <a:spLocks noChangeArrowheads="1"/>
          </p:cNvSpPr>
          <p:nvPr/>
        </p:nvSpPr>
        <p:spPr bwMode="auto">
          <a:xfrm>
            <a:off x="2529771" y="2073264"/>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dirty="0">
                <a:solidFill>
                  <a:srgbClr val="FF3300"/>
                </a:solidFill>
                <a:latin typeface="宋体" panose="02010600030101010101" pitchFamily="2" charset="-122"/>
              </a:rPr>
              <a:t>树型结构</a:t>
            </a:r>
            <a:endParaRPr lang="zh-CN" altLang="en-US" dirty="0">
              <a:solidFill>
                <a:srgbClr val="FF3300"/>
              </a:solidFill>
            </a:endParaRPr>
          </a:p>
        </p:txBody>
      </p:sp>
      <p:sp>
        <p:nvSpPr>
          <p:cNvPr id="51206" name="Text Box 6">
            <a:extLst>
              <a:ext uri="{FF2B5EF4-FFF2-40B4-BE49-F238E27FC236}">
                <a16:creationId xmlns:a16="http://schemas.microsoft.com/office/drawing/2014/main" id="{3FA313A9-701A-48F1-8F69-938522B61981}"/>
              </a:ext>
            </a:extLst>
          </p:cNvPr>
          <p:cNvSpPr txBox="1">
            <a:spLocks noChangeArrowheads="1"/>
          </p:cNvSpPr>
          <p:nvPr/>
        </p:nvSpPr>
        <p:spPr bwMode="auto">
          <a:xfrm>
            <a:off x="8629123" y="2073264"/>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rgbClr val="FF3300"/>
                </a:solidFill>
              </a:rPr>
              <a:t>图结构</a:t>
            </a:r>
          </a:p>
        </p:txBody>
      </p:sp>
      <p:grpSp>
        <p:nvGrpSpPr>
          <p:cNvPr id="2" name="Group 7">
            <a:extLst>
              <a:ext uri="{FF2B5EF4-FFF2-40B4-BE49-F238E27FC236}">
                <a16:creationId xmlns:a16="http://schemas.microsoft.com/office/drawing/2014/main" id="{812FDA7B-A445-4C0B-9FF1-5EA8498FA80A}"/>
              </a:ext>
            </a:extLst>
          </p:cNvPr>
          <p:cNvGrpSpPr>
            <a:grpSpLocks/>
          </p:cNvGrpSpPr>
          <p:nvPr/>
        </p:nvGrpSpPr>
        <p:grpSpPr bwMode="auto">
          <a:xfrm>
            <a:off x="7595592" y="2724774"/>
            <a:ext cx="3314700" cy="2819400"/>
            <a:chOff x="3640" y="1580"/>
            <a:chExt cx="2660" cy="2200"/>
          </a:xfrm>
        </p:grpSpPr>
        <p:sp>
          <p:nvSpPr>
            <p:cNvPr id="1034" name="Oval 8">
              <a:extLst>
                <a:ext uri="{FF2B5EF4-FFF2-40B4-BE49-F238E27FC236}">
                  <a16:creationId xmlns:a16="http://schemas.microsoft.com/office/drawing/2014/main" id="{9032F28F-5842-4C5F-84E1-B4738E4F1614}"/>
                </a:ext>
              </a:extLst>
            </p:cNvPr>
            <p:cNvSpPr>
              <a:spLocks noChangeArrowheads="1"/>
            </p:cNvSpPr>
            <p:nvPr/>
          </p:nvSpPr>
          <p:spPr bwMode="auto">
            <a:xfrm>
              <a:off x="3760" y="1580"/>
              <a:ext cx="480" cy="460"/>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 1</a:t>
              </a:r>
            </a:p>
          </p:txBody>
        </p:sp>
        <p:sp>
          <p:nvSpPr>
            <p:cNvPr id="1035" name="Oval 9">
              <a:extLst>
                <a:ext uri="{FF2B5EF4-FFF2-40B4-BE49-F238E27FC236}">
                  <a16:creationId xmlns:a16="http://schemas.microsoft.com/office/drawing/2014/main" id="{BB8DD7F5-21FD-454D-8970-DC552BF08B3A}"/>
                </a:ext>
              </a:extLst>
            </p:cNvPr>
            <p:cNvSpPr>
              <a:spLocks noChangeArrowheads="1"/>
            </p:cNvSpPr>
            <p:nvPr/>
          </p:nvSpPr>
          <p:spPr bwMode="auto">
            <a:xfrm>
              <a:off x="5060" y="1940"/>
              <a:ext cx="480" cy="460"/>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 2</a:t>
              </a:r>
            </a:p>
          </p:txBody>
        </p:sp>
        <p:sp>
          <p:nvSpPr>
            <p:cNvPr id="1036" name="Oval 10">
              <a:extLst>
                <a:ext uri="{FF2B5EF4-FFF2-40B4-BE49-F238E27FC236}">
                  <a16:creationId xmlns:a16="http://schemas.microsoft.com/office/drawing/2014/main" id="{EC822FD1-08CC-4355-A6E8-40F02B6D1F43}"/>
                </a:ext>
              </a:extLst>
            </p:cNvPr>
            <p:cNvSpPr>
              <a:spLocks noChangeArrowheads="1"/>
            </p:cNvSpPr>
            <p:nvPr/>
          </p:nvSpPr>
          <p:spPr bwMode="auto">
            <a:xfrm>
              <a:off x="3640" y="2800"/>
              <a:ext cx="480" cy="460"/>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 5</a:t>
              </a:r>
            </a:p>
          </p:txBody>
        </p:sp>
        <p:sp>
          <p:nvSpPr>
            <p:cNvPr id="1037" name="Oval 11">
              <a:extLst>
                <a:ext uri="{FF2B5EF4-FFF2-40B4-BE49-F238E27FC236}">
                  <a16:creationId xmlns:a16="http://schemas.microsoft.com/office/drawing/2014/main" id="{B557D742-EBCE-41C6-97A9-AE99B0B22CC4}"/>
                </a:ext>
              </a:extLst>
            </p:cNvPr>
            <p:cNvSpPr>
              <a:spLocks noChangeArrowheads="1"/>
            </p:cNvSpPr>
            <p:nvPr/>
          </p:nvSpPr>
          <p:spPr bwMode="auto">
            <a:xfrm>
              <a:off x="4860" y="3320"/>
              <a:ext cx="480" cy="460"/>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 4</a:t>
              </a:r>
            </a:p>
          </p:txBody>
        </p:sp>
        <p:sp>
          <p:nvSpPr>
            <p:cNvPr id="1038" name="Oval 12">
              <a:extLst>
                <a:ext uri="{FF2B5EF4-FFF2-40B4-BE49-F238E27FC236}">
                  <a16:creationId xmlns:a16="http://schemas.microsoft.com/office/drawing/2014/main" id="{9C36A079-CE17-4A43-B441-B13F520937BC}"/>
                </a:ext>
              </a:extLst>
            </p:cNvPr>
            <p:cNvSpPr>
              <a:spLocks noChangeArrowheads="1"/>
            </p:cNvSpPr>
            <p:nvPr/>
          </p:nvSpPr>
          <p:spPr bwMode="auto">
            <a:xfrm>
              <a:off x="5820" y="2680"/>
              <a:ext cx="480" cy="460"/>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 3</a:t>
              </a:r>
            </a:p>
          </p:txBody>
        </p:sp>
        <p:sp>
          <p:nvSpPr>
            <p:cNvPr id="1039" name="Line 13">
              <a:extLst>
                <a:ext uri="{FF2B5EF4-FFF2-40B4-BE49-F238E27FC236}">
                  <a16:creationId xmlns:a16="http://schemas.microsoft.com/office/drawing/2014/main" id="{9CBF3CCE-90F7-4BE9-8ED2-2E11F6E7B769}"/>
                </a:ext>
              </a:extLst>
            </p:cNvPr>
            <p:cNvSpPr>
              <a:spLocks noChangeShapeType="1"/>
            </p:cNvSpPr>
            <p:nvPr/>
          </p:nvSpPr>
          <p:spPr bwMode="auto">
            <a:xfrm>
              <a:off x="4240" y="1820"/>
              <a:ext cx="820" cy="2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0" name="Line 14">
              <a:extLst>
                <a:ext uri="{FF2B5EF4-FFF2-40B4-BE49-F238E27FC236}">
                  <a16:creationId xmlns:a16="http://schemas.microsoft.com/office/drawing/2014/main" id="{DDBBCE40-C91F-43EE-9A22-DEBEAAF1B676}"/>
                </a:ext>
              </a:extLst>
            </p:cNvPr>
            <p:cNvSpPr>
              <a:spLocks noChangeShapeType="1"/>
            </p:cNvSpPr>
            <p:nvPr/>
          </p:nvSpPr>
          <p:spPr bwMode="auto">
            <a:xfrm>
              <a:off x="4160" y="1980"/>
              <a:ext cx="840" cy="1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1" name="Line 15">
              <a:extLst>
                <a:ext uri="{FF2B5EF4-FFF2-40B4-BE49-F238E27FC236}">
                  <a16:creationId xmlns:a16="http://schemas.microsoft.com/office/drawing/2014/main" id="{3F226885-C350-426D-BCC8-380CE8566DF9}"/>
                </a:ext>
              </a:extLst>
            </p:cNvPr>
            <p:cNvSpPr>
              <a:spLocks noChangeShapeType="1"/>
            </p:cNvSpPr>
            <p:nvPr/>
          </p:nvSpPr>
          <p:spPr bwMode="auto">
            <a:xfrm>
              <a:off x="3960" y="2060"/>
              <a:ext cx="0" cy="7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2" name="Line 16">
              <a:extLst>
                <a:ext uri="{FF2B5EF4-FFF2-40B4-BE49-F238E27FC236}">
                  <a16:creationId xmlns:a16="http://schemas.microsoft.com/office/drawing/2014/main" id="{E04C1215-1856-4D48-8B08-4931FAE42DC3}"/>
                </a:ext>
              </a:extLst>
            </p:cNvPr>
            <p:cNvSpPr>
              <a:spLocks noChangeShapeType="1"/>
            </p:cNvSpPr>
            <p:nvPr/>
          </p:nvSpPr>
          <p:spPr bwMode="auto">
            <a:xfrm>
              <a:off x="4080" y="3180"/>
              <a:ext cx="780" cy="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3" name="Line 17">
              <a:extLst>
                <a:ext uri="{FF2B5EF4-FFF2-40B4-BE49-F238E27FC236}">
                  <a16:creationId xmlns:a16="http://schemas.microsoft.com/office/drawing/2014/main" id="{60F07994-4A6D-4962-9816-643F1EA13D59}"/>
                </a:ext>
              </a:extLst>
            </p:cNvPr>
            <p:cNvSpPr>
              <a:spLocks noChangeShapeType="1"/>
            </p:cNvSpPr>
            <p:nvPr/>
          </p:nvSpPr>
          <p:spPr bwMode="auto">
            <a:xfrm flipV="1">
              <a:off x="5340" y="3080"/>
              <a:ext cx="580" cy="4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 name="Line 18">
              <a:extLst>
                <a:ext uri="{FF2B5EF4-FFF2-40B4-BE49-F238E27FC236}">
                  <a16:creationId xmlns:a16="http://schemas.microsoft.com/office/drawing/2014/main" id="{F5C6C211-A463-4A10-88F3-135543F40377}"/>
                </a:ext>
              </a:extLst>
            </p:cNvPr>
            <p:cNvSpPr>
              <a:spLocks noChangeShapeType="1"/>
            </p:cNvSpPr>
            <p:nvPr/>
          </p:nvSpPr>
          <p:spPr bwMode="auto">
            <a:xfrm>
              <a:off x="5220" y="2400"/>
              <a:ext cx="0" cy="9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 name="Line 19">
              <a:extLst>
                <a:ext uri="{FF2B5EF4-FFF2-40B4-BE49-F238E27FC236}">
                  <a16:creationId xmlns:a16="http://schemas.microsoft.com/office/drawing/2014/main" id="{FA067841-72CE-406D-80F0-9E13BF3E156F}"/>
                </a:ext>
              </a:extLst>
            </p:cNvPr>
            <p:cNvSpPr>
              <a:spLocks noChangeShapeType="1"/>
            </p:cNvSpPr>
            <p:nvPr/>
          </p:nvSpPr>
          <p:spPr bwMode="auto">
            <a:xfrm>
              <a:off x="4140" y="3000"/>
              <a:ext cx="1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6" name="Line 20">
              <a:extLst>
                <a:ext uri="{FF2B5EF4-FFF2-40B4-BE49-F238E27FC236}">
                  <a16:creationId xmlns:a16="http://schemas.microsoft.com/office/drawing/2014/main" id="{F76CFFF3-ACEF-4DBA-8373-82D21E931A26}"/>
                </a:ext>
              </a:extLst>
            </p:cNvPr>
            <p:cNvSpPr>
              <a:spLocks noChangeShapeType="1"/>
            </p:cNvSpPr>
            <p:nvPr/>
          </p:nvSpPr>
          <p:spPr bwMode="auto">
            <a:xfrm flipH="1" flipV="1">
              <a:off x="5480" y="2340"/>
              <a:ext cx="540" cy="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additive="base">
                                        <p:cTn id="7" dur="500" fill="hold"/>
                                        <p:tgtEl>
                                          <p:spTgt spid="51203"/>
                                        </p:tgtEl>
                                        <p:attrNameLst>
                                          <p:attrName>ppt_x</p:attrName>
                                        </p:attrNameLst>
                                      </p:cBhvr>
                                      <p:tavLst>
                                        <p:tav tm="0">
                                          <p:val>
                                            <p:strVal val="0-#ppt_w/2"/>
                                          </p:val>
                                        </p:tav>
                                        <p:tav tm="100000">
                                          <p:val>
                                            <p:strVal val="#ppt_x"/>
                                          </p:val>
                                        </p:tav>
                                      </p:tavLst>
                                    </p:anim>
                                    <p:anim calcmode="lin" valueType="num">
                                      <p:cBhvr additive="base">
                                        <p:cTn id="8" dur="500" fill="hold"/>
                                        <p:tgtEl>
                                          <p:spTgt spid="512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1206"/>
                                        </p:tgtEl>
                                        <p:attrNameLst>
                                          <p:attrName>style.visibility</p:attrName>
                                        </p:attrNameLst>
                                      </p:cBhvr>
                                      <p:to>
                                        <p:strVal val="visible"/>
                                      </p:to>
                                    </p:set>
                                    <p:anim calcmode="lin" valueType="num">
                                      <p:cBhvr additive="base">
                                        <p:cTn id="13" dur="500" fill="hold"/>
                                        <p:tgtEl>
                                          <p:spTgt spid="51206"/>
                                        </p:tgtEl>
                                        <p:attrNameLst>
                                          <p:attrName>ppt_x</p:attrName>
                                        </p:attrNameLst>
                                      </p:cBhvr>
                                      <p:tavLst>
                                        <p:tav tm="0">
                                          <p:val>
                                            <p:strVal val="#ppt_x"/>
                                          </p:val>
                                        </p:tav>
                                        <p:tav tm="100000">
                                          <p:val>
                                            <p:strVal val="#ppt_x"/>
                                          </p:val>
                                        </p:tav>
                                      </p:tavLst>
                                    </p:anim>
                                    <p:anim calcmode="lin" valueType="num">
                                      <p:cBhvr additive="base">
                                        <p:cTn id="14" dur="500" fill="hold"/>
                                        <p:tgtEl>
                                          <p:spTgt spid="51206"/>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8EB2D01E-5F87-4884-8765-284C18C83E4C}"/>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数据类型</a:t>
            </a:r>
            <a:r>
              <a:rPr lang="en-US" altLang="zh-CN">
                <a:latin typeface="宋体" panose="02010600030101010101" pitchFamily="2" charset="-122"/>
              </a:rPr>
              <a:t>(Data Type)</a:t>
            </a:r>
            <a:r>
              <a:rPr lang="en-US" altLang="zh-CN"/>
              <a:t> </a:t>
            </a:r>
          </a:p>
        </p:txBody>
      </p:sp>
      <p:sp>
        <p:nvSpPr>
          <p:cNvPr id="11269" name="Rectangle 3">
            <a:extLst>
              <a:ext uri="{FF2B5EF4-FFF2-40B4-BE49-F238E27FC236}">
                <a16:creationId xmlns:a16="http://schemas.microsoft.com/office/drawing/2014/main" id="{919C0A8C-A1C3-4325-929F-9CE5B8615624}"/>
              </a:ext>
            </a:extLst>
          </p:cNvPr>
          <p:cNvSpPr>
            <a:spLocks noGrp="1" noChangeArrowheads="1"/>
          </p:cNvSpPr>
          <p:nvPr>
            <p:ph idx="1"/>
          </p:nvPr>
        </p:nvSpPr>
        <p:spPr>
          <a:xfrm>
            <a:off x="1415480" y="1556792"/>
            <a:ext cx="9505056" cy="1600200"/>
          </a:xfrm>
        </p:spPr>
        <p:txBody>
          <a:bodyPr/>
          <a:lstStyle/>
          <a:p>
            <a:pPr eaLnBrk="1" hangingPunct="1"/>
            <a:r>
              <a:rPr lang="zh-CN" altLang="en-US" dirty="0">
                <a:solidFill>
                  <a:srgbClr val="FF00FF"/>
                </a:solidFill>
              </a:rPr>
              <a:t>定义：</a:t>
            </a:r>
          </a:p>
          <a:p>
            <a:pPr eaLnBrk="1" hangingPunct="1">
              <a:buFont typeface="Wingdings" panose="05000000000000000000" pitchFamily="2" charset="2"/>
              <a:buNone/>
            </a:pPr>
            <a:r>
              <a:rPr lang="zh-CN" altLang="en-US" dirty="0"/>
              <a:t>		  </a:t>
            </a:r>
            <a:r>
              <a:rPr lang="zh-CN" altLang="en-US" b="1" dirty="0">
                <a:latin typeface="宋体" panose="02010600030101010101" pitchFamily="2" charset="-122"/>
              </a:rPr>
              <a:t>数据类型是一组性质相同的值集合以及定义在这个值集合上的一组操作的总称</a:t>
            </a:r>
            <a:r>
              <a:rPr lang="zh-CN" altLang="en-US" dirty="0">
                <a:latin typeface="宋体" panose="02010600030101010101" pitchFamily="2" charset="-122"/>
              </a:rPr>
              <a:t>。</a:t>
            </a:r>
            <a:endParaRPr lang="zh-CN" altLang="en-US" dirty="0"/>
          </a:p>
        </p:txBody>
      </p:sp>
      <p:sp>
        <p:nvSpPr>
          <p:cNvPr id="7" name="灯片编号占位符 5">
            <a:extLst>
              <a:ext uri="{FF2B5EF4-FFF2-40B4-BE49-F238E27FC236}">
                <a16:creationId xmlns:a16="http://schemas.microsoft.com/office/drawing/2014/main" id="{DF98FE7A-5837-4060-A132-2B9ECDB649D1}"/>
              </a:ext>
            </a:extLst>
          </p:cNvPr>
          <p:cNvSpPr>
            <a:spLocks noGrp="1"/>
          </p:cNvSpPr>
          <p:nvPr>
            <p:ph type="sldNum" sz="quarter" idx="4294967295"/>
          </p:nvPr>
        </p:nvSpPr>
        <p:spPr>
          <a:xfrm>
            <a:off x="0" y="6343650"/>
            <a:ext cx="782638" cy="48895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FB76F14-0583-4159-800A-780898C84600}" type="slidenum">
              <a:rPr kumimoji="0" lang="en-US" altLang="zh-CN" sz="2600">
                <a:solidFill>
                  <a:schemeClr val="bg1"/>
                </a:solidFill>
                <a:latin typeface="Arial" panose="020B0604020202020204" pitchFamily="34" charset="0"/>
              </a:rPr>
              <a:pPr eaLnBrk="1" hangingPunct="1"/>
              <a:t>9</a:t>
            </a:fld>
            <a:endParaRPr kumimoji="0" lang="en-US" altLang="zh-CN" sz="2600">
              <a:solidFill>
                <a:schemeClr val="bg1"/>
              </a:solidFill>
              <a:latin typeface="Arial" panose="020B0604020202020204" pitchFamily="34" charset="0"/>
            </a:endParaRPr>
          </a:p>
        </p:txBody>
      </p:sp>
      <p:sp>
        <p:nvSpPr>
          <p:cNvPr id="49157" name="Text Box 5">
            <a:extLst>
              <a:ext uri="{FF2B5EF4-FFF2-40B4-BE49-F238E27FC236}">
                <a16:creationId xmlns:a16="http://schemas.microsoft.com/office/drawing/2014/main" id="{016C5EAC-8A8F-4E66-B359-A1FFF927896C}"/>
              </a:ext>
            </a:extLst>
          </p:cNvPr>
          <p:cNvSpPr txBox="1">
            <a:spLocks noChangeArrowheads="1"/>
          </p:cNvSpPr>
          <p:nvPr/>
        </p:nvSpPr>
        <p:spPr bwMode="auto">
          <a:xfrm>
            <a:off x="1626141" y="3245396"/>
            <a:ext cx="9041859"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t>如在高级语言中，整型类型的取值范围为：</a:t>
            </a:r>
          </a:p>
          <a:p>
            <a:pPr eaLnBrk="1" hangingPunct="1">
              <a:spcBef>
                <a:spcPct val="50000"/>
              </a:spcBef>
            </a:pPr>
            <a:r>
              <a:rPr lang="en-US" altLang="zh-CN" sz="2800"/>
              <a:t>-32768~+32767</a:t>
            </a:r>
            <a:r>
              <a:rPr lang="zh-CN" altLang="en-US" sz="2800"/>
              <a:t>，运算符集合为加、减、乘、除、取模，即</a:t>
            </a:r>
            <a:r>
              <a:rPr lang="en-US" altLang="zh-CN" sz="2800"/>
              <a:t>+</a:t>
            </a:r>
            <a:r>
              <a:rPr lang="zh-CN" altLang="en-US" sz="2800"/>
              <a:t>、</a:t>
            </a:r>
            <a:r>
              <a:rPr lang="en-US" altLang="zh-CN" sz="2800"/>
              <a:t>-</a:t>
            </a:r>
            <a:r>
              <a:rPr lang="zh-CN" altLang="en-US" sz="2800"/>
              <a:t>、*、</a:t>
            </a:r>
            <a:r>
              <a:rPr lang="en-US" altLang="zh-CN" sz="2800"/>
              <a:t>/</a:t>
            </a:r>
            <a:r>
              <a:rPr lang="zh-CN" altLang="en-US" sz="2800"/>
              <a:t>、</a:t>
            </a:r>
            <a:r>
              <a:rPr lang="en-US" altLang="zh-CN" sz="2800"/>
              <a:t>%</a:t>
            </a:r>
            <a:r>
              <a:rPr lang="zh-CN" altLang="en-US" sz="2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7"/>
                                        </p:tgtEl>
                                        <p:attrNameLst>
                                          <p:attrName>style.visibility</p:attrName>
                                        </p:attrNameLst>
                                      </p:cBhvr>
                                      <p:to>
                                        <p:strVal val="visible"/>
                                      </p:to>
                                    </p:set>
                                    <p:anim calcmode="lin" valueType="num">
                                      <p:cBhvr additive="base">
                                        <p:cTn id="7" dur="500" fill="hold"/>
                                        <p:tgtEl>
                                          <p:spTgt spid="49157"/>
                                        </p:tgtEl>
                                        <p:attrNameLst>
                                          <p:attrName>ppt_x</p:attrName>
                                        </p:attrNameLst>
                                      </p:cBhvr>
                                      <p:tavLst>
                                        <p:tav tm="0">
                                          <p:val>
                                            <p:strVal val="#ppt_x"/>
                                          </p:val>
                                        </p:tav>
                                        <p:tav tm="100000">
                                          <p:val>
                                            <p:strVal val="#ppt_x"/>
                                          </p:val>
                                        </p:tav>
                                      </p:tavLst>
                                    </p:anim>
                                    <p:anim calcmode="lin" valueType="num">
                                      <p:cBhvr additive="base">
                                        <p:cTn id="8" dur="500" fill="hold"/>
                                        <p:tgtEl>
                                          <p:spTgt spid="491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第9章 函数</Template>
  <TotalTime>1568</TotalTime>
  <Words>3318</Words>
  <Application>Microsoft Office PowerPoint</Application>
  <PresentationFormat>宽屏</PresentationFormat>
  <Paragraphs>684</Paragraphs>
  <Slides>66</Slides>
  <Notes>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77" baseType="lpstr">
      <vt:lpstr>Microsoft Yahei</vt:lpstr>
      <vt:lpstr>黑体</vt:lpstr>
      <vt:lpstr>华文彩云</vt:lpstr>
      <vt:lpstr>宋体</vt:lpstr>
      <vt:lpstr>微软雅黑</vt:lpstr>
      <vt:lpstr>Arial</vt:lpstr>
      <vt:lpstr>Consolas</vt:lpstr>
      <vt:lpstr>Times New Roman</vt:lpstr>
      <vt:lpstr>Wingdings</vt:lpstr>
      <vt:lpstr>tm2</vt:lpstr>
      <vt:lpstr>MS 组织结构图 2.0</vt:lpstr>
      <vt:lpstr>PowerPoint 演示文稿</vt:lpstr>
      <vt:lpstr>第1章  绪 论</vt:lpstr>
      <vt:lpstr>1.1  什么是数据结构（定义）</vt:lpstr>
      <vt:lpstr>数据（Data）</vt:lpstr>
      <vt:lpstr>数据元素（Data Element）</vt:lpstr>
      <vt:lpstr>数据对象（Data Object） </vt:lpstr>
      <vt:lpstr>数据结构（Data Structure） </vt:lpstr>
      <vt:lpstr>数据结构（Data Structure）</vt:lpstr>
      <vt:lpstr>数据类型(Data Type) </vt:lpstr>
      <vt:lpstr>数据类型(Data Type)</vt:lpstr>
      <vt:lpstr>数据抽象与抽象数据类型 </vt:lpstr>
      <vt:lpstr>数据的抽象</vt:lpstr>
      <vt:lpstr>抽象数据类型(Abstract Data Type)</vt:lpstr>
      <vt:lpstr>抽象数据类型(Abstract Data Type)</vt:lpstr>
      <vt:lpstr>抽象数据类型实现</vt:lpstr>
      <vt:lpstr>ADT的表示与实现 </vt:lpstr>
      <vt:lpstr>PowerPoint 演示文稿</vt:lpstr>
      <vt:lpstr>面向对象的概念 </vt:lpstr>
      <vt:lpstr>结构化与面向对象开发方法的不同点 </vt:lpstr>
      <vt:lpstr>1.2  数据结构的内容 </vt:lpstr>
      <vt:lpstr>逻辑结构</vt:lpstr>
      <vt:lpstr>集合结构</vt:lpstr>
      <vt:lpstr>线性结构</vt:lpstr>
      <vt:lpstr>树型结构</vt:lpstr>
      <vt:lpstr>图状结构或网状结构 </vt:lpstr>
      <vt:lpstr>PowerPoint 演示文稿</vt:lpstr>
      <vt:lpstr>存储结构 </vt:lpstr>
      <vt:lpstr>PowerPoint 演示文稿</vt:lpstr>
      <vt:lpstr>运算集合</vt:lpstr>
      <vt:lpstr>PowerPoint 演示文稿</vt:lpstr>
      <vt:lpstr>PowerPoint 演示文稿</vt:lpstr>
      <vt:lpstr>1.3  算法 </vt:lpstr>
      <vt:lpstr>算法（Algorithm）定义</vt:lpstr>
      <vt:lpstr>算法的特性</vt:lpstr>
      <vt:lpstr>PowerPoint 演示文稿</vt:lpstr>
      <vt:lpstr>算法设计的要求 </vt:lpstr>
      <vt:lpstr>1.4  算法描述的工具 </vt:lpstr>
      <vt:lpstr>算法、语言、程序的关系</vt:lpstr>
      <vt:lpstr>设计实现算法过程步骤</vt:lpstr>
      <vt:lpstr>类描述算法的语言选择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  对算法作性能评价 </vt:lpstr>
      <vt:lpstr>性能评价</vt:lpstr>
      <vt:lpstr>有关数量关系计算 </vt:lpstr>
      <vt:lpstr>关于算法执行时间</vt:lpstr>
      <vt:lpstr>语句频度 </vt:lpstr>
      <vt:lpstr>算法的时间复杂度 </vt:lpstr>
      <vt:lpstr>常用的时间复杂度频率计数 </vt:lpstr>
      <vt:lpstr>常用的时间复杂度频率计数</vt:lpstr>
      <vt:lpstr>最坏时间复杂度 </vt:lpstr>
      <vt:lpstr>最坏时间复杂度 </vt:lpstr>
      <vt:lpstr>PowerPoint 演示文稿</vt:lpstr>
      <vt:lpstr>算法的空间复杂度 </vt:lpstr>
      <vt:lpstr>1.6  关于学习数据结构 </vt:lpstr>
      <vt:lpstr>数据结构课程地位</vt:lpstr>
      <vt:lpstr>数据结构课程学习特点</vt:lpstr>
      <vt:lpstr>关于本书内容编写说明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Bai Zhongjian</cp:lastModifiedBy>
  <cp:revision>267</cp:revision>
  <cp:lastPrinted>1601-01-01T00:00:00Z</cp:lastPrinted>
  <dcterms:created xsi:type="dcterms:W3CDTF">1601-01-01T00:00:00Z</dcterms:created>
  <dcterms:modified xsi:type="dcterms:W3CDTF">2020-02-14T06:54:04Z</dcterms:modified>
</cp:coreProperties>
</file>