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5" r:id="rId32"/>
    <p:sldId id="288" r:id="rId33"/>
    <p:sldId id="289" r:id="rId34"/>
    <p:sldId id="258" r:id="rId35"/>
    <p:sldId id="290" r:id="rId36"/>
    <p:sldId id="293" r:id="rId37"/>
    <p:sldId id="291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292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8" autoAdjust="0"/>
    <p:restoredTop sz="90261" autoAdjust="0"/>
  </p:normalViewPr>
  <p:slideViewPr>
    <p:cSldViewPr>
      <p:cViewPr varScale="1">
        <p:scale>
          <a:sx n="78" d="100"/>
          <a:sy n="78" d="100"/>
        </p:scale>
        <p:origin x="102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5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n"/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p"/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085850" indent="-22860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936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800"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400"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0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lang="en-US" b="1" smtClean="0">
                <a:solidFill>
                  <a:srgbClr val="000066"/>
                </a:solidFill>
              </a:defRPr>
            </a:lvl1pPr>
            <a:lvl2pPr>
              <a:defRPr lang="en-US" b="1" smtClean="0">
                <a:solidFill>
                  <a:srgbClr val="000066"/>
                </a:solidFill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314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53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defRPr>
                <a:solidFill>
                  <a:srgbClr val="000066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3822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762000"/>
            <a:ext cx="10668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219200" y="2362200"/>
            <a:ext cx="10668000" cy="3733800"/>
          </a:xfrm>
        </p:spPr>
        <p:txBody>
          <a:bodyPr/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5D28D4A-80D4-4B8D-9782-CCDEB81479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CC1CD5A-5E27-4063-88D7-D8032948FE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FCC75C2-126E-428D-B8BF-3BED887646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93CE0E-F042-4932-B61E-546337547400}" type="slidenum">
              <a:rPr lang="en-US" altLang="zh-CN" smtClean="0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06100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BB01F-1851-4F53-8237-A7EDBF87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62000"/>
            <a:ext cx="10668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BDA57B-0BA8-499A-A76C-5638E7EC7CB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19200" y="2362200"/>
            <a:ext cx="5232400" cy="3733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50E182-3E46-43F6-A6A3-F4143B319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4800" y="2362200"/>
            <a:ext cx="5232400" cy="3733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52CBA3-1832-4837-8D41-19D8AF12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72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232F77-B0A6-4700-8EC7-A90AA2FF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5833" y="6529388"/>
            <a:ext cx="38608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718DE9-F118-4D6E-9ECD-E1A3FBB5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7" y="6343650"/>
            <a:ext cx="783167" cy="488950"/>
          </a:xfrm>
        </p:spPr>
        <p:txBody>
          <a:bodyPr/>
          <a:lstStyle>
            <a:lvl1pPr>
              <a:defRPr/>
            </a:lvl1pPr>
          </a:lstStyle>
          <a:p>
            <a:fld id="{9F93CE0E-F042-4932-B61E-546337547400}" type="slidenum">
              <a:rPr lang="en-US" altLang="zh-CN" smtClean="0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48434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9EB24-5EFA-48A3-99B7-9A71E0E9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62000"/>
            <a:ext cx="10668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BADCD9A1-12F0-4872-A7ED-6BC9AF2F1CDA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219200" y="2362200"/>
            <a:ext cx="10668000" cy="37338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1734B-5674-4EBE-BD74-77512DDE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72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46DDC-DC00-4516-9D7F-90408D57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5833" y="6529388"/>
            <a:ext cx="38608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F439C3-B865-4FE8-AE29-C0261AA8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7" y="6343650"/>
            <a:ext cx="783167" cy="488950"/>
          </a:xfrm>
        </p:spPr>
        <p:txBody>
          <a:bodyPr/>
          <a:lstStyle>
            <a:lvl1pPr>
              <a:defRPr/>
            </a:lvl1pPr>
          </a:lstStyle>
          <a:p>
            <a:fld id="{9F93CE0E-F042-4932-B61E-546337547400}" type="slidenum">
              <a:rPr lang="en-US" altLang="zh-CN" smtClean="0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79037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1530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990033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+mj-ea"/>
          <a:ea typeface="+mj-ea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+mj-ea"/>
          <a:ea typeface="+mj-ea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5" Type="http://schemas.openxmlformats.org/officeDocument/2006/relationships/slide" Target="slide57.xml"/><Relationship Id="rId4" Type="http://schemas.openxmlformats.org/officeDocument/2006/relationships/hyperlink" Target="&#25945;&#26696;.pp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ile:///G:\2013&#25945;&#23398;&#30456;&#20851;\2013&#25968;&#25454;&#32467;&#26500;\&#25945;&#26696;\&#25945;&#26696;.pp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G:\2013&#25945;&#23398;&#30456;&#20851;\2013&#25968;&#25454;&#32467;&#26500;\&#25945;&#26696;\&#25945;&#26696;.ppt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92FD42C1-9448-42AA-9D5C-744622DD4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143000"/>
            <a:ext cx="792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黑体" panose="02010609060101010101" pitchFamily="49" charset="-122"/>
              </a:rPr>
              <a:t>第</a:t>
            </a:r>
            <a:r>
              <a:rPr lang="en-US" altLang="zh-CN" sz="3600" b="1">
                <a:ea typeface="黑体" panose="02010609060101010101" pitchFamily="49" charset="-122"/>
              </a:rPr>
              <a:t>3</a:t>
            </a:r>
            <a:r>
              <a:rPr lang="zh-CN" altLang="en-US" sz="3600" b="1">
                <a:ea typeface="黑体" panose="02010609060101010101" pitchFamily="49" charset="-122"/>
              </a:rPr>
              <a:t>章  限定性线性表</a:t>
            </a:r>
            <a:r>
              <a:rPr lang="en-US" altLang="zh-CN" sz="3600" b="1">
                <a:ea typeface="黑体" panose="02010609060101010101" pitchFamily="49" charset="-122"/>
              </a:rPr>
              <a:t>——</a:t>
            </a:r>
            <a:r>
              <a:rPr lang="zh-CN" altLang="en-US" sz="3600" b="1">
                <a:ea typeface="黑体" panose="02010609060101010101" pitchFamily="49" charset="-122"/>
              </a:rPr>
              <a:t>栈和队列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74C8E878-A459-487C-823D-2C2F60BA4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514600"/>
            <a:ext cx="259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hlinkClick r:id="rId2" action="ppaction://hlinksldjump"/>
              </a:rPr>
              <a:t>3.1  </a:t>
            </a:r>
            <a:r>
              <a:rPr lang="zh-CN" altLang="en-US" sz="3200" b="1">
                <a:hlinkClick r:id="rId2" action="ppaction://hlinksldjump"/>
              </a:rPr>
              <a:t>栈</a:t>
            </a:r>
            <a:endParaRPr lang="zh-CN" altLang="en-US" sz="3200" b="1"/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7336621E-11E8-4A9F-87D7-0E966AE16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429000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hlinkClick r:id="rId3" action="ppaction://hlinksldjump"/>
              </a:rPr>
              <a:t>3.2  </a:t>
            </a:r>
            <a:r>
              <a:rPr lang="zh-CN" altLang="en-US" sz="3200" b="1">
                <a:hlinkClick r:id="rId3" action="ppaction://hlinksldjump"/>
              </a:rPr>
              <a:t>队列</a:t>
            </a:r>
            <a:endParaRPr lang="zh-CN" altLang="en-US" sz="3200" b="1"/>
          </a:p>
        </p:txBody>
      </p:sp>
      <p:sp>
        <p:nvSpPr>
          <p:cNvPr id="2053" name="AutoShape 5">
            <a:hlinkClick r:id="rId4" action="ppaction://hlinkpres?slideindex=1&amp;slidetitle=" highlightClick="1"/>
            <a:extLst>
              <a:ext uri="{FF2B5EF4-FFF2-40B4-BE49-F238E27FC236}">
                <a16:creationId xmlns:a16="http://schemas.microsoft.com/office/drawing/2014/main" id="{9E670E1F-987A-4C15-AEE4-102299F04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5589588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226ABF86-81CF-4CEA-A207-0D8D45376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292600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hlinkClick r:id="rId5" action="ppaction://hlinksldjump"/>
              </a:rPr>
              <a:t>3.3 </a:t>
            </a:r>
            <a:r>
              <a:rPr lang="zh-CN" altLang="en-US" sz="3200" b="1">
                <a:hlinkClick r:id="rId5" action="ppaction://hlinksldjump"/>
              </a:rPr>
              <a:t>总结与提高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0F310C23-AB7D-4402-B40E-F3A28FA72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990601"/>
            <a:ext cx="7467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ea typeface="黑体" panose="02010609060101010101" pitchFamily="49" charset="-122"/>
              </a:rPr>
              <a:t>顺序栈基本操作的实现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982CD121-1771-4DC6-AB51-E0A62C227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981200"/>
            <a:ext cx="609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1</a:t>
            </a:r>
            <a:r>
              <a:rPr lang="zh-CN" altLang="en-US" sz="3600" b="1"/>
              <a:t>）初始化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C6763129-6FBA-46D4-855E-D3DBB8897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0"/>
            <a:ext cx="76200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600" b="1"/>
              <a:t>void  InitStack(SeqStack *S)</a:t>
            </a:r>
          </a:p>
          <a:p>
            <a:pPr algn="just">
              <a:spcBef>
                <a:spcPct val="50000"/>
              </a:spcBef>
            </a:pPr>
            <a:r>
              <a:rPr lang="en-US" altLang="zh-CN" sz="3600" b="1"/>
              <a:t>{/*</a:t>
            </a:r>
            <a:r>
              <a:rPr lang="zh-CN" altLang="en-US" sz="3600" b="1"/>
              <a:t>构造一个空栈</a:t>
            </a:r>
            <a:r>
              <a:rPr lang="en-US" altLang="zh-CN" sz="3600" b="1"/>
              <a:t>S*/</a:t>
            </a:r>
          </a:p>
          <a:p>
            <a:pPr algn="just">
              <a:spcBef>
                <a:spcPct val="50000"/>
              </a:spcBef>
            </a:pPr>
            <a:r>
              <a:rPr lang="en-US" altLang="zh-CN" sz="3600" b="1"/>
              <a:t>  S-&gt;top= -1;</a:t>
            </a:r>
          </a:p>
          <a:p>
            <a:pPr algn="just">
              <a:spcBef>
                <a:spcPct val="50000"/>
              </a:spcBef>
            </a:pPr>
            <a:r>
              <a:rPr lang="en-US" altLang="zh-CN" sz="3600" b="1"/>
              <a:t>}</a:t>
            </a:r>
          </a:p>
        </p:txBody>
      </p:sp>
      <p:sp>
        <p:nvSpPr>
          <p:cNvPr id="15365" name="AutoShape 5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11ED3753-97BC-4D6C-96DA-415F0DF35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5626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419981C8-6A72-448B-8A65-B0AF2679F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9906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2</a:t>
            </a:r>
            <a:r>
              <a:rPr lang="zh-CN" altLang="en-US" sz="3600" b="1"/>
              <a:t>）判栈空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A1C1C414-932D-4898-B10C-DFEF318FF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133600"/>
            <a:ext cx="8305800" cy="35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200" b="1"/>
              <a:t>int IsEmpty(SeqStack *S)     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b="1"/>
              <a:t>/*</a:t>
            </a:r>
            <a:r>
              <a:rPr lang="zh-CN" altLang="en-US" sz="3200" b="1"/>
              <a:t>判栈</a:t>
            </a:r>
            <a:r>
              <a:rPr lang="en-US" altLang="zh-CN" sz="3200" b="1"/>
              <a:t>S</a:t>
            </a:r>
            <a:r>
              <a:rPr lang="zh-CN" altLang="en-US" sz="3200" b="1"/>
              <a:t>为空栈时返回值为真，反之为假*</a:t>
            </a:r>
            <a:r>
              <a:rPr lang="en-US" altLang="zh-CN" sz="32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b="1"/>
              <a:t>{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b="1"/>
              <a:t>return(S-&gt;top==-1?TRUE:FALSE);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b="1"/>
              <a:t>}</a:t>
            </a:r>
          </a:p>
        </p:txBody>
      </p:sp>
      <p:sp>
        <p:nvSpPr>
          <p:cNvPr id="16388" name="AutoShape 4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EDA48E04-60E1-41C3-8944-9A27BCB7D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5626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F62A59BB-70CD-43FD-848E-C25E84F26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914400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3</a:t>
            </a:r>
            <a:r>
              <a:rPr lang="zh-CN" altLang="en-US" sz="3600" b="1"/>
              <a:t>） 判栈满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1ED364E8-5453-4547-B8F5-A3C063971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81200"/>
            <a:ext cx="8382000" cy="35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200" b="1"/>
              <a:t>int IsFull(SeqStack *S)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b="1"/>
              <a:t>/*</a:t>
            </a:r>
            <a:r>
              <a:rPr lang="zh-CN" altLang="en-US" sz="3200" b="1"/>
              <a:t>判栈</a:t>
            </a:r>
            <a:r>
              <a:rPr lang="en-US" altLang="zh-CN" sz="3200" b="1"/>
              <a:t>S</a:t>
            </a:r>
            <a:r>
              <a:rPr lang="zh-CN" altLang="en-US" sz="3200" b="1"/>
              <a:t>为满时返回真，否则返回假*</a:t>
            </a:r>
            <a:r>
              <a:rPr lang="en-US" altLang="zh-CN" sz="32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b="1"/>
              <a:t>{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b="1"/>
              <a:t>return(S-&gt;top== Stack_Size?TRUE:FALSE);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b="1"/>
              <a:t>}</a:t>
            </a:r>
          </a:p>
        </p:txBody>
      </p:sp>
      <p:sp>
        <p:nvSpPr>
          <p:cNvPr id="17412" name="AutoShape 4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2506D9AC-83DA-48FB-A195-1DF8F7D86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5626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5B4009D8-29DF-4774-A5D6-D02F654E7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914400"/>
            <a:ext cx="792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4</a:t>
            </a:r>
            <a:r>
              <a:rPr lang="zh-CN" altLang="en-US" sz="3600" b="1"/>
              <a:t>）进栈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FE0A3B9A-0FD1-4438-BABA-6EF0F995D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676401"/>
            <a:ext cx="8610600" cy="436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/>
              <a:t>int Push(SeqStack * S, StackElementType x)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/>
              <a:t>{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/>
              <a:t>if(S-&gt;top== Stack_Size)  return(FALSE);  /*</a:t>
            </a:r>
            <a:r>
              <a:rPr lang="zh-CN" altLang="en-US" sz="2800" b="1"/>
              <a:t>栈已满*</a:t>
            </a:r>
            <a:r>
              <a:rPr lang="en-US" altLang="zh-CN" sz="28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/>
              <a:t>S-&gt;top++;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/>
              <a:t>S-&gt;elem[S-&gt;top]=x;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/>
              <a:t>return(TRUE);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/>
              <a:t>}</a:t>
            </a:r>
          </a:p>
        </p:txBody>
      </p:sp>
      <p:sp>
        <p:nvSpPr>
          <p:cNvPr id="18436" name="AutoShape 4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11776210-C9E5-49F3-BAA4-90CF639AD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5626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DE7D9E36-ADED-41A9-91D4-CDEEBE971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838200"/>
            <a:ext cx="579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5</a:t>
            </a:r>
            <a:r>
              <a:rPr lang="zh-CN" altLang="en-US" sz="3600" b="1"/>
              <a:t>）出栈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0A960AC2-887B-4C1E-9913-D578647A2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676401"/>
            <a:ext cx="80010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/>
              <a:t>int Pop(SeqStack * S, StackElementType *x)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{    if(S-&gt;top==-1)     /*</a:t>
            </a:r>
            <a:r>
              <a:rPr lang="zh-CN" altLang="en-US" b="1"/>
              <a:t>栈为空*</a:t>
            </a:r>
            <a:r>
              <a:rPr lang="en-US" altLang="zh-CN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  return(FALSE);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   else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      {*x= S-&gt;elem[S-&gt;top];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          S-&gt;top--;    /* </a:t>
            </a:r>
            <a:r>
              <a:rPr lang="zh-CN" altLang="en-US" b="1"/>
              <a:t>修改栈顶指针 *</a:t>
            </a:r>
            <a:r>
              <a:rPr lang="en-US" altLang="zh-CN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          return(TRUE);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       }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}</a:t>
            </a:r>
          </a:p>
        </p:txBody>
      </p:sp>
      <p:sp>
        <p:nvSpPr>
          <p:cNvPr id="19460" name="AutoShape 4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6FE9261E-2A16-497F-8308-1ABEA11C6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5626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7FBA964A-FABF-4FFE-AB9B-20CE5F234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762000"/>
            <a:ext cx="632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6</a:t>
            </a:r>
            <a:r>
              <a:rPr lang="zh-CN" altLang="en-US" sz="3600" b="1"/>
              <a:t>） 取栈顶元素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497D3874-B9BE-4E43-B1B3-2B2FBEED9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447801"/>
            <a:ext cx="8077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/>
              <a:t>int GetTop</a:t>
            </a:r>
            <a:r>
              <a:rPr lang="zh-CN" altLang="en-US" b="1"/>
              <a:t>（</a:t>
            </a:r>
            <a:r>
              <a:rPr lang="en-US" altLang="zh-CN" b="1"/>
              <a:t>SeqStack S, StackElementType *x</a:t>
            </a:r>
            <a:r>
              <a:rPr lang="zh-CN" altLang="en-US" b="1"/>
              <a:t>）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{  /* </a:t>
            </a:r>
            <a:r>
              <a:rPr lang="zh-CN" altLang="en-US" b="1"/>
              <a:t>将栈</a:t>
            </a:r>
            <a:r>
              <a:rPr lang="en-US" altLang="zh-CN" b="1"/>
              <a:t>S</a:t>
            </a:r>
            <a:r>
              <a:rPr lang="zh-CN" altLang="en-US" b="1"/>
              <a:t>的栈顶元素弹出，放到</a:t>
            </a:r>
            <a:r>
              <a:rPr lang="en-US" altLang="zh-CN" b="1"/>
              <a:t>x</a:t>
            </a:r>
            <a:r>
              <a:rPr lang="zh-CN" altLang="en-US" b="1"/>
              <a:t>所指的存储空间中，但栈顶指针保持不变 *</a:t>
            </a:r>
            <a:r>
              <a:rPr lang="en-US" altLang="zh-CN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	if(S-&gt;top==-1)  /*</a:t>
            </a:r>
            <a:r>
              <a:rPr lang="zh-CN" altLang="en-US" b="1"/>
              <a:t>栈为空*</a:t>
            </a:r>
            <a:r>
              <a:rPr lang="en-US" altLang="zh-CN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         return(FALSE);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	else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        {*x = S-&gt;elem[S-&gt;top];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            return(TRUE);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         }	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}</a:t>
            </a:r>
          </a:p>
        </p:txBody>
      </p:sp>
      <p:sp>
        <p:nvSpPr>
          <p:cNvPr id="26628" name="AutoShape 4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AEC562E9-1092-4BD7-8D40-A3ADBEE1D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5626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67BADD3F-53D4-4B01-BFB3-1ABB85407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762000"/>
            <a:ext cx="830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两栈共享技术：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97B4D040-9C99-41C1-84CF-BB571BA3D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524001"/>
            <a:ext cx="8382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主要利用了栈“</a:t>
            </a:r>
            <a:r>
              <a:rPr lang="zh-CN" altLang="en-US" sz="2800" b="1">
                <a:solidFill>
                  <a:srgbClr val="FF3300"/>
                </a:solidFill>
              </a:rPr>
              <a:t>栈底位置不变</a:t>
            </a:r>
            <a:r>
              <a:rPr lang="zh-CN" altLang="en-US" sz="2800" b="1"/>
              <a:t>，</a:t>
            </a:r>
            <a:r>
              <a:rPr lang="zh-CN" altLang="en-US" sz="2800" b="1">
                <a:solidFill>
                  <a:srgbClr val="FF3300"/>
                </a:solidFill>
              </a:rPr>
              <a:t>而栈顶位置动态变化</a:t>
            </a:r>
            <a:r>
              <a:rPr lang="zh-CN" altLang="en-US" sz="2800" b="1"/>
              <a:t>”的特性。首先为两个栈申请一个共享的一维数组空间</a:t>
            </a:r>
            <a:r>
              <a:rPr lang="en-US" altLang="zh-CN" sz="2800" b="1"/>
              <a:t>S[M]</a:t>
            </a:r>
            <a:r>
              <a:rPr lang="zh-CN" altLang="en-US" sz="2800" b="1"/>
              <a:t>，将两个栈的栈底分别放在一维数组的两端，分别是</a:t>
            </a:r>
            <a:r>
              <a:rPr lang="en-US" altLang="zh-CN" sz="2800" b="1"/>
              <a:t>0</a:t>
            </a:r>
            <a:r>
              <a:rPr lang="zh-CN" altLang="en-US" sz="2800" b="1"/>
              <a:t>，</a:t>
            </a:r>
            <a:r>
              <a:rPr lang="en-US" altLang="zh-CN" sz="2800" b="1"/>
              <a:t>M-1</a:t>
            </a:r>
            <a:r>
              <a:rPr lang="zh-CN" altLang="en-US" sz="2800" b="1"/>
              <a:t>。 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3E199F4E-F394-4237-A938-DA9408A68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429000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共享栈的空间示意为：</a:t>
            </a:r>
            <a:r>
              <a:rPr lang="en-US" altLang="zh-CN" sz="2800" b="1"/>
              <a:t>top[0]</a:t>
            </a:r>
            <a:r>
              <a:rPr lang="zh-CN" altLang="en-US" sz="2800" b="1"/>
              <a:t>和</a:t>
            </a:r>
            <a:r>
              <a:rPr lang="en-US" altLang="zh-CN" sz="2800" b="1"/>
              <a:t>top[1]</a:t>
            </a:r>
            <a:r>
              <a:rPr lang="zh-CN" altLang="en-US" sz="2800" b="1"/>
              <a:t>分别为两个栈顶指示器 。</a:t>
            </a:r>
          </a:p>
        </p:txBody>
      </p:sp>
      <p:graphicFrame>
        <p:nvGraphicFramePr>
          <p:cNvPr id="27691" name="Group 43">
            <a:extLst>
              <a:ext uri="{FF2B5EF4-FFF2-40B4-BE49-F238E27FC236}">
                <a16:creationId xmlns:a16="http://schemas.microsoft.com/office/drawing/2014/main" id="{143190E6-6E3E-4578-BACB-BEC749DFB1F2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4876801"/>
          <a:ext cx="6096000" cy="5175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5188938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49159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73803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9293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985841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44404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06139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224622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40149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740108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50603"/>
                  </a:ext>
                </a:extLst>
              </a:tr>
            </a:tbl>
          </a:graphicData>
        </a:graphic>
      </p:graphicFrame>
      <p:sp>
        <p:nvSpPr>
          <p:cNvPr id="27692" name="Line 44">
            <a:extLst>
              <a:ext uri="{FF2B5EF4-FFF2-40B4-BE49-F238E27FC236}">
                <a16:creationId xmlns:a16="http://schemas.microsoft.com/office/drawing/2014/main" id="{E7C05CED-40C6-4271-AB43-AF09FDD795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3" name="Line 45">
            <a:extLst>
              <a:ext uri="{FF2B5EF4-FFF2-40B4-BE49-F238E27FC236}">
                <a16:creationId xmlns:a16="http://schemas.microsoft.com/office/drawing/2014/main" id="{820E2B44-AAAF-4AA8-850A-090D3ED524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94" name="Text Box 46">
            <a:extLst>
              <a:ext uri="{FF2B5EF4-FFF2-40B4-BE49-F238E27FC236}">
                <a16:creationId xmlns:a16="http://schemas.microsoft.com/office/drawing/2014/main" id="{59C0D88D-E679-4704-BC0C-0EF59F6B9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8674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3300"/>
                </a:solidFill>
              </a:rPr>
              <a:t>top[0]</a:t>
            </a:r>
          </a:p>
        </p:txBody>
      </p:sp>
      <p:sp>
        <p:nvSpPr>
          <p:cNvPr id="27696" name="Text Box 48">
            <a:extLst>
              <a:ext uri="{FF2B5EF4-FFF2-40B4-BE49-F238E27FC236}">
                <a16:creationId xmlns:a16="http://schemas.microsoft.com/office/drawing/2014/main" id="{45B2CD35-D41E-4B85-878F-A6E70C0F9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3300"/>
                </a:solidFill>
              </a:rPr>
              <a:t>top[1]</a:t>
            </a:r>
          </a:p>
        </p:txBody>
      </p:sp>
      <p:sp>
        <p:nvSpPr>
          <p:cNvPr id="27697" name="Text Box 49">
            <a:extLst>
              <a:ext uri="{FF2B5EF4-FFF2-40B4-BE49-F238E27FC236}">
                <a16:creationId xmlns:a16="http://schemas.microsoft.com/office/drawing/2014/main" id="{C63468D9-8394-4681-BEE6-061BED2E5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41960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3300"/>
                </a:solidFill>
              </a:rPr>
              <a:t>Stack</a:t>
            </a:r>
            <a:r>
              <a:rPr lang="zh-CN" altLang="en-US" sz="1600" b="1">
                <a:solidFill>
                  <a:srgbClr val="FF3300"/>
                </a:solidFill>
              </a:rPr>
              <a:t>：</a:t>
            </a:r>
            <a:r>
              <a:rPr lang="en-US" altLang="zh-CN" sz="1600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27698" name="Text Box 50">
            <a:extLst>
              <a:ext uri="{FF2B5EF4-FFF2-40B4-BE49-F238E27FC236}">
                <a16:creationId xmlns:a16="http://schemas.microsoft.com/office/drawing/2014/main" id="{6D7A5DD3-082C-4614-BE37-B7B365A30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441960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3300"/>
                </a:solidFill>
              </a:rPr>
              <a:t>M-1</a:t>
            </a:r>
          </a:p>
        </p:txBody>
      </p:sp>
      <p:sp>
        <p:nvSpPr>
          <p:cNvPr id="27699" name="AutoShape 51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EDB6E334-F134-462F-AD87-AEE4F8E35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8674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13FE9BDC-6F54-4180-A1B6-BD1305A46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838200"/>
            <a:ext cx="731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两栈共享的数据结构定义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D1F67C90-FC9C-4FF2-836F-77DCD9542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00200"/>
            <a:ext cx="7924800" cy="472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200" b="1"/>
              <a:t>#define M 100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b="1"/>
              <a:t>typedef struct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b="1"/>
              <a:t>{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b="1"/>
              <a:t>StackElementType Stack[M];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b="1"/>
              <a:t>StackElementType top[2];  /*top[0]</a:t>
            </a:r>
            <a:r>
              <a:rPr lang="zh-CN" altLang="en-US" sz="3200" b="1"/>
              <a:t>和   </a:t>
            </a:r>
            <a:r>
              <a:rPr lang="en-US" altLang="zh-CN" sz="3200" b="1"/>
              <a:t>top[1]</a:t>
            </a:r>
            <a:r>
              <a:rPr lang="zh-CN" altLang="en-US" sz="3200" b="1"/>
              <a:t>分别为两个栈顶指示器*</a:t>
            </a:r>
            <a:r>
              <a:rPr lang="en-US" altLang="zh-CN" sz="32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b="1"/>
              <a:t>}DqStack;</a:t>
            </a:r>
          </a:p>
        </p:txBody>
      </p:sp>
      <p:sp>
        <p:nvSpPr>
          <p:cNvPr id="28676" name="AutoShape 4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EA3EF735-7E87-4BBB-8A60-EFB4BF03C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5626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A1F57142-4400-4759-B880-1A780D855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14400"/>
            <a:ext cx="815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1</a:t>
            </a:r>
            <a:r>
              <a:rPr lang="zh-CN" altLang="en-US" sz="3600" b="1"/>
              <a:t>） 两栈共享的初始化操作算法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83EE160D-69D6-421C-ACD1-7EAF89B52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905001"/>
            <a:ext cx="83058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200" b="1"/>
              <a:t>void InitStack(DqStack *S)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b="1"/>
              <a:t>{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b="1"/>
              <a:t>	S-&gt;top[0]=-1;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b="1"/>
              <a:t>	S-&gt;top[1]=M;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b="1"/>
              <a:t>}</a:t>
            </a:r>
          </a:p>
          <a:p>
            <a:pPr>
              <a:spcBef>
                <a:spcPct val="50000"/>
              </a:spcBef>
            </a:pPr>
            <a:endParaRPr lang="en-US" altLang="zh-CN" sz="3200" b="1"/>
          </a:p>
        </p:txBody>
      </p:sp>
      <p:sp>
        <p:nvSpPr>
          <p:cNvPr id="29700" name="AutoShape 4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9004EB91-2912-41E1-99AD-CAC7766BB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5626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C48D28E8-CE61-4132-A475-2F3C3E91C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85800"/>
            <a:ext cx="815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2</a:t>
            </a:r>
            <a:r>
              <a:rPr lang="zh-CN" altLang="en-US" sz="3600" b="1"/>
              <a:t>） 两栈共享的进栈操作算法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B4241398-230C-4469-9D37-5AB9BC294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398589"/>
            <a:ext cx="8229600" cy="495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200"/>
              <a:t>int Push(DqStack *S, StackElementType x, int i)</a:t>
            </a:r>
          </a:p>
          <a:p>
            <a:pPr algn="just">
              <a:spcBef>
                <a:spcPct val="50000"/>
              </a:spcBef>
            </a:pPr>
            <a:r>
              <a:rPr lang="en-US" altLang="zh-CN" sz="2200"/>
              <a:t>{	if(S-&gt;top[0]+1==S-&gt;top[1]) /*</a:t>
            </a:r>
            <a:r>
              <a:rPr lang="zh-CN" altLang="en-US" sz="2200"/>
              <a:t>栈已满*</a:t>
            </a:r>
            <a:r>
              <a:rPr lang="en-US" altLang="zh-CN" sz="2200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200"/>
              <a:t>        return(FALSE);</a:t>
            </a:r>
          </a:p>
          <a:p>
            <a:pPr algn="just">
              <a:spcBef>
                <a:spcPct val="50000"/>
              </a:spcBef>
            </a:pPr>
            <a:r>
              <a:rPr lang="en-US" altLang="zh-CN" sz="2200"/>
              <a:t>	switch(i)</a:t>
            </a:r>
          </a:p>
          <a:p>
            <a:pPr algn="just">
              <a:spcBef>
                <a:spcPct val="50000"/>
              </a:spcBef>
            </a:pPr>
            <a:r>
              <a:rPr lang="en-US" altLang="zh-CN" sz="2200"/>
              <a:t>	{case 0:S-&gt;top[0]++; S-&gt;Stack[S-&gt;top[0]]=x; break;</a:t>
            </a:r>
          </a:p>
          <a:p>
            <a:pPr algn="just">
              <a:spcBef>
                <a:spcPct val="50000"/>
              </a:spcBef>
            </a:pPr>
            <a:r>
              <a:rPr lang="en-US" altLang="zh-CN" sz="2200"/>
              <a:t>	  case 1: S-&gt;top[1]--; S-&gt;Stack[S-&gt;top[1]]=x; break;</a:t>
            </a:r>
          </a:p>
          <a:p>
            <a:pPr algn="just">
              <a:spcBef>
                <a:spcPct val="50000"/>
              </a:spcBef>
            </a:pPr>
            <a:r>
              <a:rPr lang="en-US" altLang="zh-CN" sz="2200"/>
              <a:t>	default: return(FALSE)</a:t>
            </a:r>
          </a:p>
          <a:p>
            <a:pPr algn="just">
              <a:spcBef>
                <a:spcPct val="50000"/>
              </a:spcBef>
            </a:pPr>
            <a:r>
              <a:rPr lang="en-US" altLang="zh-CN" sz="2200"/>
              <a:t> 	}</a:t>
            </a:r>
          </a:p>
          <a:p>
            <a:pPr algn="just">
              <a:spcBef>
                <a:spcPct val="50000"/>
              </a:spcBef>
            </a:pPr>
            <a:r>
              <a:rPr lang="en-US" altLang="zh-CN" sz="2200"/>
              <a:t>	return(TRUE);</a:t>
            </a:r>
          </a:p>
          <a:p>
            <a:pPr algn="just">
              <a:spcBef>
                <a:spcPct val="50000"/>
              </a:spcBef>
            </a:pPr>
            <a:r>
              <a:rPr lang="en-US" altLang="zh-CN" sz="2200"/>
              <a:t>}</a:t>
            </a:r>
          </a:p>
        </p:txBody>
      </p:sp>
      <p:sp>
        <p:nvSpPr>
          <p:cNvPr id="30724" name="AutoShape 4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2009080D-CDAB-4413-BE41-80923DAE7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5626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>
            <a:extLst>
              <a:ext uri="{FF2B5EF4-FFF2-40B4-BE49-F238E27FC236}">
                <a16:creationId xmlns:a16="http://schemas.microsoft.com/office/drawing/2014/main" id="{298D9FEA-9AEF-4C16-A54F-D122CE538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066800"/>
            <a:ext cx="624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3.1  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9A3A5E77-0944-44E0-B182-2D258A9FE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133600"/>
            <a:ext cx="800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3.1.1  </a:t>
            </a:r>
            <a:r>
              <a:rPr lang="zh-CN" altLang="en-US" sz="3200" b="1"/>
              <a:t>栈的定义</a:t>
            </a:r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307F0EFA-5A9E-4526-AF08-1D0BC4012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124200"/>
            <a:ext cx="807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3.1.2  </a:t>
            </a:r>
            <a:r>
              <a:rPr lang="zh-CN" altLang="en-US" sz="3200" b="1"/>
              <a:t>栈的表示和实现</a:t>
            </a:r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AA7EA47A-93B3-4741-8C8C-194773DB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038600"/>
            <a:ext cx="815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3.1.3  </a:t>
            </a:r>
            <a:r>
              <a:rPr lang="zh-CN" altLang="en-US" sz="3200" b="1"/>
              <a:t>栈的应用举例</a:t>
            </a:r>
          </a:p>
        </p:txBody>
      </p:sp>
      <p:sp>
        <p:nvSpPr>
          <p:cNvPr id="1030" name="Text Box 6">
            <a:extLst>
              <a:ext uri="{FF2B5EF4-FFF2-40B4-BE49-F238E27FC236}">
                <a16:creationId xmlns:a16="http://schemas.microsoft.com/office/drawing/2014/main" id="{82D43D93-E0BC-4D45-96CE-24E5D5ECF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807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3.1.4  </a:t>
            </a:r>
            <a:r>
              <a:rPr lang="zh-CN" altLang="en-US" sz="3200" b="1"/>
              <a:t>栈与递归的实现</a:t>
            </a:r>
          </a:p>
        </p:txBody>
      </p:sp>
      <p:sp>
        <p:nvSpPr>
          <p:cNvPr id="1031" name="AutoShape 7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4ED31D71-C20B-459E-9C66-9EF776E6A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5626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6BAFA6CD-B415-43CC-BE85-6B1DD55C7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838200"/>
            <a:ext cx="845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600" b="1"/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8279ACD7-B60A-40A1-9198-80866B341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85800"/>
            <a:ext cx="815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3</a:t>
            </a:r>
            <a:r>
              <a:rPr lang="zh-CN" altLang="en-US" sz="3600" b="1"/>
              <a:t>） 两栈共享的出栈操作算法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F4968E7C-1520-4426-ABEF-5CB33CACE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71601"/>
            <a:ext cx="83058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/>
              <a:t>int Pop(DqStack *S, StackElementType *x, int i)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{switch(i)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{case 0: if(S-&gt;top[0]==-1)  return(FALSE);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              *x=S-&gt;Stack[S-&gt;top[0]]; S-&gt;top[0]--; break;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  case 1:if(S-&gt;top[1]==M)  return(FALSE);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	        *x=S-&gt;Stack[S-&gt;top[1]];S-&gt;top[1]++;break;		default: return(FALSE);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	}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	return(TRUE);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}</a:t>
            </a:r>
          </a:p>
        </p:txBody>
      </p:sp>
      <p:sp>
        <p:nvSpPr>
          <p:cNvPr id="31749" name="AutoShape 5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FE91901A-9BE0-46DB-9041-CC45A639F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5626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A9AC4CC0-A889-4C4B-A16B-DEBD980DB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762000"/>
            <a:ext cx="822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2. </a:t>
            </a:r>
            <a:r>
              <a:rPr lang="zh-CN" altLang="en-US" sz="3600" b="1"/>
              <a:t>链栈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A3AE8109-7D88-489C-9AE7-53F19D1E9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447801"/>
            <a:ext cx="82296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</a:rPr>
              <a:t>链栈</a:t>
            </a:r>
            <a:r>
              <a:rPr lang="zh-CN" altLang="en-US" sz="3200" b="1"/>
              <a:t>是采用</a:t>
            </a:r>
            <a:r>
              <a:rPr lang="zh-CN" altLang="en-US" sz="3200" b="1">
                <a:solidFill>
                  <a:srgbClr val="FF00FF"/>
                </a:solidFill>
              </a:rPr>
              <a:t>链表</a:t>
            </a:r>
            <a:r>
              <a:rPr lang="zh-CN" altLang="en-US" sz="3200" b="1"/>
              <a:t>作为存储结构实现的栈。为便于操作，采用带头结点的单链表实现栈。因为栈的插入和删除操作仅限制在表头位置进行，所以链表的表头指针就作为栈顶指针。 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D85EA841-9F12-4CF0-BD4C-B0D7A6EB7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505200"/>
            <a:ext cx="792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链栈的示意图为：</a:t>
            </a:r>
          </a:p>
        </p:txBody>
      </p:sp>
      <p:graphicFrame>
        <p:nvGraphicFramePr>
          <p:cNvPr id="32860" name="Group 92">
            <a:extLst>
              <a:ext uri="{FF2B5EF4-FFF2-40B4-BE49-F238E27FC236}">
                <a16:creationId xmlns:a16="http://schemas.microsoft.com/office/drawing/2014/main" id="{48574CFC-5CE9-4E5C-BEE1-6674EEC2525A}"/>
              </a:ext>
            </a:extLst>
          </p:cNvPr>
          <p:cNvGraphicFramePr>
            <a:graphicFrameLocks noGrp="1"/>
          </p:cNvGraphicFramePr>
          <p:nvPr/>
        </p:nvGraphicFramePr>
        <p:xfrm>
          <a:off x="3276601" y="4343401"/>
          <a:ext cx="5802313" cy="517525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326423844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704722263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58849280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4493150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759545666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711140849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val="286995704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994740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1322352498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736608978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32861689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94625"/>
                  </a:ext>
                </a:extLst>
              </a:tr>
            </a:tbl>
          </a:graphicData>
        </a:graphic>
      </p:graphicFrame>
      <p:sp>
        <p:nvSpPr>
          <p:cNvPr id="32809" name="Line 41">
            <a:extLst>
              <a:ext uri="{FF2B5EF4-FFF2-40B4-BE49-F238E27FC236}">
                <a16:creationId xmlns:a16="http://schemas.microsoft.com/office/drawing/2014/main" id="{4F12FAE0-619C-4451-9F0B-EEE4255AA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10" name="Text Box 42">
            <a:extLst>
              <a:ext uri="{FF2B5EF4-FFF2-40B4-BE49-F238E27FC236}">
                <a16:creationId xmlns:a16="http://schemas.microsoft.com/office/drawing/2014/main" id="{C8701C3A-EB20-477A-A64C-1A0200E6C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top </a:t>
            </a:r>
          </a:p>
        </p:txBody>
      </p:sp>
      <p:sp>
        <p:nvSpPr>
          <p:cNvPr id="32837" name="Line 69">
            <a:extLst>
              <a:ext uri="{FF2B5EF4-FFF2-40B4-BE49-F238E27FC236}">
                <a16:creationId xmlns:a16="http://schemas.microsoft.com/office/drawing/2014/main" id="{99624A0A-DC04-44D7-892D-A624BE84E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572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46" name="Line 78">
            <a:extLst>
              <a:ext uri="{FF2B5EF4-FFF2-40B4-BE49-F238E27FC236}">
                <a16:creationId xmlns:a16="http://schemas.microsoft.com/office/drawing/2014/main" id="{F13AF690-A0EC-4B03-B02A-349BCF3F2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64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55" name="Line 87">
            <a:extLst>
              <a:ext uri="{FF2B5EF4-FFF2-40B4-BE49-F238E27FC236}">
                <a16:creationId xmlns:a16="http://schemas.microsoft.com/office/drawing/2014/main" id="{933F7BA4-5A65-4A2B-8EB6-E3451CBE9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56" name="Line 88">
            <a:extLst>
              <a:ext uri="{FF2B5EF4-FFF2-40B4-BE49-F238E27FC236}">
                <a16:creationId xmlns:a16="http://schemas.microsoft.com/office/drawing/2014/main" id="{8337FBDB-1808-429E-AAF6-C0333C8B7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61" name="Text Box 93">
            <a:extLst>
              <a:ext uri="{FF2B5EF4-FFF2-40B4-BE49-F238E27FC236}">
                <a16:creationId xmlns:a16="http://schemas.microsoft.com/office/drawing/2014/main" id="{208A915C-8DCC-4167-996B-2C8C9CF1E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105400"/>
            <a:ext cx="7772400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/>
              <a:t>top</a:t>
            </a:r>
            <a:r>
              <a:rPr lang="zh-CN" altLang="en-US" sz="2600" b="1"/>
              <a:t>为栈顶指针，始终指向当前栈顶元素前面的头结点。若</a:t>
            </a:r>
            <a:r>
              <a:rPr lang="en-US" altLang="zh-CN" sz="2600" b="1"/>
              <a:t>top-&gt;next=NULL</a:t>
            </a:r>
            <a:r>
              <a:rPr lang="zh-CN" altLang="en-US" sz="2600" b="1"/>
              <a:t>，则代表空栈。</a:t>
            </a:r>
          </a:p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FF3300"/>
                </a:solidFill>
              </a:rPr>
              <a:t>注意：</a:t>
            </a:r>
            <a:r>
              <a:rPr lang="zh-CN" altLang="en-US" sz="2600" b="1">
                <a:solidFill>
                  <a:srgbClr val="0066FF"/>
                </a:solidFill>
              </a:rPr>
              <a:t>链栈在使用完毕时，应该释放其空间。</a:t>
            </a:r>
            <a:endParaRPr lang="zh-CN" altLang="en-US" sz="2600" b="1">
              <a:solidFill>
                <a:srgbClr val="FF3300"/>
              </a:solidFill>
            </a:endParaRPr>
          </a:p>
        </p:txBody>
      </p:sp>
      <p:sp>
        <p:nvSpPr>
          <p:cNvPr id="32862" name="Line 94">
            <a:extLst>
              <a:ext uri="{FF2B5EF4-FFF2-40B4-BE49-F238E27FC236}">
                <a16:creationId xmlns:a16="http://schemas.microsoft.com/office/drawing/2014/main" id="{070EA45F-FFD4-4E6C-84C6-F43143B27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71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63" name="AutoShape 95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72F20E81-281E-4BF4-9AFF-6AF946B48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9436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442C284E-0E44-46D0-82C3-47C0B1C11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14400"/>
            <a:ext cx="845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用</a:t>
            </a:r>
            <a:r>
              <a:rPr lang="en-US" altLang="zh-CN" sz="3600" b="1"/>
              <a:t>C</a:t>
            </a:r>
            <a:r>
              <a:rPr lang="zh-CN" altLang="en-US" sz="3600" b="1"/>
              <a:t>语言定义的链栈结构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AD95896A-2B0B-499A-BDEE-DA273DA7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05001"/>
            <a:ext cx="82296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200" b="1"/>
              <a:t>typedef struct node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b="1"/>
              <a:t>{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b="1"/>
              <a:t>StackElementType  data;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b="1"/>
              <a:t>struct node *next;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b="1"/>
              <a:t>}LinkStackNode;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b="1"/>
              <a:t>typedef  LinkStackNode  *LinkStack;</a:t>
            </a:r>
          </a:p>
        </p:txBody>
      </p:sp>
      <p:sp>
        <p:nvSpPr>
          <p:cNvPr id="33796" name="AutoShape 4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2C100CE6-01C0-4BA5-A613-4860165CA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8674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21ECCE01-C840-4ACA-A204-A090D0696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8382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链栈的进栈操作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F6CBE622-8BD1-4CBE-9279-ED68CA2E6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00201"/>
            <a:ext cx="81534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/>
              <a:t>int Push(LinkStack top, StackElementType x)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/* </a:t>
            </a:r>
            <a:r>
              <a:rPr lang="zh-CN" altLang="en-US" b="1"/>
              <a:t>将数据元素</a:t>
            </a:r>
            <a:r>
              <a:rPr lang="en-US" altLang="zh-CN" b="1"/>
              <a:t>x</a:t>
            </a:r>
            <a:r>
              <a:rPr lang="zh-CN" altLang="en-US" b="1"/>
              <a:t>压入栈</a:t>
            </a:r>
            <a:r>
              <a:rPr lang="en-US" altLang="zh-CN" b="1"/>
              <a:t>top</a:t>
            </a:r>
            <a:r>
              <a:rPr lang="zh-CN" altLang="en-US" b="1"/>
              <a:t>中 *</a:t>
            </a:r>
            <a:r>
              <a:rPr lang="en-US" altLang="zh-CN" b="1"/>
              <a:t>/  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{  LinkStackNode * temp;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temp=(LinkStackNode * )malloc(sizeof(LinkStackNode));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if(temp==NULL)  return(FALSE);   /* </a:t>
            </a:r>
            <a:r>
              <a:rPr lang="zh-CN" altLang="en-US" b="1"/>
              <a:t>申请空间失败 *</a:t>
            </a:r>
            <a:r>
              <a:rPr lang="en-US" altLang="zh-CN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	temp-&gt;data=x; temp-&gt;next=top-&gt;next;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	top-&gt;next=temp;   /* </a:t>
            </a:r>
            <a:r>
              <a:rPr lang="zh-CN" altLang="en-US" b="1"/>
              <a:t>修改当前栈顶指针 *</a:t>
            </a:r>
            <a:r>
              <a:rPr lang="en-US" altLang="zh-CN" b="1"/>
              <a:t>/ 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return(TRUE);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}</a:t>
            </a:r>
          </a:p>
        </p:txBody>
      </p:sp>
      <p:sp>
        <p:nvSpPr>
          <p:cNvPr id="34820" name="AutoShape 4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B1B28FCC-9962-48DD-A865-E5691B0EB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7150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BDCD0683-2352-40C8-864E-ED0FEB2E1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838200"/>
            <a:ext cx="822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链栈的出栈操作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DCC8D0FA-665C-438B-8718-E48034307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447801"/>
            <a:ext cx="83058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/>
              <a:t>int Pop(LinkStack top, StackElementType *x)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{  /* </a:t>
            </a:r>
            <a:r>
              <a:rPr lang="zh-CN" altLang="en-US" b="1"/>
              <a:t>将栈</a:t>
            </a:r>
            <a:r>
              <a:rPr lang="en-US" altLang="zh-CN" b="1"/>
              <a:t>top</a:t>
            </a:r>
            <a:r>
              <a:rPr lang="zh-CN" altLang="en-US" b="1"/>
              <a:t>的栈顶元素弹出，放到</a:t>
            </a:r>
            <a:r>
              <a:rPr lang="en-US" altLang="zh-CN" b="1"/>
              <a:t>x</a:t>
            </a:r>
            <a:r>
              <a:rPr lang="zh-CN" altLang="en-US" b="1"/>
              <a:t>所指的存储空间中 *</a:t>
            </a:r>
            <a:r>
              <a:rPr lang="en-US" altLang="zh-CN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 LinkStackNode * temp; temp=top-&gt;next;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 if(temp==NULL)  /*</a:t>
            </a:r>
            <a:r>
              <a:rPr lang="zh-CN" altLang="en-US" b="1"/>
              <a:t>栈为空*</a:t>
            </a:r>
            <a:r>
              <a:rPr lang="en-US" altLang="zh-CN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	return(FALSE);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 top-&gt;next=temp-&gt;next; *x=temp-&gt;data;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  free(temp);   /* </a:t>
            </a:r>
            <a:r>
              <a:rPr lang="zh-CN" altLang="en-US" b="1"/>
              <a:t>释放存储空间 *</a:t>
            </a:r>
            <a:r>
              <a:rPr lang="en-US" altLang="zh-CN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  return(TRUE);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}</a:t>
            </a:r>
          </a:p>
        </p:txBody>
      </p:sp>
      <p:sp>
        <p:nvSpPr>
          <p:cNvPr id="35844" name="AutoShape 4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0E3D3C19-CDCB-4519-BF8A-FDC75F5FF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57150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2487CD52-506E-41E5-A39E-9620673EC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838200"/>
            <a:ext cx="838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ea typeface="黑体" panose="02010609060101010101" pitchFamily="49" charset="-122"/>
              </a:rPr>
              <a:t>3.1.3 </a:t>
            </a:r>
            <a:r>
              <a:rPr lang="zh-CN" altLang="en-US" sz="3600" b="1">
                <a:ea typeface="黑体" panose="02010609060101010101" pitchFamily="49" charset="-122"/>
              </a:rPr>
              <a:t>栈的应用举例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1F84A95D-6843-4D7D-8F4D-83548FC68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447801"/>
            <a:ext cx="84582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zh-CN" altLang="en-US" sz="2800" b="1"/>
              <a:t>数制转换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void Conversion(int N)  /*</a:t>
            </a:r>
            <a:r>
              <a:rPr lang="zh-CN" altLang="en-US" b="1"/>
              <a:t>对于任意的一个非负十进制数</a:t>
            </a:r>
            <a:r>
              <a:rPr lang="en-US" altLang="zh-CN" b="1"/>
              <a:t>N</a:t>
            </a:r>
            <a:r>
              <a:rPr lang="zh-CN" altLang="en-US" b="1"/>
              <a:t>，打印出与其等值的二进制数*</a:t>
            </a:r>
            <a:r>
              <a:rPr lang="en-US" altLang="zh-CN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{  Stack S; int x;      /*S</a:t>
            </a:r>
            <a:r>
              <a:rPr lang="zh-CN" altLang="en-US" b="1"/>
              <a:t>为顺序栈或链栈*</a:t>
            </a:r>
            <a:r>
              <a:rPr lang="en-US" altLang="zh-CN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    InitStack(&amp;S);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	while(N&gt;0)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	{ x=N%2; Push(&amp;S, x); N=N/2; }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	 while(</a:t>
            </a:r>
            <a:r>
              <a:rPr lang="zh-CN" altLang="en-US" b="1"/>
              <a:t>！</a:t>
            </a:r>
            <a:r>
              <a:rPr lang="en-US" altLang="zh-CN" b="1"/>
              <a:t>IsEmpty(S))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	{ Pop(&amp;S,&amp;x); printf(“%d”,x); }</a:t>
            </a:r>
          </a:p>
          <a:p>
            <a:pPr algn="just">
              <a:spcBef>
                <a:spcPct val="50000"/>
              </a:spcBef>
            </a:pPr>
            <a:r>
              <a:rPr lang="en-US" altLang="zh-CN" b="1"/>
              <a:t>	}</a:t>
            </a:r>
          </a:p>
        </p:txBody>
      </p:sp>
      <p:sp>
        <p:nvSpPr>
          <p:cNvPr id="36868" name="AutoShape 4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AB40C1E4-DC16-4220-AFE4-ED105DBA8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57912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F9CB41C4-8908-4A59-92CE-74EE0CB84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8382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2.</a:t>
            </a:r>
            <a:r>
              <a:rPr lang="en-US" altLang="zh-CN" sz="2800" b="1"/>
              <a:t> </a:t>
            </a:r>
            <a:r>
              <a:rPr lang="zh-CN" altLang="en-US" sz="3200" b="1"/>
              <a:t>括号匹配问题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D5B38925-6C62-48A0-99E0-DF9FD1616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752601"/>
            <a:ext cx="84582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思想</a:t>
            </a:r>
            <a:r>
              <a:rPr lang="zh-CN" altLang="en-US" sz="2800" b="1"/>
              <a:t>：在检验算法中设置一个栈，若读入的是左括号，则直接入栈，等待相匹配的同类右括号；若读入的是右括号，且与当前栈顶的左括号同类型，则二者匹配，将栈顶的左括号出栈，否则属于不合法的情况。另外，如果输入序列已读尽，而栈中仍有等待匹配的左括号，或者读入了一个右括号，而栈中已无等待匹配的左括号，均属不合法的情况。当输入序列和栈同时变为空时，说明所有括号完全匹配。</a:t>
            </a:r>
          </a:p>
        </p:txBody>
      </p:sp>
      <p:sp>
        <p:nvSpPr>
          <p:cNvPr id="37892" name="AutoShape 4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F8F0443E-670E-4C5A-BC8A-130EF7E00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57150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142FBA1B-F2F4-42AA-8D16-F58CEE730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762001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8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22A0DD08-1923-45B8-BCC0-0BA30319C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371601"/>
            <a:ext cx="4267200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 b="1"/>
              <a:t>void BracketMatch(char *str)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{Stack S; int i; char ch;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InitStack(&amp;S);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For(i=0; str[i]!='\0'; i++) 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{switch(str[i])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      {case '(':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case '[':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case '{':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               Push(&amp;S,str[i]); break;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       case ')':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       case ']':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       case '}':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if(IsEmpty(S))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	 { printf("\n</a:t>
            </a:r>
            <a:r>
              <a:rPr lang="zh-CN" altLang="en-US" sz="1600" b="1"/>
              <a:t>右括号多余</a:t>
            </a:r>
            <a:r>
              <a:rPr lang="en-US" altLang="zh-CN" sz="1600" b="1"/>
              <a:t>!");  return;}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else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EF7F401E-4835-4D60-9992-D16583BE4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371600"/>
            <a:ext cx="3657600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{GetTop (&amp;S,&amp;ch);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if(Match(ch,str[i])) Pop(&amp;S,&amp;ch); 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else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{ printf("\n</a:t>
            </a:r>
            <a:r>
              <a:rPr lang="zh-CN" altLang="en-US" sz="1600" b="1"/>
              <a:t>对应的左右括号不同类</a:t>
            </a:r>
            <a:r>
              <a:rPr lang="en-US" altLang="zh-CN" sz="1600" b="1"/>
              <a:t>!");  return;}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}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}/*switch*/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}/*for*/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if(IsEmpty(S))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	printf("\n</a:t>
            </a:r>
            <a:r>
              <a:rPr lang="zh-CN" altLang="en-US" sz="1600" b="1"/>
              <a:t>括号匹配</a:t>
            </a:r>
            <a:r>
              <a:rPr lang="en-US" altLang="zh-CN" sz="1600" b="1"/>
              <a:t>!");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else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	printf("\n</a:t>
            </a:r>
            <a:r>
              <a:rPr lang="zh-CN" altLang="en-US" sz="1600" b="1"/>
              <a:t>左括号多余</a:t>
            </a:r>
            <a:r>
              <a:rPr lang="en-US" altLang="zh-CN" sz="1600" b="1"/>
              <a:t>!");</a:t>
            </a:r>
          </a:p>
          <a:p>
            <a:pPr algn="just">
              <a:spcBef>
                <a:spcPct val="50000"/>
              </a:spcBef>
            </a:pPr>
            <a:r>
              <a:rPr lang="en-US" altLang="zh-CN" sz="1600" b="1"/>
              <a:t>}</a:t>
            </a:r>
            <a:endParaRPr lang="en-US" altLang="zh-CN" b="1"/>
          </a:p>
        </p:txBody>
      </p:sp>
      <p:sp>
        <p:nvSpPr>
          <p:cNvPr id="38917" name="AutoShape 5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001D429F-1768-4BEB-BE7D-CD5421D62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59436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13D055DB-93EC-4CE2-89C6-5DF6CCD20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00"/>
            <a:ext cx="838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3. </a:t>
            </a:r>
            <a:r>
              <a:rPr lang="zh-CN" altLang="en-US" sz="3600" b="1"/>
              <a:t>表达式求值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13D1CB82-8A00-4D10-B160-3EDE1E886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3716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1) </a:t>
            </a:r>
            <a:r>
              <a:rPr lang="zh-CN" altLang="en-US" b="1"/>
              <a:t>无括号算术表达式求值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FB553018-11E6-49D4-A70F-7D391208A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9050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表达式运算及运算符</a:t>
            </a:r>
            <a:r>
              <a:rPr lang="zh-CN" altLang="en-US" b="1">
                <a:solidFill>
                  <a:srgbClr val="FF3300"/>
                </a:solidFill>
              </a:rPr>
              <a:t>优先级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31E08B3D-6306-4CEB-9912-F304B0F54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438400"/>
            <a:ext cx="3581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/>
              <a:t>3+</a:t>
            </a:r>
            <a:r>
              <a:rPr lang="en-US" altLang="zh-CN" u="sng"/>
              <a:t>4*5</a:t>
            </a:r>
            <a:r>
              <a:rPr lang="en-US" altLang="zh-CN"/>
              <a:t>         #   +-   */   **</a:t>
            </a:r>
          </a:p>
          <a:p>
            <a:pPr algn="just">
              <a:spcBef>
                <a:spcPct val="50000"/>
              </a:spcBef>
            </a:pPr>
            <a:r>
              <a:rPr lang="en-US" altLang="zh-CN" u="sng"/>
              <a:t>      ①</a:t>
            </a:r>
            <a:r>
              <a:rPr lang="en-US" altLang="zh-CN"/>
              <a:t>         0    1    2    3</a:t>
            </a:r>
          </a:p>
          <a:p>
            <a:pPr algn="just">
              <a:spcBef>
                <a:spcPct val="50000"/>
              </a:spcBef>
            </a:pPr>
            <a:r>
              <a:rPr lang="en-US" altLang="zh-CN"/>
              <a:t>  ②</a:t>
            </a: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B01FB1A9-3C66-4BDC-901B-F35DE976C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600" y="1363663"/>
            <a:ext cx="1485900" cy="296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zh-CN" altLang="en-US" sz="1000" b="1"/>
              <a:t>置空栈</a:t>
            </a:r>
            <a:r>
              <a:rPr kumimoji="0" lang="en-US" altLang="zh-CN" sz="1000" b="1"/>
              <a:t>OVS</a:t>
            </a:r>
            <a:r>
              <a:rPr kumimoji="0" lang="zh-CN" altLang="en-US" sz="1000" b="1"/>
              <a:t>、</a:t>
            </a:r>
            <a:r>
              <a:rPr kumimoji="0" lang="en-US" altLang="zh-CN" sz="1000" b="1"/>
              <a:t>OPTR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B5831C8B-743E-4DA4-B3D1-BD39F116A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168526"/>
            <a:ext cx="685800" cy="296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kumimoji="0" lang="zh-CN" altLang="en-US" sz="1000" b="1"/>
              <a:t>进</a:t>
            </a:r>
            <a:r>
              <a:rPr kumimoji="0" lang="en-US" altLang="zh-CN" sz="1000" b="1"/>
              <a:t>OVS</a:t>
            </a: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06B3CA50-6EF9-4ACA-BF24-9BC938371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4550" y="2166938"/>
            <a:ext cx="800100" cy="296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zh-CN" altLang="en-US" sz="1000">
                <a:solidFill>
                  <a:srgbClr val="FF0000"/>
                </a:solidFill>
              </a:rPr>
              <a:t>读字符</a:t>
            </a:r>
            <a:r>
              <a:rPr kumimoji="0" lang="en-US" altLang="zh-CN" sz="100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E85B76A9-8FBF-4176-AA46-FA1943B51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334000"/>
            <a:ext cx="2628900" cy="719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endParaRPr kumimoji="0" lang="en-US" altLang="zh-CN" sz="1000"/>
          </a:p>
          <a:p>
            <a:pPr algn="just" eaLnBrk="0" hangingPunct="0"/>
            <a:r>
              <a:rPr kumimoji="0" lang="zh-CN" altLang="en-US" sz="1000" b="1"/>
              <a:t>退</a:t>
            </a:r>
            <a:r>
              <a:rPr kumimoji="0" lang="en-US" altLang="zh-CN" sz="1000" b="1"/>
              <a:t>OVS</a:t>
            </a:r>
            <a:r>
              <a:rPr kumimoji="0" lang="zh-CN" altLang="en-US" sz="1000" b="1"/>
              <a:t>顶、次顶，</a:t>
            </a:r>
            <a:r>
              <a:rPr kumimoji="0" lang="en-US" altLang="zh-CN" sz="1000" b="1"/>
              <a:t>OPTR</a:t>
            </a:r>
            <a:r>
              <a:rPr kumimoji="0" lang="zh-CN" altLang="en-US" sz="1000" b="1"/>
              <a:t>顶</a:t>
            </a:r>
          </a:p>
          <a:p>
            <a:pPr algn="just" eaLnBrk="0" hangingPunct="0"/>
            <a:r>
              <a:rPr kumimoji="0" lang="zh-CN" altLang="en-US" sz="1000" b="1"/>
              <a:t>将</a:t>
            </a:r>
            <a:r>
              <a:rPr kumimoji="0" lang="en-US" altLang="zh-CN" sz="1000" b="1"/>
              <a:t>T(i)=&gt;OVS</a:t>
            </a:r>
            <a:r>
              <a:rPr kumimoji="0" lang="zh-CN" altLang="en-US" sz="1000" b="1"/>
              <a:t>新顶</a:t>
            </a: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8D3DA3FE-3EE9-4C75-9848-98CDD534E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0925" y="5380038"/>
            <a:ext cx="914400" cy="298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zh-CN" altLang="en-US" sz="1000" b="1"/>
              <a:t>进</a:t>
            </a:r>
            <a:r>
              <a:rPr kumimoji="0" lang="en-US" altLang="zh-CN" sz="1000" b="1"/>
              <a:t>OPTR</a:t>
            </a:r>
            <a:r>
              <a:rPr kumimoji="0" lang="zh-CN" altLang="en-US" sz="1000" b="1"/>
              <a:t>栈</a:t>
            </a:r>
          </a:p>
        </p:txBody>
      </p:sp>
      <p:sp>
        <p:nvSpPr>
          <p:cNvPr id="39950" name="AutoShape 14">
            <a:extLst>
              <a:ext uri="{FF2B5EF4-FFF2-40B4-BE49-F238E27FC236}">
                <a16:creationId xmlns:a16="http://schemas.microsoft.com/office/drawing/2014/main" id="{95C25CAD-9AC4-4254-A819-5E103B880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19400"/>
            <a:ext cx="1257300" cy="495300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A5E746FA-5749-48D2-8750-BC5B885B4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25" y="2951163"/>
            <a:ext cx="1028700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1000" b="1"/>
              <a:t>W</a:t>
            </a:r>
            <a:r>
              <a:rPr kumimoji="0" lang="zh-CN" altLang="en-US" sz="1000" b="1"/>
              <a:t>是操作符</a:t>
            </a:r>
          </a:p>
        </p:txBody>
      </p:sp>
      <p:sp>
        <p:nvSpPr>
          <p:cNvPr id="39952" name="Line 16">
            <a:extLst>
              <a:ext uri="{FF2B5EF4-FFF2-40B4-BE49-F238E27FC236}">
                <a16:creationId xmlns:a16="http://schemas.microsoft.com/office/drawing/2014/main" id="{91E7905D-01E8-46AE-8BBE-062F64A25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4600" y="1685926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3" name="Line 17">
            <a:extLst>
              <a:ext uri="{FF2B5EF4-FFF2-40B4-BE49-F238E27FC236}">
                <a16:creationId xmlns:a16="http://schemas.microsoft.com/office/drawing/2014/main" id="{7D384F4C-AB37-4D24-8184-8E3F142C2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438400"/>
            <a:ext cx="0" cy="395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4" name="Line 18">
            <a:extLst>
              <a:ext uri="{FF2B5EF4-FFF2-40B4-BE49-F238E27FC236}">
                <a16:creationId xmlns:a16="http://schemas.microsoft.com/office/drawing/2014/main" id="{667AA1D2-D5EB-4386-9C1A-36B16A7852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3962401"/>
            <a:ext cx="6350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6" name="Line 20">
            <a:extLst>
              <a:ext uri="{FF2B5EF4-FFF2-40B4-BE49-F238E27FC236}">
                <a16:creationId xmlns:a16="http://schemas.microsoft.com/office/drawing/2014/main" id="{5C206B09-8B7E-405C-8D0E-B78DF09211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32766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7" name="Line 21">
            <a:extLst>
              <a:ext uri="{FF2B5EF4-FFF2-40B4-BE49-F238E27FC236}">
                <a16:creationId xmlns:a16="http://schemas.microsoft.com/office/drawing/2014/main" id="{949F9EE6-828B-447C-89A6-877D4611DD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556260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8" name="Line 22">
            <a:extLst>
              <a:ext uri="{FF2B5EF4-FFF2-40B4-BE49-F238E27FC236}">
                <a16:creationId xmlns:a16="http://schemas.microsoft.com/office/drawing/2014/main" id="{E2B5C388-3F7F-45B5-A12B-9AE587C85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733800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9" name="Line 23">
            <a:extLst>
              <a:ext uri="{FF2B5EF4-FFF2-40B4-BE49-F238E27FC236}">
                <a16:creationId xmlns:a16="http://schemas.microsoft.com/office/drawing/2014/main" id="{8E4175D5-2324-4A7A-AE12-3420870A2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733800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0" name="Line 24">
            <a:extLst>
              <a:ext uri="{FF2B5EF4-FFF2-40B4-BE49-F238E27FC236}">
                <a16:creationId xmlns:a16="http://schemas.microsoft.com/office/drawing/2014/main" id="{FBE31759-7307-4A76-B345-002CF7CB27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5375" y="3071813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1" name="Line 25">
            <a:extLst>
              <a:ext uri="{FF2B5EF4-FFF2-40B4-BE49-F238E27FC236}">
                <a16:creationId xmlns:a16="http://schemas.microsoft.com/office/drawing/2014/main" id="{0BB37FC1-752B-4972-A677-F317DD483D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5850" y="2478088"/>
            <a:ext cx="0" cy="56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2" name="Line 26">
            <a:extLst>
              <a:ext uri="{FF2B5EF4-FFF2-40B4-BE49-F238E27FC236}">
                <a16:creationId xmlns:a16="http://schemas.microsoft.com/office/drawing/2014/main" id="{A822BB9C-5984-46E7-A4CE-ABA0D1A5A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5850" y="1820863"/>
            <a:ext cx="142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3" name="Line 27">
            <a:extLst>
              <a:ext uri="{FF2B5EF4-FFF2-40B4-BE49-F238E27FC236}">
                <a16:creationId xmlns:a16="http://schemas.microsoft.com/office/drawing/2014/main" id="{3AE91B57-5E07-43CC-B6CE-8EEEA2D1AE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5850" y="1811338"/>
            <a:ext cx="0" cy="349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6" name="Line 30">
            <a:extLst>
              <a:ext uri="{FF2B5EF4-FFF2-40B4-BE49-F238E27FC236}">
                <a16:creationId xmlns:a16="http://schemas.microsoft.com/office/drawing/2014/main" id="{3939D860-A921-47B4-B202-F3CECE722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4419600"/>
            <a:ext cx="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8" name="Line 32">
            <a:extLst>
              <a:ext uri="{FF2B5EF4-FFF2-40B4-BE49-F238E27FC236}">
                <a16:creationId xmlns:a16="http://schemas.microsoft.com/office/drawing/2014/main" id="{B07CAEC1-8517-4137-81CB-B639388E78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32700" y="1827214"/>
            <a:ext cx="28829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9" name="Text Box 33">
            <a:extLst>
              <a:ext uri="{FF2B5EF4-FFF2-40B4-BE49-F238E27FC236}">
                <a16:creationId xmlns:a16="http://schemas.microsoft.com/office/drawing/2014/main" id="{3530836D-908D-4020-B9A2-D3E9B6399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0" y="2752726"/>
            <a:ext cx="457200" cy="2968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1000" b="1"/>
              <a:t>N</a:t>
            </a:r>
          </a:p>
        </p:txBody>
      </p:sp>
      <p:sp>
        <p:nvSpPr>
          <p:cNvPr id="39971" name="Text Box 35">
            <a:extLst>
              <a:ext uri="{FF2B5EF4-FFF2-40B4-BE49-F238E27FC236}">
                <a16:creationId xmlns:a16="http://schemas.microsoft.com/office/drawing/2014/main" id="{F6C7E53F-3947-4A7E-A45C-A0FF1B98C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4953000"/>
            <a:ext cx="571500" cy="2984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kumimoji="0" lang="zh-CN" altLang="en-US" sz="1000" b="1"/>
              <a:t>结束</a:t>
            </a:r>
          </a:p>
        </p:txBody>
      </p:sp>
      <p:sp>
        <p:nvSpPr>
          <p:cNvPr id="39973" name="Text Box 37">
            <a:extLst>
              <a:ext uri="{FF2B5EF4-FFF2-40B4-BE49-F238E27FC236}">
                <a16:creationId xmlns:a16="http://schemas.microsoft.com/office/drawing/2014/main" id="{BDB1CD4B-BACC-49A1-8130-A5FCC3FA8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850" y="3946525"/>
            <a:ext cx="457200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1000" b="1"/>
              <a:t>N</a:t>
            </a:r>
          </a:p>
        </p:txBody>
      </p:sp>
      <p:sp>
        <p:nvSpPr>
          <p:cNvPr id="39975" name="Line 39">
            <a:extLst>
              <a:ext uri="{FF2B5EF4-FFF2-40B4-BE49-F238E27FC236}">
                <a16:creationId xmlns:a16="http://schemas.microsoft.com/office/drawing/2014/main" id="{D5216E18-755F-4F09-A499-D4B9F6D88C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3650" y="990601"/>
            <a:ext cx="0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6" name="Line 40">
            <a:extLst>
              <a:ext uri="{FF2B5EF4-FFF2-40B4-BE49-F238E27FC236}">
                <a16:creationId xmlns:a16="http://schemas.microsoft.com/office/drawing/2014/main" id="{A0C2BC69-2D82-4BA7-BCC9-D96BFE884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15600" y="1828800"/>
            <a:ext cx="0" cy="3741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8" name="Text Box 42">
            <a:extLst>
              <a:ext uri="{FF2B5EF4-FFF2-40B4-BE49-F238E27FC236}">
                <a16:creationId xmlns:a16="http://schemas.microsoft.com/office/drawing/2014/main" id="{F012CF3C-F457-4320-A4AC-53D1109C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950" y="3305176"/>
            <a:ext cx="457200" cy="2444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1000" b="1"/>
              <a:t>Y</a:t>
            </a:r>
          </a:p>
          <a:p>
            <a:pPr algn="just" eaLnBrk="0" hangingPunct="0"/>
            <a:endParaRPr kumimoji="0" lang="en-US" altLang="zh-CN" sz="1000" b="1"/>
          </a:p>
        </p:txBody>
      </p:sp>
      <p:sp>
        <p:nvSpPr>
          <p:cNvPr id="39979" name="Text Box 43">
            <a:extLst>
              <a:ext uri="{FF2B5EF4-FFF2-40B4-BE49-F238E27FC236}">
                <a16:creationId xmlns:a16="http://schemas.microsoft.com/office/drawing/2014/main" id="{1CA43EB4-5709-4DF5-83DC-2D2328E14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1" y="4495801"/>
            <a:ext cx="352425" cy="25241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1000" b="1"/>
              <a:t>N</a:t>
            </a:r>
          </a:p>
          <a:p>
            <a:pPr algn="just" eaLnBrk="0" hangingPunct="0"/>
            <a:endParaRPr kumimoji="0" lang="en-US" altLang="zh-CN" sz="1000"/>
          </a:p>
        </p:txBody>
      </p:sp>
      <p:sp>
        <p:nvSpPr>
          <p:cNvPr id="39980" name="Text Box 44">
            <a:extLst>
              <a:ext uri="{FF2B5EF4-FFF2-40B4-BE49-F238E27FC236}">
                <a16:creationId xmlns:a16="http://schemas.microsoft.com/office/drawing/2014/main" id="{3157508F-1FB2-44C7-954B-F67DCD74F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3733801"/>
            <a:ext cx="457200" cy="3095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1000" b="1"/>
              <a:t>Y</a:t>
            </a:r>
          </a:p>
          <a:p>
            <a:pPr algn="just" eaLnBrk="0" hangingPunct="0"/>
            <a:endParaRPr kumimoji="0" lang="en-US" altLang="zh-CN" sz="1000" b="1"/>
          </a:p>
        </p:txBody>
      </p:sp>
      <p:sp>
        <p:nvSpPr>
          <p:cNvPr id="39981" name="Text Box 45">
            <a:extLst>
              <a:ext uri="{FF2B5EF4-FFF2-40B4-BE49-F238E27FC236}">
                <a16:creationId xmlns:a16="http://schemas.microsoft.com/office/drawing/2014/main" id="{7F1332EB-7969-4A47-BA09-EB7BCA653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8400" y="4724400"/>
            <a:ext cx="342900" cy="2921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1000" b="1"/>
              <a:t>Y</a:t>
            </a:r>
          </a:p>
          <a:p>
            <a:pPr algn="just" eaLnBrk="0" hangingPunct="0"/>
            <a:endParaRPr kumimoji="0" lang="en-US" altLang="zh-CN" sz="1000"/>
          </a:p>
        </p:txBody>
      </p:sp>
      <p:sp>
        <p:nvSpPr>
          <p:cNvPr id="39982" name="Text Box 46">
            <a:extLst>
              <a:ext uri="{FF2B5EF4-FFF2-40B4-BE49-F238E27FC236}">
                <a16:creationId xmlns:a16="http://schemas.microsoft.com/office/drawing/2014/main" id="{6B37B7A8-C6F9-431D-95BD-0513421A0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4800601"/>
            <a:ext cx="333375" cy="2460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1000" b="1"/>
              <a:t>Y</a:t>
            </a:r>
          </a:p>
          <a:p>
            <a:pPr algn="just" eaLnBrk="0" hangingPunct="0"/>
            <a:endParaRPr kumimoji="0" lang="en-US" altLang="zh-CN" sz="1000"/>
          </a:p>
        </p:txBody>
      </p:sp>
      <p:sp>
        <p:nvSpPr>
          <p:cNvPr id="39983" name="Text Box 47">
            <a:extLst>
              <a:ext uri="{FF2B5EF4-FFF2-40B4-BE49-F238E27FC236}">
                <a16:creationId xmlns:a16="http://schemas.microsoft.com/office/drawing/2014/main" id="{7D1255DB-EE51-4671-9FEA-2F48DA80F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4267201"/>
            <a:ext cx="685800" cy="2968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1000" b="1"/>
              <a:t>W=‘#’’</a:t>
            </a:r>
          </a:p>
        </p:txBody>
      </p:sp>
      <p:sp>
        <p:nvSpPr>
          <p:cNvPr id="39984" name="Line 48">
            <a:extLst>
              <a:ext uri="{FF2B5EF4-FFF2-40B4-BE49-F238E27FC236}">
                <a16:creationId xmlns:a16="http://schemas.microsoft.com/office/drawing/2014/main" id="{C6F85E3F-EEFE-456A-81C0-487E0003B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733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85" name="Line 49">
            <a:extLst>
              <a:ext uri="{FF2B5EF4-FFF2-40B4-BE49-F238E27FC236}">
                <a16:creationId xmlns:a16="http://schemas.microsoft.com/office/drawing/2014/main" id="{8147F15E-0D8B-4035-978E-D9E4305CA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86" name="Line 50">
            <a:extLst>
              <a:ext uri="{FF2B5EF4-FFF2-40B4-BE49-F238E27FC236}">
                <a16:creationId xmlns:a16="http://schemas.microsoft.com/office/drawing/2014/main" id="{33B248B3-8739-4110-8057-5331EDC10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800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88" name="AutoShape 52">
            <a:extLst>
              <a:ext uri="{FF2B5EF4-FFF2-40B4-BE49-F238E27FC236}">
                <a16:creationId xmlns:a16="http://schemas.microsoft.com/office/drawing/2014/main" id="{91F11944-DD22-49B7-9005-AF92C9A9E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505200"/>
            <a:ext cx="1600200" cy="495300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1000" b="1"/>
              <a:t>OPTRZ</a:t>
            </a:r>
            <a:r>
              <a:rPr lang="zh-CN" altLang="en-US" sz="1000" b="1"/>
              <a:t>栈空</a:t>
            </a:r>
          </a:p>
        </p:txBody>
      </p:sp>
      <p:sp>
        <p:nvSpPr>
          <p:cNvPr id="39989" name="Text Box 53">
            <a:extLst>
              <a:ext uri="{FF2B5EF4-FFF2-40B4-BE49-F238E27FC236}">
                <a16:creationId xmlns:a16="http://schemas.microsoft.com/office/drawing/2014/main" id="{E621EEEF-20E9-4514-9566-C04AA8AEE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514601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 b="1"/>
              <a:t>Y</a:t>
            </a:r>
          </a:p>
        </p:txBody>
      </p:sp>
      <p:sp>
        <p:nvSpPr>
          <p:cNvPr id="39990" name="Line 54">
            <a:extLst>
              <a:ext uri="{FF2B5EF4-FFF2-40B4-BE49-F238E27FC236}">
                <a16:creationId xmlns:a16="http://schemas.microsoft.com/office/drawing/2014/main" id="{2364EBE8-F755-4C8B-948E-F0568ABC5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92" name="Line 56">
            <a:extLst>
              <a:ext uri="{FF2B5EF4-FFF2-40B4-BE49-F238E27FC236}">
                <a16:creationId xmlns:a16="http://schemas.microsoft.com/office/drawing/2014/main" id="{0EE0EA3A-0BF2-4ED4-A9A9-6986BF313A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93" name="Line 57">
            <a:extLst>
              <a:ext uri="{FF2B5EF4-FFF2-40B4-BE49-F238E27FC236}">
                <a16:creationId xmlns:a16="http://schemas.microsoft.com/office/drawing/2014/main" id="{DEE7599F-62A8-4112-ADF0-324242C40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4495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94" name="AutoShape 58">
            <a:extLst>
              <a:ext uri="{FF2B5EF4-FFF2-40B4-BE49-F238E27FC236}">
                <a16:creationId xmlns:a16="http://schemas.microsoft.com/office/drawing/2014/main" id="{B142A4ED-3A46-433E-9BFC-F5F093AD0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191000"/>
            <a:ext cx="2514600" cy="609600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1000" b="1"/>
              <a:t>W</a:t>
            </a:r>
            <a:r>
              <a:rPr lang="zh-CN" altLang="en-US" sz="1000" b="1"/>
              <a:t>优先级≤</a:t>
            </a:r>
            <a:r>
              <a:rPr lang="en-US" altLang="zh-CN" sz="1000" b="1"/>
              <a:t>OPTR</a:t>
            </a:r>
            <a:r>
              <a:rPr lang="zh-CN" altLang="en-US" sz="1000" b="1"/>
              <a:t>栈顶优先级</a:t>
            </a:r>
          </a:p>
        </p:txBody>
      </p:sp>
      <p:sp>
        <p:nvSpPr>
          <p:cNvPr id="39995" name="Text Box 59">
            <a:extLst>
              <a:ext uri="{FF2B5EF4-FFF2-40B4-BE49-F238E27FC236}">
                <a16:creationId xmlns:a16="http://schemas.microsoft.com/office/drawing/2014/main" id="{8AFC46BB-1B8D-4298-A75D-D7D501F72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1" y="4572001"/>
            <a:ext cx="352425" cy="25241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en-US" altLang="zh-CN" sz="1000" b="1"/>
              <a:t>N</a:t>
            </a:r>
          </a:p>
          <a:p>
            <a:pPr algn="just" eaLnBrk="0" hangingPunct="0"/>
            <a:endParaRPr kumimoji="0" lang="en-US" altLang="zh-CN" sz="1000"/>
          </a:p>
        </p:txBody>
      </p:sp>
      <p:sp>
        <p:nvSpPr>
          <p:cNvPr id="39996" name="Line 60">
            <a:extLst>
              <a:ext uri="{FF2B5EF4-FFF2-40B4-BE49-F238E27FC236}">
                <a16:creationId xmlns:a16="http://schemas.microsoft.com/office/drawing/2014/main" id="{0EC60834-1F77-47F8-8F25-78BE490CA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97" name="AutoShape 61">
            <a:extLst>
              <a:ext uri="{FF2B5EF4-FFF2-40B4-BE49-F238E27FC236}">
                <a16:creationId xmlns:a16="http://schemas.microsoft.com/office/drawing/2014/main" id="{7E06E59B-73EC-4AFB-8832-3DEDDF018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0700" y="4191000"/>
            <a:ext cx="1028700" cy="495300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98" name="Line 62">
            <a:extLst>
              <a:ext uri="{FF2B5EF4-FFF2-40B4-BE49-F238E27FC236}">
                <a16:creationId xmlns:a16="http://schemas.microsoft.com/office/drawing/2014/main" id="{7D43AA05-1B68-40B7-993C-E792207AA8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01200" y="556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000" name="Text Box 64">
            <a:extLst>
              <a:ext uri="{FF2B5EF4-FFF2-40B4-BE49-F238E27FC236}">
                <a16:creationId xmlns:a16="http://schemas.microsoft.com/office/drawing/2014/main" id="{E15C7396-4CCF-4941-A429-60A811535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114801"/>
            <a:ext cx="335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无括号算术表达式的</a:t>
            </a:r>
            <a:r>
              <a:rPr lang="zh-CN" altLang="en-US" b="1">
                <a:solidFill>
                  <a:srgbClr val="FF3300"/>
                </a:solidFill>
              </a:rPr>
              <a:t>处理过程</a:t>
            </a:r>
            <a:r>
              <a:rPr lang="zh-CN" altLang="en-US" b="1"/>
              <a:t>如右图</a:t>
            </a:r>
          </a:p>
        </p:txBody>
      </p:sp>
      <p:sp>
        <p:nvSpPr>
          <p:cNvPr id="40001" name="AutoShape 65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EE0A437D-B742-4D1C-B10A-8512C0B1D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9436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2F98A5CE-CEBA-4042-961C-CC78F9B1C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762001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2) </a:t>
            </a:r>
            <a:r>
              <a:rPr lang="zh-CN" altLang="en-US" sz="2800" b="1"/>
              <a:t>算术表达式处理规则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A1D24097-8A62-497B-86DE-CCB3F3473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295400"/>
            <a:ext cx="80772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rabicParenBoth"/>
            </a:pPr>
            <a:r>
              <a:rPr lang="zh-CN" altLang="en-US" sz="2800" b="1"/>
              <a:t>规定优先级表；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(2) </a:t>
            </a:r>
            <a:r>
              <a:rPr lang="zh-CN" altLang="en-US" sz="2800" b="1"/>
              <a:t>设置两个栈：</a:t>
            </a:r>
            <a:r>
              <a:rPr lang="en-US" altLang="zh-CN" sz="2800" b="1"/>
              <a:t>OVS(</a:t>
            </a:r>
            <a:r>
              <a:rPr lang="zh-CN" altLang="en-US" sz="2800" b="1"/>
              <a:t>运算数栈</a:t>
            </a:r>
            <a:r>
              <a:rPr lang="en-US" altLang="zh-CN" sz="2800" b="1"/>
              <a:t>)</a:t>
            </a:r>
            <a:r>
              <a:rPr lang="zh-CN" altLang="en-US" sz="2800" b="1"/>
              <a:t>和</a:t>
            </a:r>
            <a:r>
              <a:rPr lang="en-US" altLang="zh-CN" sz="2800" b="1"/>
              <a:t>OPTR(</a:t>
            </a:r>
            <a:r>
              <a:rPr lang="zh-CN" altLang="en-US" sz="2800" b="1"/>
              <a:t>运算符栈</a:t>
            </a:r>
            <a:r>
              <a:rPr lang="en-US" altLang="zh-CN" sz="2800" b="1"/>
              <a:t>)</a:t>
            </a:r>
            <a:r>
              <a:rPr lang="zh-CN" altLang="en-US" sz="2800" b="1"/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(3) </a:t>
            </a:r>
            <a:r>
              <a:rPr lang="zh-CN" altLang="en-US" sz="2800" b="1"/>
              <a:t>自左向右扫描，遇操作符则与</a:t>
            </a:r>
            <a:r>
              <a:rPr lang="en-US" altLang="zh-CN" sz="2800" b="1"/>
              <a:t>OPTR</a:t>
            </a:r>
            <a:r>
              <a:rPr lang="zh-CN" altLang="en-US" sz="2800" b="1"/>
              <a:t>栈顶优先级比较：当前操作符</a:t>
            </a:r>
            <a:r>
              <a:rPr lang="en-US" altLang="zh-CN" sz="2800" b="1"/>
              <a:t>&gt;OPTR</a:t>
            </a:r>
            <a:r>
              <a:rPr lang="zh-CN" altLang="en-US" sz="2800" b="1"/>
              <a:t>栈顶则进</a:t>
            </a:r>
            <a:r>
              <a:rPr lang="en-US" altLang="zh-CN" sz="2800" b="1"/>
              <a:t>OPTR</a:t>
            </a:r>
            <a:r>
              <a:rPr lang="zh-CN" altLang="en-US" sz="2800" b="1"/>
              <a:t>栈；当前操作符≤ </a:t>
            </a:r>
            <a:r>
              <a:rPr lang="en-US" altLang="zh-CN" sz="2800" b="1"/>
              <a:t>OPTR</a:t>
            </a:r>
            <a:r>
              <a:rPr lang="zh-CN" altLang="en-US" sz="2800" b="1"/>
              <a:t>栈顶，</a:t>
            </a:r>
            <a:r>
              <a:rPr lang="en-US" altLang="zh-CN" sz="2800" b="1"/>
              <a:t>OVS</a:t>
            </a:r>
            <a:r>
              <a:rPr lang="zh-CN" altLang="en-US" sz="2800" b="1"/>
              <a:t>栈顶、次顶和</a:t>
            </a:r>
            <a:r>
              <a:rPr lang="en-US" altLang="zh-CN" sz="2800" b="1"/>
              <a:t>OPTR</a:t>
            </a:r>
            <a:r>
              <a:rPr lang="zh-CN" altLang="en-US" sz="2800" b="1"/>
              <a:t>栈顶，退栈形成运算</a:t>
            </a:r>
            <a:r>
              <a:rPr lang="en-US" altLang="zh-CN" sz="2800" b="1"/>
              <a:t>T</a:t>
            </a:r>
            <a:r>
              <a:rPr lang="zh-CN" altLang="en-US" sz="2800" b="1"/>
              <a:t>（</a:t>
            </a:r>
            <a:r>
              <a:rPr lang="en-US" altLang="zh-CN" sz="2800" b="1"/>
              <a:t>i</a:t>
            </a:r>
            <a:r>
              <a:rPr lang="zh-CN" altLang="en-US" sz="2800" b="1"/>
              <a:t>）， </a:t>
            </a:r>
            <a:r>
              <a:rPr lang="en-US" altLang="zh-CN" sz="2800" b="1"/>
              <a:t>T</a:t>
            </a:r>
            <a:r>
              <a:rPr lang="zh-CN" altLang="en-US" sz="2800" b="1"/>
              <a:t>（</a:t>
            </a:r>
            <a:r>
              <a:rPr lang="en-US" altLang="zh-CN" sz="2800" b="1"/>
              <a:t>i</a:t>
            </a:r>
            <a:r>
              <a:rPr lang="zh-CN" altLang="en-US" sz="2800" b="1"/>
              <a:t>）进</a:t>
            </a:r>
            <a:r>
              <a:rPr lang="en-US" altLang="zh-CN" sz="2800" b="1"/>
              <a:t>OVS</a:t>
            </a:r>
            <a:r>
              <a:rPr lang="zh-CN" altLang="en-US" sz="2800" b="1"/>
              <a:t>栈。</a:t>
            </a: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12A2C7A5-2690-40A6-BC83-639C9179A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410201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 b="1"/>
          </a:p>
        </p:txBody>
      </p:sp>
      <p:sp>
        <p:nvSpPr>
          <p:cNvPr id="41990" name="AutoShape 6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7F7804E4-8FB9-4485-9C5B-3ADB7892A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5626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C31DF84C-3AB1-4444-99C7-768A5A6A9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7201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栈的定义：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48AE7A76-8B58-411A-8CC0-C8DF1EE38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295401"/>
            <a:ext cx="80772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/>
              <a:t>     </a:t>
            </a:r>
            <a:r>
              <a:rPr lang="zh-CN" altLang="en-US" sz="3600">
                <a:solidFill>
                  <a:srgbClr val="FF3300"/>
                </a:solidFill>
              </a:rPr>
              <a:t>栈</a:t>
            </a:r>
            <a:r>
              <a:rPr lang="zh-CN" altLang="en-US" sz="3600"/>
              <a:t>作为一种限定性线性表，是将线性表的</a:t>
            </a:r>
            <a:r>
              <a:rPr lang="zh-CN" altLang="en-US" sz="3600">
                <a:solidFill>
                  <a:srgbClr val="FF3300"/>
                </a:solidFill>
              </a:rPr>
              <a:t>插入</a:t>
            </a:r>
            <a:r>
              <a:rPr lang="zh-CN" altLang="en-US" sz="3600"/>
              <a:t>和</a:t>
            </a:r>
            <a:r>
              <a:rPr lang="zh-CN" altLang="en-US" sz="3600">
                <a:solidFill>
                  <a:srgbClr val="FF3300"/>
                </a:solidFill>
              </a:rPr>
              <a:t>删除</a:t>
            </a:r>
            <a:r>
              <a:rPr lang="zh-CN" altLang="en-US" sz="3600"/>
              <a:t>运算限制为仅在</a:t>
            </a:r>
            <a:r>
              <a:rPr lang="zh-CN" altLang="en-US" sz="3600">
                <a:solidFill>
                  <a:srgbClr val="FF3300"/>
                </a:solidFill>
              </a:rPr>
              <a:t>表的一端</a:t>
            </a:r>
            <a:r>
              <a:rPr lang="zh-CN" altLang="en-US" sz="3600"/>
              <a:t>进行。通常将表中允许进行插入、删除操作的一端称为</a:t>
            </a:r>
            <a:r>
              <a:rPr lang="zh-CN" altLang="en-US" sz="3600">
                <a:solidFill>
                  <a:srgbClr val="FF00FF"/>
                </a:solidFill>
              </a:rPr>
              <a:t>栈顶</a:t>
            </a:r>
            <a:r>
              <a:rPr lang="zh-CN" altLang="en-US" sz="3600"/>
              <a:t> </a:t>
            </a:r>
            <a:r>
              <a:rPr lang="en-US" altLang="zh-CN" sz="3600">
                <a:solidFill>
                  <a:srgbClr val="FF00FF"/>
                </a:solidFill>
              </a:rPr>
              <a:t>(Top)</a:t>
            </a:r>
            <a:r>
              <a:rPr lang="zh-CN" altLang="en-US" sz="3600"/>
              <a:t>，表的另一端被称为</a:t>
            </a:r>
            <a:r>
              <a:rPr lang="zh-CN" altLang="en-US" sz="3600">
                <a:solidFill>
                  <a:srgbClr val="FF00FF"/>
                </a:solidFill>
              </a:rPr>
              <a:t>栈底</a:t>
            </a:r>
            <a:r>
              <a:rPr lang="zh-CN" altLang="en-US" sz="3600"/>
              <a:t> </a:t>
            </a:r>
            <a:r>
              <a:rPr lang="en-US" altLang="zh-CN" sz="3600">
                <a:solidFill>
                  <a:srgbClr val="FF00FF"/>
                </a:solidFill>
              </a:rPr>
              <a:t>(Bottom)</a:t>
            </a:r>
            <a:r>
              <a:rPr lang="zh-CN" altLang="en-US" sz="3600"/>
              <a:t>。当栈中没有元素时称为空栈。栈的插入操作被形象地称为进栈或入栈，删除操作称为出栈或退栈。</a:t>
            </a:r>
          </a:p>
        </p:txBody>
      </p:sp>
      <p:sp>
        <p:nvSpPr>
          <p:cNvPr id="8196" name="AutoShape 4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EBB8DE03-682A-4696-BB3B-879A37879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57150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堆栈插图">
            <a:extLst>
              <a:ext uri="{FF2B5EF4-FFF2-40B4-BE49-F238E27FC236}">
                <a16:creationId xmlns:a16="http://schemas.microsoft.com/office/drawing/2014/main" id="{68B6FEF0-EA35-438B-A21D-0FB726817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1"/>
            <a:ext cx="76200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 Box 3">
            <a:extLst>
              <a:ext uri="{FF2B5EF4-FFF2-40B4-BE49-F238E27FC236}">
                <a16:creationId xmlns:a16="http://schemas.microsoft.com/office/drawing/2014/main" id="{CB40392D-765D-4A03-A772-FBB338CAF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838201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例：实现</a:t>
            </a:r>
            <a:r>
              <a:rPr lang="en-US" altLang="zh-CN" sz="2800" b="1"/>
              <a:t>A/B↑C+D*E#</a:t>
            </a:r>
            <a:r>
              <a:rPr lang="zh-CN" altLang="en-US" sz="2800" b="1"/>
              <a:t>的运算过程时栈区变化情况</a:t>
            </a:r>
            <a:endParaRPr lang="zh-CN" altLang="en-US"/>
          </a:p>
        </p:txBody>
      </p:sp>
      <p:sp>
        <p:nvSpPr>
          <p:cNvPr id="43012" name="AutoShape 4">
            <a:hlinkClick r:id="rId3" action="ppaction://hlinkpres?slideindex=1&amp;slidetitle=" highlightClick="1"/>
            <a:extLst>
              <a:ext uri="{FF2B5EF4-FFF2-40B4-BE49-F238E27FC236}">
                <a16:creationId xmlns:a16="http://schemas.microsoft.com/office/drawing/2014/main" id="{0CD4E9B9-5936-4949-B629-E6AEB8B6F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57150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3F28CE6E-8FEB-4358-892B-F4D046AC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14401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3) </a:t>
            </a:r>
            <a:r>
              <a:rPr lang="zh-CN" altLang="en-US" sz="2800" b="1"/>
              <a:t>带括号算术表达式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705F1B32-83FD-4AE9-80E6-B3E54D626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47800"/>
            <a:ext cx="82296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/>
              <a:t>实现算符优先算法时需要使用两个工作栈：一个称作</a:t>
            </a:r>
            <a:r>
              <a:rPr lang="zh-CN" altLang="en-US" sz="2800" b="1">
                <a:solidFill>
                  <a:srgbClr val="FF00FF"/>
                </a:solidFill>
              </a:rPr>
              <a:t>运算符栈</a:t>
            </a:r>
            <a:r>
              <a:rPr lang="en-US" altLang="zh-CN" sz="2800" b="1">
                <a:solidFill>
                  <a:srgbClr val="FF3300"/>
                </a:solidFill>
              </a:rPr>
              <a:t>operator</a:t>
            </a:r>
            <a:r>
              <a:rPr lang="zh-CN" altLang="en-US" sz="2800" b="1"/>
              <a:t>；另一个称作</a:t>
            </a:r>
            <a:r>
              <a:rPr lang="zh-CN" altLang="en-US" sz="2800" b="1">
                <a:solidFill>
                  <a:srgbClr val="FF00FF"/>
                </a:solidFill>
              </a:rPr>
              <a:t>操作数栈</a:t>
            </a:r>
            <a:r>
              <a:rPr lang="en-US" altLang="zh-CN" sz="2800" b="1">
                <a:solidFill>
                  <a:srgbClr val="FF3300"/>
                </a:solidFill>
              </a:rPr>
              <a:t>operand</a:t>
            </a:r>
            <a:r>
              <a:rPr lang="zh-CN" altLang="en-US" sz="2800" b="1"/>
              <a:t>。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/>
              <a:t>算法的基本过程如下：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/>
              <a:t>A.</a:t>
            </a:r>
            <a:r>
              <a:rPr lang="zh-CN" altLang="en-US" sz="2800" b="1"/>
              <a:t>初始化操作数栈</a:t>
            </a:r>
            <a:r>
              <a:rPr lang="en-US" altLang="zh-CN" sz="2800" b="1"/>
              <a:t>operand</a:t>
            </a:r>
            <a:r>
              <a:rPr lang="zh-CN" altLang="en-US" sz="2800" b="1"/>
              <a:t>和运算符栈</a:t>
            </a:r>
            <a:r>
              <a:rPr lang="en-US" altLang="zh-CN" sz="2800" b="1"/>
              <a:t>operator</a:t>
            </a:r>
            <a:r>
              <a:rPr lang="zh-CN" altLang="en-US" sz="2800" b="1"/>
              <a:t>，并将表达式起始符“</a:t>
            </a:r>
            <a:r>
              <a:rPr lang="en-US" altLang="zh-CN" sz="2800" b="1">
                <a:solidFill>
                  <a:srgbClr val="FF3300"/>
                </a:solidFill>
              </a:rPr>
              <a:t>#</a:t>
            </a:r>
            <a:r>
              <a:rPr lang="en-US" altLang="zh-CN" sz="2800" b="1"/>
              <a:t>”</a:t>
            </a:r>
            <a:r>
              <a:rPr lang="zh-CN" altLang="en-US" sz="2800" b="1"/>
              <a:t>压入运算符栈；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/>
              <a:t>B.</a:t>
            </a:r>
            <a:r>
              <a:rPr lang="zh-CN" altLang="en-US" sz="2800" b="1"/>
              <a:t>读入表达式中的每个字符，若是操作数则直接进入操作数栈</a:t>
            </a:r>
            <a:r>
              <a:rPr lang="en-US" altLang="zh-CN" sz="2800" b="1"/>
              <a:t>operand</a:t>
            </a:r>
            <a:r>
              <a:rPr lang="zh-CN" altLang="en-US" sz="2800" b="1"/>
              <a:t>，若是运算符，则与运算符栈</a:t>
            </a:r>
            <a:r>
              <a:rPr lang="en-US" altLang="zh-CN" sz="2800" b="1"/>
              <a:t>operator</a:t>
            </a:r>
            <a:r>
              <a:rPr lang="zh-CN" altLang="en-US" sz="2800" b="1"/>
              <a:t>的栈顶运算符进行优先权比较，并做如下处理：</a:t>
            </a:r>
          </a:p>
        </p:txBody>
      </p:sp>
      <p:sp>
        <p:nvSpPr>
          <p:cNvPr id="40964" name="AutoShape 4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F835C328-29BF-46C9-9931-19C5D5B3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8674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7F9AE962-7FFB-4421-9E7E-9E3C3FBC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838200"/>
            <a:ext cx="8458200" cy="544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cs typeface="Times New Roman" panose="02020603050405020304" pitchFamily="18" charset="0"/>
              </a:rPr>
              <a:t>   </a:t>
            </a:r>
            <a:r>
              <a:rPr lang="en-US" altLang="zh-CN" sz="2600" b="1">
                <a:cs typeface="Times New Roman" panose="02020603050405020304" pitchFamily="18" charset="0"/>
              </a:rPr>
              <a:t>(1) </a:t>
            </a:r>
            <a:r>
              <a:rPr lang="zh-CN" altLang="en-US" sz="2600" b="1"/>
              <a:t>若栈顶运算符的优先级低于刚读入的运算符，则让刚读入的运算符进</a:t>
            </a:r>
            <a:r>
              <a:rPr lang="en-US" altLang="zh-CN" sz="2600" b="1"/>
              <a:t>operator</a:t>
            </a:r>
            <a:r>
              <a:rPr lang="zh-CN" altLang="en-US" sz="2600" b="1"/>
              <a:t>栈；</a:t>
            </a:r>
          </a:p>
          <a:p>
            <a:pPr algn="just">
              <a:spcBef>
                <a:spcPct val="50000"/>
              </a:spcBef>
            </a:pPr>
            <a:r>
              <a:rPr lang="zh-CN" altLang="en-US" sz="2600" b="1"/>
              <a:t>    </a:t>
            </a:r>
            <a:r>
              <a:rPr lang="en-US" altLang="zh-CN" sz="2600" b="1"/>
              <a:t>(2) </a:t>
            </a:r>
            <a:r>
              <a:rPr lang="zh-CN" altLang="en-US" sz="2600" b="1"/>
              <a:t>若栈顶运算符的优先级高于刚读入的运算符，则将栈顶运算符退栈，送入</a:t>
            </a:r>
            <a:r>
              <a:rPr lang="en-US" altLang="zh-CN" sz="2600" b="1"/>
              <a:t>θ</a:t>
            </a:r>
            <a:r>
              <a:rPr lang="zh-CN" altLang="en-US" sz="2600" b="1"/>
              <a:t>，同时将操作数栈</a:t>
            </a:r>
            <a:r>
              <a:rPr lang="en-US" altLang="zh-CN" sz="2600" b="1"/>
              <a:t>operand</a:t>
            </a:r>
            <a:r>
              <a:rPr lang="zh-CN" altLang="en-US" sz="2600" b="1"/>
              <a:t>退栈两次，得到两个操作数</a:t>
            </a:r>
            <a:r>
              <a:rPr lang="en-US" altLang="zh-CN" sz="2600" b="1"/>
              <a:t>a</a:t>
            </a:r>
            <a:r>
              <a:rPr lang="zh-CN" altLang="en-US" sz="2600" b="1"/>
              <a:t>、</a:t>
            </a:r>
            <a:r>
              <a:rPr lang="en-US" altLang="zh-CN" sz="2600" b="1"/>
              <a:t>b</a:t>
            </a:r>
            <a:r>
              <a:rPr lang="zh-CN" altLang="en-US" sz="2600" b="1"/>
              <a:t>，对</a:t>
            </a:r>
            <a:r>
              <a:rPr lang="en-US" altLang="zh-CN" sz="2600" b="1"/>
              <a:t>a</a:t>
            </a:r>
            <a:r>
              <a:rPr lang="zh-CN" altLang="en-US" sz="2600" b="1"/>
              <a:t>、</a:t>
            </a:r>
            <a:r>
              <a:rPr lang="en-US" altLang="zh-CN" sz="2600" b="1"/>
              <a:t>b</a:t>
            </a:r>
            <a:r>
              <a:rPr lang="zh-CN" altLang="en-US" sz="2600" b="1"/>
              <a:t>进行</a:t>
            </a:r>
            <a:r>
              <a:rPr lang="en-US" altLang="zh-CN" sz="2600" b="1"/>
              <a:t>θ</a:t>
            </a:r>
            <a:r>
              <a:rPr lang="zh-CN" altLang="en-US" sz="2600" b="1"/>
              <a:t>运算后，将运算结果作为中间结果推入</a:t>
            </a:r>
            <a:r>
              <a:rPr lang="en-US" altLang="zh-CN" sz="2600" b="1"/>
              <a:t>operand</a:t>
            </a:r>
            <a:r>
              <a:rPr lang="zh-CN" altLang="en-US" sz="2600" b="1"/>
              <a:t>栈；</a:t>
            </a:r>
          </a:p>
          <a:p>
            <a:pPr algn="just">
              <a:spcBef>
                <a:spcPct val="50000"/>
              </a:spcBef>
            </a:pPr>
            <a:r>
              <a:rPr lang="zh-CN" altLang="en-US" sz="2600" b="1"/>
              <a:t>     </a:t>
            </a:r>
            <a:r>
              <a:rPr lang="en-US" altLang="zh-CN" sz="2600" b="1"/>
              <a:t>(3) </a:t>
            </a:r>
            <a:r>
              <a:rPr lang="zh-CN" altLang="en-US" sz="2600" b="1"/>
              <a:t>若栈顶运算符的优先级与刚读入的运算符的优先级相同，说明左右括号相遇，只需将栈顶运算符（左括号）退栈即可。</a:t>
            </a:r>
          </a:p>
          <a:p>
            <a:pPr algn="just">
              <a:spcBef>
                <a:spcPct val="50000"/>
              </a:spcBef>
            </a:pPr>
            <a:r>
              <a:rPr lang="zh-CN" altLang="en-US" sz="2600" b="1"/>
              <a:t>当</a:t>
            </a:r>
            <a:r>
              <a:rPr lang="en-US" altLang="zh-CN" sz="2600" b="1"/>
              <a:t>operator</a:t>
            </a:r>
            <a:r>
              <a:rPr lang="zh-CN" altLang="en-US" sz="2600" b="1"/>
              <a:t>栈的栈顶元素和当前读入的字符均为“</a:t>
            </a:r>
            <a:r>
              <a:rPr lang="en-US" altLang="zh-CN" sz="2600" b="1"/>
              <a:t>#”</a:t>
            </a:r>
            <a:r>
              <a:rPr lang="zh-CN" altLang="en-US" sz="2600" b="1"/>
              <a:t>时，说明表达式起始符“</a:t>
            </a:r>
            <a:r>
              <a:rPr lang="en-US" altLang="zh-CN" sz="2600" b="1"/>
              <a:t>#”</a:t>
            </a:r>
            <a:r>
              <a:rPr lang="zh-CN" altLang="en-US" sz="2600" b="1"/>
              <a:t>与表达式结束符“</a:t>
            </a:r>
            <a:r>
              <a:rPr lang="en-US" altLang="zh-CN" sz="2600" b="1"/>
              <a:t>#”</a:t>
            </a:r>
            <a:r>
              <a:rPr lang="zh-CN" altLang="en-US" sz="2600" b="1"/>
              <a:t>相遇，整个表达式求值完毕。</a:t>
            </a:r>
          </a:p>
        </p:txBody>
      </p:sp>
      <p:sp>
        <p:nvSpPr>
          <p:cNvPr id="44035" name="AutoShape 3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DB3F2D8C-25FD-4396-9B86-1CB59B359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9436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E2D1005C-FD25-483C-969A-0E639516B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914400"/>
            <a:ext cx="640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3.1.4 </a:t>
            </a:r>
            <a:r>
              <a:rPr lang="zh-CN" altLang="en-US" sz="3600" b="1"/>
              <a:t>栈与递归的实现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F79C6A0B-924A-4B46-ADBD-19B61A2D6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828801"/>
            <a:ext cx="85344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</a:rPr>
              <a:t>递归 </a:t>
            </a:r>
            <a:r>
              <a:rPr lang="en-US" altLang="zh-CN" sz="3200" b="1">
                <a:solidFill>
                  <a:srgbClr val="FF3300"/>
                </a:solidFill>
              </a:rPr>
              <a:t>:</a:t>
            </a:r>
            <a:r>
              <a:rPr lang="zh-CN" altLang="en-US" sz="3200" b="1"/>
              <a:t>在定义自身的同时又出现了对自身的调用。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</a:rPr>
              <a:t>直接递归函数</a:t>
            </a:r>
            <a:r>
              <a:rPr lang="en-US" altLang="zh-CN" sz="3200" b="1">
                <a:solidFill>
                  <a:srgbClr val="FF3300"/>
                </a:solidFill>
              </a:rPr>
              <a:t>:</a:t>
            </a:r>
            <a:r>
              <a:rPr lang="zh-CN" altLang="en-US" sz="3200" b="1"/>
              <a:t>如果一个函数在其定义体内直接调用自己，则称直接递归函数。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</a:rPr>
              <a:t>间接递归函数：</a:t>
            </a:r>
            <a:r>
              <a:rPr lang="zh-CN" altLang="en-US" sz="3200" b="1"/>
              <a:t>如果一个函数经过一系列的中间调用语句，通过其它函数间接调用自己，则称间接递归函数。</a:t>
            </a:r>
            <a:endParaRPr lang="zh-CN" altLang="en-US" sz="3200" b="1">
              <a:solidFill>
                <a:srgbClr val="FF3300"/>
              </a:solidFill>
            </a:endParaRPr>
          </a:p>
        </p:txBody>
      </p:sp>
      <p:sp>
        <p:nvSpPr>
          <p:cNvPr id="45060" name="AutoShape 4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22D73EF9-59DB-411C-A2BE-CB86038D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57150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CD8260EB-0F54-45A6-9D4A-DB3BED4DE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066800"/>
            <a:ext cx="670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ea typeface="黑体" panose="02010609060101010101" pitchFamily="49" charset="-122"/>
              </a:rPr>
              <a:t>3.2  </a:t>
            </a:r>
            <a:r>
              <a:rPr lang="zh-CN" altLang="en-US" sz="3600" b="1">
                <a:ea typeface="黑体" panose="02010609060101010101" pitchFamily="49" charset="-122"/>
              </a:rPr>
              <a:t>队列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77E22229-0E10-4069-88C4-048A177E1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514600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3.2.1  </a:t>
            </a:r>
            <a:r>
              <a:rPr lang="zh-CN" altLang="en-US" sz="3200" b="1"/>
              <a:t>队列的定义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ABFF0E9-B40D-4C59-BA28-E28B06BF7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3573464"/>
            <a:ext cx="7924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3.2.2</a:t>
            </a:r>
            <a:r>
              <a:rPr lang="en-US" altLang="zh-CN"/>
              <a:t>  </a:t>
            </a:r>
            <a:r>
              <a:rPr lang="zh-CN" altLang="en-US" sz="3200" b="1"/>
              <a:t>队列的表示和实现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AF37F675-D39B-4DAD-B12F-5BBA95C1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648200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3.2.3  </a:t>
            </a:r>
            <a:r>
              <a:rPr lang="zh-CN" altLang="en-US" sz="3200" b="1"/>
              <a:t>队列的应用举例</a:t>
            </a:r>
          </a:p>
        </p:txBody>
      </p:sp>
      <p:sp>
        <p:nvSpPr>
          <p:cNvPr id="7174" name="AutoShape 6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0C619201-C4D7-4238-ADFA-16111329F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5626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EA58A44-7146-4FC7-8FCE-F01E87888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3.2.1</a:t>
            </a:r>
            <a:r>
              <a:rPr lang="zh-CN" altLang="en-US"/>
              <a:t>队列的定义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2E153D7-B681-4772-BDD8-170145502E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/>
              <a:t>队列</a:t>
            </a:r>
            <a:r>
              <a:rPr lang="zh-CN" altLang="en-US" sz="2400"/>
              <a:t> </a:t>
            </a:r>
            <a:r>
              <a:rPr lang="en-US" altLang="zh-CN" sz="2400"/>
              <a:t>(Queue) </a:t>
            </a:r>
            <a:r>
              <a:rPr lang="zh-CN" altLang="en-US" sz="2400"/>
              <a:t>是另一种限定性的线性表，它只允许在表的一端插入元素，而在另一端删除元素，所以队列具有先进先出 </a:t>
            </a:r>
            <a:r>
              <a:rPr lang="en-US" altLang="zh-CN" sz="2400"/>
              <a:t>(Fist In Fist Out</a:t>
            </a:r>
            <a:r>
              <a:rPr lang="zh-CN" altLang="en-US" sz="2400"/>
              <a:t>，缩写为</a:t>
            </a:r>
            <a:r>
              <a:rPr lang="en-US" altLang="zh-CN" sz="2400" b="1"/>
              <a:t>FIFO</a:t>
            </a:r>
            <a:r>
              <a:rPr lang="en-US" altLang="zh-CN" sz="2400"/>
              <a:t>)</a:t>
            </a:r>
            <a:r>
              <a:rPr lang="zh-CN" altLang="en-US" sz="2400"/>
              <a:t>的特性。这与我们日常生活中的排队是一致的，最早进入队列的人最早离开，新来的人总是加入到队尾。在队列中，允许插入的一端叫做</a:t>
            </a:r>
            <a:r>
              <a:rPr lang="zh-CN" altLang="en-US" sz="2400" b="1"/>
              <a:t>队尾</a:t>
            </a:r>
            <a:r>
              <a:rPr lang="en-US" altLang="zh-CN" sz="2400"/>
              <a:t>(rear)</a:t>
            </a:r>
            <a:r>
              <a:rPr lang="zh-CN" altLang="en-US" sz="2400"/>
              <a:t>，允许删除的一端则称为</a:t>
            </a:r>
            <a:r>
              <a:rPr lang="zh-CN" altLang="en-US" sz="2400" b="1"/>
              <a:t>队头</a:t>
            </a:r>
            <a:r>
              <a:rPr lang="en-US" altLang="zh-CN" sz="2400"/>
              <a:t>(front)</a:t>
            </a:r>
            <a:r>
              <a:rPr lang="zh-CN" altLang="en-US" sz="2400"/>
              <a:t>。假设队列为</a:t>
            </a:r>
            <a:r>
              <a:rPr lang="en-US" altLang="zh-CN" sz="2400"/>
              <a:t>q = (a1</a:t>
            </a:r>
            <a:r>
              <a:rPr lang="zh-CN" altLang="en-US" sz="2400"/>
              <a:t>，</a:t>
            </a:r>
            <a:r>
              <a:rPr lang="en-US" altLang="zh-CN" sz="2400"/>
              <a:t>a2</a:t>
            </a:r>
            <a:r>
              <a:rPr lang="zh-CN" altLang="en-US" sz="2400"/>
              <a:t>，</a:t>
            </a:r>
            <a:r>
              <a:rPr lang="en-US" altLang="zh-CN" sz="2400"/>
              <a:t>…</a:t>
            </a:r>
            <a:r>
              <a:rPr lang="zh-CN" altLang="en-US" sz="2400"/>
              <a:t>，</a:t>
            </a:r>
            <a:r>
              <a:rPr lang="en-US" altLang="zh-CN" sz="2400"/>
              <a:t>an)</a:t>
            </a:r>
            <a:r>
              <a:rPr lang="zh-CN" altLang="en-US" sz="2400"/>
              <a:t>，那么</a:t>
            </a:r>
            <a:r>
              <a:rPr lang="en-US" altLang="zh-CN" sz="2400"/>
              <a:t>a1</a:t>
            </a:r>
            <a:r>
              <a:rPr lang="zh-CN" altLang="en-US" sz="2400"/>
              <a:t>就是队头元素，</a:t>
            </a:r>
            <a:r>
              <a:rPr lang="en-US" altLang="zh-CN" sz="2400"/>
              <a:t>an</a:t>
            </a:r>
            <a:r>
              <a:rPr lang="zh-CN" altLang="en-US" sz="2400"/>
              <a:t>则是队尾元素。队列中的元素是按照</a:t>
            </a:r>
            <a:r>
              <a:rPr lang="en-US" altLang="zh-CN" sz="2400"/>
              <a:t>a1</a:t>
            </a:r>
            <a:r>
              <a:rPr lang="zh-CN" altLang="en-US" sz="2400"/>
              <a:t>，</a:t>
            </a:r>
            <a:r>
              <a:rPr lang="en-US" altLang="zh-CN" sz="2400"/>
              <a:t>a2</a:t>
            </a:r>
            <a:r>
              <a:rPr lang="zh-CN" altLang="en-US" sz="2400"/>
              <a:t>，</a:t>
            </a:r>
            <a:r>
              <a:rPr lang="en-US" altLang="zh-CN" sz="2400"/>
              <a:t>…</a:t>
            </a:r>
            <a:r>
              <a:rPr lang="zh-CN" altLang="en-US" sz="2400"/>
              <a:t>，</a:t>
            </a:r>
            <a:r>
              <a:rPr lang="en-US" altLang="zh-CN" sz="2400"/>
              <a:t>an</a:t>
            </a:r>
            <a:r>
              <a:rPr lang="zh-CN" altLang="en-US" sz="2400"/>
              <a:t>的顺序进入的，退出队列也必须按照同样的次序依次出队，也就是说，只有在</a:t>
            </a:r>
            <a:r>
              <a:rPr lang="en-US" altLang="zh-CN" sz="2400"/>
              <a:t>a1</a:t>
            </a:r>
            <a:r>
              <a:rPr lang="zh-CN" altLang="en-US" sz="2400"/>
              <a:t>，</a:t>
            </a:r>
            <a:r>
              <a:rPr lang="en-US" altLang="zh-CN" sz="2400"/>
              <a:t>a2</a:t>
            </a:r>
            <a:r>
              <a:rPr lang="zh-CN" altLang="en-US" sz="2400"/>
              <a:t>，</a:t>
            </a:r>
            <a:r>
              <a:rPr lang="en-US" altLang="zh-CN" sz="2400"/>
              <a:t>…</a:t>
            </a:r>
            <a:r>
              <a:rPr lang="zh-CN" altLang="en-US" sz="2400"/>
              <a:t>，</a:t>
            </a:r>
            <a:r>
              <a:rPr lang="en-US" altLang="zh-CN" sz="2400"/>
              <a:t>an-1</a:t>
            </a:r>
            <a:r>
              <a:rPr lang="zh-CN" altLang="en-US" sz="2400"/>
              <a:t>都离开队列之后，</a:t>
            </a:r>
            <a:r>
              <a:rPr lang="en-US" altLang="zh-CN" sz="2400"/>
              <a:t>an</a:t>
            </a:r>
            <a:r>
              <a:rPr lang="zh-CN" altLang="en-US" sz="2400"/>
              <a:t>才能退出队列。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4FE4F08-45C7-4909-8089-9EBBB7DBF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队列的抽象数据类型定义：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D62D1662-F99B-49D5-9672-B60D60026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zh-CN" sz="16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/>
              <a:t>ADT</a:t>
            </a:r>
            <a:r>
              <a:rPr lang="en-US" altLang="zh-CN" sz="1600"/>
              <a:t>  </a:t>
            </a:r>
            <a:r>
              <a:rPr lang="en-US" altLang="zh-CN" sz="1600" b="1"/>
              <a:t>Queue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b="1"/>
              <a:t>数据元素</a:t>
            </a:r>
            <a:r>
              <a:rPr lang="zh-CN" altLang="en-US" sz="1600"/>
              <a:t>：可以是任意类型的数据，但必须属于同一个数据对象。</a:t>
            </a:r>
            <a:endParaRPr lang="zh-CN" altLang="en-US" sz="16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b="1"/>
              <a:t>关系</a:t>
            </a:r>
            <a:r>
              <a:rPr lang="zh-CN" altLang="en-US" sz="1600"/>
              <a:t>：队列中数据元素之间是线性关系。</a:t>
            </a:r>
            <a:endParaRPr lang="zh-CN" altLang="en-US" sz="16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b="1"/>
              <a:t>基本操作：</a:t>
            </a:r>
            <a:endParaRPr lang="zh-CN" alt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InitQueue(&amp;Q)</a:t>
            </a:r>
            <a:r>
              <a:rPr lang="zh-CN" altLang="en-US" sz="1600"/>
              <a:t>：初始化操作。设置一个空队列。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IsEmpty(Q)</a:t>
            </a:r>
            <a:r>
              <a:rPr lang="zh-CN" altLang="en-US" sz="1600"/>
              <a:t>：判空操作。若队列为空，则返回</a:t>
            </a:r>
            <a:r>
              <a:rPr lang="en-US" altLang="zh-CN" sz="1600"/>
              <a:t>TRUE</a:t>
            </a:r>
            <a:r>
              <a:rPr lang="zh-CN" altLang="en-US" sz="1600"/>
              <a:t>，否则返回</a:t>
            </a:r>
            <a:r>
              <a:rPr lang="en-US" altLang="zh-CN" sz="1600"/>
              <a:t>FALSE</a:t>
            </a:r>
            <a:r>
              <a:rPr lang="zh-CN" altLang="en-US" sz="1600"/>
              <a:t>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IsFull(Q)</a:t>
            </a:r>
            <a:r>
              <a:rPr lang="zh-CN" altLang="en-US" sz="1600"/>
              <a:t>：判满操作。若队列为满，则返回</a:t>
            </a:r>
            <a:r>
              <a:rPr lang="en-US" altLang="zh-CN" sz="1600"/>
              <a:t>TRUE</a:t>
            </a:r>
            <a:r>
              <a:rPr lang="zh-CN" altLang="en-US" sz="1600"/>
              <a:t>，否则返回</a:t>
            </a:r>
            <a:r>
              <a:rPr lang="en-US" altLang="zh-CN" sz="1600"/>
              <a:t>FALSE</a:t>
            </a:r>
            <a:r>
              <a:rPr lang="zh-CN" altLang="en-US" sz="1600"/>
              <a:t>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EnterQueue(&amp;Q</a:t>
            </a:r>
            <a:r>
              <a:rPr lang="zh-CN" altLang="en-US" sz="1600"/>
              <a:t>，</a:t>
            </a:r>
            <a:r>
              <a:rPr lang="en-US" altLang="zh-CN" sz="1600"/>
              <a:t>x)</a:t>
            </a:r>
            <a:r>
              <a:rPr lang="zh-CN" altLang="en-US" sz="1600"/>
              <a:t>：进队操作。在队列</a:t>
            </a:r>
            <a:r>
              <a:rPr lang="en-US" altLang="zh-CN" sz="1600"/>
              <a:t>Q</a:t>
            </a:r>
            <a:r>
              <a:rPr lang="zh-CN" altLang="en-US" sz="1600"/>
              <a:t>的队尾插入</a:t>
            </a:r>
            <a:r>
              <a:rPr lang="en-US" altLang="zh-CN" sz="1600"/>
              <a:t>x</a:t>
            </a:r>
            <a:r>
              <a:rPr lang="zh-CN" altLang="en-US" sz="1600"/>
              <a:t>。操作成功，返回值为</a:t>
            </a:r>
            <a:r>
              <a:rPr lang="en-US" altLang="zh-CN" sz="1600"/>
              <a:t>TRUE</a:t>
            </a:r>
            <a:r>
              <a:rPr lang="zh-CN" altLang="en-US" sz="1600"/>
              <a:t>，否则返回值为</a:t>
            </a:r>
            <a:r>
              <a:rPr lang="en-US" altLang="zh-CN" sz="1600"/>
              <a:t>FALSE</a:t>
            </a:r>
            <a:r>
              <a:rPr lang="zh-CN" altLang="en-US" sz="1600"/>
              <a:t>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DeleteQueue(&amp;Q,&amp;x)</a:t>
            </a:r>
            <a:r>
              <a:rPr lang="zh-CN" altLang="en-US" sz="1600"/>
              <a:t>：出队操作。使队列</a:t>
            </a:r>
            <a:r>
              <a:rPr lang="en-US" altLang="zh-CN" sz="1600"/>
              <a:t>Q</a:t>
            </a:r>
            <a:r>
              <a:rPr lang="zh-CN" altLang="en-US" sz="1600"/>
              <a:t>的队头元素出队，并用</a:t>
            </a:r>
            <a:r>
              <a:rPr lang="en-US" altLang="zh-CN" sz="1600"/>
              <a:t>x</a:t>
            </a:r>
            <a:r>
              <a:rPr lang="zh-CN" altLang="en-US" sz="1600"/>
              <a:t>带回其值。操作成功，返回值为</a:t>
            </a:r>
            <a:r>
              <a:rPr lang="en-US" altLang="zh-CN" sz="1600"/>
              <a:t>TRUE</a:t>
            </a:r>
            <a:r>
              <a:rPr lang="zh-CN" altLang="en-US" sz="1600"/>
              <a:t>，否则返回值为</a:t>
            </a:r>
            <a:r>
              <a:rPr lang="en-US" altLang="zh-CN" sz="1600"/>
              <a:t>FALSE</a:t>
            </a:r>
            <a:r>
              <a:rPr lang="zh-CN" altLang="en-US" sz="1600"/>
              <a:t>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GetHead</a:t>
            </a:r>
            <a:r>
              <a:rPr lang="zh-CN" altLang="en-US" sz="1600"/>
              <a:t>（</a:t>
            </a:r>
            <a:r>
              <a:rPr lang="en-US" altLang="zh-CN" sz="1600"/>
              <a:t>Q,&amp;x</a:t>
            </a:r>
            <a:r>
              <a:rPr lang="zh-CN" altLang="en-US" sz="1600"/>
              <a:t>）：取队头元素操作。用</a:t>
            </a:r>
            <a:r>
              <a:rPr lang="en-US" altLang="zh-CN" sz="1600"/>
              <a:t>x</a:t>
            </a:r>
            <a:r>
              <a:rPr lang="zh-CN" altLang="en-US" sz="1600"/>
              <a:t>取得队头元素的值。操作成功，返回</a:t>
            </a:r>
            <a:r>
              <a:rPr lang="en-US" altLang="zh-CN" sz="1600"/>
              <a:t>TRUE</a:t>
            </a:r>
            <a:r>
              <a:rPr lang="zh-CN" altLang="en-US" sz="1600"/>
              <a:t>，否则返回值为</a:t>
            </a:r>
            <a:r>
              <a:rPr lang="en-US" altLang="zh-CN" sz="1600"/>
              <a:t>FALSE</a:t>
            </a:r>
            <a:r>
              <a:rPr lang="zh-CN" altLang="en-US" sz="1600"/>
              <a:t>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ClearQueue(&amp;Q)</a:t>
            </a:r>
            <a:r>
              <a:rPr lang="zh-CN" altLang="en-US" sz="1600"/>
              <a:t>：队列置空操作。将队列</a:t>
            </a:r>
            <a:r>
              <a:rPr lang="en-US" altLang="zh-CN" sz="1600"/>
              <a:t>Q</a:t>
            </a:r>
            <a:r>
              <a:rPr lang="zh-CN" altLang="en-US" sz="1600"/>
              <a:t>置为空队列。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DestroyQueue(&amp;Q)</a:t>
            </a:r>
            <a:r>
              <a:rPr lang="zh-CN" altLang="en-US" sz="1600"/>
              <a:t>： 队列销毁操作。释放队列的空间。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3FD6D17-78B8-47DB-8231-5B67D28B9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3.2.2</a:t>
            </a:r>
            <a:r>
              <a:rPr lang="zh-CN" altLang="en-US"/>
              <a:t>队列的表示与实现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D026FF9A-0DFF-44C2-8085-56F34BCF2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链队列</a:t>
            </a:r>
          </a:p>
          <a:p>
            <a:r>
              <a:rPr lang="zh-CN" altLang="en-US"/>
              <a:t>循环队列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>
            <a:extLst>
              <a:ext uri="{FF2B5EF4-FFF2-40B4-BE49-F238E27FC236}">
                <a16:creationId xmlns:a16="http://schemas.microsoft.com/office/drawing/2014/main" id="{9A401704-167F-4C3C-90B1-1E5B25FBF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marL="609600" indent="-609600"/>
            <a:r>
              <a:rPr lang="zh-CN" altLang="en-US" sz="4000" b="1"/>
              <a:t>链队列</a:t>
            </a:r>
            <a:br>
              <a:rPr lang="zh-CN" altLang="en-US" sz="4000" b="1"/>
            </a:br>
            <a:endParaRPr lang="zh-CN" altLang="en-US" sz="4000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A265575-6DDB-4CC8-A5F7-2A5DC6DFA6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用链表表示的队列简称为</a:t>
            </a:r>
            <a:r>
              <a:rPr lang="zh-CN" altLang="en-US" b="1"/>
              <a:t>链队列</a:t>
            </a:r>
            <a:r>
              <a:rPr lang="zh-CN" altLang="en-US"/>
              <a:t>。为了操作方便，这里采用带头结点的链表结构，并设置一个队头指针和一个队尾指针，如图所示。队头指针始终指向头结点，队尾指针指向当前最后一个元素。空的链队列的队头指针和队尾指针均指向头结点。</a:t>
            </a:r>
          </a:p>
          <a:p>
            <a:r>
              <a:rPr lang="zh-CN" altLang="en-US"/>
              <a:t>链队列图示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84" name="Picture 60">
            <a:extLst>
              <a:ext uri="{FF2B5EF4-FFF2-40B4-BE49-F238E27FC236}">
                <a16:creationId xmlns:a16="http://schemas.microsoft.com/office/drawing/2014/main" id="{1F4E1A36-859F-4F3B-93EB-A53DAF13E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464" y="1628800"/>
            <a:ext cx="9641071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9EBCD2BF-D700-4F76-AD94-31DB8754D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295401"/>
            <a:ext cx="79248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/>
              <a:t>        </a:t>
            </a:r>
            <a:r>
              <a:rPr lang="zh-CN" altLang="en-US" sz="3000"/>
              <a:t>根据栈定义，每次进栈的元素都被放在原栈顶元素之上而成为新的栈顶，而每次出栈的总是当前栈中“最新”的元素，即最后进栈的元素。因此，栈又称为</a:t>
            </a:r>
            <a:r>
              <a:rPr lang="zh-CN" altLang="en-US" sz="3000">
                <a:solidFill>
                  <a:srgbClr val="FF00FF"/>
                </a:solidFill>
              </a:rPr>
              <a:t>后进先出的线性表</a:t>
            </a:r>
            <a:r>
              <a:rPr lang="zh-CN" altLang="en-US" sz="3000"/>
              <a:t>。简称为</a:t>
            </a:r>
            <a:r>
              <a:rPr lang="en-US" altLang="zh-CN" sz="3000">
                <a:solidFill>
                  <a:srgbClr val="FF00FF"/>
                </a:solidFill>
              </a:rPr>
              <a:t>LIFO</a:t>
            </a:r>
            <a:r>
              <a:rPr lang="zh-CN" altLang="en-US" sz="3000"/>
              <a:t>表。如下图所示：</a:t>
            </a:r>
            <a:r>
              <a:rPr lang="zh-CN" altLang="en-US"/>
              <a:t> 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A908F9B2-BC2B-4B0A-BF0F-156F8D6F0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81001"/>
            <a:ext cx="556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ea typeface="黑体" panose="02010609060101010101" pitchFamily="49" charset="-122"/>
              </a:rPr>
              <a:t>进栈、出栈图例</a:t>
            </a:r>
          </a:p>
        </p:txBody>
      </p:sp>
      <p:sp>
        <p:nvSpPr>
          <p:cNvPr id="9224" name="AutoShape 8">
            <a:extLst>
              <a:ext uri="{FF2B5EF4-FFF2-40B4-BE49-F238E27FC236}">
                <a16:creationId xmlns:a16="http://schemas.microsoft.com/office/drawing/2014/main" id="{FDB2DB3D-C639-4FCD-BE37-7B4BC2DB0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763" y="4819651"/>
            <a:ext cx="457200" cy="962025"/>
          </a:xfrm>
          <a:prstGeom prst="downArrow">
            <a:avLst>
              <a:gd name="adj1" fmla="val 50000"/>
              <a:gd name="adj2" fmla="val 5260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" name="Arc 9">
            <a:extLst>
              <a:ext uri="{FF2B5EF4-FFF2-40B4-BE49-F238E27FC236}">
                <a16:creationId xmlns:a16="http://schemas.microsoft.com/office/drawing/2014/main" id="{363B3F35-BB65-4920-81F1-7EAEB7A1D9FC}"/>
              </a:ext>
            </a:extLst>
          </p:cNvPr>
          <p:cNvSpPr>
            <a:spLocks/>
          </p:cNvSpPr>
          <p:nvPr/>
        </p:nvSpPr>
        <p:spPr bwMode="auto">
          <a:xfrm flipH="1">
            <a:off x="8593138" y="4559301"/>
            <a:ext cx="188912" cy="2714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6" name="Arc 10">
            <a:extLst>
              <a:ext uri="{FF2B5EF4-FFF2-40B4-BE49-F238E27FC236}">
                <a16:creationId xmlns:a16="http://schemas.microsoft.com/office/drawing/2014/main" id="{ED44CF4F-46A2-47F9-91CF-8C6445DE2B67}"/>
              </a:ext>
            </a:extLst>
          </p:cNvPr>
          <p:cNvSpPr>
            <a:spLocks/>
          </p:cNvSpPr>
          <p:nvPr/>
        </p:nvSpPr>
        <p:spPr bwMode="auto">
          <a:xfrm flipH="1">
            <a:off x="8369301" y="4398963"/>
            <a:ext cx="436563" cy="4254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" name="Line 11">
            <a:extLst>
              <a:ext uri="{FF2B5EF4-FFF2-40B4-BE49-F238E27FC236}">
                <a16:creationId xmlns:a16="http://schemas.microsoft.com/office/drawing/2014/main" id="{5A16EA8C-6F79-48CA-8CD0-22A5E3AE6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5388" y="4398963"/>
            <a:ext cx="5064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8" name="Line 12">
            <a:extLst>
              <a:ext uri="{FF2B5EF4-FFF2-40B4-BE49-F238E27FC236}">
                <a16:creationId xmlns:a16="http://schemas.microsoft.com/office/drawing/2014/main" id="{E21CE5B7-23BF-482F-ADEE-F9EC37D6C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6651" y="4559300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Arc 13">
            <a:extLst>
              <a:ext uri="{FF2B5EF4-FFF2-40B4-BE49-F238E27FC236}">
                <a16:creationId xmlns:a16="http://schemas.microsoft.com/office/drawing/2014/main" id="{E6C2696B-2A4E-4D82-A9E2-59046C573787}"/>
              </a:ext>
            </a:extLst>
          </p:cNvPr>
          <p:cNvSpPr>
            <a:spLocks/>
          </p:cNvSpPr>
          <p:nvPr/>
        </p:nvSpPr>
        <p:spPr bwMode="auto">
          <a:xfrm>
            <a:off x="8085139" y="4575176"/>
            <a:ext cx="287337" cy="2698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0" name="Arc 14">
            <a:extLst>
              <a:ext uri="{FF2B5EF4-FFF2-40B4-BE49-F238E27FC236}">
                <a16:creationId xmlns:a16="http://schemas.microsoft.com/office/drawing/2014/main" id="{AC65D371-7E3D-4E07-893B-C94F155ED7F1}"/>
              </a:ext>
            </a:extLst>
          </p:cNvPr>
          <p:cNvSpPr>
            <a:spLocks/>
          </p:cNvSpPr>
          <p:nvPr/>
        </p:nvSpPr>
        <p:spPr bwMode="auto">
          <a:xfrm>
            <a:off x="8040688" y="4394200"/>
            <a:ext cx="546100" cy="4270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1" name="Line 15">
            <a:extLst>
              <a:ext uri="{FF2B5EF4-FFF2-40B4-BE49-F238E27FC236}">
                <a16:creationId xmlns:a16="http://schemas.microsoft.com/office/drawing/2014/main" id="{54F7481B-BAC8-45D0-9A19-13D48B229B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3650" y="4398963"/>
            <a:ext cx="4381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Line 16">
            <a:extLst>
              <a:ext uri="{FF2B5EF4-FFF2-40B4-BE49-F238E27FC236}">
                <a16:creationId xmlns:a16="http://schemas.microsoft.com/office/drawing/2014/main" id="{6EF444F6-E3F2-42B3-8430-2B1371FDBD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2864" y="4575175"/>
            <a:ext cx="428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3" name="Line 17">
            <a:extLst>
              <a:ext uri="{FF2B5EF4-FFF2-40B4-BE49-F238E27FC236}">
                <a16:creationId xmlns:a16="http://schemas.microsoft.com/office/drawing/2014/main" id="{90A084F3-238C-4C5F-9A1C-E0E612249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8188" y="5584825"/>
            <a:ext cx="258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4" name="Line 18">
            <a:extLst>
              <a:ext uri="{FF2B5EF4-FFF2-40B4-BE49-F238E27FC236}">
                <a16:creationId xmlns:a16="http://schemas.microsoft.com/office/drawing/2014/main" id="{688A2606-0E89-4AC5-9549-A19ACF258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8038" y="5632450"/>
            <a:ext cx="1190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5" name="Line 19">
            <a:extLst>
              <a:ext uri="{FF2B5EF4-FFF2-40B4-BE49-F238E27FC236}">
                <a16:creationId xmlns:a16="http://schemas.microsoft.com/office/drawing/2014/main" id="{F474785C-0514-46F7-B535-17D123B7E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7725" y="5680075"/>
            <a:ext cx="39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6" name="Line 20">
            <a:extLst>
              <a:ext uri="{FF2B5EF4-FFF2-40B4-BE49-F238E27FC236}">
                <a16:creationId xmlns:a16="http://schemas.microsoft.com/office/drawing/2014/main" id="{C88FA50D-4268-4C35-A806-594B4F6C5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9300" y="5332413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7" name="Line 21">
            <a:extLst>
              <a:ext uri="{FF2B5EF4-FFF2-40B4-BE49-F238E27FC236}">
                <a16:creationId xmlns:a16="http://schemas.microsoft.com/office/drawing/2014/main" id="{FE5F284C-A20F-42F3-A2EF-7BD6BC5A0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8825" y="5230813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8" name="Line 22">
            <a:extLst>
              <a:ext uri="{FF2B5EF4-FFF2-40B4-BE49-F238E27FC236}">
                <a16:creationId xmlns:a16="http://schemas.microsoft.com/office/drawing/2014/main" id="{0176FD7E-ADE3-4451-9EF4-3E6216D85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8825" y="5119688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9" name="Line 23">
            <a:extLst>
              <a:ext uri="{FF2B5EF4-FFF2-40B4-BE49-F238E27FC236}">
                <a16:creationId xmlns:a16="http://schemas.microsoft.com/office/drawing/2014/main" id="{78FCF4BE-EB73-456F-905D-DDFB3DE3B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8825" y="5008563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0" name="Line 24">
            <a:extLst>
              <a:ext uri="{FF2B5EF4-FFF2-40B4-BE49-F238E27FC236}">
                <a16:creationId xmlns:a16="http://schemas.microsoft.com/office/drawing/2014/main" id="{6DB2391F-7CB8-4CF1-A648-DFE04C48F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9300" y="4930775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1" name="Line 25">
            <a:extLst>
              <a:ext uri="{FF2B5EF4-FFF2-40B4-BE49-F238E27FC236}">
                <a16:creationId xmlns:a16="http://schemas.microsoft.com/office/drawing/2014/main" id="{90412B92-1585-47D5-A541-776AAC4F2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8825" y="5449888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2" name="Line 26">
            <a:extLst>
              <a:ext uri="{FF2B5EF4-FFF2-40B4-BE49-F238E27FC236}">
                <a16:creationId xmlns:a16="http://schemas.microsoft.com/office/drawing/2014/main" id="{BC3877C2-B085-4DCB-83BB-11EA11C87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2638" y="4659313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3" name="Line 27">
            <a:extLst>
              <a:ext uri="{FF2B5EF4-FFF2-40B4-BE49-F238E27FC236}">
                <a16:creationId xmlns:a16="http://schemas.microsoft.com/office/drawing/2014/main" id="{B267C92B-C098-41E0-BE82-380A05C8BF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123363" y="4398964"/>
            <a:ext cx="0" cy="166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4" name="Line 28">
            <a:extLst>
              <a:ext uri="{FF2B5EF4-FFF2-40B4-BE49-F238E27FC236}">
                <a16:creationId xmlns:a16="http://schemas.microsoft.com/office/drawing/2014/main" id="{096A5732-2E0E-4935-9AE9-C2F2FA9D4E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74138" y="4398964"/>
            <a:ext cx="0" cy="166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5" name="Line 29">
            <a:extLst>
              <a:ext uri="{FF2B5EF4-FFF2-40B4-BE49-F238E27FC236}">
                <a16:creationId xmlns:a16="http://schemas.microsoft.com/office/drawing/2014/main" id="{A635CCE3-9194-4EF2-B02A-3C09F48685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15388" y="4398964"/>
            <a:ext cx="0" cy="166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6" name="Line 30">
            <a:extLst>
              <a:ext uri="{FF2B5EF4-FFF2-40B4-BE49-F238E27FC236}">
                <a16:creationId xmlns:a16="http://schemas.microsoft.com/office/drawing/2014/main" id="{5AB3F8B3-E9E4-4119-A158-991DF95E10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13663" y="4398964"/>
            <a:ext cx="0" cy="166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7" name="Line 31">
            <a:extLst>
              <a:ext uri="{FF2B5EF4-FFF2-40B4-BE49-F238E27FC236}">
                <a16:creationId xmlns:a16="http://schemas.microsoft.com/office/drawing/2014/main" id="{8D6456E8-1763-4E14-898D-2AFD4D4F81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64475" y="4398964"/>
            <a:ext cx="0" cy="166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8" name="Line 32">
            <a:extLst>
              <a:ext uri="{FF2B5EF4-FFF2-40B4-BE49-F238E27FC236}">
                <a16:creationId xmlns:a16="http://schemas.microsoft.com/office/drawing/2014/main" id="{4BC49F8B-8108-41C5-B660-B9A3012DDE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21638" y="4398964"/>
            <a:ext cx="0" cy="166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9" name="Line 33">
            <a:extLst>
              <a:ext uri="{FF2B5EF4-FFF2-40B4-BE49-F238E27FC236}">
                <a16:creationId xmlns:a16="http://schemas.microsoft.com/office/drawing/2014/main" id="{D65E9C15-A05A-4028-A8C3-EDFFD1325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4539" y="4724401"/>
            <a:ext cx="198437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0" name="Line 34">
            <a:extLst>
              <a:ext uri="{FF2B5EF4-FFF2-40B4-BE49-F238E27FC236}">
                <a16:creationId xmlns:a16="http://schemas.microsoft.com/office/drawing/2014/main" id="{00096EEF-9109-4541-A0C3-B6738AD401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16889" y="4410076"/>
            <a:ext cx="58737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1" name="Line 35">
            <a:extLst>
              <a:ext uri="{FF2B5EF4-FFF2-40B4-BE49-F238E27FC236}">
                <a16:creationId xmlns:a16="http://schemas.microsoft.com/office/drawing/2014/main" id="{9A31EFAB-AF4E-4BF8-84AC-4CE2A5390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04201" y="4438650"/>
            <a:ext cx="119063" cy="179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2" name="Line 36">
            <a:extLst>
              <a:ext uri="{FF2B5EF4-FFF2-40B4-BE49-F238E27FC236}">
                <a16:creationId xmlns:a16="http://schemas.microsoft.com/office/drawing/2014/main" id="{6CE4979B-A947-43AA-8EA0-23E1EDEF59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85164" y="4535488"/>
            <a:ext cx="149225" cy="120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3" name="Line 37">
            <a:extLst>
              <a:ext uri="{FF2B5EF4-FFF2-40B4-BE49-F238E27FC236}">
                <a16:creationId xmlns:a16="http://schemas.microsoft.com/office/drawing/2014/main" id="{21CB2B8A-133B-40F8-9DFD-4B4D10DB1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4238" y="4521201"/>
            <a:ext cx="177800" cy="8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4" name="Line 38">
            <a:extLst>
              <a:ext uri="{FF2B5EF4-FFF2-40B4-BE49-F238E27FC236}">
                <a16:creationId xmlns:a16="http://schemas.microsoft.com/office/drawing/2014/main" id="{2BEFC8DE-232C-4980-8AB6-5E2A2A091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2350" y="4433889"/>
            <a:ext cx="90488" cy="141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5" name="Line 39">
            <a:extLst>
              <a:ext uri="{FF2B5EF4-FFF2-40B4-BE49-F238E27FC236}">
                <a16:creationId xmlns:a16="http://schemas.microsoft.com/office/drawing/2014/main" id="{6F904AD2-9D3A-4DFA-B1B5-CC867CE8E5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83600" y="4829175"/>
            <a:ext cx="0" cy="439738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 type="stealth" w="sm" len="lg"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6" name="Line 40">
            <a:extLst>
              <a:ext uri="{FF2B5EF4-FFF2-40B4-BE49-F238E27FC236}">
                <a16:creationId xmlns:a16="http://schemas.microsoft.com/office/drawing/2014/main" id="{B27B0DBA-3185-4269-B6D1-B4630B85CD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40801" y="4487863"/>
            <a:ext cx="447675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7" name="Line 41">
            <a:extLst>
              <a:ext uri="{FF2B5EF4-FFF2-40B4-BE49-F238E27FC236}">
                <a16:creationId xmlns:a16="http://schemas.microsoft.com/office/drawing/2014/main" id="{E6A6CBEA-34B4-4EEC-A027-A32AE53580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12038" y="4487863"/>
            <a:ext cx="506412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8" name="Arc 42">
            <a:extLst>
              <a:ext uri="{FF2B5EF4-FFF2-40B4-BE49-F238E27FC236}">
                <a16:creationId xmlns:a16="http://schemas.microsoft.com/office/drawing/2014/main" id="{D0731C9F-48F4-4A38-9811-37DF834F96E7}"/>
              </a:ext>
            </a:extLst>
          </p:cNvPr>
          <p:cNvSpPr>
            <a:spLocks/>
          </p:cNvSpPr>
          <p:nvPr/>
        </p:nvSpPr>
        <p:spPr bwMode="auto">
          <a:xfrm>
            <a:off x="8107363" y="4497389"/>
            <a:ext cx="336550" cy="2508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FF"/>
            </a:solidFill>
            <a:round/>
            <a:headEnd type="stealth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9" name="Arc 43">
            <a:extLst>
              <a:ext uri="{FF2B5EF4-FFF2-40B4-BE49-F238E27FC236}">
                <a16:creationId xmlns:a16="http://schemas.microsoft.com/office/drawing/2014/main" id="{A337C104-4020-433B-89B4-657DE118C248}"/>
              </a:ext>
            </a:extLst>
          </p:cNvPr>
          <p:cNvSpPr>
            <a:spLocks/>
          </p:cNvSpPr>
          <p:nvPr/>
        </p:nvSpPr>
        <p:spPr bwMode="auto">
          <a:xfrm flipH="1">
            <a:off x="8523289" y="4473576"/>
            <a:ext cx="268287" cy="2508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FF"/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60" name="Text Box 44">
            <a:extLst>
              <a:ext uri="{FF2B5EF4-FFF2-40B4-BE49-F238E27FC236}">
                <a16:creationId xmlns:a16="http://schemas.microsoft.com/office/drawing/2014/main" id="{47C44B90-0DB4-40CB-B3B1-145904C65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26" y="4114800"/>
            <a:ext cx="1012825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kumimoji="0" lang="zh-CN" altLang="en-US" sz="1400" b="1">
                <a:latin typeface="宋体" panose="02010600030101010101" pitchFamily="2" charset="-122"/>
              </a:rPr>
              <a:t>进栈</a:t>
            </a:r>
          </a:p>
        </p:txBody>
      </p:sp>
      <p:sp>
        <p:nvSpPr>
          <p:cNvPr id="9261" name="Text Box 45">
            <a:extLst>
              <a:ext uri="{FF2B5EF4-FFF2-40B4-BE49-F238E27FC236}">
                <a16:creationId xmlns:a16="http://schemas.microsoft.com/office/drawing/2014/main" id="{D8BD9BCE-9ED4-4051-9B28-73CA57646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4114800"/>
            <a:ext cx="1012825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kumimoji="0" lang="zh-CN" altLang="en-US" sz="1400" b="1">
                <a:latin typeface="宋体" panose="02010600030101010101" pitchFamily="2" charset="-122"/>
              </a:rPr>
              <a:t>出栈</a:t>
            </a:r>
          </a:p>
        </p:txBody>
      </p:sp>
      <p:sp>
        <p:nvSpPr>
          <p:cNvPr id="9264" name="Text Box 48">
            <a:extLst>
              <a:ext uri="{FF2B5EF4-FFF2-40B4-BE49-F238E27FC236}">
                <a16:creationId xmlns:a16="http://schemas.microsoft.com/office/drawing/2014/main" id="{CB29DB63-E58B-48E1-844B-285B88E50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513" y="4429125"/>
            <a:ext cx="71120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endParaRPr kumimoji="0" lang="en-US" altLang="zh-CN" sz="1000"/>
          </a:p>
          <a:p>
            <a:pPr algn="just" eaLnBrk="0" hangingPunct="0"/>
            <a:endParaRPr kumimoji="0" lang="en-US" altLang="zh-CN" sz="1000"/>
          </a:p>
          <a:p>
            <a:pPr algn="just" eaLnBrk="0" hangingPunct="0"/>
            <a:endParaRPr kumimoji="0" lang="en-US" altLang="zh-CN" sz="1000"/>
          </a:p>
        </p:txBody>
      </p:sp>
      <p:sp>
        <p:nvSpPr>
          <p:cNvPr id="9265" name="Arc 49">
            <a:extLst>
              <a:ext uri="{FF2B5EF4-FFF2-40B4-BE49-F238E27FC236}">
                <a16:creationId xmlns:a16="http://schemas.microsoft.com/office/drawing/2014/main" id="{D5A0F9BD-7826-4EFE-B991-600992A8644C}"/>
              </a:ext>
            </a:extLst>
          </p:cNvPr>
          <p:cNvSpPr>
            <a:spLocks/>
          </p:cNvSpPr>
          <p:nvPr/>
        </p:nvSpPr>
        <p:spPr bwMode="auto">
          <a:xfrm flipH="1">
            <a:off x="5815014" y="4319588"/>
            <a:ext cx="344487" cy="3175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66" name="Arc 50">
            <a:extLst>
              <a:ext uri="{FF2B5EF4-FFF2-40B4-BE49-F238E27FC236}">
                <a16:creationId xmlns:a16="http://schemas.microsoft.com/office/drawing/2014/main" id="{C5F96863-24FA-467F-AF64-9069795CAAC9}"/>
              </a:ext>
            </a:extLst>
          </p:cNvPr>
          <p:cNvSpPr>
            <a:spLocks/>
          </p:cNvSpPr>
          <p:nvPr/>
        </p:nvSpPr>
        <p:spPr bwMode="auto">
          <a:xfrm>
            <a:off x="5259388" y="4357689"/>
            <a:ext cx="419100" cy="2873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FF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67" name="Text Box 51">
            <a:extLst>
              <a:ext uri="{FF2B5EF4-FFF2-40B4-BE49-F238E27FC236}">
                <a16:creationId xmlns:a16="http://schemas.microsoft.com/office/drawing/2014/main" id="{E95D663A-5420-4FE7-A311-6A0C10963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464" y="4200525"/>
            <a:ext cx="94773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kumimoji="0" lang="zh-CN" altLang="en-US" sz="1400">
                <a:latin typeface="宋体" panose="02010600030101010101" pitchFamily="2" charset="-122"/>
              </a:rPr>
              <a:t>进栈</a:t>
            </a:r>
          </a:p>
        </p:txBody>
      </p:sp>
      <p:sp>
        <p:nvSpPr>
          <p:cNvPr id="9268" name="Text Box 52">
            <a:extLst>
              <a:ext uri="{FF2B5EF4-FFF2-40B4-BE49-F238E27FC236}">
                <a16:creationId xmlns:a16="http://schemas.microsoft.com/office/drawing/2014/main" id="{4D89E45E-443D-4208-9EC4-CE5E6A57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263" y="4191001"/>
            <a:ext cx="74930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kumimoji="0" lang="zh-CN" altLang="en-US" sz="1400">
                <a:latin typeface="宋体" panose="02010600030101010101" pitchFamily="2" charset="-122"/>
              </a:rPr>
              <a:t>出栈</a:t>
            </a:r>
          </a:p>
        </p:txBody>
      </p:sp>
      <p:grpSp>
        <p:nvGrpSpPr>
          <p:cNvPr id="9269" name="Group 53">
            <a:extLst>
              <a:ext uri="{FF2B5EF4-FFF2-40B4-BE49-F238E27FC236}">
                <a16:creationId xmlns:a16="http://schemas.microsoft.com/office/drawing/2014/main" id="{FE792345-558E-41F7-B951-1B1205378EB0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597401"/>
            <a:ext cx="884238" cy="277813"/>
            <a:chOff x="2100" y="10531"/>
            <a:chExt cx="1077" cy="420"/>
          </a:xfrm>
        </p:grpSpPr>
        <p:sp>
          <p:nvSpPr>
            <p:cNvPr id="9270" name="Line 54">
              <a:extLst>
                <a:ext uri="{FF2B5EF4-FFF2-40B4-BE49-F238E27FC236}">
                  <a16:creationId xmlns:a16="http://schemas.microsoft.com/office/drawing/2014/main" id="{23826A32-6940-4D42-9853-3AF7E55EBF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1" y="10546"/>
              <a:ext cx="6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Text Box 55">
              <a:extLst>
                <a:ext uri="{FF2B5EF4-FFF2-40B4-BE49-F238E27FC236}">
                  <a16:creationId xmlns:a16="http://schemas.microsoft.com/office/drawing/2014/main" id="{6D141197-1965-4618-B877-1B164C126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" y="10531"/>
              <a:ext cx="796" cy="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1400">
                  <a:latin typeface="宋体" panose="02010600030101010101" pitchFamily="2" charset="-122"/>
                </a:rPr>
                <a:t>栈顶</a:t>
              </a:r>
            </a:p>
          </p:txBody>
        </p:sp>
      </p:grpSp>
      <p:grpSp>
        <p:nvGrpSpPr>
          <p:cNvPr id="9272" name="Group 56">
            <a:extLst>
              <a:ext uri="{FF2B5EF4-FFF2-40B4-BE49-F238E27FC236}">
                <a16:creationId xmlns:a16="http://schemas.microsoft.com/office/drawing/2014/main" id="{84A0901D-0DBA-41A1-8A18-94FD189FA501}"/>
              </a:ext>
            </a:extLst>
          </p:cNvPr>
          <p:cNvGrpSpPr>
            <a:grpSpLocks/>
          </p:cNvGrpSpPr>
          <p:nvPr/>
        </p:nvGrpSpPr>
        <p:grpSpPr bwMode="auto">
          <a:xfrm>
            <a:off x="4754564" y="5618164"/>
            <a:ext cx="727075" cy="268287"/>
            <a:chOff x="2416" y="12076"/>
            <a:chExt cx="884" cy="405"/>
          </a:xfrm>
        </p:grpSpPr>
        <p:sp>
          <p:nvSpPr>
            <p:cNvPr id="9273" name="Line 57">
              <a:extLst>
                <a:ext uri="{FF2B5EF4-FFF2-40B4-BE49-F238E27FC236}">
                  <a16:creationId xmlns:a16="http://schemas.microsoft.com/office/drawing/2014/main" id="{CA14DABE-0358-44DE-92BD-83F05E20D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8" y="12118"/>
              <a:ext cx="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4" name="Text Box 58">
              <a:extLst>
                <a:ext uri="{FF2B5EF4-FFF2-40B4-BE49-F238E27FC236}">
                  <a16:creationId xmlns:a16="http://schemas.microsoft.com/office/drawing/2014/main" id="{1C12E463-7BE0-4BCF-ABC4-07A026A80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6" y="12076"/>
              <a:ext cx="884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kumimoji="0" lang="zh-CN" altLang="en-US" sz="1400">
                  <a:latin typeface="宋体" panose="02010600030101010101" pitchFamily="2" charset="-122"/>
                </a:rPr>
                <a:t>栈底</a:t>
              </a:r>
            </a:p>
          </p:txBody>
        </p:sp>
      </p:grpSp>
      <p:sp>
        <p:nvSpPr>
          <p:cNvPr id="9275" name="Line 59">
            <a:extLst>
              <a:ext uri="{FF2B5EF4-FFF2-40B4-BE49-F238E27FC236}">
                <a16:creationId xmlns:a16="http://schemas.microsoft.com/office/drawing/2014/main" id="{D352763B-BE78-4770-A497-1A0D4AB5A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495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76" name="Line 60">
            <a:extLst>
              <a:ext uri="{FF2B5EF4-FFF2-40B4-BE49-F238E27FC236}">
                <a16:creationId xmlns:a16="http://schemas.microsoft.com/office/drawing/2014/main" id="{26DE6CBD-CA6E-46FE-9F6F-4A9F3101C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95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77" name="Line 61">
            <a:extLst>
              <a:ext uri="{FF2B5EF4-FFF2-40B4-BE49-F238E27FC236}">
                <a16:creationId xmlns:a16="http://schemas.microsoft.com/office/drawing/2014/main" id="{A0CFD8B3-7499-4A49-97AB-DE37AC5DC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78" name="Line 62">
            <a:extLst>
              <a:ext uri="{FF2B5EF4-FFF2-40B4-BE49-F238E27FC236}">
                <a16:creationId xmlns:a16="http://schemas.microsoft.com/office/drawing/2014/main" id="{1DF029E1-2E55-4278-875E-E9770F987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79" name="Line 63">
            <a:extLst>
              <a:ext uri="{FF2B5EF4-FFF2-40B4-BE49-F238E27FC236}">
                <a16:creationId xmlns:a16="http://schemas.microsoft.com/office/drawing/2014/main" id="{AA6C2BD0-6394-486A-8ABB-AC62A8744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80" name="Line 64">
            <a:extLst>
              <a:ext uri="{FF2B5EF4-FFF2-40B4-BE49-F238E27FC236}">
                <a16:creationId xmlns:a16="http://schemas.microsoft.com/office/drawing/2014/main" id="{9B311A3D-8B5F-471F-96AF-02B71E3C2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56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82" name="Text Box 66">
            <a:extLst>
              <a:ext uri="{FF2B5EF4-FFF2-40B4-BE49-F238E27FC236}">
                <a16:creationId xmlns:a16="http://schemas.microsoft.com/office/drawing/2014/main" id="{D4FEA697-C4A6-4793-8AF0-6A534F0D9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724401"/>
            <a:ext cx="1676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a</a:t>
            </a:r>
            <a:r>
              <a:rPr lang="en-US" altLang="zh-CN" sz="1600" baseline="-25000"/>
              <a:t>n</a:t>
            </a:r>
          </a:p>
          <a:p>
            <a:pPr>
              <a:spcBef>
                <a:spcPct val="50000"/>
              </a:spcBef>
            </a:pPr>
            <a:r>
              <a:rPr lang="en-US" altLang="zh-CN" sz="1600"/>
              <a:t>a</a:t>
            </a:r>
            <a:r>
              <a:rPr lang="en-US" altLang="zh-CN" sz="1600" baseline="-25000"/>
              <a:t>2</a:t>
            </a:r>
          </a:p>
          <a:p>
            <a:pPr>
              <a:spcBef>
                <a:spcPct val="50000"/>
              </a:spcBef>
            </a:pPr>
            <a:r>
              <a:rPr lang="en-US" altLang="zh-CN" sz="1600"/>
              <a:t>a</a:t>
            </a:r>
            <a:r>
              <a:rPr lang="en-US" altLang="zh-CN" sz="1600" baseline="-25000"/>
              <a:t>1</a:t>
            </a:r>
          </a:p>
        </p:txBody>
      </p:sp>
      <p:sp>
        <p:nvSpPr>
          <p:cNvPr id="9283" name="AutoShape 67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94684D58-E26B-48ED-A0D4-6BA800132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58674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11DDC2E-1531-4ABE-AF5C-BE9C6814C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链队列定义：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5B135C9-7BCE-4BDE-B67A-3EFB816436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zh-CN" sz="2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typedef struct Node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QueueElementType  data;     /*</a:t>
            </a:r>
            <a:r>
              <a:rPr lang="zh-CN" altLang="en-US" sz="2400"/>
              <a:t>数据域*</a:t>
            </a:r>
            <a:r>
              <a:rPr lang="en-US" altLang="zh-CN" sz="24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struct Node        *next;</a:t>
            </a:r>
            <a:r>
              <a:rPr lang="en-US" altLang="zh-CN" sz="2400" b="1"/>
              <a:t>     /*</a:t>
            </a:r>
            <a:r>
              <a:rPr lang="zh-CN" altLang="en-US" sz="2400"/>
              <a:t>指针域*</a:t>
            </a:r>
            <a:r>
              <a:rPr lang="en-US" altLang="zh-CN" sz="24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}LinkQueueNode;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typedef struct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LinkQueueNode   * front;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LinkQueueNode   * rear;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}LinkQueue;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B8EE67D-B8E9-4CAD-A81A-6B26463E3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链队列的基本操作：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1076796-244B-4ED9-B3D2-B2B09B942B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初始化操作</a:t>
            </a:r>
            <a:r>
              <a:rPr lang="zh-CN" altLang="en-US"/>
              <a:t> </a:t>
            </a:r>
          </a:p>
          <a:p>
            <a:pPr marL="609600" indent="-609600"/>
            <a:r>
              <a:rPr lang="zh-CN" altLang="en-US" b="1"/>
              <a:t>入队操作</a:t>
            </a:r>
          </a:p>
          <a:p>
            <a:pPr marL="609600" indent="-609600"/>
            <a:r>
              <a:rPr lang="zh-CN" altLang="en-US" b="1"/>
              <a:t>出队操作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CB04095-91E3-48B0-94BA-30559A2DE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初始化操作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0171C86-244F-4507-8824-17932D8EA3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int InitQueue(LinkQueue * Q)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{ /* </a:t>
            </a:r>
            <a:r>
              <a:rPr lang="zh-CN" altLang="en-US" sz="2400"/>
              <a:t>将</a:t>
            </a:r>
            <a:r>
              <a:rPr lang="en-US" altLang="zh-CN" sz="2400"/>
              <a:t>Q</a:t>
            </a:r>
            <a:r>
              <a:rPr lang="zh-CN" altLang="en-US" sz="2400"/>
              <a:t>初始化为一个空的链队列 *</a:t>
            </a:r>
            <a:r>
              <a:rPr lang="en-US" altLang="zh-CN" sz="24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Q-&gt;front=(LinkQueueNode *)malloc(sizeof(LinkQueueNode));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if(Q-&gt;front!=NULL)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	Q-&gt;rear=Q-&gt;front;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	Q-&gt;front-&gt;next=NULL;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			return(TRUE);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else  	return(FALSE);    /* </a:t>
            </a:r>
            <a:r>
              <a:rPr lang="zh-CN" altLang="en-US" sz="2400"/>
              <a:t>溢出！*</a:t>
            </a:r>
            <a:r>
              <a:rPr lang="en-US" altLang="zh-CN" sz="2400"/>
              <a:t>/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83A6B9C-23D5-4A44-8D9B-41A49FA36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/>
              <a:t>入队操作</a:t>
            </a:r>
            <a:br>
              <a:rPr lang="zh-CN" altLang="en-US" sz="4000" b="1"/>
            </a:br>
            <a:endParaRPr lang="zh-CN" altLang="en-US" sz="4000" b="1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ADB106D-5B27-44D9-A677-B4E6334A2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1800"/>
              <a:t>int EnterQueue(LinkQueue *Q, QueueElementType x)</a:t>
            </a:r>
            <a:endParaRPr lang="en-US" altLang="zh-CN" sz="1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{  /* </a:t>
            </a:r>
            <a:r>
              <a:rPr lang="zh-CN" altLang="en-US" sz="1800"/>
              <a:t>将数据元素</a:t>
            </a:r>
            <a:r>
              <a:rPr lang="en-US" altLang="zh-CN" sz="1800"/>
              <a:t>x</a:t>
            </a:r>
            <a:r>
              <a:rPr lang="zh-CN" altLang="en-US" sz="1800"/>
              <a:t>插入到队列</a:t>
            </a:r>
            <a:r>
              <a:rPr lang="en-US" altLang="zh-CN" sz="1800"/>
              <a:t>Q</a:t>
            </a:r>
            <a:r>
              <a:rPr lang="zh-CN" altLang="en-US" sz="1800"/>
              <a:t>中 *</a:t>
            </a:r>
            <a:r>
              <a:rPr lang="en-US" altLang="zh-CN" sz="18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LinkQueueNode  * NewNode;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NewNode=(LinkQueueNode * )malloc(sizeof(LinkQueueNode));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if(NewNode!=NULL)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NewNode-&gt;data=x;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NewNode-&gt;next=NULL;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Q-&gt;rear-&gt;next=NewNode;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	  Q-&gt;rear=NewNode;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return(TRUE);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	 else  return(FALSE);    /* </a:t>
            </a:r>
            <a:r>
              <a:rPr lang="zh-CN" altLang="en-US" sz="1800"/>
              <a:t>溢出！*</a:t>
            </a:r>
            <a:r>
              <a:rPr lang="en-US" altLang="zh-CN" sz="18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B6357ED-F063-4055-B544-9E27595F5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出队操作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05249C3-D9F4-435C-8947-694A74407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int DeleteQueue(LinkQueue * Q, QueueElementType *x)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{  /* </a:t>
            </a:r>
            <a:r>
              <a:rPr lang="zh-CN" altLang="en-US" sz="2000"/>
              <a:t>将队列</a:t>
            </a:r>
            <a:r>
              <a:rPr lang="en-US" altLang="zh-CN" sz="2000"/>
              <a:t>Q</a:t>
            </a:r>
            <a:r>
              <a:rPr lang="zh-CN" altLang="en-US" sz="2000"/>
              <a:t>的队头元素出队，并存放到</a:t>
            </a:r>
            <a:r>
              <a:rPr lang="en-US" altLang="zh-CN" sz="2000"/>
              <a:t>x</a:t>
            </a:r>
            <a:r>
              <a:rPr lang="zh-CN" altLang="en-US" sz="2000"/>
              <a:t>所指的存储空间中 *</a:t>
            </a:r>
            <a:r>
              <a:rPr lang="en-US" altLang="zh-CN" sz="20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LinkQueueNode * 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if(Q-&gt;front==Q-&gt;rear)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return(FALSE);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p=Q-&gt;front-&gt;next;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Q-&gt;front-&gt;next=p-&gt;next;  /* </a:t>
            </a:r>
            <a:r>
              <a:rPr lang="zh-CN" altLang="en-US" sz="2000"/>
              <a:t>队头元素</a:t>
            </a:r>
            <a:r>
              <a:rPr lang="en-US" altLang="zh-CN" sz="2000"/>
              <a:t>p</a:t>
            </a:r>
            <a:r>
              <a:rPr lang="zh-CN" altLang="en-US" sz="2000"/>
              <a:t>出队 *</a:t>
            </a:r>
            <a:r>
              <a:rPr lang="en-US" altLang="zh-CN" sz="20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if(Q-&gt;rear==p)  /* </a:t>
            </a:r>
            <a:r>
              <a:rPr lang="zh-CN" altLang="en-US" sz="2000"/>
              <a:t>如果队中只有一个元素</a:t>
            </a:r>
            <a:r>
              <a:rPr lang="en-US" altLang="zh-CN" sz="2000"/>
              <a:t>p</a:t>
            </a:r>
            <a:r>
              <a:rPr lang="zh-CN" altLang="en-US" sz="2000"/>
              <a:t>，则</a:t>
            </a:r>
            <a:r>
              <a:rPr lang="en-US" altLang="zh-CN" sz="2000"/>
              <a:t>p</a:t>
            </a:r>
            <a:r>
              <a:rPr lang="zh-CN" altLang="en-US" sz="2000"/>
              <a:t>出队后成为空队 *</a:t>
            </a:r>
            <a:r>
              <a:rPr lang="en-US" altLang="zh-CN" sz="20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Q-&gt;rear=Q-&gt;front;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*x=p-&gt;data;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free(p);   /* </a:t>
            </a:r>
            <a:r>
              <a:rPr lang="zh-CN" altLang="en-US" sz="2000"/>
              <a:t>释放存储空间 *</a:t>
            </a:r>
            <a:r>
              <a:rPr lang="en-US" altLang="zh-CN" sz="20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return(TRUE);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AC46AB0-BE52-411A-9423-5E41F2240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循环队列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3360CCC-90FB-4282-A0A8-0EBDC3076D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循环队列是队列的一种顺序表示和实现方法。与顺序栈类似，在队列的顺序存储结构中，用一组地址连续的存储单元依次存放从队头到队尾的元素，如一维数组</a:t>
            </a:r>
            <a:r>
              <a:rPr lang="en-US" altLang="zh-CN" sz="2000" dirty="0"/>
              <a:t>Queue[MAXSIZE]</a:t>
            </a:r>
            <a:r>
              <a:rPr lang="zh-CN" altLang="en-US" sz="2000" dirty="0"/>
              <a:t>。此外，由于队列中队头和队尾的位置都是动态变化的，因此需要附设两个指针</a:t>
            </a:r>
            <a:r>
              <a:rPr lang="en-US" altLang="zh-CN" sz="2000" dirty="0"/>
              <a:t>front</a:t>
            </a:r>
            <a:r>
              <a:rPr lang="zh-CN" altLang="en-US" sz="2000" dirty="0"/>
              <a:t>和</a:t>
            </a:r>
            <a:r>
              <a:rPr lang="en-US" altLang="zh-CN" sz="2000" dirty="0"/>
              <a:t>rear</a:t>
            </a:r>
            <a:r>
              <a:rPr lang="zh-CN" altLang="en-US" sz="2000" dirty="0"/>
              <a:t>，分别指示队头元素和队尾元素在数组中的位置。初始化队列时，令</a:t>
            </a:r>
            <a:r>
              <a:rPr lang="en-US" altLang="zh-CN" sz="2000" dirty="0"/>
              <a:t>front = rear =0</a:t>
            </a:r>
            <a:r>
              <a:rPr lang="zh-CN" altLang="en-US" sz="2000" dirty="0"/>
              <a:t>；入队时，直接将新元素送入尾指针</a:t>
            </a:r>
            <a:r>
              <a:rPr lang="en-US" altLang="zh-CN" sz="2000" dirty="0"/>
              <a:t>rear</a:t>
            </a:r>
            <a:r>
              <a:rPr lang="zh-CN" altLang="en-US" sz="2000" dirty="0"/>
              <a:t>所指的单元，然后尾指针增</a:t>
            </a:r>
            <a:r>
              <a:rPr lang="en-US" altLang="zh-CN" sz="2000" dirty="0"/>
              <a:t>1</a:t>
            </a:r>
            <a:r>
              <a:rPr lang="zh-CN" altLang="en-US" sz="2000" dirty="0"/>
              <a:t>；出队时，直接取出队头指针</a:t>
            </a:r>
            <a:r>
              <a:rPr lang="en-US" altLang="zh-CN" sz="2000" dirty="0"/>
              <a:t>front</a:t>
            </a:r>
            <a:r>
              <a:rPr lang="zh-CN" altLang="en-US" sz="2000" dirty="0"/>
              <a:t>所指的元素，然后头指针增</a:t>
            </a:r>
            <a:r>
              <a:rPr lang="en-US" altLang="zh-CN" sz="2000" dirty="0"/>
              <a:t>1</a:t>
            </a:r>
            <a:r>
              <a:rPr lang="zh-CN" altLang="en-US" sz="2000" dirty="0"/>
              <a:t>。显然，在非空顺序队列中，队头指针始终指向当前的队头元素，而队尾指针始终指向真正队尾元素后面的单元。当</a:t>
            </a:r>
            <a:r>
              <a:rPr lang="en-US" altLang="zh-CN" sz="2000" dirty="0"/>
              <a:t>rear==MAXSIZE</a:t>
            </a:r>
            <a:r>
              <a:rPr lang="zh-CN" altLang="en-US" sz="2000" dirty="0"/>
              <a:t>时，认为队满。但此时不一定是真的队满，因为随着部分元素的出队，数组前面会出现一些空单元，如图</a:t>
            </a:r>
            <a:r>
              <a:rPr lang="en-US" altLang="zh-CN" sz="2000" dirty="0"/>
              <a:t>3.14 (d)</a:t>
            </a:r>
            <a:r>
              <a:rPr lang="zh-CN" altLang="en-US" sz="2000" dirty="0"/>
              <a:t>所示。由于只能在队尾入队，使得上述空单元无法使用。把这种现象称为假溢出，真正队满的条件是</a:t>
            </a:r>
            <a:r>
              <a:rPr lang="en-US" altLang="zh-CN" sz="2000" dirty="0"/>
              <a:t>rear - front=MAXSIZE </a:t>
            </a:r>
            <a:r>
              <a:rPr lang="zh-CN" altLang="en-US" sz="2000" dirty="0"/>
              <a:t>。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3">
            <a:extLst>
              <a:ext uri="{FF2B5EF4-FFF2-40B4-BE49-F238E27FC236}">
                <a16:creationId xmlns:a16="http://schemas.microsoft.com/office/drawing/2014/main" id="{3ABD4423-39A2-4EEC-BDB4-F6EF2915EB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6988" y="836613"/>
            <a:ext cx="7772400" cy="4114800"/>
          </a:xfrm>
        </p:spPr>
      </p:pic>
      <p:sp>
        <p:nvSpPr>
          <p:cNvPr id="59396" name="Text Box 4">
            <a:extLst>
              <a:ext uri="{FF2B5EF4-FFF2-40B4-BE49-F238E27FC236}">
                <a16:creationId xmlns:a16="http://schemas.microsoft.com/office/drawing/2014/main" id="{8FA98C29-7514-4932-960C-E36071327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6" y="5445125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顺序队列基本操作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DB14404A-4003-4BE6-B5C4-BD913F8F8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67DD64F-3A3D-4909-A9CE-D8380C89DC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为了解决假溢出现象并使得队列空间得到充分利用，一个较巧妙的办法是将顺序队列的数组看成一个环状的空间，即规定最后一个单元的后继为第一个单元，我们形象地称之为循环队列。假设队列数组为</a:t>
            </a:r>
            <a:r>
              <a:rPr lang="en-US" altLang="zh-CN" sz="2000" dirty="0"/>
              <a:t>Queue[MAXSIZE]</a:t>
            </a:r>
            <a:r>
              <a:rPr lang="zh-CN" altLang="en-US" sz="2000" dirty="0"/>
              <a:t>，当</a:t>
            </a:r>
            <a:r>
              <a:rPr lang="en-US" altLang="zh-CN" sz="2000" dirty="0"/>
              <a:t>rear+1=MAXSIZE</a:t>
            </a:r>
            <a:r>
              <a:rPr lang="zh-CN" altLang="en-US" sz="2000" dirty="0"/>
              <a:t>时，令</a:t>
            </a:r>
            <a:r>
              <a:rPr lang="en-US" altLang="zh-CN" sz="2000" dirty="0"/>
              <a:t>rear=0</a:t>
            </a:r>
            <a:r>
              <a:rPr lang="zh-CN" altLang="en-US" sz="2000" dirty="0"/>
              <a:t>，即可求得最后一个单元</a:t>
            </a:r>
            <a:r>
              <a:rPr lang="en-US" altLang="zh-CN" sz="2000" dirty="0"/>
              <a:t>Queue[MAXSIZE-1]</a:t>
            </a:r>
            <a:r>
              <a:rPr lang="zh-CN" altLang="en-US" sz="2000" dirty="0"/>
              <a:t>的后继：</a:t>
            </a:r>
            <a:r>
              <a:rPr lang="en-US" altLang="zh-CN" sz="2000" dirty="0"/>
              <a:t>Queue[0]</a:t>
            </a:r>
            <a:r>
              <a:rPr lang="zh-CN" altLang="en-US" sz="2000" dirty="0"/>
              <a:t>。更简便的办法是通过数学中的取模（求余）运算来实现：</a:t>
            </a:r>
            <a:r>
              <a:rPr lang="en-US" altLang="zh-CN" sz="2000" dirty="0"/>
              <a:t>rear=</a:t>
            </a:r>
            <a:r>
              <a:rPr lang="zh-CN" altLang="en-US" sz="2000" dirty="0"/>
              <a:t>（</a:t>
            </a:r>
            <a:r>
              <a:rPr lang="en-US" altLang="zh-CN" sz="2000" dirty="0"/>
              <a:t>rear+1</a:t>
            </a:r>
            <a:r>
              <a:rPr lang="zh-CN" altLang="en-US" sz="2000" dirty="0"/>
              <a:t>）</a:t>
            </a:r>
            <a:r>
              <a:rPr lang="en-US" altLang="zh-CN" sz="2000" dirty="0"/>
              <a:t>mod MAXSIZE</a:t>
            </a:r>
            <a:r>
              <a:rPr lang="zh-CN" altLang="en-US" sz="2000" dirty="0"/>
              <a:t>，显然，当</a:t>
            </a:r>
            <a:r>
              <a:rPr lang="en-US" altLang="zh-CN" sz="2000" dirty="0"/>
              <a:t>rear+1=MAXSIZE</a:t>
            </a:r>
            <a:r>
              <a:rPr lang="zh-CN" altLang="en-US" sz="2000" dirty="0"/>
              <a:t>时，</a:t>
            </a:r>
            <a:r>
              <a:rPr lang="en-US" altLang="zh-CN" sz="2000" dirty="0"/>
              <a:t>rear=0</a:t>
            </a:r>
            <a:r>
              <a:rPr lang="zh-CN" altLang="en-US" sz="2000" dirty="0"/>
              <a:t>，同样可求得最后一个单元</a:t>
            </a:r>
            <a:r>
              <a:rPr lang="en-US" altLang="zh-CN" sz="2000" dirty="0"/>
              <a:t>Queue[MAXSIZE-1]</a:t>
            </a:r>
            <a:r>
              <a:rPr lang="zh-CN" altLang="en-US" sz="2000" dirty="0"/>
              <a:t>的后继：</a:t>
            </a:r>
            <a:r>
              <a:rPr lang="en-US" altLang="zh-CN" sz="2000" dirty="0"/>
              <a:t>Queue[0]</a:t>
            </a:r>
            <a:r>
              <a:rPr lang="zh-CN" altLang="en-US" sz="2000" dirty="0"/>
              <a:t>。所以，借助于取模（求余）运算，可以自动实现队尾指针、队头指针的循环变化。进队操作时，队尾指针的变化是：</a:t>
            </a:r>
            <a:r>
              <a:rPr lang="en-US" altLang="zh-CN" sz="2000" dirty="0"/>
              <a:t>rear=</a:t>
            </a:r>
            <a:r>
              <a:rPr lang="zh-CN" altLang="en-US" sz="2000" dirty="0"/>
              <a:t>（</a:t>
            </a:r>
            <a:r>
              <a:rPr lang="en-US" altLang="zh-CN" sz="2000" dirty="0"/>
              <a:t>rear+1</a:t>
            </a:r>
            <a:r>
              <a:rPr lang="zh-CN" altLang="en-US" sz="2000" dirty="0"/>
              <a:t>）</a:t>
            </a:r>
            <a:r>
              <a:rPr lang="en-US" altLang="zh-CN" sz="2000" dirty="0"/>
              <a:t>mod MAXSIZE </a:t>
            </a:r>
            <a:r>
              <a:rPr lang="zh-CN" altLang="en-US" sz="2000" dirty="0"/>
              <a:t>；而出队操作时，队头指针的变化是：</a:t>
            </a:r>
            <a:r>
              <a:rPr lang="en-US" altLang="zh-CN" sz="2000" dirty="0"/>
              <a:t>front=</a:t>
            </a:r>
            <a:r>
              <a:rPr lang="zh-CN" altLang="en-US" sz="2000" dirty="0"/>
              <a:t>（</a:t>
            </a:r>
            <a:r>
              <a:rPr lang="en-US" altLang="zh-CN" sz="2000" dirty="0"/>
              <a:t>front+1</a:t>
            </a:r>
            <a:r>
              <a:rPr lang="zh-CN" altLang="en-US" sz="2000" dirty="0"/>
              <a:t>）</a:t>
            </a:r>
            <a:r>
              <a:rPr lang="en-US" altLang="zh-CN" sz="2000" dirty="0"/>
              <a:t>mod MAXSIZE</a:t>
            </a:r>
            <a:r>
              <a:rPr lang="zh-CN" altLang="en-US" sz="2000" dirty="0"/>
              <a:t>。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21FC020-8373-4C80-89DD-C0322E0FA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15888"/>
            <a:ext cx="7772400" cy="1143000"/>
          </a:xfrm>
        </p:spPr>
        <p:txBody>
          <a:bodyPr/>
          <a:lstStyle/>
          <a:p>
            <a:r>
              <a:rPr lang="zh-CN" altLang="en-US"/>
              <a:t>循环队列图示</a:t>
            </a:r>
          </a:p>
        </p:txBody>
      </p:sp>
      <p:pic>
        <p:nvPicPr>
          <p:cNvPr id="61443" name="Picture 3">
            <a:extLst>
              <a:ext uri="{FF2B5EF4-FFF2-40B4-BE49-F238E27FC236}">
                <a16:creationId xmlns:a16="http://schemas.microsoft.com/office/drawing/2014/main" id="{53F0B390-89D4-4E86-8730-CC4C0B3E37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27648" y="1287065"/>
            <a:ext cx="6192165" cy="2401097"/>
          </a:xfrm>
        </p:spPr>
      </p:pic>
      <p:sp>
        <p:nvSpPr>
          <p:cNvPr id="61444" name="Text Box 4">
            <a:extLst>
              <a:ext uri="{FF2B5EF4-FFF2-40B4-BE49-F238E27FC236}">
                <a16:creationId xmlns:a16="http://schemas.microsoft.com/office/drawing/2014/main" id="{AE3A9395-2553-4BBF-AD73-F401F486D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3716339"/>
            <a:ext cx="7561262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/>
              <a:t>如图所示，此时队头指针追上队尾指针，所以也存在关系式：</a:t>
            </a:r>
            <a:r>
              <a:rPr lang="en-US" altLang="zh-CN" sz="2000" dirty="0"/>
              <a:t>front = rear</a:t>
            </a:r>
            <a:r>
              <a:rPr lang="zh-CN" altLang="en-US" sz="2000" dirty="0"/>
              <a:t>。可见，只凭</a:t>
            </a:r>
            <a:r>
              <a:rPr lang="en-US" altLang="zh-CN" sz="2000" dirty="0"/>
              <a:t>front = rear</a:t>
            </a:r>
            <a:r>
              <a:rPr lang="zh-CN" altLang="en-US" sz="2000" dirty="0"/>
              <a:t>无法判别队列的状态是“空”还是“满”。对于这个问题，可有两种处理方法：一种方法是少用一个元素空间。当队尾指针所指向的空单元的后继单元是队头元素所在的单元时，则停止入队。这样一来，队尾指针永远追不上队头指针，所以队满时不会有</a:t>
            </a:r>
            <a:r>
              <a:rPr lang="en-US" altLang="zh-CN" sz="2000" dirty="0"/>
              <a:t>front =rear</a:t>
            </a:r>
            <a:r>
              <a:rPr lang="zh-CN" altLang="en-US" sz="2000" dirty="0"/>
              <a:t>。现在队列“满”的条件为（</a:t>
            </a:r>
            <a:r>
              <a:rPr lang="en-US" altLang="zh-CN" sz="2000" dirty="0"/>
              <a:t>rear+1</a:t>
            </a:r>
            <a:r>
              <a:rPr lang="zh-CN" altLang="en-US" sz="2000" dirty="0"/>
              <a:t>）</a:t>
            </a:r>
            <a:r>
              <a:rPr lang="en-US" altLang="zh-CN" sz="2000" dirty="0"/>
              <a:t>mod MAXSIZE=front</a:t>
            </a:r>
            <a:r>
              <a:rPr lang="zh-CN" altLang="en-US" sz="2000" dirty="0"/>
              <a:t>。判队空的条件不变，仍为</a:t>
            </a:r>
            <a:r>
              <a:rPr lang="en-US" altLang="zh-CN" sz="2000" dirty="0"/>
              <a:t>rear=front</a:t>
            </a:r>
            <a:r>
              <a:rPr lang="zh-CN" altLang="en-US" sz="2000" dirty="0"/>
              <a:t>。另一种是增设一个标志量的方法，以区别队列是“空”还是“满”。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3783E59-D856-4342-8109-19B18A4E4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循环队列的类型定义：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FCB9241-C6F2-42F9-9E11-FF656519AF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zh-CN" sz="2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#define MAXSIZE 50  /*</a:t>
            </a:r>
            <a:r>
              <a:rPr lang="zh-CN" altLang="en-US" sz="2800"/>
              <a:t>队列的最大长度*</a:t>
            </a:r>
            <a:r>
              <a:rPr lang="en-US" altLang="zh-CN" sz="28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typedef struct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	QueueElementType  element[MAXSIZE];  /* </a:t>
            </a:r>
            <a:r>
              <a:rPr lang="zh-CN" altLang="en-US" sz="2800"/>
              <a:t>队列的元素空间*</a:t>
            </a:r>
            <a:r>
              <a:rPr lang="en-US" altLang="zh-CN" sz="28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	int  front;  /*</a:t>
            </a:r>
            <a:r>
              <a:rPr lang="zh-CN" altLang="en-US" sz="2800"/>
              <a:t>头指针指示器*</a:t>
            </a:r>
            <a:r>
              <a:rPr lang="en-US" altLang="zh-CN" sz="28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	int  rear ;  /*</a:t>
            </a:r>
            <a:r>
              <a:rPr lang="zh-CN" altLang="en-US" sz="2800"/>
              <a:t>尾指针指示器*</a:t>
            </a:r>
            <a:r>
              <a:rPr lang="en-US" altLang="zh-CN" sz="28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}SeqQueue;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A7F0E661-A60F-49B5-B34E-00A2BC9E1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838201"/>
            <a:ext cx="678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ea typeface="黑体" panose="02010609060101010101" pitchFamily="49" charset="-122"/>
              </a:rPr>
              <a:t>栈的抽象数据类型定义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A45B08DA-C9E6-42E0-AC32-D3E4203EC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971801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关系：</a:t>
            </a:r>
            <a:r>
              <a:rPr lang="zh-CN" altLang="en-US" sz="2800" b="1"/>
              <a:t>栈中数据元素之间是</a:t>
            </a:r>
            <a:r>
              <a:rPr lang="zh-CN" altLang="en-US" sz="2800" b="1">
                <a:solidFill>
                  <a:srgbClr val="FF00FF"/>
                </a:solidFill>
              </a:rPr>
              <a:t>线性关系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86F4D27D-CF3C-40C1-9811-B70547281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905000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数据元素</a:t>
            </a:r>
            <a:r>
              <a:rPr lang="zh-CN" altLang="en-US" sz="2800" b="1"/>
              <a:t>：可以是任意类型的数据，但必须属于</a:t>
            </a:r>
            <a:r>
              <a:rPr lang="zh-CN" altLang="en-US" sz="2800" b="1">
                <a:solidFill>
                  <a:srgbClr val="FF00FF"/>
                </a:solidFill>
              </a:rPr>
              <a:t>同一个数据对象</a:t>
            </a:r>
            <a:r>
              <a:rPr lang="zh-CN" altLang="en-US" sz="2800" b="1"/>
              <a:t>。 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E9D25405-1A45-4EC5-8EFA-F682073B5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581401"/>
            <a:ext cx="83058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基本操作</a:t>
            </a:r>
            <a:r>
              <a:rPr lang="zh-CN" altLang="en-US" sz="2800" b="1"/>
              <a:t>：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800" b="1"/>
              <a:t>InitStack</a:t>
            </a:r>
            <a:r>
              <a:rPr lang="zh-CN" altLang="en-US" sz="2800" b="1"/>
              <a:t>（</a:t>
            </a:r>
            <a:r>
              <a:rPr lang="en-US" altLang="zh-CN" sz="2800" b="1"/>
              <a:t>S</a:t>
            </a:r>
            <a:r>
              <a:rPr lang="zh-CN" altLang="en-US" sz="2800" b="1"/>
              <a:t>）    </a:t>
            </a:r>
            <a:r>
              <a:rPr lang="en-US" altLang="zh-CN" sz="2800" b="1"/>
              <a:t>2. ClearStack</a:t>
            </a:r>
            <a:r>
              <a:rPr lang="zh-CN" altLang="en-US" sz="2800" b="1"/>
              <a:t>（</a:t>
            </a:r>
            <a:r>
              <a:rPr lang="en-US" altLang="zh-CN" sz="2800" b="1"/>
              <a:t>S</a:t>
            </a:r>
            <a:r>
              <a:rPr lang="zh-CN" altLang="en-US" sz="2800" b="1"/>
              <a:t>）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3. IsEmpty</a:t>
            </a:r>
            <a:r>
              <a:rPr lang="zh-CN" altLang="en-US" sz="2800" b="1"/>
              <a:t>（</a:t>
            </a:r>
            <a:r>
              <a:rPr lang="en-US" altLang="zh-CN" sz="2800" b="1"/>
              <a:t>S</a:t>
            </a:r>
            <a:r>
              <a:rPr lang="zh-CN" altLang="en-US" sz="2800" b="1"/>
              <a:t>）      </a:t>
            </a:r>
            <a:r>
              <a:rPr lang="en-US" altLang="zh-CN" sz="2800" b="1"/>
              <a:t>4. IsFull</a:t>
            </a:r>
            <a:r>
              <a:rPr lang="zh-CN" altLang="en-US" sz="2800" b="1"/>
              <a:t>（</a:t>
            </a:r>
            <a:r>
              <a:rPr lang="en-US" altLang="zh-CN" sz="2800" b="1"/>
              <a:t>S</a:t>
            </a:r>
            <a:r>
              <a:rPr lang="zh-CN" altLang="en-US" sz="2800" b="1"/>
              <a:t>）    </a:t>
            </a:r>
            <a:r>
              <a:rPr lang="en-US" altLang="zh-CN" sz="2800" b="1"/>
              <a:t>5. Push</a:t>
            </a:r>
            <a:r>
              <a:rPr lang="zh-CN" altLang="en-US" sz="2800" b="1"/>
              <a:t>（</a:t>
            </a:r>
            <a:r>
              <a:rPr lang="en-US" altLang="zh-CN" sz="2800" b="1"/>
              <a:t>S</a:t>
            </a:r>
            <a:r>
              <a:rPr lang="zh-CN" altLang="en-US" sz="2800" b="1"/>
              <a:t>，</a:t>
            </a:r>
            <a:r>
              <a:rPr lang="en-US" altLang="zh-CN" sz="2800" b="1"/>
              <a:t>x</a:t>
            </a:r>
            <a:r>
              <a:rPr lang="zh-CN" altLang="en-US" sz="2800" b="1"/>
              <a:t>） 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6. Pop</a:t>
            </a:r>
            <a:r>
              <a:rPr lang="zh-CN" altLang="en-US" sz="2800" b="1"/>
              <a:t>（</a:t>
            </a:r>
            <a:r>
              <a:rPr lang="en-US" altLang="zh-CN" sz="2800" b="1"/>
              <a:t>S</a:t>
            </a:r>
            <a:r>
              <a:rPr lang="zh-CN" altLang="en-US" sz="2800" b="1"/>
              <a:t>，</a:t>
            </a:r>
            <a:r>
              <a:rPr lang="en-US" altLang="zh-CN" sz="2800" b="1"/>
              <a:t>x</a:t>
            </a:r>
            <a:r>
              <a:rPr lang="zh-CN" altLang="en-US" sz="2800" b="1"/>
              <a:t>）        </a:t>
            </a:r>
            <a:r>
              <a:rPr lang="en-US" altLang="zh-CN" sz="2800" b="1"/>
              <a:t>7. GetTop</a:t>
            </a:r>
            <a:r>
              <a:rPr lang="zh-CN" altLang="en-US" sz="2800" b="1"/>
              <a:t>（</a:t>
            </a:r>
            <a:r>
              <a:rPr lang="en-US" altLang="zh-CN" sz="2800" b="1"/>
              <a:t>S</a:t>
            </a:r>
            <a:r>
              <a:rPr lang="zh-CN" altLang="en-US" sz="2800" b="1"/>
              <a:t>，</a:t>
            </a:r>
            <a:r>
              <a:rPr lang="en-US" altLang="zh-CN" sz="2800" b="1"/>
              <a:t>x</a:t>
            </a:r>
            <a:r>
              <a:rPr lang="zh-CN" altLang="en-US" sz="2800" b="1"/>
              <a:t>）</a:t>
            </a:r>
          </a:p>
        </p:txBody>
      </p:sp>
      <p:sp>
        <p:nvSpPr>
          <p:cNvPr id="10248" name="AutoShape 8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16F88709-5D1D-48A2-9390-71F50C869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59436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958BB74-3604-48CA-8B93-02A1AA26E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循环队列的基本操作 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0416B13-8202-4E24-8688-03119B2103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CN" altLang="en-US" b="1"/>
              <a:t>初始化操作</a:t>
            </a:r>
          </a:p>
          <a:p>
            <a:pPr marL="609600" indent="-609600"/>
            <a:r>
              <a:rPr lang="zh-CN" altLang="en-US" b="1"/>
              <a:t>入队操作</a:t>
            </a:r>
          </a:p>
          <a:p>
            <a:pPr marL="609600" indent="-609600"/>
            <a:r>
              <a:rPr lang="zh-CN" altLang="en-US" b="1"/>
              <a:t>出队操作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13C67B1-0CB5-466C-A2F2-D179BE7B4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/>
              <a:t>初始化操作</a:t>
            </a:r>
            <a:br>
              <a:rPr lang="zh-CN" altLang="en-US" sz="4000" b="1"/>
            </a:br>
            <a:endParaRPr lang="zh-CN" altLang="en-US" sz="4000" b="1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1B564BB-0510-43FC-9944-B7F7C2E208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void InitQueue</a:t>
            </a:r>
            <a:r>
              <a:rPr lang="zh-CN" altLang="en-US"/>
              <a:t>（</a:t>
            </a:r>
            <a:r>
              <a:rPr lang="en-US" altLang="zh-CN"/>
              <a:t>SeqQueue * Q</a:t>
            </a:r>
            <a:r>
              <a:rPr lang="zh-CN" altLang="en-US"/>
              <a:t>）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{  /* </a:t>
            </a:r>
            <a:r>
              <a:rPr lang="zh-CN" altLang="en-US"/>
              <a:t>将*</a:t>
            </a:r>
            <a:r>
              <a:rPr lang="en-US" altLang="zh-CN"/>
              <a:t>Q</a:t>
            </a:r>
            <a:r>
              <a:rPr lang="zh-CN" altLang="en-US"/>
              <a:t>初始化为一个空的循环队列 *</a:t>
            </a:r>
            <a:r>
              <a:rPr lang="en-US" altLang="zh-CN"/>
              <a:t>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Q-&gt;front=Q-&gt;rear=0;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6F82129-1741-45EE-9B8C-D4A5A0943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/>
              <a:t>入队操作</a:t>
            </a:r>
            <a:br>
              <a:rPr lang="zh-CN" altLang="en-US" sz="4000" b="1"/>
            </a:br>
            <a:endParaRPr lang="zh-CN" altLang="en-US" sz="4000" b="1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B1DA93F-7BA1-4AA2-9C22-4663A71FDF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800"/>
              <a:t>int EnterQueue(SeqQueue *Q, QueueElementType x)</a:t>
            </a:r>
            <a:endParaRPr lang="en-US" altLang="zh-CN" sz="2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{  /*</a:t>
            </a:r>
            <a:r>
              <a:rPr lang="zh-CN" altLang="en-US" sz="2800"/>
              <a:t>将元素</a:t>
            </a:r>
            <a:r>
              <a:rPr lang="en-US" altLang="zh-CN" sz="2800"/>
              <a:t>x</a:t>
            </a:r>
            <a:r>
              <a:rPr lang="zh-CN" altLang="en-US" sz="2800"/>
              <a:t>入队*</a:t>
            </a:r>
            <a:r>
              <a:rPr lang="en-US" altLang="zh-CN" sz="28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	if((Q-&gt;rear+1)%MAXSIZE==Q-&gt;front)  /*</a:t>
            </a:r>
            <a:r>
              <a:rPr lang="zh-CN" altLang="en-US" sz="2800"/>
              <a:t>队列已经满了*</a:t>
            </a:r>
            <a:r>
              <a:rPr lang="en-US" altLang="zh-CN" sz="28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		return(FALSE);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Q-&gt;element[Q-&gt;rear]=x;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Q-&gt;rear=(Q-&gt;rear+1)%MAXSIZE;  /* </a:t>
            </a:r>
            <a:r>
              <a:rPr lang="zh-CN" altLang="en-US" sz="2800"/>
              <a:t>重新设置队尾指针 *</a:t>
            </a:r>
            <a:r>
              <a:rPr lang="en-US" altLang="zh-CN" sz="28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return(TRUE);  /*</a:t>
            </a:r>
            <a:r>
              <a:rPr lang="zh-CN" altLang="en-US" sz="2800"/>
              <a:t>操作成功*</a:t>
            </a:r>
            <a:r>
              <a:rPr lang="en-US" altLang="zh-CN" sz="28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8329088-504A-422B-83FB-FECE78643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/>
              <a:t>出队操作</a:t>
            </a:r>
            <a:br>
              <a:rPr lang="zh-CN" altLang="en-US" sz="4000" b="1"/>
            </a:br>
            <a:endParaRPr lang="zh-CN" altLang="en-US" sz="4000" b="1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592B188-F214-4D21-B1CE-3C8D096E2F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zh-CN" sz="2400"/>
              <a:t>int DeleteQueue(SeqQueue *Q, QueueElementType * x)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zh-CN" sz="2400"/>
              <a:t>		</a:t>
            </a:r>
            <a:r>
              <a:rPr lang="en-US" altLang="zh-CN" sz="2400"/>
              <a:t>{ /*</a:t>
            </a:r>
            <a:r>
              <a:rPr lang="zh-CN" altLang="en-US" sz="2400"/>
              <a:t>删除队列的队头元素，用</a:t>
            </a:r>
            <a:r>
              <a:rPr lang="en-US" altLang="zh-CN" sz="2400"/>
              <a:t>x</a:t>
            </a:r>
            <a:r>
              <a:rPr lang="zh-CN" altLang="en-US" sz="2400"/>
              <a:t>返回其值*</a:t>
            </a:r>
            <a:r>
              <a:rPr lang="en-US" altLang="zh-CN" sz="2400"/>
              <a:t>/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	if</a:t>
            </a:r>
            <a:r>
              <a:rPr lang="zh-CN" altLang="en-US" sz="2400"/>
              <a:t>（</a:t>
            </a:r>
            <a:r>
              <a:rPr lang="en-US" altLang="zh-CN" sz="2400"/>
              <a:t>Q-&gt;front==Q-&gt;rear</a:t>
            </a:r>
            <a:r>
              <a:rPr lang="zh-CN" altLang="en-US" sz="2400"/>
              <a:t>）  </a:t>
            </a:r>
            <a:r>
              <a:rPr lang="en-US" altLang="zh-CN" sz="2400"/>
              <a:t>/*</a:t>
            </a:r>
            <a:r>
              <a:rPr lang="zh-CN" altLang="en-US" sz="2400"/>
              <a:t>队列为空*</a:t>
            </a:r>
            <a:r>
              <a:rPr lang="en-US" altLang="zh-CN" sz="2400"/>
              <a:t>/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		return(FALSE);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	*x=Q-&gt;element[Q-&gt;front];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	Q-&gt;front=(Q-&gt;front+1)%MAXSIZE;  /*</a:t>
            </a:r>
            <a:r>
              <a:rPr lang="zh-CN" altLang="en-US" sz="2400"/>
              <a:t>重新设置队头指针*</a:t>
            </a:r>
            <a:r>
              <a:rPr lang="en-US" altLang="zh-CN" sz="2400"/>
              <a:t>/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	return(TRUE);  /*</a:t>
            </a:r>
            <a:r>
              <a:rPr lang="zh-CN" altLang="en-US" sz="2400"/>
              <a:t>操作成功*</a:t>
            </a:r>
            <a:r>
              <a:rPr lang="en-US" altLang="zh-CN" sz="2400"/>
              <a:t>/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D21F49D-9202-40D6-A538-D7E8EBC9D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3.2.3</a:t>
            </a:r>
            <a:r>
              <a:rPr lang="zh-CN" altLang="en-US"/>
              <a:t>队列应用举例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A9C8A55-3188-46AF-B003-F1461A645D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打印杨辉三角</a:t>
            </a:r>
          </a:p>
          <a:p>
            <a:endParaRPr lang="en-US" altLang="zh-CN"/>
          </a:p>
        </p:txBody>
      </p:sp>
      <p:grpSp>
        <p:nvGrpSpPr>
          <p:cNvPr id="49157" name="Group 5">
            <a:extLst>
              <a:ext uri="{FF2B5EF4-FFF2-40B4-BE49-F238E27FC236}">
                <a16:creationId xmlns:a16="http://schemas.microsoft.com/office/drawing/2014/main" id="{88AC45A7-82AF-4BF1-80D6-E0C2F44FAA86}"/>
              </a:ext>
            </a:extLst>
          </p:cNvPr>
          <p:cNvGrpSpPr>
            <a:grpSpLocks/>
          </p:cNvGrpSpPr>
          <p:nvPr/>
        </p:nvGrpSpPr>
        <p:grpSpPr bwMode="auto">
          <a:xfrm>
            <a:off x="3791744" y="2060848"/>
            <a:ext cx="4824536" cy="3816424"/>
            <a:chOff x="2930" y="5404"/>
            <a:chExt cx="3720" cy="3308"/>
          </a:xfrm>
        </p:grpSpPr>
        <p:pic>
          <p:nvPicPr>
            <p:cNvPr id="49158" name="Picture 6" descr="pan2">
              <a:extLst>
                <a:ext uri="{FF2B5EF4-FFF2-40B4-BE49-F238E27FC236}">
                  <a16:creationId xmlns:a16="http://schemas.microsoft.com/office/drawing/2014/main" id="{A47433A6-7B35-4425-AEE3-0EC821020E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" y="5404"/>
              <a:ext cx="3720" cy="3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59" name="Text Box 7">
              <a:extLst>
                <a:ext uri="{FF2B5EF4-FFF2-40B4-BE49-F238E27FC236}">
                  <a16:creationId xmlns:a16="http://schemas.microsoft.com/office/drawing/2014/main" id="{D66A8622-F959-4D1E-BA35-77BCE19AB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5" y="8296"/>
              <a:ext cx="3361" cy="4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zh-CN" altLang="en-US" sz="900">
                  <a:latin typeface="黑体" panose="02010609060101010101" pitchFamily="49" charset="-122"/>
                  <a:ea typeface="黑体" panose="02010609060101010101" pitchFamily="49" charset="-122"/>
                </a:rPr>
                <a:t>图</a:t>
              </a:r>
              <a:r>
                <a:rPr lang="en-US" altLang="zh-CN" sz="900">
                  <a:latin typeface="黑体" panose="02010609060101010101" pitchFamily="49" charset="-122"/>
                  <a:ea typeface="黑体" panose="02010609060101010101" pitchFamily="49" charset="-122"/>
                </a:rPr>
                <a:t>3.18 </a:t>
              </a:r>
              <a:r>
                <a:rPr lang="zh-CN" altLang="en-US" sz="900">
                  <a:latin typeface="黑体" panose="02010609060101010101" pitchFamily="49" charset="-122"/>
                  <a:ea typeface="黑体" panose="02010609060101010101" pitchFamily="49" charset="-122"/>
                </a:rPr>
                <a:t>杨辉三角形元素入队顺序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43E067D3-AF08-4BD1-847F-4872A4E62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算法思想</a:t>
            </a:r>
            <a:r>
              <a:rPr lang="en-US" altLang="zh-CN"/>
              <a:t>】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89C6CAE6-8316-45DF-AA2E-79AA8C7B8E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/>
              <a:t>由图可看出杨辉三角形的特点：即每一行的第一个元素和最后一个元素均为</a:t>
            </a:r>
            <a:r>
              <a:rPr lang="en-US" altLang="zh-CN" sz="1400"/>
              <a:t>1</a:t>
            </a:r>
            <a:r>
              <a:rPr lang="zh-CN" altLang="en-US" sz="1400"/>
              <a:t>，其他位置上的数字是其上一行中与之相邻的两个整数之和。所以第</a:t>
            </a:r>
            <a:r>
              <a:rPr lang="en-US" altLang="zh-CN" sz="1400"/>
              <a:t>i</a:t>
            </a:r>
            <a:r>
              <a:rPr lang="zh-CN" altLang="en-US" sz="1400"/>
              <a:t>行上的元素要由第</a:t>
            </a:r>
            <a:r>
              <a:rPr lang="en-US" altLang="zh-CN" sz="1400"/>
              <a:t>i-1</a:t>
            </a:r>
            <a:r>
              <a:rPr lang="zh-CN" altLang="en-US" sz="1400"/>
              <a:t>行中的元素来生成。可以利用循环队列实现打印杨辉三角形的过程：在循环队列中依次存放第</a:t>
            </a:r>
            <a:r>
              <a:rPr lang="en-US" altLang="zh-CN" sz="1400"/>
              <a:t>i-1</a:t>
            </a:r>
            <a:r>
              <a:rPr lang="zh-CN" altLang="en-US" sz="1400"/>
              <a:t>行上的元素，然后逐个出队并打印，同时生成第</a:t>
            </a:r>
            <a:r>
              <a:rPr lang="en-US" altLang="zh-CN" sz="1400"/>
              <a:t>i</a:t>
            </a:r>
            <a:r>
              <a:rPr lang="zh-CN" altLang="en-US" sz="1400"/>
              <a:t>行元素并入队。在整个过程中，杨辉三角形中元素的入队顺序如图</a:t>
            </a:r>
            <a:r>
              <a:rPr lang="en-US" altLang="zh-CN" sz="1400"/>
              <a:t>3.18</a:t>
            </a:r>
            <a:r>
              <a:rPr lang="zh-CN" altLang="en-US" sz="1400"/>
              <a:t>所示。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/>
              <a:t>下面以用第</a:t>
            </a:r>
            <a:r>
              <a:rPr lang="en-US" altLang="zh-CN" sz="1400"/>
              <a:t>6</a:t>
            </a:r>
            <a:r>
              <a:rPr lang="zh-CN" altLang="en-US" sz="1400"/>
              <a:t>行元素生成第</a:t>
            </a:r>
            <a:r>
              <a:rPr lang="en-US" altLang="zh-CN" sz="1400"/>
              <a:t>7</a:t>
            </a:r>
            <a:r>
              <a:rPr lang="zh-CN" altLang="en-US" sz="1400"/>
              <a:t>行元素为例说明具体过程。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/>
              <a:t>⑴ 第</a:t>
            </a:r>
            <a:r>
              <a:rPr lang="en-US" altLang="zh-CN" sz="1400"/>
              <a:t>7</a:t>
            </a:r>
            <a:r>
              <a:rPr lang="zh-CN" altLang="en-US" sz="1400"/>
              <a:t>行的第一个元素</a:t>
            </a:r>
            <a:r>
              <a:rPr lang="en-US" altLang="zh-CN" sz="1400"/>
              <a:t>1</a:t>
            </a:r>
            <a:r>
              <a:rPr lang="zh-CN" altLang="en-US" sz="1400"/>
              <a:t>入队。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element[rear]=1;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rear=(rear +1 )% MAXSIZE;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⑵ </a:t>
            </a:r>
            <a:r>
              <a:rPr lang="zh-CN" altLang="en-US" sz="1400"/>
              <a:t>循环做以下操作，产生第</a:t>
            </a:r>
            <a:r>
              <a:rPr lang="en-US" altLang="zh-CN" sz="1400"/>
              <a:t>7</a:t>
            </a:r>
            <a:r>
              <a:rPr lang="zh-CN" altLang="en-US" sz="1400"/>
              <a:t>行的中间</a:t>
            </a:r>
            <a:r>
              <a:rPr lang="en-US" altLang="zh-CN" sz="1400"/>
              <a:t>5</a:t>
            </a:r>
            <a:r>
              <a:rPr lang="zh-CN" altLang="en-US" sz="1400"/>
              <a:t>个元素并入队。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element[rear]=element[front]+element[(front+1) %MAXSIZE]</a:t>
            </a:r>
            <a:r>
              <a:rPr lang="zh-CN" altLang="en-US" sz="1400"/>
              <a:t>；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rear=(rear +1 )% MAXSIZE;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front=(front+1)%MAXSIZE;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⑶ </a:t>
            </a:r>
            <a:r>
              <a:rPr lang="zh-CN" altLang="en-US" sz="1400"/>
              <a:t>第</a:t>
            </a:r>
            <a:r>
              <a:rPr lang="en-US" altLang="zh-CN" sz="1400"/>
              <a:t>6</a:t>
            </a:r>
            <a:r>
              <a:rPr lang="zh-CN" altLang="en-US" sz="1400"/>
              <a:t>行的最后一个元素</a:t>
            </a:r>
            <a:r>
              <a:rPr lang="en-US" altLang="zh-CN" sz="1400"/>
              <a:t>1</a:t>
            </a:r>
            <a:r>
              <a:rPr lang="zh-CN" altLang="en-US" sz="1400"/>
              <a:t>出队。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front=(front+1)%MAXSIZE;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⑷ </a:t>
            </a:r>
            <a:r>
              <a:rPr lang="zh-CN" altLang="en-US" sz="1400"/>
              <a:t>第</a:t>
            </a:r>
            <a:r>
              <a:rPr lang="en-US" altLang="zh-CN" sz="1400"/>
              <a:t>7</a:t>
            </a:r>
            <a:r>
              <a:rPr lang="zh-CN" altLang="en-US" sz="1400"/>
              <a:t>行的最后一个元素</a:t>
            </a:r>
            <a:r>
              <a:rPr lang="en-US" altLang="zh-CN" sz="1400"/>
              <a:t>1</a:t>
            </a:r>
            <a:r>
              <a:rPr lang="zh-CN" altLang="en-US" sz="1400"/>
              <a:t>入队。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element[rear]</a:t>
            </a:r>
            <a:r>
              <a:rPr lang="zh-CN" altLang="en-US" sz="1400"/>
              <a:t>＝</a:t>
            </a:r>
            <a:r>
              <a:rPr lang="en-US" altLang="zh-CN" sz="1400"/>
              <a:t>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rear=(rear +1 )% MAXSIZE;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080591DD-DCAA-4F4B-98BE-DE98D1747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7772400" cy="1143000"/>
          </a:xfrm>
        </p:spPr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算法描述</a:t>
            </a:r>
            <a:r>
              <a:rPr lang="en-US" altLang="zh-CN"/>
              <a:t>】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81F45AA-0A71-4388-A6B6-25C3919915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90800" y="1268414"/>
            <a:ext cx="7772400" cy="49482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void YangHuiTriangle(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{ SeqQueue  Q;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InitQueue (&amp;Q);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EnterQueue (&amp;Q,1);  /* </a:t>
            </a:r>
            <a:r>
              <a:rPr lang="zh-CN" altLang="en-US" sz="1200"/>
              <a:t>第一行元素入队*</a:t>
            </a:r>
            <a:r>
              <a:rPr lang="en-US" altLang="zh-CN" sz="12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for(n=2;n&lt;=N;n++)   /* </a:t>
            </a:r>
            <a:r>
              <a:rPr lang="zh-CN" altLang="en-US" sz="1200"/>
              <a:t>产生第</a:t>
            </a:r>
            <a:r>
              <a:rPr lang="en-US" altLang="zh-CN" sz="1200"/>
              <a:t>n</a:t>
            </a:r>
            <a:r>
              <a:rPr lang="zh-CN" altLang="en-US" sz="1200"/>
              <a:t>行元素并入队，同时打印第</a:t>
            </a:r>
            <a:r>
              <a:rPr lang="en-US" altLang="zh-CN" sz="1200"/>
              <a:t>n-1</a:t>
            </a:r>
            <a:r>
              <a:rPr lang="zh-CN" altLang="en-US" sz="1200"/>
              <a:t>行的元素*</a:t>
            </a:r>
            <a:r>
              <a:rPr lang="en-US" altLang="zh-CN" sz="12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EnterQueue (&amp;Q,1);   /* </a:t>
            </a:r>
            <a:r>
              <a:rPr lang="zh-CN" altLang="en-US" sz="1200"/>
              <a:t>第</a:t>
            </a:r>
            <a:r>
              <a:rPr lang="en-US" altLang="zh-CN" sz="1200"/>
              <a:t>n</a:t>
            </a:r>
            <a:r>
              <a:rPr lang="zh-CN" altLang="en-US" sz="1200"/>
              <a:t>行的第一个元素入队*</a:t>
            </a:r>
            <a:r>
              <a:rPr lang="en-US" altLang="zh-CN" sz="12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for(i=1;i&lt;=n-2;i++)  /* </a:t>
            </a:r>
            <a:r>
              <a:rPr lang="zh-CN" altLang="en-US" sz="1200"/>
              <a:t>利用队中第</a:t>
            </a:r>
            <a:r>
              <a:rPr lang="en-US" altLang="zh-CN" sz="1200"/>
              <a:t>n-1</a:t>
            </a:r>
            <a:r>
              <a:rPr lang="zh-CN" altLang="en-US" sz="1200"/>
              <a:t>行元素产生第</a:t>
            </a:r>
            <a:r>
              <a:rPr lang="en-US" altLang="zh-CN" sz="1200"/>
              <a:t>n</a:t>
            </a:r>
            <a:r>
              <a:rPr lang="zh-CN" altLang="en-US" sz="1200"/>
              <a:t>行的中间</a:t>
            </a:r>
            <a:r>
              <a:rPr lang="en-US" altLang="zh-CN" sz="1200"/>
              <a:t>n-2</a:t>
            </a:r>
            <a:r>
              <a:rPr lang="zh-CN" altLang="en-US" sz="1200"/>
              <a:t>个元素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/>
              <a:t>并入队*</a:t>
            </a:r>
            <a:r>
              <a:rPr lang="en-US" altLang="zh-CN" sz="12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DeleteQueue (&amp;Q,&amp;temp);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Printf(“%d”,temp);     /* </a:t>
            </a:r>
            <a:r>
              <a:rPr lang="zh-CN" altLang="en-US" sz="1200"/>
              <a:t>打印第</a:t>
            </a:r>
            <a:r>
              <a:rPr lang="en-US" altLang="zh-CN" sz="1200"/>
              <a:t>n-1</a:t>
            </a:r>
            <a:r>
              <a:rPr lang="zh-CN" altLang="en-US" sz="1200"/>
              <a:t>行的元素*</a:t>
            </a:r>
            <a:r>
              <a:rPr lang="en-US" altLang="zh-CN" sz="12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GetHead(Q,&amp;x);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temp=temp+x;      /*</a:t>
            </a:r>
            <a:r>
              <a:rPr lang="zh-CN" altLang="en-US" sz="1200"/>
              <a:t>利用队中第</a:t>
            </a:r>
            <a:r>
              <a:rPr lang="en-US" altLang="zh-CN" sz="1200"/>
              <a:t>n-1</a:t>
            </a:r>
            <a:r>
              <a:rPr lang="zh-CN" altLang="en-US" sz="1200"/>
              <a:t>行元素产生第</a:t>
            </a:r>
            <a:r>
              <a:rPr lang="en-US" altLang="zh-CN" sz="1200"/>
              <a:t>n</a:t>
            </a:r>
            <a:r>
              <a:rPr lang="zh-CN" altLang="en-US" sz="1200"/>
              <a:t>行元素*</a:t>
            </a:r>
            <a:r>
              <a:rPr lang="en-US" altLang="zh-CN" sz="12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EnterQueue (&amp;Q,temp);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DeleteQueue (&amp;Q, &amp;x);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printf(“%d”, x);    /* </a:t>
            </a:r>
            <a:r>
              <a:rPr lang="zh-CN" altLang="en-US" sz="1200"/>
              <a:t>打印第</a:t>
            </a:r>
            <a:r>
              <a:rPr lang="en-US" altLang="zh-CN" sz="1200"/>
              <a:t>n-1</a:t>
            </a:r>
            <a:r>
              <a:rPr lang="zh-CN" altLang="en-US" sz="1200"/>
              <a:t>行的最后一个元素 *</a:t>
            </a:r>
            <a:r>
              <a:rPr lang="en-US" altLang="zh-CN" sz="12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EnterQueue (&amp;Q, 1)   /* </a:t>
            </a:r>
            <a:r>
              <a:rPr lang="zh-CN" altLang="en-US" sz="1200"/>
              <a:t>第</a:t>
            </a:r>
            <a:r>
              <a:rPr lang="en-US" altLang="zh-CN" sz="1200"/>
              <a:t>n</a:t>
            </a:r>
            <a:r>
              <a:rPr lang="zh-CN" altLang="en-US" sz="1200"/>
              <a:t>行的最后一个元素入队 *</a:t>
            </a:r>
            <a:r>
              <a:rPr lang="en-US" altLang="zh-CN" sz="12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while(!IsEmpty(Q))     /* </a:t>
            </a:r>
            <a:r>
              <a:rPr lang="zh-CN" altLang="en-US" sz="1200"/>
              <a:t>打印最后一行元素 *</a:t>
            </a:r>
            <a:r>
              <a:rPr lang="en-US" altLang="zh-CN" sz="12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DeleteQueue (&amp;Q, &amp;x);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printf(“%d”, x);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/>
              <a:t>}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6391935-682E-46DE-86CE-EB7F6BA4E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总结与提高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02B63E8-779D-4C2F-9F3D-A015702B53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b="1"/>
              <a:t>【</a:t>
            </a:r>
            <a:r>
              <a:rPr lang="zh-CN" altLang="en-US" sz="1400" b="1"/>
              <a:t>典型题例</a:t>
            </a:r>
            <a:r>
              <a:rPr lang="en-US" altLang="zh-CN" sz="1400" b="1"/>
              <a:t>】</a:t>
            </a:r>
            <a:endParaRPr lang="en-US" altLang="zh-CN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/>
              <a:t>例</a:t>
            </a:r>
            <a:r>
              <a:rPr lang="en-US" altLang="zh-CN" sz="1400"/>
              <a:t>3.8</a:t>
            </a:r>
            <a:r>
              <a:rPr lang="zh-CN" altLang="en-US" sz="1400"/>
              <a:t>设</a:t>
            </a:r>
            <a:r>
              <a:rPr lang="en-US" altLang="zh-CN" sz="1400"/>
              <a:t>m</a:t>
            </a:r>
            <a:r>
              <a:rPr lang="zh-CN" altLang="en-US" sz="1400"/>
              <a:t>、</a:t>
            </a:r>
            <a:r>
              <a:rPr lang="en-US" altLang="zh-CN" sz="1400"/>
              <a:t>n</a:t>
            </a:r>
            <a:r>
              <a:rPr lang="zh-CN" altLang="en-US" sz="1400"/>
              <a:t>均为正整数，指出如下递归函数的功能，并将其改写，要求执行时间尽可能短。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int fun(int m, int n)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 int 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 if (n&gt;m)  return (fun(n, m));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 else if (n==0)  return (m);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else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r=m%n;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return (fun(n, r));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【</a:t>
            </a:r>
            <a:r>
              <a:rPr lang="zh-CN" altLang="en-US" sz="1400"/>
              <a:t>程序功能分析</a:t>
            </a:r>
            <a:r>
              <a:rPr lang="en-US" altLang="zh-CN" sz="1400"/>
              <a:t>】</a:t>
            </a:r>
            <a:r>
              <a:rPr lang="zh-CN" altLang="en-US" sz="1400"/>
              <a:t>该算法要求第一个参数大于第二个参数，否则将换位。当</a:t>
            </a:r>
            <a:r>
              <a:rPr lang="en-US" altLang="zh-CN" sz="1400"/>
              <a:t>m</a:t>
            </a:r>
            <a:r>
              <a:rPr lang="zh-CN" altLang="en-US" sz="1400"/>
              <a:t>大于</a:t>
            </a:r>
            <a:r>
              <a:rPr lang="en-US" altLang="zh-CN" sz="1400"/>
              <a:t>n</a:t>
            </a:r>
            <a:r>
              <a:rPr lang="zh-CN" altLang="en-US" sz="1400"/>
              <a:t>时，首先求出</a:t>
            </a:r>
            <a:r>
              <a:rPr lang="en-US" altLang="zh-CN" sz="1400"/>
              <a:t>m</a:t>
            </a:r>
            <a:r>
              <a:rPr lang="zh-CN" altLang="en-US" sz="1400"/>
              <a:t>除以</a:t>
            </a:r>
            <a:r>
              <a:rPr lang="en-US" altLang="zh-CN" sz="1400"/>
              <a:t>n</a:t>
            </a:r>
            <a:r>
              <a:rPr lang="zh-CN" altLang="en-US" sz="1400"/>
              <a:t>的余数</a:t>
            </a:r>
            <a:r>
              <a:rPr lang="en-US" altLang="zh-CN" sz="1400"/>
              <a:t>r</a:t>
            </a:r>
            <a:r>
              <a:rPr lang="zh-CN" altLang="en-US" sz="1400"/>
              <a:t>，然后让</a:t>
            </a:r>
            <a:r>
              <a:rPr lang="en-US" altLang="zh-CN" sz="1400"/>
              <a:t>n</a:t>
            </a:r>
            <a:r>
              <a:rPr lang="zh-CN" altLang="en-US" sz="1400"/>
              <a:t>做第一个参数，让</a:t>
            </a:r>
            <a:r>
              <a:rPr lang="en-US" altLang="zh-CN" sz="1400"/>
              <a:t>r</a:t>
            </a:r>
            <a:r>
              <a:rPr lang="zh-CN" altLang="en-US" sz="1400"/>
              <a:t>做第二个参数，重复上述过程。这是辗转相除法的过程，该函数的功能是求</a:t>
            </a:r>
            <a:r>
              <a:rPr lang="en-US" altLang="zh-CN" sz="1400"/>
              <a:t>m</a:t>
            </a:r>
            <a:r>
              <a:rPr lang="zh-CN" altLang="en-US" sz="1400"/>
              <a:t>和</a:t>
            </a:r>
            <a:r>
              <a:rPr lang="en-US" altLang="zh-CN" sz="1400"/>
              <a:t>n</a:t>
            </a:r>
            <a:r>
              <a:rPr lang="zh-CN" altLang="en-US" sz="1400"/>
              <a:t>的最大公约数。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【</a:t>
            </a:r>
            <a:r>
              <a:rPr lang="zh-CN" altLang="en-US" sz="1400"/>
              <a:t>改写思路</a:t>
            </a:r>
            <a:r>
              <a:rPr lang="en-US" altLang="zh-CN" sz="1400"/>
              <a:t>】</a:t>
            </a:r>
            <a:r>
              <a:rPr lang="zh-CN" altLang="en-US" sz="1400"/>
              <a:t>要将上述最大公约数的递归函数改写，使执行时间尽可能短，关键要将递归变为非递归，对求最大公约数的辗转相除法可以化成迭代的直线型循环实现。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CF89DDDC-37F6-46E4-BF8B-305324540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【</a:t>
            </a:r>
            <a:r>
              <a:rPr lang="zh-CN" altLang="en-US" sz="4000"/>
              <a:t>算法描述</a:t>
            </a:r>
            <a:r>
              <a:rPr lang="en-US" altLang="zh-CN" sz="4000"/>
              <a:t>】</a:t>
            </a:r>
            <a:br>
              <a:rPr lang="en-US" altLang="zh-CN" sz="4000"/>
            </a:br>
            <a:endParaRPr lang="en-US" altLang="zh-CN" sz="4000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BDE4D0E6-A149-435E-A5E5-ED46D55238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int fun(int m, int n)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int 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do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r=m%n;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m=n;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n=r;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} while (r!=0);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return (m);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467BFDFB-3085-4BBD-BEB6-34DF9B4FF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219201"/>
            <a:ext cx="685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ea typeface="黑体" panose="02010609060101010101" pitchFamily="49" charset="-122"/>
              </a:rPr>
              <a:t>3.1.2  </a:t>
            </a:r>
            <a:r>
              <a:rPr lang="zh-CN" altLang="en-US" sz="4000" b="1">
                <a:ea typeface="黑体" panose="02010609060101010101" pitchFamily="49" charset="-122"/>
              </a:rPr>
              <a:t>栈的表示和实现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77F6D03B-4E18-4CF1-879E-56287D4B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362200"/>
            <a:ext cx="80772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3300"/>
                </a:solidFill>
              </a:rPr>
              <a:t>栈</a:t>
            </a:r>
            <a:r>
              <a:rPr lang="zh-CN" altLang="en-US" sz="3600" b="1"/>
              <a:t>在计算机中主要有</a:t>
            </a:r>
            <a:r>
              <a:rPr lang="zh-CN" altLang="en-US" sz="3600" b="1">
                <a:solidFill>
                  <a:srgbClr val="0066FF"/>
                </a:solidFill>
              </a:rPr>
              <a:t>两种</a:t>
            </a:r>
            <a:r>
              <a:rPr lang="zh-CN" altLang="en-US" sz="3600" b="1"/>
              <a:t>基本的存储结构：</a:t>
            </a:r>
            <a:r>
              <a:rPr lang="zh-CN" altLang="en-US" sz="3600" b="1">
                <a:solidFill>
                  <a:srgbClr val="FF00FF"/>
                </a:solidFill>
              </a:rPr>
              <a:t>顺序存储结构</a:t>
            </a:r>
            <a:r>
              <a:rPr lang="zh-CN" altLang="en-US" sz="3600" b="1"/>
              <a:t>和</a:t>
            </a:r>
            <a:r>
              <a:rPr lang="zh-CN" altLang="en-US" sz="3600" b="1">
                <a:solidFill>
                  <a:srgbClr val="FF00FF"/>
                </a:solidFill>
              </a:rPr>
              <a:t>链式存储结构</a:t>
            </a:r>
            <a:r>
              <a:rPr lang="zh-CN" altLang="en-US" sz="3600" b="1"/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3600" b="1"/>
              <a:t>顺序存储的栈为</a:t>
            </a:r>
            <a:r>
              <a:rPr lang="zh-CN" altLang="en-US" sz="3600" b="1">
                <a:solidFill>
                  <a:srgbClr val="FF00FF"/>
                </a:solidFill>
              </a:rPr>
              <a:t>顺序栈；</a:t>
            </a:r>
            <a:endParaRPr lang="zh-CN" altLang="en-US" sz="3600" b="1"/>
          </a:p>
          <a:p>
            <a:pPr>
              <a:spcBef>
                <a:spcPct val="50000"/>
              </a:spcBef>
            </a:pPr>
            <a:r>
              <a:rPr lang="zh-CN" altLang="en-US" sz="3600" b="1"/>
              <a:t>链式存储的栈为</a:t>
            </a:r>
            <a:r>
              <a:rPr lang="zh-CN" altLang="en-US" sz="3600" b="1">
                <a:solidFill>
                  <a:srgbClr val="FF00FF"/>
                </a:solidFill>
              </a:rPr>
              <a:t>链栈</a:t>
            </a:r>
            <a:r>
              <a:rPr lang="zh-CN" altLang="en-US" sz="3600" b="1"/>
              <a:t>。</a:t>
            </a:r>
            <a:endParaRPr lang="zh-CN" altLang="en-US" sz="3600" b="1">
              <a:solidFill>
                <a:srgbClr val="FF3300"/>
              </a:solidFill>
            </a:endParaRPr>
          </a:p>
        </p:txBody>
      </p:sp>
      <p:sp>
        <p:nvSpPr>
          <p:cNvPr id="11268" name="AutoShape 4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119CB0B3-FCC6-47CE-B068-FEF6EC7EC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5626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519755AA-3CA5-436F-A223-5F694162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066801"/>
            <a:ext cx="6934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9C29B42F-31C9-44D5-B8C7-AD1F10852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057400"/>
            <a:ext cx="80772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顺序栈是用顺序存储结构实现的栈，即利用一组</a:t>
            </a:r>
            <a:r>
              <a:rPr lang="zh-CN" altLang="en-US" sz="3600" b="1">
                <a:solidFill>
                  <a:srgbClr val="0066FF"/>
                </a:solidFill>
              </a:rPr>
              <a:t>地址连续</a:t>
            </a:r>
            <a:r>
              <a:rPr lang="zh-CN" altLang="en-US" sz="3600" b="1"/>
              <a:t>的存储单元依次存放</a:t>
            </a:r>
            <a:r>
              <a:rPr lang="zh-CN" altLang="en-US" sz="3600" b="1">
                <a:solidFill>
                  <a:srgbClr val="FF00FF"/>
                </a:solidFill>
              </a:rPr>
              <a:t>自栈底到栈顶</a:t>
            </a:r>
            <a:r>
              <a:rPr lang="zh-CN" altLang="en-US" sz="3600" b="1"/>
              <a:t>的数据元素，同时由于栈的操作的特殊性，还必须附设一个</a:t>
            </a:r>
            <a:r>
              <a:rPr lang="zh-CN" altLang="en-US" sz="3600" b="1">
                <a:solidFill>
                  <a:srgbClr val="FF00FF"/>
                </a:solidFill>
              </a:rPr>
              <a:t>位置指针</a:t>
            </a:r>
            <a:r>
              <a:rPr lang="en-US" altLang="zh-CN" sz="3600" b="1">
                <a:solidFill>
                  <a:srgbClr val="FF00FF"/>
                </a:solidFill>
              </a:rPr>
              <a:t>top</a:t>
            </a:r>
            <a:r>
              <a:rPr lang="zh-CN" altLang="en-US" sz="3600" b="1"/>
              <a:t>（栈顶指针）来动态地指示栈顶元素在顺序栈中的位置。通常以</a:t>
            </a:r>
            <a:r>
              <a:rPr lang="en-US" altLang="zh-CN" sz="3600" b="1"/>
              <a:t>top = -1</a:t>
            </a:r>
            <a:r>
              <a:rPr lang="zh-CN" altLang="en-US" sz="3600" b="1"/>
              <a:t>表示空栈。</a:t>
            </a:r>
          </a:p>
        </p:txBody>
      </p:sp>
      <p:sp>
        <p:nvSpPr>
          <p:cNvPr id="12292" name="AutoShape 4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F3F2DA47-9184-4773-AD12-D5E3129DD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7912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5EB44BD3-DA2E-4ADE-A01A-B189DB835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762000"/>
            <a:ext cx="731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黑体" panose="02010609060101010101" pitchFamily="49" charset="-122"/>
              </a:rPr>
              <a:t>用</a:t>
            </a:r>
            <a:r>
              <a:rPr lang="en-US" altLang="zh-CN" sz="3600" b="1">
                <a:ea typeface="黑体" panose="02010609060101010101" pitchFamily="49" charset="-122"/>
              </a:rPr>
              <a:t>C</a:t>
            </a:r>
            <a:r>
              <a:rPr lang="zh-CN" altLang="en-US" sz="3600" b="1">
                <a:ea typeface="黑体" panose="02010609060101010101" pitchFamily="49" charset="-122"/>
              </a:rPr>
              <a:t>语言定义栈的顺序存储结构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4C08C390-C585-4202-87FF-121A2F6C6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447801"/>
            <a:ext cx="8001000" cy="500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/>
              <a:t>#define TRUE 1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/>
              <a:t>#define FALSE 0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/>
              <a:t>#define Stack_Size 50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/>
              <a:t> typedef struct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/>
              <a:t>{StackElementType  elem[Stack_Size]; 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/>
              <a:t>/*</a:t>
            </a:r>
            <a:r>
              <a:rPr lang="zh-CN" altLang="en-US" sz="2800" b="1"/>
              <a:t>用来存放栈中元素的一维数组*</a:t>
            </a:r>
            <a:r>
              <a:rPr lang="en-US" altLang="zh-CN" sz="28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/>
              <a:t>int  top;         /*</a:t>
            </a:r>
            <a:r>
              <a:rPr lang="zh-CN" altLang="en-US" sz="2800" b="1"/>
              <a:t>用来存放栈顶元素的下标*</a:t>
            </a:r>
            <a:r>
              <a:rPr lang="en-US" altLang="zh-CN" sz="2800" b="1"/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/>
              <a:t>}SeqStack;</a:t>
            </a:r>
          </a:p>
        </p:txBody>
      </p:sp>
      <p:sp>
        <p:nvSpPr>
          <p:cNvPr id="13316" name="AutoShape 4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04C0FF3C-65E5-482B-AF68-07878CCF0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9436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54EC42AF-93F8-475A-A287-663EDE6AE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066801"/>
            <a:ext cx="670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ea typeface="黑体" panose="02010609060101010101" pitchFamily="49" charset="-122"/>
              </a:rPr>
              <a:t>顺序栈中的进栈和出栈图例</a:t>
            </a:r>
          </a:p>
        </p:txBody>
      </p:sp>
      <p:graphicFrame>
        <p:nvGraphicFramePr>
          <p:cNvPr id="14376" name="Group 40">
            <a:extLst>
              <a:ext uri="{FF2B5EF4-FFF2-40B4-BE49-F238E27FC236}">
                <a16:creationId xmlns:a16="http://schemas.microsoft.com/office/drawing/2014/main" id="{2BAF59BE-FB18-4474-BB67-34F616BAE51B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2743200"/>
          <a:ext cx="685800" cy="3048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663084041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91676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530972"/>
                  </a:ext>
                </a:extLst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304852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863137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180186"/>
                  </a:ext>
                </a:extLst>
              </a:tr>
            </a:tbl>
          </a:graphicData>
        </a:graphic>
      </p:graphicFrame>
      <p:graphicFrame>
        <p:nvGraphicFramePr>
          <p:cNvPr id="14377" name="Group 41">
            <a:extLst>
              <a:ext uri="{FF2B5EF4-FFF2-40B4-BE49-F238E27FC236}">
                <a16:creationId xmlns:a16="http://schemas.microsoft.com/office/drawing/2014/main" id="{56FCDAC5-6A80-44BB-85B8-BEAF1BA0992B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2743200"/>
          <a:ext cx="685800" cy="3048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597081926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094627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858589"/>
                  </a:ext>
                </a:extLst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089649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00256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439826"/>
                  </a:ext>
                </a:extLst>
              </a:tr>
            </a:tbl>
          </a:graphicData>
        </a:graphic>
      </p:graphicFrame>
      <p:graphicFrame>
        <p:nvGraphicFramePr>
          <p:cNvPr id="14391" name="Group 55">
            <a:extLst>
              <a:ext uri="{FF2B5EF4-FFF2-40B4-BE49-F238E27FC236}">
                <a16:creationId xmlns:a16="http://schemas.microsoft.com/office/drawing/2014/main" id="{8AD31DCF-695B-4141-A8D0-CA1AD50D8213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2743200"/>
          <a:ext cx="685800" cy="3048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524406275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307911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639176"/>
                  </a:ext>
                </a:extLst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99257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69878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805167"/>
                  </a:ext>
                </a:extLst>
              </a:tr>
            </a:tbl>
          </a:graphicData>
        </a:graphic>
      </p:graphicFrame>
      <p:graphicFrame>
        <p:nvGraphicFramePr>
          <p:cNvPr id="14405" name="Group 69">
            <a:extLst>
              <a:ext uri="{FF2B5EF4-FFF2-40B4-BE49-F238E27FC236}">
                <a16:creationId xmlns:a16="http://schemas.microsoft.com/office/drawing/2014/main" id="{DA812F22-3C7B-4510-8915-080E98B7335C}"/>
              </a:ext>
            </a:extLst>
          </p:cNvPr>
          <p:cNvGraphicFramePr>
            <a:graphicFrameLocks noGrp="1"/>
          </p:cNvGraphicFramePr>
          <p:nvPr/>
        </p:nvGraphicFramePr>
        <p:xfrm>
          <a:off x="8001000" y="2743200"/>
          <a:ext cx="685800" cy="3048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596238870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800378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936294"/>
                  </a:ext>
                </a:extLst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295546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403109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346674"/>
                  </a:ext>
                </a:extLst>
              </a:tr>
            </a:tbl>
          </a:graphicData>
        </a:graphic>
      </p:graphicFrame>
      <p:sp>
        <p:nvSpPr>
          <p:cNvPr id="14419" name="Line 83">
            <a:extLst>
              <a:ext uri="{FF2B5EF4-FFF2-40B4-BE49-F238E27FC236}">
                <a16:creationId xmlns:a16="http://schemas.microsoft.com/office/drawing/2014/main" id="{36A99C72-E2DB-4D7A-A21D-5C24E0465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6096000"/>
            <a:ext cx="457200" cy="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420" name="Text Box 84">
            <a:extLst>
              <a:ext uri="{FF2B5EF4-FFF2-40B4-BE49-F238E27FC236}">
                <a16:creationId xmlns:a16="http://schemas.microsoft.com/office/drawing/2014/main" id="{1C84B474-CE37-47AC-BE89-F12B2828B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7150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top</a:t>
            </a:r>
          </a:p>
        </p:txBody>
      </p:sp>
      <p:sp>
        <p:nvSpPr>
          <p:cNvPr id="14421" name="Text Box 85">
            <a:extLst>
              <a:ext uri="{FF2B5EF4-FFF2-40B4-BE49-F238E27FC236}">
                <a16:creationId xmlns:a16="http://schemas.microsoft.com/office/drawing/2014/main" id="{8F73907C-D744-47B3-A231-DD3A02313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1816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 </a:t>
            </a:r>
            <a:r>
              <a:rPr lang="en-US" altLang="zh-CN" sz="2000">
                <a:solidFill>
                  <a:srgbClr val="FF3300"/>
                </a:solidFill>
              </a:rPr>
              <a:t>top</a:t>
            </a:r>
          </a:p>
        </p:txBody>
      </p:sp>
      <p:sp>
        <p:nvSpPr>
          <p:cNvPr id="14422" name="Line 86">
            <a:extLst>
              <a:ext uri="{FF2B5EF4-FFF2-40B4-BE49-F238E27FC236}">
                <a16:creationId xmlns:a16="http://schemas.microsoft.com/office/drawing/2014/main" id="{5539E616-B92C-45DD-927D-6ECE55FCD1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562600"/>
            <a:ext cx="533400" cy="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423" name="Text Box 87">
            <a:extLst>
              <a:ext uri="{FF2B5EF4-FFF2-40B4-BE49-F238E27FC236}">
                <a16:creationId xmlns:a16="http://schemas.microsoft.com/office/drawing/2014/main" id="{532896B0-B599-414E-B266-39E3C95C1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6670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 </a:t>
            </a:r>
            <a:r>
              <a:rPr lang="en-US" altLang="zh-CN" sz="2000">
                <a:solidFill>
                  <a:srgbClr val="FF3300"/>
                </a:solidFill>
              </a:rPr>
              <a:t>top</a:t>
            </a:r>
          </a:p>
        </p:txBody>
      </p:sp>
      <p:sp>
        <p:nvSpPr>
          <p:cNvPr id="14424" name="Line 88">
            <a:extLst>
              <a:ext uri="{FF2B5EF4-FFF2-40B4-BE49-F238E27FC236}">
                <a16:creationId xmlns:a16="http://schemas.microsoft.com/office/drawing/2014/main" id="{828BE0E8-E238-4E65-A7F8-0DE73B291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048000"/>
            <a:ext cx="533400" cy="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425" name="Text Box 89">
            <a:extLst>
              <a:ext uri="{FF2B5EF4-FFF2-40B4-BE49-F238E27FC236}">
                <a16:creationId xmlns:a16="http://schemas.microsoft.com/office/drawing/2014/main" id="{F73B7160-263D-483E-BBFC-0CF6CFD69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720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 </a:t>
            </a:r>
            <a:r>
              <a:rPr lang="en-US" altLang="zh-CN" sz="2000">
                <a:solidFill>
                  <a:srgbClr val="FF3300"/>
                </a:solidFill>
              </a:rPr>
              <a:t>top</a:t>
            </a:r>
          </a:p>
        </p:txBody>
      </p:sp>
      <p:sp>
        <p:nvSpPr>
          <p:cNvPr id="14426" name="Line 90">
            <a:extLst>
              <a:ext uri="{FF2B5EF4-FFF2-40B4-BE49-F238E27FC236}">
                <a16:creationId xmlns:a16="http://schemas.microsoft.com/office/drawing/2014/main" id="{CEA482CB-3E0A-4A6F-A8DC-00DEE1FC4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953000"/>
            <a:ext cx="533400" cy="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427" name="AutoShape 91">
            <a:hlinkClick r:id="rId2" action="ppaction://hlinkpres?slideindex=1&amp;slidetitle=" highlightClick="1"/>
            <a:extLst>
              <a:ext uri="{FF2B5EF4-FFF2-40B4-BE49-F238E27FC236}">
                <a16:creationId xmlns:a16="http://schemas.microsoft.com/office/drawing/2014/main" id="{0DAA39F7-DF39-403A-921D-07478BBC7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5943600"/>
            <a:ext cx="1066800" cy="609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>
                <a:solidFill>
                  <a:srgbClr val="FF3300"/>
                </a:solidFill>
              </a:rPr>
              <a:t>返回主目录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chap02</Template>
  <TotalTime>1877</TotalTime>
  <Words>4372</Words>
  <Application>Microsoft Office PowerPoint</Application>
  <PresentationFormat>宽屏</PresentationFormat>
  <Paragraphs>500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6" baseType="lpstr">
      <vt:lpstr>黑体</vt:lpstr>
      <vt:lpstr>宋体</vt:lpstr>
      <vt:lpstr>微软雅黑</vt:lpstr>
      <vt:lpstr>Arial</vt:lpstr>
      <vt:lpstr>Consolas</vt:lpstr>
      <vt:lpstr>Times New Roman</vt:lpstr>
      <vt:lpstr>Wingdings</vt:lpstr>
      <vt:lpstr>tm2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3.2.1队列的定义</vt:lpstr>
      <vt:lpstr>队列的抽象数据类型定义：</vt:lpstr>
      <vt:lpstr>3.2.2队列的表示与实现</vt:lpstr>
      <vt:lpstr>链队列 </vt:lpstr>
      <vt:lpstr>PowerPoint 演示文稿</vt:lpstr>
      <vt:lpstr>链队列定义：</vt:lpstr>
      <vt:lpstr>链队列的基本操作：</vt:lpstr>
      <vt:lpstr>初始化操作</vt:lpstr>
      <vt:lpstr>入队操作 </vt:lpstr>
      <vt:lpstr>出队操作</vt:lpstr>
      <vt:lpstr>循环队列</vt:lpstr>
      <vt:lpstr>PowerPoint 演示文稿</vt:lpstr>
      <vt:lpstr>PowerPoint 演示文稿</vt:lpstr>
      <vt:lpstr>循环队列图示</vt:lpstr>
      <vt:lpstr>循环队列的类型定义：</vt:lpstr>
      <vt:lpstr>循环队列的基本操作 </vt:lpstr>
      <vt:lpstr>初始化操作 </vt:lpstr>
      <vt:lpstr>入队操作 </vt:lpstr>
      <vt:lpstr>出队操作 </vt:lpstr>
      <vt:lpstr>3.2.3队列应用举例</vt:lpstr>
      <vt:lpstr>【算法思想】</vt:lpstr>
      <vt:lpstr>【算法描述】</vt:lpstr>
      <vt:lpstr>总结与提高</vt:lpstr>
      <vt:lpstr>【算法描述】 </vt:lpstr>
    </vt:vector>
  </TitlesOfParts>
  <Company>lxq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lxq</dc:creator>
  <cp:lastModifiedBy>Bai Zhongjian</cp:lastModifiedBy>
  <cp:revision>37</cp:revision>
  <dcterms:created xsi:type="dcterms:W3CDTF">1997-01-06T01:03:13Z</dcterms:created>
  <dcterms:modified xsi:type="dcterms:W3CDTF">2020-02-12T01:59:02Z</dcterms:modified>
</cp:coreProperties>
</file>