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9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44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96" autoAdjust="0"/>
    <p:restoredTop sz="90929"/>
  </p:normalViewPr>
  <p:slideViewPr>
    <p:cSldViewPr>
      <p:cViewPr varScale="1">
        <p:scale>
          <a:sx n="78" d="100"/>
          <a:sy n="78" d="100"/>
        </p:scale>
        <p:origin x="74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03309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6875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274234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47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6544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1219200" y="2362200"/>
            <a:ext cx="10668000" cy="3733800"/>
          </a:xfrm>
        </p:spPr>
        <p:txBody>
          <a:bodyPr/>
          <a:lstStyle/>
          <a:p>
            <a:pPr lvl="0"/>
            <a:r>
              <a:rPr lang="zh-CN" altLang="en-US" noProof="0"/>
              <a:t>单击图标添加 </a:t>
            </a:r>
            <a:r>
              <a:rPr lang="en-US" altLang="zh-CN" noProof="0"/>
              <a:t>SmartArt </a:t>
            </a:r>
            <a:r>
              <a:rPr lang="zh-CN" altLang="en-US" noProof="0"/>
              <a:t>图形</a:t>
            </a:r>
          </a:p>
        </p:txBody>
      </p:sp>
      <p:sp>
        <p:nvSpPr>
          <p:cNvPr id="4" name="Rectangle 8">
            <a:extLst>
              <a:ext uri="{FF2B5EF4-FFF2-40B4-BE49-F238E27FC236}">
                <a16:creationId xmlns:a16="http://schemas.microsoft.com/office/drawing/2014/main" id="{25D28D4A-80D4-4B8D-9782-CCDEB81479E8}"/>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9">
            <a:extLst>
              <a:ext uri="{FF2B5EF4-FFF2-40B4-BE49-F238E27FC236}">
                <a16:creationId xmlns:a16="http://schemas.microsoft.com/office/drawing/2014/main" id="{4CC1CD5A-5E27-4063-88D7-D8032948FE68}"/>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7FCC75C2-126E-428D-B8BF-3BED8876463C}"/>
              </a:ext>
            </a:extLst>
          </p:cNvPr>
          <p:cNvSpPr>
            <a:spLocks noGrp="1" noChangeArrowheads="1"/>
          </p:cNvSpPr>
          <p:nvPr>
            <p:ph type="sldNum" sz="quarter" idx="12"/>
          </p:nvPr>
        </p:nvSpPr>
        <p:spPr>
          <a:ln/>
        </p:spPr>
        <p:txBody>
          <a:bodyPr/>
          <a:lstStyle>
            <a:lvl1pPr>
              <a:defRPr/>
            </a:lvl1pPr>
          </a:lstStyle>
          <a:p>
            <a:fld id="{B252982E-FD73-459D-8ADE-F78C7FF4C9C5}" type="slidenum">
              <a:rPr lang="en-US" altLang="zh-CN" smtClean="0"/>
              <a:pPr/>
              <a:t>‹#›</a:t>
            </a:fld>
            <a:endParaRPr lang="en-US" altLang="zh-CN" sz="1400"/>
          </a:p>
        </p:txBody>
      </p:sp>
    </p:spTree>
    <p:extLst>
      <p:ext uri="{BB962C8B-B14F-4D97-AF65-F5344CB8AC3E}">
        <p14:creationId xmlns:p14="http://schemas.microsoft.com/office/powerpoint/2010/main" val="290179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BB01F-1851-4F53-8237-A7EDBF8756EE}"/>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BDA57B-0BA8-499A-A76C-5638E7EC7CB5}"/>
              </a:ext>
            </a:extLst>
          </p:cNvPr>
          <p:cNvSpPr>
            <a:spLocks noGrp="1"/>
          </p:cNvSpPr>
          <p:nvPr>
            <p:ph type="body" sz="half" idx="1"/>
          </p:nvPr>
        </p:nvSpPr>
        <p:spPr>
          <a:xfrm>
            <a:off x="12192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50E182-3E46-43F6-A6A3-F4143B319C2F}"/>
              </a:ext>
            </a:extLst>
          </p:cNvPr>
          <p:cNvSpPr>
            <a:spLocks noGrp="1"/>
          </p:cNvSpPr>
          <p:nvPr>
            <p:ph sz="half" idx="2"/>
          </p:nvPr>
        </p:nvSpPr>
        <p:spPr>
          <a:xfrm>
            <a:off x="66548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C52CBA3-1832-4837-8D41-19D8AF12E538}"/>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C232F77-B0A6-4700-8EC7-A90AA2FF3091}"/>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5718DE9-F118-4D6E-9ECD-E1A3FBB5A662}"/>
              </a:ext>
            </a:extLst>
          </p:cNvPr>
          <p:cNvSpPr>
            <a:spLocks noGrp="1"/>
          </p:cNvSpPr>
          <p:nvPr>
            <p:ph type="sldNum" sz="quarter" idx="12"/>
          </p:nvPr>
        </p:nvSpPr>
        <p:spPr>
          <a:xfrm>
            <a:off x="112187" y="6343650"/>
            <a:ext cx="783167" cy="488950"/>
          </a:xfrm>
        </p:spPr>
        <p:txBody>
          <a:bodyPr/>
          <a:lstStyle>
            <a:lvl1pPr>
              <a:defRPr/>
            </a:lvl1pPr>
          </a:lstStyle>
          <a:p>
            <a:fld id="{B252982E-FD73-459D-8ADE-F78C7FF4C9C5}" type="slidenum">
              <a:rPr lang="en-US" altLang="zh-CN" smtClean="0"/>
              <a:pPr/>
              <a:t>‹#›</a:t>
            </a:fld>
            <a:endParaRPr lang="en-US" altLang="zh-CN" sz="1400"/>
          </a:p>
        </p:txBody>
      </p:sp>
    </p:spTree>
    <p:extLst>
      <p:ext uri="{BB962C8B-B14F-4D97-AF65-F5344CB8AC3E}">
        <p14:creationId xmlns:p14="http://schemas.microsoft.com/office/powerpoint/2010/main" val="273318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9EB24-5EFA-48A3-99B7-9A71E0E92870}"/>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BADCD9A1-12F0-4872-A7ED-6BC9AF2F1CDA}"/>
              </a:ext>
            </a:extLst>
          </p:cNvPr>
          <p:cNvSpPr>
            <a:spLocks noGrp="1"/>
          </p:cNvSpPr>
          <p:nvPr>
            <p:ph type="tbl" idx="1"/>
          </p:nvPr>
        </p:nvSpPr>
        <p:spPr>
          <a:xfrm>
            <a:off x="1219200" y="2362200"/>
            <a:ext cx="10668000" cy="3733800"/>
          </a:xfrm>
        </p:spPr>
        <p:txBody>
          <a:bodyPr/>
          <a:lstStyle/>
          <a:p>
            <a:r>
              <a:rPr lang="zh-CN" altLang="en-US"/>
              <a:t>单击图标添加表格</a:t>
            </a:r>
          </a:p>
        </p:txBody>
      </p:sp>
      <p:sp>
        <p:nvSpPr>
          <p:cNvPr id="4" name="日期占位符 3">
            <a:extLst>
              <a:ext uri="{FF2B5EF4-FFF2-40B4-BE49-F238E27FC236}">
                <a16:creationId xmlns:a16="http://schemas.microsoft.com/office/drawing/2014/main" id="{C441734B-5674-4EBE-BD74-77512DDEC3D9}"/>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9B46DDC-DC00-4516-9D7F-90408D57BEEA}"/>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5F439C3-B865-4FE8-AE29-C0261AA89152}"/>
              </a:ext>
            </a:extLst>
          </p:cNvPr>
          <p:cNvSpPr>
            <a:spLocks noGrp="1"/>
          </p:cNvSpPr>
          <p:nvPr>
            <p:ph type="sldNum" sz="quarter" idx="12"/>
          </p:nvPr>
        </p:nvSpPr>
        <p:spPr>
          <a:xfrm>
            <a:off x="112187" y="6343650"/>
            <a:ext cx="783167" cy="488950"/>
          </a:xfrm>
        </p:spPr>
        <p:txBody>
          <a:bodyPr/>
          <a:lstStyle>
            <a:lvl1pPr>
              <a:defRPr/>
            </a:lvl1pPr>
          </a:lstStyle>
          <a:p>
            <a:fld id="{B252982E-FD73-459D-8ADE-F78C7FF4C9C5}" type="slidenum">
              <a:rPr lang="en-US" altLang="zh-CN" smtClean="0"/>
              <a:pPr/>
              <a:t>‹#›</a:t>
            </a:fld>
            <a:endParaRPr lang="en-US" altLang="zh-CN" sz="1400"/>
          </a:p>
        </p:txBody>
      </p:sp>
    </p:spTree>
    <p:extLst>
      <p:ext uri="{BB962C8B-B14F-4D97-AF65-F5344CB8AC3E}">
        <p14:creationId xmlns:p14="http://schemas.microsoft.com/office/powerpoint/2010/main" val="358268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extLst>
      <p:ext uri="{BB962C8B-B14F-4D97-AF65-F5344CB8AC3E}">
        <p14:creationId xmlns:p14="http://schemas.microsoft.com/office/powerpoint/2010/main" val="6538331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Lst>
  <p:txStyles>
    <p:titleStyle>
      <a:lvl1pPr algn="ctr" rtl="0" eaLnBrk="1" fontAlgn="base" hangingPunct="1">
        <a:spcBef>
          <a:spcPct val="0"/>
        </a:spcBef>
        <a:spcAft>
          <a:spcPct val="0"/>
        </a:spcAft>
        <a:defRPr sz="3600">
          <a:solidFill>
            <a:srgbClr val="990033"/>
          </a:solidFill>
          <a:latin typeface="+mj-lt"/>
          <a:ea typeface="+mj-ea"/>
          <a:cs typeface="+mj-cs"/>
        </a:defRPr>
      </a:lvl1pPr>
      <a:lvl2pPr algn="ctr" rtl="0" eaLnBrk="1" fontAlgn="base" hangingPunct="1">
        <a:spcBef>
          <a:spcPct val="0"/>
        </a:spcBef>
        <a:spcAft>
          <a:spcPct val="0"/>
        </a:spcAft>
        <a:defRPr sz="3200">
          <a:solidFill>
            <a:srgbClr val="B82F25"/>
          </a:solidFill>
          <a:latin typeface="Arial" charset="0"/>
        </a:defRPr>
      </a:lvl2pPr>
      <a:lvl3pPr algn="ctr" rtl="0" eaLnBrk="1" fontAlgn="base" hangingPunct="1">
        <a:spcBef>
          <a:spcPct val="0"/>
        </a:spcBef>
        <a:spcAft>
          <a:spcPct val="0"/>
        </a:spcAft>
        <a:defRPr sz="3200">
          <a:solidFill>
            <a:srgbClr val="B82F25"/>
          </a:solidFill>
          <a:latin typeface="Arial" charset="0"/>
        </a:defRPr>
      </a:lvl3pPr>
      <a:lvl4pPr algn="ctr" rtl="0" eaLnBrk="1" fontAlgn="base" hangingPunct="1">
        <a:spcBef>
          <a:spcPct val="0"/>
        </a:spcBef>
        <a:spcAft>
          <a:spcPct val="0"/>
        </a:spcAft>
        <a:defRPr sz="3200">
          <a:solidFill>
            <a:srgbClr val="B82F25"/>
          </a:solidFill>
          <a:latin typeface="Arial" charset="0"/>
        </a:defRPr>
      </a:lvl4pPr>
      <a:lvl5pPr algn="ctr" rtl="0" eaLnBrk="1" fontAlgn="base" hangingPunct="1">
        <a:spcBef>
          <a:spcPct val="0"/>
        </a:spcBef>
        <a:spcAft>
          <a:spcPct val="0"/>
        </a:spcAft>
        <a:defRPr sz="3200">
          <a:solidFill>
            <a:srgbClr val="B82F25"/>
          </a:solidFill>
          <a:latin typeface="Arial" charset="0"/>
        </a:defRPr>
      </a:lvl5pPr>
      <a:lvl6pPr marL="457200" algn="ctr" rtl="0" eaLnBrk="1" fontAlgn="base" hangingPunct="1">
        <a:spcBef>
          <a:spcPct val="0"/>
        </a:spcBef>
        <a:spcAft>
          <a:spcPct val="0"/>
        </a:spcAft>
        <a:defRPr sz="3200">
          <a:solidFill>
            <a:srgbClr val="FF7706"/>
          </a:solidFill>
          <a:latin typeface="Arial" charset="0"/>
        </a:defRPr>
      </a:lvl6pPr>
      <a:lvl7pPr marL="914400" algn="ctr" rtl="0" eaLnBrk="1" fontAlgn="base" hangingPunct="1">
        <a:spcBef>
          <a:spcPct val="0"/>
        </a:spcBef>
        <a:spcAft>
          <a:spcPct val="0"/>
        </a:spcAft>
        <a:defRPr sz="3200">
          <a:solidFill>
            <a:srgbClr val="FF7706"/>
          </a:solidFill>
          <a:latin typeface="Arial" charset="0"/>
        </a:defRPr>
      </a:lvl7pPr>
      <a:lvl8pPr marL="1371600" algn="ctr" rtl="0" eaLnBrk="1" fontAlgn="base" hangingPunct="1">
        <a:spcBef>
          <a:spcPct val="0"/>
        </a:spcBef>
        <a:spcAft>
          <a:spcPct val="0"/>
        </a:spcAft>
        <a:defRPr sz="3200">
          <a:solidFill>
            <a:srgbClr val="FF7706"/>
          </a:solidFill>
          <a:latin typeface="Arial" charset="0"/>
        </a:defRPr>
      </a:lvl8pPr>
      <a:lvl9pPr marL="1828800" algn="ctr" rtl="0" eaLnBrk="1" fontAlgn="base" hangingPunct="1">
        <a:spcBef>
          <a:spcPct val="0"/>
        </a:spcBef>
        <a:spcAft>
          <a:spcPct val="0"/>
        </a:spcAft>
        <a:defRPr sz="3200">
          <a:solidFill>
            <a:srgbClr val="FF7706"/>
          </a:solidFill>
          <a:latin typeface="Arial" charset="0"/>
        </a:defRPr>
      </a:lvl9pPr>
    </p:titleStyle>
    <p:bodyStyle>
      <a:lvl1pPr marL="342900" indent="-34290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1" fontAlgn="base" hangingPunct="1">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1" fontAlgn="base" hangingPunct="1">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1" fontAlgn="base" hangingPunct="1">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1" fontAlgn="base" hangingPunct="1">
        <a:spcBef>
          <a:spcPct val="20000"/>
        </a:spcBef>
        <a:spcAft>
          <a:spcPct val="0"/>
        </a:spcAft>
        <a:buChar char="•"/>
        <a:defRPr sz="1600">
          <a:solidFill>
            <a:schemeClr val="tx1"/>
          </a:solidFill>
          <a:latin typeface="+mn-lt"/>
        </a:defRPr>
      </a:lvl6pPr>
      <a:lvl7pPr marL="2686050" indent="-228600" algn="l" rtl="0" eaLnBrk="1" fontAlgn="base" hangingPunct="1">
        <a:spcBef>
          <a:spcPct val="20000"/>
        </a:spcBef>
        <a:spcAft>
          <a:spcPct val="0"/>
        </a:spcAft>
        <a:buChar char="•"/>
        <a:defRPr sz="1600">
          <a:solidFill>
            <a:schemeClr val="tx1"/>
          </a:solidFill>
          <a:latin typeface="+mn-lt"/>
        </a:defRPr>
      </a:lvl7pPr>
      <a:lvl8pPr marL="3143250" indent="-228600" algn="l" rtl="0" eaLnBrk="1" fontAlgn="base" hangingPunct="1">
        <a:spcBef>
          <a:spcPct val="20000"/>
        </a:spcBef>
        <a:spcAft>
          <a:spcPct val="0"/>
        </a:spcAft>
        <a:buChar char="•"/>
        <a:defRPr sz="1600">
          <a:solidFill>
            <a:schemeClr val="tx1"/>
          </a:solidFill>
          <a:latin typeface="+mn-lt"/>
        </a:defRPr>
      </a:lvl8pPr>
      <a:lvl9pPr marL="360045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25945;&#26696;.ppt" TargetMode="External"/><Relationship Id="rId3" Type="http://schemas.openxmlformats.org/officeDocument/2006/relationships/slide" Target="slide9.xml"/><Relationship Id="rId7" Type="http://schemas.openxmlformats.org/officeDocument/2006/relationships/slide" Target="slide37.xml"/><Relationship Id="rId2"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slide" Target="slide36.xml"/><Relationship Id="rId5" Type="http://schemas.openxmlformats.org/officeDocument/2006/relationships/slide" Target="slide35.xml"/><Relationship Id="rId4" Type="http://schemas.openxmlformats.org/officeDocument/2006/relationships/slide" Target="slide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EC0E4184-5AB4-450C-9409-F1BCDD167B2E}"/>
              </a:ext>
            </a:extLst>
          </p:cNvPr>
          <p:cNvSpPr txBox="1">
            <a:spLocks noChangeArrowheads="1"/>
          </p:cNvSpPr>
          <p:nvPr/>
        </p:nvSpPr>
        <p:spPr bwMode="auto">
          <a:xfrm>
            <a:off x="2133600" y="914400"/>
            <a:ext cx="7696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b="1"/>
              <a:t>第</a:t>
            </a:r>
            <a:r>
              <a:rPr lang="en-US" altLang="zh-CN" sz="3600" b="1"/>
              <a:t>4</a:t>
            </a:r>
            <a:r>
              <a:rPr lang="zh-CN" altLang="en-US" sz="3600" b="1"/>
              <a:t>章  串</a:t>
            </a:r>
          </a:p>
        </p:txBody>
      </p:sp>
      <p:sp>
        <p:nvSpPr>
          <p:cNvPr id="2051" name="Text Box 3">
            <a:extLst>
              <a:ext uri="{FF2B5EF4-FFF2-40B4-BE49-F238E27FC236}">
                <a16:creationId xmlns:a16="http://schemas.microsoft.com/office/drawing/2014/main" id="{F857DCF7-A808-4358-BBC6-315E5E6D8E84}"/>
              </a:ext>
            </a:extLst>
          </p:cNvPr>
          <p:cNvSpPr txBox="1">
            <a:spLocks noChangeArrowheads="1"/>
          </p:cNvSpPr>
          <p:nvPr/>
        </p:nvSpPr>
        <p:spPr bwMode="auto">
          <a:xfrm>
            <a:off x="2209800" y="1676401"/>
            <a:ext cx="8229600" cy="497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3200" b="1">
                <a:hlinkClick r:id="rId2" action="ppaction://hlinksldjump"/>
              </a:rPr>
              <a:t>4.1 </a:t>
            </a:r>
            <a:r>
              <a:rPr lang="zh-CN" altLang="en-US" sz="3200" b="1">
                <a:hlinkClick r:id="rId2" action="ppaction://hlinksldjump"/>
              </a:rPr>
              <a:t>串的定义</a:t>
            </a:r>
            <a:endParaRPr lang="zh-CN" altLang="en-US" sz="3200" b="1"/>
          </a:p>
          <a:p>
            <a:pPr>
              <a:spcBef>
                <a:spcPct val="50000"/>
              </a:spcBef>
              <a:buFontTx/>
              <a:buChar char="•"/>
            </a:pPr>
            <a:r>
              <a:rPr lang="en-US" altLang="zh-CN" sz="3200" b="1">
                <a:hlinkClick r:id="rId3" action="ppaction://hlinksldjump"/>
              </a:rPr>
              <a:t>4.2 </a:t>
            </a:r>
            <a:r>
              <a:rPr lang="zh-CN" altLang="en-US" sz="3200" b="1">
                <a:hlinkClick r:id="rId3" action="ppaction://hlinksldjump"/>
              </a:rPr>
              <a:t>抽象数据类型串的实现</a:t>
            </a:r>
            <a:endParaRPr lang="zh-CN" altLang="en-US" sz="3200" b="1"/>
          </a:p>
          <a:p>
            <a:pPr lvl="1">
              <a:spcBef>
                <a:spcPct val="50000"/>
              </a:spcBef>
              <a:buFontTx/>
              <a:buChar char="•"/>
            </a:pPr>
            <a:r>
              <a:rPr lang="en-US" altLang="zh-CN" sz="3200" b="1">
                <a:hlinkClick r:id="rId3" action="ppaction://hlinksldjump"/>
              </a:rPr>
              <a:t>4.2.1 </a:t>
            </a:r>
            <a:r>
              <a:rPr lang="zh-CN" altLang="en-US" sz="3200" b="1">
                <a:hlinkClick r:id="rId3" action="ppaction://hlinksldjump"/>
              </a:rPr>
              <a:t>定长顺序串</a:t>
            </a:r>
            <a:endParaRPr lang="zh-CN" altLang="en-US" sz="3200" b="1"/>
          </a:p>
          <a:p>
            <a:pPr lvl="1">
              <a:spcBef>
                <a:spcPct val="50000"/>
              </a:spcBef>
              <a:buFontTx/>
              <a:buChar char="•"/>
            </a:pPr>
            <a:r>
              <a:rPr lang="en-US" altLang="zh-CN" sz="3200" b="1">
                <a:hlinkClick r:id="rId4" action="ppaction://hlinksldjump"/>
              </a:rPr>
              <a:t>4.2.2 </a:t>
            </a:r>
            <a:r>
              <a:rPr lang="zh-CN" altLang="en-US" sz="3200" b="1">
                <a:hlinkClick r:id="rId4" action="ppaction://hlinksldjump"/>
              </a:rPr>
              <a:t>堆串</a:t>
            </a:r>
            <a:endParaRPr lang="zh-CN" altLang="en-US" sz="3200" b="1"/>
          </a:p>
          <a:p>
            <a:pPr lvl="1">
              <a:spcBef>
                <a:spcPct val="50000"/>
              </a:spcBef>
              <a:buFontTx/>
              <a:buChar char="•"/>
            </a:pPr>
            <a:r>
              <a:rPr lang="en-US" altLang="zh-CN" sz="3200" b="1">
                <a:hlinkClick r:id="rId5" action="ppaction://hlinksldjump"/>
              </a:rPr>
              <a:t>4.2.3 </a:t>
            </a:r>
            <a:r>
              <a:rPr lang="zh-CN" altLang="en-US" sz="3200" b="1">
                <a:hlinkClick r:id="rId5" action="ppaction://hlinksldjump"/>
              </a:rPr>
              <a:t>块链串</a:t>
            </a:r>
            <a:endParaRPr lang="zh-CN" altLang="en-US" sz="3200" b="1"/>
          </a:p>
          <a:p>
            <a:pPr>
              <a:spcBef>
                <a:spcPct val="50000"/>
              </a:spcBef>
              <a:buFontTx/>
              <a:buChar char="•"/>
            </a:pPr>
            <a:r>
              <a:rPr lang="en-US" altLang="zh-CN" sz="3200" b="1">
                <a:hlinkClick r:id="rId6" action="ppaction://hlinksldjump"/>
              </a:rPr>
              <a:t>4.3 </a:t>
            </a:r>
            <a:r>
              <a:rPr lang="zh-CN" altLang="en-US" sz="3200" b="1">
                <a:hlinkClick r:id="rId6" action="ppaction://hlinksldjump"/>
              </a:rPr>
              <a:t>串的应用举例：文本编辑</a:t>
            </a:r>
            <a:endParaRPr lang="zh-CN" altLang="en-US" sz="3200" b="1"/>
          </a:p>
          <a:p>
            <a:pPr>
              <a:spcBef>
                <a:spcPct val="50000"/>
              </a:spcBef>
              <a:buFontTx/>
              <a:buChar char="•"/>
            </a:pPr>
            <a:r>
              <a:rPr lang="en-US" altLang="zh-CN" sz="3200" b="1">
                <a:hlinkClick r:id="rId7" action="ppaction://hlinksldjump"/>
              </a:rPr>
              <a:t>4.4</a:t>
            </a:r>
            <a:r>
              <a:rPr lang="zh-CN" altLang="en-US" sz="3200" b="1">
                <a:hlinkClick r:id="rId7" action="ppaction://hlinksldjump"/>
              </a:rPr>
              <a:t>总结与提高</a:t>
            </a:r>
            <a:endParaRPr lang="zh-CN" altLang="en-US" sz="3200" b="1"/>
          </a:p>
        </p:txBody>
      </p:sp>
      <p:sp>
        <p:nvSpPr>
          <p:cNvPr id="2053" name="AutoShape 5">
            <a:hlinkClick r:id="rId8" action="ppaction://hlinkpres?slideindex=1&amp;slidetitle=" highlightClick="1"/>
            <a:extLst>
              <a:ext uri="{FF2B5EF4-FFF2-40B4-BE49-F238E27FC236}">
                <a16:creationId xmlns:a16="http://schemas.microsoft.com/office/drawing/2014/main" id="{33C86159-AC79-4BFE-9E43-AEEBD914A1F8}"/>
              </a:ext>
            </a:extLst>
          </p:cNvPr>
          <p:cNvSpPr>
            <a:spLocks noChangeArrowheads="1"/>
          </p:cNvSpPr>
          <p:nvPr/>
        </p:nvSpPr>
        <p:spPr bwMode="auto">
          <a:xfrm>
            <a:off x="8401050" y="5589588"/>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返回主目录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982EFFA4-5031-4C28-B264-4E677AC2650C}"/>
              </a:ext>
            </a:extLst>
          </p:cNvPr>
          <p:cNvSpPr txBox="1">
            <a:spLocks noChangeArrowheads="1"/>
          </p:cNvSpPr>
          <p:nvPr/>
        </p:nvSpPr>
        <p:spPr bwMode="auto">
          <a:xfrm>
            <a:off x="2133600" y="8382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定长顺序串基本操作的实现算法</a:t>
            </a:r>
          </a:p>
        </p:txBody>
      </p:sp>
      <p:sp>
        <p:nvSpPr>
          <p:cNvPr id="11268" name="Text Box 4">
            <a:extLst>
              <a:ext uri="{FF2B5EF4-FFF2-40B4-BE49-F238E27FC236}">
                <a16:creationId xmlns:a16="http://schemas.microsoft.com/office/drawing/2014/main" id="{C122E21C-2AAB-42E9-A808-5272604D5D1B}"/>
              </a:ext>
            </a:extLst>
          </p:cNvPr>
          <p:cNvSpPr txBox="1">
            <a:spLocks noChangeArrowheads="1"/>
          </p:cNvSpPr>
          <p:nvPr/>
        </p:nvSpPr>
        <p:spPr bwMode="auto">
          <a:xfrm>
            <a:off x="2133600" y="1600201"/>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a:t>
            </a:r>
            <a:r>
              <a:rPr lang="zh-CN" altLang="en-US" sz="2800" b="1"/>
              <a:t>）串插入函数</a:t>
            </a:r>
          </a:p>
        </p:txBody>
      </p:sp>
      <p:sp>
        <p:nvSpPr>
          <p:cNvPr id="11269" name="Text Box 5">
            <a:extLst>
              <a:ext uri="{FF2B5EF4-FFF2-40B4-BE49-F238E27FC236}">
                <a16:creationId xmlns:a16="http://schemas.microsoft.com/office/drawing/2014/main" id="{350E4ED0-4434-467A-A3C9-7CB3BF3239D2}"/>
              </a:ext>
            </a:extLst>
          </p:cNvPr>
          <p:cNvSpPr txBox="1">
            <a:spLocks noChangeArrowheads="1"/>
          </p:cNvSpPr>
          <p:nvPr/>
        </p:nvSpPr>
        <p:spPr bwMode="auto">
          <a:xfrm>
            <a:off x="2362200" y="2438401"/>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见</a:t>
            </a:r>
            <a:r>
              <a:rPr lang="en-US" altLang="zh-CN" sz="2800" b="1"/>
              <a:t>P83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04A181F9-47B3-4481-AE1A-484194360150}"/>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2</a:t>
            </a:r>
            <a:r>
              <a:rPr lang="zh-CN" altLang="en-US" sz="2800" b="1"/>
              <a:t>）串删除函数</a:t>
            </a:r>
          </a:p>
        </p:txBody>
      </p:sp>
      <p:sp>
        <p:nvSpPr>
          <p:cNvPr id="12291" name="Text Box 3">
            <a:extLst>
              <a:ext uri="{FF2B5EF4-FFF2-40B4-BE49-F238E27FC236}">
                <a16:creationId xmlns:a16="http://schemas.microsoft.com/office/drawing/2014/main" id="{71BB8F4C-2B05-4BFB-B39A-334F26A715D3}"/>
              </a:ext>
            </a:extLst>
          </p:cNvPr>
          <p:cNvSpPr txBox="1">
            <a:spLocks noChangeArrowheads="1"/>
          </p:cNvSpPr>
          <p:nvPr/>
        </p:nvSpPr>
        <p:spPr bwMode="auto">
          <a:xfrm>
            <a:off x="2133600" y="1600201"/>
            <a:ext cx="8229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StrDelete(s,pos,len) /*</a:t>
            </a:r>
            <a:r>
              <a:rPr lang="zh-CN" altLang="en-US" b="1"/>
              <a:t>在串</a:t>
            </a:r>
            <a:r>
              <a:rPr lang="en-US" altLang="zh-CN" b="1"/>
              <a:t>s</a:t>
            </a:r>
            <a:r>
              <a:rPr lang="zh-CN" altLang="en-US" b="1"/>
              <a:t>中删除从序号</a:t>
            </a:r>
            <a:r>
              <a:rPr lang="en-US" altLang="zh-CN" b="1"/>
              <a:t>pos</a:t>
            </a:r>
            <a:r>
              <a:rPr lang="zh-CN" altLang="en-US" b="1"/>
              <a:t>起</a:t>
            </a:r>
            <a:r>
              <a:rPr lang="en-US" altLang="zh-CN" b="1"/>
              <a:t>len</a:t>
            </a:r>
            <a:r>
              <a:rPr lang="zh-CN" altLang="en-US" b="1"/>
              <a:t>个字符*</a:t>
            </a:r>
            <a:r>
              <a:rPr lang="en-US" altLang="zh-CN" b="1"/>
              <a:t>/</a:t>
            </a:r>
          </a:p>
          <a:p>
            <a:pPr algn="just">
              <a:spcBef>
                <a:spcPct val="50000"/>
              </a:spcBef>
            </a:pPr>
            <a:r>
              <a:rPr lang="en-US" altLang="zh-CN" b="1"/>
              <a:t>SString *s; int pos,len;</a:t>
            </a:r>
          </a:p>
          <a:p>
            <a:pPr algn="just">
              <a:spcBef>
                <a:spcPct val="50000"/>
              </a:spcBef>
            </a:pPr>
            <a:r>
              <a:rPr lang="en-US" altLang="zh-CN" b="1"/>
              <a:t>{int i;</a:t>
            </a:r>
          </a:p>
          <a:p>
            <a:pPr algn="just">
              <a:spcBef>
                <a:spcPct val="50000"/>
              </a:spcBef>
            </a:pPr>
            <a:r>
              <a:rPr lang="en-US" altLang="zh-CN" b="1"/>
              <a:t>if (pos&lt;0 || pos&gt;(s-&gt;len-len)) return(0);</a:t>
            </a:r>
          </a:p>
          <a:p>
            <a:pPr algn="just">
              <a:spcBef>
                <a:spcPct val="50000"/>
              </a:spcBef>
            </a:pPr>
            <a:r>
              <a:rPr lang="en-US" altLang="zh-CN" b="1"/>
              <a:t>for (i=pos+len;i&lt;s-&gt;len;i++)</a:t>
            </a:r>
          </a:p>
          <a:p>
            <a:pPr algn="just">
              <a:spcBef>
                <a:spcPct val="50000"/>
              </a:spcBef>
            </a:pPr>
            <a:r>
              <a:rPr lang="en-US" altLang="zh-CN" b="1"/>
              <a:t>   s-&gt;ch[i-len]=s-&gt;ch[i];</a:t>
            </a:r>
          </a:p>
          <a:p>
            <a:pPr algn="just">
              <a:spcBef>
                <a:spcPct val="50000"/>
              </a:spcBef>
            </a:pPr>
            <a:r>
              <a:rPr lang="en-US" altLang="zh-CN" b="1"/>
              <a:t>s-&gt;len=s-&gt;len - len;</a:t>
            </a:r>
          </a:p>
          <a:p>
            <a:pPr algn="just">
              <a:spcBef>
                <a:spcPct val="50000"/>
              </a:spcBef>
            </a:pPr>
            <a:r>
              <a:rPr lang="en-US" altLang="zh-CN" b="1"/>
              <a:t>return(1);</a:t>
            </a:r>
          </a:p>
          <a:p>
            <a:pPr algn="just">
              <a:spcBef>
                <a:spcPct val="50000"/>
              </a:spcBef>
            </a:pPr>
            <a:r>
              <a:rPr lang="en-US" altLang="zh-CN" b="1"/>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846B7538-B337-46AB-BB10-7A5F28100786}"/>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3</a:t>
            </a:r>
            <a:r>
              <a:rPr lang="zh-CN" altLang="en-US" sz="2800" b="1"/>
              <a:t>）串复制函数</a:t>
            </a:r>
          </a:p>
        </p:txBody>
      </p:sp>
      <p:sp>
        <p:nvSpPr>
          <p:cNvPr id="13315" name="Text Box 3">
            <a:extLst>
              <a:ext uri="{FF2B5EF4-FFF2-40B4-BE49-F238E27FC236}">
                <a16:creationId xmlns:a16="http://schemas.microsoft.com/office/drawing/2014/main" id="{320C76F4-7FAB-4481-8C18-737B6342268A}"/>
              </a:ext>
            </a:extLst>
          </p:cNvPr>
          <p:cNvSpPr txBox="1">
            <a:spLocks noChangeArrowheads="1"/>
          </p:cNvSpPr>
          <p:nvPr/>
        </p:nvSpPr>
        <p:spPr bwMode="auto">
          <a:xfrm>
            <a:off x="2209800" y="1752601"/>
            <a:ext cx="8305800"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t>StrCopy(s,t) /*</a:t>
            </a:r>
            <a:r>
              <a:rPr lang="zh-CN" altLang="en-US" sz="2800" b="1"/>
              <a:t>将串</a:t>
            </a:r>
            <a:r>
              <a:rPr lang="en-US" altLang="zh-CN" sz="2800" b="1"/>
              <a:t>t</a:t>
            </a:r>
            <a:r>
              <a:rPr lang="zh-CN" altLang="en-US" sz="2800" b="1"/>
              <a:t>的值复制到串</a:t>
            </a:r>
            <a:r>
              <a:rPr lang="en-US" altLang="zh-CN" sz="2800" b="1"/>
              <a:t>s</a:t>
            </a:r>
            <a:r>
              <a:rPr lang="zh-CN" altLang="en-US" sz="2800" b="1"/>
              <a:t>中*</a:t>
            </a:r>
            <a:r>
              <a:rPr lang="en-US" altLang="zh-CN" sz="2800" b="1"/>
              <a:t>/</a:t>
            </a:r>
          </a:p>
          <a:p>
            <a:pPr algn="just">
              <a:spcBef>
                <a:spcPct val="50000"/>
              </a:spcBef>
            </a:pPr>
            <a:r>
              <a:rPr lang="en-US" altLang="zh-CN" sz="2800" b="1"/>
              <a:t>SString *s,t;</a:t>
            </a:r>
          </a:p>
          <a:p>
            <a:pPr algn="just">
              <a:spcBef>
                <a:spcPct val="50000"/>
              </a:spcBef>
            </a:pPr>
            <a:r>
              <a:rPr lang="en-US" altLang="zh-CN" sz="2800" b="1"/>
              <a:t>{</a:t>
            </a:r>
          </a:p>
          <a:p>
            <a:pPr algn="just">
              <a:spcBef>
                <a:spcPct val="50000"/>
              </a:spcBef>
            </a:pPr>
            <a:r>
              <a:rPr lang="en-US" altLang="zh-CN" sz="2800" b="1"/>
              <a:t>int i;</a:t>
            </a:r>
          </a:p>
          <a:p>
            <a:pPr algn="just">
              <a:spcBef>
                <a:spcPct val="50000"/>
              </a:spcBef>
            </a:pPr>
            <a:r>
              <a:rPr lang="en-US" altLang="zh-CN" sz="2800" b="1"/>
              <a:t>for (i=0;i&lt;t.len;i++) s-&gt;ch[i]=t.ch[i];</a:t>
            </a:r>
          </a:p>
          <a:p>
            <a:pPr algn="just">
              <a:spcBef>
                <a:spcPct val="50000"/>
              </a:spcBef>
            </a:pPr>
            <a:r>
              <a:rPr lang="en-US" altLang="zh-CN" sz="2800" b="1"/>
              <a:t>s-&gt;len=t.len;</a:t>
            </a:r>
          </a:p>
          <a:p>
            <a:pPr>
              <a:spcBef>
                <a:spcPct val="50000"/>
              </a:spcBef>
            </a:pPr>
            <a:r>
              <a:rPr lang="en-US" altLang="zh-CN" sz="2800" b="1"/>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D37BA854-ABA2-4FFB-A1F6-7ABE1C36CB18}"/>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4</a:t>
            </a:r>
            <a:r>
              <a:rPr lang="zh-CN" altLang="en-US" sz="2800" b="1"/>
              <a:t>）判空函数</a:t>
            </a:r>
          </a:p>
        </p:txBody>
      </p:sp>
      <p:sp>
        <p:nvSpPr>
          <p:cNvPr id="14339" name="Text Box 3">
            <a:extLst>
              <a:ext uri="{FF2B5EF4-FFF2-40B4-BE49-F238E27FC236}">
                <a16:creationId xmlns:a16="http://schemas.microsoft.com/office/drawing/2014/main" id="{FF4DCBC3-A3F3-45C8-98A0-387F37C0E679}"/>
              </a:ext>
            </a:extLst>
          </p:cNvPr>
          <p:cNvSpPr txBox="1">
            <a:spLocks noChangeArrowheads="1"/>
          </p:cNvSpPr>
          <p:nvPr/>
        </p:nvSpPr>
        <p:spPr bwMode="auto">
          <a:xfrm>
            <a:off x="2209800" y="1752600"/>
            <a:ext cx="83058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t>StrEmpty(s) /*</a:t>
            </a:r>
            <a:r>
              <a:rPr lang="zh-CN" altLang="en-US" sz="2800" b="1"/>
              <a:t>若串</a:t>
            </a:r>
            <a:r>
              <a:rPr lang="en-US" altLang="zh-CN" sz="2800" b="1"/>
              <a:t>s</a:t>
            </a:r>
            <a:r>
              <a:rPr lang="zh-CN" altLang="en-US" sz="2800" b="1"/>
              <a:t>为空</a:t>
            </a:r>
            <a:r>
              <a:rPr lang="en-US" altLang="zh-CN" sz="2800" b="1"/>
              <a:t>(</a:t>
            </a:r>
            <a:r>
              <a:rPr lang="zh-CN" altLang="en-US" sz="2800" b="1"/>
              <a:t>即串长为</a:t>
            </a:r>
            <a:r>
              <a:rPr lang="en-US" altLang="zh-CN" sz="2800" b="1"/>
              <a:t>0),</a:t>
            </a:r>
            <a:r>
              <a:rPr lang="zh-CN" altLang="en-US" sz="2800" b="1"/>
              <a:t>则返回</a:t>
            </a:r>
            <a:r>
              <a:rPr lang="en-US" altLang="zh-CN" sz="2800" b="1"/>
              <a:t>1,</a:t>
            </a:r>
            <a:r>
              <a:rPr lang="zh-CN" altLang="en-US" sz="2800" b="1"/>
              <a:t>否则返回</a:t>
            </a:r>
            <a:r>
              <a:rPr lang="en-US" altLang="zh-CN" sz="2800" b="1"/>
              <a:t>0*/</a:t>
            </a:r>
          </a:p>
          <a:p>
            <a:pPr algn="just">
              <a:spcBef>
                <a:spcPct val="50000"/>
              </a:spcBef>
            </a:pPr>
            <a:r>
              <a:rPr lang="en-US" altLang="zh-CN" sz="2800" b="1"/>
              <a:t>SString s;</a:t>
            </a:r>
          </a:p>
          <a:p>
            <a:pPr algn="just">
              <a:spcBef>
                <a:spcPct val="50000"/>
              </a:spcBef>
            </a:pPr>
            <a:r>
              <a:rPr lang="en-US" altLang="zh-CN" sz="2800" b="1"/>
              <a:t>{</a:t>
            </a:r>
          </a:p>
          <a:p>
            <a:pPr algn="just">
              <a:spcBef>
                <a:spcPct val="50000"/>
              </a:spcBef>
            </a:pPr>
            <a:r>
              <a:rPr lang="en-US" altLang="zh-CN" sz="2800" b="1"/>
              <a:t>if (s.len==0) return(1);</a:t>
            </a:r>
          </a:p>
          <a:p>
            <a:pPr algn="just">
              <a:spcBef>
                <a:spcPct val="50000"/>
              </a:spcBef>
            </a:pPr>
            <a:r>
              <a:rPr lang="en-US" altLang="zh-CN" sz="2800" b="1"/>
              <a:t>else return(0);</a:t>
            </a:r>
          </a:p>
          <a:p>
            <a:pPr>
              <a:spcBef>
                <a:spcPct val="50000"/>
              </a:spcBef>
            </a:pPr>
            <a:r>
              <a:rPr lang="en-US" altLang="zh-CN" sz="2800" b="1"/>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95D8E3FA-6882-4562-B2F2-9D795363C2C2}"/>
              </a:ext>
            </a:extLst>
          </p:cNvPr>
          <p:cNvSpPr txBox="1">
            <a:spLocks noChangeArrowheads="1"/>
          </p:cNvSpPr>
          <p:nvPr/>
        </p:nvSpPr>
        <p:spPr bwMode="auto">
          <a:xfrm>
            <a:off x="2057400" y="10668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5</a:t>
            </a:r>
            <a:r>
              <a:rPr lang="zh-CN" altLang="en-US" sz="2800" b="1"/>
              <a:t>）串比较函数</a:t>
            </a:r>
          </a:p>
        </p:txBody>
      </p:sp>
      <p:sp>
        <p:nvSpPr>
          <p:cNvPr id="15363" name="Text Box 3">
            <a:extLst>
              <a:ext uri="{FF2B5EF4-FFF2-40B4-BE49-F238E27FC236}">
                <a16:creationId xmlns:a16="http://schemas.microsoft.com/office/drawing/2014/main" id="{6C5D3DAA-351C-4673-8538-7E6CF7EAE94A}"/>
              </a:ext>
            </a:extLst>
          </p:cNvPr>
          <p:cNvSpPr txBox="1">
            <a:spLocks noChangeArrowheads="1"/>
          </p:cNvSpPr>
          <p:nvPr/>
        </p:nvSpPr>
        <p:spPr bwMode="auto">
          <a:xfrm>
            <a:off x="2133600" y="1676401"/>
            <a:ext cx="82296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StrCompare(s,t) /*</a:t>
            </a:r>
            <a:r>
              <a:rPr lang="zh-CN" altLang="en-US" b="1"/>
              <a:t>若串</a:t>
            </a:r>
            <a:r>
              <a:rPr lang="en-US" altLang="zh-CN" b="1"/>
              <a:t>s</a:t>
            </a:r>
            <a:r>
              <a:rPr lang="zh-CN" altLang="en-US" b="1"/>
              <a:t>和</a:t>
            </a:r>
            <a:r>
              <a:rPr lang="en-US" altLang="zh-CN" b="1"/>
              <a:t>t</a:t>
            </a:r>
            <a:r>
              <a:rPr lang="zh-CN" altLang="en-US" b="1"/>
              <a:t>相等</a:t>
            </a:r>
            <a:r>
              <a:rPr lang="en-US" altLang="zh-CN" b="1"/>
              <a:t>,</a:t>
            </a:r>
            <a:r>
              <a:rPr lang="zh-CN" altLang="en-US" b="1"/>
              <a:t>则返回</a:t>
            </a:r>
            <a:r>
              <a:rPr lang="en-US" altLang="zh-CN" b="1"/>
              <a:t>0,</a:t>
            </a:r>
            <a:r>
              <a:rPr lang="zh-CN" altLang="en-US" b="1"/>
              <a:t>若</a:t>
            </a:r>
            <a:r>
              <a:rPr lang="en-US" altLang="zh-CN" b="1"/>
              <a:t>s&gt;t</a:t>
            </a:r>
            <a:r>
              <a:rPr lang="zh-CN" altLang="en-US" b="1"/>
              <a:t>返回</a:t>
            </a:r>
            <a:r>
              <a:rPr lang="en-US" altLang="zh-CN" b="1"/>
              <a:t>1,</a:t>
            </a:r>
            <a:r>
              <a:rPr lang="zh-CN" altLang="en-US" b="1"/>
              <a:t>若</a:t>
            </a:r>
            <a:r>
              <a:rPr lang="en-US" altLang="zh-CN" b="1"/>
              <a:t>s&lt;t</a:t>
            </a:r>
            <a:r>
              <a:rPr lang="zh-CN" altLang="en-US" b="1"/>
              <a:t>返回</a:t>
            </a:r>
            <a:r>
              <a:rPr lang="en-US" altLang="zh-CN" b="1"/>
              <a:t>-1</a:t>
            </a:r>
            <a:r>
              <a:rPr lang="zh-CN" altLang="en-US" b="1"/>
              <a:t>。*</a:t>
            </a:r>
            <a:r>
              <a:rPr lang="en-US" altLang="zh-CN" b="1"/>
              <a:t>/</a:t>
            </a:r>
          </a:p>
          <a:p>
            <a:pPr algn="just">
              <a:spcBef>
                <a:spcPct val="50000"/>
              </a:spcBef>
            </a:pPr>
            <a:r>
              <a:rPr lang="en-US" altLang="zh-CN" b="1"/>
              <a:t>SString s,t;</a:t>
            </a:r>
          </a:p>
          <a:p>
            <a:pPr algn="just">
              <a:spcBef>
                <a:spcPct val="50000"/>
              </a:spcBef>
            </a:pPr>
            <a:r>
              <a:rPr lang="en-US" altLang="zh-CN" b="1"/>
              <a:t>{</a:t>
            </a:r>
          </a:p>
          <a:p>
            <a:pPr algn="just">
              <a:spcBef>
                <a:spcPct val="50000"/>
              </a:spcBef>
            </a:pPr>
            <a:r>
              <a:rPr lang="en-US" altLang="zh-CN" b="1"/>
              <a:t>int i;</a:t>
            </a:r>
          </a:p>
          <a:p>
            <a:pPr algn="just">
              <a:spcBef>
                <a:spcPct val="50000"/>
              </a:spcBef>
            </a:pPr>
            <a:r>
              <a:rPr lang="en-US" altLang="zh-CN" b="1"/>
              <a:t>for (i=0;i&lt;s.len&amp;&amp;i&lt;t.len;i++)</a:t>
            </a:r>
          </a:p>
          <a:p>
            <a:pPr algn="just">
              <a:spcBef>
                <a:spcPct val="50000"/>
              </a:spcBef>
            </a:pPr>
            <a:r>
              <a:rPr lang="en-US" altLang="zh-CN" b="1"/>
              <a:t>if (s.ch[i]!=t.ch[i]) return(s.ch[i] - t.ch[i]);</a:t>
            </a:r>
          </a:p>
          <a:p>
            <a:pPr algn="just">
              <a:spcBef>
                <a:spcPct val="50000"/>
              </a:spcBef>
            </a:pPr>
            <a:r>
              <a:rPr lang="en-US" altLang="zh-CN" b="1"/>
              <a:t>return(s.len - t.len);</a:t>
            </a:r>
          </a:p>
          <a:p>
            <a:pPr>
              <a:spcBef>
                <a:spcPct val="50000"/>
              </a:spcBef>
            </a:pPr>
            <a:r>
              <a:rPr lang="en-US" altLang="zh-CN" b="1"/>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3B3A9078-AFF8-4B8C-BC7D-EDCDA860F357}"/>
              </a:ext>
            </a:extLst>
          </p:cNvPr>
          <p:cNvSpPr txBox="1">
            <a:spLocks noChangeArrowheads="1"/>
          </p:cNvSpPr>
          <p:nvPr/>
        </p:nvSpPr>
        <p:spPr bwMode="auto">
          <a:xfrm>
            <a:off x="2057400" y="10668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6</a:t>
            </a:r>
            <a:r>
              <a:rPr lang="zh-CN" altLang="en-US" sz="2800" b="1"/>
              <a:t>）求串长函数</a:t>
            </a:r>
          </a:p>
        </p:txBody>
      </p:sp>
      <p:sp>
        <p:nvSpPr>
          <p:cNvPr id="16387" name="Text Box 3">
            <a:extLst>
              <a:ext uri="{FF2B5EF4-FFF2-40B4-BE49-F238E27FC236}">
                <a16:creationId xmlns:a16="http://schemas.microsoft.com/office/drawing/2014/main" id="{1B595D25-D829-40BE-B9BE-4EE400CC8C8E}"/>
              </a:ext>
            </a:extLst>
          </p:cNvPr>
          <p:cNvSpPr txBox="1">
            <a:spLocks noChangeArrowheads="1"/>
          </p:cNvSpPr>
          <p:nvPr/>
        </p:nvSpPr>
        <p:spPr bwMode="auto">
          <a:xfrm>
            <a:off x="2362200" y="1905001"/>
            <a:ext cx="78486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t>StrLength(s)  /* </a:t>
            </a:r>
            <a:r>
              <a:rPr lang="zh-CN" altLang="en-US" sz="2800" b="1"/>
              <a:t>返回串</a:t>
            </a:r>
            <a:r>
              <a:rPr lang="en-US" altLang="zh-CN" sz="2800" b="1"/>
              <a:t>s</a:t>
            </a:r>
            <a:r>
              <a:rPr lang="zh-CN" altLang="en-US" sz="2800" b="1"/>
              <a:t>的长度*</a:t>
            </a:r>
            <a:r>
              <a:rPr lang="en-US" altLang="zh-CN" sz="2800" b="1"/>
              <a:t>/</a:t>
            </a:r>
          </a:p>
          <a:p>
            <a:pPr algn="just">
              <a:spcBef>
                <a:spcPct val="50000"/>
              </a:spcBef>
            </a:pPr>
            <a:r>
              <a:rPr lang="en-US" altLang="zh-CN" sz="2800" b="1"/>
              <a:t>SString s;</a:t>
            </a:r>
          </a:p>
          <a:p>
            <a:pPr algn="just">
              <a:spcBef>
                <a:spcPct val="50000"/>
              </a:spcBef>
            </a:pPr>
            <a:r>
              <a:rPr lang="en-US" altLang="zh-CN" sz="2800" b="1"/>
              <a:t>{</a:t>
            </a:r>
          </a:p>
          <a:p>
            <a:pPr algn="just">
              <a:spcBef>
                <a:spcPct val="50000"/>
              </a:spcBef>
            </a:pPr>
            <a:r>
              <a:rPr lang="en-US" altLang="zh-CN" sz="2800" b="1"/>
              <a:t>return(s.len);</a:t>
            </a:r>
          </a:p>
          <a:p>
            <a:pPr>
              <a:spcBef>
                <a:spcPct val="50000"/>
              </a:spcBef>
            </a:pPr>
            <a:r>
              <a:rPr lang="en-US" altLang="zh-CN" sz="2800" b="1"/>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170B8A71-D6F9-41A8-8B93-69AA34E5BD04}"/>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7</a:t>
            </a:r>
            <a:r>
              <a:rPr lang="zh-CN" altLang="en-US" sz="2800" b="1"/>
              <a:t>）清空函数</a:t>
            </a:r>
          </a:p>
        </p:txBody>
      </p:sp>
      <p:sp>
        <p:nvSpPr>
          <p:cNvPr id="17411" name="Text Box 3">
            <a:extLst>
              <a:ext uri="{FF2B5EF4-FFF2-40B4-BE49-F238E27FC236}">
                <a16:creationId xmlns:a16="http://schemas.microsoft.com/office/drawing/2014/main" id="{62A66620-C98F-459B-9F13-2F6462A61B47}"/>
              </a:ext>
            </a:extLst>
          </p:cNvPr>
          <p:cNvSpPr txBox="1">
            <a:spLocks noChangeArrowheads="1"/>
          </p:cNvSpPr>
          <p:nvPr/>
        </p:nvSpPr>
        <p:spPr bwMode="auto">
          <a:xfrm>
            <a:off x="1981200" y="1981200"/>
            <a:ext cx="83820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StrClear(s) /*</a:t>
            </a:r>
            <a:r>
              <a:rPr lang="zh-CN" altLang="en-US" b="1"/>
              <a:t>将串</a:t>
            </a:r>
            <a:r>
              <a:rPr lang="en-US" altLang="zh-CN" b="1"/>
              <a:t>s</a:t>
            </a:r>
            <a:r>
              <a:rPr lang="zh-CN" altLang="en-US" b="1"/>
              <a:t>置为空串*</a:t>
            </a:r>
            <a:r>
              <a:rPr lang="en-US" altLang="zh-CN" b="1"/>
              <a:t>/</a:t>
            </a:r>
          </a:p>
          <a:p>
            <a:pPr algn="just">
              <a:spcBef>
                <a:spcPct val="50000"/>
              </a:spcBef>
            </a:pPr>
            <a:r>
              <a:rPr lang="en-US" altLang="zh-CN" b="1"/>
              <a:t>SString *s;</a:t>
            </a:r>
          </a:p>
          <a:p>
            <a:pPr algn="just">
              <a:spcBef>
                <a:spcPct val="50000"/>
              </a:spcBef>
            </a:pPr>
            <a:r>
              <a:rPr lang="en-US" altLang="zh-CN" b="1"/>
              <a:t>{</a:t>
            </a:r>
          </a:p>
          <a:p>
            <a:pPr algn="just">
              <a:spcBef>
                <a:spcPct val="50000"/>
              </a:spcBef>
            </a:pPr>
            <a:r>
              <a:rPr lang="en-US" altLang="zh-CN" b="1"/>
              <a:t> s-&gt;len=0;</a:t>
            </a:r>
          </a:p>
          <a:p>
            <a:pPr algn="just">
              <a:spcBef>
                <a:spcPct val="50000"/>
              </a:spcBef>
            </a:pPr>
            <a:r>
              <a:rPr lang="en-US" altLang="zh-CN" b="1"/>
              <a:t> return(1);</a:t>
            </a:r>
          </a:p>
          <a:p>
            <a:pPr>
              <a:spcBef>
                <a:spcPct val="50000"/>
              </a:spcBef>
            </a:pPr>
            <a:r>
              <a:rPr lang="en-US" altLang="zh-CN" b="1"/>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53916542-B8B2-4368-B3CA-C0044A7ACEE5}"/>
              </a:ext>
            </a:extLst>
          </p:cNvPr>
          <p:cNvSpPr txBox="1">
            <a:spLocks noChangeArrowheads="1"/>
          </p:cNvSpPr>
          <p:nvPr/>
        </p:nvSpPr>
        <p:spPr bwMode="auto">
          <a:xfrm>
            <a:off x="2057400" y="8382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8</a:t>
            </a:r>
            <a:r>
              <a:rPr lang="zh-CN" altLang="en-US" sz="2800" b="1"/>
              <a:t>）连接函数</a:t>
            </a:r>
          </a:p>
        </p:txBody>
      </p:sp>
      <p:sp>
        <p:nvSpPr>
          <p:cNvPr id="18435" name="Text Box 3">
            <a:extLst>
              <a:ext uri="{FF2B5EF4-FFF2-40B4-BE49-F238E27FC236}">
                <a16:creationId xmlns:a16="http://schemas.microsoft.com/office/drawing/2014/main" id="{ECAB3094-8F92-4D98-BF25-C5CADC2129BE}"/>
              </a:ext>
            </a:extLst>
          </p:cNvPr>
          <p:cNvSpPr txBox="1">
            <a:spLocks noChangeArrowheads="1"/>
          </p:cNvSpPr>
          <p:nvPr/>
        </p:nvSpPr>
        <p:spPr bwMode="auto">
          <a:xfrm>
            <a:off x="2057400" y="1371601"/>
            <a:ext cx="8305800" cy="510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1600" b="1"/>
              <a:t>StrCat(s,t) /*</a:t>
            </a:r>
            <a:r>
              <a:rPr lang="zh-CN" altLang="en-US" sz="1600" b="1"/>
              <a:t>将串</a:t>
            </a:r>
            <a:r>
              <a:rPr lang="en-US" altLang="zh-CN" sz="1600" b="1"/>
              <a:t>t</a:t>
            </a:r>
            <a:r>
              <a:rPr lang="zh-CN" altLang="en-US" sz="1600" b="1"/>
              <a:t>联接在串</a:t>
            </a:r>
            <a:r>
              <a:rPr lang="en-US" altLang="zh-CN" sz="1600" b="1"/>
              <a:t>s</a:t>
            </a:r>
            <a:r>
              <a:rPr lang="zh-CN" altLang="en-US" sz="1600" b="1"/>
              <a:t>的后面*</a:t>
            </a:r>
            <a:r>
              <a:rPr lang="en-US" altLang="zh-CN" sz="1600" b="1"/>
              <a:t>/</a:t>
            </a:r>
          </a:p>
          <a:p>
            <a:pPr algn="just">
              <a:spcBef>
                <a:spcPct val="50000"/>
              </a:spcBef>
            </a:pPr>
            <a:r>
              <a:rPr lang="en-US" altLang="zh-CN" sz="1600" b="1"/>
              <a:t>SString *s,t;</a:t>
            </a:r>
          </a:p>
          <a:p>
            <a:pPr algn="just">
              <a:spcBef>
                <a:spcPct val="50000"/>
              </a:spcBef>
            </a:pPr>
            <a:r>
              <a:rPr lang="en-US" altLang="zh-CN" sz="1600" b="1"/>
              <a:t>{int i,flag;</a:t>
            </a:r>
          </a:p>
          <a:p>
            <a:pPr algn="just">
              <a:spcBef>
                <a:spcPct val="50000"/>
              </a:spcBef>
            </a:pPr>
            <a:r>
              <a:rPr lang="en-US" altLang="zh-CN" sz="1600" b="1"/>
              <a:t>if (s-&gt;len + t.len&lt;=MAXLEN) { /*</a:t>
            </a:r>
            <a:r>
              <a:rPr lang="zh-CN" altLang="en-US" sz="1600" b="1"/>
              <a:t>联接后串长小于</a:t>
            </a:r>
            <a:r>
              <a:rPr lang="en-US" altLang="zh-CN" sz="1600" b="1"/>
              <a:t>MAXLEN */</a:t>
            </a:r>
          </a:p>
          <a:p>
            <a:pPr algn="just">
              <a:spcBef>
                <a:spcPct val="50000"/>
              </a:spcBef>
            </a:pPr>
            <a:r>
              <a:rPr lang="en-US" altLang="zh-CN" sz="1600" b="1"/>
              <a:t>   for (i=s-&gt;len; i&lt;s-&gt;len + t.len; i++)</a:t>
            </a:r>
          </a:p>
          <a:p>
            <a:pPr algn="just">
              <a:spcBef>
                <a:spcPct val="50000"/>
              </a:spcBef>
            </a:pPr>
            <a:r>
              <a:rPr lang="en-US" altLang="zh-CN" sz="1600" b="1"/>
              <a:t>       s-&gt;ch[i]=t.ch[i-s-&gt;len]; s-&gt;len+=t.len;flag=1;</a:t>
            </a:r>
          </a:p>
          <a:p>
            <a:pPr algn="just">
              <a:spcBef>
                <a:spcPct val="50000"/>
              </a:spcBef>
            </a:pPr>
            <a:r>
              <a:rPr lang="en-US" altLang="zh-CN" sz="1600" b="1"/>
              <a:t>    }</a:t>
            </a:r>
          </a:p>
          <a:p>
            <a:pPr algn="just">
              <a:spcBef>
                <a:spcPct val="50000"/>
              </a:spcBef>
            </a:pPr>
            <a:r>
              <a:rPr lang="en-US" altLang="zh-CN" sz="1600" b="1"/>
              <a:t>   else if (s-&gt;len&lt;MAXLEN) {  /*</a:t>
            </a:r>
            <a:r>
              <a:rPr lang="zh-CN" altLang="en-US" sz="1600" b="1"/>
              <a:t>联接后串长大于</a:t>
            </a:r>
            <a:r>
              <a:rPr lang="en-US" altLang="zh-CN" sz="1600" b="1"/>
              <a:t>MAXLEN ,</a:t>
            </a:r>
            <a:r>
              <a:rPr lang="zh-CN" altLang="en-US" sz="1600" b="1"/>
              <a:t>但串</a:t>
            </a:r>
            <a:r>
              <a:rPr lang="en-US" altLang="zh-CN" sz="1600" b="1"/>
              <a:t>s</a:t>
            </a:r>
            <a:r>
              <a:rPr lang="zh-CN" altLang="en-US" sz="1600" b="1"/>
              <a:t>的长度小于</a:t>
            </a:r>
            <a:r>
              <a:rPr lang="en-US" altLang="zh-CN" sz="1600" b="1"/>
              <a:t>MAXLEN</a:t>
            </a:r>
          </a:p>
          <a:p>
            <a:pPr algn="just">
              <a:spcBef>
                <a:spcPct val="50000"/>
              </a:spcBef>
            </a:pPr>
            <a:r>
              <a:rPr lang="en-US" altLang="zh-CN" sz="1600" b="1"/>
              <a:t>                       /*</a:t>
            </a:r>
            <a:r>
              <a:rPr lang="zh-CN" altLang="en-US" sz="1600" b="1"/>
              <a:t>即联接后串</a:t>
            </a:r>
            <a:r>
              <a:rPr lang="en-US" altLang="zh-CN" sz="1600" b="1"/>
              <a:t>t</a:t>
            </a:r>
            <a:r>
              <a:rPr lang="zh-CN" altLang="en-US" sz="1600" b="1"/>
              <a:t>的部分字符序列被舍弃*</a:t>
            </a:r>
            <a:r>
              <a:rPr lang="en-US" altLang="zh-CN" sz="1600" b="1"/>
              <a:t>/</a:t>
            </a:r>
          </a:p>
          <a:p>
            <a:pPr algn="just">
              <a:spcBef>
                <a:spcPct val="50000"/>
              </a:spcBef>
            </a:pPr>
            <a:r>
              <a:rPr lang="en-US" altLang="zh-CN" sz="1600" b="1"/>
              <a:t>for (i=s-&gt;len;i&lt;MAXLEN;i++)</a:t>
            </a:r>
          </a:p>
          <a:p>
            <a:pPr algn="just">
              <a:spcBef>
                <a:spcPct val="50000"/>
              </a:spcBef>
            </a:pPr>
            <a:r>
              <a:rPr lang="en-US" altLang="zh-CN" sz="1600" b="1"/>
              <a:t>   s-&gt;ch[i]=t.ch[i-s-&gt;len];s-&gt;len=MAXLEN;flag=0;</a:t>
            </a:r>
          </a:p>
          <a:p>
            <a:pPr algn="just">
              <a:spcBef>
                <a:spcPct val="50000"/>
              </a:spcBef>
            </a:pPr>
            <a:r>
              <a:rPr lang="en-US" altLang="zh-CN" sz="1600" b="1"/>
              <a:t>   } else flag=0;// </a:t>
            </a:r>
            <a:r>
              <a:rPr lang="zh-CN" altLang="en-US" sz="1600" b="1"/>
              <a:t>串</a:t>
            </a:r>
            <a:r>
              <a:rPr lang="en-US" altLang="zh-CN" sz="1600" b="1"/>
              <a:t>s</a:t>
            </a:r>
            <a:r>
              <a:rPr lang="zh-CN" altLang="en-US" sz="1600" b="1"/>
              <a:t>的长度等于</a:t>
            </a:r>
            <a:r>
              <a:rPr lang="en-US" altLang="zh-CN" sz="1600" b="1"/>
              <a:t>MAXLEN ,</a:t>
            </a:r>
            <a:r>
              <a:rPr lang="zh-CN" altLang="en-US" sz="1600" b="1"/>
              <a:t>串</a:t>
            </a:r>
            <a:r>
              <a:rPr lang="en-US" altLang="zh-CN" sz="1600" b="1"/>
              <a:t>t</a:t>
            </a:r>
            <a:r>
              <a:rPr lang="zh-CN" altLang="en-US" sz="1600" b="1"/>
              <a:t>不被连接</a:t>
            </a:r>
          </a:p>
          <a:p>
            <a:pPr algn="just">
              <a:spcBef>
                <a:spcPct val="50000"/>
              </a:spcBef>
            </a:pPr>
            <a:r>
              <a:rPr lang="en-US" altLang="zh-CN" sz="1600" b="1"/>
              <a:t>return(flag);</a:t>
            </a:r>
          </a:p>
          <a:p>
            <a:pPr>
              <a:spcBef>
                <a:spcPct val="50000"/>
              </a:spcBef>
            </a:pPr>
            <a:r>
              <a:rPr lang="en-US" altLang="zh-CN" sz="1600" b="1"/>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51A6C983-2373-4792-8260-DEDE5064DB5F}"/>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9</a:t>
            </a:r>
            <a:r>
              <a:rPr lang="zh-CN" altLang="en-US" sz="2800" b="1"/>
              <a:t>）求子串函数</a:t>
            </a:r>
          </a:p>
        </p:txBody>
      </p:sp>
      <p:sp>
        <p:nvSpPr>
          <p:cNvPr id="19459" name="Text Box 3">
            <a:extLst>
              <a:ext uri="{FF2B5EF4-FFF2-40B4-BE49-F238E27FC236}">
                <a16:creationId xmlns:a16="http://schemas.microsoft.com/office/drawing/2014/main" id="{667E205E-504F-4592-A3F5-37B150B76A21}"/>
              </a:ext>
            </a:extLst>
          </p:cNvPr>
          <p:cNvSpPr txBox="1">
            <a:spLocks noChangeArrowheads="1"/>
          </p:cNvSpPr>
          <p:nvPr/>
        </p:nvSpPr>
        <p:spPr bwMode="auto">
          <a:xfrm>
            <a:off x="2057400" y="1447801"/>
            <a:ext cx="861060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b="1"/>
              <a:t>SubString(sub,s,pos,len) /*</a:t>
            </a:r>
            <a:r>
              <a:rPr lang="zh-CN" altLang="en-US" sz="2200" b="1"/>
              <a:t>将串</a:t>
            </a:r>
            <a:r>
              <a:rPr lang="en-US" altLang="zh-CN" sz="2200" b="1"/>
              <a:t>s</a:t>
            </a:r>
            <a:r>
              <a:rPr lang="zh-CN" altLang="en-US" sz="2200" b="1"/>
              <a:t>中序号</a:t>
            </a:r>
            <a:r>
              <a:rPr lang="en-US" altLang="zh-CN" sz="2200" b="1"/>
              <a:t>pos</a:t>
            </a:r>
            <a:r>
              <a:rPr lang="zh-CN" altLang="en-US" sz="2200" b="1"/>
              <a:t>起</a:t>
            </a:r>
            <a:r>
              <a:rPr lang="en-US" altLang="zh-CN" sz="2200" b="1"/>
              <a:t>len</a:t>
            </a:r>
            <a:r>
              <a:rPr lang="zh-CN" altLang="en-US" sz="2200" b="1"/>
              <a:t>个字符复制到</a:t>
            </a:r>
            <a:r>
              <a:rPr lang="en-US" altLang="zh-CN" sz="2200" b="1"/>
              <a:t>sub</a:t>
            </a:r>
            <a:r>
              <a:rPr lang="zh-CN" altLang="en-US" sz="2200" b="1"/>
              <a:t>中*</a:t>
            </a:r>
            <a:r>
              <a:rPr lang="en-US" altLang="zh-CN" sz="2200" b="1"/>
              <a:t>/</a:t>
            </a:r>
          </a:p>
          <a:p>
            <a:pPr algn="just">
              <a:spcBef>
                <a:spcPct val="50000"/>
              </a:spcBef>
            </a:pPr>
            <a:r>
              <a:rPr lang="en-US" altLang="zh-CN" sz="2200" b="1"/>
              <a:t>SString *sub,s;</a:t>
            </a:r>
          </a:p>
          <a:p>
            <a:pPr algn="just">
              <a:spcBef>
                <a:spcPct val="50000"/>
              </a:spcBef>
            </a:pPr>
            <a:r>
              <a:rPr lang="en-US" altLang="zh-CN" sz="2200" b="1"/>
              <a:t>int pos,len;</a:t>
            </a:r>
          </a:p>
          <a:p>
            <a:pPr algn="just">
              <a:spcBef>
                <a:spcPct val="50000"/>
              </a:spcBef>
            </a:pPr>
            <a:r>
              <a:rPr lang="en-US" altLang="zh-CN" sz="2200" b="1"/>
              <a:t>{int i;</a:t>
            </a:r>
          </a:p>
          <a:p>
            <a:pPr algn="just">
              <a:spcBef>
                <a:spcPct val="50000"/>
              </a:spcBef>
            </a:pPr>
            <a:r>
              <a:rPr lang="en-US" altLang="zh-CN" sz="2200" b="1"/>
              <a:t>if (pos&lt;0 || pos&gt;s.len || len&lt;1 || len&gt;s.len-pos)</a:t>
            </a:r>
          </a:p>
          <a:p>
            <a:pPr algn="just">
              <a:spcBef>
                <a:spcPct val="50000"/>
              </a:spcBef>
            </a:pPr>
            <a:r>
              <a:rPr lang="en-US" altLang="zh-CN" sz="2200" b="1"/>
              <a:t>   { sub-&gt;len=0;return(0);}</a:t>
            </a:r>
          </a:p>
          <a:p>
            <a:pPr algn="just">
              <a:spcBef>
                <a:spcPct val="50000"/>
              </a:spcBef>
            </a:pPr>
            <a:r>
              <a:rPr lang="en-US" altLang="zh-CN" sz="2200" b="1"/>
              <a:t>else {</a:t>
            </a:r>
          </a:p>
          <a:p>
            <a:pPr algn="just">
              <a:spcBef>
                <a:spcPct val="50000"/>
              </a:spcBef>
            </a:pPr>
            <a:r>
              <a:rPr lang="en-US" altLang="zh-CN" sz="2200" b="1"/>
              <a:t>   for (i=0;i&lt;len;i++) sub-&gt;ch[i]=s.ch[i+pos];</a:t>
            </a:r>
          </a:p>
          <a:p>
            <a:pPr algn="just">
              <a:spcBef>
                <a:spcPct val="50000"/>
              </a:spcBef>
            </a:pPr>
            <a:r>
              <a:rPr lang="en-US" altLang="zh-CN" sz="2200" b="1"/>
              <a:t>   sub-&gt;len=len;return(1);</a:t>
            </a:r>
          </a:p>
          <a:p>
            <a:pPr algn="just">
              <a:spcBef>
                <a:spcPct val="50000"/>
              </a:spcBef>
            </a:pPr>
            <a:r>
              <a:rPr lang="en-US" altLang="zh-CN" sz="2200" b="1"/>
              <a:t>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A3C0F73-F1DE-415E-A30B-F6EC5CDAAD46}"/>
              </a:ext>
            </a:extLst>
          </p:cNvPr>
          <p:cNvSpPr txBox="1">
            <a:spLocks noChangeArrowheads="1"/>
          </p:cNvSpPr>
          <p:nvPr/>
        </p:nvSpPr>
        <p:spPr bwMode="auto">
          <a:xfrm>
            <a:off x="1981200" y="7620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10</a:t>
            </a:r>
            <a:r>
              <a:rPr lang="zh-CN" altLang="en-US" sz="2800" b="1"/>
              <a:t>）定位函数</a:t>
            </a:r>
          </a:p>
        </p:txBody>
      </p:sp>
      <p:sp>
        <p:nvSpPr>
          <p:cNvPr id="20483" name="Text Box 3">
            <a:extLst>
              <a:ext uri="{FF2B5EF4-FFF2-40B4-BE49-F238E27FC236}">
                <a16:creationId xmlns:a16="http://schemas.microsoft.com/office/drawing/2014/main" id="{4C0FB15F-90E3-4844-9E00-D58B86F08568}"/>
              </a:ext>
            </a:extLst>
          </p:cNvPr>
          <p:cNvSpPr txBox="1">
            <a:spLocks noChangeArrowheads="1"/>
          </p:cNvSpPr>
          <p:nvPr/>
        </p:nvSpPr>
        <p:spPr bwMode="auto">
          <a:xfrm>
            <a:off x="1981200" y="1219201"/>
            <a:ext cx="8382000" cy="545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b="1"/>
              <a:t>StrIndex(s,pos,t) /*</a:t>
            </a:r>
            <a:r>
              <a:rPr lang="zh-CN" altLang="en-US" sz="2200" b="1"/>
              <a:t>求串</a:t>
            </a:r>
            <a:r>
              <a:rPr lang="en-US" altLang="zh-CN" sz="2200" b="1"/>
              <a:t>t</a:t>
            </a:r>
            <a:r>
              <a:rPr lang="zh-CN" altLang="en-US" sz="2200" b="1"/>
              <a:t>在串</a:t>
            </a:r>
            <a:r>
              <a:rPr lang="en-US" altLang="zh-CN" sz="2200" b="1"/>
              <a:t>s</a:t>
            </a:r>
            <a:r>
              <a:rPr lang="zh-CN" altLang="en-US" sz="2200" b="1"/>
              <a:t>中的位置*</a:t>
            </a:r>
            <a:r>
              <a:rPr lang="en-US" altLang="zh-CN" sz="2200" b="1"/>
              <a:t>/</a:t>
            </a:r>
          </a:p>
          <a:p>
            <a:pPr algn="just">
              <a:spcBef>
                <a:spcPct val="50000"/>
              </a:spcBef>
            </a:pPr>
            <a:r>
              <a:rPr lang="en-US" altLang="zh-CN" sz="2200" b="1"/>
              <a:t>SString s,t;</a:t>
            </a:r>
          </a:p>
          <a:p>
            <a:pPr algn="just">
              <a:spcBef>
                <a:spcPct val="50000"/>
              </a:spcBef>
            </a:pPr>
            <a:r>
              <a:rPr lang="en-US" altLang="zh-CN" sz="2200" b="1"/>
              <a:t>int pos;</a:t>
            </a:r>
          </a:p>
          <a:p>
            <a:pPr algn="just">
              <a:spcBef>
                <a:spcPct val="50000"/>
              </a:spcBef>
            </a:pPr>
            <a:r>
              <a:rPr lang="en-US" altLang="zh-CN" sz="2200" b="1"/>
              <a:t>{int i,j;</a:t>
            </a:r>
          </a:p>
          <a:p>
            <a:pPr algn="just">
              <a:spcBef>
                <a:spcPct val="50000"/>
              </a:spcBef>
            </a:pPr>
            <a:r>
              <a:rPr lang="en-US" altLang="zh-CN" sz="2200" b="1"/>
              <a:t>if (t.len==0) return(0); i=pos;j=0;</a:t>
            </a:r>
          </a:p>
          <a:p>
            <a:pPr algn="just">
              <a:spcBef>
                <a:spcPct val="50000"/>
              </a:spcBef>
            </a:pPr>
            <a:r>
              <a:rPr lang="en-US" altLang="zh-CN" sz="2200" b="1"/>
              <a:t>while (i&lt;s.len &amp;&amp; j&lt;t.len)</a:t>
            </a:r>
          </a:p>
          <a:p>
            <a:pPr algn="just">
              <a:spcBef>
                <a:spcPct val="50000"/>
              </a:spcBef>
            </a:pPr>
            <a:r>
              <a:rPr lang="en-US" altLang="zh-CN" sz="2200" b="1"/>
              <a:t>    if (s.ch[i]==t.ch[j]) {i++;j++;}</a:t>
            </a:r>
          </a:p>
          <a:p>
            <a:pPr algn="just">
              <a:spcBef>
                <a:spcPct val="50000"/>
              </a:spcBef>
            </a:pPr>
            <a:r>
              <a:rPr lang="en-US" altLang="zh-CN" sz="2200" b="1"/>
              <a:t>    else {i=i-j+1;j=0;}</a:t>
            </a:r>
          </a:p>
          <a:p>
            <a:pPr algn="just">
              <a:spcBef>
                <a:spcPct val="50000"/>
              </a:spcBef>
            </a:pPr>
            <a:r>
              <a:rPr lang="en-US" altLang="zh-CN" sz="2200" b="1"/>
              <a:t>if (j&gt;=t.len) return(i-j);</a:t>
            </a:r>
          </a:p>
          <a:p>
            <a:pPr algn="just">
              <a:spcBef>
                <a:spcPct val="50000"/>
              </a:spcBef>
            </a:pPr>
            <a:r>
              <a:rPr lang="en-US" altLang="zh-CN" sz="2200" b="1"/>
              <a:t>else return(0);</a:t>
            </a:r>
          </a:p>
          <a:p>
            <a:pPr>
              <a:spcBef>
                <a:spcPct val="50000"/>
              </a:spcBef>
            </a:pPr>
            <a:r>
              <a:rPr lang="en-US" altLang="zh-CN" sz="2200" b="1"/>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a:extLst>
              <a:ext uri="{FF2B5EF4-FFF2-40B4-BE49-F238E27FC236}">
                <a16:creationId xmlns:a16="http://schemas.microsoft.com/office/drawing/2014/main" id="{E851CBA0-8E4F-461E-8B1A-2D838D5A644D}"/>
              </a:ext>
            </a:extLst>
          </p:cNvPr>
          <p:cNvSpPr txBox="1">
            <a:spLocks noChangeArrowheads="1"/>
          </p:cNvSpPr>
          <p:nvPr/>
        </p:nvSpPr>
        <p:spPr bwMode="auto">
          <a:xfrm>
            <a:off x="2057400" y="8382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4.1 </a:t>
            </a:r>
            <a:r>
              <a:rPr lang="zh-CN" altLang="en-US" sz="3200" b="1"/>
              <a:t>串的定义</a:t>
            </a:r>
          </a:p>
        </p:txBody>
      </p:sp>
      <p:sp>
        <p:nvSpPr>
          <p:cNvPr id="1028" name="Text Box 4">
            <a:extLst>
              <a:ext uri="{FF2B5EF4-FFF2-40B4-BE49-F238E27FC236}">
                <a16:creationId xmlns:a16="http://schemas.microsoft.com/office/drawing/2014/main" id="{9A3A27E8-30C2-4035-8E77-D81B7161AC88}"/>
              </a:ext>
            </a:extLst>
          </p:cNvPr>
          <p:cNvSpPr txBox="1">
            <a:spLocks noChangeArrowheads="1"/>
          </p:cNvSpPr>
          <p:nvPr/>
        </p:nvSpPr>
        <p:spPr bwMode="auto">
          <a:xfrm>
            <a:off x="2133600" y="1600201"/>
            <a:ext cx="8229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a:solidFill>
                  <a:srgbClr val="D54427"/>
                </a:solidFill>
              </a:rPr>
              <a:t>串</a:t>
            </a:r>
            <a:r>
              <a:rPr lang="en-US" altLang="zh-CN" b="1">
                <a:solidFill>
                  <a:srgbClr val="D54427"/>
                </a:solidFill>
              </a:rPr>
              <a:t>(String)</a:t>
            </a:r>
            <a:r>
              <a:rPr lang="zh-CN" altLang="en-US" b="1"/>
              <a:t>是零个或多个字符组成的有限序列。</a:t>
            </a:r>
          </a:p>
          <a:p>
            <a:pPr algn="just">
              <a:spcBef>
                <a:spcPct val="50000"/>
              </a:spcBef>
            </a:pPr>
            <a:r>
              <a:rPr lang="zh-CN" altLang="en-US" b="1"/>
              <a:t>一般记为： </a:t>
            </a:r>
            <a:r>
              <a:rPr lang="en-US" altLang="zh-CN" b="1"/>
              <a:t>S=‘a</a:t>
            </a:r>
            <a:r>
              <a:rPr lang="en-US" altLang="zh-CN" b="1" baseline="-30000"/>
              <a:t>1</a:t>
            </a:r>
            <a:r>
              <a:rPr lang="en-US" altLang="zh-CN" b="1"/>
              <a:t>a</a:t>
            </a:r>
            <a:r>
              <a:rPr lang="en-US" altLang="zh-CN" b="1" baseline="-30000"/>
              <a:t>2</a:t>
            </a:r>
            <a:r>
              <a:rPr lang="en-US" altLang="zh-CN" b="1"/>
              <a:t>…a</a:t>
            </a:r>
            <a:r>
              <a:rPr lang="en-US" altLang="zh-CN" b="1" baseline="-30000"/>
              <a:t>n</a:t>
            </a:r>
            <a:r>
              <a:rPr lang="en-US" altLang="zh-CN" b="1"/>
              <a:t>’ (n≥0)</a:t>
            </a:r>
          </a:p>
        </p:txBody>
      </p:sp>
      <p:sp>
        <p:nvSpPr>
          <p:cNvPr id="1029" name="Text Box 5">
            <a:extLst>
              <a:ext uri="{FF2B5EF4-FFF2-40B4-BE49-F238E27FC236}">
                <a16:creationId xmlns:a16="http://schemas.microsoft.com/office/drawing/2014/main" id="{D4A15515-87A2-45FB-AAB5-1D3C66BF0CAF}"/>
              </a:ext>
            </a:extLst>
          </p:cNvPr>
          <p:cNvSpPr txBox="1">
            <a:spLocks noChangeArrowheads="1"/>
          </p:cNvSpPr>
          <p:nvPr/>
        </p:nvSpPr>
        <p:spPr bwMode="auto">
          <a:xfrm>
            <a:off x="2209800" y="3352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D54427"/>
                </a:solidFill>
              </a:rPr>
              <a:t>子串</a:t>
            </a:r>
            <a:r>
              <a:rPr lang="zh-CN" altLang="en-US" b="1"/>
              <a:t>：串中任意个</a:t>
            </a:r>
            <a:r>
              <a:rPr lang="zh-CN" altLang="en-US" b="1">
                <a:solidFill>
                  <a:srgbClr val="D54427"/>
                </a:solidFill>
              </a:rPr>
              <a:t>连续的字符</a:t>
            </a:r>
            <a:r>
              <a:rPr lang="zh-CN" altLang="en-US" b="1"/>
              <a:t>组成的子序列称为该串的子串。</a:t>
            </a:r>
          </a:p>
        </p:txBody>
      </p:sp>
      <p:sp>
        <p:nvSpPr>
          <p:cNvPr id="1030" name="Text Box 6">
            <a:extLst>
              <a:ext uri="{FF2B5EF4-FFF2-40B4-BE49-F238E27FC236}">
                <a16:creationId xmlns:a16="http://schemas.microsoft.com/office/drawing/2014/main" id="{175AC0AE-8339-42C9-B5EC-775389C9867A}"/>
              </a:ext>
            </a:extLst>
          </p:cNvPr>
          <p:cNvSpPr txBox="1">
            <a:spLocks noChangeArrowheads="1"/>
          </p:cNvSpPr>
          <p:nvPr/>
        </p:nvSpPr>
        <p:spPr bwMode="auto">
          <a:xfrm>
            <a:off x="2209800" y="3962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D54427"/>
                </a:solidFill>
              </a:rPr>
              <a:t>主串</a:t>
            </a:r>
            <a:r>
              <a:rPr lang="zh-CN" altLang="en-US" b="1"/>
              <a:t>：包含子串的串相应地称为主串。</a:t>
            </a:r>
          </a:p>
        </p:txBody>
      </p:sp>
      <p:sp>
        <p:nvSpPr>
          <p:cNvPr id="1032" name="Text Box 8">
            <a:extLst>
              <a:ext uri="{FF2B5EF4-FFF2-40B4-BE49-F238E27FC236}">
                <a16:creationId xmlns:a16="http://schemas.microsoft.com/office/drawing/2014/main" id="{F66B743B-22B4-4BDA-9A4D-95E548324AD1}"/>
              </a:ext>
            </a:extLst>
          </p:cNvPr>
          <p:cNvSpPr txBox="1">
            <a:spLocks noChangeArrowheads="1"/>
          </p:cNvSpPr>
          <p:nvPr/>
        </p:nvSpPr>
        <p:spPr bwMode="auto">
          <a:xfrm>
            <a:off x="2286000" y="2743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其中</a:t>
            </a:r>
            <a:r>
              <a:rPr lang="en-US" altLang="zh-CN" b="1"/>
              <a:t>S</a:t>
            </a:r>
            <a:r>
              <a:rPr lang="zh-CN" altLang="en-US" b="1"/>
              <a:t>为串名，用单引号括起来的为串值， </a:t>
            </a:r>
            <a:r>
              <a:rPr lang="en-US" altLang="zh-CN" b="1"/>
              <a:t>n</a:t>
            </a:r>
            <a:r>
              <a:rPr lang="zh-CN" altLang="en-US" b="1"/>
              <a:t>为串的长度。</a:t>
            </a:r>
          </a:p>
        </p:txBody>
      </p:sp>
      <p:sp>
        <p:nvSpPr>
          <p:cNvPr id="1033" name="Text Box 9">
            <a:extLst>
              <a:ext uri="{FF2B5EF4-FFF2-40B4-BE49-F238E27FC236}">
                <a16:creationId xmlns:a16="http://schemas.microsoft.com/office/drawing/2014/main" id="{68D05627-7CF4-4A27-ABDA-347F81E3EE5F}"/>
              </a:ext>
            </a:extLst>
          </p:cNvPr>
          <p:cNvSpPr txBox="1">
            <a:spLocks noChangeArrowheads="1"/>
          </p:cNvSpPr>
          <p:nvPr/>
        </p:nvSpPr>
        <p:spPr bwMode="auto">
          <a:xfrm>
            <a:off x="2209800" y="52578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通常将字符在串中的序号称为该字符在串中的位置。</a:t>
            </a:r>
          </a:p>
        </p:txBody>
      </p:sp>
      <p:sp>
        <p:nvSpPr>
          <p:cNvPr id="1034" name="Text Box 10">
            <a:extLst>
              <a:ext uri="{FF2B5EF4-FFF2-40B4-BE49-F238E27FC236}">
                <a16:creationId xmlns:a16="http://schemas.microsoft.com/office/drawing/2014/main" id="{A2949631-A06A-40F8-BAC0-AC12ACB743F5}"/>
              </a:ext>
            </a:extLst>
          </p:cNvPr>
          <p:cNvSpPr txBox="1">
            <a:spLocks noChangeArrowheads="1"/>
          </p:cNvSpPr>
          <p:nvPr/>
        </p:nvSpPr>
        <p:spPr bwMode="auto">
          <a:xfrm>
            <a:off x="2209800" y="5867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D54427"/>
                </a:solidFill>
              </a:rPr>
              <a:t>空格串</a:t>
            </a:r>
            <a:r>
              <a:rPr lang="zh-CN" altLang="en-US" b="1"/>
              <a:t>：由一个或多个称为空格的特殊字符组成的串。</a:t>
            </a:r>
          </a:p>
        </p:txBody>
      </p:sp>
      <p:sp>
        <p:nvSpPr>
          <p:cNvPr id="1035" name="Text Box 11">
            <a:extLst>
              <a:ext uri="{FF2B5EF4-FFF2-40B4-BE49-F238E27FC236}">
                <a16:creationId xmlns:a16="http://schemas.microsoft.com/office/drawing/2014/main" id="{9FB4BDC7-60E7-4F99-A2FC-C1D70BC69D15}"/>
              </a:ext>
            </a:extLst>
          </p:cNvPr>
          <p:cNvSpPr txBox="1">
            <a:spLocks noChangeArrowheads="1"/>
          </p:cNvSpPr>
          <p:nvPr/>
        </p:nvSpPr>
        <p:spPr bwMode="auto">
          <a:xfrm>
            <a:off x="2209800" y="46482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D54427"/>
                </a:solidFill>
              </a:rPr>
              <a:t>空串</a:t>
            </a:r>
            <a:r>
              <a:rPr lang="zh-CN" altLang="en-US" b="1"/>
              <a:t>： </a:t>
            </a:r>
            <a:r>
              <a:rPr lang="en-US" altLang="zh-CN" b="1"/>
              <a:t>n=0</a:t>
            </a:r>
            <a:r>
              <a:rPr lang="zh-CN" altLang="en-US" b="1"/>
              <a:t>时的串为空串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4584E516-AE12-4EE4-B726-DB0A65FF23D3}"/>
              </a:ext>
            </a:extLst>
          </p:cNvPr>
          <p:cNvSpPr txBox="1">
            <a:spLocks noChangeArrowheads="1"/>
          </p:cNvSpPr>
          <p:nvPr/>
        </p:nvSpPr>
        <p:spPr bwMode="auto">
          <a:xfrm>
            <a:off x="2057400" y="838200"/>
            <a:ext cx="838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4.2.2 </a:t>
            </a:r>
            <a:r>
              <a:rPr lang="zh-CN" altLang="en-US" sz="3600" b="1"/>
              <a:t>堆串</a:t>
            </a:r>
          </a:p>
        </p:txBody>
      </p:sp>
      <p:sp>
        <p:nvSpPr>
          <p:cNvPr id="21507" name="Text Box 3">
            <a:extLst>
              <a:ext uri="{FF2B5EF4-FFF2-40B4-BE49-F238E27FC236}">
                <a16:creationId xmlns:a16="http://schemas.microsoft.com/office/drawing/2014/main" id="{87013146-DD7D-4981-A70C-A325BD2A4B5C}"/>
              </a:ext>
            </a:extLst>
          </p:cNvPr>
          <p:cNvSpPr txBox="1">
            <a:spLocks noChangeArrowheads="1"/>
          </p:cNvSpPr>
          <p:nvPr/>
        </p:nvSpPr>
        <p:spPr bwMode="auto">
          <a:xfrm>
            <a:off x="2209800" y="1752600"/>
            <a:ext cx="8458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这种存储方法以一组地址连续的存储单元存放串的字符序列，但它们的存储空间是在程序执行过程中动态分配的。系统将一个地址连续、容量很大的存储空间作为字符串的可用空间，每当建立一个新串时，系统就从这个空间中分配一个大小和字符串长度相同的空间存储新串的串值。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45E64CDF-5B33-4A41-AA80-4C5E74F0AA44}"/>
              </a:ext>
            </a:extLst>
          </p:cNvPr>
          <p:cNvSpPr txBox="1">
            <a:spLocks noChangeArrowheads="1"/>
          </p:cNvSpPr>
          <p:nvPr/>
        </p:nvSpPr>
        <p:spPr bwMode="auto">
          <a:xfrm>
            <a:off x="2133600" y="10668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堆串的定义为</a:t>
            </a:r>
            <a:r>
              <a:rPr lang="en-US" altLang="zh-CN" sz="3200" b="1"/>
              <a:t>:</a:t>
            </a:r>
          </a:p>
        </p:txBody>
      </p:sp>
      <p:sp>
        <p:nvSpPr>
          <p:cNvPr id="22531" name="Text Box 3">
            <a:extLst>
              <a:ext uri="{FF2B5EF4-FFF2-40B4-BE49-F238E27FC236}">
                <a16:creationId xmlns:a16="http://schemas.microsoft.com/office/drawing/2014/main" id="{5A60A506-7648-468D-804C-C1796689490D}"/>
              </a:ext>
            </a:extLst>
          </p:cNvPr>
          <p:cNvSpPr txBox="1">
            <a:spLocks noChangeArrowheads="1"/>
          </p:cNvSpPr>
          <p:nvPr/>
        </p:nvSpPr>
        <p:spPr bwMode="auto">
          <a:xfrm>
            <a:off x="2362200" y="1676401"/>
            <a:ext cx="6477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t>typedef  struct</a:t>
            </a:r>
          </a:p>
          <a:p>
            <a:pPr algn="just">
              <a:spcBef>
                <a:spcPct val="50000"/>
              </a:spcBef>
            </a:pPr>
            <a:r>
              <a:rPr lang="en-US" altLang="zh-CN" sz="2800" b="1"/>
              <a:t>{int   len</a:t>
            </a:r>
            <a:r>
              <a:rPr lang="zh-CN" altLang="en-US" sz="2800" b="1"/>
              <a:t>；</a:t>
            </a:r>
          </a:p>
          <a:p>
            <a:pPr algn="just">
              <a:spcBef>
                <a:spcPct val="50000"/>
              </a:spcBef>
            </a:pPr>
            <a:r>
              <a:rPr lang="zh-CN" altLang="en-US" sz="2800" b="1"/>
              <a:t> </a:t>
            </a:r>
            <a:r>
              <a:rPr lang="en-US" altLang="zh-CN" sz="2800" b="1"/>
              <a:t>int   start</a:t>
            </a:r>
            <a:r>
              <a:rPr lang="zh-CN" altLang="en-US" sz="2800" b="1"/>
              <a:t>；</a:t>
            </a:r>
          </a:p>
          <a:p>
            <a:pPr>
              <a:spcBef>
                <a:spcPct val="50000"/>
              </a:spcBef>
            </a:pPr>
            <a:r>
              <a:rPr lang="en-US" altLang="zh-CN" sz="2800" b="1"/>
              <a:t>} HeapString</a:t>
            </a:r>
            <a:r>
              <a:rPr lang="zh-CN" altLang="en-US" sz="2800" b="1"/>
              <a:t>； </a:t>
            </a:r>
          </a:p>
        </p:txBody>
      </p:sp>
      <p:sp>
        <p:nvSpPr>
          <p:cNvPr id="22532" name="Text Box 4">
            <a:extLst>
              <a:ext uri="{FF2B5EF4-FFF2-40B4-BE49-F238E27FC236}">
                <a16:creationId xmlns:a16="http://schemas.microsoft.com/office/drawing/2014/main" id="{B3721B88-E3A8-41E3-AD4F-7BCB1C0903F2}"/>
              </a:ext>
            </a:extLst>
          </p:cNvPr>
          <p:cNvSpPr txBox="1">
            <a:spLocks noChangeArrowheads="1"/>
          </p:cNvSpPr>
          <p:nvPr/>
        </p:nvSpPr>
        <p:spPr bwMode="auto">
          <a:xfrm>
            <a:off x="2133600" y="4267201"/>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其中</a:t>
            </a:r>
            <a:r>
              <a:rPr lang="en-US" altLang="zh-CN" sz="2800" b="1"/>
              <a:t>len</a:t>
            </a:r>
            <a:r>
              <a:rPr lang="zh-CN" altLang="en-US" sz="2800" b="1"/>
              <a:t>域指示串的长度</a:t>
            </a:r>
            <a:r>
              <a:rPr lang="en-US" altLang="zh-CN" sz="2800" b="1"/>
              <a:t>, start</a:t>
            </a:r>
            <a:r>
              <a:rPr lang="zh-CN" altLang="en-US" sz="2800" b="1"/>
              <a:t>域指示串的起始位置。借助此结构可以在串名和串值之间建立一个对应关系，称为串名的存储映像。系统中所有串名的存储映像构成一个符号表。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81A2FC1E-CAF4-4E9A-BB9E-63879F3A6DAF}"/>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堆串的存储映象示例</a:t>
            </a:r>
          </a:p>
        </p:txBody>
      </p:sp>
      <p:sp>
        <p:nvSpPr>
          <p:cNvPr id="23555" name="Text Box 3">
            <a:extLst>
              <a:ext uri="{FF2B5EF4-FFF2-40B4-BE49-F238E27FC236}">
                <a16:creationId xmlns:a16="http://schemas.microsoft.com/office/drawing/2014/main" id="{33C6F210-E37F-489A-A5E8-07165B3C2772}"/>
              </a:ext>
            </a:extLst>
          </p:cNvPr>
          <p:cNvSpPr txBox="1">
            <a:spLocks noChangeArrowheads="1"/>
          </p:cNvSpPr>
          <p:nvPr/>
        </p:nvSpPr>
        <p:spPr bwMode="auto">
          <a:xfrm>
            <a:off x="2057400" y="13716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a='a program'</a:t>
            </a:r>
            <a:r>
              <a:rPr lang="zh-CN" altLang="en-US" sz="2800" b="1"/>
              <a:t>，</a:t>
            </a:r>
            <a:r>
              <a:rPr lang="en-US" altLang="zh-CN" sz="2800" b="1"/>
              <a:t>b='string '</a:t>
            </a:r>
            <a:r>
              <a:rPr lang="zh-CN" altLang="en-US" sz="2800" b="1"/>
              <a:t>，</a:t>
            </a:r>
            <a:r>
              <a:rPr lang="en-US" altLang="zh-CN" sz="2800" b="1"/>
              <a:t>c='process'</a:t>
            </a:r>
            <a:r>
              <a:rPr lang="zh-CN" altLang="en-US" sz="2800" b="1"/>
              <a:t>，</a:t>
            </a:r>
            <a:r>
              <a:rPr lang="en-US" altLang="zh-CN" sz="2800" b="1"/>
              <a:t>free=23</a:t>
            </a:r>
            <a:r>
              <a:rPr lang="zh-CN" altLang="en-US" sz="2800" b="1"/>
              <a:t>。</a:t>
            </a:r>
          </a:p>
        </p:txBody>
      </p:sp>
      <p:graphicFrame>
        <p:nvGraphicFramePr>
          <p:cNvPr id="23891" name="Group 339">
            <a:extLst>
              <a:ext uri="{FF2B5EF4-FFF2-40B4-BE49-F238E27FC236}">
                <a16:creationId xmlns:a16="http://schemas.microsoft.com/office/drawing/2014/main" id="{974D5070-9277-4090-9FE8-D3F36C15AA73}"/>
              </a:ext>
            </a:extLst>
          </p:cNvPr>
          <p:cNvGraphicFramePr>
            <a:graphicFrameLocks noGrp="1"/>
          </p:cNvGraphicFramePr>
          <p:nvPr/>
        </p:nvGraphicFramePr>
        <p:xfrm>
          <a:off x="2133600" y="2895600"/>
          <a:ext cx="5715000" cy="1905000"/>
        </p:xfrm>
        <a:graphic>
          <a:graphicData uri="http://schemas.openxmlformats.org/drawingml/2006/table">
            <a:tbl>
              <a:tblPr/>
              <a:tblGrid>
                <a:gridCol w="357188">
                  <a:extLst>
                    <a:ext uri="{9D8B030D-6E8A-4147-A177-3AD203B41FA5}">
                      <a16:colId xmlns:a16="http://schemas.microsoft.com/office/drawing/2014/main" val="2092449281"/>
                    </a:ext>
                  </a:extLst>
                </a:gridCol>
                <a:gridCol w="357187">
                  <a:extLst>
                    <a:ext uri="{9D8B030D-6E8A-4147-A177-3AD203B41FA5}">
                      <a16:colId xmlns:a16="http://schemas.microsoft.com/office/drawing/2014/main" val="1803155700"/>
                    </a:ext>
                  </a:extLst>
                </a:gridCol>
                <a:gridCol w="357188">
                  <a:extLst>
                    <a:ext uri="{9D8B030D-6E8A-4147-A177-3AD203B41FA5}">
                      <a16:colId xmlns:a16="http://schemas.microsoft.com/office/drawing/2014/main" val="3190650456"/>
                    </a:ext>
                  </a:extLst>
                </a:gridCol>
                <a:gridCol w="357187">
                  <a:extLst>
                    <a:ext uri="{9D8B030D-6E8A-4147-A177-3AD203B41FA5}">
                      <a16:colId xmlns:a16="http://schemas.microsoft.com/office/drawing/2014/main" val="2337454747"/>
                    </a:ext>
                  </a:extLst>
                </a:gridCol>
                <a:gridCol w="357188">
                  <a:extLst>
                    <a:ext uri="{9D8B030D-6E8A-4147-A177-3AD203B41FA5}">
                      <a16:colId xmlns:a16="http://schemas.microsoft.com/office/drawing/2014/main" val="1334502303"/>
                    </a:ext>
                  </a:extLst>
                </a:gridCol>
                <a:gridCol w="357187">
                  <a:extLst>
                    <a:ext uri="{9D8B030D-6E8A-4147-A177-3AD203B41FA5}">
                      <a16:colId xmlns:a16="http://schemas.microsoft.com/office/drawing/2014/main" val="3884529697"/>
                    </a:ext>
                  </a:extLst>
                </a:gridCol>
                <a:gridCol w="357188">
                  <a:extLst>
                    <a:ext uri="{9D8B030D-6E8A-4147-A177-3AD203B41FA5}">
                      <a16:colId xmlns:a16="http://schemas.microsoft.com/office/drawing/2014/main" val="1875723768"/>
                    </a:ext>
                  </a:extLst>
                </a:gridCol>
                <a:gridCol w="357187">
                  <a:extLst>
                    <a:ext uri="{9D8B030D-6E8A-4147-A177-3AD203B41FA5}">
                      <a16:colId xmlns:a16="http://schemas.microsoft.com/office/drawing/2014/main" val="3630177744"/>
                    </a:ext>
                  </a:extLst>
                </a:gridCol>
                <a:gridCol w="357188">
                  <a:extLst>
                    <a:ext uri="{9D8B030D-6E8A-4147-A177-3AD203B41FA5}">
                      <a16:colId xmlns:a16="http://schemas.microsoft.com/office/drawing/2014/main" val="187035007"/>
                    </a:ext>
                  </a:extLst>
                </a:gridCol>
                <a:gridCol w="357187">
                  <a:extLst>
                    <a:ext uri="{9D8B030D-6E8A-4147-A177-3AD203B41FA5}">
                      <a16:colId xmlns:a16="http://schemas.microsoft.com/office/drawing/2014/main" val="827581595"/>
                    </a:ext>
                  </a:extLst>
                </a:gridCol>
                <a:gridCol w="357188">
                  <a:extLst>
                    <a:ext uri="{9D8B030D-6E8A-4147-A177-3AD203B41FA5}">
                      <a16:colId xmlns:a16="http://schemas.microsoft.com/office/drawing/2014/main" val="1977544084"/>
                    </a:ext>
                  </a:extLst>
                </a:gridCol>
                <a:gridCol w="357187">
                  <a:extLst>
                    <a:ext uri="{9D8B030D-6E8A-4147-A177-3AD203B41FA5}">
                      <a16:colId xmlns:a16="http://schemas.microsoft.com/office/drawing/2014/main" val="4184533726"/>
                    </a:ext>
                  </a:extLst>
                </a:gridCol>
                <a:gridCol w="357188">
                  <a:extLst>
                    <a:ext uri="{9D8B030D-6E8A-4147-A177-3AD203B41FA5}">
                      <a16:colId xmlns:a16="http://schemas.microsoft.com/office/drawing/2014/main" val="3297142674"/>
                    </a:ext>
                  </a:extLst>
                </a:gridCol>
                <a:gridCol w="357187">
                  <a:extLst>
                    <a:ext uri="{9D8B030D-6E8A-4147-A177-3AD203B41FA5}">
                      <a16:colId xmlns:a16="http://schemas.microsoft.com/office/drawing/2014/main" val="3877890024"/>
                    </a:ext>
                  </a:extLst>
                </a:gridCol>
                <a:gridCol w="357188">
                  <a:extLst>
                    <a:ext uri="{9D8B030D-6E8A-4147-A177-3AD203B41FA5}">
                      <a16:colId xmlns:a16="http://schemas.microsoft.com/office/drawing/2014/main" val="3683260800"/>
                    </a:ext>
                  </a:extLst>
                </a:gridCol>
                <a:gridCol w="357187">
                  <a:extLst>
                    <a:ext uri="{9D8B030D-6E8A-4147-A177-3AD203B41FA5}">
                      <a16:colId xmlns:a16="http://schemas.microsoft.com/office/drawing/2014/main" val="2534861993"/>
                    </a:ext>
                  </a:extLst>
                </a:gridCol>
              </a:tblGrid>
              <a:tr h="5334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51813763"/>
                  </a:ext>
                </a:extLst>
              </a:tr>
              <a:tr h="323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79682616"/>
                  </a:ext>
                </a:extLst>
              </a:tr>
              <a:tr h="323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42058860"/>
                  </a:ext>
                </a:extLst>
              </a:tr>
              <a:tr h="323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71150186"/>
                  </a:ext>
                </a:extLst>
              </a:tr>
            </a:tbl>
          </a:graphicData>
        </a:graphic>
      </p:graphicFrame>
      <p:sp>
        <p:nvSpPr>
          <p:cNvPr id="23848" name="Text Box 296">
            <a:extLst>
              <a:ext uri="{FF2B5EF4-FFF2-40B4-BE49-F238E27FC236}">
                <a16:creationId xmlns:a16="http://schemas.microsoft.com/office/drawing/2014/main" id="{B3228554-8777-48DD-92D2-11BBAE24520E}"/>
              </a:ext>
            </a:extLst>
          </p:cNvPr>
          <p:cNvSpPr txBox="1">
            <a:spLocks noChangeArrowheads="1"/>
          </p:cNvSpPr>
          <p:nvPr/>
        </p:nvSpPr>
        <p:spPr bwMode="auto">
          <a:xfrm>
            <a:off x="2133600" y="23622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Heap[MAXSIZE]                         free=23</a:t>
            </a:r>
          </a:p>
        </p:txBody>
      </p:sp>
      <p:graphicFrame>
        <p:nvGraphicFramePr>
          <p:cNvPr id="23893" name="Group 341">
            <a:extLst>
              <a:ext uri="{FF2B5EF4-FFF2-40B4-BE49-F238E27FC236}">
                <a16:creationId xmlns:a16="http://schemas.microsoft.com/office/drawing/2014/main" id="{ED8E7661-D7CF-41B4-9B47-474E47134E83}"/>
              </a:ext>
            </a:extLst>
          </p:cNvPr>
          <p:cNvGraphicFramePr>
            <a:graphicFrameLocks noGrp="1"/>
          </p:cNvGraphicFramePr>
          <p:nvPr/>
        </p:nvGraphicFramePr>
        <p:xfrm>
          <a:off x="8001000" y="2895601"/>
          <a:ext cx="2362200" cy="2773680"/>
        </p:xfrm>
        <a:graphic>
          <a:graphicData uri="http://schemas.openxmlformats.org/drawingml/2006/table">
            <a:tbl>
              <a:tblPr/>
              <a:tblGrid>
                <a:gridCol w="787400">
                  <a:extLst>
                    <a:ext uri="{9D8B030D-6E8A-4147-A177-3AD203B41FA5}">
                      <a16:colId xmlns:a16="http://schemas.microsoft.com/office/drawing/2014/main" val="1581332880"/>
                    </a:ext>
                  </a:extLst>
                </a:gridCol>
                <a:gridCol w="787400">
                  <a:extLst>
                    <a:ext uri="{9D8B030D-6E8A-4147-A177-3AD203B41FA5}">
                      <a16:colId xmlns:a16="http://schemas.microsoft.com/office/drawing/2014/main" val="865914875"/>
                    </a:ext>
                  </a:extLst>
                </a:gridCol>
                <a:gridCol w="787400">
                  <a:extLst>
                    <a:ext uri="{9D8B030D-6E8A-4147-A177-3AD203B41FA5}">
                      <a16:colId xmlns:a16="http://schemas.microsoft.com/office/drawing/2014/main" val="530505362"/>
                    </a:ext>
                  </a:extLst>
                </a:gridCol>
              </a:tblGrid>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符号名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len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start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75103794"/>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90645438"/>
                  </a:ext>
                </a:extLst>
              </a:tr>
              <a:tr h="3524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80442883"/>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4808233"/>
                  </a:ext>
                </a:extLst>
              </a:tr>
              <a:tr h="3349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6857898"/>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76479191"/>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71730520"/>
                  </a:ext>
                </a:extLst>
              </a:tr>
            </a:tbl>
          </a:graphicData>
        </a:graphic>
      </p:graphicFrame>
      <p:sp>
        <p:nvSpPr>
          <p:cNvPr id="23894" name="Text Box 342">
            <a:extLst>
              <a:ext uri="{FF2B5EF4-FFF2-40B4-BE49-F238E27FC236}">
                <a16:creationId xmlns:a16="http://schemas.microsoft.com/office/drawing/2014/main" id="{90A7037D-068F-4366-92E9-46AA7472657D}"/>
              </a:ext>
            </a:extLst>
          </p:cNvPr>
          <p:cNvSpPr txBox="1">
            <a:spLocks noChangeArrowheads="1"/>
          </p:cNvSpPr>
          <p:nvPr/>
        </p:nvSpPr>
        <p:spPr bwMode="auto">
          <a:xfrm>
            <a:off x="8534400" y="2362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符号表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A4AA701D-2BD4-4CF9-96F9-2A3E61BB915E}"/>
              </a:ext>
            </a:extLst>
          </p:cNvPr>
          <p:cNvSpPr txBox="1">
            <a:spLocks noChangeArrowheads="1"/>
          </p:cNvSpPr>
          <p:nvPr/>
        </p:nvSpPr>
        <p:spPr bwMode="auto">
          <a:xfrm>
            <a:off x="22098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用</a:t>
            </a:r>
            <a:r>
              <a:rPr lang="en-US" altLang="zh-CN" sz="2800" b="1"/>
              <a:t>C</a:t>
            </a:r>
            <a:r>
              <a:rPr lang="zh-CN" altLang="en-US" sz="2800" b="1"/>
              <a:t>语言中的“堆”实现堆串</a:t>
            </a:r>
            <a:r>
              <a:rPr lang="en-US" altLang="zh-CN" sz="2800" b="1"/>
              <a:t>,</a:t>
            </a:r>
            <a:r>
              <a:rPr lang="zh-CN" altLang="en-US" sz="2800" b="1"/>
              <a:t>其定义为</a:t>
            </a:r>
            <a:r>
              <a:rPr lang="en-US" altLang="zh-CN" sz="2800" b="1"/>
              <a:t>:</a:t>
            </a:r>
          </a:p>
        </p:txBody>
      </p:sp>
      <p:sp>
        <p:nvSpPr>
          <p:cNvPr id="24579" name="Text Box 3">
            <a:extLst>
              <a:ext uri="{FF2B5EF4-FFF2-40B4-BE49-F238E27FC236}">
                <a16:creationId xmlns:a16="http://schemas.microsoft.com/office/drawing/2014/main" id="{131BEFFF-FC9B-4829-A822-6ABE11752AF6}"/>
              </a:ext>
            </a:extLst>
          </p:cNvPr>
          <p:cNvSpPr txBox="1">
            <a:spLocks noChangeArrowheads="1"/>
          </p:cNvSpPr>
          <p:nvPr/>
        </p:nvSpPr>
        <p:spPr bwMode="auto">
          <a:xfrm>
            <a:off x="2209800" y="1828801"/>
            <a:ext cx="82296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typedef  struct</a:t>
            </a:r>
          </a:p>
          <a:p>
            <a:pPr algn="just">
              <a:spcBef>
                <a:spcPct val="50000"/>
              </a:spcBef>
            </a:pPr>
            <a:r>
              <a:rPr lang="en-US" altLang="zh-CN" sz="2800" b="1"/>
              <a:t>{ </a:t>
            </a:r>
          </a:p>
          <a:p>
            <a:pPr algn="just">
              <a:spcBef>
                <a:spcPct val="50000"/>
              </a:spcBef>
            </a:pPr>
            <a:r>
              <a:rPr lang="en-US" altLang="zh-CN" sz="2800" b="1"/>
              <a:t>  char  * ch</a:t>
            </a:r>
            <a:r>
              <a:rPr lang="zh-CN" altLang="en-US" sz="2800" b="1"/>
              <a:t>；</a:t>
            </a:r>
          </a:p>
          <a:p>
            <a:pPr algn="just">
              <a:spcBef>
                <a:spcPct val="50000"/>
              </a:spcBef>
            </a:pPr>
            <a:r>
              <a:rPr lang="zh-CN" altLang="en-US" sz="2800" b="1"/>
              <a:t>    </a:t>
            </a:r>
            <a:r>
              <a:rPr lang="en-US" altLang="zh-CN" sz="2800" b="1"/>
              <a:t>int   len</a:t>
            </a:r>
            <a:r>
              <a:rPr lang="zh-CN" altLang="en-US" sz="2800" b="1"/>
              <a:t>；</a:t>
            </a:r>
          </a:p>
          <a:p>
            <a:pPr algn="just">
              <a:spcBef>
                <a:spcPct val="50000"/>
              </a:spcBef>
            </a:pPr>
            <a:r>
              <a:rPr lang="en-US" altLang="zh-CN" sz="2800" b="1"/>
              <a:t>} HString</a:t>
            </a:r>
            <a:r>
              <a:rPr lang="zh-CN" altLang="en-US" sz="2800" b="1"/>
              <a:t>；</a:t>
            </a:r>
          </a:p>
          <a:p>
            <a:pPr>
              <a:spcBef>
                <a:spcPct val="50000"/>
              </a:spcBef>
            </a:pPr>
            <a:r>
              <a:rPr lang="zh-CN" altLang="en-US" sz="2800" b="1"/>
              <a:t>其中</a:t>
            </a:r>
            <a:r>
              <a:rPr lang="en-US" altLang="zh-CN" sz="2800" b="1"/>
              <a:t>len</a:t>
            </a:r>
            <a:r>
              <a:rPr lang="zh-CN" altLang="en-US" sz="2800" b="1"/>
              <a:t>域指示串的长度，</a:t>
            </a:r>
            <a:r>
              <a:rPr lang="en-US" altLang="zh-CN" sz="2800" b="1"/>
              <a:t>ch</a:t>
            </a:r>
            <a:r>
              <a:rPr lang="zh-CN" altLang="en-US" sz="2800" b="1"/>
              <a:t>域指示串的起始地址。</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4B7FC126-3046-4D03-A18A-5AE3BA85F708}"/>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堆串的基本操作</a:t>
            </a:r>
          </a:p>
        </p:txBody>
      </p:sp>
      <p:sp>
        <p:nvSpPr>
          <p:cNvPr id="25603" name="Text Box 3">
            <a:extLst>
              <a:ext uri="{FF2B5EF4-FFF2-40B4-BE49-F238E27FC236}">
                <a16:creationId xmlns:a16="http://schemas.microsoft.com/office/drawing/2014/main" id="{809C3A3B-118E-436E-8559-C3E9B7B9761E}"/>
              </a:ext>
            </a:extLst>
          </p:cNvPr>
          <p:cNvSpPr txBox="1">
            <a:spLocks noChangeArrowheads="1"/>
          </p:cNvSpPr>
          <p:nvPr/>
        </p:nvSpPr>
        <p:spPr bwMode="auto">
          <a:xfrm>
            <a:off x="2057400" y="13716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 </a:t>
            </a:r>
            <a:r>
              <a:rPr lang="zh-CN" altLang="en-US" b="1"/>
              <a:t>串赋值函数</a:t>
            </a:r>
          </a:p>
        </p:txBody>
      </p:sp>
      <p:sp>
        <p:nvSpPr>
          <p:cNvPr id="25604" name="Text Box 4">
            <a:extLst>
              <a:ext uri="{FF2B5EF4-FFF2-40B4-BE49-F238E27FC236}">
                <a16:creationId xmlns:a16="http://schemas.microsoft.com/office/drawing/2014/main" id="{BDE7CE0E-BEFA-408A-8F42-55D55974FD5D}"/>
              </a:ext>
            </a:extLst>
          </p:cNvPr>
          <p:cNvSpPr txBox="1">
            <a:spLocks noChangeArrowheads="1"/>
          </p:cNvSpPr>
          <p:nvPr/>
        </p:nvSpPr>
        <p:spPr bwMode="auto">
          <a:xfrm>
            <a:off x="2133600" y="1828801"/>
            <a:ext cx="8305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StrAssign(s</a:t>
            </a:r>
            <a:r>
              <a:rPr lang="zh-CN" altLang="en-US" sz="2000" b="1"/>
              <a:t>，</a:t>
            </a:r>
            <a:r>
              <a:rPr lang="en-US" altLang="zh-CN" sz="2000" b="1"/>
              <a:t>tval) /*</a:t>
            </a:r>
            <a:r>
              <a:rPr lang="zh-CN" altLang="en-US" sz="2000" b="1"/>
              <a:t>将字符常量</a:t>
            </a:r>
            <a:r>
              <a:rPr lang="en-US" altLang="zh-CN" sz="2000" b="1"/>
              <a:t>tval</a:t>
            </a:r>
            <a:r>
              <a:rPr lang="zh-CN" altLang="en-US" sz="2000" b="1"/>
              <a:t>的值赋给串</a:t>
            </a:r>
            <a:r>
              <a:rPr lang="en-US" altLang="zh-CN" sz="2000" b="1"/>
              <a:t>s */</a:t>
            </a:r>
          </a:p>
          <a:p>
            <a:pPr algn="just">
              <a:spcBef>
                <a:spcPct val="50000"/>
              </a:spcBef>
            </a:pPr>
            <a:r>
              <a:rPr lang="en-US" altLang="zh-CN" sz="2000" b="1"/>
              <a:t>HString *s; char *tval;</a:t>
            </a:r>
          </a:p>
          <a:p>
            <a:pPr algn="just">
              <a:spcBef>
                <a:spcPct val="50000"/>
              </a:spcBef>
            </a:pPr>
            <a:r>
              <a:rPr lang="en-US" altLang="zh-CN" sz="2000" b="1"/>
              <a:t>{int len</a:t>
            </a:r>
            <a:r>
              <a:rPr lang="zh-CN" altLang="en-US" sz="2000" b="1"/>
              <a:t>，</a:t>
            </a:r>
            <a:r>
              <a:rPr lang="en-US" altLang="zh-CN" sz="2000" b="1"/>
              <a:t>i=0;</a:t>
            </a:r>
          </a:p>
          <a:p>
            <a:pPr algn="just">
              <a:spcBef>
                <a:spcPct val="50000"/>
              </a:spcBef>
            </a:pPr>
            <a:r>
              <a:rPr lang="en-US" altLang="zh-CN" sz="2000" b="1"/>
              <a:t>if (s-&gt;ch!=NULL) free(s-&gt;ch);</a:t>
            </a:r>
          </a:p>
          <a:p>
            <a:pPr algn="just">
              <a:spcBef>
                <a:spcPct val="50000"/>
              </a:spcBef>
            </a:pPr>
            <a:r>
              <a:rPr lang="en-US" altLang="zh-CN" sz="2000" b="1"/>
              <a:t>while (tval[i]!='\0') i++;</a:t>
            </a:r>
          </a:p>
          <a:p>
            <a:pPr algn="just">
              <a:spcBef>
                <a:spcPct val="50000"/>
              </a:spcBef>
            </a:pPr>
            <a:r>
              <a:rPr lang="en-US" altLang="zh-CN" sz="2000" b="1"/>
              <a:t>len=i;</a:t>
            </a:r>
          </a:p>
          <a:p>
            <a:pPr algn="just">
              <a:spcBef>
                <a:spcPct val="50000"/>
              </a:spcBef>
            </a:pPr>
            <a:r>
              <a:rPr lang="en-US" altLang="zh-CN" sz="2000" b="1"/>
              <a:t>if (len) {s-&gt;ch=(char *)malloc(len);</a:t>
            </a:r>
          </a:p>
          <a:p>
            <a:pPr algn="just">
              <a:spcBef>
                <a:spcPct val="50000"/>
              </a:spcBef>
            </a:pPr>
            <a:r>
              <a:rPr lang="en-US" altLang="zh-CN" sz="2000" b="1"/>
              <a:t>if (s-&gt;ch==NULL) return(0); for (i=0;i&lt;len;i++) s-&gt;ch[i]=tval[i];</a:t>
            </a:r>
          </a:p>
          <a:p>
            <a:pPr algn="just">
              <a:spcBef>
                <a:spcPct val="50000"/>
              </a:spcBef>
            </a:pPr>
            <a:r>
              <a:rPr lang="en-US" altLang="zh-CN" sz="2000" b="1"/>
              <a:t>} else s-&gt;ch=NULL; s-&gt;len=len;</a:t>
            </a:r>
          </a:p>
          <a:p>
            <a:pPr algn="just">
              <a:spcBef>
                <a:spcPct val="50000"/>
              </a:spcBef>
            </a:pPr>
            <a:r>
              <a:rPr lang="en-US" altLang="zh-CN" sz="2000" b="1"/>
              <a:t>return(1);</a:t>
            </a:r>
          </a:p>
          <a:p>
            <a:pPr algn="just">
              <a:spcBef>
                <a:spcPct val="50000"/>
              </a:spcBef>
            </a:pPr>
            <a:r>
              <a:rPr lang="en-US" altLang="zh-CN" sz="2000" b="1"/>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CA0FC434-5C09-4517-B6C2-5749A184C531}"/>
              </a:ext>
            </a:extLst>
          </p:cNvPr>
          <p:cNvSpPr txBox="1">
            <a:spLocks noChangeArrowheads="1"/>
          </p:cNvSpPr>
          <p:nvPr/>
        </p:nvSpPr>
        <p:spPr bwMode="auto">
          <a:xfrm>
            <a:off x="2133600" y="838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 </a:t>
            </a:r>
            <a:r>
              <a:rPr lang="zh-CN" altLang="en-US" b="1"/>
              <a:t>串插入函数</a:t>
            </a:r>
          </a:p>
        </p:txBody>
      </p:sp>
      <p:sp>
        <p:nvSpPr>
          <p:cNvPr id="26627" name="Text Box 3">
            <a:extLst>
              <a:ext uri="{FF2B5EF4-FFF2-40B4-BE49-F238E27FC236}">
                <a16:creationId xmlns:a16="http://schemas.microsoft.com/office/drawing/2014/main" id="{729CCFFC-452D-41BE-8938-81FF95B7753F}"/>
              </a:ext>
            </a:extLst>
          </p:cNvPr>
          <p:cNvSpPr txBox="1">
            <a:spLocks noChangeArrowheads="1"/>
          </p:cNvSpPr>
          <p:nvPr/>
        </p:nvSpPr>
        <p:spPr bwMode="auto">
          <a:xfrm>
            <a:off x="2133600" y="1371601"/>
            <a:ext cx="82296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StrInsert(s</a:t>
            </a:r>
            <a:r>
              <a:rPr lang="zh-CN" altLang="en-US" sz="2000" b="1"/>
              <a:t>，</a:t>
            </a:r>
            <a:r>
              <a:rPr lang="en-US" altLang="zh-CN" sz="2000" b="1"/>
              <a:t>pos</a:t>
            </a:r>
            <a:r>
              <a:rPr lang="zh-CN" altLang="en-US" sz="2000" b="1"/>
              <a:t>，</a:t>
            </a:r>
            <a:r>
              <a:rPr lang="en-US" altLang="zh-CN" sz="2000" b="1"/>
              <a:t>t) /*</a:t>
            </a:r>
            <a:r>
              <a:rPr lang="zh-CN" altLang="en-US" sz="2000" b="1"/>
              <a:t>在串</a:t>
            </a:r>
            <a:r>
              <a:rPr lang="en-US" altLang="zh-CN" sz="2000" b="1"/>
              <a:t>s</a:t>
            </a:r>
            <a:r>
              <a:rPr lang="zh-CN" altLang="en-US" sz="2000" b="1"/>
              <a:t>中序号为</a:t>
            </a:r>
            <a:r>
              <a:rPr lang="en-US" altLang="zh-CN" sz="2000" b="1"/>
              <a:t>pos</a:t>
            </a:r>
            <a:r>
              <a:rPr lang="zh-CN" altLang="en-US" sz="2000" b="1"/>
              <a:t>的字符之前插入串</a:t>
            </a:r>
            <a:r>
              <a:rPr lang="en-US" altLang="zh-CN" sz="2000" b="1"/>
              <a:t>t */</a:t>
            </a:r>
          </a:p>
          <a:p>
            <a:pPr algn="just">
              <a:spcBef>
                <a:spcPct val="50000"/>
              </a:spcBef>
            </a:pPr>
            <a:r>
              <a:rPr lang="en-US" altLang="zh-CN" sz="2000" b="1"/>
              <a:t>HString *s</a:t>
            </a:r>
            <a:r>
              <a:rPr lang="zh-CN" altLang="en-US" sz="2000" b="1"/>
              <a:t>，</a:t>
            </a:r>
            <a:r>
              <a:rPr lang="en-US" altLang="zh-CN" sz="2000" b="1"/>
              <a:t>t; int pos;</a:t>
            </a:r>
          </a:p>
          <a:p>
            <a:pPr algn="just">
              <a:spcBef>
                <a:spcPct val="50000"/>
              </a:spcBef>
            </a:pPr>
            <a:r>
              <a:rPr lang="en-US" altLang="zh-CN" sz="2000" b="1"/>
              <a:t>{int i;char *temp;</a:t>
            </a:r>
          </a:p>
          <a:p>
            <a:pPr algn="just">
              <a:spcBef>
                <a:spcPct val="50000"/>
              </a:spcBef>
            </a:pPr>
            <a:r>
              <a:rPr lang="en-US" altLang="zh-CN" sz="2000" b="1"/>
              <a:t>if (pos&lt;0 || pos&gt;s-&gt;len || s-&gt;len==0) return(0);</a:t>
            </a:r>
          </a:p>
          <a:p>
            <a:pPr algn="just">
              <a:spcBef>
                <a:spcPct val="50000"/>
              </a:spcBef>
            </a:pPr>
            <a:r>
              <a:rPr lang="en-US" altLang="zh-CN" sz="2000" b="1"/>
              <a:t>temp=(char *)malloc(s-&gt;len + t.len);</a:t>
            </a:r>
          </a:p>
          <a:p>
            <a:pPr algn="just">
              <a:spcBef>
                <a:spcPct val="50000"/>
              </a:spcBef>
            </a:pPr>
            <a:r>
              <a:rPr lang="en-US" altLang="zh-CN" sz="2000" b="1"/>
              <a:t>if (temp==NULL) return(0);</a:t>
            </a:r>
          </a:p>
          <a:p>
            <a:pPr algn="just">
              <a:spcBef>
                <a:spcPct val="50000"/>
              </a:spcBef>
            </a:pPr>
            <a:r>
              <a:rPr lang="en-US" altLang="zh-CN" sz="2000" b="1"/>
              <a:t>for (i=0;i&lt;pos;i++) temp[i]=s-&gt;ch[i];</a:t>
            </a:r>
          </a:p>
          <a:p>
            <a:pPr algn="just">
              <a:spcBef>
                <a:spcPct val="50000"/>
              </a:spcBef>
            </a:pPr>
            <a:r>
              <a:rPr lang="en-US" altLang="zh-CN" sz="2000" b="1"/>
              <a:t>for (i=0;i&lt;t.len;i++) temp[i+pos]=t.ch[i];</a:t>
            </a:r>
          </a:p>
          <a:p>
            <a:pPr algn="just">
              <a:spcBef>
                <a:spcPct val="50000"/>
              </a:spcBef>
            </a:pPr>
            <a:r>
              <a:rPr lang="en-US" altLang="zh-CN" sz="2000" b="1"/>
              <a:t>for (i=pos;i&lt;s-&gt;len;i++) temp[i + t.len]=s-&gt;ch[i];</a:t>
            </a:r>
          </a:p>
          <a:p>
            <a:pPr algn="just">
              <a:spcBef>
                <a:spcPct val="50000"/>
              </a:spcBef>
            </a:pPr>
            <a:r>
              <a:rPr lang="en-US" altLang="zh-CN" sz="2000" b="1"/>
              <a:t>s-&gt;len+=t.len; free(s-&gt;ch);s-&gt;ch=temp;</a:t>
            </a:r>
          </a:p>
          <a:p>
            <a:pPr algn="just">
              <a:spcBef>
                <a:spcPct val="50000"/>
              </a:spcBef>
            </a:pPr>
            <a:r>
              <a:rPr lang="en-US" altLang="zh-CN" sz="2000" b="1"/>
              <a:t>return(1);</a:t>
            </a:r>
          </a:p>
          <a:p>
            <a:pPr>
              <a:spcBef>
                <a:spcPct val="50000"/>
              </a:spcBef>
            </a:pPr>
            <a:r>
              <a:rPr lang="en-US" altLang="zh-CN" sz="2000" b="1"/>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F232646C-926A-4195-8161-216F29342F60}"/>
              </a:ext>
            </a:extLst>
          </p:cNvPr>
          <p:cNvSpPr txBox="1">
            <a:spLocks noChangeArrowheads="1"/>
          </p:cNvSpPr>
          <p:nvPr/>
        </p:nvSpPr>
        <p:spPr bwMode="auto">
          <a:xfrm>
            <a:off x="1981200" y="8382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(3) </a:t>
            </a:r>
            <a:r>
              <a:rPr lang="zh-CN" altLang="en-US" sz="2800" b="1"/>
              <a:t>串删除函数</a:t>
            </a:r>
          </a:p>
        </p:txBody>
      </p:sp>
      <p:sp>
        <p:nvSpPr>
          <p:cNvPr id="27651" name="Text Box 3">
            <a:extLst>
              <a:ext uri="{FF2B5EF4-FFF2-40B4-BE49-F238E27FC236}">
                <a16:creationId xmlns:a16="http://schemas.microsoft.com/office/drawing/2014/main" id="{EC60FE50-ED7E-42E7-9216-0EBC59DA6729}"/>
              </a:ext>
            </a:extLst>
          </p:cNvPr>
          <p:cNvSpPr txBox="1">
            <a:spLocks noChangeArrowheads="1"/>
          </p:cNvSpPr>
          <p:nvPr/>
        </p:nvSpPr>
        <p:spPr bwMode="auto">
          <a:xfrm>
            <a:off x="2057400" y="1431926"/>
            <a:ext cx="83058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StrDelete(s</a:t>
            </a:r>
            <a:r>
              <a:rPr lang="zh-CN" altLang="en-US" sz="2000" b="1"/>
              <a:t>，</a:t>
            </a:r>
            <a:r>
              <a:rPr lang="en-US" altLang="zh-CN" sz="2000" b="1"/>
              <a:t>pos</a:t>
            </a:r>
            <a:r>
              <a:rPr lang="zh-CN" altLang="en-US" sz="2000" b="1"/>
              <a:t>，</a:t>
            </a:r>
            <a:r>
              <a:rPr lang="en-US" altLang="zh-CN" sz="2000" b="1"/>
              <a:t>len) /*</a:t>
            </a:r>
            <a:r>
              <a:rPr lang="zh-CN" altLang="en-US" sz="2000" b="1"/>
              <a:t>在串</a:t>
            </a:r>
            <a:r>
              <a:rPr lang="en-US" altLang="zh-CN" sz="2000" b="1"/>
              <a:t>s</a:t>
            </a:r>
            <a:r>
              <a:rPr lang="zh-CN" altLang="en-US" sz="2000" b="1"/>
              <a:t>中删除从序号</a:t>
            </a:r>
            <a:r>
              <a:rPr lang="en-US" altLang="zh-CN" sz="2000" b="1"/>
              <a:t>pos</a:t>
            </a:r>
            <a:r>
              <a:rPr lang="zh-CN" altLang="en-US" sz="2000" b="1"/>
              <a:t>起</a:t>
            </a:r>
            <a:r>
              <a:rPr lang="en-US" altLang="zh-CN" sz="2000" b="1"/>
              <a:t>len</a:t>
            </a:r>
            <a:r>
              <a:rPr lang="zh-CN" altLang="en-US" sz="2000" b="1"/>
              <a:t>个字符 *</a:t>
            </a:r>
            <a:r>
              <a:rPr lang="en-US" altLang="zh-CN" sz="2000" b="1"/>
              <a:t>/</a:t>
            </a:r>
          </a:p>
          <a:p>
            <a:pPr algn="just">
              <a:spcBef>
                <a:spcPct val="50000"/>
              </a:spcBef>
            </a:pPr>
            <a:r>
              <a:rPr lang="en-US" altLang="zh-CN" sz="2000" b="1"/>
              <a:t>HString *s;</a:t>
            </a:r>
          </a:p>
          <a:p>
            <a:pPr algn="just">
              <a:spcBef>
                <a:spcPct val="50000"/>
              </a:spcBef>
            </a:pPr>
            <a:r>
              <a:rPr lang="en-US" altLang="zh-CN" sz="2000" b="1"/>
              <a:t>int pos</a:t>
            </a:r>
            <a:r>
              <a:rPr lang="zh-CN" altLang="en-US" sz="2000" b="1"/>
              <a:t>，</a:t>
            </a:r>
            <a:r>
              <a:rPr lang="en-US" altLang="zh-CN" sz="2000" b="1"/>
              <a:t>len;</a:t>
            </a:r>
          </a:p>
          <a:p>
            <a:pPr algn="just">
              <a:spcBef>
                <a:spcPct val="50000"/>
              </a:spcBef>
            </a:pPr>
            <a:r>
              <a:rPr lang="en-US" altLang="zh-CN" sz="2000" b="1"/>
              <a:t>{int i; char *temp;</a:t>
            </a:r>
          </a:p>
          <a:p>
            <a:pPr algn="just">
              <a:spcBef>
                <a:spcPct val="50000"/>
              </a:spcBef>
            </a:pPr>
            <a:r>
              <a:rPr lang="en-US" altLang="zh-CN" sz="2000" b="1"/>
              <a:t>if (pos&lt;0 || pos&gt;(s-&gt;len - len)) return(0);</a:t>
            </a:r>
          </a:p>
          <a:p>
            <a:pPr algn="just">
              <a:spcBef>
                <a:spcPct val="50000"/>
              </a:spcBef>
            </a:pPr>
            <a:r>
              <a:rPr lang="en-US" altLang="zh-CN" sz="2000" b="1"/>
              <a:t>temp=(char *)malloc(s-&gt;len - len);</a:t>
            </a:r>
          </a:p>
          <a:p>
            <a:pPr algn="just">
              <a:spcBef>
                <a:spcPct val="50000"/>
              </a:spcBef>
            </a:pPr>
            <a:r>
              <a:rPr lang="en-US" altLang="zh-CN" sz="2000" b="1"/>
              <a:t>if (temp==NULL) return(0);</a:t>
            </a:r>
          </a:p>
          <a:p>
            <a:pPr algn="just">
              <a:spcBef>
                <a:spcPct val="50000"/>
              </a:spcBef>
            </a:pPr>
            <a:r>
              <a:rPr lang="en-US" altLang="zh-CN" sz="2000" b="1"/>
              <a:t>for (i=0;i&lt;pos;i++) temp[i]=s-&gt;ch[i];</a:t>
            </a:r>
          </a:p>
          <a:p>
            <a:pPr algn="just">
              <a:spcBef>
                <a:spcPct val="50000"/>
              </a:spcBef>
            </a:pPr>
            <a:r>
              <a:rPr lang="en-US" altLang="zh-CN" sz="2000" b="1"/>
              <a:t>for (i=pos;i&lt;s-&gt;len - len;i++) temp[i]=s-&gt;ch[i+len];</a:t>
            </a:r>
          </a:p>
          <a:p>
            <a:pPr algn="just">
              <a:spcBef>
                <a:spcPct val="50000"/>
              </a:spcBef>
            </a:pPr>
            <a:r>
              <a:rPr lang="en-US" altLang="zh-CN" sz="2000" b="1"/>
              <a:t>s-&gt;len=s-&gt;len-len; free(s-&gt;ch);s-&gt;ch=temp;</a:t>
            </a:r>
          </a:p>
          <a:p>
            <a:pPr algn="just">
              <a:spcBef>
                <a:spcPct val="50000"/>
              </a:spcBef>
            </a:pPr>
            <a:r>
              <a:rPr lang="en-US" altLang="zh-CN" sz="2000" b="1"/>
              <a:t>return(1);</a:t>
            </a:r>
          </a:p>
          <a:p>
            <a:pPr algn="just">
              <a:spcBef>
                <a:spcPct val="50000"/>
              </a:spcBef>
            </a:pPr>
            <a:r>
              <a:rPr lang="en-US" altLang="zh-CN" sz="2000" b="1"/>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590FFE31-C868-4614-8504-F6BCCCBE5717}"/>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(4) </a:t>
            </a:r>
            <a:r>
              <a:rPr lang="zh-CN" altLang="en-US" sz="2800" b="1"/>
              <a:t>串复制函数</a:t>
            </a:r>
          </a:p>
        </p:txBody>
      </p:sp>
      <p:sp>
        <p:nvSpPr>
          <p:cNvPr id="28675" name="Text Box 3">
            <a:extLst>
              <a:ext uri="{FF2B5EF4-FFF2-40B4-BE49-F238E27FC236}">
                <a16:creationId xmlns:a16="http://schemas.microsoft.com/office/drawing/2014/main" id="{F5C216A5-E634-4DDC-9598-9965FF04CABB}"/>
              </a:ext>
            </a:extLst>
          </p:cNvPr>
          <p:cNvSpPr txBox="1">
            <a:spLocks noChangeArrowheads="1"/>
          </p:cNvSpPr>
          <p:nvPr/>
        </p:nvSpPr>
        <p:spPr bwMode="auto">
          <a:xfrm>
            <a:off x="1981200" y="1676401"/>
            <a:ext cx="8305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StrCopy(s</a:t>
            </a:r>
            <a:r>
              <a:rPr lang="zh-CN" altLang="en-US" b="1"/>
              <a:t>，</a:t>
            </a:r>
            <a:r>
              <a:rPr lang="en-US" altLang="zh-CN" b="1"/>
              <a:t>t) /*</a:t>
            </a:r>
            <a:r>
              <a:rPr lang="zh-CN" altLang="en-US" b="1"/>
              <a:t>将串</a:t>
            </a:r>
            <a:r>
              <a:rPr lang="en-US" altLang="zh-CN" b="1"/>
              <a:t>t</a:t>
            </a:r>
            <a:r>
              <a:rPr lang="zh-CN" altLang="en-US" b="1"/>
              <a:t>的值复制到串</a:t>
            </a:r>
            <a:r>
              <a:rPr lang="en-US" altLang="zh-CN" b="1"/>
              <a:t>s</a:t>
            </a:r>
            <a:r>
              <a:rPr lang="zh-CN" altLang="en-US" b="1"/>
              <a:t>中 *</a:t>
            </a:r>
            <a:r>
              <a:rPr lang="en-US" altLang="zh-CN" b="1"/>
              <a:t>/</a:t>
            </a:r>
          </a:p>
          <a:p>
            <a:pPr algn="just">
              <a:spcBef>
                <a:spcPct val="50000"/>
              </a:spcBef>
            </a:pPr>
            <a:r>
              <a:rPr lang="en-US" altLang="zh-CN" b="1"/>
              <a:t>HString *s</a:t>
            </a:r>
            <a:r>
              <a:rPr lang="zh-CN" altLang="en-US" b="1"/>
              <a:t>，</a:t>
            </a:r>
            <a:r>
              <a:rPr lang="en-US" altLang="zh-CN" b="1"/>
              <a:t>t;</a:t>
            </a:r>
          </a:p>
          <a:p>
            <a:pPr algn="just">
              <a:spcBef>
                <a:spcPct val="50000"/>
              </a:spcBef>
            </a:pPr>
            <a:r>
              <a:rPr lang="en-US" altLang="zh-CN" b="1"/>
              <a:t>{int i;</a:t>
            </a:r>
          </a:p>
          <a:p>
            <a:pPr algn="just">
              <a:spcBef>
                <a:spcPct val="50000"/>
              </a:spcBef>
            </a:pPr>
            <a:r>
              <a:rPr lang="en-US" altLang="zh-CN" b="1"/>
              <a:t>s-&gt;ch=(char *)malloc(t.len);</a:t>
            </a:r>
          </a:p>
          <a:p>
            <a:pPr algn="just">
              <a:spcBef>
                <a:spcPct val="50000"/>
              </a:spcBef>
            </a:pPr>
            <a:r>
              <a:rPr lang="en-US" altLang="zh-CN" b="1"/>
              <a:t>if (s-&gt;ch==NULL) return(0);</a:t>
            </a:r>
          </a:p>
          <a:p>
            <a:pPr algn="just">
              <a:spcBef>
                <a:spcPct val="50000"/>
              </a:spcBef>
            </a:pPr>
            <a:r>
              <a:rPr lang="en-US" altLang="zh-CN" b="1"/>
              <a:t>for (i=0;i&lt;t.len;i++) s-&gt;ch[i]=t.ch[i];</a:t>
            </a:r>
          </a:p>
          <a:p>
            <a:pPr algn="just">
              <a:spcBef>
                <a:spcPct val="50000"/>
              </a:spcBef>
            </a:pPr>
            <a:r>
              <a:rPr lang="en-US" altLang="zh-CN" b="1"/>
              <a:t>s-&gt;len=t.len;</a:t>
            </a:r>
          </a:p>
          <a:p>
            <a:pPr algn="just">
              <a:spcBef>
                <a:spcPct val="50000"/>
              </a:spcBef>
            </a:pPr>
            <a:r>
              <a:rPr lang="en-US" altLang="zh-CN" b="1"/>
              <a:t>return(1);</a:t>
            </a:r>
          </a:p>
          <a:p>
            <a:pPr>
              <a:spcBef>
                <a:spcPct val="50000"/>
              </a:spcBef>
            </a:pPr>
            <a:r>
              <a:rPr lang="en-US" altLang="zh-CN" b="1"/>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9449B725-3D73-4C23-BB1A-F125AD1BF88F}"/>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(5) </a:t>
            </a:r>
            <a:r>
              <a:rPr lang="zh-CN" altLang="en-US" sz="2800" b="1"/>
              <a:t>判空函数</a:t>
            </a:r>
          </a:p>
        </p:txBody>
      </p:sp>
      <p:sp>
        <p:nvSpPr>
          <p:cNvPr id="29699" name="Text Box 3">
            <a:extLst>
              <a:ext uri="{FF2B5EF4-FFF2-40B4-BE49-F238E27FC236}">
                <a16:creationId xmlns:a16="http://schemas.microsoft.com/office/drawing/2014/main" id="{1BB445A1-FBD3-486A-8E73-829B9F326F07}"/>
              </a:ext>
            </a:extLst>
          </p:cNvPr>
          <p:cNvSpPr txBox="1">
            <a:spLocks noChangeArrowheads="1"/>
          </p:cNvSpPr>
          <p:nvPr/>
        </p:nvSpPr>
        <p:spPr bwMode="auto">
          <a:xfrm>
            <a:off x="2057400" y="1905000"/>
            <a:ext cx="8458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StrEmpty(s) /*</a:t>
            </a:r>
            <a:r>
              <a:rPr lang="zh-CN" altLang="en-US" b="1"/>
              <a:t>若串</a:t>
            </a:r>
            <a:r>
              <a:rPr lang="en-US" altLang="zh-CN" b="1"/>
              <a:t>s</a:t>
            </a:r>
            <a:r>
              <a:rPr lang="zh-CN" altLang="en-US" b="1"/>
              <a:t>为空</a:t>
            </a:r>
            <a:r>
              <a:rPr lang="en-US" altLang="zh-CN" b="1"/>
              <a:t>(</a:t>
            </a:r>
            <a:r>
              <a:rPr lang="zh-CN" altLang="en-US" b="1"/>
              <a:t>即串长为</a:t>
            </a:r>
            <a:r>
              <a:rPr lang="en-US" altLang="zh-CN" b="1"/>
              <a:t>0)</a:t>
            </a:r>
            <a:r>
              <a:rPr lang="zh-CN" altLang="en-US" b="1"/>
              <a:t>，则返回</a:t>
            </a:r>
            <a:r>
              <a:rPr lang="en-US" altLang="zh-CN" b="1"/>
              <a:t>1</a:t>
            </a:r>
            <a:r>
              <a:rPr lang="zh-CN" altLang="en-US" b="1"/>
              <a:t>，否则返回</a:t>
            </a:r>
            <a:r>
              <a:rPr lang="en-US" altLang="zh-CN" b="1"/>
              <a:t>0 */</a:t>
            </a:r>
          </a:p>
          <a:p>
            <a:pPr algn="just">
              <a:spcBef>
                <a:spcPct val="50000"/>
              </a:spcBef>
            </a:pPr>
            <a:r>
              <a:rPr lang="en-US" altLang="zh-CN" b="1"/>
              <a:t>HString s;</a:t>
            </a:r>
          </a:p>
          <a:p>
            <a:pPr algn="just">
              <a:spcBef>
                <a:spcPct val="50000"/>
              </a:spcBef>
            </a:pPr>
            <a:r>
              <a:rPr lang="en-US" altLang="zh-CN" b="1"/>
              <a:t>{</a:t>
            </a:r>
          </a:p>
          <a:p>
            <a:pPr algn="just">
              <a:spcBef>
                <a:spcPct val="50000"/>
              </a:spcBef>
            </a:pPr>
            <a:r>
              <a:rPr lang="en-US" altLang="zh-CN" b="1"/>
              <a:t>if (s.len==0) return(1);</a:t>
            </a:r>
          </a:p>
          <a:p>
            <a:pPr algn="just">
              <a:spcBef>
                <a:spcPct val="50000"/>
              </a:spcBef>
            </a:pPr>
            <a:r>
              <a:rPr lang="en-US" altLang="zh-CN" b="1"/>
              <a:t>else return(0);</a:t>
            </a:r>
          </a:p>
          <a:p>
            <a:pPr>
              <a:spcBef>
                <a:spcPct val="50000"/>
              </a:spcBef>
            </a:pPr>
            <a:r>
              <a:rPr lang="en-US" altLang="zh-CN" b="1"/>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B511CEFE-9BEB-48A5-AEAC-DB02C1E31F3F}"/>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(6) </a:t>
            </a:r>
            <a:r>
              <a:rPr lang="zh-CN" altLang="en-US" sz="2800" b="1"/>
              <a:t>串比较函数</a:t>
            </a:r>
          </a:p>
        </p:txBody>
      </p:sp>
      <p:sp>
        <p:nvSpPr>
          <p:cNvPr id="30723" name="Text Box 3">
            <a:extLst>
              <a:ext uri="{FF2B5EF4-FFF2-40B4-BE49-F238E27FC236}">
                <a16:creationId xmlns:a16="http://schemas.microsoft.com/office/drawing/2014/main" id="{A3D7DB7C-A566-4E0E-8815-3E972DB36CDC}"/>
              </a:ext>
            </a:extLst>
          </p:cNvPr>
          <p:cNvSpPr txBox="1">
            <a:spLocks noChangeArrowheads="1"/>
          </p:cNvSpPr>
          <p:nvPr/>
        </p:nvSpPr>
        <p:spPr bwMode="auto">
          <a:xfrm>
            <a:off x="2057400" y="1676401"/>
            <a:ext cx="8458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StrCompare(s</a:t>
            </a:r>
            <a:r>
              <a:rPr lang="zh-CN" altLang="en-US" b="1"/>
              <a:t>，</a:t>
            </a:r>
            <a:r>
              <a:rPr lang="en-US" altLang="zh-CN" b="1"/>
              <a:t>t) /*</a:t>
            </a:r>
            <a:r>
              <a:rPr lang="zh-CN" altLang="en-US" b="1"/>
              <a:t>若串</a:t>
            </a:r>
            <a:r>
              <a:rPr lang="en-US" altLang="zh-CN" b="1"/>
              <a:t>s</a:t>
            </a:r>
            <a:r>
              <a:rPr lang="zh-CN" altLang="en-US" b="1"/>
              <a:t>和</a:t>
            </a:r>
            <a:r>
              <a:rPr lang="en-US" altLang="zh-CN" b="1"/>
              <a:t>t</a:t>
            </a:r>
            <a:r>
              <a:rPr lang="zh-CN" altLang="en-US" b="1"/>
              <a:t>相等，则返回</a:t>
            </a:r>
            <a:r>
              <a:rPr lang="en-US" altLang="zh-CN" b="1"/>
              <a:t>0</a:t>
            </a:r>
            <a:r>
              <a:rPr lang="zh-CN" altLang="en-US" b="1"/>
              <a:t>，若</a:t>
            </a:r>
            <a:r>
              <a:rPr lang="en-US" altLang="zh-CN" b="1"/>
              <a:t>s&gt;t</a:t>
            </a:r>
            <a:r>
              <a:rPr lang="zh-CN" altLang="en-US" b="1"/>
              <a:t>返回</a:t>
            </a:r>
            <a:r>
              <a:rPr lang="en-US" altLang="zh-CN" b="1"/>
              <a:t>1</a:t>
            </a:r>
            <a:r>
              <a:rPr lang="zh-CN" altLang="en-US" b="1"/>
              <a:t>，若</a:t>
            </a:r>
            <a:r>
              <a:rPr lang="en-US" altLang="zh-CN" b="1"/>
              <a:t>s&lt;t</a:t>
            </a:r>
            <a:r>
              <a:rPr lang="zh-CN" altLang="en-US" b="1"/>
              <a:t>返回</a:t>
            </a:r>
            <a:r>
              <a:rPr lang="en-US" altLang="zh-CN" b="1"/>
              <a:t>-1 */</a:t>
            </a:r>
          </a:p>
          <a:p>
            <a:pPr algn="just">
              <a:spcBef>
                <a:spcPct val="50000"/>
              </a:spcBef>
            </a:pPr>
            <a:r>
              <a:rPr lang="en-US" altLang="zh-CN" b="1"/>
              <a:t>HString s</a:t>
            </a:r>
            <a:r>
              <a:rPr lang="zh-CN" altLang="en-US" b="1"/>
              <a:t>，</a:t>
            </a:r>
            <a:r>
              <a:rPr lang="en-US" altLang="zh-CN" b="1"/>
              <a:t>t;</a:t>
            </a:r>
          </a:p>
          <a:p>
            <a:pPr algn="just">
              <a:spcBef>
                <a:spcPct val="50000"/>
              </a:spcBef>
            </a:pPr>
            <a:r>
              <a:rPr lang="en-US" altLang="zh-CN" b="1"/>
              <a:t>{</a:t>
            </a:r>
          </a:p>
          <a:p>
            <a:pPr algn="just">
              <a:spcBef>
                <a:spcPct val="50000"/>
              </a:spcBef>
            </a:pPr>
            <a:r>
              <a:rPr lang="en-US" altLang="zh-CN" b="1"/>
              <a:t>int i;</a:t>
            </a:r>
          </a:p>
          <a:p>
            <a:pPr algn="just">
              <a:spcBef>
                <a:spcPct val="50000"/>
              </a:spcBef>
            </a:pPr>
            <a:r>
              <a:rPr lang="en-US" altLang="zh-CN" b="1"/>
              <a:t>for (i=0;i&lt;s.len&amp;&amp;i&lt;t.len;i++)</a:t>
            </a:r>
          </a:p>
          <a:p>
            <a:pPr algn="just">
              <a:spcBef>
                <a:spcPct val="50000"/>
              </a:spcBef>
            </a:pPr>
            <a:r>
              <a:rPr lang="en-US" altLang="zh-CN" b="1"/>
              <a:t>if (s.ch[i]!=t.ch[i]) return(s.ch[i] - t.ch[i]);</a:t>
            </a:r>
          </a:p>
          <a:p>
            <a:pPr algn="just">
              <a:spcBef>
                <a:spcPct val="50000"/>
              </a:spcBef>
            </a:pPr>
            <a:r>
              <a:rPr lang="en-US" altLang="zh-CN" b="1"/>
              <a:t>return(s.len - t.len);</a:t>
            </a:r>
          </a:p>
          <a:p>
            <a:pPr>
              <a:spcBef>
                <a:spcPct val="50000"/>
              </a:spcBef>
            </a:pPr>
            <a:r>
              <a:rPr lang="en-US" altLang="zh-CN" b="1"/>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200EFAD4-AE7D-41B6-80F6-675ABB3CD114}"/>
              </a:ext>
            </a:extLst>
          </p:cNvPr>
          <p:cNvSpPr txBox="1">
            <a:spLocks noChangeArrowheads="1"/>
          </p:cNvSpPr>
          <p:nvPr/>
        </p:nvSpPr>
        <p:spPr bwMode="auto">
          <a:xfrm>
            <a:off x="2057400" y="8382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4.1 </a:t>
            </a:r>
            <a:r>
              <a:rPr lang="zh-CN" altLang="en-US" sz="3200" b="1"/>
              <a:t>串的定义</a:t>
            </a:r>
          </a:p>
        </p:txBody>
      </p:sp>
      <p:sp>
        <p:nvSpPr>
          <p:cNvPr id="38915" name="Text Box 3">
            <a:extLst>
              <a:ext uri="{FF2B5EF4-FFF2-40B4-BE49-F238E27FC236}">
                <a16:creationId xmlns:a16="http://schemas.microsoft.com/office/drawing/2014/main" id="{E50A3404-ABC4-4748-889D-72F6F696A006}"/>
              </a:ext>
            </a:extLst>
          </p:cNvPr>
          <p:cNvSpPr txBox="1">
            <a:spLocks noChangeArrowheads="1"/>
          </p:cNvSpPr>
          <p:nvPr/>
        </p:nvSpPr>
        <p:spPr bwMode="auto">
          <a:xfrm>
            <a:off x="2133600" y="1600201"/>
            <a:ext cx="8229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a:solidFill>
                  <a:srgbClr val="D54427"/>
                </a:solidFill>
              </a:rPr>
              <a:t>串</a:t>
            </a:r>
            <a:r>
              <a:rPr lang="en-US" altLang="zh-CN" b="1">
                <a:solidFill>
                  <a:srgbClr val="D54427"/>
                </a:solidFill>
              </a:rPr>
              <a:t>(String)</a:t>
            </a:r>
            <a:r>
              <a:rPr lang="zh-CN" altLang="en-US" b="1"/>
              <a:t>是零个或多个字符组成的有限序列。</a:t>
            </a:r>
          </a:p>
          <a:p>
            <a:pPr algn="just">
              <a:spcBef>
                <a:spcPct val="50000"/>
              </a:spcBef>
            </a:pPr>
            <a:r>
              <a:rPr lang="zh-CN" altLang="en-US" b="1"/>
              <a:t>一般记为： </a:t>
            </a:r>
            <a:r>
              <a:rPr lang="en-US" altLang="zh-CN" b="1"/>
              <a:t>S=‘a</a:t>
            </a:r>
            <a:r>
              <a:rPr lang="en-US" altLang="zh-CN" b="1" baseline="-30000"/>
              <a:t>1</a:t>
            </a:r>
            <a:r>
              <a:rPr lang="en-US" altLang="zh-CN" b="1"/>
              <a:t>a</a:t>
            </a:r>
            <a:r>
              <a:rPr lang="en-US" altLang="zh-CN" b="1" baseline="-30000"/>
              <a:t>2</a:t>
            </a:r>
            <a:r>
              <a:rPr lang="en-US" altLang="zh-CN" b="1"/>
              <a:t>…a</a:t>
            </a:r>
            <a:r>
              <a:rPr lang="en-US" altLang="zh-CN" b="1" baseline="-30000"/>
              <a:t>n</a:t>
            </a:r>
            <a:r>
              <a:rPr lang="en-US" altLang="zh-CN" b="1"/>
              <a:t>’ (n≥0)</a:t>
            </a:r>
          </a:p>
        </p:txBody>
      </p:sp>
      <p:sp>
        <p:nvSpPr>
          <p:cNvPr id="38916" name="Text Box 4">
            <a:extLst>
              <a:ext uri="{FF2B5EF4-FFF2-40B4-BE49-F238E27FC236}">
                <a16:creationId xmlns:a16="http://schemas.microsoft.com/office/drawing/2014/main" id="{A73A2A2A-9E14-48B3-8567-5C0A01FE3B84}"/>
              </a:ext>
            </a:extLst>
          </p:cNvPr>
          <p:cNvSpPr txBox="1">
            <a:spLocks noChangeArrowheads="1"/>
          </p:cNvSpPr>
          <p:nvPr/>
        </p:nvSpPr>
        <p:spPr bwMode="auto">
          <a:xfrm>
            <a:off x="2209800" y="3352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D54427"/>
                </a:solidFill>
              </a:rPr>
              <a:t>子串</a:t>
            </a:r>
            <a:r>
              <a:rPr lang="zh-CN" altLang="en-US" b="1"/>
              <a:t>：串中任意个</a:t>
            </a:r>
            <a:r>
              <a:rPr lang="zh-CN" altLang="en-US" b="1">
                <a:solidFill>
                  <a:srgbClr val="D54427"/>
                </a:solidFill>
              </a:rPr>
              <a:t>连续的字符</a:t>
            </a:r>
            <a:r>
              <a:rPr lang="zh-CN" altLang="en-US" b="1"/>
              <a:t>组成的子序列称为该串的子串。</a:t>
            </a:r>
          </a:p>
        </p:txBody>
      </p:sp>
      <p:sp>
        <p:nvSpPr>
          <p:cNvPr id="38917" name="Text Box 5">
            <a:extLst>
              <a:ext uri="{FF2B5EF4-FFF2-40B4-BE49-F238E27FC236}">
                <a16:creationId xmlns:a16="http://schemas.microsoft.com/office/drawing/2014/main" id="{BD4B6DDB-DB77-48F8-B3C2-6675E0C277C1}"/>
              </a:ext>
            </a:extLst>
          </p:cNvPr>
          <p:cNvSpPr txBox="1">
            <a:spLocks noChangeArrowheads="1"/>
          </p:cNvSpPr>
          <p:nvPr/>
        </p:nvSpPr>
        <p:spPr bwMode="auto">
          <a:xfrm>
            <a:off x="2209800" y="3962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D54427"/>
                </a:solidFill>
              </a:rPr>
              <a:t>主串</a:t>
            </a:r>
            <a:r>
              <a:rPr lang="zh-CN" altLang="en-US" b="1"/>
              <a:t>：包含子串的串相应地称为主串。</a:t>
            </a:r>
          </a:p>
        </p:txBody>
      </p:sp>
      <p:sp>
        <p:nvSpPr>
          <p:cNvPr id="38918" name="Text Box 6">
            <a:extLst>
              <a:ext uri="{FF2B5EF4-FFF2-40B4-BE49-F238E27FC236}">
                <a16:creationId xmlns:a16="http://schemas.microsoft.com/office/drawing/2014/main" id="{A158DC00-4181-4893-A94C-E7948D3F9A8F}"/>
              </a:ext>
            </a:extLst>
          </p:cNvPr>
          <p:cNvSpPr txBox="1">
            <a:spLocks noChangeArrowheads="1"/>
          </p:cNvSpPr>
          <p:nvPr/>
        </p:nvSpPr>
        <p:spPr bwMode="auto">
          <a:xfrm>
            <a:off x="2286000" y="2743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其中</a:t>
            </a:r>
            <a:r>
              <a:rPr lang="en-US" altLang="zh-CN" b="1"/>
              <a:t>S</a:t>
            </a:r>
            <a:r>
              <a:rPr lang="zh-CN" altLang="en-US" b="1"/>
              <a:t>为串名，用单引号括起来的为串值， </a:t>
            </a:r>
            <a:r>
              <a:rPr lang="en-US" altLang="zh-CN" b="1"/>
              <a:t>n</a:t>
            </a:r>
            <a:r>
              <a:rPr lang="zh-CN" altLang="en-US" b="1"/>
              <a:t>为串的长度。</a:t>
            </a:r>
          </a:p>
        </p:txBody>
      </p:sp>
      <p:sp>
        <p:nvSpPr>
          <p:cNvPr id="38919" name="Text Box 7">
            <a:extLst>
              <a:ext uri="{FF2B5EF4-FFF2-40B4-BE49-F238E27FC236}">
                <a16:creationId xmlns:a16="http://schemas.microsoft.com/office/drawing/2014/main" id="{56E0C7F1-B02B-4F6F-8FC3-F29CE0017844}"/>
              </a:ext>
            </a:extLst>
          </p:cNvPr>
          <p:cNvSpPr txBox="1">
            <a:spLocks noChangeArrowheads="1"/>
          </p:cNvSpPr>
          <p:nvPr/>
        </p:nvSpPr>
        <p:spPr bwMode="auto">
          <a:xfrm>
            <a:off x="2209800" y="52578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通常将字符在串中的序号称为该字符在串中的位置。</a:t>
            </a:r>
          </a:p>
        </p:txBody>
      </p:sp>
      <p:sp>
        <p:nvSpPr>
          <p:cNvPr id="38920" name="Text Box 8">
            <a:extLst>
              <a:ext uri="{FF2B5EF4-FFF2-40B4-BE49-F238E27FC236}">
                <a16:creationId xmlns:a16="http://schemas.microsoft.com/office/drawing/2014/main" id="{7ABC2424-5DD4-4568-BB3D-8F77AAC3631C}"/>
              </a:ext>
            </a:extLst>
          </p:cNvPr>
          <p:cNvSpPr txBox="1">
            <a:spLocks noChangeArrowheads="1"/>
          </p:cNvSpPr>
          <p:nvPr/>
        </p:nvSpPr>
        <p:spPr bwMode="auto">
          <a:xfrm>
            <a:off x="2209800" y="5867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D54427"/>
                </a:solidFill>
              </a:rPr>
              <a:t>空格串</a:t>
            </a:r>
            <a:r>
              <a:rPr lang="zh-CN" altLang="en-US" b="1"/>
              <a:t>：由一个或多个称为空格的特殊字符组成的串。</a:t>
            </a:r>
          </a:p>
        </p:txBody>
      </p:sp>
      <p:sp>
        <p:nvSpPr>
          <p:cNvPr id="38921" name="Text Box 9">
            <a:extLst>
              <a:ext uri="{FF2B5EF4-FFF2-40B4-BE49-F238E27FC236}">
                <a16:creationId xmlns:a16="http://schemas.microsoft.com/office/drawing/2014/main" id="{547FAAC9-BCEA-45F3-9DE3-A9235622B778}"/>
              </a:ext>
            </a:extLst>
          </p:cNvPr>
          <p:cNvSpPr txBox="1">
            <a:spLocks noChangeArrowheads="1"/>
          </p:cNvSpPr>
          <p:nvPr/>
        </p:nvSpPr>
        <p:spPr bwMode="auto">
          <a:xfrm>
            <a:off x="2209800" y="46482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D54427"/>
                </a:solidFill>
              </a:rPr>
              <a:t>空串</a:t>
            </a:r>
            <a:r>
              <a:rPr lang="zh-CN" altLang="en-US" b="1"/>
              <a:t>： </a:t>
            </a:r>
            <a:r>
              <a:rPr lang="en-US" altLang="zh-CN" b="1"/>
              <a:t>n=0</a:t>
            </a:r>
            <a:r>
              <a:rPr lang="zh-CN" altLang="en-US" b="1"/>
              <a:t>时的串为空串</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AD940770-8CFD-492F-BFC2-E106FBA57159}"/>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 </a:t>
            </a:r>
            <a:r>
              <a:rPr lang="zh-CN" altLang="en-US" sz="2800" b="1"/>
              <a:t>求串长函数</a:t>
            </a:r>
          </a:p>
        </p:txBody>
      </p:sp>
      <p:sp>
        <p:nvSpPr>
          <p:cNvPr id="31747" name="Text Box 3">
            <a:extLst>
              <a:ext uri="{FF2B5EF4-FFF2-40B4-BE49-F238E27FC236}">
                <a16:creationId xmlns:a16="http://schemas.microsoft.com/office/drawing/2014/main" id="{7912EE60-FCF4-4979-902E-C597AB281C3E}"/>
              </a:ext>
            </a:extLst>
          </p:cNvPr>
          <p:cNvSpPr txBox="1">
            <a:spLocks noChangeArrowheads="1"/>
          </p:cNvSpPr>
          <p:nvPr/>
        </p:nvSpPr>
        <p:spPr bwMode="auto">
          <a:xfrm>
            <a:off x="2286000" y="1905001"/>
            <a:ext cx="80772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t>StrLength(s) /*</a:t>
            </a:r>
            <a:r>
              <a:rPr lang="zh-CN" altLang="en-US" sz="2800" b="1"/>
              <a:t>返回串</a:t>
            </a:r>
            <a:r>
              <a:rPr lang="en-US" altLang="zh-CN" sz="2800" b="1"/>
              <a:t>s</a:t>
            </a:r>
            <a:r>
              <a:rPr lang="zh-CN" altLang="en-US" sz="2800" b="1"/>
              <a:t>的长度 *</a:t>
            </a:r>
            <a:r>
              <a:rPr lang="en-US" altLang="zh-CN" sz="2800" b="1"/>
              <a:t>/</a:t>
            </a:r>
          </a:p>
          <a:p>
            <a:pPr algn="just">
              <a:spcBef>
                <a:spcPct val="50000"/>
              </a:spcBef>
            </a:pPr>
            <a:r>
              <a:rPr lang="en-US" altLang="zh-CN" sz="2800" b="1"/>
              <a:t>HString s;</a:t>
            </a:r>
          </a:p>
          <a:p>
            <a:pPr algn="just">
              <a:spcBef>
                <a:spcPct val="50000"/>
              </a:spcBef>
            </a:pPr>
            <a:r>
              <a:rPr lang="en-US" altLang="zh-CN" sz="2800" b="1"/>
              <a:t>{</a:t>
            </a:r>
          </a:p>
          <a:p>
            <a:pPr algn="just">
              <a:spcBef>
                <a:spcPct val="50000"/>
              </a:spcBef>
            </a:pPr>
            <a:r>
              <a:rPr lang="en-US" altLang="zh-CN" sz="2800" b="1"/>
              <a:t>return(s.len);</a:t>
            </a:r>
          </a:p>
          <a:p>
            <a:pPr>
              <a:spcBef>
                <a:spcPct val="50000"/>
              </a:spcBef>
            </a:pPr>
            <a:r>
              <a:rPr lang="en-US" altLang="zh-CN" sz="2800" b="1"/>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B21EA844-12E0-4BC3-9B07-B5FFDF476FE0}"/>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(8) </a:t>
            </a:r>
            <a:r>
              <a:rPr lang="zh-CN" altLang="en-US" sz="2800" b="1"/>
              <a:t>清空函数</a:t>
            </a:r>
          </a:p>
        </p:txBody>
      </p:sp>
      <p:sp>
        <p:nvSpPr>
          <p:cNvPr id="32771" name="Text Box 3">
            <a:extLst>
              <a:ext uri="{FF2B5EF4-FFF2-40B4-BE49-F238E27FC236}">
                <a16:creationId xmlns:a16="http://schemas.microsoft.com/office/drawing/2014/main" id="{47D8F9E4-5F54-4FB4-8B77-AD0101E2CB3A}"/>
              </a:ext>
            </a:extLst>
          </p:cNvPr>
          <p:cNvSpPr txBox="1">
            <a:spLocks noChangeArrowheads="1"/>
          </p:cNvSpPr>
          <p:nvPr/>
        </p:nvSpPr>
        <p:spPr bwMode="auto">
          <a:xfrm>
            <a:off x="2362200" y="1600201"/>
            <a:ext cx="7772400" cy="500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t>StrClear(s) /*</a:t>
            </a:r>
            <a:r>
              <a:rPr lang="zh-CN" altLang="en-US" sz="2800" b="1"/>
              <a:t>将串</a:t>
            </a:r>
            <a:r>
              <a:rPr lang="en-US" altLang="zh-CN" sz="2800" b="1"/>
              <a:t>s</a:t>
            </a:r>
            <a:r>
              <a:rPr lang="zh-CN" altLang="en-US" sz="2800" b="1"/>
              <a:t>置为空串 *</a:t>
            </a:r>
            <a:r>
              <a:rPr lang="en-US" altLang="zh-CN" sz="2800" b="1"/>
              <a:t>/</a:t>
            </a:r>
          </a:p>
          <a:p>
            <a:pPr algn="just">
              <a:spcBef>
                <a:spcPct val="50000"/>
              </a:spcBef>
            </a:pPr>
            <a:r>
              <a:rPr lang="en-US" altLang="zh-CN" sz="2800" b="1"/>
              <a:t>HString *s;</a:t>
            </a:r>
          </a:p>
          <a:p>
            <a:pPr algn="just">
              <a:spcBef>
                <a:spcPct val="50000"/>
              </a:spcBef>
            </a:pPr>
            <a:r>
              <a:rPr lang="en-US" altLang="zh-CN" sz="2800" b="1"/>
              <a:t>{</a:t>
            </a:r>
          </a:p>
          <a:p>
            <a:pPr algn="just">
              <a:spcBef>
                <a:spcPct val="50000"/>
              </a:spcBef>
            </a:pPr>
            <a:r>
              <a:rPr lang="en-US" altLang="zh-CN" sz="2800" b="1"/>
              <a:t> if (s-&gt;ch!=NULL) free(s-&gt;ch);</a:t>
            </a:r>
          </a:p>
          <a:p>
            <a:pPr algn="just">
              <a:spcBef>
                <a:spcPct val="50000"/>
              </a:spcBef>
            </a:pPr>
            <a:r>
              <a:rPr lang="en-US" altLang="zh-CN" sz="2800" b="1"/>
              <a:t> s-&gt;ch=NULL;</a:t>
            </a:r>
          </a:p>
          <a:p>
            <a:pPr algn="just">
              <a:spcBef>
                <a:spcPct val="50000"/>
              </a:spcBef>
            </a:pPr>
            <a:r>
              <a:rPr lang="en-US" altLang="zh-CN" sz="2800" b="1"/>
              <a:t> s-&gt;len=0;</a:t>
            </a:r>
          </a:p>
          <a:p>
            <a:pPr algn="just">
              <a:spcBef>
                <a:spcPct val="50000"/>
              </a:spcBef>
            </a:pPr>
            <a:r>
              <a:rPr lang="en-US" altLang="zh-CN" sz="2800" b="1"/>
              <a:t> return(1);</a:t>
            </a:r>
          </a:p>
          <a:p>
            <a:pPr>
              <a:spcBef>
                <a:spcPct val="50000"/>
              </a:spcBef>
            </a:pPr>
            <a:r>
              <a:rPr lang="en-US" altLang="zh-CN" sz="2800" b="1"/>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60E9102A-7BE8-4D91-8A31-1CEFF47BDD54}"/>
              </a:ext>
            </a:extLst>
          </p:cNvPr>
          <p:cNvSpPr txBox="1">
            <a:spLocks noChangeArrowheads="1"/>
          </p:cNvSpPr>
          <p:nvPr/>
        </p:nvSpPr>
        <p:spPr bwMode="auto">
          <a:xfrm>
            <a:off x="2057400" y="8382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 </a:t>
            </a:r>
            <a:r>
              <a:rPr lang="zh-CN" altLang="en-US" sz="2800" b="1"/>
              <a:t>连接函数</a:t>
            </a:r>
          </a:p>
        </p:txBody>
      </p:sp>
      <p:sp>
        <p:nvSpPr>
          <p:cNvPr id="33795" name="Text Box 3">
            <a:extLst>
              <a:ext uri="{FF2B5EF4-FFF2-40B4-BE49-F238E27FC236}">
                <a16:creationId xmlns:a16="http://schemas.microsoft.com/office/drawing/2014/main" id="{B8A69C7B-8EE3-44EA-832D-A94CF753FC02}"/>
              </a:ext>
            </a:extLst>
          </p:cNvPr>
          <p:cNvSpPr txBox="1">
            <a:spLocks noChangeArrowheads="1"/>
          </p:cNvSpPr>
          <p:nvPr/>
        </p:nvSpPr>
        <p:spPr bwMode="auto">
          <a:xfrm>
            <a:off x="2057400" y="1371601"/>
            <a:ext cx="8382000" cy="545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b="1"/>
              <a:t>StrCat(s</a:t>
            </a:r>
            <a:r>
              <a:rPr lang="zh-CN" altLang="en-US" sz="2200" b="1"/>
              <a:t>，</a:t>
            </a:r>
            <a:r>
              <a:rPr lang="en-US" altLang="zh-CN" sz="2200" b="1"/>
              <a:t>t) /*</a:t>
            </a:r>
            <a:r>
              <a:rPr lang="zh-CN" altLang="en-US" sz="2200" b="1"/>
              <a:t>将串</a:t>
            </a:r>
            <a:r>
              <a:rPr lang="en-US" altLang="zh-CN" sz="2200" b="1"/>
              <a:t>t</a:t>
            </a:r>
            <a:r>
              <a:rPr lang="zh-CN" altLang="en-US" sz="2200" b="1"/>
              <a:t>联接在串</a:t>
            </a:r>
            <a:r>
              <a:rPr lang="en-US" altLang="zh-CN" sz="2200" b="1"/>
              <a:t>s</a:t>
            </a:r>
            <a:r>
              <a:rPr lang="zh-CN" altLang="en-US" sz="2200" b="1"/>
              <a:t>的后面 *</a:t>
            </a:r>
            <a:r>
              <a:rPr lang="en-US" altLang="zh-CN" sz="2200" b="1"/>
              <a:t>/</a:t>
            </a:r>
          </a:p>
          <a:p>
            <a:pPr algn="just">
              <a:spcBef>
                <a:spcPct val="50000"/>
              </a:spcBef>
            </a:pPr>
            <a:r>
              <a:rPr lang="en-US" altLang="zh-CN" sz="2200" b="1"/>
              <a:t>HString *s</a:t>
            </a:r>
            <a:r>
              <a:rPr lang="zh-CN" altLang="en-US" sz="2200" b="1"/>
              <a:t>，</a:t>
            </a:r>
            <a:r>
              <a:rPr lang="en-US" altLang="zh-CN" sz="2200" b="1"/>
              <a:t>t;</a:t>
            </a:r>
          </a:p>
          <a:p>
            <a:pPr algn="just">
              <a:spcBef>
                <a:spcPct val="50000"/>
              </a:spcBef>
            </a:pPr>
            <a:r>
              <a:rPr lang="en-US" altLang="zh-CN" sz="2200" b="1"/>
              <a:t>{int i;char *temp;</a:t>
            </a:r>
            <a:r>
              <a:rPr lang="en-US" altLang="zh-CN" sz="2200" b="1">
                <a:latin typeface="Courier New" panose="02070309020205020404" pitchFamily="49" charset="0"/>
              </a:rPr>
              <a:t> </a:t>
            </a:r>
            <a:endParaRPr lang="en-US" altLang="zh-CN" sz="2200" b="1"/>
          </a:p>
          <a:p>
            <a:pPr algn="just">
              <a:spcBef>
                <a:spcPct val="50000"/>
              </a:spcBef>
            </a:pPr>
            <a:r>
              <a:rPr lang="en-US" altLang="zh-CN" sz="2200" b="1"/>
              <a:t>temp=(char *)malloc(s-&gt;len + t.len);</a:t>
            </a:r>
          </a:p>
          <a:p>
            <a:pPr algn="just">
              <a:spcBef>
                <a:spcPct val="50000"/>
              </a:spcBef>
            </a:pPr>
            <a:r>
              <a:rPr lang="en-US" altLang="zh-CN" sz="2200" b="1"/>
              <a:t>if (temp==NULL) return(0);</a:t>
            </a:r>
          </a:p>
          <a:p>
            <a:pPr algn="just">
              <a:spcBef>
                <a:spcPct val="50000"/>
              </a:spcBef>
            </a:pPr>
            <a:r>
              <a:rPr lang="en-US" altLang="zh-CN" sz="2200" b="1"/>
              <a:t>for (i=0;i&lt;s-&gt;len;i++)</a:t>
            </a:r>
          </a:p>
          <a:p>
            <a:pPr algn="just">
              <a:spcBef>
                <a:spcPct val="50000"/>
              </a:spcBef>
            </a:pPr>
            <a:r>
              <a:rPr lang="en-US" altLang="zh-CN" sz="2200" b="1"/>
              <a:t>    temp[i]=s-&gt;ch[i];</a:t>
            </a:r>
          </a:p>
          <a:p>
            <a:pPr algn="just">
              <a:spcBef>
                <a:spcPct val="50000"/>
              </a:spcBef>
            </a:pPr>
            <a:r>
              <a:rPr lang="en-US" altLang="zh-CN" sz="2200" b="1"/>
              <a:t>for (i=s-&gt;len;i&lt;s-&gt;len + t.len;i++)</a:t>
            </a:r>
          </a:p>
          <a:p>
            <a:pPr algn="just">
              <a:spcBef>
                <a:spcPct val="50000"/>
              </a:spcBef>
            </a:pPr>
            <a:r>
              <a:rPr lang="en-US" altLang="zh-CN" sz="2200" b="1"/>
              <a:t>    temp[i]=t.ch[i-s-&gt;len]; s-&gt;len+=t.len; free(s-&gt;ch);s-&gt;ch=temp;</a:t>
            </a:r>
          </a:p>
          <a:p>
            <a:pPr algn="just">
              <a:spcBef>
                <a:spcPct val="50000"/>
              </a:spcBef>
            </a:pPr>
            <a:r>
              <a:rPr lang="en-US" altLang="zh-CN" sz="2200" b="1"/>
              <a:t>return(1);</a:t>
            </a:r>
          </a:p>
          <a:p>
            <a:pPr>
              <a:spcBef>
                <a:spcPct val="50000"/>
              </a:spcBef>
            </a:pPr>
            <a:r>
              <a:rPr lang="en-US" altLang="zh-CN" sz="2200" b="1"/>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588AB23C-3793-4032-B1BF-CE7EFE2331B2}"/>
              </a:ext>
            </a:extLst>
          </p:cNvPr>
          <p:cNvSpPr txBox="1">
            <a:spLocks noChangeArrowheads="1"/>
          </p:cNvSpPr>
          <p:nvPr/>
        </p:nvSpPr>
        <p:spPr bwMode="auto">
          <a:xfrm>
            <a:off x="1981200" y="6858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(10) </a:t>
            </a:r>
            <a:r>
              <a:rPr lang="zh-CN" altLang="en-US" sz="2800" b="1"/>
              <a:t>求子串函数</a:t>
            </a:r>
          </a:p>
        </p:txBody>
      </p:sp>
      <p:sp>
        <p:nvSpPr>
          <p:cNvPr id="34819" name="Text Box 3">
            <a:extLst>
              <a:ext uri="{FF2B5EF4-FFF2-40B4-BE49-F238E27FC236}">
                <a16:creationId xmlns:a16="http://schemas.microsoft.com/office/drawing/2014/main" id="{F756B7F3-0910-451C-97A7-9A497E798219}"/>
              </a:ext>
            </a:extLst>
          </p:cNvPr>
          <p:cNvSpPr txBox="1">
            <a:spLocks noChangeArrowheads="1"/>
          </p:cNvSpPr>
          <p:nvPr/>
        </p:nvSpPr>
        <p:spPr bwMode="auto">
          <a:xfrm>
            <a:off x="2057400" y="1127126"/>
            <a:ext cx="83820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SubString(sub</a:t>
            </a:r>
            <a:r>
              <a:rPr lang="zh-CN" altLang="en-US" sz="2000" b="1"/>
              <a:t>，</a:t>
            </a:r>
            <a:r>
              <a:rPr lang="en-US" altLang="zh-CN" sz="2000" b="1"/>
              <a:t>s</a:t>
            </a:r>
            <a:r>
              <a:rPr lang="zh-CN" altLang="en-US" sz="2000" b="1"/>
              <a:t>，</a:t>
            </a:r>
            <a:r>
              <a:rPr lang="en-US" altLang="zh-CN" sz="2000" b="1"/>
              <a:t>pos</a:t>
            </a:r>
            <a:r>
              <a:rPr lang="zh-CN" altLang="en-US" sz="2000" b="1"/>
              <a:t>，</a:t>
            </a:r>
            <a:r>
              <a:rPr lang="en-US" altLang="zh-CN" sz="2000" b="1"/>
              <a:t>len) /*</a:t>
            </a:r>
            <a:r>
              <a:rPr lang="zh-CN" altLang="en-US" sz="2000" b="1"/>
              <a:t>将串</a:t>
            </a:r>
            <a:r>
              <a:rPr lang="en-US" altLang="zh-CN" sz="2000" b="1"/>
              <a:t>s</a:t>
            </a:r>
            <a:r>
              <a:rPr lang="zh-CN" altLang="en-US" sz="2000" b="1"/>
              <a:t>中序号</a:t>
            </a:r>
            <a:r>
              <a:rPr lang="en-US" altLang="zh-CN" sz="2000" b="1"/>
              <a:t>pos</a:t>
            </a:r>
            <a:r>
              <a:rPr lang="zh-CN" altLang="en-US" sz="2000" b="1"/>
              <a:t>起</a:t>
            </a:r>
            <a:r>
              <a:rPr lang="en-US" altLang="zh-CN" sz="2000" b="1"/>
              <a:t>len</a:t>
            </a:r>
            <a:r>
              <a:rPr lang="zh-CN" altLang="en-US" sz="2000" b="1"/>
              <a:t>个字符复制到</a:t>
            </a:r>
            <a:r>
              <a:rPr lang="en-US" altLang="zh-CN" sz="2000" b="1"/>
              <a:t>sub</a:t>
            </a:r>
            <a:r>
              <a:rPr lang="zh-CN" altLang="en-US" sz="2000" b="1"/>
              <a:t>中 *</a:t>
            </a:r>
            <a:r>
              <a:rPr lang="en-US" altLang="zh-CN" sz="2000" b="1"/>
              <a:t>/</a:t>
            </a:r>
          </a:p>
          <a:p>
            <a:pPr algn="just">
              <a:spcBef>
                <a:spcPct val="50000"/>
              </a:spcBef>
            </a:pPr>
            <a:r>
              <a:rPr lang="en-US" altLang="zh-CN" sz="2000" b="1"/>
              <a:t>HString *sub</a:t>
            </a:r>
            <a:r>
              <a:rPr lang="zh-CN" altLang="en-US" sz="2000" b="1"/>
              <a:t>，</a:t>
            </a:r>
            <a:r>
              <a:rPr lang="en-US" altLang="zh-CN" sz="2000" b="1"/>
              <a:t>s;</a:t>
            </a:r>
          </a:p>
          <a:p>
            <a:pPr algn="just">
              <a:spcBef>
                <a:spcPct val="50000"/>
              </a:spcBef>
            </a:pPr>
            <a:r>
              <a:rPr lang="en-US" altLang="zh-CN" sz="2000" b="1"/>
              <a:t>int pos</a:t>
            </a:r>
            <a:r>
              <a:rPr lang="zh-CN" altLang="en-US" sz="2000" b="1"/>
              <a:t>，</a:t>
            </a:r>
            <a:r>
              <a:rPr lang="en-US" altLang="zh-CN" sz="2000" b="1"/>
              <a:t>len;</a:t>
            </a:r>
          </a:p>
          <a:p>
            <a:pPr algn="just">
              <a:spcBef>
                <a:spcPct val="50000"/>
              </a:spcBef>
            </a:pPr>
            <a:r>
              <a:rPr lang="en-US" altLang="zh-CN" sz="2000" b="1"/>
              <a:t>{int i;</a:t>
            </a:r>
          </a:p>
          <a:p>
            <a:pPr algn="just">
              <a:spcBef>
                <a:spcPct val="50000"/>
              </a:spcBef>
            </a:pPr>
            <a:r>
              <a:rPr lang="en-US" altLang="zh-CN" sz="2000" b="1"/>
              <a:t>if (sub-&gt;ch!=NULL) free(sub-&gt;ch);</a:t>
            </a:r>
          </a:p>
          <a:p>
            <a:pPr algn="just">
              <a:spcBef>
                <a:spcPct val="50000"/>
              </a:spcBef>
            </a:pPr>
            <a:r>
              <a:rPr lang="en-US" altLang="zh-CN" sz="2000" b="1"/>
              <a:t>if (pos&lt;0 || pos&gt;s.len || len&lt;1 || len&gt;s.len-pos)</a:t>
            </a:r>
          </a:p>
          <a:p>
            <a:pPr algn="just">
              <a:spcBef>
                <a:spcPct val="50000"/>
              </a:spcBef>
            </a:pPr>
            <a:r>
              <a:rPr lang="en-US" altLang="zh-CN" sz="2000" b="1"/>
              <a:t>   { sub-&gt;ch=NULL;sub-&gt;len=0;return(0);}</a:t>
            </a:r>
          </a:p>
          <a:p>
            <a:pPr algn="just">
              <a:spcBef>
                <a:spcPct val="50000"/>
              </a:spcBef>
            </a:pPr>
            <a:r>
              <a:rPr lang="en-US" altLang="zh-CN" sz="2000" b="1"/>
              <a:t>else {sub-&gt;ch=(char *)malloc(len);</a:t>
            </a:r>
          </a:p>
          <a:p>
            <a:pPr algn="just">
              <a:spcBef>
                <a:spcPct val="50000"/>
              </a:spcBef>
            </a:pPr>
            <a:r>
              <a:rPr lang="en-US" altLang="zh-CN" sz="2000" b="1"/>
              <a:t>if (sub-&gt;ch==NULL) return(0);</a:t>
            </a:r>
          </a:p>
          <a:p>
            <a:pPr algn="just">
              <a:spcBef>
                <a:spcPct val="50000"/>
              </a:spcBef>
            </a:pPr>
            <a:r>
              <a:rPr lang="en-US" altLang="zh-CN" sz="2000" b="1"/>
              <a:t>   for (i=0;i&lt;len;i++) sub-&gt;ch[i]=s.ch[i+pos];</a:t>
            </a:r>
          </a:p>
          <a:p>
            <a:pPr algn="just">
              <a:spcBef>
                <a:spcPct val="50000"/>
              </a:spcBef>
            </a:pPr>
            <a:r>
              <a:rPr lang="en-US" altLang="zh-CN" sz="2000" b="1"/>
              <a:t>   sub-&gt;len=len;  return(1);</a:t>
            </a:r>
          </a:p>
          <a:p>
            <a:pPr algn="just">
              <a:spcBef>
                <a:spcPct val="50000"/>
              </a:spcBef>
            </a:pPr>
            <a:r>
              <a:rPr lang="en-US" altLang="zh-CN" sz="2000" b="1"/>
              <a:t>   }}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6D0D7671-DE63-4648-BFCF-7E83CBA979A6}"/>
              </a:ext>
            </a:extLst>
          </p:cNvPr>
          <p:cNvSpPr txBox="1">
            <a:spLocks noChangeArrowheads="1"/>
          </p:cNvSpPr>
          <p:nvPr/>
        </p:nvSpPr>
        <p:spPr bwMode="auto">
          <a:xfrm>
            <a:off x="2057400" y="7620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(11) </a:t>
            </a:r>
            <a:r>
              <a:rPr lang="zh-CN" altLang="en-US" sz="2800" b="1"/>
              <a:t>定位函数</a:t>
            </a:r>
          </a:p>
        </p:txBody>
      </p:sp>
      <p:sp>
        <p:nvSpPr>
          <p:cNvPr id="35843" name="Text Box 3">
            <a:extLst>
              <a:ext uri="{FF2B5EF4-FFF2-40B4-BE49-F238E27FC236}">
                <a16:creationId xmlns:a16="http://schemas.microsoft.com/office/drawing/2014/main" id="{37218ECE-416B-4510-A494-5323F71881DF}"/>
              </a:ext>
            </a:extLst>
          </p:cNvPr>
          <p:cNvSpPr txBox="1">
            <a:spLocks noChangeArrowheads="1"/>
          </p:cNvSpPr>
          <p:nvPr/>
        </p:nvSpPr>
        <p:spPr bwMode="auto">
          <a:xfrm>
            <a:off x="2057400" y="1398588"/>
            <a:ext cx="8382000" cy="545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b="1"/>
              <a:t>StrIndex(s</a:t>
            </a:r>
            <a:r>
              <a:rPr lang="zh-CN" altLang="en-US" sz="2200" b="1"/>
              <a:t>，</a:t>
            </a:r>
            <a:r>
              <a:rPr lang="en-US" altLang="zh-CN" sz="2200" b="1"/>
              <a:t>pos</a:t>
            </a:r>
            <a:r>
              <a:rPr lang="zh-CN" altLang="en-US" sz="2200" b="1"/>
              <a:t>，</a:t>
            </a:r>
            <a:r>
              <a:rPr lang="en-US" altLang="zh-CN" sz="2200" b="1"/>
              <a:t>t) /*</a:t>
            </a:r>
            <a:r>
              <a:rPr lang="zh-CN" altLang="en-US" sz="2200" b="1"/>
              <a:t>求串</a:t>
            </a:r>
            <a:r>
              <a:rPr lang="en-US" altLang="zh-CN" sz="2200" b="1"/>
              <a:t>t</a:t>
            </a:r>
            <a:r>
              <a:rPr lang="zh-CN" altLang="en-US" sz="2200" b="1"/>
              <a:t>在串</a:t>
            </a:r>
            <a:r>
              <a:rPr lang="en-US" altLang="zh-CN" sz="2200" b="1"/>
              <a:t>s</a:t>
            </a:r>
            <a:r>
              <a:rPr lang="zh-CN" altLang="en-US" sz="2200" b="1"/>
              <a:t>中的位置 *</a:t>
            </a:r>
            <a:r>
              <a:rPr lang="en-US" altLang="zh-CN" sz="2200" b="1"/>
              <a:t>/</a:t>
            </a:r>
          </a:p>
          <a:p>
            <a:pPr algn="just">
              <a:spcBef>
                <a:spcPct val="50000"/>
              </a:spcBef>
            </a:pPr>
            <a:r>
              <a:rPr lang="en-US" altLang="zh-CN" sz="2200" b="1"/>
              <a:t>HString s</a:t>
            </a:r>
            <a:r>
              <a:rPr lang="zh-CN" altLang="en-US" sz="2200" b="1"/>
              <a:t>，</a:t>
            </a:r>
            <a:r>
              <a:rPr lang="en-US" altLang="zh-CN" sz="2200" b="1"/>
              <a:t>t; int pos;</a:t>
            </a:r>
          </a:p>
          <a:p>
            <a:pPr algn="just">
              <a:spcBef>
                <a:spcPct val="50000"/>
              </a:spcBef>
            </a:pPr>
            <a:r>
              <a:rPr lang="en-US" altLang="zh-CN" sz="2200" b="1"/>
              <a:t>{int i</a:t>
            </a:r>
            <a:r>
              <a:rPr lang="zh-CN" altLang="en-US" sz="2200" b="1"/>
              <a:t>，</a:t>
            </a:r>
            <a:r>
              <a:rPr lang="en-US" altLang="zh-CN" sz="2200" b="1"/>
              <a:t>j;</a:t>
            </a:r>
          </a:p>
          <a:p>
            <a:pPr algn="just">
              <a:spcBef>
                <a:spcPct val="50000"/>
              </a:spcBef>
            </a:pPr>
            <a:r>
              <a:rPr lang="en-US" altLang="zh-CN" sz="2200" b="1"/>
              <a:t>if (s.len==0 || t.len==0) return(0);</a:t>
            </a:r>
          </a:p>
          <a:p>
            <a:pPr algn="just">
              <a:spcBef>
                <a:spcPct val="50000"/>
              </a:spcBef>
            </a:pPr>
            <a:r>
              <a:rPr lang="en-US" altLang="zh-CN" sz="2200" b="1"/>
              <a:t>i=pos;j=0;</a:t>
            </a:r>
          </a:p>
          <a:p>
            <a:pPr algn="just">
              <a:spcBef>
                <a:spcPct val="50000"/>
              </a:spcBef>
            </a:pPr>
            <a:r>
              <a:rPr lang="en-US" altLang="zh-CN" sz="2200" b="1"/>
              <a:t>while (i&lt;s.len &amp;&amp; j&lt;t.len)</a:t>
            </a:r>
          </a:p>
          <a:p>
            <a:pPr algn="just">
              <a:spcBef>
                <a:spcPct val="50000"/>
              </a:spcBef>
            </a:pPr>
            <a:r>
              <a:rPr lang="en-US" altLang="zh-CN" sz="2200" b="1"/>
              <a:t>    if (s.ch[i]==t.ch[j]) {i++;j++;}</a:t>
            </a:r>
          </a:p>
          <a:p>
            <a:pPr algn="just">
              <a:spcBef>
                <a:spcPct val="50000"/>
              </a:spcBef>
            </a:pPr>
            <a:r>
              <a:rPr lang="en-US" altLang="zh-CN" sz="2200" b="1"/>
              <a:t>    else {i=i-j+1;j=0;}</a:t>
            </a:r>
          </a:p>
          <a:p>
            <a:pPr algn="just">
              <a:spcBef>
                <a:spcPct val="50000"/>
              </a:spcBef>
            </a:pPr>
            <a:r>
              <a:rPr lang="en-US" altLang="zh-CN" sz="2200" b="1"/>
              <a:t>if (j&gt;=t.len) return(i-j);</a:t>
            </a:r>
          </a:p>
          <a:p>
            <a:pPr algn="just">
              <a:spcBef>
                <a:spcPct val="50000"/>
              </a:spcBef>
            </a:pPr>
            <a:r>
              <a:rPr lang="en-US" altLang="zh-CN" sz="2200" b="1"/>
              <a:t>else return(0);</a:t>
            </a:r>
          </a:p>
          <a:p>
            <a:pPr>
              <a:spcBef>
                <a:spcPct val="50000"/>
              </a:spcBef>
            </a:pPr>
            <a:r>
              <a:rPr lang="en-US" altLang="zh-CN" sz="2200" b="1"/>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1D1F654F-1E3E-4881-A0CA-2F0BCBC8FAE1}"/>
              </a:ext>
            </a:extLst>
          </p:cNvPr>
          <p:cNvSpPr txBox="1">
            <a:spLocks noChangeArrowheads="1"/>
          </p:cNvSpPr>
          <p:nvPr/>
        </p:nvSpPr>
        <p:spPr bwMode="auto">
          <a:xfrm>
            <a:off x="2057400" y="9144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4.2.3 </a:t>
            </a:r>
            <a:r>
              <a:rPr lang="zh-CN" altLang="en-US" sz="3200" b="1"/>
              <a:t>块链串</a:t>
            </a:r>
          </a:p>
        </p:txBody>
      </p:sp>
      <p:sp>
        <p:nvSpPr>
          <p:cNvPr id="36867" name="Text Box 3">
            <a:extLst>
              <a:ext uri="{FF2B5EF4-FFF2-40B4-BE49-F238E27FC236}">
                <a16:creationId xmlns:a16="http://schemas.microsoft.com/office/drawing/2014/main" id="{BF6A61A3-F466-4451-B8C6-C349DCFEFEDF}"/>
              </a:ext>
            </a:extLst>
          </p:cNvPr>
          <p:cNvSpPr txBox="1">
            <a:spLocks noChangeArrowheads="1"/>
          </p:cNvSpPr>
          <p:nvPr/>
        </p:nvSpPr>
        <p:spPr bwMode="auto">
          <a:xfrm>
            <a:off x="2133600" y="1600201"/>
            <a:ext cx="8305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#define  BLOCK_SIZE  &lt;</a:t>
            </a:r>
            <a:r>
              <a:rPr lang="zh-CN" altLang="en-US" b="1"/>
              <a:t>每结点存放字符个数</a:t>
            </a:r>
            <a:r>
              <a:rPr lang="en-US" altLang="zh-CN" b="1"/>
              <a:t>&gt;</a:t>
            </a:r>
          </a:p>
          <a:p>
            <a:pPr algn="just">
              <a:spcBef>
                <a:spcPct val="50000"/>
              </a:spcBef>
            </a:pPr>
            <a:r>
              <a:rPr lang="en-US" altLang="zh-CN" b="1"/>
              <a:t>typedef struct Block{</a:t>
            </a:r>
          </a:p>
          <a:p>
            <a:pPr algn="just">
              <a:spcBef>
                <a:spcPct val="50000"/>
              </a:spcBef>
            </a:pPr>
            <a:r>
              <a:rPr lang="en-US" altLang="zh-CN" b="1"/>
              <a:t>char           ch[BLOCK_SIZE];</a:t>
            </a:r>
          </a:p>
          <a:p>
            <a:pPr algn="just">
              <a:spcBef>
                <a:spcPct val="50000"/>
              </a:spcBef>
            </a:pPr>
            <a:r>
              <a:rPr lang="en-US" altLang="zh-CN" b="1"/>
              <a:t>struct Block   *next;</a:t>
            </a:r>
          </a:p>
          <a:p>
            <a:pPr algn="just">
              <a:spcBef>
                <a:spcPct val="50000"/>
              </a:spcBef>
            </a:pPr>
            <a:r>
              <a:rPr lang="en-US" altLang="zh-CN" b="1"/>
              <a:t>} Block;</a:t>
            </a:r>
          </a:p>
          <a:p>
            <a:pPr algn="just">
              <a:spcBef>
                <a:spcPct val="50000"/>
              </a:spcBef>
            </a:pPr>
            <a:r>
              <a:rPr lang="en-US" altLang="zh-CN" b="1"/>
              <a:t> typedef struct {Block   *head;</a:t>
            </a:r>
          </a:p>
          <a:p>
            <a:pPr algn="just">
              <a:spcBef>
                <a:spcPct val="50000"/>
              </a:spcBef>
            </a:pPr>
            <a:r>
              <a:rPr lang="en-US" altLang="zh-CN" b="1"/>
              <a:t>   Block   *tail;</a:t>
            </a:r>
          </a:p>
          <a:p>
            <a:pPr algn="just">
              <a:spcBef>
                <a:spcPct val="50000"/>
              </a:spcBef>
            </a:pPr>
            <a:r>
              <a:rPr lang="en-US" altLang="zh-CN" b="1"/>
              <a:t>int     length;</a:t>
            </a:r>
          </a:p>
          <a:p>
            <a:pPr>
              <a:spcBef>
                <a:spcPct val="50000"/>
              </a:spcBef>
            </a:pPr>
            <a:r>
              <a:rPr lang="en-US" altLang="zh-CN" b="1"/>
              <a:t>} BLString;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AD82625E-83C0-4152-9C2C-5E20D2D94947}"/>
              </a:ext>
            </a:extLst>
          </p:cNvPr>
          <p:cNvSpPr txBox="1">
            <a:spLocks noChangeArrowheads="1"/>
          </p:cNvSpPr>
          <p:nvPr/>
        </p:nvSpPr>
        <p:spPr bwMode="auto">
          <a:xfrm>
            <a:off x="2057400" y="91440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4.3 </a:t>
            </a:r>
            <a:r>
              <a:rPr lang="zh-CN" altLang="en-US" sz="3200" b="1"/>
              <a:t>串的应用举例</a:t>
            </a:r>
            <a:r>
              <a:rPr lang="en-US" altLang="zh-CN" sz="3200" b="1"/>
              <a:t>:</a:t>
            </a:r>
            <a:r>
              <a:rPr lang="zh-CN" altLang="en-US" sz="3200" b="1"/>
              <a:t>文本编辑</a:t>
            </a:r>
          </a:p>
        </p:txBody>
      </p:sp>
      <p:sp>
        <p:nvSpPr>
          <p:cNvPr id="37891" name="Text Box 3">
            <a:extLst>
              <a:ext uri="{FF2B5EF4-FFF2-40B4-BE49-F238E27FC236}">
                <a16:creationId xmlns:a16="http://schemas.microsoft.com/office/drawing/2014/main" id="{EB4A0E00-4E21-4387-88D9-E92AB55D4E0D}"/>
              </a:ext>
            </a:extLst>
          </p:cNvPr>
          <p:cNvSpPr txBox="1">
            <a:spLocks noChangeArrowheads="1"/>
          </p:cNvSpPr>
          <p:nvPr/>
        </p:nvSpPr>
        <p:spPr bwMode="auto">
          <a:xfrm>
            <a:off x="2057400" y="16002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文本编辑程序用于源程序的输入和修改，公文书信、报刊和书籍的编辑排版等。常用的文本编辑程序有</a:t>
            </a:r>
            <a:r>
              <a:rPr lang="en-US" altLang="zh-CN" sz="2800" b="1"/>
              <a:t>Edit</a:t>
            </a:r>
            <a:r>
              <a:rPr lang="zh-CN" altLang="en-US" sz="2800" b="1"/>
              <a:t>，</a:t>
            </a:r>
            <a:r>
              <a:rPr lang="en-US" altLang="zh-CN" sz="2800" b="1"/>
              <a:t>WPS</a:t>
            </a:r>
            <a:r>
              <a:rPr lang="zh-CN" altLang="en-US" sz="2800" b="1"/>
              <a:t>，</a:t>
            </a:r>
            <a:r>
              <a:rPr lang="en-US" altLang="zh-CN" sz="2800" b="1"/>
              <a:t>Word</a:t>
            </a:r>
            <a:r>
              <a:rPr lang="zh-CN" altLang="en-US" sz="2800" b="1"/>
              <a:t>等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C36C8D9-C742-4750-8E8D-BA1255FE89EA}"/>
              </a:ext>
            </a:extLst>
          </p:cNvPr>
          <p:cNvSpPr>
            <a:spLocks noGrp="1" noChangeArrowheads="1"/>
          </p:cNvSpPr>
          <p:nvPr>
            <p:ph type="title"/>
          </p:nvPr>
        </p:nvSpPr>
        <p:spPr/>
        <p:txBody>
          <a:bodyPr/>
          <a:lstStyle/>
          <a:p>
            <a:r>
              <a:rPr lang="zh-CN" altLang="en-US"/>
              <a:t>总结与提高</a:t>
            </a:r>
          </a:p>
        </p:txBody>
      </p:sp>
      <p:sp>
        <p:nvSpPr>
          <p:cNvPr id="39939" name="Rectangle 3">
            <a:extLst>
              <a:ext uri="{FF2B5EF4-FFF2-40B4-BE49-F238E27FC236}">
                <a16:creationId xmlns:a16="http://schemas.microsoft.com/office/drawing/2014/main" id="{43B2F616-DAC6-4187-B105-EEBFEF33DFEE}"/>
              </a:ext>
            </a:extLst>
          </p:cNvPr>
          <p:cNvSpPr>
            <a:spLocks noGrp="1" noChangeArrowheads="1"/>
          </p:cNvSpPr>
          <p:nvPr>
            <p:ph idx="1"/>
          </p:nvPr>
        </p:nvSpPr>
        <p:spPr/>
        <p:txBody>
          <a:bodyPr/>
          <a:lstStyle/>
          <a:p>
            <a:pPr>
              <a:lnSpc>
                <a:spcPct val="150000"/>
              </a:lnSpc>
              <a:buFont typeface="Wingdings" panose="05000000000000000000" pitchFamily="2" charset="2"/>
              <a:buNone/>
            </a:pPr>
            <a:r>
              <a:rPr lang="en-US" altLang="zh-CN" sz="2000" b="1" dirty="0"/>
              <a:t>【</a:t>
            </a:r>
            <a:r>
              <a:rPr lang="zh-CN" altLang="en-US" sz="2000" b="1" dirty="0"/>
              <a:t>典型题例</a:t>
            </a:r>
            <a:r>
              <a:rPr lang="en-US" altLang="zh-CN" sz="2000" b="1" dirty="0"/>
              <a:t>】</a:t>
            </a:r>
            <a:r>
              <a:rPr lang="en-US" altLang="zh-CN" sz="2000" dirty="0"/>
              <a:t> </a:t>
            </a:r>
          </a:p>
          <a:p>
            <a:pPr>
              <a:lnSpc>
                <a:spcPct val="150000"/>
              </a:lnSpc>
              <a:buFont typeface="Wingdings" panose="05000000000000000000" pitchFamily="2" charset="2"/>
              <a:buNone/>
            </a:pPr>
            <a:r>
              <a:rPr lang="zh-CN" altLang="en-US" sz="2000" dirty="0"/>
              <a:t>例</a:t>
            </a:r>
            <a:r>
              <a:rPr lang="en-US" altLang="zh-CN" sz="2000" dirty="0"/>
              <a:t>4.1</a:t>
            </a:r>
            <a:r>
              <a:rPr lang="zh-CN" altLang="en-US" sz="2000" dirty="0"/>
              <a:t>要求编写一个用带头结点的单链表实现串的模式匹配算法</a:t>
            </a:r>
            <a:r>
              <a:rPr lang="en-US" altLang="zh-CN" sz="2000" dirty="0"/>
              <a:t>,</a:t>
            </a:r>
            <a:r>
              <a:rPr lang="zh-CN" altLang="en-US" sz="2000" dirty="0"/>
              <a:t>每个结点存放一个字符</a:t>
            </a:r>
            <a:r>
              <a:rPr lang="en-US" altLang="zh-CN" sz="2000" dirty="0"/>
              <a:t>(</a:t>
            </a:r>
            <a:r>
              <a:rPr lang="zh-CN" altLang="en-US" sz="2000" dirty="0"/>
              <a:t>结点大小为</a:t>
            </a:r>
            <a:r>
              <a:rPr lang="en-US" altLang="zh-CN" sz="2000" dirty="0"/>
              <a:t>1 )</a:t>
            </a:r>
            <a:r>
              <a:rPr lang="zh-CN" altLang="en-US" sz="2000" dirty="0"/>
              <a:t>。</a:t>
            </a:r>
          </a:p>
          <a:p>
            <a:pPr>
              <a:lnSpc>
                <a:spcPct val="150000"/>
              </a:lnSpc>
              <a:buFont typeface="Wingdings" panose="05000000000000000000" pitchFamily="2" charset="2"/>
              <a:buNone/>
            </a:pPr>
            <a:r>
              <a:rPr lang="zh-CN" altLang="en-US" sz="2000" dirty="0"/>
              <a:t>借助于前面的结点大小为</a:t>
            </a:r>
            <a:r>
              <a:rPr lang="en-US" altLang="zh-CN" sz="2000" dirty="0"/>
              <a:t>1</a:t>
            </a:r>
            <a:r>
              <a:rPr lang="zh-CN" altLang="en-US" sz="2000" dirty="0"/>
              <a:t>定义链串类型</a:t>
            </a:r>
            <a:r>
              <a:rPr lang="en-US" altLang="zh-CN" sz="2000" dirty="0" err="1"/>
              <a:t>LKString</a:t>
            </a:r>
            <a:r>
              <a:rPr lang="zh-CN" altLang="en-US" sz="2000" dirty="0"/>
              <a:t>。</a:t>
            </a:r>
          </a:p>
          <a:p>
            <a:pPr>
              <a:lnSpc>
                <a:spcPct val="150000"/>
              </a:lnSpc>
              <a:buFont typeface="Wingdings" panose="05000000000000000000" pitchFamily="2" charset="2"/>
              <a:buNone/>
            </a:pPr>
            <a:r>
              <a:rPr lang="en-US" altLang="zh-CN" sz="2000" dirty="0"/>
              <a:t>【</a:t>
            </a:r>
            <a:r>
              <a:rPr lang="zh-CN" altLang="en-US" sz="2000" dirty="0"/>
              <a:t>问题分析</a:t>
            </a:r>
            <a:r>
              <a:rPr lang="en-US" altLang="zh-CN" sz="2000" dirty="0"/>
              <a:t>】</a:t>
            </a:r>
            <a:r>
              <a:rPr lang="zh-CN" altLang="en-US" sz="2000" dirty="0"/>
              <a:t>该算法类同顺序串的简单模式匹配</a:t>
            </a:r>
            <a:r>
              <a:rPr lang="en-US" altLang="zh-CN" sz="2000" dirty="0"/>
              <a:t>,</a:t>
            </a:r>
            <a:r>
              <a:rPr lang="zh-CN" altLang="en-US" sz="2000" dirty="0"/>
              <a:t>实现匹配过程需考虑链表的特征</a:t>
            </a:r>
            <a:r>
              <a:rPr lang="en-US" altLang="zh-CN" sz="2000" dirty="0"/>
              <a:t>(</a:t>
            </a:r>
            <a:r>
              <a:rPr lang="zh-CN" altLang="en-US" sz="2000" dirty="0"/>
              <a:t>从头比较的技术</a:t>
            </a:r>
            <a:r>
              <a:rPr lang="en-US" altLang="zh-CN" sz="2000" dirty="0"/>
              <a:t>,</a:t>
            </a:r>
            <a:r>
              <a:rPr lang="zh-CN" altLang="en-US" sz="2000" dirty="0"/>
              <a:t>指针保留的技术</a:t>
            </a:r>
            <a:r>
              <a:rPr lang="en-US" altLang="zh-CN" sz="2000" dirty="0"/>
              <a:t>)</a:t>
            </a:r>
            <a:r>
              <a:rPr lang="zh-CN" altLang="en-US" sz="2000" dirty="0"/>
              <a:t>。</a:t>
            </a:r>
          </a:p>
          <a:p>
            <a:pPr>
              <a:lnSpc>
                <a:spcPct val="150000"/>
              </a:lnSpc>
              <a:buFont typeface="Wingdings" panose="05000000000000000000" pitchFamily="2" charset="2"/>
              <a:buNone/>
            </a:pPr>
            <a:r>
              <a:rPr lang="en-US" altLang="zh-CN" sz="2000" dirty="0"/>
              <a:t>【</a:t>
            </a:r>
            <a:r>
              <a:rPr lang="zh-CN" altLang="en-US" sz="2000" dirty="0"/>
              <a:t>算法思想</a:t>
            </a:r>
            <a:r>
              <a:rPr lang="en-US" altLang="zh-CN" sz="2000" dirty="0"/>
              <a:t>】</a:t>
            </a:r>
            <a:r>
              <a:rPr lang="zh-CN" altLang="en-US" sz="2000" dirty="0"/>
              <a:t>从主串</a:t>
            </a:r>
            <a:r>
              <a:rPr lang="en-US" altLang="zh-CN" sz="2000" dirty="0"/>
              <a:t>s</a:t>
            </a:r>
            <a:r>
              <a:rPr lang="zh-CN" altLang="en-US" sz="2000" dirty="0"/>
              <a:t>的第一个字符和模式串</a:t>
            </a:r>
            <a:r>
              <a:rPr lang="en-US" altLang="zh-CN" sz="2000" dirty="0"/>
              <a:t>t</a:t>
            </a:r>
            <a:r>
              <a:rPr lang="zh-CN" altLang="en-US" sz="2000" dirty="0"/>
              <a:t>的第一个字符开始比较</a:t>
            </a:r>
            <a:r>
              <a:rPr lang="en-US" altLang="zh-CN" sz="2000" dirty="0"/>
              <a:t>,</a:t>
            </a:r>
            <a:r>
              <a:rPr lang="zh-CN" altLang="en-US" sz="2000" dirty="0"/>
              <a:t>如果相等</a:t>
            </a:r>
            <a:r>
              <a:rPr lang="en-US" altLang="zh-CN" sz="2000" dirty="0"/>
              <a:t>,</a:t>
            </a:r>
            <a:r>
              <a:rPr lang="zh-CN" altLang="en-US" sz="2000" dirty="0"/>
              <a:t>就继续比较后续字符</a:t>
            </a:r>
            <a:r>
              <a:rPr lang="en-US" altLang="zh-CN" sz="2000" dirty="0"/>
              <a:t>,</a:t>
            </a:r>
            <a:r>
              <a:rPr lang="zh-CN" altLang="en-US" sz="2000" dirty="0"/>
              <a:t>如果不等</a:t>
            </a:r>
            <a:r>
              <a:rPr lang="en-US" altLang="zh-CN" sz="2000" dirty="0"/>
              <a:t>,</a:t>
            </a:r>
            <a:r>
              <a:rPr lang="zh-CN" altLang="en-US" sz="2000" dirty="0"/>
              <a:t>则从主串</a:t>
            </a:r>
            <a:r>
              <a:rPr lang="en-US" altLang="zh-CN" sz="2000" dirty="0"/>
              <a:t>s</a:t>
            </a:r>
            <a:r>
              <a:rPr lang="zh-CN" altLang="en-US" sz="2000" dirty="0"/>
              <a:t>的下一个字符开始重新和模式串</a:t>
            </a:r>
            <a:r>
              <a:rPr lang="en-US" altLang="zh-CN" sz="2000" dirty="0"/>
              <a:t>t</a:t>
            </a:r>
            <a:r>
              <a:rPr lang="zh-CN" altLang="en-US" sz="2000" dirty="0"/>
              <a:t>比较。一直到模式串</a:t>
            </a:r>
            <a:r>
              <a:rPr lang="en-US" altLang="zh-CN" sz="2000" dirty="0"/>
              <a:t>t</a:t>
            </a:r>
            <a:r>
              <a:rPr lang="zh-CN" altLang="en-US" sz="2000" dirty="0"/>
              <a:t>中的每一个字符依次和主串</a:t>
            </a:r>
            <a:r>
              <a:rPr lang="en-US" altLang="zh-CN" sz="2000" dirty="0"/>
              <a:t>s</a:t>
            </a:r>
            <a:r>
              <a:rPr lang="zh-CN" altLang="en-US" sz="2000" dirty="0"/>
              <a:t>中的对应字符相等</a:t>
            </a:r>
            <a:r>
              <a:rPr lang="en-US" altLang="zh-CN" sz="2000" dirty="0"/>
              <a:t>,</a:t>
            </a:r>
            <a:r>
              <a:rPr lang="zh-CN" altLang="en-US" sz="2000" dirty="0"/>
              <a:t>则匹配成功</a:t>
            </a:r>
            <a:r>
              <a:rPr lang="en-US" altLang="zh-CN" sz="2000" dirty="0"/>
              <a:t>,</a:t>
            </a:r>
            <a:r>
              <a:rPr lang="zh-CN" altLang="en-US" sz="2000" dirty="0"/>
              <a:t>返回主串的当前起始位置指针。如果主串中没有和模式串相同的子串</a:t>
            </a:r>
            <a:r>
              <a:rPr lang="en-US" altLang="zh-CN" sz="2000" dirty="0"/>
              <a:t>,</a:t>
            </a:r>
            <a:r>
              <a:rPr lang="zh-CN" altLang="en-US" sz="2000" dirty="0"/>
              <a:t>则称匹配不成功</a:t>
            </a:r>
            <a:r>
              <a:rPr lang="en-US" altLang="zh-CN" sz="2000" dirty="0"/>
              <a:t>,</a:t>
            </a:r>
            <a:r>
              <a:rPr lang="zh-CN" altLang="en-US" sz="2000" dirty="0"/>
              <a:t>返回空指针</a:t>
            </a:r>
            <a:r>
              <a:rPr lang="en-US" altLang="zh-CN" sz="2000" dirty="0"/>
              <a:t>NULL</a:t>
            </a:r>
            <a:r>
              <a:rPr lang="zh-CN" altLang="en-US" sz="2000"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CA908AF-F476-475E-BE00-55AED31017DC}"/>
              </a:ext>
            </a:extLst>
          </p:cNvPr>
          <p:cNvSpPr>
            <a:spLocks noGrp="1" noChangeArrowheads="1"/>
          </p:cNvSpPr>
          <p:nvPr>
            <p:ph type="title"/>
          </p:nvPr>
        </p:nvSpPr>
        <p:spPr>
          <a:xfrm>
            <a:off x="2566988" y="836613"/>
            <a:ext cx="7772400" cy="1143000"/>
          </a:xfrm>
        </p:spPr>
        <p:txBody>
          <a:bodyPr>
            <a:normAutofit fontScale="90000"/>
          </a:bodyPr>
          <a:lstStyle/>
          <a:p>
            <a:r>
              <a:rPr lang="en-US" altLang="zh-CN" sz="4000"/>
              <a:t>【</a:t>
            </a:r>
            <a:r>
              <a:rPr lang="zh-CN" altLang="en-US" sz="4000"/>
              <a:t>算法描述</a:t>
            </a:r>
            <a:r>
              <a:rPr lang="en-US" altLang="zh-CN" sz="4000"/>
              <a:t>】</a:t>
            </a:r>
            <a:br>
              <a:rPr lang="en-US" altLang="zh-CN" sz="4000"/>
            </a:br>
            <a:endParaRPr lang="en-US" altLang="zh-CN" sz="4000"/>
          </a:p>
        </p:txBody>
      </p:sp>
      <p:sp>
        <p:nvSpPr>
          <p:cNvPr id="40963" name="Rectangle 3">
            <a:extLst>
              <a:ext uri="{FF2B5EF4-FFF2-40B4-BE49-F238E27FC236}">
                <a16:creationId xmlns:a16="http://schemas.microsoft.com/office/drawing/2014/main" id="{98CED289-59F7-4ACE-A5D8-1918B31632B6}"/>
              </a:ext>
            </a:extLst>
          </p:cNvPr>
          <p:cNvSpPr>
            <a:spLocks noGrp="1" noChangeArrowheads="1"/>
          </p:cNvSpPr>
          <p:nvPr>
            <p:ph idx="1"/>
          </p:nvPr>
        </p:nvSpPr>
        <p:spPr>
          <a:xfrm>
            <a:off x="2566988" y="1341438"/>
            <a:ext cx="7772400" cy="4906962"/>
          </a:xfrm>
        </p:spPr>
        <p:txBody>
          <a:bodyPr>
            <a:normAutofit fontScale="92500" lnSpcReduction="10000"/>
          </a:bodyPr>
          <a:lstStyle/>
          <a:p>
            <a:pPr>
              <a:lnSpc>
                <a:spcPct val="80000"/>
              </a:lnSpc>
              <a:buFont typeface="Wingdings" panose="05000000000000000000" pitchFamily="2" charset="2"/>
              <a:buNone/>
            </a:pPr>
            <a:r>
              <a:rPr lang="en-US" altLang="zh-CN" sz="1200"/>
              <a:t>Link *StrIndex(LKString *s, LKString *t)</a:t>
            </a:r>
          </a:p>
          <a:p>
            <a:pPr>
              <a:lnSpc>
                <a:spcPct val="80000"/>
              </a:lnSpc>
              <a:buFont typeface="Wingdings" panose="05000000000000000000" pitchFamily="2" charset="2"/>
              <a:buNone/>
            </a:pPr>
            <a:r>
              <a:rPr lang="en-US" altLang="zh-CN" sz="1200"/>
              <a:t>/* </a:t>
            </a:r>
            <a:r>
              <a:rPr lang="zh-CN" altLang="en-US" sz="1200"/>
              <a:t>求模式串</a:t>
            </a:r>
            <a:r>
              <a:rPr lang="en-US" altLang="zh-CN" sz="1200"/>
              <a:t>t</a:t>
            </a:r>
            <a:r>
              <a:rPr lang="zh-CN" altLang="en-US" sz="1200"/>
              <a:t>在主串</a:t>
            </a:r>
            <a:r>
              <a:rPr lang="en-US" altLang="zh-CN" sz="1200"/>
              <a:t>s</a:t>
            </a:r>
            <a:r>
              <a:rPr lang="zh-CN" altLang="en-US" sz="1200"/>
              <a:t>中第一次出现的位置指针 *</a:t>
            </a:r>
            <a:r>
              <a:rPr lang="en-US" altLang="zh-CN" sz="1200"/>
              <a:t>/</a:t>
            </a:r>
          </a:p>
          <a:p>
            <a:pPr>
              <a:lnSpc>
                <a:spcPct val="80000"/>
              </a:lnSpc>
              <a:buFont typeface="Wingdings" panose="05000000000000000000" pitchFamily="2" charset="2"/>
              <a:buNone/>
            </a:pPr>
            <a:r>
              <a:rPr lang="en-US" altLang="zh-CN" sz="1200"/>
              <a:t>{</a:t>
            </a:r>
          </a:p>
          <a:p>
            <a:pPr>
              <a:lnSpc>
                <a:spcPct val="80000"/>
              </a:lnSpc>
              <a:buFont typeface="Wingdings" panose="05000000000000000000" pitchFamily="2" charset="2"/>
              <a:buNone/>
            </a:pPr>
            <a:r>
              <a:rPr lang="en-US" altLang="zh-CN" sz="1200"/>
              <a:t>	Link *sp, *tp, *start;</a:t>
            </a:r>
          </a:p>
          <a:p>
            <a:pPr>
              <a:lnSpc>
                <a:spcPct val="80000"/>
              </a:lnSpc>
              <a:buFont typeface="Wingdings" panose="05000000000000000000" pitchFamily="2" charset="2"/>
              <a:buNone/>
            </a:pPr>
            <a:r>
              <a:rPr lang="en-US" altLang="zh-CN" sz="1200"/>
              <a:t>	if (t-&gt;len == 0) return s-&gt;head-&gt;next;  /* </a:t>
            </a:r>
            <a:r>
              <a:rPr lang="zh-CN" altLang="en-US" sz="1200"/>
              <a:t>空串是任意串的子串 *</a:t>
            </a:r>
            <a:r>
              <a:rPr lang="en-US" altLang="zh-CN" sz="1200"/>
              <a:t>/</a:t>
            </a:r>
          </a:p>
          <a:p>
            <a:pPr>
              <a:lnSpc>
                <a:spcPct val="80000"/>
              </a:lnSpc>
              <a:buFont typeface="Wingdings" panose="05000000000000000000" pitchFamily="2" charset="2"/>
              <a:buNone/>
            </a:pPr>
            <a:r>
              <a:rPr lang="en-US" altLang="zh-CN" sz="1200"/>
              <a:t>	start = s-&gt;head-&gt;next;                  /* </a:t>
            </a:r>
            <a:r>
              <a:rPr lang="zh-CN" altLang="en-US" sz="1200"/>
              <a:t>记录主串的起始比较位置 *</a:t>
            </a:r>
            <a:r>
              <a:rPr lang="en-US" altLang="zh-CN" sz="1200"/>
              <a:t>/</a:t>
            </a:r>
          </a:p>
          <a:p>
            <a:pPr>
              <a:lnSpc>
                <a:spcPct val="80000"/>
              </a:lnSpc>
              <a:buFont typeface="Wingdings" panose="05000000000000000000" pitchFamily="2" charset="2"/>
              <a:buNone/>
            </a:pPr>
            <a:r>
              <a:rPr lang="en-US" altLang="zh-CN" sz="1200"/>
              <a:t>	sp = start;                             /* </a:t>
            </a:r>
            <a:r>
              <a:rPr lang="zh-CN" altLang="en-US" sz="1200"/>
              <a:t>主串从</a:t>
            </a:r>
            <a:r>
              <a:rPr lang="en-US" altLang="zh-CN" sz="1200"/>
              <a:t>start</a:t>
            </a:r>
            <a:r>
              <a:rPr lang="zh-CN" altLang="en-US" sz="1200"/>
              <a:t>开始 *</a:t>
            </a:r>
            <a:r>
              <a:rPr lang="en-US" altLang="zh-CN" sz="1200"/>
              <a:t>/</a:t>
            </a:r>
          </a:p>
          <a:p>
            <a:pPr>
              <a:lnSpc>
                <a:spcPct val="80000"/>
              </a:lnSpc>
              <a:buFont typeface="Wingdings" panose="05000000000000000000" pitchFamily="2" charset="2"/>
              <a:buNone/>
            </a:pPr>
            <a:r>
              <a:rPr lang="en-US" altLang="zh-CN" sz="1200"/>
              <a:t>	tp = t-&gt;head-&gt;next;                     /* </a:t>
            </a:r>
            <a:r>
              <a:rPr lang="zh-CN" altLang="en-US" sz="1200"/>
              <a:t>模式串从第一个结点开始 *</a:t>
            </a:r>
            <a:r>
              <a:rPr lang="en-US" altLang="zh-CN" sz="1200"/>
              <a:t>/</a:t>
            </a:r>
          </a:p>
          <a:p>
            <a:pPr>
              <a:lnSpc>
                <a:spcPct val="80000"/>
              </a:lnSpc>
              <a:buFont typeface="Wingdings" panose="05000000000000000000" pitchFamily="2" charset="2"/>
              <a:buNone/>
            </a:pPr>
            <a:r>
              <a:rPr lang="en-US" altLang="zh-CN" sz="1200"/>
              <a:t>	while(sp != NULL &amp;&amp; tp != NULL)</a:t>
            </a:r>
          </a:p>
          <a:p>
            <a:pPr>
              <a:lnSpc>
                <a:spcPct val="80000"/>
              </a:lnSpc>
              <a:buFont typeface="Wingdings" panose="05000000000000000000" pitchFamily="2" charset="2"/>
              <a:buNone/>
            </a:pPr>
            <a:r>
              <a:rPr lang="en-US" altLang="zh-CN" sz="1200"/>
              <a:t>	 {</a:t>
            </a:r>
          </a:p>
          <a:p>
            <a:pPr>
              <a:lnSpc>
                <a:spcPct val="80000"/>
              </a:lnSpc>
              <a:buFont typeface="Wingdings" panose="05000000000000000000" pitchFamily="2" charset="2"/>
              <a:buNone/>
            </a:pPr>
            <a:r>
              <a:rPr lang="en-US" altLang="zh-CN" sz="1200"/>
              <a:t>		if (sp-&gt;ch == tp-&gt;ch)           /* </a:t>
            </a:r>
            <a:r>
              <a:rPr lang="zh-CN" altLang="en-US" sz="1200"/>
              <a:t>若当前对应字符相同，则继续比较 *</a:t>
            </a:r>
            <a:r>
              <a:rPr lang="en-US" altLang="zh-CN" sz="1200"/>
              <a:t>/</a:t>
            </a:r>
          </a:p>
          <a:p>
            <a:pPr>
              <a:lnSpc>
                <a:spcPct val="80000"/>
              </a:lnSpc>
              <a:buFont typeface="Wingdings" panose="05000000000000000000" pitchFamily="2" charset="2"/>
              <a:buNone/>
            </a:pPr>
            <a:r>
              <a:rPr lang="en-US" altLang="zh-CN" sz="1200"/>
              <a:t>{</a:t>
            </a:r>
          </a:p>
          <a:p>
            <a:pPr>
              <a:lnSpc>
                <a:spcPct val="80000"/>
              </a:lnSpc>
              <a:buFont typeface="Wingdings" panose="05000000000000000000" pitchFamily="2" charset="2"/>
              <a:buNone/>
            </a:pPr>
            <a:r>
              <a:rPr lang="en-US" altLang="zh-CN" sz="1200"/>
              <a:t>			sp = sp-&gt;next;</a:t>
            </a:r>
          </a:p>
          <a:p>
            <a:pPr>
              <a:lnSpc>
                <a:spcPct val="80000"/>
              </a:lnSpc>
              <a:buFont typeface="Wingdings" panose="05000000000000000000" pitchFamily="2" charset="2"/>
              <a:buNone/>
            </a:pPr>
            <a:r>
              <a:rPr lang="en-US" altLang="zh-CN" sz="1200"/>
              <a:t>			tp = tp-&gt;next;</a:t>
            </a:r>
          </a:p>
          <a:p>
            <a:pPr>
              <a:lnSpc>
                <a:spcPct val="80000"/>
              </a:lnSpc>
              <a:buFont typeface="Wingdings" panose="05000000000000000000" pitchFamily="2" charset="2"/>
              <a:buNone/>
            </a:pPr>
            <a:r>
              <a:rPr lang="en-US" altLang="zh-CN" sz="1200"/>
              <a:t>		   }</a:t>
            </a:r>
          </a:p>
          <a:p>
            <a:pPr>
              <a:lnSpc>
                <a:spcPct val="80000"/>
              </a:lnSpc>
              <a:buFont typeface="Wingdings" panose="05000000000000000000" pitchFamily="2" charset="2"/>
              <a:buNone/>
            </a:pPr>
            <a:r>
              <a:rPr lang="en-US" altLang="zh-CN" sz="1200"/>
              <a:t>		else   /* </a:t>
            </a:r>
            <a:r>
              <a:rPr lang="zh-CN" altLang="en-US" sz="1200"/>
              <a:t>发现失配字符，则返回到主串当前起始位置的下一个结点继续比较*</a:t>
            </a:r>
            <a:r>
              <a:rPr lang="en-US" altLang="zh-CN" sz="1200"/>
              <a:t>/</a:t>
            </a:r>
          </a:p>
          <a:p>
            <a:pPr>
              <a:lnSpc>
                <a:spcPct val="80000"/>
              </a:lnSpc>
              <a:buFont typeface="Wingdings" panose="05000000000000000000" pitchFamily="2" charset="2"/>
              <a:buNone/>
            </a:pPr>
            <a:r>
              <a:rPr lang="en-US" altLang="zh-CN" sz="1200"/>
              <a:t>		  {</a:t>
            </a:r>
          </a:p>
          <a:p>
            <a:pPr>
              <a:lnSpc>
                <a:spcPct val="80000"/>
              </a:lnSpc>
              <a:buFont typeface="Wingdings" panose="05000000000000000000" pitchFamily="2" charset="2"/>
              <a:buNone/>
            </a:pPr>
            <a:r>
              <a:rPr lang="en-US" altLang="zh-CN" sz="1200"/>
              <a:t>			start = start-&gt;next;       /* </a:t>
            </a:r>
            <a:r>
              <a:rPr lang="zh-CN" altLang="en-US" sz="1200"/>
              <a:t>更新主串的起始位置 *</a:t>
            </a:r>
            <a:r>
              <a:rPr lang="en-US" altLang="zh-CN" sz="1200"/>
              <a:t>/</a:t>
            </a:r>
          </a:p>
          <a:p>
            <a:pPr>
              <a:lnSpc>
                <a:spcPct val="80000"/>
              </a:lnSpc>
              <a:buFont typeface="Wingdings" panose="05000000000000000000" pitchFamily="2" charset="2"/>
              <a:buNone/>
            </a:pPr>
            <a:r>
              <a:rPr lang="en-US" altLang="zh-CN" sz="1200"/>
              <a:t>			sp = start;</a:t>
            </a:r>
          </a:p>
          <a:p>
            <a:pPr>
              <a:lnSpc>
                <a:spcPct val="80000"/>
              </a:lnSpc>
              <a:buFont typeface="Wingdings" panose="05000000000000000000" pitchFamily="2" charset="2"/>
              <a:buNone/>
            </a:pPr>
            <a:r>
              <a:rPr lang="en-US" altLang="zh-CN" sz="1200"/>
              <a:t>			tp = t-&gt;head-&gt;next;        /* </a:t>
            </a:r>
            <a:r>
              <a:rPr lang="zh-CN" altLang="en-US" sz="1200"/>
              <a:t>模式串从第一个结点重新开始 *</a:t>
            </a:r>
            <a:r>
              <a:rPr lang="en-US" altLang="zh-CN" sz="1200"/>
              <a:t>/</a:t>
            </a:r>
          </a:p>
          <a:p>
            <a:pPr>
              <a:lnSpc>
                <a:spcPct val="80000"/>
              </a:lnSpc>
              <a:buFont typeface="Wingdings" panose="05000000000000000000" pitchFamily="2" charset="2"/>
              <a:buNone/>
            </a:pPr>
            <a:r>
              <a:rPr lang="en-US" altLang="zh-CN" sz="1200"/>
              <a:t>		  }</a:t>
            </a:r>
          </a:p>
          <a:p>
            <a:pPr>
              <a:lnSpc>
                <a:spcPct val="80000"/>
              </a:lnSpc>
              <a:buFont typeface="Wingdings" panose="05000000000000000000" pitchFamily="2" charset="2"/>
              <a:buNone/>
            </a:pPr>
            <a:r>
              <a:rPr lang="en-US" altLang="zh-CN" sz="1200"/>
              <a:t>	  }</a:t>
            </a:r>
          </a:p>
          <a:p>
            <a:pPr>
              <a:lnSpc>
                <a:spcPct val="80000"/>
              </a:lnSpc>
              <a:buFont typeface="Wingdings" panose="05000000000000000000" pitchFamily="2" charset="2"/>
              <a:buNone/>
            </a:pPr>
            <a:r>
              <a:rPr lang="en-US" altLang="zh-CN" sz="1200"/>
              <a:t>	if ( tp == NULL)  return  start;   /* </a:t>
            </a:r>
            <a:r>
              <a:rPr lang="zh-CN" altLang="en-US" sz="1200"/>
              <a:t>匹配成功，返回主串当前起始位置指针 *</a:t>
            </a:r>
            <a:r>
              <a:rPr lang="en-US" altLang="zh-CN" sz="1200"/>
              <a:t>/</a:t>
            </a:r>
          </a:p>
          <a:p>
            <a:pPr>
              <a:lnSpc>
                <a:spcPct val="80000"/>
              </a:lnSpc>
              <a:buFont typeface="Wingdings" panose="05000000000000000000" pitchFamily="2" charset="2"/>
              <a:buNone/>
            </a:pPr>
            <a:r>
              <a:rPr lang="en-US" altLang="zh-CN" sz="1200"/>
              <a:t>	else  return  NULL;                /* </a:t>
            </a:r>
            <a:r>
              <a:rPr lang="zh-CN" altLang="en-US" sz="1200"/>
              <a:t>匹配不成功，返回空指针 *</a:t>
            </a:r>
            <a:r>
              <a:rPr lang="en-US" altLang="zh-CN" sz="1200"/>
              <a:t>/</a:t>
            </a:r>
          </a:p>
          <a:p>
            <a:pPr>
              <a:lnSpc>
                <a:spcPct val="80000"/>
              </a:lnSpc>
              <a:buFont typeface="Wingdings" panose="05000000000000000000" pitchFamily="2" charset="2"/>
              <a:buNone/>
            </a:pPr>
            <a:r>
              <a:rPr lang="en-US" altLang="zh-CN" sz="12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7B666661-D642-477C-A0FB-33574A22BCDA}"/>
              </a:ext>
            </a:extLst>
          </p:cNvPr>
          <p:cNvSpPr txBox="1">
            <a:spLocks noChangeArrowheads="1"/>
          </p:cNvSpPr>
          <p:nvPr/>
        </p:nvSpPr>
        <p:spPr bwMode="auto">
          <a:xfrm>
            <a:off x="2057400" y="8382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串的抽象数据类型定义：</a:t>
            </a:r>
          </a:p>
        </p:txBody>
      </p:sp>
      <p:sp>
        <p:nvSpPr>
          <p:cNvPr id="5123" name="Text Box 3">
            <a:extLst>
              <a:ext uri="{FF2B5EF4-FFF2-40B4-BE49-F238E27FC236}">
                <a16:creationId xmlns:a16="http://schemas.microsoft.com/office/drawing/2014/main" id="{DE51CC1A-0C95-416A-BC10-6DC16B0521C2}"/>
              </a:ext>
            </a:extLst>
          </p:cNvPr>
          <p:cNvSpPr txBox="1">
            <a:spLocks noChangeArrowheads="1"/>
          </p:cNvSpPr>
          <p:nvPr/>
        </p:nvSpPr>
        <p:spPr bwMode="auto">
          <a:xfrm>
            <a:off x="2133600" y="1447801"/>
            <a:ext cx="8305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600" b="1"/>
              <a:t>ADT String {</a:t>
            </a:r>
          </a:p>
          <a:p>
            <a:pPr algn="just">
              <a:spcBef>
                <a:spcPct val="50000"/>
              </a:spcBef>
            </a:pPr>
            <a:r>
              <a:rPr lang="zh-CN" altLang="en-US" sz="2600" b="1"/>
              <a:t>数据对象</a:t>
            </a:r>
            <a:r>
              <a:rPr lang="en-US" altLang="zh-CN" sz="2600" b="1"/>
              <a:t>:D={a</a:t>
            </a:r>
            <a:r>
              <a:rPr lang="en-US" altLang="zh-CN" sz="2600" b="1" baseline="-30000"/>
              <a:t>i</a:t>
            </a:r>
            <a:r>
              <a:rPr lang="en-US" altLang="zh-CN" sz="2600" b="1"/>
              <a:t>| a</a:t>
            </a:r>
            <a:r>
              <a:rPr lang="en-US" altLang="zh-CN" sz="2600" b="1" baseline="-30000"/>
              <a:t>i</a:t>
            </a:r>
            <a:r>
              <a:rPr lang="en-US" altLang="zh-CN" sz="2600" b="1"/>
              <a:t> ∈CharacterSet,i=1,2,…,n;  n≥0}</a:t>
            </a:r>
          </a:p>
          <a:p>
            <a:pPr algn="just">
              <a:spcBef>
                <a:spcPct val="50000"/>
              </a:spcBef>
            </a:pPr>
            <a:r>
              <a:rPr lang="zh-CN" altLang="en-US" sz="2600" b="1"/>
              <a:t>数据关系</a:t>
            </a:r>
            <a:r>
              <a:rPr lang="en-US" altLang="zh-CN" sz="2600" b="1"/>
              <a:t>:R={&lt;a</a:t>
            </a:r>
            <a:r>
              <a:rPr lang="en-US" altLang="zh-CN" sz="2600" b="1" baseline="-30000"/>
              <a:t>i-1</a:t>
            </a:r>
            <a:r>
              <a:rPr lang="en-US" altLang="zh-CN" sz="2600" b="1"/>
              <a:t>,a</a:t>
            </a:r>
            <a:r>
              <a:rPr lang="en-US" altLang="zh-CN" sz="2600" b="1" baseline="-30000"/>
              <a:t>i</a:t>
            </a:r>
            <a:r>
              <a:rPr lang="en-US" altLang="zh-CN" sz="2600" b="1"/>
              <a:t>&gt;| a</a:t>
            </a:r>
            <a:r>
              <a:rPr lang="en-US" altLang="zh-CN" sz="2600" b="1" baseline="-30000"/>
              <a:t>i-1</a:t>
            </a:r>
            <a:r>
              <a:rPr lang="en-US" altLang="zh-CN" sz="2600" b="1"/>
              <a:t>,a</a:t>
            </a:r>
            <a:r>
              <a:rPr lang="en-US" altLang="zh-CN" sz="2600" b="1" baseline="-30000"/>
              <a:t>i</a:t>
            </a:r>
            <a:r>
              <a:rPr lang="en-US" altLang="zh-CN" sz="2600" b="1"/>
              <a:t> ∈D,i=2,…,n;  n≥0}</a:t>
            </a:r>
          </a:p>
        </p:txBody>
      </p:sp>
      <p:sp>
        <p:nvSpPr>
          <p:cNvPr id="5124" name="Text Box 4">
            <a:extLst>
              <a:ext uri="{FF2B5EF4-FFF2-40B4-BE49-F238E27FC236}">
                <a16:creationId xmlns:a16="http://schemas.microsoft.com/office/drawing/2014/main" id="{FECAC1F8-AC9A-452C-9D94-55C9D57CE480}"/>
              </a:ext>
            </a:extLst>
          </p:cNvPr>
          <p:cNvSpPr txBox="1">
            <a:spLocks noChangeArrowheads="1"/>
          </p:cNvSpPr>
          <p:nvPr/>
        </p:nvSpPr>
        <p:spPr bwMode="auto">
          <a:xfrm>
            <a:off x="2057400" y="32766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基本操作：</a:t>
            </a:r>
          </a:p>
        </p:txBody>
      </p:sp>
      <p:sp>
        <p:nvSpPr>
          <p:cNvPr id="5125" name="Text Box 5">
            <a:extLst>
              <a:ext uri="{FF2B5EF4-FFF2-40B4-BE49-F238E27FC236}">
                <a16:creationId xmlns:a16="http://schemas.microsoft.com/office/drawing/2014/main" id="{E1C2D594-2805-4312-9CCB-85D5F5EEBE4E}"/>
              </a:ext>
            </a:extLst>
          </p:cNvPr>
          <p:cNvSpPr txBox="1">
            <a:spLocks noChangeArrowheads="1"/>
          </p:cNvSpPr>
          <p:nvPr/>
        </p:nvSpPr>
        <p:spPr bwMode="auto">
          <a:xfrm>
            <a:off x="2133600" y="5305425"/>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    </a:t>
            </a:r>
          </a:p>
        </p:txBody>
      </p:sp>
      <p:sp>
        <p:nvSpPr>
          <p:cNvPr id="5126" name="Text Box 6">
            <a:extLst>
              <a:ext uri="{FF2B5EF4-FFF2-40B4-BE49-F238E27FC236}">
                <a16:creationId xmlns:a16="http://schemas.microsoft.com/office/drawing/2014/main" id="{158AD67C-B13D-4B30-ADDD-9F385B238A8E}"/>
              </a:ext>
            </a:extLst>
          </p:cNvPr>
          <p:cNvSpPr txBox="1">
            <a:spLocks noChangeArrowheads="1"/>
          </p:cNvSpPr>
          <p:nvPr/>
        </p:nvSpPr>
        <p:spPr bwMode="auto">
          <a:xfrm>
            <a:off x="2133600" y="3886201"/>
            <a:ext cx="78486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a:t>
            </a:r>
            <a:r>
              <a:rPr lang="en-US" altLang="zh-CN" sz="2800" b="1"/>
              <a:t>1</a:t>
            </a:r>
            <a:r>
              <a:rPr lang="zh-CN" altLang="en-US" sz="2800" b="1"/>
              <a:t>）</a:t>
            </a:r>
            <a:r>
              <a:rPr lang="zh-CN" altLang="en-US" sz="2800"/>
              <a:t> </a:t>
            </a:r>
            <a:r>
              <a:rPr lang="en-US" altLang="zh-CN" sz="2800" b="1"/>
              <a:t>StrAsign(S,chars)</a:t>
            </a:r>
          </a:p>
          <a:p>
            <a:pPr algn="just">
              <a:spcBef>
                <a:spcPct val="50000"/>
              </a:spcBef>
            </a:pPr>
            <a:r>
              <a:rPr lang="zh-CN" altLang="en-US" sz="2800" b="1"/>
              <a:t>初始条件</a:t>
            </a:r>
            <a:r>
              <a:rPr lang="en-US" altLang="zh-CN" sz="2800" b="1"/>
              <a:t>:chars</a:t>
            </a:r>
            <a:r>
              <a:rPr lang="zh-CN" altLang="en-US" sz="2800" b="1"/>
              <a:t>是字符串常量</a:t>
            </a:r>
          </a:p>
          <a:p>
            <a:pPr>
              <a:spcBef>
                <a:spcPct val="50000"/>
              </a:spcBef>
            </a:pPr>
            <a:r>
              <a:rPr lang="zh-CN" altLang="en-US" sz="2800" b="1"/>
              <a:t>   操作结果</a:t>
            </a:r>
            <a:r>
              <a:rPr lang="en-US" altLang="zh-CN" sz="2800" b="1"/>
              <a:t>:</a:t>
            </a:r>
            <a:r>
              <a:rPr lang="zh-CN" altLang="en-US" sz="2800" b="1"/>
              <a:t>生成一个值等于</a:t>
            </a:r>
            <a:r>
              <a:rPr lang="en-US" altLang="zh-CN" sz="2800" b="1"/>
              <a:t>chars</a:t>
            </a:r>
            <a:r>
              <a:rPr lang="zh-CN" altLang="en-US" sz="2800" b="1"/>
              <a:t>的串</a:t>
            </a:r>
            <a:r>
              <a:rPr lang="en-US" altLang="zh-CN" sz="2800" b="1"/>
              <a: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6204DA28-B642-4EB2-9632-CC17AB4B0C83}"/>
              </a:ext>
            </a:extLst>
          </p:cNvPr>
          <p:cNvSpPr txBox="1">
            <a:spLocks noChangeArrowheads="1"/>
          </p:cNvSpPr>
          <p:nvPr/>
        </p:nvSpPr>
        <p:spPr bwMode="auto">
          <a:xfrm>
            <a:off x="2133600" y="990600"/>
            <a:ext cx="8229600" cy="170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600" b="1"/>
              <a:t>2</a:t>
            </a:r>
            <a:r>
              <a:rPr lang="zh-CN" altLang="en-US" sz="2600" b="1"/>
              <a:t>）</a:t>
            </a:r>
            <a:r>
              <a:rPr lang="zh-CN" altLang="en-US" sz="2600" b="1">
                <a:cs typeface="Times New Roman" panose="02020603050405020304" pitchFamily="18" charset="0"/>
              </a:rPr>
              <a:t> </a:t>
            </a:r>
            <a:r>
              <a:rPr lang="en-US" altLang="zh-CN" sz="2600" b="1"/>
              <a:t>StrInsert(S,pos,T)</a:t>
            </a:r>
          </a:p>
          <a:p>
            <a:pPr algn="just">
              <a:spcBef>
                <a:spcPct val="50000"/>
              </a:spcBef>
            </a:pPr>
            <a:r>
              <a:rPr lang="zh-CN" altLang="en-US" sz="2600" b="1"/>
              <a:t>初始条件</a:t>
            </a:r>
            <a:r>
              <a:rPr lang="en-US" altLang="zh-CN" sz="2600" b="1"/>
              <a:t>:</a:t>
            </a:r>
            <a:r>
              <a:rPr lang="zh-CN" altLang="en-US" sz="2600" b="1"/>
              <a:t>串</a:t>
            </a:r>
            <a:r>
              <a:rPr lang="en-US" altLang="zh-CN" sz="2600" b="1"/>
              <a:t>S</a:t>
            </a:r>
            <a:r>
              <a:rPr lang="zh-CN" altLang="en-US" sz="2600" b="1"/>
              <a:t>和</a:t>
            </a:r>
            <a:r>
              <a:rPr lang="en-US" altLang="zh-CN" sz="2600" b="1"/>
              <a:t>T</a:t>
            </a:r>
            <a:r>
              <a:rPr lang="zh-CN" altLang="en-US" sz="2600" b="1"/>
              <a:t>存在</a:t>
            </a:r>
            <a:r>
              <a:rPr lang="en-US" altLang="zh-CN" sz="2600" b="1"/>
              <a:t>,1≤pos≤StrLength(S) +1</a:t>
            </a:r>
          </a:p>
          <a:p>
            <a:pPr>
              <a:spcBef>
                <a:spcPct val="50000"/>
              </a:spcBef>
            </a:pPr>
            <a:r>
              <a:rPr lang="en-US" altLang="zh-CN" sz="2600" b="1"/>
              <a:t>   </a:t>
            </a:r>
            <a:r>
              <a:rPr lang="zh-CN" altLang="en-US" sz="2600" b="1"/>
              <a:t>操作结果</a:t>
            </a:r>
            <a:r>
              <a:rPr lang="en-US" altLang="zh-CN" sz="2600" b="1"/>
              <a:t>:</a:t>
            </a:r>
            <a:r>
              <a:rPr lang="zh-CN" altLang="en-US" sz="2600" b="1"/>
              <a:t>在串</a:t>
            </a:r>
            <a:r>
              <a:rPr lang="en-US" altLang="zh-CN" sz="2600" b="1"/>
              <a:t>S</a:t>
            </a:r>
            <a:r>
              <a:rPr lang="zh-CN" altLang="en-US" sz="2600" b="1"/>
              <a:t>的第</a:t>
            </a:r>
            <a:r>
              <a:rPr lang="en-US" altLang="zh-CN" sz="2600" b="1"/>
              <a:t>pos</a:t>
            </a:r>
            <a:r>
              <a:rPr lang="zh-CN" altLang="en-US" sz="2600" b="1"/>
              <a:t>个字符之前插入串</a:t>
            </a:r>
            <a:r>
              <a:rPr lang="en-US" altLang="zh-CN" sz="2600" b="1"/>
              <a:t>T </a:t>
            </a:r>
          </a:p>
        </p:txBody>
      </p:sp>
      <p:sp>
        <p:nvSpPr>
          <p:cNvPr id="6147" name="Text Box 3">
            <a:extLst>
              <a:ext uri="{FF2B5EF4-FFF2-40B4-BE49-F238E27FC236}">
                <a16:creationId xmlns:a16="http://schemas.microsoft.com/office/drawing/2014/main" id="{5A9BF4CF-CF32-4B99-A5F3-323084C57D69}"/>
              </a:ext>
            </a:extLst>
          </p:cNvPr>
          <p:cNvSpPr txBox="1">
            <a:spLocks noChangeArrowheads="1"/>
          </p:cNvSpPr>
          <p:nvPr/>
        </p:nvSpPr>
        <p:spPr bwMode="auto">
          <a:xfrm>
            <a:off x="2133600" y="2895601"/>
            <a:ext cx="83820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t>（</a:t>
            </a:r>
            <a:r>
              <a:rPr lang="en-US" altLang="zh-CN" sz="2600" b="1"/>
              <a:t>3</a:t>
            </a:r>
            <a:r>
              <a:rPr lang="zh-CN" altLang="en-US" sz="2600" b="1"/>
              <a:t>）</a:t>
            </a:r>
            <a:r>
              <a:rPr lang="zh-CN" altLang="en-US" sz="2600" b="1">
                <a:cs typeface="Times New Roman" panose="02020603050405020304" pitchFamily="18" charset="0"/>
              </a:rPr>
              <a:t> </a:t>
            </a:r>
            <a:r>
              <a:rPr lang="en-US" altLang="zh-CN" sz="2600" b="1"/>
              <a:t>StrDelete(S,pos,len)</a:t>
            </a:r>
          </a:p>
          <a:p>
            <a:pPr algn="just">
              <a:spcBef>
                <a:spcPct val="50000"/>
              </a:spcBef>
            </a:pPr>
            <a:r>
              <a:rPr lang="zh-CN" altLang="en-US" sz="2600" b="1"/>
              <a:t>初始条件</a:t>
            </a:r>
            <a:r>
              <a:rPr lang="en-US" altLang="zh-CN" sz="2600" b="1"/>
              <a:t>: </a:t>
            </a:r>
            <a:r>
              <a:rPr lang="zh-CN" altLang="en-US" sz="2600" b="1"/>
              <a:t>串</a:t>
            </a:r>
            <a:r>
              <a:rPr lang="en-US" altLang="zh-CN" sz="2600" b="1"/>
              <a:t>S</a:t>
            </a:r>
            <a:r>
              <a:rPr lang="zh-CN" altLang="en-US" sz="2600" b="1"/>
              <a:t>存在</a:t>
            </a:r>
            <a:r>
              <a:rPr lang="en-US" altLang="zh-CN" sz="2600" b="1"/>
              <a:t>,1≤pos≤StrLength(S) -len +1</a:t>
            </a:r>
          </a:p>
          <a:p>
            <a:pPr algn="just">
              <a:spcBef>
                <a:spcPct val="50000"/>
              </a:spcBef>
            </a:pPr>
            <a:r>
              <a:rPr lang="zh-CN" altLang="en-US" sz="2600" b="1"/>
              <a:t>操作结果</a:t>
            </a:r>
            <a:r>
              <a:rPr lang="en-US" altLang="zh-CN" sz="2600" b="1"/>
              <a:t>: </a:t>
            </a:r>
            <a:r>
              <a:rPr lang="zh-CN" altLang="en-US" sz="2600" b="1"/>
              <a:t>从串</a:t>
            </a:r>
            <a:r>
              <a:rPr lang="en-US" altLang="zh-CN" sz="2600" b="1"/>
              <a:t>S</a:t>
            </a:r>
            <a:r>
              <a:rPr lang="zh-CN" altLang="en-US" sz="2600" b="1"/>
              <a:t>中删除第</a:t>
            </a:r>
            <a:r>
              <a:rPr lang="en-US" altLang="zh-CN" sz="2600" b="1"/>
              <a:t>pos</a:t>
            </a:r>
            <a:r>
              <a:rPr lang="zh-CN" altLang="en-US" sz="2600" b="1"/>
              <a:t>个字符起长度为</a:t>
            </a:r>
            <a:r>
              <a:rPr lang="en-US" altLang="zh-CN" sz="2600" b="1"/>
              <a:t>len</a:t>
            </a:r>
            <a:r>
              <a:rPr lang="zh-CN" altLang="en-US" sz="2600" b="1"/>
              <a:t>的子串</a:t>
            </a:r>
          </a:p>
        </p:txBody>
      </p:sp>
      <p:sp>
        <p:nvSpPr>
          <p:cNvPr id="6148" name="Text Box 4">
            <a:extLst>
              <a:ext uri="{FF2B5EF4-FFF2-40B4-BE49-F238E27FC236}">
                <a16:creationId xmlns:a16="http://schemas.microsoft.com/office/drawing/2014/main" id="{BB140D85-4A99-466E-AF9D-42A7D0E5102E}"/>
              </a:ext>
            </a:extLst>
          </p:cNvPr>
          <p:cNvSpPr txBox="1">
            <a:spLocks noChangeArrowheads="1"/>
          </p:cNvSpPr>
          <p:nvPr/>
        </p:nvSpPr>
        <p:spPr bwMode="auto">
          <a:xfrm>
            <a:off x="2133600" y="4724401"/>
            <a:ext cx="8305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t>（</a:t>
            </a:r>
            <a:r>
              <a:rPr lang="en-US" altLang="zh-CN" sz="2600" b="1"/>
              <a:t>4</a:t>
            </a:r>
            <a:r>
              <a:rPr lang="zh-CN" altLang="en-US" sz="2600" b="1"/>
              <a:t>）</a:t>
            </a:r>
            <a:r>
              <a:rPr lang="zh-CN" altLang="en-US" sz="2600" b="1">
                <a:cs typeface="Times New Roman" panose="02020603050405020304" pitchFamily="18" charset="0"/>
              </a:rPr>
              <a:t> </a:t>
            </a:r>
            <a:r>
              <a:rPr lang="en-US" altLang="zh-CN" sz="2600" b="1"/>
              <a:t>StrCopy(S,T)</a:t>
            </a:r>
          </a:p>
          <a:p>
            <a:pPr algn="just">
              <a:spcBef>
                <a:spcPct val="50000"/>
              </a:spcBef>
            </a:pPr>
            <a:r>
              <a:rPr lang="zh-CN" altLang="en-US" sz="2600" b="1"/>
              <a:t>初始条件</a:t>
            </a:r>
            <a:r>
              <a:rPr lang="en-US" altLang="zh-CN" sz="2600" b="1"/>
              <a:t>: </a:t>
            </a:r>
            <a:r>
              <a:rPr lang="zh-CN" altLang="en-US" sz="2600" b="1"/>
              <a:t>串</a:t>
            </a:r>
            <a:r>
              <a:rPr lang="en-US" altLang="zh-CN" sz="2600" b="1"/>
              <a:t>S</a:t>
            </a:r>
            <a:r>
              <a:rPr lang="zh-CN" altLang="en-US" sz="2600" b="1"/>
              <a:t>存在</a:t>
            </a:r>
          </a:p>
          <a:p>
            <a:pPr>
              <a:spcBef>
                <a:spcPct val="50000"/>
              </a:spcBef>
            </a:pPr>
            <a:r>
              <a:rPr lang="zh-CN" altLang="en-US" sz="2600" b="1"/>
              <a:t>    操作结果</a:t>
            </a:r>
            <a:r>
              <a:rPr lang="en-US" altLang="zh-CN" sz="2600" b="1"/>
              <a:t>:</a:t>
            </a:r>
            <a:r>
              <a:rPr lang="zh-CN" altLang="en-US" sz="2600" b="1"/>
              <a:t>由串</a:t>
            </a:r>
            <a:r>
              <a:rPr lang="en-US" altLang="zh-CN" sz="2600" b="1"/>
              <a:t>T</a:t>
            </a:r>
            <a:r>
              <a:rPr lang="zh-CN" altLang="en-US" sz="2600" b="1"/>
              <a:t>复制得串</a:t>
            </a:r>
            <a:r>
              <a:rPr lang="en-US" altLang="zh-CN" sz="2600" b="1"/>
              <a: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A7791923-F1A6-45C8-8E50-A772A5D25904}"/>
              </a:ext>
            </a:extLst>
          </p:cNvPr>
          <p:cNvSpPr txBox="1">
            <a:spLocks noChangeArrowheads="1"/>
          </p:cNvSpPr>
          <p:nvPr/>
        </p:nvSpPr>
        <p:spPr bwMode="auto">
          <a:xfrm>
            <a:off x="2133600" y="838201"/>
            <a:ext cx="8305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t>（</a:t>
            </a:r>
            <a:r>
              <a:rPr lang="en-US" altLang="zh-CN" sz="2600" b="1"/>
              <a:t>5</a:t>
            </a:r>
            <a:r>
              <a:rPr lang="zh-CN" altLang="en-US" sz="2600" b="1"/>
              <a:t>）</a:t>
            </a:r>
            <a:r>
              <a:rPr lang="zh-CN" altLang="en-US" sz="2600" b="1">
                <a:cs typeface="Times New Roman" panose="02020603050405020304" pitchFamily="18" charset="0"/>
              </a:rPr>
              <a:t> </a:t>
            </a:r>
            <a:r>
              <a:rPr lang="en-US" altLang="zh-CN" sz="2600" b="1"/>
              <a:t>StrEmpty(S)</a:t>
            </a:r>
          </a:p>
          <a:p>
            <a:pPr algn="just">
              <a:spcBef>
                <a:spcPct val="50000"/>
              </a:spcBef>
            </a:pPr>
            <a:r>
              <a:rPr lang="zh-CN" altLang="en-US" sz="2600" b="1"/>
              <a:t>初始条件</a:t>
            </a:r>
            <a:r>
              <a:rPr lang="en-US" altLang="zh-CN" sz="2600" b="1"/>
              <a:t>: </a:t>
            </a:r>
            <a:r>
              <a:rPr lang="zh-CN" altLang="en-US" sz="2600" b="1"/>
              <a:t>串</a:t>
            </a:r>
            <a:r>
              <a:rPr lang="en-US" altLang="zh-CN" sz="2600" b="1"/>
              <a:t>S</a:t>
            </a:r>
            <a:r>
              <a:rPr lang="zh-CN" altLang="en-US" sz="2600" b="1"/>
              <a:t>存在</a:t>
            </a:r>
          </a:p>
          <a:p>
            <a:pPr>
              <a:spcBef>
                <a:spcPct val="50000"/>
              </a:spcBef>
            </a:pPr>
            <a:r>
              <a:rPr lang="zh-CN" altLang="en-US" sz="2600" b="1"/>
              <a:t>    操作结果</a:t>
            </a:r>
            <a:r>
              <a:rPr lang="en-US" altLang="zh-CN" sz="2600" b="1"/>
              <a:t>:</a:t>
            </a:r>
            <a:r>
              <a:rPr lang="zh-CN" altLang="en-US" sz="2600" b="1"/>
              <a:t>若串</a:t>
            </a:r>
            <a:r>
              <a:rPr lang="en-US" altLang="zh-CN" sz="2600" b="1"/>
              <a:t>S</a:t>
            </a:r>
            <a:r>
              <a:rPr lang="zh-CN" altLang="en-US" sz="2600" b="1"/>
              <a:t>为空串</a:t>
            </a:r>
            <a:r>
              <a:rPr lang="en-US" altLang="zh-CN" sz="2600" b="1"/>
              <a:t>,</a:t>
            </a:r>
            <a:r>
              <a:rPr lang="zh-CN" altLang="en-US" sz="2600" b="1"/>
              <a:t>则返回</a:t>
            </a:r>
            <a:r>
              <a:rPr lang="en-US" altLang="zh-CN" sz="2600" b="1"/>
              <a:t>TRUE,</a:t>
            </a:r>
            <a:r>
              <a:rPr lang="zh-CN" altLang="en-US" sz="2600" b="1"/>
              <a:t>否则返回</a:t>
            </a:r>
            <a:r>
              <a:rPr lang="en-US" altLang="zh-CN" sz="2600" b="1"/>
              <a:t>FALSE </a:t>
            </a:r>
          </a:p>
        </p:txBody>
      </p:sp>
      <p:sp>
        <p:nvSpPr>
          <p:cNvPr id="7171" name="Text Box 3">
            <a:extLst>
              <a:ext uri="{FF2B5EF4-FFF2-40B4-BE49-F238E27FC236}">
                <a16:creationId xmlns:a16="http://schemas.microsoft.com/office/drawing/2014/main" id="{A0EFF79F-2143-4873-9E18-3987012C8735}"/>
              </a:ext>
            </a:extLst>
          </p:cNvPr>
          <p:cNvSpPr txBox="1">
            <a:spLocks noChangeArrowheads="1"/>
          </p:cNvSpPr>
          <p:nvPr/>
        </p:nvSpPr>
        <p:spPr bwMode="auto">
          <a:xfrm>
            <a:off x="2133600" y="2667000"/>
            <a:ext cx="83058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t>（</a:t>
            </a:r>
            <a:r>
              <a:rPr lang="en-US" altLang="zh-CN" sz="2600" b="1"/>
              <a:t>6</a:t>
            </a:r>
            <a:r>
              <a:rPr lang="zh-CN" altLang="en-US" sz="2600" b="1"/>
              <a:t>）</a:t>
            </a:r>
            <a:r>
              <a:rPr lang="en-US" altLang="zh-CN" sz="2600" b="1"/>
              <a:t>StrCompare(S,T)</a:t>
            </a:r>
          </a:p>
          <a:p>
            <a:pPr algn="just">
              <a:spcBef>
                <a:spcPct val="50000"/>
              </a:spcBef>
            </a:pPr>
            <a:r>
              <a:rPr lang="zh-CN" altLang="en-US" sz="2600" b="1"/>
              <a:t>初始条件</a:t>
            </a:r>
            <a:r>
              <a:rPr lang="en-US" altLang="zh-CN" sz="2600" b="1"/>
              <a:t>: </a:t>
            </a:r>
            <a:r>
              <a:rPr lang="zh-CN" altLang="en-US" sz="2600" b="1"/>
              <a:t>串</a:t>
            </a:r>
            <a:r>
              <a:rPr lang="en-US" altLang="zh-CN" sz="2600" b="1"/>
              <a:t>S</a:t>
            </a:r>
            <a:r>
              <a:rPr lang="zh-CN" altLang="en-US" sz="2600" b="1"/>
              <a:t>和</a:t>
            </a:r>
            <a:r>
              <a:rPr lang="en-US" altLang="zh-CN" sz="2600" b="1"/>
              <a:t>T</a:t>
            </a:r>
            <a:r>
              <a:rPr lang="zh-CN" altLang="en-US" sz="2600" b="1"/>
              <a:t>存在</a:t>
            </a:r>
          </a:p>
          <a:p>
            <a:pPr>
              <a:spcBef>
                <a:spcPct val="50000"/>
              </a:spcBef>
            </a:pPr>
            <a:r>
              <a:rPr lang="zh-CN" altLang="en-US" sz="2600" b="1"/>
              <a:t>操作结果</a:t>
            </a:r>
            <a:r>
              <a:rPr lang="en-US" altLang="zh-CN" sz="2600" b="1"/>
              <a:t>:</a:t>
            </a:r>
            <a:r>
              <a:rPr lang="zh-CN" altLang="en-US" sz="2600" b="1"/>
              <a:t>若</a:t>
            </a:r>
            <a:r>
              <a:rPr lang="en-US" altLang="zh-CN" sz="2600" b="1"/>
              <a:t>S&gt;T,</a:t>
            </a:r>
            <a:r>
              <a:rPr lang="zh-CN" altLang="en-US" sz="2600" b="1"/>
              <a:t>则返回值</a:t>
            </a:r>
            <a:r>
              <a:rPr lang="en-US" altLang="zh-CN" sz="2600" b="1"/>
              <a:t>&gt;0;</a:t>
            </a:r>
            <a:r>
              <a:rPr lang="zh-CN" altLang="en-US" sz="2600" b="1"/>
              <a:t>若</a:t>
            </a:r>
            <a:r>
              <a:rPr lang="en-US" altLang="zh-CN" sz="2600" b="1"/>
              <a:t>S=T,</a:t>
            </a:r>
            <a:r>
              <a:rPr lang="zh-CN" altLang="en-US" sz="2600" b="1"/>
              <a:t>则返回值</a:t>
            </a:r>
            <a:r>
              <a:rPr lang="en-US" altLang="zh-CN" sz="2600" b="1"/>
              <a:t>=0;</a:t>
            </a:r>
            <a:r>
              <a:rPr lang="zh-CN" altLang="en-US" sz="2600" b="1"/>
              <a:t>若</a:t>
            </a:r>
            <a:r>
              <a:rPr lang="en-US" altLang="zh-CN" sz="2600" b="1"/>
              <a:t>S&lt;T,             </a:t>
            </a:r>
            <a:r>
              <a:rPr lang="zh-CN" altLang="en-US" sz="2600" b="1"/>
              <a:t>则返回值</a:t>
            </a:r>
            <a:r>
              <a:rPr lang="en-US" altLang="zh-CN" sz="2600" b="1"/>
              <a:t>&lt;0 </a:t>
            </a:r>
          </a:p>
        </p:txBody>
      </p:sp>
      <p:sp>
        <p:nvSpPr>
          <p:cNvPr id="7172" name="Text Box 4">
            <a:extLst>
              <a:ext uri="{FF2B5EF4-FFF2-40B4-BE49-F238E27FC236}">
                <a16:creationId xmlns:a16="http://schemas.microsoft.com/office/drawing/2014/main" id="{24955AB1-AC2E-43A0-AB3D-EDC0FE63A0E5}"/>
              </a:ext>
            </a:extLst>
          </p:cNvPr>
          <p:cNvSpPr txBox="1">
            <a:spLocks noChangeArrowheads="1"/>
          </p:cNvSpPr>
          <p:nvPr/>
        </p:nvSpPr>
        <p:spPr bwMode="auto">
          <a:xfrm>
            <a:off x="2209800" y="4876801"/>
            <a:ext cx="81534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t>（</a:t>
            </a:r>
            <a:r>
              <a:rPr lang="en-US" altLang="zh-CN" sz="2600" b="1"/>
              <a:t>7</a:t>
            </a:r>
            <a:r>
              <a:rPr lang="zh-CN" altLang="en-US" sz="2600" b="1"/>
              <a:t>）</a:t>
            </a:r>
            <a:r>
              <a:rPr lang="en-US" altLang="zh-CN" sz="2600" b="1"/>
              <a:t>StrLength(S)</a:t>
            </a:r>
          </a:p>
          <a:p>
            <a:pPr algn="just">
              <a:spcBef>
                <a:spcPct val="50000"/>
              </a:spcBef>
            </a:pPr>
            <a:r>
              <a:rPr lang="zh-CN" altLang="en-US" sz="2600" b="1"/>
              <a:t>初始条件</a:t>
            </a:r>
            <a:r>
              <a:rPr lang="en-US" altLang="zh-CN" sz="2600" b="1"/>
              <a:t>: </a:t>
            </a:r>
            <a:r>
              <a:rPr lang="zh-CN" altLang="en-US" sz="2600" b="1"/>
              <a:t>串</a:t>
            </a:r>
            <a:r>
              <a:rPr lang="en-US" altLang="zh-CN" sz="2600" b="1"/>
              <a:t>S</a:t>
            </a:r>
            <a:r>
              <a:rPr lang="zh-CN" altLang="en-US" sz="2600" b="1"/>
              <a:t>存在</a:t>
            </a:r>
          </a:p>
          <a:p>
            <a:pPr>
              <a:spcBef>
                <a:spcPct val="50000"/>
              </a:spcBef>
            </a:pPr>
            <a:r>
              <a:rPr lang="zh-CN" altLang="en-US" sz="2600" b="1"/>
              <a:t>    操作结果</a:t>
            </a:r>
            <a:r>
              <a:rPr lang="en-US" altLang="zh-CN" sz="2600" b="1"/>
              <a:t>:</a:t>
            </a:r>
            <a:r>
              <a:rPr lang="zh-CN" altLang="en-US" sz="2600" b="1"/>
              <a:t>返回串</a:t>
            </a:r>
            <a:r>
              <a:rPr lang="en-US" altLang="zh-CN" sz="2600" b="1"/>
              <a:t>S</a:t>
            </a:r>
            <a:r>
              <a:rPr lang="zh-CN" altLang="en-US" sz="2600" b="1"/>
              <a:t>的长度</a:t>
            </a:r>
            <a:r>
              <a:rPr lang="en-US" altLang="zh-CN" sz="2600" b="1"/>
              <a:t>,</a:t>
            </a:r>
            <a:r>
              <a:rPr lang="zh-CN" altLang="en-US" sz="2600" b="1"/>
              <a:t>即串</a:t>
            </a:r>
            <a:r>
              <a:rPr lang="en-US" altLang="zh-CN" sz="2600" b="1"/>
              <a:t>S</a:t>
            </a:r>
            <a:r>
              <a:rPr lang="zh-CN" altLang="en-US" sz="2600" b="1"/>
              <a:t>中的元素个数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C8CFC2DA-F31D-496A-8DB8-D8D0F1D2B473}"/>
              </a:ext>
            </a:extLst>
          </p:cNvPr>
          <p:cNvSpPr txBox="1">
            <a:spLocks noChangeArrowheads="1"/>
          </p:cNvSpPr>
          <p:nvPr/>
        </p:nvSpPr>
        <p:spPr bwMode="auto">
          <a:xfrm>
            <a:off x="2057400" y="838201"/>
            <a:ext cx="83820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t>（</a:t>
            </a:r>
            <a:r>
              <a:rPr lang="en-US" altLang="zh-CN" sz="2600" b="1"/>
              <a:t>8</a:t>
            </a:r>
            <a:r>
              <a:rPr lang="zh-CN" altLang="en-US" sz="2600" b="1"/>
              <a:t>）</a:t>
            </a:r>
            <a:r>
              <a:rPr lang="en-US" altLang="zh-CN" sz="2600" b="1"/>
              <a:t>StrClear(S)</a:t>
            </a:r>
          </a:p>
          <a:p>
            <a:pPr algn="just">
              <a:spcBef>
                <a:spcPct val="50000"/>
              </a:spcBef>
            </a:pPr>
            <a:r>
              <a:rPr lang="zh-CN" altLang="en-US" sz="2600" b="1"/>
              <a:t>初始条件</a:t>
            </a:r>
            <a:r>
              <a:rPr lang="en-US" altLang="zh-CN" sz="2600" b="1"/>
              <a:t>: </a:t>
            </a:r>
            <a:r>
              <a:rPr lang="zh-CN" altLang="en-US" sz="2600" b="1"/>
              <a:t>串</a:t>
            </a:r>
            <a:r>
              <a:rPr lang="en-US" altLang="zh-CN" sz="2600" b="1"/>
              <a:t>S</a:t>
            </a:r>
            <a:r>
              <a:rPr lang="zh-CN" altLang="en-US" sz="2600" b="1"/>
              <a:t>存在</a:t>
            </a:r>
          </a:p>
          <a:p>
            <a:pPr algn="just">
              <a:spcBef>
                <a:spcPct val="50000"/>
              </a:spcBef>
            </a:pPr>
            <a:r>
              <a:rPr lang="zh-CN" altLang="en-US" sz="2600" b="1"/>
              <a:t>操作结果</a:t>
            </a:r>
            <a:r>
              <a:rPr lang="en-US" altLang="zh-CN" sz="2600" b="1"/>
              <a:t>:</a:t>
            </a:r>
            <a:r>
              <a:rPr lang="zh-CN" altLang="en-US" sz="2600" b="1"/>
              <a:t>将</a:t>
            </a:r>
            <a:r>
              <a:rPr lang="en-US" altLang="zh-CN" sz="2600" b="1"/>
              <a:t>S</a:t>
            </a:r>
            <a:r>
              <a:rPr lang="zh-CN" altLang="en-US" sz="2600" b="1"/>
              <a:t>清为空串</a:t>
            </a:r>
          </a:p>
        </p:txBody>
      </p:sp>
      <p:sp>
        <p:nvSpPr>
          <p:cNvPr id="8195" name="Text Box 3">
            <a:extLst>
              <a:ext uri="{FF2B5EF4-FFF2-40B4-BE49-F238E27FC236}">
                <a16:creationId xmlns:a16="http://schemas.microsoft.com/office/drawing/2014/main" id="{73397EAD-D759-4AD0-91DF-91615038CEFB}"/>
              </a:ext>
            </a:extLst>
          </p:cNvPr>
          <p:cNvSpPr txBox="1">
            <a:spLocks noChangeArrowheads="1"/>
          </p:cNvSpPr>
          <p:nvPr/>
        </p:nvSpPr>
        <p:spPr bwMode="auto">
          <a:xfrm>
            <a:off x="2057400" y="2514601"/>
            <a:ext cx="84582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t>（</a:t>
            </a:r>
            <a:r>
              <a:rPr lang="en-US" altLang="zh-CN" sz="2600" b="1"/>
              <a:t>9</a:t>
            </a:r>
            <a:r>
              <a:rPr lang="zh-CN" altLang="en-US" sz="2600" b="1"/>
              <a:t>）</a:t>
            </a:r>
            <a:r>
              <a:rPr lang="en-US" altLang="zh-CN" sz="2600" b="1"/>
              <a:t>StrCat(S,T)</a:t>
            </a:r>
          </a:p>
          <a:p>
            <a:pPr algn="just">
              <a:spcBef>
                <a:spcPct val="50000"/>
              </a:spcBef>
            </a:pPr>
            <a:r>
              <a:rPr lang="zh-CN" altLang="en-US" sz="2600" b="1"/>
              <a:t>初始条件</a:t>
            </a:r>
            <a:r>
              <a:rPr lang="en-US" altLang="zh-CN" sz="2600" b="1"/>
              <a:t>: </a:t>
            </a:r>
            <a:r>
              <a:rPr lang="zh-CN" altLang="en-US" sz="2600" b="1"/>
              <a:t>串</a:t>
            </a:r>
            <a:r>
              <a:rPr lang="en-US" altLang="zh-CN" sz="2600" b="1"/>
              <a:t>S</a:t>
            </a:r>
            <a:r>
              <a:rPr lang="zh-CN" altLang="en-US" sz="2600" b="1"/>
              <a:t>和</a:t>
            </a:r>
            <a:r>
              <a:rPr lang="en-US" altLang="zh-CN" sz="2600" b="1"/>
              <a:t>T</a:t>
            </a:r>
            <a:r>
              <a:rPr lang="zh-CN" altLang="en-US" sz="2600" b="1"/>
              <a:t>存在</a:t>
            </a:r>
          </a:p>
          <a:p>
            <a:pPr>
              <a:spcBef>
                <a:spcPct val="50000"/>
              </a:spcBef>
            </a:pPr>
            <a:r>
              <a:rPr lang="zh-CN" altLang="en-US" sz="2600" b="1"/>
              <a:t>    操作结果</a:t>
            </a:r>
            <a:r>
              <a:rPr lang="en-US" altLang="zh-CN" sz="2600" b="1"/>
              <a:t>:</a:t>
            </a:r>
            <a:r>
              <a:rPr lang="zh-CN" altLang="en-US" sz="2600" b="1"/>
              <a:t>将串</a:t>
            </a:r>
            <a:r>
              <a:rPr lang="en-US" altLang="zh-CN" sz="2600" b="1"/>
              <a:t>T</a:t>
            </a:r>
            <a:r>
              <a:rPr lang="zh-CN" altLang="en-US" sz="2600" b="1"/>
              <a:t>的值连接在串</a:t>
            </a:r>
            <a:r>
              <a:rPr lang="en-US" altLang="zh-CN" sz="2600" b="1"/>
              <a:t>S</a:t>
            </a:r>
            <a:r>
              <a:rPr lang="zh-CN" altLang="en-US" sz="2600" b="1"/>
              <a:t>的后面 </a:t>
            </a:r>
          </a:p>
        </p:txBody>
      </p:sp>
      <p:sp>
        <p:nvSpPr>
          <p:cNvPr id="8197" name="Text Box 5">
            <a:extLst>
              <a:ext uri="{FF2B5EF4-FFF2-40B4-BE49-F238E27FC236}">
                <a16:creationId xmlns:a16="http://schemas.microsoft.com/office/drawing/2014/main" id="{6DDDB3EC-9358-404C-8FB9-137B929C4C56}"/>
              </a:ext>
            </a:extLst>
          </p:cNvPr>
          <p:cNvSpPr txBox="1">
            <a:spLocks noChangeArrowheads="1"/>
          </p:cNvSpPr>
          <p:nvPr/>
        </p:nvSpPr>
        <p:spPr bwMode="auto">
          <a:xfrm>
            <a:off x="2133600" y="4267201"/>
            <a:ext cx="8305800"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10</a:t>
            </a:r>
            <a:r>
              <a:rPr lang="zh-CN" altLang="en-US" sz="2800" b="1"/>
              <a:t>）</a:t>
            </a:r>
            <a:r>
              <a:rPr lang="en-US" altLang="zh-CN" sz="2800" b="1"/>
              <a:t>SubString(Sub,S,pos,len)</a:t>
            </a:r>
          </a:p>
          <a:p>
            <a:pPr algn="just">
              <a:spcBef>
                <a:spcPct val="50000"/>
              </a:spcBef>
            </a:pPr>
            <a:r>
              <a:rPr lang="zh-CN" altLang="en-US" sz="2600" b="1"/>
              <a:t>初始条件</a:t>
            </a:r>
            <a:r>
              <a:rPr lang="en-US" altLang="zh-CN" sz="2600" b="1"/>
              <a:t>: </a:t>
            </a:r>
            <a:r>
              <a:rPr lang="zh-CN" altLang="en-US" sz="2600" b="1"/>
              <a:t>串</a:t>
            </a:r>
            <a:r>
              <a:rPr lang="en-US" altLang="zh-CN" sz="2600" b="1"/>
              <a:t>S</a:t>
            </a:r>
            <a:r>
              <a:rPr lang="zh-CN" altLang="en-US" sz="2600" b="1"/>
              <a:t>存在</a:t>
            </a:r>
            <a:r>
              <a:rPr lang="en-US" altLang="zh-CN" sz="2600" b="1"/>
              <a:t>, 1≤pos≤StrLength(S)</a:t>
            </a:r>
            <a:r>
              <a:rPr lang="zh-CN" altLang="en-US" sz="2600" b="1"/>
              <a:t>且          </a:t>
            </a:r>
            <a:r>
              <a:rPr lang="en-US" altLang="zh-CN" sz="2600" b="1"/>
              <a:t>1≤len≤StrLength(S)-pos+1</a:t>
            </a:r>
          </a:p>
          <a:p>
            <a:pPr algn="just">
              <a:spcBef>
                <a:spcPct val="50000"/>
              </a:spcBef>
            </a:pPr>
            <a:r>
              <a:rPr lang="zh-CN" altLang="en-US" b="1"/>
              <a:t>操作结果</a:t>
            </a:r>
            <a:r>
              <a:rPr lang="en-US" altLang="zh-CN" b="1"/>
              <a:t>:</a:t>
            </a:r>
            <a:r>
              <a:rPr lang="zh-CN" altLang="en-US" b="1"/>
              <a:t>用</a:t>
            </a:r>
            <a:r>
              <a:rPr lang="en-US" altLang="zh-CN" b="1"/>
              <a:t>Sub</a:t>
            </a:r>
            <a:r>
              <a:rPr lang="zh-CN" altLang="en-US" b="1"/>
              <a:t>返回串</a:t>
            </a:r>
            <a:r>
              <a:rPr lang="en-US" altLang="zh-CN" b="1"/>
              <a:t>S</a:t>
            </a:r>
            <a:r>
              <a:rPr lang="zh-CN" altLang="en-US" b="1"/>
              <a:t>的第</a:t>
            </a:r>
            <a:r>
              <a:rPr lang="en-US" altLang="zh-CN" b="1"/>
              <a:t>pos</a:t>
            </a:r>
            <a:r>
              <a:rPr lang="zh-CN" altLang="en-US" b="1"/>
              <a:t>个字符起长度为</a:t>
            </a:r>
            <a:r>
              <a:rPr lang="en-US" altLang="zh-CN" b="1"/>
              <a:t>len</a:t>
            </a:r>
            <a:r>
              <a:rPr lang="zh-CN" altLang="en-US" b="1"/>
              <a:t>的子串</a:t>
            </a:r>
            <a:r>
              <a:rPr lang="zh-CN" altLang="en-US" sz="2600" b="1"/>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D27B3E3C-839F-4809-81E0-2990E0E754D3}"/>
              </a:ext>
            </a:extLst>
          </p:cNvPr>
          <p:cNvSpPr txBox="1">
            <a:spLocks noChangeArrowheads="1"/>
          </p:cNvSpPr>
          <p:nvPr/>
        </p:nvSpPr>
        <p:spPr bwMode="auto">
          <a:xfrm>
            <a:off x="2057400" y="990600"/>
            <a:ext cx="8382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r>
              <a:rPr lang="en-US" altLang="zh-CN" b="1"/>
              <a:t>11</a:t>
            </a:r>
            <a:r>
              <a:rPr lang="zh-CN" altLang="en-US" b="1"/>
              <a:t>）</a:t>
            </a:r>
            <a:r>
              <a:rPr lang="en-US" altLang="zh-CN" b="1"/>
              <a:t>StrIndex(S,T,pos) </a:t>
            </a:r>
          </a:p>
          <a:p>
            <a:pPr>
              <a:spcBef>
                <a:spcPct val="50000"/>
              </a:spcBef>
            </a:pPr>
            <a:r>
              <a:rPr lang="zh-CN" altLang="en-US" b="1"/>
              <a:t>初始条件</a:t>
            </a:r>
            <a:r>
              <a:rPr lang="en-US" altLang="zh-CN" b="1"/>
              <a:t>: </a:t>
            </a:r>
            <a:r>
              <a:rPr lang="zh-CN" altLang="en-US" b="1"/>
              <a:t>串</a:t>
            </a:r>
            <a:r>
              <a:rPr lang="en-US" altLang="zh-CN" b="1"/>
              <a:t>S</a:t>
            </a:r>
            <a:r>
              <a:rPr lang="zh-CN" altLang="en-US" b="1"/>
              <a:t>和</a:t>
            </a:r>
            <a:r>
              <a:rPr lang="en-US" altLang="zh-CN" b="1"/>
              <a:t>T</a:t>
            </a:r>
            <a:r>
              <a:rPr lang="zh-CN" altLang="en-US" b="1"/>
              <a:t>存在</a:t>
            </a:r>
            <a:r>
              <a:rPr lang="en-US" altLang="zh-CN" b="1"/>
              <a:t>,T</a:t>
            </a:r>
            <a:r>
              <a:rPr lang="zh-CN" altLang="en-US" b="1"/>
              <a:t>是非空串</a:t>
            </a:r>
            <a:r>
              <a:rPr lang="en-US" altLang="zh-CN" b="1"/>
              <a:t>, 1≤pos≤StrLength(S)</a:t>
            </a:r>
          </a:p>
          <a:p>
            <a:pPr>
              <a:spcBef>
                <a:spcPct val="50000"/>
              </a:spcBef>
            </a:pPr>
            <a:r>
              <a:rPr lang="zh-CN" altLang="en-US" b="1"/>
              <a:t>操作结果</a:t>
            </a:r>
            <a:r>
              <a:rPr lang="en-US" altLang="zh-CN" b="1"/>
              <a:t>:</a:t>
            </a:r>
            <a:r>
              <a:rPr lang="zh-CN" altLang="en-US" b="1"/>
              <a:t>若串</a:t>
            </a:r>
            <a:r>
              <a:rPr lang="en-US" altLang="zh-CN" b="1"/>
              <a:t>S</a:t>
            </a:r>
            <a:r>
              <a:rPr lang="zh-CN" altLang="en-US" b="1"/>
              <a:t>中存在与串</a:t>
            </a:r>
            <a:r>
              <a:rPr lang="en-US" altLang="zh-CN" b="1"/>
              <a:t>T</a:t>
            </a:r>
            <a:r>
              <a:rPr lang="zh-CN" altLang="en-US" b="1"/>
              <a:t>相同的子串</a:t>
            </a:r>
            <a:r>
              <a:rPr lang="en-US" altLang="zh-CN" b="1"/>
              <a:t>,</a:t>
            </a:r>
            <a:r>
              <a:rPr lang="zh-CN" altLang="en-US" b="1"/>
              <a:t>则返回它在串</a:t>
            </a:r>
            <a:r>
              <a:rPr lang="en-US" altLang="zh-CN" b="1"/>
              <a:t>S</a:t>
            </a:r>
            <a:r>
              <a:rPr lang="zh-CN" altLang="en-US" b="1"/>
              <a:t>中第</a:t>
            </a:r>
            <a:r>
              <a:rPr lang="en-US" altLang="zh-CN" b="1"/>
              <a:t>pos</a:t>
            </a:r>
            <a:r>
              <a:rPr lang="zh-CN" altLang="en-US" b="1"/>
              <a:t>个字符之后第一次出现的位置</a:t>
            </a:r>
            <a:r>
              <a:rPr lang="en-US" altLang="zh-CN" b="1"/>
              <a:t>;</a:t>
            </a:r>
            <a:r>
              <a:rPr lang="zh-CN" altLang="en-US" b="1"/>
              <a:t>否则返回</a:t>
            </a:r>
            <a:r>
              <a:rPr lang="en-US" altLang="zh-CN" b="1"/>
              <a:t>0 </a:t>
            </a:r>
          </a:p>
        </p:txBody>
      </p:sp>
      <p:sp>
        <p:nvSpPr>
          <p:cNvPr id="9219" name="Text Box 3">
            <a:extLst>
              <a:ext uri="{FF2B5EF4-FFF2-40B4-BE49-F238E27FC236}">
                <a16:creationId xmlns:a16="http://schemas.microsoft.com/office/drawing/2014/main" id="{FB8BE829-AAF4-4BDB-8B05-18B574F3806F}"/>
              </a:ext>
            </a:extLst>
          </p:cNvPr>
          <p:cNvSpPr txBox="1">
            <a:spLocks noChangeArrowheads="1"/>
          </p:cNvSpPr>
          <p:nvPr/>
        </p:nvSpPr>
        <p:spPr bwMode="auto">
          <a:xfrm>
            <a:off x="2057400" y="2971800"/>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r>
              <a:rPr lang="en-US" altLang="zh-CN" b="1"/>
              <a:t>12</a:t>
            </a:r>
            <a:r>
              <a:rPr lang="zh-CN" altLang="en-US" b="1"/>
              <a:t>）</a:t>
            </a:r>
            <a:r>
              <a:rPr lang="en-US" altLang="zh-CN" b="1"/>
              <a:t>StrReplace(S,T,V)</a:t>
            </a:r>
          </a:p>
          <a:p>
            <a:pPr algn="just">
              <a:spcBef>
                <a:spcPct val="50000"/>
              </a:spcBef>
            </a:pPr>
            <a:r>
              <a:rPr lang="zh-CN" altLang="en-US" b="1"/>
              <a:t>初始条件</a:t>
            </a:r>
            <a:r>
              <a:rPr lang="en-US" altLang="zh-CN" b="1"/>
              <a:t>: </a:t>
            </a:r>
            <a:r>
              <a:rPr lang="zh-CN" altLang="en-US" b="1"/>
              <a:t>串</a:t>
            </a:r>
            <a:r>
              <a:rPr lang="en-US" altLang="zh-CN" b="1"/>
              <a:t>S,T</a:t>
            </a:r>
            <a:r>
              <a:rPr lang="zh-CN" altLang="en-US" b="1"/>
              <a:t>和</a:t>
            </a:r>
            <a:r>
              <a:rPr lang="en-US" altLang="zh-CN" b="1"/>
              <a:t>V</a:t>
            </a:r>
            <a:r>
              <a:rPr lang="zh-CN" altLang="en-US" b="1"/>
              <a:t>存在</a:t>
            </a:r>
            <a:r>
              <a:rPr lang="en-US" altLang="zh-CN" b="1"/>
              <a:t>,</a:t>
            </a:r>
            <a:r>
              <a:rPr lang="zh-CN" altLang="en-US" b="1"/>
              <a:t>且</a:t>
            </a:r>
            <a:r>
              <a:rPr lang="en-US" altLang="zh-CN" b="1"/>
              <a:t>T</a:t>
            </a:r>
            <a:r>
              <a:rPr lang="zh-CN" altLang="en-US" b="1"/>
              <a:t>是非空串</a:t>
            </a:r>
          </a:p>
          <a:p>
            <a:pPr>
              <a:spcBef>
                <a:spcPct val="50000"/>
              </a:spcBef>
            </a:pPr>
            <a:r>
              <a:rPr lang="zh-CN" altLang="en-US" b="1"/>
              <a:t>    操作结果</a:t>
            </a:r>
            <a:r>
              <a:rPr lang="en-US" altLang="zh-CN" b="1"/>
              <a:t>:</a:t>
            </a:r>
            <a:r>
              <a:rPr lang="zh-CN" altLang="en-US" b="1"/>
              <a:t>用</a:t>
            </a:r>
            <a:r>
              <a:rPr lang="en-US" altLang="zh-CN" b="1"/>
              <a:t>V</a:t>
            </a:r>
            <a:r>
              <a:rPr lang="zh-CN" altLang="en-US" b="1"/>
              <a:t>替换串</a:t>
            </a:r>
            <a:r>
              <a:rPr lang="en-US" altLang="zh-CN" b="1"/>
              <a:t>S</a:t>
            </a:r>
            <a:r>
              <a:rPr lang="zh-CN" altLang="en-US" b="1"/>
              <a:t>中出现的所有与</a:t>
            </a:r>
            <a:r>
              <a:rPr lang="en-US" altLang="zh-CN" b="1"/>
              <a:t>T</a:t>
            </a:r>
            <a:r>
              <a:rPr lang="zh-CN" altLang="en-US" b="1"/>
              <a:t>相等的不重叠子串 </a:t>
            </a:r>
          </a:p>
        </p:txBody>
      </p:sp>
      <p:sp>
        <p:nvSpPr>
          <p:cNvPr id="9220" name="Text Box 4">
            <a:extLst>
              <a:ext uri="{FF2B5EF4-FFF2-40B4-BE49-F238E27FC236}">
                <a16:creationId xmlns:a16="http://schemas.microsoft.com/office/drawing/2014/main" id="{1BFA82EE-5DAB-4133-9C11-54E8A2C867CE}"/>
              </a:ext>
            </a:extLst>
          </p:cNvPr>
          <p:cNvSpPr txBox="1">
            <a:spLocks noChangeArrowheads="1"/>
          </p:cNvSpPr>
          <p:nvPr/>
        </p:nvSpPr>
        <p:spPr bwMode="auto">
          <a:xfrm>
            <a:off x="2133600" y="4648200"/>
            <a:ext cx="8305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r>
              <a:rPr lang="en-US" altLang="zh-CN" b="1"/>
              <a:t>13</a:t>
            </a:r>
            <a:r>
              <a:rPr lang="zh-CN" altLang="en-US" b="1"/>
              <a:t>）</a:t>
            </a:r>
            <a:r>
              <a:rPr lang="en-US" altLang="zh-CN" b="1"/>
              <a:t>StrDestroy(S)</a:t>
            </a:r>
          </a:p>
          <a:p>
            <a:pPr algn="just">
              <a:spcBef>
                <a:spcPct val="50000"/>
              </a:spcBef>
            </a:pPr>
            <a:r>
              <a:rPr lang="zh-CN" altLang="en-US" b="1"/>
              <a:t>初始条件</a:t>
            </a:r>
            <a:r>
              <a:rPr lang="en-US" altLang="zh-CN" b="1"/>
              <a:t>: </a:t>
            </a:r>
            <a:r>
              <a:rPr lang="zh-CN" altLang="en-US" b="1"/>
              <a:t>串</a:t>
            </a:r>
            <a:r>
              <a:rPr lang="en-US" altLang="zh-CN" b="1"/>
              <a:t>S</a:t>
            </a:r>
            <a:r>
              <a:rPr lang="zh-CN" altLang="en-US" b="1"/>
              <a:t>存在</a:t>
            </a:r>
          </a:p>
          <a:p>
            <a:pPr>
              <a:spcBef>
                <a:spcPct val="50000"/>
              </a:spcBef>
            </a:pPr>
            <a:r>
              <a:rPr lang="zh-CN" altLang="en-US" b="1"/>
              <a:t>    操作结果</a:t>
            </a:r>
            <a:r>
              <a:rPr lang="en-US" altLang="zh-CN" b="1"/>
              <a:t>:</a:t>
            </a:r>
            <a:r>
              <a:rPr lang="zh-CN" altLang="en-US" b="1"/>
              <a:t>销毁串</a:t>
            </a:r>
            <a:r>
              <a:rPr lang="en-US" altLang="zh-CN" b="1"/>
              <a: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1A3C0E4E-9048-4B1A-8EC4-B3BCD8A6557E}"/>
              </a:ext>
            </a:extLst>
          </p:cNvPr>
          <p:cNvSpPr txBox="1">
            <a:spLocks noChangeArrowheads="1"/>
          </p:cNvSpPr>
          <p:nvPr/>
        </p:nvSpPr>
        <p:spPr bwMode="auto">
          <a:xfrm>
            <a:off x="2057400" y="9906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4.2 </a:t>
            </a:r>
            <a:r>
              <a:rPr lang="zh-CN" altLang="en-US" sz="3200" b="1"/>
              <a:t>抽象数据类型串的实现</a:t>
            </a:r>
          </a:p>
        </p:txBody>
      </p:sp>
      <p:sp>
        <p:nvSpPr>
          <p:cNvPr id="10243" name="Text Box 3">
            <a:extLst>
              <a:ext uri="{FF2B5EF4-FFF2-40B4-BE49-F238E27FC236}">
                <a16:creationId xmlns:a16="http://schemas.microsoft.com/office/drawing/2014/main" id="{73EBE5C7-7E9E-450A-AE32-B68F5FDDC987}"/>
              </a:ext>
            </a:extLst>
          </p:cNvPr>
          <p:cNvSpPr txBox="1">
            <a:spLocks noChangeArrowheads="1"/>
          </p:cNvSpPr>
          <p:nvPr/>
        </p:nvSpPr>
        <p:spPr bwMode="auto">
          <a:xfrm>
            <a:off x="2057400" y="16764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4.2.1 </a:t>
            </a:r>
            <a:r>
              <a:rPr lang="zh-CN" altLang="en-US" sz="2800" b="1"/>
              <a:t>定长顺序串</a:t>
            </a:r>
          </a:p>
        </p:txBody>
      </p:sp>
      <p:sp>
        <p:nvSpPr>
          <p:cNvPr id="10244" name="Text Box 4">
            <a:extLst>
              <a:ext uri="{FF2B5EF4-FFF2-40B4-BE49-F238E27FC236}">
                <a16:creationId xmlns:a16="http://schemas.microsoft.com/office/drawing/2014/main" id="{3AB6ECB1-04F1-4476-BDDF-D2D2E92FE4BD}"/>
              </a:ext>
            </a:extLst>
          </p:cNvPr>
          <p:cNvSpPr txBox="1">
            <a:spLocks noChangeArrowheads="1"/>
          </p:cNvSpPr>
          <p:nvPr/>
        </p:nvSpPr>
        <p:spPr bwMode="auto">
          <a:xfrm>
            <a:off x="2057400" y="2286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定长顺序串是将串设计成一种结构类型</a:t>
            </a:r>
            <a:r>
              <a:rPr lang="en-US" altLang="zh-CN" sz="2800" b="1"/>
              <a:t>,</a:t>
            </a:r>
            <a:r>
              <a:rPr lang="zh-CN" altLang="en-US" sz="2800" b="1"/>
              <a:t>串的存储分配是在编译时完成的。 </a:t>
            </a:r>
          </a:p>
        </p:txBody>
      </p:sp>
      <p:sp>
        <p:nvSpPr>
          <p:cNvPr id="10245" name="Text Box 5">
            <a:extLst>
              <a:ext uri="{FF2B5EF4-FFF2-40B4-BE49-F238E27FC236}">
                <a16:creationId xmlns:a16="http://schemas.microsoft.com/office/drawing/2014/main" id="{DFCE0CD4-DAE5-4560-AA62-2A4950910D00}"/>
              </a:ext>
            </a:extLst>
          </p:cNvPr>
          <p:cNvSpPr txBox="1">
            <a:spLocks noChangeArrowheads="1"/>
          </p:cNvSpPr>
          <p:nvPr/>
        </p:nvSpPr>
        <p:spPr bwMode="auto">
          <a:xfrm>
            <a:off x="2057400" y="3276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串的定长顺序存储表示</a:t>
            </a:r>
          </a:p>
        </p:txBody>
      </p:sp>
      <p:sp>
        <p:nvSpPr>
          <p:cNvPr id="10246" name="Text Box 6">
            <a:extLst>
              <a:ext uri="{FF2B5EF4-FFF2-40B4-BE49-F238E27FC236}">
                <a16:creationId xmlns:a16="http://schemas.microsoft.com/office/drawing/2014/main" id="{F94BF233-1B7E-47AF-B40B-D44E07722EA6}"/>
              </a:ext>
            </a:extLst>
          </p:cNvPr>
          <p:cNvSpPr txBox="1">
            <a:spLocks noChangeArrowheads="1"/>
          </p:cNvSpPr>
          <p:nvPr/>
        </p:nvSpPr>
        <p:spPr bwMode="auto">
          <a:xfrm>
            <a:off x="2057400" y="3886200"/>
            <a:ext cx="8305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#define MAXLEN 20</a:t>
            </a:r>
          </a:p>
          <a:p>
            <a:pPr algn="just">
              <a:spcBef>
                <a:spcPct val="50000"/>
              </a:spcBef>
            </a:pPr>
            <a:r>
              <a:rPr lang="en-US" altLang="zh-CN" b="1"/>
              <a:t>typedef struct {   /*</a:t>
            </a:r>
            <a:r>
              <a:rPr lang="zh-CN" altLang="en-US" b="1"/>
              <a:t>串结构定义*</a:t>
            </a:r>
            <a:r>
              <a:rPr lang="en-US" altLang="zh-CN" b="1"/>
              <a:t>/</a:t>
            </a:r>
          </a:p>
          <a:p>
            <a:pPr algn="just">
              <a:spcBef>
                <a:spcPct val="50000"/>
              </a:spcBef>
            </a:pPr>
            <a:r>
              <a:rPr lang="en-US" altLang="zh-CN" b="1"/>
              <a:t>    char ch[MAXLEN];</a:t>
            </a:r>
          </a:p>
          <a:p>
            <a:pPr algn="just">
              <a:spcBef>
                <a:spcPct val="50000"/>
              </a:spcBef>
            </a:pPr>
            <a:r>
              <a:rPr lang="en-US" altLang="zh-CN" b="1"/>
              <a:t>    int len;</a:t>
            </a:r>
          </a:p>
          <a:p>
            <a:pPr>
              <a:spcBef>
                <a:spcPct val="50000"/>
              </a:spcBef>
            </a:pPr>
            <a:r>
              <a:rPr lang="en-US" altLang="zh-CN" b="1"/>
              <a:t>} SString; </a:t>
            </a:r>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chap02</Template>
  <TotalTime>362</TotalTime>
  <Words>3527</Words>
  <Application>Microsoft Office PowerPoint</Application>
  <PresentationFormat>宽屏</PresentationFormat>
  <Paragraphs>382</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宋体</vt:lpstr>
      <vt:lpstr>微软雅黑</vt:lpstr>
      <vt:lpstr>Arial</vt:lpstr>
      <vt:lpstr>Consolas</vt:lpstr>
      <vt:lpstr>Courier New</vt:lpstr>
      <vt:lpstr>Times New Roman</vt:lpstr>
      <vt:lpstr>Wingdings</vt:lpstr>
      <vt:lpstr>tm2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总结与提高</vt:lpstr>
      <vt:lpstr>【算法描述】 </vt:lpstr>
    </vt:vector>
  </TitlesOfParts>
  <Company>lxq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lxq</dc:creator>
  <cp:lastModifiedBy>Bai Zhongjian</cp:lastModifiedBy>
  <cp:revision>28</cp:revision>
  <dcterms:created xsi:type="dcterms:W3CDTF">1997-01-02T10:40:53Z</dcterms:created>
  <dcterms:modified xsi:type="dcterms:W3CDTF">2020-02-12T02:00:22Z</dcterms:modified>
</cp:coreProperties>
</file>