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2DF"/>
    <a:srgbClr val="F31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1" autoAdjust="0"/>
    <p:restoredTop sz="90929"/>
  </p:normalViewPr>
  <p:slideViewPr>
    <p:cSldViewPr>
      <p:cViewPr varScale="1">
        <p:scale>
          <a:sx n="78" d="100"/>
          <a:sy n="78" d="100"/>
        </p:scale>
        <p:origin x="7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095742F-C7DF-4D8C-BDC0-B47638B9F0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7CB2CB6-9723-4A59-B1E8-B39E094C2D3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87E81100-C6A4-464E-AC1F-C8206731B35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ABE227A8-E424-4B12-861D-D7A4D3642A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8B6A46F8-FDB2-44EF-90C5-82BDD14CB3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401E22BE-3D33-464E-A1AB-6326B60A80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57CA1C-4BD0-46A1-9648-5196CAA3E2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7E5014D-7134-492D-ABEE-AE1C8A6D1D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0E17B-2758-47E2-9D81-DCE0451BC9CC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E8178F44-41CE-4366-BD60-60659BFFC6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50A01B7-0488-4734-B919-E3BAB3AE5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p"/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085850" indent="-22860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897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8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0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6564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25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defRPr>
                <a:solidFill>
                  <a:srgbClr val="000066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29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762000"/>
            <a:ext cx="10668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219200" y="2362200"/>
            <a:ext cx="10668000" cy="3733800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5D28D4A-80D4-4B8D-9782-CCDEB81479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CC1CD5A-5E27-4063-88D7-D8032948FE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FCC75C2-126E-428D-B8BF-3BED887646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C33FC-3171-436B-9373-E89C29ECDA2D}" type="slidenum">
              <a:rPr lang="en-US" altLang="zh-CN" smtClean="0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08747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BB01F-1851-4F53-8237-A7EDBF87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62000"/>
            <a:ext cx="10668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BDA57B-0BA8-499A-A76C-5638E7EC7CB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19200" y="2362200"/>
            <a:ext cx="5232400" cy="3733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50E182-3E46-43F6-A6A3-F4143B319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4800" y="2362200"/>
            <a:ext cx="5232400" cy="3733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52CBA3-1832-4837-8D41-19D8AF12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72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32F77-B0A6-4700-8EC7-A90AA2FF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5833" y="6529388"/>
            <a:ext cx="38608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718DE9-F118-4D6E-9ECD-E1A3FBB5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7" y="6343650"/>
            <a:ext cx="783167" cy="488950"/>
          </a:xfrm>
        </p:spPr>
        <p:txBody>
          <a:bodyPr/>
          <a:lstStyle>
            <a:lvl1pPr>
              <a:defRPr/>
            </a:lvl1pPr>
          </a:lstStyle>
          <a:p>
            <a:fld id="{3C7C33FC-3171-436B-9373-E89C29ECDA2D}" type="slidenum">
              <a:rPr lang="en-US" altLang="zh-CN" smtClean="0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426977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9EB24-5EFA-48A3-99B7-9A71E0E9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62000"/>
            <a:ext cx="10668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BADCD9A1-12F0-4872-A7ED-6BC9AF2F1CDA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219200" y="2362200"/>
            <a:ext cx="10668000" cy="37338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1734B-5674-4EBE-BD74-77512DDE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72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46DDC-DC00-4516-9D7F-90408D57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5833" y="6529388"/>
            <a:ext cx="38608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F439C3-B865-4FE8-AE29-C0261AA8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7" y="6343650"/>
            <a:ext cx="783167" cy="488950"/>
          </a:xfrm>
        </p:spPr>
        <p:txBody>
          <a:bodyPr/>
          <a:lstStyle>
            <a:lvl1pPr>
              <a:defRPr/>
            </a:lvl1pPr>
          </a:lstStyle>
          <a:p>
            <a:fld id="{3C7C33FC-3171-436B-9373-E89C29ECDA2D}" type="slidenum">
              <a:rPr lang="en-US" altLang="zh-CN" smtClean="0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47211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5602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990033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+mj-ea"/>
          <a:ea typeface="+mj-ea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+mj-ea"/>
          <a:ea typeface="+mj-ea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&#25945;&#26696;.ppt" TargetMode="External"/><Relationship Id="rId5" Type="http://schemas.openxmlformats.org/officeDocument/2006/relationships/slide" Target="slide45.xml"/><Relationship Id="rId4" Type="http://schemas.openxmlformats.org/officeDocument/2006/relationships/slide" Target="slide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026">
            <a:extLst>
              <a:ext uri="{FF2B5EF4-FFF2-40B4-BE49-F238E27FC236}">
                <a16:creationId xmlns:a16="http://schemas.microsoft.com/office/drawing/2014/main" id="{114FC4E3-B3D8-43C6-B06B-7071872E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92150"/>
            <a:ext cx="845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第</a:t>
            </a:r>
            <a:r>
              <a:rPr lang="en-US" altLang="zh-CN" sz="3600" b="1"/>
              <a:t>5</a:t>
            </a:r>
            <a:r>
              <a:rPr lang="zh-CN" altLang="en-US" sz="3600" b="1"/>
              <a:t>章  数组和广义表</a:t>
            </a:r>
          </a:p>
        </p:txBody>
      </p:sp>
      <p:sp>
        <p:nvSpPr>
          <p:cNvPr id="2051" name="Text Box 1027">
            <a:extLst>
              <a:ext uri="{FF2B5EF4-FFF2-40B4-BE49-F238E27FC236}">
                <a16:creationId xmlns:a16="http://schemas.microsoft.com/office/drawing/2014/main" id="{33501E88-EC9F-4C15-851E-F4A0F19D8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155700"/>
            <a:ext cx="82296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hlinkClick r:id="rId2" action="ppaction://hlinksldjump"/>
              </a:rPr>
              <a:t>5.1 </a:t>
            </a:r>
            <a:r>
              <a:rPr lang="zh-CN" altLang="en-US" sz="3200" b="1">
                <a:hlinkClick r:id="rId2" action="ppaction://hlinksldjump"/>
              </a:rPr>
              <a:t>数组的定义和运算</a:t>
            </a:r>
            <a:endParaRPr lang="zh-CN" altLang="en-US" sz="3200" b="1"/>
          </a:p>
          <a:p>
            <a:pPr algn="l">
              <a:spcBef>
                <a:spcPct val="50000"/>
              </a:spcBef>
            </a:pPr>
            <a:r>
              <a:rPr lang="en-US" altLang="zh-CN" sz="3200" b="1">
                <a:hlinkClick r:id="rId3" action="ppaction://hlinksldjump"/>
              </a:rPr>
              <a:t>5.2 </a:t>
            </a:r>
            <a:r>
              <a:rPr lang="zh-CN" altLang="en-US" sz="3200" b="1">
                <a:hlinkClick r:id="rId3" action="ppaction://hlinksldjump"/>
              </a:rPr>
              <a:t>数组的顺序存储和实现</a:t>
            </a:r>
            <a:endParaRPr lang="zh-CN" altLang="en-US" sz="3200" b="1"/>
          </a:p>
          <a:p>
            <a:pPr algn="l">
              <a:spcBef>
                <a:spcPct val="50000"/>
              </a:spcBef>
            </a:pPr>
            <a:r>
              <a:rPr lang="en-US" altLang="zh-CN" sz="3200" b="1">
                <a:hlinkClick r:id="rId3" action="ppaction://hlinksldjump"/>
              </a:rPr>
              <a:t>5.3 </a:t>
            </a:r>
            <a:r>
              <a:rPr lang="zh-CN" altLang="en-US" sz="3200" b="1">
                <a:hlinkClick r:id="rId3" action="ppaction://hlinksldjump"/>
              </a:rPr>
              <a:t>特殊矩阵的压缩存储</a:t>
            </a:r>
            <a:endParaRPr lang="zh-CN" altLang="en-US" sz="3200" b="1"/>
          </a:p>
          <a:p>
            <a:pPr algn="l">
              <a:spcBef>
                <a:spcPct val="50000"/>
              </a:spcBef>
            </a:pPr>
            <a:r>
              <a:rPr lang="zh-CN" altLang="en-US" sz="3200" b="1"/>
              <a:t>   </a:t>
            </a:r>
            <a:r>
              <a:rPr lang="en-US" altLang="zh-CN" sz="3200" b="1"/>
              <a:t>5.3.1 </a:t>
            </a:r>
            <a:r>
              <a:rPr lang="zh-CN" altLang="en-US" sz="3200" b="1"/>
              <a:t>三角矩阵</a:t>
            </a:r>
          </a:p>
          <a:p>
            <a:pPr algn="l">
              <a:spcBef>
                <a:spcPct val="50000"/>
              </a:spcBef>
            </a:pPr>
            <a:r>
              <a:rPr lang="zh-CN" altLang="en-US" sz="3200" b="1"/>
              <a:t>   </a:t>
            </a:r>
            <a:r>
              <a:rPr lang="en-US" altLang="zh-CN" sz="3200" b="1"/>
              <a:t>5.3.2 </a:t>
            </a:r>
            <a:r>
              <a:rPr lang="zh-CN" altLang="en-US" sz="3200" b="1"/>
              <a:t>带状矩阵</a:t>
            </a:r>
          </a:p>
          <a:p>
            <a:pPr algn="l">
              <a:spcBef>
                <a:spcPct val="50000"/>
              </a:spcBef>
            </a:pPr>
            <a:r>
              <a:rPr lang="zh-CN" altLang="en-US" sz="3200" b="1"/>
              <a:t>   </a:t>
            </a:r>
            <a:r>
              <a:rPr lang="en-US" altLang="zh-CN" sz="3200" b="1"/>
              <a:t>5.3.3 </a:t>
            </a:r>
            <a:r>
              <a:rPr lang="zh-CN" altLang="en-US" sz="3200" b="1"/>
              <a:t>稀疏矩阵</a:t>
            </a:r>
          </a:p>
          <a:p>
            <a:pPr algn="l">
              <a:spcBef>
                <a:spcPct val="50000"/>
              </a:spcBef>
            </a:pPr>
            <a:r>
              <a:rPr lang="en-US" altLang="zh-CN" sz="3200" b="1">
                <a:hlinkClick r:id="rId4" action="ppaction://hlinksldjump"/>
              </a:rPr>
              <a:t>5.4 </a:t>
            </a:r>
            <a:r>
              <a:rPr lang="zh-CN" altLang="en-US" sz="3200" b="1">
                <a:hlinkClick r:id="rId4" action="ppaction://hlinksldjump"/>
              </a:rPr>
              <a:t>广义表</a:t>
            </a:r>
            <a:endParaRPr lang="zh-CN" altLang="en-US" sz="3200" b="1"/>
          </a:p>
          <a:p>
            <a:pPr algn="l">
              <a:spcBef>
                <a:spcPct val="50000"/>
              </a:spcBef>
            </a:pPr>
            <a:r>
              <a:rPr lang="en-US" altLang="zh-CN" sz="3200" b="1">
                <a:hlinkClick r:id="rId5" action="ppaction://hlinksldjump"/>
              </a:rPr>
              <a:t>5.5</a:t>
            </a:r>
            <a:r>
              <a:rPr lang="zh-CN" altLang="en-US" sz="3200" b="1">
                <a:hlinkClick r:id="rId5" action="ppaction://hlinksldjump"/>
              </a:rPr>
              <a:t>总结与提高</a:t>
            </a:r>
            <a:endParaRPr lang="zh-CN" altLang="en-US" sz="3200" b="1"/>
          </a:p>
        </p:txBody>
      </p:sp>
      <p:sp>
        <p:nvSpPr>
          <p:cNvPr id="2052" name="Rectangle 1028">
            <a:extLst>
              <a:ext uri="{FF2B5EF4-FFF2-40B4-BE49-F238E27FC236}">
                <a16:creationId xmlns:a16="http://schemas.microsoft.com/office/drawing/2014/main" id="{F70702A3-D7DB-4B44-9C5E-B26096059A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838200"/>
            <a:ext cx="10363200" cy="1143000"/>
          </a:xfrm>
        </p:spPr>
        <p:txBody>
          <a:bodyPr/>
          <a:lstStyle/>
          <a:p>
            <a:r>
              <a:rPr lang="en-US" altLang="zh-CN"/>
              <a:t>                </a:t>
            </a:r>
          </a:p>
        </p:txBody>
      </p:sp>
      <p:sp>
        <p:nvSpPr>
          <p:cNvPr id="2053" name="AutoShape 1029">
            <a:hlinkClick r:id="rId6" action="ppaction://hlinkpres?slideindex=1&amp;slidetitle=" highlightClick="1"/>
            <a:extLst>
              <a:ext uri="{FF2B5EF4-FFF2-40B4-BE49-F238E27FC236}">
                <a16:creationId xmlns:a16="http://schemas.microsoft.com/office/drawing/2014/main" id="{FC1812D5-9290-42C3-A1F2-A7EF83DCF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5626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8862CADA-E235-4F0D-818C-02B0186C2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14401"/>
            <a:ext cx="84582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         </a:t>
            </a:r>
            <a:r>
              <a:rPr lang="zh-CN" altLang="en-US" sz="2800" b="1"/>
              <a:t>以二维数组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mn</a:t>
            </a:r>
            <a:r>
              <a:rPr lang="zh-CN" altLang="en-US" sz="2800" b="1"/>
              <a:t>为例，假设每个元素只占一个存储单元，“以行为主”存放数组，下标从</a:t>
            </a:r>
            <a:r>
              <a:rPr lang="en-US" altLang="zh-CN" sz="2800" b="1"/>
              <a:t>1</a:t>
            </a:r>
            <a:r>
              <a:rPr lang="zh-CN" altLang="en-US" sz="2800" b="1"/>
              <a:t>开始，首元素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11</a:t>
            </a:r>
            <a:r>
              <a:rPr lang="zh-CN" altLang="en-US" sz="2800" b="1"/>
              <a:t>的地址为</a:t>
            </a:r>
            <a:r>
              <a:rPr lang="en-US" altLang="zh-CN" sz="2800" b="1"/>
              <a:t>Loc[1,1] </a:t>
            </a:r>
            <a:r>
              <a:rPr lang="zh-CN" altLang="en-US" sz="2800" b="1"/>
              <a:t>求任意元素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ij</a:t>
            </a:r>
            <a:r>
              <a:rPr lang="zh-CN" altLang="en-US" sz="2800" b="1"/>
              <a:t>的地址 ，可由如下计算公式得到：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3132E"/>
                </a:solidFill>
              </a:rPr>
              <a:t>Loc[i,j]=Loc[1,1]+n×(i-1)+(j-1) 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17FDC95C-0511-4FBB-90A0-7613409E2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05200"/>
            <a:ext cx="83058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        </a:t>
            </a:r>
            <a:r>
              <a:rPr lang="zh-CN" altLang="en-US" sz="2800" b="1"/>
              <a:t>如果每个元素占</a:t>
            </a:r>
            <a:r>
              <a:rPr lang="en-US" altLang="zh-CN" sz="2800" b="1"/>
              <a:t>size</a:t>
            </a:r>
            <a:r>
              <a:rPr lang="zh-CN" altLang="en-US" sz="2800" b="1"/>
              <a:t>个存储单元 ，则任意元素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ij</a:t>
            </a:r>
            <a:r>
              <a:rPr lang="zh-CN" altLang="en-US" sz="2800" b="1"/>
              <a:t>的地址计算公式为： 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3132E"/>
                </a:solidFill>
              </a:rPr>
              <a:t>Loc[i,j]=Loc[1,1] + (n×(i-1)+j-1)×size</a:t>
            </a:r>
            <a:r>
              <a:rPr lang="en-US" altLang="zh-CN" sz="2800" b="1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1E24ECA6-A13D-4CBD-A96F-EB3462289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906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三维数组</a:t>
            </a:r>
            <a:r>
              <a:rPr lang="en-US" altLang="zh-CN" sz="2800" b="1">
                <a:solidFill>
                  <a:srgbClr val="000000"/>
                </a:solidFill>
              </a:rPr>
              <a:t>A</a:t>
            </a:r>
            <a:r>
              <a:rPr lang="zh-CN" altLang="en-US" sz="2800" b="1">
                <a:solidFill>
                  <a:srgbClr val="000000"/>
                </a:solidFill>
              </a:rPr>
              <a:t>（</a:t>
            </a:r>
            <a:r>
              <a:rPr lang="en-US" altLang="zh-CN" sz="2800" b="1">
                <a:solidFill>
                  <a:srgbClr val="000000"/>
                </a:solidFill>
              </a:rPr>
              <a:t>1..r , 1..m , 1..n</a:t>
            </a:r>
            <a:r>
              <a:rPr lang="zh-CN" altLang="en-US" sz="2800" b="1">
                <a:solidFill>
                  <a:srgbClr val="000000"/>
                </a:solidFill>
              </a:rPr>
              <a:t>）可以看成是</a:t>
            </a:r>
            <a:r>
              <a:rPr lang="en-US" altLang="zh-CN" sz="2800" b="1">
                <a:solidFill>
                  <a:srgbClr val="000000"/>
                </a:solidFill>
              </a:rPr>
              <a:t>r</a:t>
            </a:r>
            <a:r>
              <a:rPr lang="zh-CN" altLang="en-US" sz="2800" b="1">
                <a:solidFill>
                  <a:srgbClr val="000000"/>
                </a:solidFill>
              </a:rPr>
              <a:t>个</a:t>
            </a:r>
            <a:r>
              <a:rPr lang="en-US" altLang="zh-CN" sz="2800" b="1">
                <a:solidFill>
                  <a:srgbClr val="000000"/>
                </a:solidFill>
              </a:rPr>
              <a:t>m×n</a:t>
            </a:r>
            <a:r>
              <a:rPr lang="zh-CN" altLang="en-US" sz="2800" b="1">
                <a:solidFill>
                  <a:srgbClr val="000000"/>
                </a:solidFill>
              </a:rPr>
              <a:t>的二维数组</a:t>
            </a:r>
            <a:r>
              <a:rPr lang="zh-CN" altLang="en-US" b="1"/>
              <a:t> ，</a:t>
            </a:r>
            <a:r>
              <a:rPr lang="zh-CN" altLang="en-US" sz="2800" b="1">
                <a:solidFill>
                  <a:srgbClr val="000000"/>
                </a:solidFill>
              </a:rPr>
              <a:t>如下图所示：</a:t>
            </a:r>
          </a:p>
        </p:txBody>
      </p:sp>
      <p:pic>
        <p:nvPicPr>
          <p:cNvPr id="13316" name="Picture 4" descr="b6">
            <a:extLst>
              <a:ext uri="{FF2B5EF4-FFF2-40B4-BE49-F238E27FC236}">
                <a16:creationId xmlns:a16="http://schemas.microsoft.com/office/drawing/2014/main" id="{0B3CD02F-E412-4F2B-82F0-5653AA086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33600"/>
            <a:ext cx="6248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66CB6A91-D5AA-4683-9592-ED37CB438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95401"/>
            <a:ext cx="84582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        </a:t>
            </a:r>
            <a:r>
              <a:rPr lang="zh-CN" altLang="en-US" sz="2800" b="1"/>
              <a:t>假定每个元素占一个存储单元，采用以行为主序的方法存放 ，首元素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111</a:t>
            </a:r>
            <a:r>
              <a:rPr lang="zh-CN" altLang="en-US" sz="2800" b="1"/>
              <a:t>的地址为</a:t>
            </a:r>
            <a:r>
              <a:rPr lang="en-US" altLang="zh-CN" sz="2800" b="1"/>
              <a:t>Loc[1,1,1]</a:t>
            </a:r>
            <a:r>
              <a:rPr lang="zh-CN" altLang="en-US" sz="2800" b="1"/>
              <a:t>，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i11</a:t>
            </a:r>
            <a:r>
              <a:rPr lang="zh-CN" altLang="en-US" sz="2800" b="1"/>
              <a:t>的地址为</a:t>
            </a:r>
            <a:r>
              <a:rPr lang="en-US" altLang="zh-CN" sz="2800" b="1"/>
              <a:t>Loc[i,1,1]=Loc[1,1,1]+(i-1)*m*n </a:t>
            </a:r>
            <a:r>
              <a:rPr lang="zh-CN" altLang="en-US" sz="2800" b="1"/>
              <a:t>，那么求任意元素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ijk</a:t>
            </a:r>
            <a:r>
              <a:rPr lang="zh-CN" altLang="en-US" sz="2800" b="1"/>
              <a:t>的地址计算公式为：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E2F2CBDB-A923-4F95-9BCF-8DD06EECE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05201"/>
            <a:ext cx="8382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Loc[i,j,k]=Loc[1,1,1]+(i-1)*m*n+(j-1)*n+(k-1)</a:t>
            </a:r>
          </a:p>
          <a:p>
            <a:pPr algn="l">
              <a:spcBef>
                <a:spcPct val="50000"/>
              </a:spcBef>
            </a:pPr>
            <a:r>
              <a:rPr lang="zh-CN" altLang="en-US" sz="2800" b="1"/>
              <a:t>其中</a:t>
            </a:r>
            <a:r>
              <a:rPr lang="en-US" altLang="zh-CN" sz="2800" b="1"/>
              <a:t>1≤i≤</a:t>
            </a:r>
            <a:r>
              <a:rPr lang="zh-CN" altLang="en-US" sz="2800" b="1"/>
              <a:t>ｒ，</a:t>
            </a:r>
            <a:r>
              <a:rPr lang="en-US" altLang="zh-CN" sz="2800" b="1"/>
              <a:t>1≤j≤</a:t>
            </a:r>
            <a:r>
              <a:rPr lang="zh-CN" altLang="en-US" sz="2800" b="1"/>
              <a:t>ｍ，</a:t>
            </a:r>
            <a:r>
              <a:rPr lang="en-US" altLang="zh-CN" sz="2800" b="1"/>
              <a:t>1≤k≤</a:t>
            </a:r>
            <a:r>
              <a:rPr lang="zh-CN" altLang="en-US" sz="2800" b="1"/>
              <a:t>ｎ。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B53789F1-ED2F-4192-B3DE-0C0669D23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219201"/>
            <a:ext cx="8305800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/>
              <a:t>     </a:t>
            </a:r>
            <a:r>
              <a:rPr lang="zh-CN" altLang="en-US" sz="2800" b="1"/>
              <a:t>如果将三维数组推广到一般情况，即：用</a:t>
            </a:r>
            <a:r>
              <a:rPr lang="en-US" altLang="zh-CN" sz="2800" b="1"/>
              <a:t>j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，</a:t>
            </a:r>
            <a:r>
              <a:rPr lang="en-US" altLang="zh-CN" sz="2800" b="1"/>
              <a:t>j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，</a:t>
            </a:r>
            <a:r>
              <a:rPr lang="en-US" altLang="zh-CN" sz="2800" b="1"/>
              <a:t>j</a:t>
            </a:r>
            <a:r>
              <a:rPr lang="en-US" altLang="zh-CN" sz="2800" b="1" baseline="-25000"/>
              <a:t>3</a:t>
            </a:r>
            <a:r>
              <a:rPr lang="zh-CN" altLang="en-US" sz="2800" b="1"/>
              <a:t>代替数组下标</a:t>
            </a:r>
            <a:r>
              <a:rPr lang="en-US" altLang="zh-CN" sz="2800" b="1"/>
              <a:t>i</a:t>
            </a:r>
            <a:r>
              <a:rPr lang="zh-CN" altLang="en-US" sz="2800" b="1"/>
              <a:t>，</a:t>
            </a:r>
            <a:r>
              <a:rPr lang="en-US" altLang="zh-CN" sz="2800" b="1"/>
              <a:t>j</a:t>
            </a:r>
            <a:r>
              <a:rPr lang="zh-CN" altLang="en-US" sz="2800" b="1"/>
              <a:t>，</a:t>
            </a:r>
            <a:r>
              <a:rPr lang="en-US" altLang="zh-CN" sz="2800" b="1"/>
              <a:t>k</a:t>
            </a:r>
            <a:r>
              <a:rPr lang="zh-CN" altLang="en-US" sz="2800" b="1"/>
              <a:t>；并且</a:t>
            </a:r>
            <a:r>
              <a:rPr lang="en-US" altLang="zh-CN" sz="2800" b="1"/>
              <a:t>j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，</a:t>
            </a:r>
            <a:r>
              <a:rPr lang="en-US" altLang="zh-CN" sz="2800" b="1"/>
              <a:t>j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，</a:t>
            </a:r>
            <a:r>
              <a:rPr lang="en-US" altLang="zh-CN" sz="2800" b="1"/>
              <a:t>j</a:t>
            </a:r>
            <a:r>
              <a:rPr lang="en-US" altLang="zh-CN" sz="2800" b="1" baseline="-25000"/>
              <a:t>3</a:t>
            </a:r>
            <a:r>
              <a:rPr lang="zh-CN" altLang="en-US" sz="2800" b="1"/>
              <a:t>的下限为</a:t>
            </a:r>
            <a:r>
              <a:rPr lang="en-US" altLang="zh-CN" sz="2800" b="1"/>
              <a:t>c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，</a:t>
            </a:r>
            <a:r>
              <a:rPr lang="en-US" altLang="zh-CN" sz="2800" b="1"/>
              <a:t>c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，</a:t>
            </a:r>
            <a:r>
              <a:rPr lang="en-US" altLang="zh-CN" sz="2800" b="1"/>
              <a:t>c</a:t>
            </a:r>
            <a:r>
              <a:rPr lang="en-US" altLang="zh-CN" sz="2800" b="1" baseline="-25000"/>
              <a:t>3</a:t>
            </a:r>
            <a:r>
              <a:rPr lang="zh-CN" altLang="en-US" sz="2800" b="1"/>
              <a:t>，上限分别为</a:t>
            </a:r>
            <a:r>
              <a:rPr lang="en-US" altLang="zh-CN" sz="2800" b="1"/>
              <a:t>d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，</a:t>
            </a:r>
            <a:r>
              <a:rPr lang="en-US" altLang="zh-CN" sz="2800" b="1"/>
              <a:t>d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，</a:t>
            </a:r>
            <a:r>
              <a:rPr lang="en-US" altLang="zh-CN" sz="2800" b="1"/>
              <a:t>d</a:t>
            </a:r>
            <a:r>
              <a:rPr lang="en-US" altLang="zh-CN" sz="2800" b="1" baseline="-25000"/>
              <a:t>3</a:t>
            </a:r>
            <a:r>
              <a:rPr lang="zh-CN" altLang="en-US" sz="2800" b="1"/>
              <a:t>，每个元素占一个存储单元。则三维数组中任意元素</a:t>
            </a:r>
            <a:r>
              <a:rPr lang="en-US" altLang="zh-CN" sz="2800" b="1"/>
              <a:t>a(j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，</a:t>
            </a:r>
            <a:r>
              <a:rPr lang="en-US" altLang="zh-CN" sz="2800" b="1"/>
              <a:t>j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，</a:t>
            </a:r>
            <a:r>
              <a:rPr lang="en-US" altLang="zh-CN" sz="2800" b="1"/>
              <a:t>j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)</a:t>
            </a:r>
            <a:r>
              <a:rPr lang="zh-CN" altLang="en-US" sz="2800" b="1"/>
              <a:t>的地址为：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Loc[j</a:t>
            </a:r>
            <a:r>
              <a:rPr lang="en-US" altLang="zh-CN" b="1" baseline="-25000"/>
              <a:t>1</a:t>
            </a:r>
            <a:r>
              <a:rPr lang="zh-CN" altLang="en-US" b="1"/>
              <a:t>，</a:t>
            </a:r>
            <a:r>
              <a:rPr lang="en-US" altLang="zh-CN" b="1"/>
              <a:t>j</a:t>
            </a:r>
            <a:r>
              <a:rPr lang="en-US" altLang="zh-CN" b="1" baseline="-25000"/>
              <a:t>2</a:t>
            </a:r>
            <a:r>
              <a:rPr lang="zh-CN" altLang="en-US" b="1"/>
              <a:t>，</a:t>
            </a:r>
            <a:r>
              <a:rPr lang="en-US" altLang="zh-CN" b="1"/>
              <a:t>j</a:t>
            </a:r>
            <a:r>
              <a:rPr lang="en-US" altLang="zh-CN" b="1" baseline="-25000"/>
              <a:t>3</a:t>
            </a:r>
            <a:r>
              <a:rPr lang="en-US" altLang="zh-CN" b="1"/>
              <a:t>]=Loc[c</a:t>
            </a:r>
            <a:r>
              <a:rPr lang="en-US" altLang="zh-CN" b="1" baseline="-25000"/>
              <a:t>1</a:t>
            </a:r>
            <a:r>
              <a:rPr lang="en-US" altLang="zh-CN" b="1"/>
              <a:t>,c</a:t>
            </a:r>
            <a:r>
              <a:rPr lang="en-US" altLang="zh-CN" b="1" baseline="-25000"/>
              <a:t>2</a:t>
            </a:r>
            <a:r>
              <a:rPr lang="en-US" altLang="zh-CN" b="1"/>
              <a:t>,c</a:t>
            </a:r>
            <a:r>
              <a:rPr lang="en-US" altLang="zh-CN" b="1" baseline="-25000"/>
              <a:t>3</a:t>
            </a:r>
            <a:r>
              <a:rPr lang="en-US" altLang="zh-CN" b="1"/>
              <a:t>]+1*(d</a:t>
            </a:r>
            <a:r>
              <a:rPr lang="en-US" altLang="zh-CN" b="1" baseline="-25000"/>
              <a:t>2</a:t>
            </a:r>
            <a:r>
              <a:rPr lang="en-US" altLang="zh-CN" b="1"/>
              <a:t>-c</a:t>
            </a:r>
            <a:r>
              <a:rPr lang="en-US" altLang="zh-CN" b="1" baseline="-25000"/>
              <a:t>2</a:t>
            </a:r>
            <a:r>
              <a:rPr lang="en-US" altLang="zh-CN" b="1"/>
              <a:t>+1)*(d</a:t>
            </a:r>
            <a:r>
              <a:rPr lang="en-US" altLang="zh-CN" b="1" baseline="-25000"/>
              <a:t>3</a:t>
            </a:r>
            <a:r>
              <a:rPr lang="en-US" altLang="zh-CN" b="1"/>
              <a:t>-c</a:t>
            </a:r>
            <a:r>
              <a:rPr lang="en-US" altLang="zh-CN" b="1" baseline="-25000"/>
              <a:t>3</a:t>
            </a:r>
            <a:r>
              <a:rPr lang="en-US" altLang="zh-CN" b="1"/>
              <a:t>+1)*(j</a:t>
            </a:r>
            <a:r>
              <a:rPr lang="en-US" altLang="zh-CN" b="1" baseline="-25000"/>
              <a:t>1</a:t>
            </a:r>
            <a:r>
              <a:rPr lang="en-US" altLang="zh-CN" b="1"/>
              <a:t>-c</a:t>
            </a:r>
            <a:r>
              <a:rPr lang="en-US" altLang="zh-CN" b="1" baseline="-25000"/>
              <a:t>1</a:t>
            </a:r>
            <a:r>
              <a:rPr lang="en-US" altLang="zh-CN" b="1"/>
              <a:t>)</a:t>
            </a:r>
            <a:r>
              <a:rPr lang="en-US" altLang="zh-CN" sz="2800" b="1"/>
              <a:t>  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                          +1*(d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-c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+1)*(j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-c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)+1*(j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-c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/>
              <a:t>其中</a:t>
            </a:r>
            <a:r>
              <a:rPr lang="en-US" altLang="zh-CN" sz="2800" b="1"/>
              <a:t>l</a:t>
            </a:r>
            <a:r>
              <a:rPr lang="zh-CN" altLang="en-US" sz="2800" b="1"/>
              <a:t>为每个元素所占存储单元数。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F6343563-3191-4672-AD13-AD25E93E9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990600"/>
            <a:ext cx="8305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600" b="1"/>
              <a:t>令</a:t>
            </a:r>
            <a:r>
              <a:rPr lang="en-US" altLang="zh-CN" sz="2600" b="1"/>
              <a:t>α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=1*(d</a:t>
            </a:r>
            <a:r>
              <a:rPr lang="en-US" altLang="zh-CN" sz="2600" b="1" baseline="-25000"/>
              <a:t>2</a:t>
            </a:r>
            <a:r>
              <a:rPr lang="en-US" altLang="zh-CN" sz="2600" b="1"/>
              <a:t>-c</a:t>
            </a:r>
            <a:r>
              <a:rPr lang="en-US" altLang="zh-CN" sz="2600" b="1" baseline="-25000"/>
              <a:t>2</a:t>
            </a:r>
            <a:r>
              <a:rPr lang="en-US" altLang="zh-CN" sz="2600" b="1"/>
              <a:t>+1)*(d</a:t>
            </a:r>
            <a:r>
              <a:rPr lang="en-US" altLang="zh-CN" sz="2600" b="1" baseline="-25000"/>
              <a:t>3</a:t>
            </a:r>
            <a:r>
              <a:rPr lang="en-US" altLang="zh-CN" sz="2600" b="1"/>
              <a:t>-c</a:t>
            </a:r>
            <a:r>
              <a:rPr lang="en-US" altLang="zh-CN" sz="2600" b="1" baseline="-25000"/>
              <a:t>3</a:t>
            </a:r>
            <a:r>
              <a:rPr lang="en-US" altLang="zh-CN" sz="2600" b="1"/>
              <a:t>+1), α</a:t>
            </a:r>
            <a:r>
              <a:rPr lang="en-US" altLang="zh-CN" sz="2600" b="1" baseline="-25000"/>
              <a:t>2</a:t>
            </a:r>
            <a:r>
              <a:rPr lang="en-US" altLang="zh-CN" sz="2600" b="1"/>
              <a:t>=1*(d</a:t>
            </a:r>
            <a:r>
              <a:rPr lang="en-US" altLang="zh-CN" sz="2600" b="1" baseline="-25000"/>
              <a:t>3</a:t>
            </a:r>
            <a:r>
              <a:rPr lang="en-US" altLang="zh-CN" sz="2600" b="1"/>
              <a:t>-c</a:t>
            </a:r>
            <a:r>
              <a:rPr lang="en-US" altLang="zh-CN" sz="2600" b="1" baseline="-25000"/>
              <a:t>3</a:t>
            </a:r>
            <a:r>
              <a:rPr lang="en-US" altLang="zh-CN" sz="2600" b="1"/>
              <a:t>+1), α</a:t>
            </a:r>
            <a:r>
              <a:rPr lang="en-US" altLang="zh-CN" sz="2600" b="1" baseline="-25000"/>
              <a:t>3</a:t>
            </a:r>
            <a:r>
              <a:rPr lang="en-US" altLang="zh-CN" sz="2600" b="1"/>
              <a:t>=1</a:t>
            </a:r>
            <a:r>
              <a:rPr lang="zh-CN" altLang="en-US" sz="2600" b="1"/>
              <a:t>，则：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0F54CBD-3AC2-4553-979D-DC43589FB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524000"/>
            <a:ext cx="8382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/>
              <a:t>Loc[j</a:t>
            </a:r>
            <a:r>
              <a:rPr lang="en-US" altLang="zh-CN" b="1" baseline="-25000"/>
              <a:t>1</a:t>
            </a:r>
            <a:r>
              <a:rPr lang="en-US" altLang="zh-CN" b="1"/>
              <a:t>,j</a:t>
            </a:r>
            <a:r>
              <a:rPr lang="en-US" altLang="zh-CN" b="1" baseline="-25000"/>
              <a:t>2</a:t>
            </a:r>
            <a:r>
              <a:rPr lang="en-US" altLang="zh-CN" b="1"/>
              <a:t>,j</a:t>
            </a:r>
            <a:r>
              <a:rPr lang="en-US" altLang="zh-CN" b="1" baseline="-25000"/>
              <a:t>3</a:t>
            </a:r>
            <a:r>
              <a:rPr lang="en-US" altLang="zh-CN" b="1"/>
              <a:t>]=Loc[c</a:t>
            </a:r>
            <a:r>
              <a:rPr lang="en-US" altLang="zh-CN" b="1" baseline="-25000"/>
              <a:t>1</a:t>
            </a:r>
            <a:r>
              <a:rPr lang="en-US" altLang="zh-CN" b="1"/>
              <a:t>,c</a:t>
            </a:r>
            <a:r>
              <a:rPr lang="en-US" altLang="zh-CN" b="1" baseline="-25000"/>
              <a:t>2</a:t>
            </a:r>
            <a:r>
              <a:rPr lang="en-US" altLang="zh-CN" b="1"/>
              <a:t>,c</a:t>
            </a:r>
            <a:r>
              <a:rPr lang="en-US" altLang="zh-CN" b="1" baseline="-25000"/>
              <a:t>3</a:t>
            </a:r>
            <a:r>
              <a:rPr lang="en-US" altLang="zh-CN" b="1"/>
              <a:t>]+ α</a:t>
            </a:r>
            <a:r>
              <a:rPr lang="en-US" altLang="zh-CN" b="1" baseline="-25000"/>
              <a:t>1</a:t>
            </a:r>
            <a:r>
              <a:rPr lang="en-US" altLang="zh-CN" b="1"/>
              <a:t>*(j</a:t>
            </a:r>
            <a:r>
              <a:rPr lang="en-US" altLang="zh-CN" b="1" baseline="-25000"/>
              <a:t>1</a:t>
            </a:r>
            <a:r>
              <a:rPr lang="en-US" altLang="zh-CN" b="1"/>
              <a:t>-c</a:t>
            </a:r>
            <a:r>
              <a:rPr lang="en-US" altLang="zh-CN" b="1" baseline="-25000"/>
              <a:t>1</a:t>
            </a:r>
            <a:r>
              <a:rPr lang="en-US" altLang="zh-CN" b="1"/>
              <a:t>)+ α</a:t>
            </a:r>
            <a:r>
              <a:rPr lang="en-US" altLang="zh-CN" b="1" baseline="-25000"/>
              <a:t>2</a:t>
            </a:r>
            <a:r>
              <a:rPr lang="en-US" altLang="zh-CN" b="1"/>
              <a:t>*(j</a:t>
            </a:r>
            <a:r>
              <a:rPr lang="en-US" altLang="zh-CN" b="1" baseline="-25000"/>
              <a:t>2</a:t>
            </a:r>
            <a:r>
              <a:rPr lang="en-US" altLang="zh-CN" b="1"/>
              <a:t>-c</a:t>
            </a:r>
            <a:r>
              <a:rPr lang="en-US" altLang="zh-CN" b="1" baseline="-25000"/>
              <a:t>2</a:t>
            </a:r>
            <a:r>
              <a:rPr lang="en-US" altLang="zh-CN" b="1"/>
              <a:t>)+ α</a:t>
            </a:r>
            <a:r>
              <a:rPr lang="en-US" altLang="zh-CN" b="1" baseline="-25000"/>
              <a:t>3</a:t>
            </a:r>
            <a:r>
              <a:rPr lang="en-US" altLang="zh-CN" b="1"/>
              <a:t>(j</a:t>
            </a:r>
            <a:r>
              <a:rPr lang="en-US" altLang="zh-CN" b="1" baseline="-25000"/>
              <a:t>3</a:t>
            </a:r>
            <a:r>
              <a:rPr lang="en-US" altLang="zh-CN" b="1"/>
              <a:t>-c</a:t>
            </a:r>
            <a:r>
              <a:rPr lang="en-US" altLang="zh-CN" b="1" baseline="-25000"/>
              <a:t>3</a:t>
            </a:r>
            <a:r>
              <a:rPr lang="en-US" altLang="zh-CN" b="1"/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zh-CN" b="1"/>
              <a:t>                      =Loc[c</a:t>
            </a:r>
            <a:r>
              <a:rPr lang="en-US" altLang="zh-CN" b="1" baseline="-25000"/>
              <a:t>1</a:t>
            </a:r>
            <a:r>
              <a:rPr lang="en-US" altLang="zh-CN" b="1"/>
              <a:t>,c</a:t>
            </a:r>
            <a:r>
              <a:rPr lang="en-US" altLang="zh-CN" b="1" baseline="-25000"/>
              <a:t>2</a:t>
            </a:r>
            <a:r>
              <a:rPr lang="en-US" altLang="zh-CN" b="1"/>
              <a:t>,c</a:t>
            </a:r>
            <a:r>
              <a:rPr lang="en-US" altLang="zh-CN" b="1" baseline="-25000"/>
              <a:t>3</a:t>
            </a:r>
            <a:r>
              <a:rPr lang="en-US" altLang="zh-CN" b="1"/>
              <a:t>]+ </a:t>
            </a:r>
            <a:r>
              <a:rPr lang="en-US" altLang="zh-CN" sz="2800" b="1"/>
              <a:t>Σ</a:t>
            </a:r>
            <a:r>
              <a:rPr lang="en-US" altLang="zh-CN" b="1"/>
              <a:t>α</a:t>
            </a:r>
            <a:r>
              <a:rPr lang="en-US" altLang="zh-CN" b="1" baseline="-25000"/>
              <a:t>i</a:t>
            </a:r>
            <a:r>
              <a:rPr lang="en-US" altLang="zh-CN" b="1"/>
              <a:t>*(j</a:t>
            </a:r>
            <a:r>
              <a:rPr lang="en-US" altLang="zh-CN" b="1" baseline="-30000"/>
              <a:t>i</a:t>
            </a:r>
            <a:r>
              <a:rPr lang="en-US" altLang="zh-CN" b="1"/>
              <a:t>-c</a:t>
            </a:r>
            <a:r>
              <a:rPr lang="en-US" altLang="zh-CN" b="1" baseline="-30000"/>
              <a:t>i</a:t>
            </a:r>
            <a:r>
              <a:rPr lang="en-US" altLang="zh-CN" b="1"/>
              <a:t>)    </a:t>
            </a:r>
            <a:r>
              <a:rPr lang="zh-CN" altLang="en-US" b="1"/>
              <a:t>（</a:t>
            </a:r>
            <a:r>
              <a:rPr lang="en-US" altLang="zh-CN" b="1"/>
              <a:t>1≤i≤3</a:t>
            </a:r>
            <a:r>
              <a:rPr lang="zh-CN" altLang="en-US" b="1"/>
              <a:t>） 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8AE3799C-2C3C-4E06-AC68-0DA7C2FF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3201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b="1"/>
              <a:t>由公式可知</a:t>
            </a:r>
            <a:r>
              <a:rPr lang="en-US" altLang="zh-CN" sz="2600" b="1"/>
              <a:t>Loc[j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,j</a:t>
            </a:r>
            <a:r>
              <a:rPr lang="en-US" altLang="zh-CN" sz="2600" b="1" baseline="-25000"/>
              <a:t>2</a:t>
            </a:r>
            <a:r>
              <a:rPr lang="en-US" altLang="zh-CN" sz="2600" b="1"/>
              <a:t>,j</a:t>
            </a:r>
            <a:r>
              <a:rPr lang="en-US" altLang="zh-CN" sz="2600" b="1" baseline="-25000"/>
              <a:t>3</a:t>
            </a:r>
            <a:r>
              <a:rPr lang="en-US" altLang="zh-CN" sz="2600" b="1"/>
              <a:t>]</a:t>
            </a:r>
            <a:r>
              <a:rPr lang="zh-CN" altLang="en-US" sz="2600" b="1"/>
              <a:t>与</a:t>
            </a:r>
            <a:r>
              <a:rPr lang="en-US" altLang="zh-CN" sz="2600" b="1"/>
              <a:t>j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,j</a:t>
            </a:r>
            <a:r>
              <a:rPr lang="en-US" altLang="zh-CN" sz="2600" b="1" baseline="-25000"/>
              <a:t>2</a:t>
            </a:r>
            <a:r>
              <a:rPr lang="en-US" altLang="zh-CN" sz="2600" b="1"/>
              <a:t>,j</a:t>
            </a:r>
            <a:r>
              <a:rPr lang="en-US" altLang="zh-CN" sz="2600" b="1" baseline="-25000"/>
              <a:t>3</a:t>
            </a:r>
            <a:r>
              <a:rPr lang="zh-CN" altLang="en-US" sz="2600" b="1"/>
              <a:t>呈线性关系。</a:t>
            </a:r>
            <a:r>
              <a:rPr lang="zh-CN" altLang="en-US" sz="2800" b="1"/>
              <a:t> 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1BBD7C54-850D-4217-AE5C-C6CCE8411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352800"/>
            <a:ext cx="84582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b="1"/>
              <a:t>对于ｎ维数组</a:t>
            </a:r>
            <a:r>
              <a:rPr lang="en-US" altLang="zh-CN" sz="2600" b="1"/>
              <a:t>A(c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:d</a:t>
            </a:r>
            <a:r>
              <a:rPr lang="en-US" altLang="zh-CN" sz="2600" b="1" baseline="-25000"/>
              <a:t>1</a:t>
            </a:r>
            <a:r>
              <a:rPr lang="en-US" altLang="zh-CN" sz="2600" b="1"/>
              <a:t>,c</a:t>
            </a:r>
            <a:r>
              <a:rPr lang="en-US" altLang="zh-CN" sz="2600" b="1" baseline="-25000"/>
              <a:t>2</a:t>
            </a:r>
            <a:r>
              <a:rPr lang="en-US" altLang="zh-CN" sz="2600" b="1"/>
              <a:t>:d</a:t>
            </a:r>
            <a:r>
              <a:rPr lang="en-US" altLang="zh-CN" sz="2600" b="1" baseline="-25000"/>
              <a:t>2</a:t>
            </a:r>
            <a:r>
              <a:rPr lang="zh-CN" altLang="en-US" sz="2600" b="1"/>
              <a:t>，</a:t>
            </a:r>
            <a:r>
              <a:rPr lang="en-US" altLang="zh-CN" sz="2600" b="1"/>
              <a:t>…,c</a:t>
            </a:r>
            <a:r>
              <a:rPr lang="en-US" altLang="zh-CN" sz="2600" b="1" baseline="-25000"/>
              <a:t>n</a:t>
            </a:r>
            <a:r>
              <a:rPr lang="en-US" altLang="zh-CN" sz="2600" b="1"/>
              <a:t>,d</a:t>
            </a:r>
            <a:r>
              <a:rPr lang="en-US" altLang="zh-CN" sz="2600" b="1" baseline="-25000"/>
              <a:t>n</a:t>
            </a:r>
            <a:r>
              <a:rPr lang="en-US" altLang="zh-CN" sz="2600" b="1"/>
              <a:t>)</a:t>
            </a:r>
            <a:r>
              <a:rPr lang="zh-CN" altLang="en-US" sz="2600" b="1"/>
              <a:t>，我们只要把上式推广，就可以容易地得到ｎ维数组中任意元素</a:t>
            </a:r>
            <a:r>
              <a:rPr lang="en-US" altLang="zh-CN" sz="2600" b="1"/>
              <a:t>a</a:t>
            </a:r>
            <a:r>
              <a:rPr lang="en-US" altLang="zh-CN" sz="2600" b="1" baseline="-30000"/>
              <a:t>j1j2…jn</a:t>
            </a:r>
            <a:r>
              <a:rPr lang="zh-CN" altLang="en-US" sz="2600" b="1"/>
              <a:t>的存储地址的计算公式。</a:t>
            </a:r>
            <a:r>
              <a:rPr lang="zh-CN" altLang="en-US" b="1"/>
              <a:t> </a:t>
            </a:r>
          </a:p>
        </p:txBody>
      </p:sp>
      <p:grpSp>
        <p:nvGrpSpPr>
          <p:cNvPr id="16394" name="Group 10">
            <a:extLst>
              <a:ext uri="{FF2B5EF4-FFF2-40B4-BE49-F238E27FC236}">
                <a16:creationId xmlns:a16="http://schemas.microsoft.com/office/drawing/2014/main" id="{E664E336-4EBF-44DE-B1A6-0AE1D5688530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800600"/>
            <a:ext cx="8229600" cy="655638"/>
            <a:chOff x="384" y="3024"/>
            <a:chExt cx="5184" cy="413"/>
          </a:xfrm>
        </p:grpSpPr>
        <p:sp>
          <p:nvSpPr>
            <p:cNvPr id="16390" name="Text Box 6">
              <a:extLst>
                <a:ext uri="{FF2B5EF4-FFF2-40B4-BE49-F238E27FC236}">
                  <a16:creationId xmlns:a16="http://schemas.microsoft.com/office/drawing/2014/main" id="{6AA64AD6-21B2-445B-8375-8AA978BD2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072"/>
              <a:ext cx="51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/>
                <a:t>Loc[j</a:t>
              </a:r>
              <a:r>
                <a:rPr lang="en-US" altLang="zh-CN" b="1" baseline="-25000"/>
                <a:t>1</a:t>
              </a:r>
              <a:r>
                <a:rPr lang="zh-CN" altLang="en-US" b="1"/>
                <a:t>，</a:t>
              </a:r>
              <a:r>
                <a:rPr lang="en-US" altLang="zh-CN" b="1"/>
                <a:t>j</a:t>
              </a:r>
              <a:r>
                <a:rPr lang="en-US" altLang="zh-CN" b="1" baseline="-25000"/>
                <a:t>2</a:t>
              </a:r>
              <a:r>
                <a:rPr lang="zh-CN" altLang="en-US" b="1"/>
                <a:t>，</a:t>
              </a:r>
              <a:r>
                <a:rPr lang="en-US" altLang="zh-CN" b="1"/>
                <a:t>…j</a:t>
              </a:r>
              <a:r>
                <a:rPr lang="en-US" altLang="zh-CN" b="1" baseline="-25000"/>
                <a:t>n</a:t>
              </a:r>
              <a:r>
                <a:rPr lang="en-US" altLang="zh-CN" b="1"/>
                <a:t>]=Loc[c</a:t>
              </a:r>
              <a:r>
                <a:rPr lang="en-US" altLang="zh-CN" b="1" baseline="-25000"/>
                <a:t>1</a:t>
              </a:r>
              <a:r>
                <a:rPr lang="zh-CN" altLang="en-US" b="1"/>
                <a:t>，</a:t>
              </a:r>
              <a:r>
                <a:rPr lang="en-US" altLang="zh-CN" b="1"/>
                <a:t>c</a:t>
              </a:r>
              <a:r>
                <a:rPr lang="en-US" altLang="zh-CN" b="1" baseline="-25000"/>
                <a:t>2</a:t>
              </a:r>
              <a:r>
                <a:rPr lang="zh-CN" altLang="en-US" b="1"/>
                <a:t>，</a:t>
              </a:r>
              <a:r>
                <a:rPr lang="en-US" altLang="zh-CN" b="1"/>
                <a:t>…</a:t>
              </a:r>
              <a:r>
                <a:rPr lang="zh-CN" altLang="en-US" b="1"/>
                <a:t>，</a:t>
              </a:r>
              <a:r>
                <a:rPr lang="en-US" altLang="zh-CN" b="1"/>
                <a:t>c</a:t>
              </a:r>
              <a:r>
                <a:rPr lang="en-US" altLang="zh-CN" b="1" baseline="-25000"/>
                <a:t>n</a:t>
              </a:r>
              <a:r>
                <a:rPr lang="en-US" altLang="zh-CN" b="1"/>
                <a:t>]+</a:t>
              </a:r>
              <a:r>
                <a:rPr lang="en-US" altLang="zh-CN" b="1">
                  <a:sym typeface="Symbol" panose="05050102010706020507" pitchFamily="18" charset="2"/>
                </a:rPr>
                <a:t> </a:t>
              </a:r>
              <a:r>
                <a:rPr lang="en-US" altLang="zh-CN" b="1"/>
                <a:t>α</a:t>
              </a:r>
              <a:r>
                <a:rPr lang="en-US" altLang="zh-CN" b="1" baseline="-25000"/>
                <a:t>i </a:t>
              </a:r>
              <a:r>
                <a:rPr lang="en-US" altLang="zh-CN" b="1"/>
                <a:t>(j</a:t>
              </a:r>
              <a:r>
                <a:rPr lang="en-US" altLang="zh-CN" b="1" baseline="-30000"/>
                <a:t>i</a:t>
              </a:r>
              <a:r>
                <a:rPr lang="en-US" altLang="zh-CN" b="1"/>
                <a:t>-c</a:t>
              </a:r>
              <a:r>
                <a:rPr lang="en-US" altLang="zh-CN" b="1" baseline="-30000"/>
                <a:t>i</a:t>
              </a:r>
              <a:r>
                <a:rPr lang="en-US" altLang="zh-CN" b="1"/>
                <a:t>) </a:t>
              </a:r>
            </a:p>
          </p:txBody>
        </p:sp>
        <p:grpSp>
          <p:nvGrpSpPr>
            <p:cNvPr id="16393" name="Group 9">
              <a:extLst>
                <a:ext uri="{FF2B5EF4-FFF2-40B4-BE49-F238E27FC236}">
                  <a16:creationId xmlns:a16="http://schemas.microsoft.com/office/drawing/2014/main" id="{32FC19BF-C9FB-4FE1-9B3A-3BC0410A4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024"/>
              <a:ext cx="288" cy="413"/>
              <a:chOff x="3696" y="3024"/>
              <a:chExt cx="288" cy="413"/>
            </a:xfrm>
          </p:grpSpPr>
          <p:sp>
            <p:nvSpPr>
              <p:cNvPr id="16391" name="Text Box 7">
                <a:extLst>
                  <a:ext uri="{FF2B5EF4-FFF2-40B4-BE49-F238E27FC236}">
                    <a16:creationId xmlns:a16="http://schemas.microsoft.com/office/drawing/2014/main" id="{8E9A45A8-1EC9-4784-8601-BEA8DD595A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264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200" b="1"/>
                  <a:t>i=1</a:t>
                </a:r>
              </a:p>
            </p:txBody>
          </p:sp>
          <p:sp>
            <p:nvSpPr>
              <p:cNvPr id="16392" name="Text Box 8">
                <a:extLst>
                  <a:ext uri="{FF2B5EF4-FFF2-40B4-BE49-F238E27FC236}">
                    <a16:creationId xmlns:a16="http://schemas.microsoft.com/office/drawing/2014/main" id="{E1D779B7-F8A8-4C05-97F2-382464A5E1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024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200" b="1"/>
                  <a:t>n</a:t>
                </a:r>
              </a:p>
            </p:txBody>
          </p:sp>
        </p:grpSp>
      </p:grpSp>
      <p:grpSp>
        <p:nvGrpSpPr>
          <p:cNvPr id="16399" name="Group 15">
            <a:extLst>
              <a:ext uri="{FF2B5EF4-FFF2-40B4-BE49-F238E27FC236}">
                <a16:creationId xmlns:a16="http://schemas.microsoft.com/office/drawing/2014/main" id="{6637D5CB-22B3-488E-8F38-5506BA15674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486400"/>
            <a:ext cx="5943600" cy="808038"/>
            <a:chOff x="336" y="3456"/>
            <a:chExt cx="3744" cy="509"/>
          </a:xfrm>
        </p:grpSpPr>
        <p:sp>
          <p:nvSpPr>
            <p:cNvPr id="16395" name="Text Box 11">
              <a:extLst>
                <a:ext uri="{FF2B5EF4-FFF2-40B4-BE49-F238E27FC236}">
                  <a16:creationId xmlns:a16="http://schemas.microsoft.com/office/drawing/2014/main" id="{4BF2CDA7-4448-4A7C-BA6E-CA818CEED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552"/>
              <a:ext cx="37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/>
                <a:t>其中</a:t>
              </a:r>
              <a:r>
                <a:rPr lang="en-US" altLang="zh-CN" b="1"/>
                <a:t>α</a:t>
              </a:r>
              <a:r>
                <a:rPr lang="en-US" altLang="zh-CN" b="1" baseline="-25000"/>
                <a:t>i </a:t>
              </a:r>
              <a:r>
                <a:rPr lang="en-US" altLang="zh-CN" b="1"/>
                <a:t>=l </a:t>
              </a:r>
              <a:r>
                <a:rPr lang="en-US" altLang="zh-CN" b="1">
                  <a:sym typeface="Symbol" panose="05050102010706020507" pitchFamily="18" charset="2"/>
                </a:rPr>
                <a:t> (d</a:t>
              </a:r>
              <a:r>
                <a:rPr lang="en-US" altLang="zh-CN" b="1" baseline="-25000">
                  <a:sym typeface="Symbol" panose="05050102010706020507" pitchFamily="18" charset="2"/>
                </a:rPr>
                <a:t>k</a:t>
              </a:r>
              <a:r>
                <a:rPr lang="en-US" altLang="zh-CN" b="1">
                  <a:sym typeface="Symbol" panose="05050102010706020507" pitchFamily="18" charset="2"/>
                </a:rPr>
                <a:t>-c</a:t>
              </a:r>
              <a:r>
                <a:rPr lang="en-US" altLang="zh-CN" b="1" baseline="-25000">
                  <a:sym typeface="Symbol" panose="05050102010706020507" pitchFamily="18" charset="2"/>
                </a:rPr>
                <a:t>k</a:t>
              </a:r>
              <a:r>
                <a:rPr lang="en-US" altLang="zh-CN" b="1">
                  <a:sym typeface="Symbol" panose="05050102010706020507" pitchFamily="18" charset="2"/>
                </a:rPr>
                <a:t>+1)      </a:t>
              </a:r>
              <a:r>
                <a:rPr lang="zh-CN" altLang="en-US" b="1"/>
                <a:t>（</a:t>
              </a:r>
              <a:r>
                <a:rPr lang="en-US" altLang="zh-CN" b="1"/>
                <a:t>1≤i≤n</a:t>
              </a:r>
              <a:r>
                <a:rPr lang="zh-CN" altLang="en-US" b="1"/>
                <a:t>） </a:t>
              </a:r>
            </a:p>
          </p:txBody>
        </p:sp>
        <p:grpSp>
          <p:nvGrpSpPr>
            <p:cNvPr id="16398" name="Group 14">
              <a:extLst>
                <a:ext uri="{FF2B5EF4-FFF2-40B4-BE49-F238E27FC236}">
                  <a16:creationId xmlns:a16="http://schemas.microsoft.com/office/drawing/2014/main" id="{8F60706B-39AF-4095-8360-C7FDBEE7A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3456"/>
              <a:ext cx="432" cy="509"/>
              <a:chOff x="1200" y="3456"/>
              <a:chExt cx="432" cy="509"/>
            </a:xfrm>
          </p:grpSpPr>
          <p:sp>
            <p:nvSpPr>
              <p:cNvPr id="16396" name="Text Box 12">
                <a:extLst>
                  <a:ext uri="{FF2B5EF4-FFF2-40B4-BE49-F238E27FC236}">
                    <a16:creationId xmlns:a16="http://schemas.microsoft.com/office/drawing/2014/main" id="{39EE09CB-0AE5-4EFD-BBB7-EBB29B12E1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3792"/>
                <a:ext cx="43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200" b="1"/>
                  <a:t>k=i+1</a:t>
                </a:r>
              </a:p>
            </p:txBody>
          </p:sp>
          <p:sp>
            <p:nvSpPr>
              <p:cNvPr id="16397" name="Text Box 13">
                <a:extLst>
                  <a:ext uri="{FF2B5EF4-FFF2-40B4-BE49-F238E27FC236}">
                    <a16:creationId xmlns:a16="http://schemas.microsoft.com/office/drawing/2014/main" id="{F79CC33F-6501-44D5-B2AF-DC0F023977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3456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200" b="1"/>
                  <a:t>n</a:t>
                </a:r>
              </a:p>
            </p:txBody>
          </p:sp>
        </p:grpSp>
      </p:grpSp>
      <p:sp>
        <p:nvSpPr>
          <p:cNvPr id="16401" name="AutoShape 1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7359D5A-7B50-4D75-A555-BD748FB80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8" y="5734050"/>
            <a:ext cx="1211262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400">
                <a:solidFill>
                  <a:srgbClr val="FF3300"/>
                </a:solidFill>
              </a:rPr>
              <a:t>返回本章目录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AA0F38BD-D58D-4B20-A517-571D079D7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14400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/>
              <a:t>5.3 </a:t>
            </a:r>
            <a:r>
              <a:rPr lang="zh-CN" altLang="en-US" sz="3200" b="1"/>
              <a:t>特殊矩阵的压缩存储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1F60FDD3-087B-4957-A82E-DC42327CE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752600"/>
            <a:ext cx="8305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特殊矩阵压缩存储的压缩原则是：对有规律的元素和值相同的元素只分配一个存储单元，对于零元素不分配空间。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10A6E0E4-1E50-4B4A-80CC-7CA84C837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200401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5.3.1 </a:t>
            </a:r>
            <a:r>
              <a:rPr lang="zh-CN" altLang="en-US" sz="2800" b="1"/>
              <a:t>三角矩阵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16A70B12-05F3-4331-B348-9588053C7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86201"/>
            <a:ext cx="80772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三角矩阵大体分为：下三角矩阵、上三角矩阵和对称矩阵。对于一个</a:t>
            </a:r>
            <a:r>
              <a:rPr lang="en-US" altLang="zh-CN" sz="2800" b="1"/>
              <a:t>n</a:t>
            </a:r>
            <a:r>
              <a:rPr lang="zh-CN" altLang="en-US" sz="2800" b="1"/>
              <a:t>阶矩阵</a:t>
            </a:r>
            <a:r>
              <a:rPr lang="en-US" altLang="zh-CN" sz="2800" b="1"/>
              <a:t>A</a:t>
            </a:r>
            <a:r>
              <a:rPr lang="zh-CN" altLang="en-US" sz="2800" b="1"/>
              <a:t>来说：若当</a:t>
            </a:r>
            <a:r>
              <a:rPr lang="en-US" altLang="zh-CN" sz="2800" b="1"/>
              <a:t>i&lt;j</a:t>
            </a:r>
            <a:r>
              <a:rPr lang="zh-CN" altLang="en-US" sz="2800" b="1"/>
              <a:t>时，有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ij</a:t>
            </a:r>
            <a:r>
              <a:rPr lang="en-US" altLang="zh-CN" sz="2800" b="1"/>
              <a:t>=0</a:t>
            </a:r>
            <a:r>
              <a:rPr lang="zh-CN" altLang="en-US" sz="2800" b="1"/>
              <a:t>，则称此矩阵为下三角矩阵；若当 </a:t>
            </a:r>
            <a:r>
              <a:rPr lang="en-US" altLang="zh-CN" sz="2800" b="1"/>
              <a:t>i&gt;j</a:t>
            </a:r>
            <a:r>
              <a:rPr lang="zh-CN" altLang="en-US" sz="2800" b="1"/>
              <a:t>时，有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ij</a:t>
            </a:r>
            <a:r>
              <a:rPr lang="en-US" altLang="zh-CN" sz="2800" b="1"/>
              <a:t>=0</a:t>
            </a:r>
            <a:r>
              <a:rPr lang="zh-CN" altLang="en-US" sz="2800" b="1"/>
              <a:t>，则此矩阵称为上三角矩阵；若矩阵中的所有元素均满足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ij</a:t>
            </a:r>
            <a:r>
              <a:rPr lang="en-US" altLang="zh-CN" sz="2800" b="1"/>
              <a:t>=a</a:t>
            </a:r>
            <a:r>
              <a:rPr lang="en-US" altLang="zh-CN" sz="2800" b="1" baseline="-30000"/>
              <a:t>ji</a:t>
            </a:r>
            <a:r>
              <a:rPr lang="zh-CN" altLang="en-US" sz="2800" b="1"/>
              <a:t>，则称此矩阵为对称矩阵。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E14EA9C8-C353-4248-8049-4A0AE51BC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05201"/>
            <a:ext cx="8229600" cy="267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b="1"/>
              <a:t>对于下三角矩阵，按“行序为主序”进行存储，得到的序列为：</a:t>
            </a:r>
            <a:r>
              <a:rPr lang="en-US" altLang="zh-CN" sz="2600" b="1"/>
              <a:t>a</a:t>
            </a:r>
            <a:r>
              <a:rPr lang="en-US" altLang="zh-CN" sz="2600" b="1" baseline="-30000"/>
              <a:t>11</a:t>
            </a:r>
            <a:r>
              <a:rPr lang="en-US" altLang="zh-CN" sz="2600" b="1"/>
              <a:t>,a</a:t>
            </a:r>
            <a:r>
              <a:rPr lang="en-US" altLang="zh-CN" sz="2600" b="1" baseline="-30000"/>
              <a:t>21</a:t>
            </a:r>
            <a:r>
              <a:rPr lang="en-US" altLang="zh-CN" sz="2600" b="1"/>
              <a:t>,a</a:t>
            </a:r>
            <a:r>
              <a:rPr lang="en-US" altLang="zh-CN" sz="2600" b="1" baseline="-30000"/>
              <a:t>22</a:t>
            </a:r>
            <a:r>
              <a:rPr lang="en-US" altLang="zh-CN" sz="2600" b="1"/>
              <a:t>,a</a:t>
            </a:r>
            <a:r>
              <a:rPr lang="en-US" altLang="zh-CN" sz="2600" b="1" baseline="-30000"/>
              <a:t>31</a:t>
            </a:r>
            <a:r>
              <a:rPr lang="en-US" altLang="zh-CN" sz="2600" b="1"/>
              <a:t>,a</a:t>
            </a:r>
            <a:r>
              <a:rPr lang="en-US" altLang="zh-CN" sz="2600" b="1" baseline="-30000"/>
              <a:t>32</a:t>
            </a:r>
            <a:r>
              <a:rPr lang="en-US" altLang="zh-CN" sz="2600" b="1"/>
              <a:t>,a</a:t>
            </a:r>
            <a:r>
              <a:rPr lang="en-US" altLang="zh-CN" sz="2600" b="1" baseline="-30000"/>
              <a:t>33</a:t>
            </a:r>
            <a:r>
              <a:rPr lang="en-US" altLang="zh-CN" sz="2600" b="1"/>
              <a:t>…a</a:t>
            </a:r>
            <a:r>
              <a:rPr lang="en-US" altLang="zh-CN" sz="2600" b="1" baseline="-30000"/>
              <a:t>n1</a:t>
            </a:r>
            <a:r>
              <a:rPr lang="en-US" altLang="zh-CN" sz="2600" b="1"/>
              <a:t>,a</a:t>
            </a:r>
            <a:r>
              <a:rPr lang="en-US" altLang="zh-CN" sz="2600" b="1" baseline="-30000"/>
              <a:t>n2</a:t>
            </a:r>
            <a:r>
              <a:rPr lang="en-US" altLang="zh-CN" sz="2600" b="1"/>
              <a:t>…a</a:t>
            </a:r>
            <a:r>
              <a:rPr lang="en-US" altLang="zh-CN" sz="2600" b="1" baseline="-30000"/>
              <a:t>nn</a:t>
            </a:r>
            <a:r>
              <a:rPr lang="zh-CN" altLang="en-US" sz="2600" b="1"/>
              <a:t>。由于下三角矩阵的元素个数为</a:t>
            </a:r>
            <a:r>
              <a:rPr lang="en-US" altLang="zh-CN" sz="2600" b="1"/>
              <a:t>n(n+1)/2</a:t>
            </a:r>
            <a:r>
              <a:rPr lang="zh-CN" altLang="en-US" sz="2600" b="1"/>
              <a:t>，所以可压缩存储到一个大小为</a:t>
            </a:r>
            <a:r>
              <a:rPr lang="en-US" altLang="zh-CN" sz="2600" b="1"/>
              <a:t>n(n+1)/2</a:t>
            </a:r>
            <a:r>
              <a:rPr lang="zh-CN" altLang="en-US" sz="2600" b="1"/>
              <a:t>的一维数组中。下三角矩阵中元素</a:t>
            </a:r>
            <a:r>
              <a:rPr lang="en-US" altLang="zh-CN" sz="2600" b="1"/>
              <a:t>a</a:t>
            </a:r>
            <a:r>
              <a:rPr lang="en-US" altLang="zh-CN" sz="2600" b="1" baseline="-30000"/>
              <a:t>ij</a:t>
            </a:r>
            <a:r>
              <a:rPr lang="en-US" altLang="zh-CN" sz="2600" b="1"/>
              <a:t>(</a:t>
            </a:r>
            <a:r>
              <a:rPr lang="en-US" altLang="zh-CN" sz="2600" b="1">
                <a:solidFill>
                  <a:srgbClr val="F3132E"/>
                </a:solidFill>
              </a:rPr>
              <a:t>i&gt;j</a:t>
            </a:r>
            <a:r>
              <a:rPr lang="en-US" altLang="zh-CN" sz="2600" b="1"/>
              <a:t>)</a:t>
            </a:r>
            <a:r>
              <a:rPr lang="zh-CN" altLang="en-US" sz="2600" b="1"/>
              <a:t>，在一维数组</a:t>
            </a:r>
            <a:r>
              <a:rPr lang="en-US" altLang="zh-CN" sz="2600" b="1"/>
              <a:t>A</a:t>
            </a:r>
            <a:r>
              <a:rPr lang="zh-CN" altLang="en-US" sz="2600" b="1"/>
              <a:t>中的位置为： </a:t>
            </a:r>
          </a:p>
          <a:p>
            <a:pPr algn="l">
              <a:spcBef>
                <a:spcPct val="50000"/>
              </a:spcBef>
            </a:pPr>
            <a:r>
              <a:rPr lang="zh-CN" altLang="en-US" sz="2600" b="1"/>
              <a:t>              </a:t>
            </a:r>
            <a:r>
              <a:rPr lang="en-US" altLang="zh-CN" sz="2600" b="1"/>
              <a:t>LOC[ i ,j]= LOC[1,1]+ i (i -1)/2+ j-1 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B501D88A-F6FA-40DC-90CB-04D2B8703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914401"/>
            <a:ext cx="845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下三角矩阵：</a:t>
            </a:r>
          </a:p>
        </p:txBody>
      </p:sp>
      <p:grpSp>
        <p:nvGrpSpPr>
          <p:cNvPr id="18441" name="Group 9">
            <a:extLst>
              <a:ext uri="{FF2B5EF4-FFF2-40B4-BE49-F238E27FC236}">
                <a16:creationId xmlns:a16="http://schemas.microsoft.com/office/drawing/2014/main" id="{BF3EA75E-879F-4CF9-8E9E-55535F0CCE7D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143000"/>
            <a:ext cx="3810000" cy="2133600"/>
            <a:chOff x="912" y="1104"/>
            <a:chExt cx="2400" cy="1344"/>
          </a:xfrm>
        </p:grpSpPr>
        <p:sp>
          <p:nvSpPr>
            <p:cNvPr id="18436" name="Text Box 4">
              <a:extLst>
                <a:ext uri="{FF2B5EF4-FFF2-40B4-BE49-F238E27FC236}">
                  <a16:creationId xmlns:a16="http://schemas.microsoft.com/office/drawing/2014/main" id="{727D9204-BAF3-48FE-976D-B795629AB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68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/>
                <a:t>A=</a:t>
              </a:r>
            </a:p>
          </p:txBody>
        </p:sp>
        <p:sp>
          <p:nvSpPr>
            <p:cNvPr id="18437" name="AutoShape 5">
              <a:extLst>
                <a:ext uri="{FF2B5EF4-FFF2-40B4-BE49-F238E27FC236}">
                  <a16:creationId xmlns:a16="http://schemas.microsoft.com/office/drawing/2014/main" id="{8CA4958F-2076-40A6-A4D5-109CFC312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1104"/>
              <a:ext cx="96" cy="1344"/>
            </a:xfrm>
            <a:prstGeom prst="leftBracket">
              <a:avLst>
                <a:gd name="adj" fmla="val 1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8" name="Text Box 6">
              <a:extLst>
                <a:ext uri="{FF2B5EF4-FFF2-40B4-BE49-F238E27FC236}">
                  <a16:creationId xmlns:a16="http://schemas.microsoft.com/office/drawing/2014/main" id="{7CE346CF-20BD-412C-9CA5-8CB9BADE1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152"/>
              <a:ext cx="1824" cy="1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1"/>
                <a:t>a</a:t>
              </a:r>
              <a:r>
                <a:rPr lang="en-US" altLang="zh-CN" sz="1800" b="1" baseline="-25000"/>
                <a:t>11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800" b="1"/>
                <a:t>a</a:t>
              </a:r>
              <a:r>
                <a:rPr lang="en-US" altLang="zh-CN" sz="1800" b="1" baseline="-25000"/>
                <a:t>21       </a:t>
              </a:r>
              <a:r>
                <a:rPr lang="en-US" altLang="zh-CN" sz="1800" b="1"/>
                <a:t>a</a:t>
              </a:r>
              <a:r>
                <a:rPr lang="en-US" altLang="zh-CN" sz="1800" b="1" baseline="-25000"/>
                <a:t>22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800" b="1"/>
                <a:t>a</a:t>
              </a:r>
              <a:r>
                <a:rPr lang="en-US" altLang="zh-CN" sz="1800" b="1" baseline="-25000"/>
                <a:t>31       </a:t>
              </a:r>
              <a:r>
                <a:rPr lang="en-US" altLang="zh-CN" sz="1800" b="1"/>
                <a:t>a</a:t>
              </a:r>
              <a:r>
                <a:rPr lang="en-US" altLang="zh-CN" sz="1800" b="1" baseline="-25000"/>
                <a:t>32</a:t>
              </a:r>
              <a:r>
                <a:rPr lang="en-US" altLang="zh-CN" sz="1800" b="1"/>
                <a:t>     a</a:t>
              </a:r>
              <a:r>
                <a:rPr lang="en-US" altLang="zh-CN" sz="1800" b="1" baseline="-25000"/>
                <a:t>33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800" b="1">
                  <a:ea typeface="仿宋_GB2312" pitchFamily="49" charset="-122"/>
                </a:rPr>
                <a:t>┆     ┆      ┆     ┆</a:t>
              </a:r>
              <a:endParaRPr lang="en-US" altLang="zh-CN" sz="1800" b="1"/>
            </a:p>
            <a:p>
              <a:pPr algn="l">
                <a:spcBef>
                  <a:spcPct val="50000"/>
                </a:spcBef>
              </a:pPr>
              <a:r>
                <a:rPr lang="en-US" altLang="zh-CN" sz="1800" b="1"/>
                <a:t>a</a:t>
              </a:r>
              <a:r>
                <a:rPr lang="en-US" altLang="zh-CN" sz="1800" b="1" baseline="-25000"/>
                <a:t>n1 </a:t>
              </a:r>
              <a:r>
                <a:rPr lang="en-US" altLang="zh-CN" sz="1800" b="1"/>
                <a:t>    a</a:t>
              </a:r>
              <a:r>
                <a:rPr lang="en-US" altLang="zh-CN" sz="1800" b="1" baseline="-25000"/>
                <a:t>n2</a:t>
              </a:r>
              <a:r>
                <a:rPr lang="en-US" altLang="zh-CN" sz="1800" b="1"/>
                <a:t>     a</a:t>
              </a:r>
              <a:r>
                <a:rPr lang="en-US" altLang="zh-CN" sz="1800" b="1" baseline="-25000"/>
                <a:t>n3</a:t>
              </a:r>
              <a:r>
                <a:rPr lang="en-US" altLang="zh-CN" sz="1800" b="1"/>
                <a:t>     </a:t>
              </a:r>
              <a:r>
                <a:rPr lang="en-US" altLang="zh-CN" sz="1800" b="1">
                  <a:ea typeface="创艺简粗黑" pitchFamily="2" charset="-122"/>
                </a:rPr>
                <a:t>…</a:t>
              </a:r>
              <a:r>
                <a:rPr lang="en-US" altLang="zh-CN" sz="1800" b="1"/>
                <a:t>     a</a:t>
              </a:r>
              <a:r>
                <a:rPr lang="en-US" altLang="zh-CN" sz="1800" b="1" baseline="-25000"/>
                <a:t>nn</a:t>
              </a:r>
            </a:p>
          </p:txBody>
        </p:sp>
        <p:sp>
          <p:nvSpPr>
            <p:cNvPr id="18439" name="Oval 7">
              <a:extLst>
                <a:ext uri="{FF2B5EF4-FFF2-40B4-BE49-F238E27FC236}">
                  <a16:creationId xmlns:a16="http://schemas.microsoft.com/office/drawing/2014/main" id="{466EA258-7571-42CB-A42F-9751304A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296"/>
              <a:ext cx="144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0" name="AutoShape 8">
              <a:extLst>
                <a:ext uri="{FF2B5EF4-FFF2-40B4-BE49-F238E27FC236}">
                  <a16:creationId xmlns:a16="http://schemas.microsoft.com/office/drawing/2014/main" id="{49BB9C81-4C22-4A51-95DF-814396F2C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1104"/>
              <a:ext cx="48" cy="1296"/>
            </a:xfrm>
            <a:prstGeom prst="rightBracket">
              <a:avLst>
                <a:gd name="adj" fmla="val 2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10533136-932C-4053-98B4-1F30A355B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143000"/>
            <a:ext cx="83820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/>
              <a:t>   </a:t>
            </a:r>
            <a:r>
              <a:rPr lang="zh-CN" altLang="en-US" sz="2800" b="1"/>
              <a:t>同样，对于上三角矩阵，也可以将其压缩存储到一个大小为</a:t>
            </a:r>
            <a:r>
              <a:rPr lang="en-US" altLang="zh-CN" sz="2800" b="1"/>
              <a:t>n(n+1)/2</a:t>
            </a:r>
            <a:r>
              <a:rPr lang="zh-CN" altLang="en-US" sz="2800" b="1"/>
              <a:t>的一维数组</a:t>
            </a:r>
            <a:r>
              <a:rPr lang="en-US" altLang="zh-CN" sz="2800" b="1"/>
              <a:t>C</a:t>
            </a:r>
            <a:r>
              <a:rPr lang="zh-CN" altLang="en-US" sz="2800" b="1"/>
              <a:t>中。其中元素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ij</a:t>
            </a:r>
            <a:r>
              <a:rPr lang="en-US" altLang="zh-CN" sz="2800" b="1"/>
              <a:t>(</a:t>
            </a:r>
            <a:r>
              <a:rPr lang="en-US" altLang="zh-CN" sz="2800" b="1">
                <a:solidFill>
                  <a:srgbClr val="F3132E"/>
                </a:solidFill>
              </a:rPr>
              <a:t>i&lt;j</a:t>
            </a:r>
            <a:r>
              <a:rPr lang="en-US" altLang="zh-CN" sz="2800" b="1"/>
              <a:t>)</a:t>
            </a:r>
            <a:r>
              <a:rPr lang="zh-CN" altLang="en-US" sz="2800" b="1"/>
              <a:t>在数组</a:t>
            </a:r>
            <a:r>
              <a:rPr lang="en-US" altLang="zh-CN" sz="2800" b="1"/>
              <a:t>C</a:t>
            </a:r>
            <a:r>
              <a:rPr lang="zh-CN" altLang="en-US" sz="2800" b="1"/>
              <a:t>中的存储位置为：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Loc[i,j]= Loc[1,1]+j(j -1)/2+ i-1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4E7CC3D2-0A81-4F80-99EC-9A54049FA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657601"/>
            <a:ext cx="8305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      </a:t>
            </a:r>
            <a:r>
              <a:rPr lang="zh-CN" altLang="en-US" sz="2800" b="1"/>
              <a:t>对于对称矩阵，因其元素满足</a:t>
            </a:r>
            <a:r>
              <a:rPr lang="en-US" altLang="zh-CN" sz="2800" b="1">
                <a:solidFill>
                  <a:srgbClr val="F3132E"/>
                </a:solidFill>
              </a:rPr>
              <a:t>a</a:t>
            </a:r>
            <a:r>
              <a:rPr lang="en-US" altLang="zh-CN" sz="2800" b="1" baseline="-30000">
                <a:solidFill>
                  <a:srgbClr val="F3132E"/>
                </a:solidFill>
              </a:rPr>
              <a:t>ij</a:t>
            </a:r>
            <a:r>
              <a:rPr lang="en-US" altLang="zh-CN" sz="2800" b="1">
                <a:solidFill>
                  <a:srgbClr val="F3132E"/>
                </a:solidFill>
              </a:rPr>
              <a:t>=a</a:t>
            </a:r>
            <a:r>
              <a:rPr lang="en-US" altLang="zh-CN" sz="2800" b="1" baseline="-30000">
                <a:solidFill>
                  <a:srgbClr val="F3132E"/>
                </a:solidFill>
              </a:rPr>
              <a:t>ji</a:t>
            </a:r>
            <a:r>
              <a:rPr lang="zh-CN" altLang="en-US" sz="2800" b="1"/>
              <a:t>，我们可以为每一对相等的元素分配一个存储空间，即只存下三角（或上三角）矩阵，从而将</a:t>
            </a:r>
            <a:r>
              <a:rPr lang="en-US" altLang="zh-CN" sz="2800" b="1"/>
              <a:t>n</a:t>
            </a:r>
            <a:r>
              <a:rPr lang="en-US" altLang="zh-CN" sz="2800" b="1" baseline="30000"/>
              <a:t>2</a:t>
            </a:r>
            <a:r>
              <a:rPr lang="zh-CN" altLang="en-US" sz="2800" b="1"/>
              <a:t>个元素压缩到</a:t>
            </a:r>
            <a:r>
              <a:rPr lang="en-US" altLang="zh-CN" sz="2800" b="1"/>
              <a:t>n(n+1)/2</a:t>
            </a:r>
            <a:r>
              <a:rPr lang="zh-CN" altLang="en-US" sz="2800" b="1"/>
              <a:t>个空间中。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8DDD8D31-5EA4-4637-A640-6A0C36DC8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762000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/>
              <a:t>5.3.2 </a:t>
            </a:r>
            <a:r>
              <a:rPr lang="zh-CN" altLang="en-US" sz="3200" b="1"/>
              <a:t>带状矩阵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B2439505-32B3-42AA-AC78-35E122F12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295401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F3132E"/>
                </a:solidFill>
              </a:rPr>
              <a:t>带状矩阵</a:t>
            </a:r>
            <a:r>
              <a:rPr lang="zh-CN" altLang="en-US" b="1"/>
              <a:t>：在矩阵</a:t>
            </a:r>
            <a:r>
              <a:rPr lang="en-US" altLang="zh-CN" b="1"/>
              <a:t>A</a:t>
            </a:r>
            <a:r>
              <a:rPr lang="zh-CN" altLang="en-US" b="1"/>
              <a:t>中，所有的非零元素都集中在以主对角线为中心的带状区域中。最常见的是三对角带状矩阵。 </a:t>
            </a:r>
          </a:p>
        </p:txBody>
      </p:sp>
      <p:grpSp>
        <p:nvGrpSpPr>
          <p:cNvPr id="20488" name="Group 8">
            <a:extLst>
              <a:ext uri="{FF2B5EF4-FFF2-40B4-BE49-F238E27FC236}">
                <a16:creationId xmlns:a16="http://schemas.microsoft.com/office/drawing/2014/main" id="{0D9DB0BF-1DE6-4CA3-9DFD-7BCADF2B425C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133600"/>
            <a:ext cx="4572000" cy="2514600"/>
            <a:chOff x="720" y="1584"/>
            <a:chExt cx="2880" cy="1584"/>
          </a:xfrm>
        </p:grpSpPr>
        <p:sp>
          <p:nvSpPr>
            <p:cNvPr id="20484" name="Text Box 4">
              <a:extLst>
                <a:ext uri="{FF2B5EF4-FFF2-40B4-BE49-F238E27FC236}">
                  <a16:creationId xmlns:a16="http://schemas.microsoft.com/office/drawing/2014/main" id="{5A858D03-8519-4A2E-98EC-38119EEFA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112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/>
                <a:t>A</a:t>
              </a:r>
              <a:r>
                <a:rPr lang="en-US" altLang="zh-CN" sz="2800" b="1" baseline="-25000"/>
                <a:t>n×n</a:t>
              </a:r>
              <a:r>
                <a:rPr lang="en-US" altLang="zh-CN" sz="2800" b="1"/>
                <a:t> =</a:t>
              </a:r>
            </a:p>
          </p:txBody>
        </p:sp>
        <p:sp>
          <p:nvSpPr>
            <p:cNvPr id="20485" name="AutoShape 5">
              <a:extLst>
                <a:ext uri="{FF2B5EF4-FFF2-40B4-BE49-F238E27FC236}">
                  <a16:creationId xmlns:a16="http://schemas.microsoft.com/office/drawing/2014/main" id="{160AB7D5-EE24-4306-AC0A-F62E9F1D3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1584"/>
              <a:ext cx="96" cy="1584"/>
            </a:xfrm>
            <a:prstGeom prst="leftBracket">
              <a:avLst>
                <a:gd name="adj" fmla="val 137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6" name="Text Box 6">
              <a:extLst>
                <a:ext uri="{FF2B5EF4-FFF2-40B4-BE49-F238E27FC236}">
                  <a16:creationId xmlns:a16="http://schemas.microsoft.com/office/drawing/2014/main" id="{7501EFA9-2205-43E7-B38B-5C81687D2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84"/>
              <a:ext cx="2016" cy="1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1"/>
                <a:t>a</a:t>
              </a:r>
              <a:r>
                <a:rPr lang="en-US" altLang="zh-CN" sz="1800" b="1" baseline="-25000"/>
                <a:t>11</a:t>
              </a:r>
              <a:r>
                <a:rPr lang="en-US" altLang="zh-CN" sz="1800" b="1"/>
                <a:t>   a</a:t>
              </a:r>
              <a:r>
                <a:rPr lang="en-US" altLang="zh-CN" sz="1800" b="1" baseline="-25000"/>
                <a:t>12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800" b="1"/>
                <a:t>a</a:t>
              </a:r>
              <a:r>
                <a:rPr lang="en-US" altLang="zh-CN" sz="1800" b="1" baseline="-25000"/>
                <a:t>21</a:t>
              </a:r>
              <a:r>
                <a:rPr lang="en-US" altLang="zh-CN" sz="1800" b="1"/>
                <a:t>   a</a:t>
              </a:r>
              <a:r>
                <a:rPr lang="en-US" altLang="zh-CN" sz="1800" b="1" baseline="-25000"/>
                <a:t>22</a:t>
              </a:r>
              <a:r>
                <a:rPr lang="en-US" altLang="zh-CN" sz="1800" b="1"/>
                <a:t>    a</a:t>
              </a:r>
              <a:r>
                <a:rPr lang="en-US" altLang="zh-CN" sz="1800" b="1" baseline="-25000"/>
                <a:t>23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800" b="1"/>
                <a:t>        a</a:t>
              </a:r>
              <a:r>
                <a:rPr lang="en-US" altLang="zh-CN" sz="1800" b="1" baseline="-25000"/>
                <a:t>32</a:t>
              </a:r>
              <a:r>
                <a:rPr lang="en-US" altLang="zh-CN" sz="1800" b="1"/>
                <a:t>    a</a:t>
              </a:r>
              <a:r>
                <a:rPr lang="en-US" altLang="zh-CN" sz="1800" b="1" baseline="-25000"/>
                <a:t>33</a:t>
              </a:r>
              <a:r>
                <a:rPr lang="en-US" altLang="zh-CN" sz="1800" b="1"/>
                <a:t>    a</a:t>
              </a:r>
              <a:r>
                <a:rPr lang="en-US" altLang="zh-CN" sz="1800" b="1" baseline="-25000"/>
                <a:t>34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800" b="1"/>
                <a:t>                 a</a:t>
              </a:r>
              <a:r>
                <a:rPr lang="en-US" altLang="zh-CN" sz="1800" b="1" baseline="-25000"/>
                <a:t>43</a:t>
              </a:r>
              <a:r>
                <a:rPr lang="en-US" altLang="zh-CN" sz="1800" b="1"/>
                <a:t>    a</a:t>
              </a:r>
              <a:r>
                <a:rPr lang="en-US" altLang="zh-CN" sz="1800" b="1" baseline="-25000"/>
                <a:t>44 </a:t>
              </a:r>
              <a:r>
                <a:rPr lang="en-US" altLang="zh-CN" sz="1800" b="1"/>
                <a:t>   a</a:t>
              </a:r>
              <a:r>
                <a:rPr lang="en-US" altLang="zh-CN" sz="1800" b="1" baseline="-25000"/>
                <a:t>45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800" b="1"/>
                <a:t>                          </a:t>
              </a:r>
              <a:r>
                <a:rPr lang="en-US" altLang="zh-CN" sz="1800" b="1">
                  <a:ea typeface="黑体" panose="02010609060101010101" pitchFamily="49" charset="-122"/>
                </a:rPr>
                <a:t>…      …      …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800" b="1">
                  <a:ea typeface="黑体" panose="02010609060101010101" pitchFamily="49" charset="-122"/>
                </a:rPr>
                <a:t>                                    …      …</a:t>
              </a:r>
            </a:p>
          </p:txBody>
        </p:sp>
        <p:sp>
          <p:nvSpPr>
            <p:cNvPr id="20487" name="AutoShape 7">
              <a:extLst>
                <a:ext uri="{FF2B5EF4-FFF2-40B4-BE49-F238E27FC236}">
                  <a16:creationId xmlns:a16="http://schemas.microsoft.com/office/drawing/2014/main" id="{92106AE4-CEB3-4B2C-A23F-76442F9EB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584"/>
              <a:ext cx="96" cy="1584"/>
            </a:xfrm>
            <a:prstGeom prst="rightBracket">
              <a:avLst>
                <a:gd name="adj" fmla="val 137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90" name="Text Box 10">
            <a:extLst>
              <a:ext uri="{FF2B5EF4-FFF2-40B4-BE49-F238E27FC236}">
                <a16:creationId xmlns:a16="http://schemas.microsoft.com/office/drawing/2014/main" id="{D87DC90D-5DA5-4AC5-B232-1D91CA041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F3132E"/>
                </a:solidFill>
              </a:rPr>
              <a:t>特点</a:t>
            </a:r>
            <a:r>
              <a:rPr lang="en-US" altLang="zh-CN" b="1">
                <a:solidFill>
                  <a:srgbClr val="F3132E"/>
                </a:solidFill>
              </a:rPr>
              <a:t>:</a:t>
            </a:r>
          </a:p>
        </p:txBody>
      </p:sp>
      <p:grpSp>
        <p:nvGrpSpPr>
          <p:cNvPr id="20491" name="Group 11">
            <a:extLst>
              <a:ext uri="{FF2B5EF4-FFF2-40B4-BE49-F238E27FC236}">
                <a16:creationId xmlns:a16="http://schemas.microsoft.com/office/drawing/2014/main" id="{B34BFA36-2AAC-4F51-947E-044204FF89F6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724400"/>
            <a:ext cx="4343400" cy="1143000"/>
            <a:chOff x="2702" y="4827"/>
            <a:chExt cx="3355" cy="1311"/>
          </a:xfrm>
        </p:grpSpPr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5CB90A16-E74C-498A-A3A9-A13D64782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2" y="4827"/>
              <a:ext cx="3355" cy="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000" b="1"/>
                <a:t>           i=1,   j=1,2;</a:t>
              </a:r>
            </a:p>
            <a:p>
              <a:pPr algn="just" eaLnBrk="0" hangingPunct="0"/>
              <a:r>
                <a:rPr kumimoji="0" lang="zh-CN" altLang="en-US" sz="2000" b="1"/>
                <a:t>当</a:t>
              </a:r>
              <a:r>
                <a:rPr kumimoji="0" lang="zh-CN" altLang="en-US" sz="1000"/>
                <a:t>              </a:t>
              </a:r>
              <a:r>
                <a:rPr kumimoji="0" lang="en-US" altLang="zh-CN" sz="2000" b="1"/>
                <a:t>1&lt;i&lt;n</a:t>
              </a:r>
              <a:r>
                <a:rPr kumimoji="0" lang="zh-CN" altLang="en-US" sz="2000" b="1"/>
                <a:t>，</a:t>
              </a:r>
              <a:r>
                <a:rPr kumimoji="0" lang="en-US" altLang="zh-CN" sz="2000" b="1"/>
                <a:t>j=i-1, i, i+1</a:t>
              </a:r>
            </a:p>
            <a:p>
              <a:pPr algn="just" eaLnBrk="0" hangingPunct="0"/>
              <a:r>
                <a:rPr kumimoji="0" lang="en-US" altLang="zh-CN" sz="2000" b="1"/>
                <a:t>           i=n,   j=n-1, n;</a:t>
              </a:r>
            </a:p>
          </p:txBody>
        </p:sp>
        <p:sp>
          <p:nvSpPr>
            <p:cNvPr id="20493" name="AutoShape 13">
              <a:extLst>
                <a:ext uri="{FF2B5EF4-FFF2-40B4-BE49-F238E27FC236}">
                  <a16:creationId xmlns:a16="http://schemas.microsoft.com/office/drawing/2014/main" id="{E46AEAD8-B5D0-4FD6-9F16-9630B2304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986"/>
              <a:ext cx="177" cy="850"/>
            </a:xfrm>
            <a:prstGeom prst="leftBrace">
              <a:avLst>
                <a:gd name="adj1" fmla="val 4001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5" name="Text Box 15">
            <a:extLst>
              <a:ext uri="{FF2B5EF4-FFF2-40B4-BE49-F238E27FC236}">
                <a16:creationId xmlns:a16="http://schemas.microsoft.com/office/drawing/2014/main" id="{DDB4A3BF-3AC8-4D68-8C4A-4C0760AE4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/>
              <a:t>时，</a:t>
            </a:r>
            <a:r>
              <a:rPr lang="en-US" altLang="zh-CN" b="1"/>
              <a:t>a</a:t>
            </a:r>
            <a:r>
              <a:rPr lang="en-US" altLang="zh-CN" b="1" baseline="-30000"/>
              <a:t>ij</a:t>
            </a:r>
            <a:r>
              <a:rPr lang="zh-CN" altLang="en-US" b="1"/>
              <a:t>非零，其他元素均为零。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05E5709E-3F62-4AAA-90BB-98F55542B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9144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        </a:t>
            </a:r>
            <a:r>
              <a:rPr lang="zh-CN" altLang="en-US" sz="2800" b="1"/>
              <a:t>三对角带状矩阵的压缩存储，以行序为主序进行存储，并且只存储非零元素。其方法为：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96300DA6-B845-41A9-B8CB-89095AEB6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81201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</a:rPr>
              <a:t>1. </a:t>
            </a:r>
            <a:r>
              <a:rPr lang="zh-CN" altLang="en-US" sz="2800" b="1">
                <a:solidFill>
                  <a:schemeClr val="tx2"/>
                </a:solidFill>
              </a:rPr>
              <a:t>确定存储该矩阵所需的一维向量空间的大小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A18BF06E-CCA8-444B-957C-FA54B0807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590800"/>
            <a:ext cx="8305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      </a:t>
            </a:r>
            <a:r>
              <a:rPr lang="zh-CN" altLang="en-US" sz="2800" b="1"/>
              <a:t>从三对角带状矩阵中可看出：除第一行和最后一行只有两个元素外，其余各行均有</a:t>
            </a:r>
            <a:r>
              <a:rPr lang="en-US" altLang="zh-CN" sz="2800" b="1"/>
              <a:t>3</a:t>
            </a:r>
            <a:r>
              <a:rPr lang="zh-CN" altLang="en-US" sz="2800" b="1"/>
              <a:t>个非零元素。由此可得到一维向量所需的空间大小为：</a:t>
            </a:r>
            <a:r>
              <a:rPr lang="en-US" altLang="zh-CN" sz="2800" b="1">
                <a:solidFill>
                  <a:srgbClr val="F3132E"/>
                </a:solidFill>
              </a:rPr>
              <a:t>3n-2</a:t>
            </a:r>
            <a:r>
              <a:rPr lang="zh-CN" altLang="en-US" sz="2800" b="1"/>
              <a:t>。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B57989FC-9DCC-4B56-A887-AEAC73035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191001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</a:rPr>
              <a:t>2. </a:t>
            </a:r>
            <a:r>
              <a:rPr lang="zh-CN" altLang="en-US" sz="2800" b="1">
                <a:solidFill>
                  <a:schemeClr val="tx2"/>
                </a:solidFill>
              </a:rPr>
              <a:t>确定非零元素在一维数组空间中的位置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3320D117-A986-45F5-8E6C-6F9FCEC35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953001"/>
            <a:ext cx="8153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LOC[i , j] = LOC[1,1]+3×</a:t>
            </a:r>
            <a:r>
              <a:rPr lang="zh-CN" altLang="en-US" sz="2800" b="1"/>
              <a:t>（</a:t>
            </a:r>
            <a:r>
              <a:rPr lang="en-US" altLang="zh-CN" sz="2800" b="1"/>
              <a:t>i-1</a:t>
            </a:r>
            <a:r>
              <a:rPr lang="zh-CN" altLang="en-US" sz="2800" b="1"/>
              <a:t>）</a:t>
            </a:r>
            <a:r>
              <a:rPr lang="en-US" altLang="zh-CN" sz="2800" b="1"/>
              <a:t>-1+j-i+1</a:t>
            </a:r>
          </a:p>
          <a:p>
            <a:pPr algn="l">
              <a:spcBef>
                <a:spcPct val="50000"/>
              </a:spcBef>
            </a:pPr>
            <a:r>
              <a:rPr lang="en-US" altLang="zh-CN" sz="2800" b="1"/>
              <a:t>                  =LOC[1,1]+2(i-1)+j-1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>
            <a:extLst>
              <a:ext uri="{FF2B5EF4-FFF2-40B4-BE49-F238E27FC236}">
                <a16:creationId xmlns:a16="http://schemas.microsoft.com/office/drawing/2014/main" id="{E9258BF9-84E4-40EB-B4C5-BF4A4C637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838200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/>
              <a:t>5.1 </a:t>
            </a:r>
            <a:r>
              <a:rPr lang="zh-CN" altLang="en-US" sz="3200" b="1"/>
              <a:t>数组的定义和运算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E68F95FA-BD75-4C95-B833-4F608EF0E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8305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数组是一种数据类型。从逻辑结构上看，数组可以看成是一般线性表的扩充。二维数组可以看成是线性表的线性表。例如：</a:t>
            </a:r>
          </a:p>
        </p:txBody>
      </p:sp>
      <p:grpSp>
        <p:nvGrpSpPr>
          <p:cNvPr id="1033" name="Group 9">
            <a:extLst>
              <a:ext uri="{FF2B5EF4-FFF2-40B4-BE49-F238E27FC236}">
                <a16:creationId xmlns:a16="http://schemas.microsoft.com/office/drawing/2014/main" id="{9BA9D32C-8464-4857-A8A7-B6DB5761F56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029200" cy="2362200"/>
            <a:chOff x="576" y="1920"/>
            <a:chExt cx="3168" cy="1488"/>
          </a:xfrm>
        </p:grpSpPr>
        <p:sp>
          <p:nvSpPr>
            <p:cNvPr id="1029" name="AutoShape 5">
              <a:extLst>
                <a:ext uri="{FF2B5EF4-FFF2-40B4-BE49-F238E27FC236}">
                  <a16:creationId xmlns:a16="http://schemas.microsoft.com/office/drawing/2014/main" id="{7178555D-7400-451A-A158-6C4E9B9AE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1968"/>
              <a:ext cx="48" cy="1440"/>
            </a:xfrm>
            <a:prstGeom prst="leftBracket">
              <a:avLst>
                <a:gd name="adj" fmla="val 2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" name="Text Box 6">
              <a:extLst>
                <a:ext uri="{FF2B5EF4-FFF2-40B4-BE49-F238E27FC236}">
                  <a16:creationId xmlns:a16="http://schemas.microsoft.com/office/drawing/2014/main" id="{6704C153-A2B6-450C-A22E-A1B6FB4AC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88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/>
                <a:t>A</a:t>
              </a:r>
              <a:r>
                <a:rPr lang="en-US" altLang="zh-CN" b="1" baseline="-25000"/>
                <a:t>m×n</a:t>
              </a:r>
              <a:r>
                <a:rPr lang="en-US" altLang="zh-CN" b="1"/>
                <a:t>=</a:t>
              </a:r>
              <a:endParaRPr lang="en-US" altLang="zh-CN" b="1" baseline="-25000"/>
            </a:p>
          </p:txBody>
        </p:sp>
        <p:sp>
          <p:nvSpPr>
            <p:cNvPr id="1031" name="Text Box 7">
              <a:extLst>
                <a:ext uri="{FF2B5EF4-FFF2-40B4-BE49-F238E27FC236}">
                  <a16:creationId xmlns:a16="http://schemas.microsoft.com/office/drawing/2014/main" id="{AB595DC6-811D-4E96-A2B6-3F3832F60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016"/>
              <a:ext cx="2208" cy="1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/>
                <a:t>a</a:t>
              </a:r>
              <a:r>
                <a:rPr lang="en-US" altLang="zh-CN" sz="1600" b="1" baseline="-25000"/>
                <a:t>12</a:t>
              </a:r>
              <a:r>
                <a:rPr lang="en-US" altLang="zh-CN" sz="1600" b="1"/>
                <a:t>     a</a:t>
              </a:r>
              <a:r>
                <a:rPr lang="en-US" altLang="zh-CN" sz="1600" b="1" baseline="-25000"/>
                <a:t>12          </a:t>
              </a:r>
              <a:r>
                <a:rPr lang="en-US" altLang="zh-CN" sz="1600" b="1">
                  <a:ea typeface="黑体" panose="02010609060101010101" pitchFamily="49" charset="-122"/>
                </a:rPr>
                <a:t>┅        a</a:t>
              </a:r>
              <a:r>
                <a:rPr lang="en-US" altLang="zh-CN" sz="1600" b="1" baseline="-25000">
                  <a:ea typeface="黑体" panose="02010609060101010101" pitchFamily="49" charset="-122"/>
                </a:rPr>
                <a:t>1j            </a:t>
              </a:r>
              <a:r>
                <a:rPr lang="en-US" altLang="zh-CN" sz="1600" b="1" baseline="-25000"/>
                <a:t> </a:t>
              </a:r>
              <a:r>
                <a:rPr lang="en-US" altLang="zh-CN" sz="1600" b="1">
                  <a:ea typeface="黑体" panose="02010609060101010101" pitchFamily="49" charset="-122"/>
                </a:rPr>
                <a:t>┅       a</a:t>
              </a:r>
              <a:r>
                <a:rPr lang="en-US" altLang="zh-CN" sz="1600" b="1" baseline="-25000">
                  <a:ea typeface="黑体" panose="02010609060101010101" pitchFamily="49" charset="-122"/>
                </a:rPr>
                <a:t>1n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600" b="1"/>
                <a:t>a</a:t>
              </a:r>
              <a:r>
                <a:rPr lang="en-US" altLang="zh-CN" sz="1600" b="1" baseline="-25000"/>
                <a:t>21</a:t>
              </a:r>
              <a:r>
                <a:rPr lang="en-US" altLang="zh-CN" sz="1600" b="1"/>
                <a:t>     a</a:t>
              </a:r>
              <a:r>
                <a:rPr lang="en-US" altLang="zh-CN" sz="1600" b="1" baseline="-25000"/>
                <a:t>22          </a:t>
              </a:r>
              <a:r>
                <a:rPr lang="en-US" altLang="zh-CN" sz="1600" b="1">
                  <a:ea typeface="黑体" panose="02010609060101010101" pitchFamily="49" charset="-122"/>
                </a:rPr>
                <a:t>┅        a</a:t>
              </a:r>
              <a:r>
                <a:rPr lang="en-US" altLang="zh-CN" sz="1600" b="1" baseline="-25000">
                  <a:ea typeface="黑体" panose="02010609060101010101" pitchFamily="49" charset="-122"/>
                </a:rPr>
                <a:t>2j            </a:t>
              </a:r>
              <a:r>
                <a:rPr lang="en-US" altLang="zh-CN" sz="1600" b="1" baseline="-25000"/>
                <a:t> </a:t>
              </a:r>
              <a:r>
                <a:rPr lang="en-US" altLang="zh-CN" sz="1600" b="1">
                  <a:ea typeface="黑体" panose="02010609060101010101" pitchFamily="49" charset="-122"/>
                </a:rPr>
                <a:t>┅       a</a:t>
              </a:r>
              <a:r>
                <a:rPr lang="en-US" altLang="zh-CN" sz="1600" b="1" baseline="-25000">
                  <a:ea typeface="黑体" panose="02010609060101010101" pitchFamily="49" charset="-122"/>
                </a:rPr>
                <a:t>2n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600" b="1">
                  <a:ea typeface="黑体" panose="02010609060101010101" pitchFamily="49" charset="-122"/>
                </a:rPr>
                <a:t>┇      ┇</a:t>
              </a:r>
              <a:endParaRPr lang="en-US" altLang="zh-CN" sz="1600" b="1"/>
            </a:p>
            <a:p>
              <a:pPr algn="l">
                <a:spcBef>
                  <a:spcPct val="50000"/>
                </a:spcBef>
              </a:pPr>
              <a:r>
                <a:rPr lang="en-US" altLang="zh-CN" sz="1600" b="1"/>
                <a:t>a</a:t>
              </a:r>
              <a:r>
                <a:rPr lang="en-US" altLang="zh-CN" sz="1600" b="1" baseline="-25000"/>
                <a:t>i1</a:t>
              </a:r>
              <a:r>
                <a:rPr lang="en-US" altLang="zh-CN" sz="1600" b="1"/>
                <a:t>      a</a:t>
              </a:r>
              <a:r>
                <a:rPr lang="en-US" altLang="zh-CN" sz="1600" b="1" baseline="-25000"/>
                <a:t>i2           </a:t>
              </a:r>
              <a:r>
                <a:rPr lang="en-US" altLang="zh-CN" sz="1600" b="1">
                  <a:ea typeface="黑体" panose="02010609060101010101" pitchFamily="49" charset="-122"/>
                </a:rPr>
                <a:t>┅        a</a:t>
              </a:r>
              <a:r>
                <a:rPr lang="en-US" altLang="zh-CN" sz="1600" b="1" baseline="-25000">
                  <a:ea typeface="黑体" panose="02010609060101010101" pitchFamily="49" charset="-122"/>
                </a:rPr>
                <a:t>ij             </a:t>
              </a:r>
              <a:r>
                <a:rPr lang="en-US" altLang="zh-CN" sz="1600" b="1" baseline="-25000"/>
                <a:t> </a:t>
              </a:r>
              <a:r>
                <a:rPr lang="en-US" altLang="zh-CN" sz="1600" b="1">
                  <a:ea typeface="黑体" panose="02010609060101010101" pitchFamily="49" charset="-122"/>
                </a:rPr>
                <a:t>┅       a</a:t>
              </a:r>
              <a:r>
                <a:rPr lang="en-US" altLang="zh-CN" sz="1600" b="1" baseline="-25000">
                  <a:ea typeface="黑体" panose="02010609060101010101" pitchFamily="49" charset="-122"/>
                </a:rPr>
                <a:t>in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600" b="1">
                  <a:ea typeface="黑体" panose="02010609060101010101" pitchFamily="49" charset="-122"/>
                </a:rPr>
                <a:t>┇       ┇</a:t>
              </a:r>
              <a:endParaRPr lang="en-US" altLang="zh-CN" sz="1600" b="1"/>
            </a:p>
            <a:p>
              <a:pPr algn="l">
                <a:spcBef>
                  <a:spcPct val="50000"/>
                </a:spcBef>
              </a:pPr>
              <a:r>
                <a:rPr lang="en-US" altLang="zh-CN" sz="1600" b="1"/>
                <a:t>a</a:t>
              </a:r>
              <a:r>
                <a:rPr lang="en-US" altLang="zh-CN" sz="1600" b="1" baseline="-25000"/>
                <a:t>m1</a:t>
              </a:r>
              <a:r>
                <a:rPr lang="en-US" altLang="zh-CN" sz="1600" b="1"/>
                <a:t>    a</a:t>
              </a:r>
              <a:r>
                <a:rPr lang="en-US" altLang="zh-CN" sz="1600" b="1" baseline="-25000"/>
                <a:t>m2         </a:t>
              </a:r>
              <a:r>
                <a:rPr lang="en-US" altLang="zh-CN" sz="1600" b="1">
                  <a:ea typeface="黑体" panose="02010609060101010101" pitchFamily="49" charset="-122"/>
                </a:rPr>
                <a:t>┅        a</a:t>
              </a:r>
              <a:r>
                <a:rPr lang="en-US" altLang="zh-CN" sz="1600" b="1" baseline="-25000">
                  <a:ea typeface="黑体" panose="02010609060101010101" pitchFamily="49" charset="-122"/>
                </a:rPr>
                <a:t>mj            </a:t>
              </a:r>
              <a:r>
                <a:rPr lang="en-US" altLang="zh-CN" sz="1600" b="1" baseline="-25000"/>
                <a:t> </a:t>
              </a:r>
              <a:r>
                <a:rPr lang="en-US" altLang="zh-CN" sz="1600" b="1">
                  <a:ea typeface="黑体" panose="02010609060101010101" pitchFamily="49" charset="-122"/>
                </a:rPr>
                <a:t>┅       a</a:t>
              </a:r>
              <a:r>
                <a:rPr lang="en-US" altLang="zh-CN" sz="1600" b="1" baseline="-25000">
                  <a:ea typeface="黑体" panose="02010609060101010101" pitchFamily="49" charset="-122"/>
                </a:rPr>
                <a:t>mn</a:t>
              </a:r>
            </a:p>
          </p:txBody>
        </p:sp>
        <p:sp>
          <p:nvSpPr>
            <p:cNvPr id="1032" name="AutoShape 8">
              <a:extLst>
                <a:ext uri="{FF2B5EF4-FFF2-40B4-BE49-F238E27FC236}">
                  <a16:creationId xmlns:a16="http://schemas.microsoft.com/office/drawing/2014/main" id="{5A616C33-8EA6-4649-8F7F-E3CA9E771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20"/>
              <a:ext cx="48" cy="1488"/>
            </a:xfrm>
            <a:prstGeom prst="rightBracket">
              <a:avLst>
                <a:gd name="adj" fmla="val 25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A8F467CD-3CDD-4AE2-9EA7-594E745A4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83820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/>
              <a:t>5.3.3 </a:t>
            </a:r>
            <a:r>
              <a:rPr lang="zh-CN" altLang="en-US" sz="3200" b="1"/>
              <a:t>稀疏矩阵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AF26EC4D-747B-47F5-B02B-102C84E17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83820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3132E"/>
                </a:solidFill>
              </a:rPr>
              <a:t>稀疏矩阵</a:t>
            </a:r>
            <a:r>
              <a:rPr lang="zh-CN" altLang="en-US" sz="2800" b="1"/>
              <a:t>：指矩阵中大多数元素为零的矩阵。一般地，当非零元素个数只占矩阵元素总数的</a:t>
            </a:r>
            <a:r>
              <a:rPr lang="en-US" altLang="zh-CN" sz="2800" b="1"/>
              <a:t>25%—30%,</a:t>
            </a:r>
            <a:r>
              <a:rPr lang="zh-CN" altLang="en-US" sz="2800" b="1"/>
              <a:t>或低于这个百分数时，我们称这样的矩阵为稀疏矩阵。 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51CF130C-F256-4110-BA41-FA6E5816D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200401"/>
            <a:ext cx="2743200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/>
              <a:t>0     0   3   0    0   15</a:t>
            </a:r>
          </a:p>
          <a:p>
            <a:pPr>
              <a:spcBef>
                <a:spcPct val="50000"/>
              </a:spcBef>
            </a:pPr>
            <a:r>
              <a:rPr lang="en-US" altLang="zh-CN" sz="1800" b="1"/>
              <a:t>12   0   0   0   18   0</a:t>
            </a:r>
          </a:p>
          <a:p>
            <a:pPr>
              <a:spcBef>
                <a:spcPct val="50000"/>
              </a:spcBef>
            </a:pPr>
            <a:r>
              <a:rPr lang="en-US" altLang="zh-CN" sz="1800" b="1"/>
              <a:t> 9    0   0   24   0   0</a:t>
            </a:r>
          </a:p>
          <a:p>
            <a:pPr>
              <a:spcBef>
                <a:spcPct val="50000"/>
              </a:spcBef>
            </a:pPr>
            <a:r>
              <a:rPr lang="en-US" altLang="zh-CN" sz="1800" b="1"/>
              <a:t> 0    0   0    0    0   -7</a:t>
            </a:r>
          </a:p>
          <a:p>
            <a:pPr>
              <a:spcBef>
                <a:spcPct val="50000"/>
              </a:spcBef>
            </a:pPr>
            <a:r>
              <a:rPr lang="en-US" altLang="zh-CN" sz="1800" b="1"/>
              <a:t> 0    0   0    0    0    0</a:t>
            </a:r>
          </a:p>
          <a:p>
            <a:pPr>
              <a:spcBef>
                <a:spcPct val="50000"/>
              </a:spcBef>
            </a:pPr>
            <a:r>
              <a:rPr lang="en-US" altLang="zh-CN" sz="1800" b="1"/>
              <a:t> 0    0   14   0   0    0</a:t>
            </a:r>
          </a:p>
          <a:p>
            <a:pPr>
              <a:spcBef>
                <a:spcPct val="50000"/>
              </a:spcBef>
            </a:pPr>
            <a:r>
              <a:rPr lang="en-US" altLang="zh-CN" sz="1800" b="1"/>
              <a:t> 0    0    0    0   0    0</a:t>
            </a:r>
          </a:p>
        </p:txBody>
      </p:sp>
      <p:grpSp>
        <p:nvGrpSpPr>
          <p:cNvPr id="22545" name="Group 17">
            <a:extLst>
              <a:ext uri="{FF2B5EF4-FFF2-40B4-BE49-F238E27FC236}">
                <a16:creationId xmlns:a16="http://schemas.microsoft.com/office/drawing/2014/main" id="{22C19412-6305-43B2-82FD-72256DF17C3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124200"/>
            <a:ext cx="7543800" cy="2667000"/>
            <a:chOff x="480" y="1968"/>
            <a:chExt cx="4752" cy="1680"/>
          </a:xfrm>
        </p:grpSpPr>
        <p:grpSp>
          <p:nvGrpSpPr>
            <p:cNvPr id="22536" name="Group 8">
              <a:extLst>
                <a:ext uri="{FF2B5EF4-FFF2-40B4-BE49-F238E27FC236}">
                  <a16:creationId xmlns:a16="http://schemas.microsoft.com/office/drawing/2014/main" id="{209917A1-624A-4931-B86B-787B9CA1D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016"/>
              <a:ext cx="2400" cy="1584"/>
              <a:chOff x="480" y="1920"/>
              <a:chExt cx="2400" cy="1584"/>
            </a:xfrm>
          </p:grpSpPr>
          <p:sp>
            <p:nvSpPr>
              <p:cNvPr id="22532" name="Text Box 4">
                <a:extLst>
                  <a:ext uri="{FF2B5EF4-FFF2-40B4-BE49-F238E27FC236}">
                    <a16:creationId xmlns:a16="http://schemas.microsoft.com/office/drawing/2014/main" id="{8D56C4E8-4E97-4319-BA79-6C5DCB99F5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2544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M</a:t>
                </a:r>
                <a:r>
                  <a:rPr lang="en-US" altLang="zh-CN" b="1" baseline="-25000"/>
                  <a:t>6×7</a:t>
                </a:r>
                <a:r>
                  <a:rPr lang="en-US" altLang="zh-CN" b="1"/>
                  <a:t>=</a:t>
                </a:r>
                <a:endParaRPr lang="en-US" altLang="zh-CN" b="1" baseline="-25000"/>
              </a:p>
            </p:txBody>
          </p:sp>
          <p:sp>
            <p:nvSpPr>
              <p:cNvPr id="22533" name="AutoShape 5">
                <a:extLst>
                  <a:ext uri="{FF2B5EF4-FFF2-40B4-BE49-F238E27FC236}">
                    <a16:creationId xmlns:a16="http://schemas.microsoft.com/office/drawing/2014/main" id="{FA8DA9B2-3E15-4972-B39B-9005CD5DA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1920"/>
                <a:ext cx="144" cy="1584"/>
              </a:xfrm>
              <a:prstGeom prst="leftBracket">
                <a:avLst>
                  <a:gd name="adj" fmla="val 91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4" name="Text Box 6">
                <a:extLst>
                  <a:ext uri="{FF2B5EF4-FFF2-40B4-BE49-F238E27FC236}">
                    <a16:creationId xmlns:a16="http://schemas.microsoft.com/office/drawing/2014/main" id="{4155CFDB-7EF9-4378-8BEE-0449AE2E10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968"/>
                <a:ext cx="1632" cy="1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800" b="1"/>
                  <a:t>0   12   9    0   0    0    0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800" b="1"/>
                  <a:t>0    0    0    0   0    0    0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800" b="1"/>
                  <a:t>-3   0    0    0   0   14   0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800" b="1"/>
                  <a:t>0    0   24   0   0    0    0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800" b="1"/>
                  <a:t>0   18   0    0   0    0    0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800" b="1"/>
                  <a:t>15   0   0   -7   0    0    0</a:t>
                </a:r>
              </a:p>
            </p:txBody>
          </p:sp>
          <p:sp>
            <p:nvSpPr>
              <p:cNvPr id="22535" name="AutoShape 7">
                <a:extLst>
                  <a:ext uri="{FF2B5EF4-FFF2-40B4-BE49-F238E27FC236}">
                    <a16:creationId xmlns:a16="http://schemas.microsoft.com/office/drawing/2014/main" id="{0779514E-B081-4BD7-BE45-14BE6F5B0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920"/>
                <a:ext cx="48" cy="1584"/>
              </a:xfrm>
              <a:prstGeom prst="rightBracket">
                <a:avLst>
                  <a:gd name="adj" fmla="val 27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544" name="Group 16">
              <a:extLst>
                <a:ext uri="{FF2B5EF4-FFF2-40B4-BE49-F238E27FC236}">
                  <a16:creationId xmlns:a16="http://schemas.microsoft.com/office/drawing/2014/main" id="{F5A3EBC1-C335-4CBA-988F-906F20EDA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968"/>
              <a:ext cx="2208" cy="1680"/>
              <a:chOff x="3024" y="1968"/>
              <a:chExt cx="2208" cy="1680"/>
            </a:xfrm>
          </p:grpSpPr>
          <p:sp>
            <p:nvSpPr>
              <p:cNvPr id="22538" name="Text Box 10">
                <a:extLst>
                  <a:ext uri="{FF2B5EF4-FFF2-40B4-BE49-F238E27FC236}">
                    <a16:creationId xmlns:a16="http://schemas.microsoft.com/office/drawing/2014/main" id="{DD8EE983-5B9B-45BF-8B92-9897189CB5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688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N</a:t>
                </a:r>
                <a:r>
                  <a:rPr lang="en-US" altLang="zh-CN" b="1" baseline="-25000"/>
                  <a:t>6×7</a:t>
                </a:r>
                <a:r>
                  <a:rPr lang="en-US" altLang="zh-CN" b="1"/>
                  <a:t>=</a:t>
                </a:r>
                <a:endParaRPr lang="en-US" altLang="zh-CN" b="1" baseline="-25000"/>
              </a:p>
            </p:txBody>
          </p:sp>
          <p:sp>
            <p:nvSpPr>
              <p:cNvPr id="22540" name="AutoShape 12">
                <a:extLst>
                  <a:ext uri="{FF2B5EF4-FFF2-40B4-BE49-F238E27FC236}">
                    <a16:creationId xmlns:a16="http://schemas.microsoft.com/office/drawing/2014/main" id="{933A93D4-A7E8-4BD6-A295-2166E04D6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" y="2016"/>
                <a:ext cx="48" cy="1632"/>
              </a:xfrm>
              <a:prstGeom prst="leftBracket">
                <a:avLst>
                  <a:gd name="adj" fmla="val 283333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2" name="AutoShape 14">
                <a:extLst>
                  <a:ext uri="{FF2B5EF4-FFF2-40B4-BE49-F238E27FC236}">
                    <a16:creationId xmlns:a16="http://schemas.microsoft.com/office/drawing/2014/main" id="{1FD625FA-E20C-485D-894E-AA7E389FF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4" y="1968"/>
                <a:ext cx="48" cy="1680"/>
              </a:xfrm>
              <a:prstGeom prst="rightBracket">
                <a:avLst>
                  <a:gd name="adj" fmla="val 291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F7570F48-3082-45CD-8391-7CB4FB60B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990601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1. </a:t>
            </a:r>
            <a:r>
              <a:rPr lang="zh-CN" altLang="en-US" sz="2800" b="1"/>
              <a:t>稀疏矩阵的三元组表表示法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05570CEE-6C76-4927-99D3-C026E1694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00201"/>
            <a:ext cx="8305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 b="1"/>
              <a:t>      </a:t>
            </a:r>
            <a:r>
              <a:rPr lang="zh-CN" altLang="en-US" sz="2800" b="1"/>
              <a:t>对于稀疏矩阵的压缩存储要求在存储非零元素的同时，还必须存储该非零元素在矩阵中所处的行号和列号。我们将这种存储方法叫做稀疏矩阵的三元组表示法。</a:t>
            </a:r>
            <a:r>
              <a:rPr lang="zh-CN" altLang="en-US"/>
              <a:t> </a:t>
            </a:r>
          </a:p>
        </p:txBody>
      </p:sp>
      <p:grpSp>
        <p:nvGrpSpPr>
          <p:cNvPr id="23557" name="Group 5">
            <a:extLst>
              <a:ext uri="{FF2B5EF4-FFF2-40B4-BE49-F238E27FC236}">
                <a16:creationId xmlns:a16="http://schemas.microsoft.com/office/drawing/2014/main" id="{651D911D-5BF0-4C8D-A0F3-49EEFC7AE850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267200"/>
            <a:ext cx="5715000" cy="1778000"/>
            <a:chOff x="2157" y="9264"/>
            <a:chExt cx="5640" cy="1793"/>
          </a:xfrm>
        </p:grpSpPr>
        <p:grpSp>
          <p:nvGrpSpPr>
            <p:cNvPr id="23558" name="Group 6">
              <a:extLst>
                <a:ext uri="{FF2B5EF4-FFF2-40B4-BE49-F238E27FC236}">
                  <a16:creationId xmlns:a16="http://schemas.microsoft.com/office/drawing/2014/main" id="{AB044356-71ED-4DE6-A170-9EDD67CF0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7" y="10568"/>
              <a:ext cx="2400" cy="489"/>
              <a:chOff x="2757" y="9916"/>
              <a:chExt cx="2400" cy="489"/>
            </a:xfrm>
          </p:grpSpPr>
          <p:sp>
            <p:nvSpPr>
              <p:cNvPr id="23559" name="Text Box 7">
                <a:extLst>
                  <a:ext uri="{FF2B5EF4-FFF2-40B4-BE49-F238E27FC236}">
                    <a16:creationId xmlns:a16="http://schemas.microsoft.com/office/drawing/2014/main" id="{858BBD94-FACA-45DA-BE58-570CBB0D3C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7" y="9916"/>
                <a:ext cx="2400" cy="48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2000" b="1"/>
                  <a:t>row        col      value</a:t>
                </a:r>
              </a:p>
            </p:txBody>
          </p:sp>
          <p:sp>
            <p:nvSpPr>
              <p:cNvPr id="23560" name="Line 8">
                <a:extLst>
                  <a:ext uri="{FF2B5EF4-FFF2-40B4-BE49-F238E27FC236}">
                    <a16:creationId xmlns:a16="http://schemas.microsoft.com/office/drawing/2014/main" id="{E74E87E9-C7C9-455E-AD28-266E47FF2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7" y="9916"/>
                <a:ext cx="0" cy="4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1" name="Line 9">
                <a:extLst>
                  <a:ext uri="{FF2B5EF4-FFF2-40B4-BE49-F238E27FC236}">
                    <a16:creationId xmlns:a16="http://schemas.microsoft.com/office/drawing/2014/main" id="{B172539E-6CB7-4FA9-B68A-A7F668A5B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7" y="9916"/>
                <a:ext cx="0" cy="4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62" name="AutoShape 10">
              <a:extLst>
                <a:ext uri="{FF2B5EF4-FFF2-40B4-BE49-F238E27FC236}">
                  <a16:creationId xmlns:a16="http://schemas.microsoft.com/office/drawing/2014/main" id="{0D734A0B-0B15-4F57-A4A4-13B68E36D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9264"/>
              <a:ext cx="1560" cy="815"/>
            </a:xfrm>
            <a:prstGeom prst="wedgeRoundRectCallout">
              <a:avLst>
                <a:gd name="adj1" fmla="val 64486"/>
                <a:gd name="adj2" fmla="val 109875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 sz="1800" b="1"/>
                <a:t>该非零元素所在的行号</a:t>
              </a:r>
            </a:p>
          </p:txBody>
        </p:sp>
        <p:sp>
          <p:nvSpPr>
            <p:cNvPr id="23563" name="AutoShape 11">
              <a:extLst>
                <a:ext uri="{FF2B5EF4-FFF2-40B4-BE49-F238E27FC236}">
                  <a16:creationId xmlns:a16="http://schemas.microsoft.com/office/drawing/2014/main" id="{2F980049-F115-4497-B8C2-03317542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9264"/>
              <a:ext cx="1800" cy="815"/>
            </a:xfrm>
            <a:prstGeom prst="wedgeRoundRectCallout">
              <a:avLst>
                <a:gd name="adj1" fmla="val 21889"/>
                <a:gd name="adj2" fmla="val 107792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 sz="1800" b="1"/>
                <a:t>该非零元素所在的列号</a:t>
              </a:r>
            </a:p>
          </p:txBody>
        </p:sp>
        <p:sp>
          <p:nvSpPr>
            <p:cNvPr id="23564" name="AutoShape 12">
              <a:extLst>
                <a:ext uri="{FF2B5EF4-FFF2-40B4-BE49-F238E27FC236}">
                  <a16:creationId xmlns:a16="http://schemas.microsoft.com/office/drawing/2014/main" id="{F38F2FDD-10B7-491B-AE6F-DF8B1FDD3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7" y="9264"/>
              <a:ext cx="1800" cy="815"/>
            </a:xfrm>
            <a:prstGeom prst="wedgeRoundRectCallout">
              <a:avLst>
                <a:gd name="adj1" fmla="val -32944"/>
                <a:gd name="adj2" fmla="val 107792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 sz="1800" b="1"/>
                <a:t>该非零元素的值</a:t>
              </a:r>
            </a:p>
          </p:txBody>
        </p:sp>
      </p:grpSp>
      <p:sp>
        <p:nvSpPr>
          <p:cNvPr id="23566" name="Text Box 14">
            <a:extLst>
              <a:ext uri="{FF2B5EF4-FFF2-40B4-BE49-F238E27FC236}">
                <a16:creationId xmlns:a16="http://schemas.microsoft.com/office/drawing/2014/main" id="{CA5375BE-E3CC-4E70-9A03-B9D2DEAE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505201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每个非零元素在一维数组中的表示形式</a:t>
            </a:r>
            <a:r>
              <a:rPr lang="zh-CN" altLang="en-US" sz="2800" b="1">
                <a:solidFill>
                  <a:srgbClr val="000000"/>
                </a:solidFill>
              </a:rPr>
              <a:t>如图所示：</a:t>
            </a:r>
            <a:r>
              <a:rPr lang="zh-CN" altLang="en-US" b="1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192AED40-36E8-4541-AC23-2D2E662F9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762001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三元组表的类型说明：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C6523863-C1DA-4CD4-860B-75E0E1B20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371601"/>
            <a:ext cx="83058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/>
              <a:t>#define MAXSIZE 1000  /*</a:t>
            </a:r>
            <a:r>
              <a:rPr lang="zh-CN" altLang="en-US" b="1"/>
              <a:t>非零元素的个数最多为</a:t>
            </a:r>
            <a:r>
              <a:rPr lang="en-US" altLang="zh-CN" b="1"/>
              <a:t>1000*/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	typedef struct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	{int  row,  col;  /*</a:t>
            </a:r>
            <a:r>
              <a:rPr lang="zh-CN" altLang="en-US" b="1"/>
              <a:t>该非零元素的行下标和列下标*</a:t>
            </a:r>
            <a:r>
              <a:rPr lang="en-US" altLang="zh-CN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              ElementType  e</a:t>
            </a:r>
            <a:r>
              <a:rPr lang="zh-CN" altLang="en-US" b="1"/>
              <a:t>； </a:t>
            </a:r>
            <a:r>
              <a:rPr lang="en-US" altLang="zh-CN" b="1"/>
              <a:t>/*</a:t>
            </a:r>
            <a:r>
              <a:rPr lang="zh-CN" altLang="en-US" b="1"/>
              <a:t>该非零元素的值*</a:t>
            </a:r>
            <a:r>
              <a:rPr lang="en-US" altLang="zh-CN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	}Triple;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	typedef struct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        {</a:t>
            </a:r>
            <a:r>
              <a:rPr lang="en-US" altLang="zh-CN" sz="2000" b="1"/>
              <a:t>Triple  data[MAXSIZE+1];</a:t>
            </a:r>
            <a:r>
              <a:rPr lang="en-US" altLang="zh-CN" b="1"/>
              <a:t>  </a:t>
            </a:r>
            <a:r>
              <a:rPr lang="en-US" altLang="zh-CN" sz="1800" b="1"/>
              <a:t>/* </a:t>
            </a:r>
            <a:r>
              <a:rPr lang="zh-CN" altLang="en-US" sz="1800" b="1"/>
              <a:t>非零元素的三元组表 。</a:t>
            </a:r>
            <a:r>
              <a:rPr lang="en-US" altLang="zh-CN" sz="1800" b="1"/>
              <a:t>data[0]</a:t>
            </a:r>
            <a:r>
              <a:rPr lang="zh-CN" altLang="en-US" sz="1800" b="1"/>
              <a:t>未用*</a:t>
            </a:r>
            <a:r>
              <a:rPr lang="en-US" altLang="zh-CN" sz="18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	int m, n, len;  /*</a:t>
            </a:r>
            <a:r>
              <a:rPr lang="zh-CN" altLang="en-US" b="1"/>
              <a:t>矩阵的行数、列数和非零元素的个数*</a:t>
            </a:r>
            <a:r>
              <a:rPr lang="en-US" altLang="zh-CN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        }TSMatrix</a:t>
            </a:r>
            <a:r>
              <a:rPr lang="zh-CN" altLang="en-US" b="1"/>
              <a:t>；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50E0B3D9-E5BB-4254-B6E3-7FB80BA23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838201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1</a:t>
            </a:r>
            <a:r>
              <a:rPr lang="zh-CN" altLang="en-US" sz="2800" b="1"/>
              <a:t>）用三元组表实现稀疏矩阵的转置运算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DD189CA2-81CB-4F95-A071-7CF0F1348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295400"/>
            <a:ext cx="83058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b="1"/>
              <a:t>矩阵转置：指变换元素的位置，把位于（</a:t>
            </a:r>
            <a:r>
              <a:rPr lang="en-US" altLang="zh-CN" sz="2600" b="1"/>
              <a:t>row</a:t>
            </a:r>
            <a:r>
              <a:rPr lang="zh-CN" altLang="en-US" sz="2600" b="1"/>
              <a:t>，</a:t>
            </a:r>
            <a:r>
              <a:rPr lang="en-US" altLang="zh-CN" sz="2600" b="1"/>
              <a:t>col</a:t>
            </a:r>
            <a:r>
              <a:rPr lang="zh-CN" altLang="en-US" sz="2600" b="1"/>
              <a:t>）位置上的元素换到（</a:t>
            </a:r>
            <a:r>
              <a:rPr lang="en-US" altLang="zh-CN" sz="2600" b="1"/>
              <a:t>col </a:t>
            </a:r>
            <a:r>
              <a:rPr lang="zh-CN" altLang="en-US" sz="2600" b="1"/>
              <a:t>，</a:t>
            </a:r>
            <a:r>
              <a:rPr lang="en-US" altLang="zh-CN" sz="2600" b="1"/>
              <a:t>row</a:t>
            </a:r>
            <a:r>
              <a:rPr lang="zh-CN" altLang="en-US" sz="2600" b="1"/>
              <a:t>）位置上，也就是说，把元素的行列互换。</a:t>
            </a:r>
            <a:r>
              <a:rPr lang="zh-CN" altLang="en-US" b="1"/>
              <a:t> 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302CAB68-62A7-4581-841E-424953131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590800"/>
            <a:ext cx="8305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b="1"/>
              <a:t>采用矩阵的正常存储方式时，实现矩阵转置的经典算法如下</a:t>
            </a:r>
            <a:r>
              <a:rPr lang="zh-CN" altLang="en-US" sz="2600" b="1">
                <a:solidFill>
                  <a:srgbClr val="000000"/>
                </a:solidFill>
              </a:rPr>
              <a:t>：</a:t>
            </a:r>
            <a:r>
              <a:rPr lang="zh-CN" altLang="en-US" sz="2800" b="1"/>
              <a:t> 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8C379BDC-682F-4E9E-BC1F-AE5923A10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05201"/>
            <a:ext cx="85344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/>
              <a:t>Void TransMatrix</a:t>
            </a:r>
            <a:r>
              <a:rPr lang="zh-CN" altLang="en-US" sz="2000" b="1"/>
              <a:t>（</a:t>
            </a:r>
            <a:r>
              <a:rPr lang="en-US" altLang="zh-CN" sz="2000" b="1"/>
              <a:t>ElementType source[n][m], ElementType dest[m][n]</a:t>
            </a:r>
            <a:r>
              <a:rPr lang="zh-CN" altLang="en-US" sz="2000" b="1"/>
              <a:t>）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/>
              <a:t>{/*Source</a:t>
            </a:r>
            <a:r>
              <a:rPr lang="zh-CN" altLang="en-US" sz="2000" b="1"/>
              <a:t>和</a:t>
            </a:r>
            <a:r>
              <a:rPr lang="en-US" altLang="zh-CN" sz="2000" b="1"/>
              <a:t>dest</a:t>
            </a:r>
            <a:r>
              <a:rPr lang="zh-CN" altLang="en-US" sz="2000" b="1"/>
              <a:t>分别为被转置的矩阵和转置后的矩阵（用二维数组表示）*</a:t>
            </a:r>
            <a:r>
              <a:rPr lang="en-US" altLang="zh-CN" sz="2000" b="1"/>
              <a:t>/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/>
              <a:t>  int i, j;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/>
              <a:t>for(i=0;i&lt;m;i++)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/>
              <a:t>     for (j=0;j&lt; n;j++)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/>
              <a:t>dest[i][ j]=source[j] [i] ;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/>
              <a:t> 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>
            <a:extLst>
              <a:ext uri="{FF2B5EF4-FFF2-40B4-BE49-F238E27FC236}">
                <a16:creationId xmlns:a16="http://schemas.microsoft.com/office/drawing/2014/main" id="{7E44E9C8-B8B5-417D-9038-F974F3F9C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838201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实现转置的简单方法：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7D2BDC78-C1ED-4961-A466-6B85696D3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716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①</a:t>
            </a:r>
            <a:r>
              <a:rPr lang="zh-CN" altLang="en-US" sz="2800" b="1"/>
              <a:t>矩阵</a:t>
            </a:r>
            <a:r>
              <a:rPr lang="en-US" altLang="zh-CN" sz="2800" b="1"/>
              <a:t>source</a:t>
            </a:r>
            <a:r>
              <a:rPr lang="zh-CN" altLang="en-US" sz="2800" b="1"/>
              <a:t>的三元组表</a:t>
            </a:r>
            <a:r>
              <a:rPr lang="en-US" altLang="zh-CN" sz="2800" b="1"/>
              <a:t>A</a:t>
            </a:r>
            <a:r>
              <a:rPr lang="zh-CN" altLang="en-US" sz="2800" b="1"/>
              <a:t>的行、列互换就可以得到</a:t>
            </a:r>
            <a:r>
              <a:rPr lang="en-US" altLang="zh-CN" sz="2800" b="1"/>
              <a:t>B</a:t>
            </a:r>
            <a:r>
              <a:rPr lang="zh-CN" altLang="en-US" sz="2800" b="1"/>
              <a:t>中的元素，</a:t>
            </a:r>
            <a:r>
              <a:rPr lang="zh-CN" altLang="en-US" sz="2800" b="1">
                <a:solidFill>
                  <a:srgbClr val="000000"/>
                </a:solidFill>
              </a:rPr>
              <a:t>如图</a:t>
            </a:r>
            <a:r>
              <a:rPr lang="zh-CN" altLang="en-US" sz="2800"/>
              <a:t> ：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142C0DF7-6D2D-43FC-AB6E-61B6A77A0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733800"/>
            <a:ext cx="8305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②</a:t>
            </a:r>
            <a:r>
              <a:rPr lang="zh-CN" altLang="en-US" sz="2800" b="1"/>
              <a:t>为了保证转置后的矩阵的三元组表</a:t>
            </a:r>
            <a:r>
              <a:rPr lang="en-US" altLang="zh-CN" sz="2800" b="1"/>
              <a:t>B</a:t>
            </a:r>
            <a:r>
              <a:rPr lang="zh-CN" altLang="en-US" sz="2800" b="1"/>
              <a:t>也是以“行序为主序”进行存放，则需要对行、列互换后的三元组</a:t>
            </a:r>
            <a:r>
              <a:rPr lang="en-US" altLang="zh-CN" sz="2800" b="1"/>
              <a:t>B</a:t>
            </a:r>
            <a:r>
              <a:rPr lang="zh-CN" altLang="en-US" sz="2800" b="1"/>
              <a:t>，按</a:t>
            </a:r>
            <a:r>
              <a:rPr lang="en-US" altLang="zh-CN" sz="2800" b="1"/>
              <a:t>B</a:t>
            </a:r>
            <a:r>
              <a:rPr lang="zh-CN" altLang="en-US" sz="2800" b="1"/>
              <a:t>的行下标（即</a:t>
            </a:r>
            <a:r>
              <a:rPr lang="en-US" altLang="zh-CN" sz="2800" b="1"/>
              <a:t>A</a:t>
            </a:r>
            <a:r>
              <a:rPr lang="zh-CN" altLang="en-US" sz="2800" b="1"/>
              <a:t>的列下标）大小重新排序。 </a:t>
            </a:r>
          </a:p>
        </p:txBody>
      </p:sp>
      <p:grpSp>
        <p:nvGrpSpPr>
          <p:cNvPr id="26640" name="Group 16">
            <a:extLst>
              <a:ext uri="{FF2B5EF4-FFF2-40B4-BE49-F238E27FC236}">
                <a16:creationId xmlns:a16="http://schemas.microsoft.com/office/drawing/2014/main" id="{6593DF4D-850C-41BC-A52B-BBEB62B29D0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590800"/>
            <a:ext cx="4572000" cy="914400"/>
            <a:chOff x="1296" y="1632"/>
            <a:chExt cx="2832" cy="626"/>
          </a:xfrm>
        </p:grpSpPr>
        <p:grpSp>
          <p:nvGrpSpPr>
            <p:cNvPr id="26632" name="Group 8">
              <a:extLst>
                <a:ext uri="{FF2B5EF4-FFF2-40B4-BE49-F238E27FC236}">
                  <a16:creationId xmlns:a16="http://schemas.microsoft.com/office/drawing/2014/main" id="{DFB38D1A-4DCC-43D9-937A-2371131AB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872"/>
              <a:ext cx="500" cy="386"/>
              <a:chOff x="5922" y="9279"/>
              <a:chExt cx="627" cy="747"/>
            </a:xfrm>
          </p:grpSpPr>
          <p:sp>
            <p:nvSpPr>
              <p:cNvPr id="26633" name="Text Box 9">
                <a:extLst>
                  <a:ext uri="{FF2B5EF4-FFF2-40B4-BE49-F238E27FC236}">
                    <a16:creationId xmlns:a16="http://schemas.microsoft.com/office/drawing/2014/main" id="{B5F23C22-F67D-4930-AA71-3FCBD4B54E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22" y="9570"/>
                <a:ext cx="627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2000" b="1"/>
                  <a:t> B</a:t>
                </a:r>
              </a:p>
            </p:txBody>
          </p:sp>
          <p:sp>
            <p:nvSpPr>
              <p:cNvPr id="26634" name="Line 10">
                <a:extLst>
                  <a:ext uri="{FF2B5EF4-FFF2-40B4-BE49-F238E27FC236}">
                    <a16:creationId xmlns:a16="http://schemas.microsoft.com/office/drawing/2014/main" id="{A9981152-92B9-4CB6-8239-1FB5AC6D4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13" y="9279"/>
                <a:ext cx="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35" name="Group 11">
              <a:extLst>
                <a:ext uri="{FF2B5EF4-FFF2-40B4-BE49-F238E27FC236}">
                  <a16:creationId xmlns:a16="http://schemas.microsoft.com/office/drawing/2014/main" id="{79F90142-BE9B-4D6A-BB46-79D13E02F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632"/>
              <a:ext cx="2832" cy="598"/>
              <a:chOff x="3243" y="8870"/>
              <a:chExt cx="3549" cy="1156"/>
            </a:xfrm>
          </p:grpSpPr>
          <p:sp>
            <p:nvSpPr>
              <p:cNvPr id="26636" name="Line 12">
                <a:extLst>
                  <a:ext uri="{FF2B5EF4-FFF2-40B4-BE49-F238E27FC236}">
                    <a16:creationId xmlns:a16="http://schemas.microsoft.com/office/drawing/2014/main" id="{3EF280E3-80D5-4D7B-A036-B3D63100D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3" y="9279"/>
                <a:ext cx="0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7" name="Text Box 13">
                <a:extLst>
                  <a:ext uri="{FF2B5EF4-FFF2-40B4-BE49-F238E27FC236}">
                    <a16:creationId xmlns:a16="http://schemas.microsoft.com/office/drawing/2014/main" id="{F43C1CAC-62B8-41D1-84E9-618DDA726C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8870"/>
                <a:ext cx="3549" cy="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zh-CN" altLang="en-US" b="1"/>
                  <a:t>（</a:t>
                </a:r>
                <a:r>
                  <a:rPr kumimoji="0" lang="en-US" altLang="zh-CN" b="1"/>
                  <a:t>i</a:t>
                </a:r>
                <a:r>
                  <a:rPr kumimoji="0" lang="zh-CN" altLang="en-US" b="1"/>
                  <a:t>，</a:t>
                </a:r>
                <a:r>
                  <a:rPr kumimoji="0" lang="en-US" altLang="zh-CN" b="1"/>
                  <a:t>j</a:t>
                </a:r>
                <a:r>
                  <a:rPr kumimoji="0" lang="zh-CN" altLang="en-US" b="1"/>
                  <a:t>，</a:t>
                </a:r>
                <a:r>
                  <a:rPr kumimoji="0" lang="en-US" altLang="zh-CN" b="1"/>
                  <a:t>x</a:t>
                </a:r>
                <a:r>
                  <a:rPr kumimoji="0" lang="zh-CN" altLang="en-US" b="1"/>
                  <a:t>）</a:t>
                </a:r>
                <a:r>
                  <a:rPr kumimoji="0" lang="en-US" altLang="zh-CN" b="1"/>
                  <a:t>————</a:t>
                </a:r>
                <a:r>
                  <a:rPr kumimoji="0" lang="zh-CN" altLang="en-US" b="1"/>
                  <a:t>（</a:t>
                </a:r>
                <a:r>
                  <a:rPr kumimoji="0" lang="en-US" altLang="zh-CN" b="1"/>
                  <a:t>j</a:t>
                </a:r>
                <a:r>
                  <a:rPr kumimoji="0" lang="zh-CN" altLang="en-US" b="1"/>
                  <a:t>，</a:t>
                </a:r>
                <a:r>
                  <a:rPr kumimoji="0" lang="en-US" altLang="zh-CN" b="1"/>
                  <a:t>i</a:t>
                </a:r>
                <a:r>
                  <a:rPr kumimoji="0" lang="zh-CN" altLang="en-US" b="1"/>
                  <a:t>，</a:t>
                </a:r>
                <a:r>
                  <a:rPr kumimoji="0" lang="en-US" altLang="zh-CN" b="1"/>
                  <a:t>x</a:t>
                </a:r>
                <a:r>
                  <a:rPr kumimoji="0" lang="zh-CN" altLang="en-US" b="1"/>
                  <a:t>）</a:t>
                </a:r>
              </a:p>
            </p:txBody>
          </p:sp>
          <p:sp>
            <p:nvSpPr>
              <p:cNvPr id="26638" name="Text Box 14">
                <a:extLst>
                  <a:ext uri="{FF2B5EF4-FFF2-40B4-BE49-F238E27FC236}">
                    <a16:creationId xmlns:a16="http://schemas.microsoft.com/office/drawing/2014/main" id="{CE7D6791-90EC-4A36-9BC4-CF2A2E82E5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5" y="9570"/>
                <a:ext cx="513" cy="4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 sz="2000" b="1"/>
                  <a:t> A</a:t>
                </a:r>
              </a:p>
            </p:txBody>
          </p:sp>
        </p:grpSp>
      </p:grpSp>
      <p:sp>
        <p:nvSpPr>
          <p:cNvPr id="26641" name="Text Box 17">
            <a:extLst>
              <a:ext uri="{FF2B5EF4-FFF2-40B4-BE49-F238E27FC236}">
                <a16:creationId xmlns:a16="http://schemas.microsoft.com/office/drawing/2014/main" id="{BB008092-61F6-4EF5-BAAA-1BD9BAD7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334001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两种处理转置算法如下：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>
            <a:extLst>
              <a:ext uri="{FF2B5EF4-FFF2-40B4-BE49-F238E27FC236}">
                <a16:creationId xmlns:a16="http://schemas.microsoft.com/office/drawing/2014/main" id="{D10D720B-F38A-489B-A5AA-58C3F03D7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算法一、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B75A39B2-47D8-45B1-8AFE-B1DD76F7C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125538"/>
            <a:ext cx="8305800" cy="573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800" b="1"/>
              <a:t>void TransposeTSMatrix(TSMatrix  A,  TSMatrix  * B)</a:t>
            </a:r>
          </a:p>
          <a:p>
            <a:pPr algn="just">
              <a:spcBef>
                <a:spcPct val="50000"/>
              </a:spcBef>
            </a:pPr>
            <a:r>
              <a:rPr lang="en-US" altLang="zh-CN" sz="1800" b="1"/>
              <a:t>{ /*</a:t>
            </a:r>
            <a:r>
              <a:rPr lang="zh-CN" altLang="en-US" sz="1800" b="1"/>
              <a:t>把矩阵</a:t>
            </a:r>
            <a:r>
              <a:rPr lang="en-US" altLang="zh-CN" sz="1800" b="1"/>
              <a:t>A</a:t>
            </a:r>
            <a:r>
              <a:rPr lang="zh-CN" altLang="en-US" sz="1800" b="1"/>
              <a:t>转置到</a:t>
            </a:r>
            <a:r>
              <a:rPr lang="en-US" altLang="zh-CN" sz="1800" b="1"/>
              <a:t>B</a:t>
            </a:r>
            <a:r>
              <a:rPr lang="zh-CN" altLang="en-US" sz="1800" b="1"/>
              <a:t>所指向的矩阵中去。矩阵用三元组表表示*</a:t>
            </a:r>
            <a:r>
              <a:rPr lang="en-US" altLang="zh-CN" sz="18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1800" b="1"/>
              <a:t>  int  i , j, k ;</a:t>
            </a:r>
          </a:p>
          <a:p>
            <a:pPr algn="just">
              <a:spcBef>
                <a:spcPct val="50000"/>
              </a:spcBef>
            </a:pPr>
            <a:r>
              <a:rPr lang="en-US" altLang="zh-CN" sz="1800" b="1"/>
              <a:t>  B-&gt;m= A.n ; B-&gt;n= A.m ; B-&gt;len= A.len ;</a:t>
            </a:r>
          </a:p>
          <a:p>
            <a:pPr algn="just">
              <a:spcBef>
                <a:spcPct val="50000"/>
              </a:spcBef>
            </a:pPr>
            <a:r>
              <a:rPr lang="en-US" altLang="zh-CN" sz="1800" b="1"/>
              <a:t>  if(B-&gt;len&gt;0)</a:t>
            </a:r>
          </a:p>
          <a:p>
            <a:pPr algn="just">
              <a:spcBef>
                <a:spcPct val="50000"/>
              </a:spcBef>
            </a:pPr>
            <a:r>
              <a:rPr lang="en-US" altLang="zh-CN" sz="1800" b="1"/>
              <a:t>	{  j=1;</a:t>
            </a:r>
          </a:p>
          <a:p>
            <a:pPr algn="just">
              <a:spcBef>
                <a:spcPct val="50000"/>
              </a:spcBef>
            </a:pPr>
            <a:r>
              <a:rPr lang="en-US" altLang="zh-CN" sz="1800" b="1"/>
              <a:t>	   for(k=1; k&lt;=A.n; k++) </a:t>
            </a:r>
          </a:p>
          <a:p>
            <a:pPr algn="just">
              <a:spcBef>
                <a:spcPct val="50000"/>
              </a:spcBef>
            </a:pPr>
            <a:r>
              <a:rPr lang="en-US" altLang="zh-CN" sz="1800" b="1"/>
              <a:t>	     for(i=1; i&lt;=A.len; i++)</a:t>
            </a:r>
          </a:p>
          <a:p>
            <a:pPr algn="just">
              <a:spcBef>
                <a:spcPct val="50000"/>
              </a:spcBef>
            </a:pPr>
            <a:r>
              <a:rPr lang="en-US" altLang="zh-CN" sz="1800" b="1"/>
              <a:t>	        if(A.data[i].col==k)</a:t>
            </a:r>
          </a:p>
          <a:p>
            <a:pPr algn="just">
              <a:spcBef>
                <a:spcPct val="50000"/>
              </a:spcBef>
            </a:pPr>
            <a:r>
              <a:rPr lang="en-US" altLang="zh-CN" sz="1800" b="1"/>
              <a:t>		{ B-&gt;data[j].row=A.data[i].col</a:t>
            </a:r>
          </a:p>
          <a:p>
            <a:pPr algn="just">
              <a:spcBef>
                <a:spcPct val="50000"/>
              </a:spcBef>
            </a:pPr>
            <a:r>
              <a:rPr lang="en-US" altLang="zh-CN" sz="1800" b="1"/>
              <a:t>		  B-&gt;data[j].col=A.data[i].row; B-&gt;data[j].e=A.data[i].e; j++;</a:t>
            </a:r>
          </a:p>
          <a:p>
            <a:pPr algn="just">
              <a:spcBef>
                <a:spcPct val="50000"/>
              </a:spcBef>
            </a:pPr>
            <a:r>
              <a:rPr lang="en-US" altLang="zh-CN" sz="1800" b="1"/>
              <a:t>		}</a:t>
            </a:r>
          </a:p>
          <a:p>
            <a:pPr algn="just">
              <a:spcBef>
                <a:spcPct val="50000"/>
              </a:spcBef>
            </a:pPr>
            <a:r>
              <a:rPr lang="en-US" altLang="zh-CN" sz="1800" b="1"/>
              <a:t>	}</a:t>
            </a:r>
          </a:p>
          <a:p>
            <a:pPr algn="just">
              <a:spcBef>
                <a:spcPct val="50000"/>
              </a:spcBef>
            </a:pPr>
            <a:r>
              <a:rPr lang="en-US" altLang="zh-CN" sz="1800" b="1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DDDCAEF6-F2DA-4814-8678-C8409974E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762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算法二、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50D625B9-E66B-4253-8AE7-BB27D41E6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219201"/>
            <a:ext cx="8458200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 b="1"/>
              <a:t>FastTransposeTSMatrix (TSMatrix  A,  TSMatrix  * B)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{ /*</a:t>
            </a:r>
            <a:r>
              <a:rPr lang="zh-CN" altLang="en-US" sz="1600" b="1"/>
              <a:t>基于矩阵的三元组表示，采用快速转置法，将矩阵</a:t>
            </a:r>
            <a:r>
              <a:rPr lang="en-US" altLang="zh-CN" sz="1600" b="1"/>
              <a:t>A</a:t>
            </a:r>
            <a:r>
              <a:rPr lang="zh-CN" altLang="en-US" sz="1600" b="1"/>
              <a:t>转置为</a:t>
            </a:r>
            <a:r>
              <a:rPr lang="en-US" altLang="zh-CN" sz="1600" b="1"/>
              <a:t>B</a:t>
            </a:r>
            <a:r>
              <a:rPr lang="zh-CN" altLang="en-US" sz="1600" b="1"/>
              <a:t>所指的矩阵*</a:t>
            </a:r>
            <a:r>
              <a:rPr lang="en-US" altLang="zh-CN" sz="16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int col , t , p</a:t>
            </a:r>
            <a:r>
              <a:rPr lang="zh-CN" altLang="en-US" sz="1600" b="1"/>
              <a:t>，</a:t>
            </a:r>
            <a:r>
              <a:rPr lang="en-US" altLang="zh-CN" sz="1600" b="1"/>
              <a:t>q;  int num[MAXSIZE], position[MAXSIZE] ;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B-&gt;len= A.len ; B-&gt;n= A.m ; B-&gt;m= A.n ;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if(B-&gt;len)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{for(col=1;col&lt;=A.n;col++)     num[col]=0;  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    for(t=1;t&lt;=A.len;t++)   num[A.data[t].col]++; /*</a:t>
            </a:r>
            <a:r>
              <a:rPr lang="zh-CN" altLang="en-US" sz="1600" b="1"/>
              <a:t>计算每一列的非零元素的个数*</a:t>
            </a:r>
            <a:r>
              <a:rPr lang="en-US" altLang="zh-CN" sz="16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	position[1]=1;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     </a:t>
            </a:r>
            <a:r>
              <a:rPr lang="en-US" altLang="zh-CN" sz="1600" b="1"/>
              <a:t>for(col=2;col&lt;A.n;col++)  /*</a:t>
            </a:r>
            <a:r>
              <a:rPr lang="zh-CN" altLang="en-US" sz="1600" b="1"/>
              <a:t>求</a:t>
            </a:r>
            <a:r>
              <a:rPr lang="en-US" altLang="zh-CN" sz="1600" b="1"/>
              <a:t>col</a:t>
            </a:r>
            <a:r>
              <a:rPr lang="zh-CN" altLang="en-US" sz="1600" b="1"/>
              <a:t>列中第一个非零元素在</a:t>
            </a:r>
            <a:r>
              <a:rPr lang="en-US" altLang="zh-CN" sz="1600" b="1"/>
              <a:t>B.data[ ]</a:t>
            </a:r>
            <a:r>
              <a:rPr lang="zh-CN" altLang="en-US" sz="1600" b="1"/>
              <a:t>中的正确位置*</a:t>
            </a:r>
            <a:r>
              <a:rPr lang="en-US" altLang="zh-CN" sz="16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position[col]=position[col-1]+num[col-1]; 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	for(p=1;p&lt;A.len.p++)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	 { col=A.data[p].col;  q=position[col]; B-&gt;data[q].row=A.data[p].col;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	   B-&gt;data[q]..col=A.data[p].row; B-&gt;data[q].e=A.data[p].e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		position[col]++;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	 }} 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ECC73B11-CB45-45FC-B665-9326DD630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838201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用三元组表实现稀疏矩阵的乘法运算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D212E150-44FD-4F93-915B-F55C69552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524001"/>
            <a:ext cx="8305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       </a:t>
            </a:r>
            <a:r>
              <a:rPr lang="zh-CN" altLang="en-US" sz="2800" b="1"/>
              <a:t>设矩阵</a:t>
            </a:r>
            <a:r>
              <a:rPr lang="en-US" altLang="zh-CN" sz="2800" b="1"/>
              <a:t>M</a:t>
            </a:r>
            <a:r>
              <a:rPr lang="zh-CN" altLang="en-US" sz="2800" b="1"/>
              <a:t>是</a:t>
            </a:r>
            <a:r>
              <a:rPr lang="en-US" altLang="zh-CN" sz="2800" b="1"/>
              <a:t>m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×n</a:t>
            </a:r>
            <a:r>
              <a:rPr lang="en-US" altLang="zh-CN" sz="2800" b="1" baseline="-30000"/>
              <a:t>1</a:t>
            </a:r>
            <a:r>
              <a:rPr lang="zh-CN" altLang="en-US" sz="2800" b="1"/>
              <a:t>矩阵，</a:t>
            </a:r>
            <a:r>
              <a:rPr lang="en-US" altLang="zh-CN" sz="2800" b="1"/>
              <a:t>N</a:t>
            </a:r>
            <a:r>
              <a:rPr lang="zh-CN" altLang="en-US" sz="2800" b="1"/>
              <a:t>是</a:t>
            </a:r>
            <a:r>
              <a:rPr lang="en-US" altLang="zh-CN" sz="2800" b="1"/>
              <a:t>m</a:t>
            </a:r>
            <a:r>
              <a:rPr lang="en-US" altLang="zh-CN" sz="2800" b="1" baseline="-30000"/>
              <a:t>2</a:t>
            </a:r>
            <a:r>
              <a:rPr lang="en-US" altLang="zh-CN" sz="2800" b="1"/>
              <a:t>×n</a:t>
            </a:r>
            <a:r>
              <a:rPr lang="en-US" altLang="zh-CN" sz="2800" b="1" baseline="-30000"/>
              <a:t>2</a:t>
            </a:r>
            <a:r>
              <a:rPr lang="zh-CN" altLang="en-US" sz="2800" b="1"/>
              <a:t>矩阵；若可以相乘，则必须满足矩阵</a:t>
            </a:r>
            <a:r>
              <a:rPr lang="en-US" altLang="zh-CN" sz="2800" b="1"/>
              <a:t>M</a:t>
            </a:r>
            <a:r>
              <a:rPr lang="zh-CN" altLang="en-US" sz="2800" b="1"/>
              <a:t>的列数</a:t>
            </a:r>
            <a:r>
              <a:rPr lang="en-US" altLang="zh-CN" sz="2800" b="1"/>
              <a:t>n</a:t>
            </a:r>
            <a:r>
              <a:rPr lang="en-US" altLang="zh-CN" sz="2800" b="1" baseline="-30000"/>
              <a:t>1</a:t>
            </a:r>
            <a:r>
              <a:rPr lang="zh-CN" altLang="en-US" sz="2800" b="1"/>
              <a:t>与矩阵</a:t>
            </a:r>
            <a:r>
              <a:rPr lang="en-US" altLang="zh-CN" sz="2800" b="1"/>
              <a:t>N</a:t>
            </a:r>
            <a:r>
              <a:rPr lang="zh-CN" altLang="en-US" sz="2800" b="1"/>
              <a:t>的行数</a:t>
            </a:r>
            <a:r>
              <a:rPr lang="en-US" altLang="zh-CN" sz="2800" b="1"/>
              <a:t>m</a:t>
            </a:r>
            <a:r>
              <a:rPr lang="en-US" altLang="zh-CN" sz="2800" b="1" baseline="-30000"/>
              <a:t>2</a:t>
            </a:r>
            <a:r>
              <a:rPr lang="zh-CN" altLang="en-US" sz="2800" b="1"/>
              <a:t>相等，才能得到结果矩阵</a:t>
            </a:r>
            <a:r>
              <a:rPr lang="en-US" altLang="zh-CN" sz="2800" b="1"/>
              <a:t>Q=M×N</a:t>
            </a:r>
            <a:r>
              <a:rPr lang="zh-CN" altLang="en-US" sz="2800" b="1"/>
              <a:t>（一个</a:t>
            </a:r>
            <a:r>
              <a:rPr lang="en-US" altLang="zh-CN" sz="2800" b="1"/>
              <a:t>m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×n</a:t>
            </a:r>
            <a:r>
              <a:rPr lang="en-US" altLang="zh-CN" sz="2800" b="1" baseline="-30000"/>
              <a:t>2</a:t>
            </a:r>
            <a:r>
              <a:rPr lang="zh-CN" altLang="en-US" sz="2800" b="1"/>
              <a:t>的矩阵）。 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DD32B81E-5C2A-49E1-A02F-3956EF241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429001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数学中矩阵</a:t>
            </a:r>
            <a:r>
              <a:rPr lang="en-US" altLang="zh-CN" sz="2800" b="1"/>
              <a:t>Q</a:t>
            </a:r>
            <a:r>
              <a:rPr lang="zh-CN" altLang="en-US" sz="2800" b="1"/>
              <a:t>中的元素的计算方法如下：</a:t>
            </a:r>
            <a:r>
              <a:rPr lang="zh-CN" altLang="en-US" b="1"/>
              <a:t> </a:t>
            </a:r>
          </a:p>
        </p:txBody>
      </p:sp>
      <p:grpSp>
        <p:nvGrpSpPr>
          <p:cNvPr id="29711" name="Group 15">
            <a:extLst>
              <a:ext uri="{FF2B5EF4-FFF2-40B4-BE49-F238E27FC236}">
                <a16:creationId xmlns:a16="http://schemas.microsoft.com/office/drawing/2014/main" id="{5EA1F16F-C850-41D1-98B1-B13C229BD5CE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114801"/>
            <a:ext cx="4953000" cy="701675"/>
            <a:chOff x="768" y="2592"/>
            <a:chExt cx="3120" cy="442"/>
          </a:xfrm>
        </p:grpSpPr>
        <p:sp>
          <p:nvSpPr>
            <p:cNvPr id="29705" name="Text Box 9">
              <a:extLst>
                <a:ext uri="{FF2B5EF4-FFF2-40B4-BE49-F238E27FC236}">
                  <a16:creationId xmlns:a16="http://schemas.microsoft.com/office/drawing/2014/main" id="{135D4A7B-FCFD-48D2-B093-FA494C7BF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40"/>
              <a:ext cx="11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/>
                <a:t>Q[i][j]  =</a:t>
              </a:r>
            </a:p>
          </p:txBody>
        </p:sp>
        <p:sp>
          <p:nvSpPr>
            <p:cNvPr id="29706" name="Text Box 10">
              <a:extLst>
                <a:ext uri="{FF2B5EF4-FFF2-40B4-BE49-F238E27FC236}">
                  <a16:creationId xmlns:a16="http://schemas.microsoft.com/office/drawing/2014/main" id="{58272519-4EE2-411F-A5B4-3F7444F0D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" y="2640"/>
              <a:ext cx="2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ym typeface="Symbol" panose="05050102010706020507" pitchFamily="18" charset="2"/>
                </a:rPr>
                <a:t> M[i][k]×N[k][j]</a:t>
              </a:r>
              <a:endParaRPr lang="en-US" altLang="zh-CN" sz="2800" b="1"/>
            </a:p>
          </p:txBody>
        </p:sp>
        <p:sp>
          <p:nvSpPr>
            <p:cNvPr id="29707" name="Text Box 11">
              <a:extLst>
                <a:ext uri="{FF2B5EF4-FFF2-40B4-BE49-F238E27FC236}">
                  <a16:creationId xmlns:a16="http://schemas.microsoft.com/office/drawing/2014/main" id="{42461D55-8D77-4846-8FBE-9F93E1CC2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592"/>
              <a:ext cx="39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000" b="1"/>
                <a:t>   n1</a:t>
              </a:r>
            </a:p>
          </p:txBody>
        </p:sp>
        <p:sp>
          <p:nvSpPr>
            <p:cNvPr id="29708" name="Text Box 12">
              <a:extLst>
                <a:ext uri="{FF2B5EF4-FFF2-40B4-BE49-F238E27FC236}">
                  <a16:creationId xmlns:a16="http://schemas.microsoft.com/office/drawing/2014/main" id="{92AD952B-6A8C-4BDE-A6D7-DD39F9DB0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880"/>
              <a:ext cx="39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000" b="1"/>
                <a:t>   k=1</a:t>
              </a:r>
            </a:p>
          </p:txBody>
        </p:sp>
      </p:grpSp>
      <p:sp>
        <p:nvSpPr>
          <p:cNvPr id="29710" name="Text Box 14">
            <a:extLst>
              <a:ext uri="{FF2B5EF4-FFF2-40B4-BE49-F238E27FC236}">
                <a16:creationId xmlns:a16="http://schemas.microsoft.com/office/drawing/2014/main" id="{A50EABFF-3239-4CE8-972E-07ADBDE93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53001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/>
              <a:t>其中：</a:t>
            </a:r>
            <a:r>
              <a:rPr lang="en-US" altLang="zh-CN" sz="2800" b="1"/>
              <a:t>1≤i≤m</a:t>
            </a:r>
            <a:r>
              <a:rPr lang="en-US" altLang="zh-CN" sz="2800" b="1" baseline="-30000"/>
              <a:t>1</a:t>
            </a:r>
            <a:r>
              <a:rPr lang="zh-CN" altLang="en-US" sz="2800" b="1"/>
              <a:t>，</a:t>
            </a:r>
            <a:r>
              <a:rPr lang="en-US" altLang="zh-CN" sz="2800" b="1"/>
              <a:t>1≤j≤n</a:t>
            </a:r>
            <a:r>
              <a:rPr lang="en-US" altLang="zh-CN" sz="2800" b="1" baseline="-30000"/>
              <a:t>2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30162925-E2D1-404E-AD86-7A3F998E0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990600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         </a:t>
            </a:r>
            <a:r>
              <a:rPr lang="zh-CN" altLang="en-US" sz="2800" b="1"/>
              <a:t>根据数学上矩阵相乘的原理，我们可以得到矩阵相乘的经典算法：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F8E789B0-04BA-4699-A4DA-EC84D928F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86001"/>
            <a:ext cx="8305800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/>
              <a:t>for(i=1;i&lt;=m1;i++)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   for(j=1;j&lt;=n2;j++)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      { Q[i][j]=0;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           for(k=1;k&lt;=n1;k++)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   	     Q[i][j]= Q[i][j]+M[i][k]*N[k][j];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   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>
            <a:extLst>
              <a:ext uri="{FF2B5EF4-FFF2-40B4-BE49-F238E27FC236}">
                <a16:creationId xmlns:a16="http://schemas.microsoft.com/office/drawing/2014/main" id="{37F67D56-4696-4925-A999-C48A7CF41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838200"/>
            <a:ext cx="8458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        </a:t>
            </a:r>
            <a:r>
              <a:rPr lang="zh-CN" altLang="en-US" b="1"/>
              <a:t>经典算法中，不论</a:t>
            </a:r>
            <a:r>
              <a:rPr lang="en-US" altLang="zh-CN" b="1"/>
              <a:t>M[i][k]</a:t>
            </a:r>
            <a:r>
              <a:rPr lang="zh-CN" altLang="en-US" b="1"/>
              <a:t>，</a:t>
            </a:r>
            <a:r>
              <a:rPr lang="en-US" altLang="zh-CN" b="1"/>
              <a:t>N[k][j]</a:t>
            </a:r>
            <a:r>
              <a:rPr lang="zh-CN" altLang="en-US" b="1"/>
              <a:t>是否为零，都要进行一次乘法运算，而实际上，这是没有不必要的。采用三元组表的方法来实现时，因为三元组只对矩阵的非零元素做存储，所以可以采用固定三元组</a:t>
            </a:r>
            <a:r>
              <a:rPr lang="en-US" altLang="zh-CN" b="1"/>
              <a:t>a</a:t>
            </a:r>
            <a:r>
              <a:rPr lang="zh-CN" altLang="en-US" b="1"/>
              <a:t>中元素（</a:t>
            </a:r>
            <a:r>
              <a:rPr lang="en-US" altLang="zh-CN" b="1"/>
              <a:t>i</a:t>
            </a:r>
            <a:r>
              <a:rPr lang="zh-CN" altLang="en-US" b="1"/>
              <a:t>，</a:t>
            </a:r>
            <a:r>
              <a:rPr lang="en-US" altLang="zh-CN" b="1"/>
              <a:t>k</a:t>
            </a:r>
            <a:r>
              <a:rPr lang="zh-CN" altLang="en-US" b="1"/>
              <a:t>，</a:t>
            </a:r>
            <a:r>
              <a:rPr lang="en-US" altLang="zh-CN" b="1"/>
              <a:t>M</a:t>
            </a:r>
            <a:r>
              <a:rPr lang="en-US" altLang="zh-CN" b="1" baseline="-30000"/>
              <a:t>ik</a:t>
            </a:r>
            <a:r>
              <a:rPr lang="zh-CN" altLang="en-US" b="1"/>
              <a:t>）（</a:t>
            </a:r>
            <a:r>
              <a:rPr lang="en-US" altLang="zh-CN" b="1"/>
              <a:t>1≤i≤m1</a:t>
            </a:r>
            <a:r>
              <a:rPr lang="zh-CN" altLang="en-US" b="1"/>
              <a:t>，</a:t>
            </a:r>
            <a:r>
              <a:rPr lang="en-US" altLang="zh-CN" b="1"/>
              <a:t>1≤k≤n1</a:t>
            </a:r>
            <a:r>
              <a:rPr lang="zh-CN" altLang="en-US" b="1"/>
              <a:t>），在三元组</a:t>
            </a:r>
            <a:r>
              <a:rPr lang="en-US" altLang="zh-CN" b="1"/>
              <a:t>b</a:t>
            </a:r>
            <a:r>
              <a:rPr lang="zh-CN" altLang="en-US" b="1"/>
              <a:t>中找所有行号为</a:t>
            </a:r>
            <a:r>
              <a:rPr lang="en-US" altLang="zh-CN" b="1"/>
              <a:t>k</a:t>
            </a:r>
            <a:r>
              <a:rPr lang="zh-CN" altLang="en-US" b="1"/>
              <a:t>的的对应元素（</a:t>
            </a:r>
            <a:r>
              <a:rPr lang="en-US" altLang="zh-CN" b="1"/>
              <a:t>k</a:t>
            </a:r>
            <a:r>
              <a:rPr lang="zh-CN" altLang="en-US" b="1"/>
              <a:t>，</a:t>
            </a:r>
            <a:r>
              <a:rPr lang="en-US" altLang="zh-CN" b="1"/>
              <a:t>j</a:t>
            </a:r>
            <a:r>
              <a:rPr lang="zh-CN" altLang="en-US" b="1"/>
              <a:t>，</a:t>
            </a:r>
            <a:r>
              <a:rPr lang="en-US" altLang="zh-CN" b="1"/>
              <a:t>N</a:t>
            </a:r>
            <a:r>
              <a:rPr lang="en-US" altLang="zh-CN" b="1" baseline="-30000"/>
              <a:t>kj</a:t>
            </a:r>
            <a:r>
              <a:rPr lang="zh-CN" altLang="en-US" b="1"/>
              <a:t>）（</a:t>
            </a:r>
            <a:r>
              <a:rPr lang="en-US" altLang="zh-CN" b="1"/>
              <a:t>1≤k≤m2</a:t>
            </a:r>
            <a:r>
              <a:rPr lang="zh-CN" altLang="en-US" b="1"/>
              <a:t>，</a:t>
            </a:r>
            <a:r>
              <a:rPr lang="en-US" altLang="zh-CN" b="1"/>
              <a:t>1≤j≤n2</a:t>
            </a:r>
            <a:r>
              <a:rPr lang="zh-CN" altLang="en-US" b="1"/>
              <a:t>）进行相乘、累加从而得到</a:t>
            </a:r>
            <a:r>
              <a:rPr lang="en-US" altLang="zh-CN" b="1"/>
              <a:t>Q[i][j]</a:t>
            </a:r>
            <a:r>
              <a:rPr lang="zh-CN" altLang="en-US" b="1"/>
              <a:t>。即：以三元组</a:t>
            </a:r>
            <a:r>
              <a:rPr lang="en-US" altLang="zh-CN" b="1"/>
              <a:t>a</a:t>
            </a:r>
            <a:r>
              <a:rPr lang="zh-CN" altLang="en-US" b="1"/>
              <a:t>中的元素为基准，依次求出其与三元组</a:t>
            </a:r>
            <a:r>
              <a:rPr lang="en-US" altLang="zh-CN" b="1"/>
              <a:t>b</a:t>
            </a:r>
            <a:r>
              <a:rPr lang="zh-CN" altLang="en-US" b="1"/>
              <a:t>的有效乘积。 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8C6CDCD8-4BCE-4498-B661-83DF753E8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8458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F3132E"/>
                </a:solidFill>
              </a:rPr>
              <a:t>相乘基本操作：</a:t>
            </a:r>
            <a:r>
              <a:rPr lang="zh-CN" altLang="en-US" b="1"/>
              <a:t>对于三元组</a:t>
            </a:r>
            <a:r>
              <a:rPr lang="en-US" altLang="zh-CN" b="1"/>
              <a:t>a</a:t>
            </a:r>
            <a:r>
              <a:rPr lang="zh-CN" altLang="en-US" b="1"/>
              <a:t>中每个元素</a:t>
            </a:r>
            <a:r>
              <a:rPr lang="en-US" altLang="zh-CN" b="1"/>
              <a:t>a.data[p]</a:t>
            </a:r>
            <a:r>
              <a:rPr lang="zh-CN" altLang="en-US" b="1"/>
              <a:t>（</a:t>
            </a:r>
            <a:r>
              <a:rPr lang="en-US" altLang="zh-CN" b="1"/>
              <a:t>p=1</a:t>
            </a:r>
            <a:r>
              <a:rPr lang="zh-CN" altLang="en-US" b="1"/>
              <a:t>，</a:t>
            </a:r>
            <a:r>
              <a:rPr lang="en-US" altLang="zh-CN" b="1"/>
              <a:t>2</a:t>
            </a:r>
            <a:r>
              <a:rPr lang="zh-CN" altLang="en-US" b="1"/>
              <a:t>，</a:t>
            </a:r>
            <a:r>
              <a:rPr lang="en-US" altLang="zh-CN" b="1"/>
              <a:t>3</a:t>
            </a:r>
            <a:r>
              <a:rPr lang="zh-CN" altLang="en-US" b="1"/>
              <a:t>，</a:t>
            </a:r>
            <a:r>
              <a:rPr lang="en-US" altLang="zh-CN" b="1"/>
              <a:t>…a.len</a:t>
            </a:r>
            <a:r>
              <a:rPr lang="zh-CN" altLang="en-US" b="1"/>
              <a:t>），找出三元组</a:t>
            </a:r>
            <a:r>
              <a:rPr lang="en-US" altLang="zh-CN" b="1"/>
              <a:t>b</a:t>
            </a:r>
            <a:r>
              <a:rPr lang="zh-CN" altLang="en-US" b="1"/>
              <a:t>中所有满足条件</a:t>
            </a:r>
            <a:r>
              <a:rPr lang="en-US" altLang="zh-CN" b="1">
                <a:solidFill>
                  <a:srgbClr val="EE22DF"/>
                </a:solidFill>
              </a:rPr>
              <a:t>a.data[p].col=b.data[q].row</a:t>
            </a:r>
            <a:r>
              <a:rPr lang="zh-CN" altLang="en-US" b="1"/>
              <a:t>的元素</a:t>
            </a:r>
            <a:r>
              <a:rPr lang="en-US" altLang="zh-CN" b="1"/>
              <a:t>b.data[q]</a:t>
            </a:r>
            <a:r>
              <a:rPr lang="zh-CN" altLang="en-US" b="1"/>
              <a:t>，求得</a:t>
            </a:r>
            <a:r>
              <a:rPr lang="en-US" altLang="zh-CN" b="1"/>
              <a:t>a.data[p].e</a:t>
            </a:r>
            <a:r>
              <a:rPr lang="zh-CN" altLang="en-US" b="1"/>
              <a:t>与</a:t>
            </a:r>
            <a:r>
              <a:rPr lang="en-US" altLang="zh-CN" b="1"/>
              <a:t>b.data[q].e</a:t>
            </a:r>
            <a:r>
              <a:rPr lang="zh-CN" altLang="en-US" b="1"/>
              <a:t>的乘积，而这个乘积只是</a:t>
            </a:r>
            <a:r>
              <a:rPr lang="en-US" altLang="zh-CN" b="1"/>
              <a:t>Q[i</a:t>
            </a:r>
            <a:r>
              <a:rPr lang="zh-CN" altLang="en-US" b="1"/>
              <a:t>，</a:t>
            </a:r>
            <a:r>
              <a:rPr lang="en-US" altLang="zh-CN" b="1"/>
              <a:t>j]</a:t>
            </a:r>
            <a:r>
              <a:rPr lang="zh-CN" altLang="en-US" b="1"/>
              <a:t>的一部分，应对每个元素设一个累计和变量，其初值为</a:t>
            </a:r>
            <a:r>
              <a:rPr lang="en-US" altLang="zh-CN" b="1"/>
              <a:t>0</a:t>
            </a:r>
            <a:r>
              <a:rPr lang="zh-CN" altLang="en-US" b="1"/>
              <a:t>。扫描完三元组</a:t>
            </a:r>
            <a:r>
              <a:rPr lang="en-US" altLang="zh-CN" b="1"/>
              <a:t>a</a:t>
            </a:r>
            <a:r>
              <a:rPr lang="zh-CN" altLang="en-US" b="1"/>
              <a:t>，求得相应元素的乘积并累加到适当的累计和的变量上。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4" name="Group 14">
            <a:extLst>
              <a:ext uri="{FF2B5EF4-FFF2-40B4-BE49-F238E27FC236}">
                <a16:creationId xmlns:a16="http://schemas.microsoft.com/office/drawing/2014/main" id="{30F54606-D227-40FF-9315-55094C05CB37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514600"/>
            <a:ext cx="5638800" cy="3048000"/>
            <a:chOff x="1008" y="1632"/>
            <a:chExt cx="3552" cy="1920"/>
          </a:xfrm>
        </p:grpSpPr>
        <p:grpSp>
          <p:nvGrpSpPr>
            <p:cNvPr id="5122" name="Group 2">
              <a:extLst>
                <a:ext uri="{FF2B5EF4-FFF2-40B4-BE49-F238E27FC236}">
                  <a16:creationId xmlns:a16="http://schemas.microsoft.com/office/drawing/2014/main" id="{7EAD30A1-8475-4646-89C8-EA918B9A0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064"/>
              <a:ext cx="3168" cy="1488"/>
              <a:chOff x="576" y="1920"/>
              <a:chExt cx="3168" cy="1488"/>
            </a:xfrm>
          </p:grpSpPr>
          <p:sp>
            <p:nvSpPr>
              <p:cNvPr id="5123" name="AutoShape 3">
                <a:extLst>
                  <a:ext uri="{FF2B5EF4-FFF2-40B4-BE49-F238E27FC236}">
                    <a16:creationId xmlns:a16="http://schemas.microsoft.com/office/drawing/2014/main" id="{6AB209CB-1CF7-4B01-84B3-54D2B20FE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4" y="1968"/>
                <a:ext cx="48" cy="1440"/>
              </a:xfrm>
              <a:prstGeom prst="leftBracket">
                <a:avLst>
                  <a:gd name="adj" fmla="val 2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4" name="Text Box 4">
                <a:extLst>
                  <a:ext uri="{FF2B5EF4-FFF2-40B4-BE49-F238E27FC236}">
                    <a16:creationId xmlns:a16="http://schemas.microsoft.com/office/drawing/2014/main" id="{DDC45D74-AAB3-49E3-8F8F-EBDD470375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688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b="1"/>
                  <a:t>A</a:t>
                </a:r>
                <a:r>
                  <a:rPr lang="en-US" altLang="zh-CN" b="1" baseline="-25000"/>
                  <a:t>m×n</a:t>
                </a:r>
                <a:r>
                  <a:rPr lang="en-US" altLang="zh-CN" b="1"/>
                  <a:t>=</a:t>
                </a:r>
                <a:endParaRPr lang="en-US" altLang="zh-CN" b="1" baseline="-25000"/>
              </a:p>
            </p:txBody>
          </p:sp>
          <p:sp>
            <p:nvSpPr>
              <p:cNvPr id="5125" name="Text Box 5">
                <a:extLst>
                  <a:ext uri="{FF2B5EF4-FFF2-40B4-BE49-F238E27FC236}">
                    <a16:creationId xmlns:a16="http://schemas.microsoft.com/office/drawing/2014/main" id="{E889950E-C208-41AC-B38F-38F2A3A022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016"/>
                <a:ext cx="2208" cy="1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 b="1"/>
                  <a:t>a</a:t>
                </a:r>
                <a:r>
                  <a:rPr lang="en-US" altLang="zh-CN" sz="1600" b="1" baseline="-25000"/>
                  <a:t>12</a:t>
                </a:r>
                <a:r>
                  <a:rPr lang="en-US" altLang="zh-CN" sz="1600" b="1"/>
                  <a:t>     a</a:t>
                </a:r>
                <a:r>
                  <a:rPr lang="en-US" altLang="zh-CN" sz="1600" b="1" baseline="-25000"/>
                  <a:t>12          </a:t>
                </a:r>
                <a:r>
                  <a:rPr lang="en-US" altLang="zh-CN" sz="1600" b="1">
                    <a:ea typeface="黑体" panose="02010609060101010101" pitchFamily="49" charset="-122"/>
                  </a:rPr>
                  <a:t>┅        a</a:t>
                </a:r>
                <a:r>
                  <a:rPr lang="en-US" altLang="zh-CN" sz="1600" b="1" baseline="-25000">
                    <a:ea typeface="黑体" panose="02010609060101010101" pitchFamily="49" charset="-122"/>
                  </a:rPr>
                  <a:t>1j            </a:t>
                </a:r>
                <a:r>
                  <a:rPr lang="en-US" altLang="zh-CN" sz="1600" b="1" baseline="-25000"/>
                  <a:t> </a:t>
                </a:r>
                <a:r>
                  <a:rPr lang="en-US" altLang="zh-CN" sz="1600" b="1">
                    <a:ea typeface="黑体" panose="02010609060101010101" pitchFamily="49" charset="-122"/>
                  </a:rPr>
                  <a:t>┅       a</a:t>
                </a:r>
                <a:r>
                  <a:rPr lang="en-US" altLang="zh-CN" sz="1600" b="1" baseline="-25000">
                    <a:ea typeface="黑体" panose="02010609060101010101" pitchFamily="49" charset="-122"/>
                  </a:rPr>
                  <a:t>1n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600" b="1"/>
                  <a:t>a</a:t>
                </a:r>
                <a:r>
                  <a:rPr lang="en-US" altLang="zh-CN" sz="1600" b="1" baseline="-25000"/>
                  <a:t>21</a:t>
                </a:r>
                <a:r>
                  <a:rPr lang="en-US" altLang="zh-CN" sz="1600" b="1"/>
                  <a:t>     a</a:t>
                </a:r>
                <a:r>
                  <a:rPr lang="en-US" altLang="zh-CN" sz="1600" b="1" baseline="-25000"/>
                  <a:t>22          </a:t>
                </a:r>
                <a:r>
                  <a:rPr lang="en-US" altLang="zh-CN" sz="1600" b="1">
                    <a:ea typeface="黑体" panose="02010609060101010101" pitchFamily="49" charset="-122"/>
                  </a:rPr>
                  <a:t>┅        a</a:t>
                </a:r>
                <a:r>
                  <a:rPr lang="en-US" altLang="zh-CN" sz="1600" b="1" baseline="-25000">
                    <a:ea typeface="黑体" panose="02010609060101010101" pitchFamily="49" charset="-122"/>
                  </a:rPr>
                  <a:t>2j            </a:t>
                </a:r>
                <a:r>
                  <a:rPr lang="en-US" altLang="zh-CN" sz="1600" b="1" baseline="-25000"/>
                  <a:t> </a:t>
                </a:r>
                <a:r>
                  <a:rPr lang="en-US" altLang="zh-CN" sz="1600" b="1">
                    <a:ea typeface="黑体" panose="02010609060101010101" pitchFamily="49" charset="-122"/>
                  </a:rPr>
                  <a:t>┅       a</a:t>
                </a:r>
                <a:r>
                  <a:rPr lang="en-US" altLang="zh-CN" sz="1600" b="1" baseline="-25000">
                    <a:ea typeface="黑体" panose="02010609060101010101" pitchFamily="49" charset="-122"/>
                  </a:rPr>
                  <a:t>2n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600" b="1">
                    <a:ea typeface="黑体" panose="02010609060101010101" pitchFamily="49" charset="-122"/>
                  </a:rPr>
                  <a:t>┇      ┇</a:t>
                </a:r>
                <a:endParaRPr lang="en-US" altLang="zh-CN" sz="1600" b="1"/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600" b="1"/>
                  <a:t>a</a:t>
                </a:r>
                <a:r>
                  <a:rPr lang="en-US" altLang="zh-CN" sz="1600" b="1" baseline="-25000"/>
                  <a:t>i1</a:t>
                </a:r>
                <a:r>
                  <a:rPr lang="en-US" altLang="zh-CN" sz="1600" b="1"/>
                  <a:t>      a</a:t>
                </a:r>
                <a:r>
                  <a:rPr lang="en-US" altLang="zh-CN" sz="1600" b="1" baseline="-25000"/>
                  <a:t>i2           </a:t>
                </a:r>
                <a:r>
                  <a:rPr lang="en-US" altLang="zh-CN" sz="1600" b="1">
                    <a:ea typeface="黑体" panose="02010609060101010101" pitchFamily="49" charset="-122"/>
                  </a:rPr>
                  <a:t>┅        a</a:t>
                </a:r>
                <a:r>
                  <a:rPr lang="en-US" altLang="zh-CN" sz="1600" b="1" baseline="-25000">
                    <a:ea typeface="黑体" panose="02010609060101010101" pitchFamily="49" charset="-122"/>
                  </a:rPr>
                  <a:t>ij             </a:t>
                </a:r>
                <a:r>
                  <a:rPr lang="en-US" altLang="zh-CN" sz="1600" b="1" baseline="-25000"/>
                  <a:t> </a:t>
                </a:r>
                <a:r>
                  <a:rPr lang="en-US" altLang="zh-CN" sz="1600" b="1">
                    <a:ea typeface="黑体" panose="02010609060101010101" pitchFamily="49" charset="-122"/>
                  </a:rPr>
                  <a:t>┅       a</a:t>
                </a:r>
                <a:r>
                  <a:rPr lang="en-US" altLang="zh-CN" sz="1600" b="1" baseline="-25000">
                    <a:ea typeface="黑体" panose="02010609060101010101" pitchFamily="49" charset="-122"/>
                  </a:rPr>
                  <a:t>in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600" b="1">
                    <a:ea typeface="黑体" panose="02010609060101010101" pitchFamily="49" charset="-122"/>
                  </a:rPr>
                  <a:t>┇       ┇</a:t>
                </a:r>
                <a:endParaRPr lang="en-US" altLang="zh-CN" sz="1600" b="1"/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600" b="1"/>
                  <a:t>a</a:t>
                </a:r>
                <a:r>
                  <a:rPr lang="en-US" altLang="zh-CN" sz="1600" b="1" baseline="-25000"/>
                  <a:t>m1</a:t>
                </a:r>
                <a:r>
                  <a:rPr lang="en-US" altLang="zh-CN" sz="1600" b="1"/>
                  <a:t>    a</a:t>
                </a:r>
                <a:r>
                  <a:rPr lang="en-US" altLang="zh-CN" sz="1600" b="1" baseline="-25000"/>
                  <a:t>m2         </a:t>
                </a:r>
                <a:r>
                  <a:rPr lang="en-US" altLang="zh-CN" sz="1600" b="1">
                    <a:ea typeface="黑体" panose="02010609060101010101" pitchFamily="49" charset="-122"/>
                  </a:rPr>
                  <a:t>┅        a</a:t>
                </a:r>
                <a:r>
                  <a:rPr lang="en-US" altLang="zh-CN" sz="1600" b="1" baseline="-25000">
                    <a:ea typeface="黑体" panose="02010609060101010101" pitchFamily="49" charset="-122"/>
                  </a:rPr>
                  <a:t>mj            </a:t>
                </a:r>
                <a:r>
                  <a:rPr lang="en-US" altLang="zh-CN" sz="1600" b="1" baseline="-25000"/>
                  <a:t> </a:t>
                </a:r>
                <a:r>
                  <a:rPr lang="en-US" altLang="zh-CN" sz="1600" b="1">
                    <a:ea typeface="黑体" panose="02010609060101010101" pitchFamily="49" charset="-122"/>
                  </a:rPr>
                  <a:t>┅       a</a:t>
                </a:r>
                <a:r>
                  <a:rPr lang="en-US" altLang="zh-CN" sz="1600" b="1" baseline="-25000">
                    <a:ea typeface="黑体" panose="02010609060101010101" pitchFamily="49" charset="-122"/>
                  </a:rPr>
                  <a:t>mn</a:t>
                </a:r>
              </a:p>
            </p:txBody>
          </p:sp>
          <p:sp>
            <p:nvSpPr>
              <p:cNvPr id="5126" name="AutoShape 6">
                <a:extLst>
                  <a:ext uri="{FF2B5EF4-FFF2-40B4-BE49-F238E27FC236}">
                    <a16:creationId xmlns:a16="http://schemas.microsoft.com/office/drawing/2014/main" id="{72227FF6-D2B0-4E87-8501-DC6B09450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1920"/>
                <a:ext cx="48" cy="1488"/>
              </a:xfrm>
              <a:prstGeom prst="rightBracket">
                <a:avLst>
                  <a:gd name="adj" fmla="val 25833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7" name="Text Box 7">
              <a:extLst>
                <a:ext uri="{FF2B5EF4-FFF2-40B4-BE49-F238E27FC236}">
                  <a16:creationId xmlns:a16="http://schemas.microsoft.com/office/drawing/2014/main" id="{C18FE66E-0BDA-48B9-BA65-86C4E99B6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31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/>
                <a:t>A=</a:t>
              </a:r>
              <a:r>
                <a:rPr lang="zh-CN" altLang="en-US" b="1"/>
                <a:t>（</a:t>
              </a:r>
              <a:r>
                <a:rPr lang="zh-CN" altLang="en-US" b="1">
                  <a:sym typeface="Symbol" panose="05050102010706020507" pitchFamily="18" charset="2"/>
                </a:rPr>
                <a:t> </a:t>
              </a:r>
              <a:r>
                <a:rPr lang="en-US" altLang="zh-CN" b="1" baseline="-25000">
                  <a:sym typeface="Symbol" panose="05050102010706020507" pitchFamily="18" charset="2"/>
                </a:rPr>
                <a:t>1    </a:t>
              </a:r>
              <a:r>
                <a:rPr lang="en-US" altLang="zh-CN" b="1">
                  <a:sym typeface="Symbol" panose="05050102010706020507" pitchFamily="18" charset="2"/>
                </a:rPr>
                <a:t> </a:t>
              </a:r>
              <a:r>
                <a:rPr lang="en-US" altLang="zh-CN" b="1" baseline="-25000">
                  <a:sym typeface="Symbol" panose="05050102010706020507" pitchFamily="18" charset="2"/>
                </a:rPr>
                <a:t>2     </a:t>
              </a:r>
              <a:r>
                <a:rPr lang="en-US" altLang="zh-CN" sz="1600" b="1">
                  <a:ea typeface="黑体" panose="02010609060101010101" pitchFamily="49" charset="-122"/>
                </a:rPr>
                <a:t>┅     </a:t>
              </a:r>
              <a:r>
                <a:rPr lang="en-US" altLang="zh-CN" b="1" baseline="-25000">
                  <a:sym typeface="Symbol" panose="05050102010706020507" pitchFamily="18" charset="2"/>
                </a:rPr>
                <a:t> </a:t>
              </a:r>
              <a:r>
                <a:rPr lang="en-US" altLang="zh-CN" b="1">
                  <a:sym typeface="Symbol" panose="05050102010706020507" pitchFamily="18" charset="2"/>
                </a:rPr>
                <a:t></a:t>
              </a:r>
              <a:r>
                <a:rPr lang="en-US" altLang="zh-CN" b="1" baseline="-25000">
                  <a:sym typeface="Symbol" panose="05050102010706020507" pitchFamily="18" charset="2"/>
                </a:rPr>
                <a:t>j      </a:t>
              </a:r>
              <a:r>
                <a:rPr lang="en-US" altLang="zh-CN" b="1">
                  <a:sym typeface="Symbol" panose="05050102010706020507" pitchFamily="18" charset="2"/>
                </a:rPr>
                <a:t> </a:t>
              </a:r>
              <a:r>
                <a:rPr lang="en-US" altLang="zh-CN" sz="1600" b="1">
                  <a:ea typeface="黑体" panose="02010609060101010101" pitchFamily="49" charset="-122"/>
                </a:rPr>
                <a:t>┅</a:t>
              </a:r>
              <a:r>
                <a:rPr lang="en-US" altLang="zh-CN" b="1">
                  <a:sym typeface="Symbol" panose="05050102010706020507" pitchFamily="18" charset="2"/>
                </a:rPr>
                <a:t>      </a:t>
              </a:r>
              <a:r>
                <a:rPr lang="en-US" altLang="zh-CN" b="1" baseline="-25000">
                  <a:sym typeface="Symbol" panose="05050102010706020507" pitchFamily="18" charset="2"/>
                </a:rPr>
                <a:t>n</a:t>
              </a:r>
              <a:r>
                <a:rPr lang="en-US" altLang="zh-CN" b="1">
                  <a:sym typeface="Symbol" panose="05050102010706020507" pitchFamily="18" charset="2"/>
                </a:rPr>
                <a:t>)</a:t>
              </a:r>
              <a:endParaRPr lang="en-US" altLang="zh-CN" b="1" baseline="-25000">
                <a:sym typeface="Symbol" panose="05050102010706020507" pitchFamily="18" charset="2"/>
              </a:endParaRPr>
            </a:p>
          </p:txBody>
        </p:sp>
        <p:sp>
          <p:nvSpPr>
            <p:cNvPr id="5128" name="Line 8">
              <a:extLst>
                <a:ext uri="{FF2B5EF4-FFF2-40B4-BE49-F238E27FC236}">
                  <a16:creationId xmlns:a16="http://schemas.microsoft.com/office/drawing/2014/main" id="{E963853A-EE3F-40B5-AF21-19F3C241D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" name="Line 9">
              <a:extLst>
                <a:ext uri="{FF2B5EF4-FFF2-40B4-BE49-F238E27FC236}">
                  <a16:creationId xmlns:a16="http://schemas.microsoft.com/office/drawing/2014/main" id="{29EBB8A6-A75C-4315-A463-B843E8D9A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8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" name="Line 10">
              <a:extLst>
                <a:ext uri="{FF2B5EF4-FFF2-40B4-BE49-F238E27FC236}">
                  <a16:creationId xmlns:a16="http://schemas.microsoft.com/office/drawing/2014/main" id="{4089DCF8-7382-4926-9625-803A0AA0A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1" name="Line 11">
              <a:extLst>
                <a:ext uri="{FF2B5EF4-FFF2-40B4-BE49-F238E27FC236}">
                  <a16:creationId xmlns:a16="http://schemas.microsoft.com/office/drawing/2014/main" id="{B51FBFA9-F32E-46A4-A6E2-231CB0344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2" name="Line 12">
              <a:extLst>
                <a:ext uri="{FF2B5EF4-FFF2-40B4-BE49-F238E27FC236}">
                  <a16:creationId xmlns:a16="http://schemas.microsoft.com/office/drawing/2014/main" id="{B666ECC9-994D-48E1-9265-8A2B0FF47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3" name="Line 13">
              <a:extLst>
                <a:ext uri="{FF2B5EF4-FFF2-40B4-BE49-F238E27FC236}">
                  <a16:creationId xmlns:a16="http://schemas.microsoft.com/office/drawing/2014/main" id="{5C378694-E4EA-44D5-8A8E-46380794A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35" name="Text Box 15">
            <a:extLst>
              <a:ext uri="{FF2B5EF4-FFF2-40B4-BE49-F238E27FC236}">
                <a16:creationId xmlns:a16="http://schemas.microsoft.com/office/drawing/2014/main" id="{846219B2-1A74-4106-B603-458BE4E37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762000"/>
            <a:ext cx="83820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我们可以把二维数组看成一个线性表：</a:t>
            </a:r>
          </a:p>
          <a:p>
            <a:pPr algn="l">
              <a:spcBef>
                <a:spcPct val="50000"/>
              </a:spcBef>
            </a:pPr>
            <a:r>
              <a:rPr lang="en-US" altLang="zh-CN" sz="2800" b="1"/>
              <a:t>A=(</a:t>
            </a:r>
            <a:r>
              <a:rPr lang="en-US" altLang="zh-CN" sz="2800" b="1">
                <a:sym typeface="Symbol" panose="05050102010706020507" pitchFamily="18" charset="2"/>
              </a:rPr>
              <a:t> </a:t>
            </a:r>
            <a:r>
              <a:rPr lang="en-US" altLang="zh-CN" sz="2800" b="1" baseline="-25000">
                <a:sym typeface="Symbol" panose="05050102010706020507" pitchFamily="18" charset="2"/>
              </a:rPr>
              <a:t>1    </a:t>
            </a:r>
            <a:r>
              <a:rPr lang="en-US" altLang="zh-CN" sz="2800" b="1">
                <a:sym typeface="Symbol" panose="05050102010706020507" pitchFamily="18" charset="2"/>
              </a:rPr>
              <a:t> </a:t>
            </a:r>
            <a:r>
              <a:rPr lang="en-US" altLang="zh-CN" sz="2800" b="1" baseline="-25000">
                <a:sym typeface="Symbol" panose="05050102010706020507" pitchFamily="18" charset="2"/>
              </a:rPr>
              <a:t>2    </a:t>
            </a:r>
            <a:r>
              <a:rPr lang="en-US" altLang="zh-CN" sz="2800" b="1">
                <a:cs typeface="Times New Roman" panose="02020603050405020304" pitchFamily="18" charset="0"/>
              </a:rPr>
              <a:t>…</a:t>
            </a:r>
            <a:r>
              <a:rPr lang="en-US" altLang="zh-CN" sz="2800" b="1">
                <a:ea typeface="黑体" panose="02010609060101010101" pitchFamily="49" charset="-122"/>
              </a:rPr>
              <a:t>  </a:t>
            </a:r>
            <a:r>
              <a:rPr lang="en-US" altLang="zh-CN" sz="2800" b="1"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sym typeface="Symbol" panose="05050102010706020507" pitchFamily="18" charset="2"/>
              </a:rPr>
              <a:t>j     </a:t>
            </a:r>
            <a:r>
              <a:rPr lang="en-US" altLang="zh-CN" sz="2800" b="1">
                <a:cs typeface="Times New Roman" panose="02020603050405020304" pitchFamily="18" charset="0"/>
              </a:rPr>
              <a:t>…</a:t>
            </a:r>
            <a:r>
              <a:rPr lang="en-US" altLang="zh-CN" sz="2800" b="1">
                <a:sym typeface="Symbol" panose="05050102010706020507" pitchFamily="18" charset="2"/>
              </a:rPr>
              <a:t> </a:t>
            </a:r>
            <a:r>
              <a:rPr lang="en-US" altLang="zh-CN" sz="2800" b="1" baseline="-25000">
                <a:sym typeface="Symbol" panose="05050102010706020507" pitchFamily="18" charset="2"/>
              </a:rPr>
              <a:t>n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r>
              <a:rPr lang="zh-CN" altLang="en-US" sz="2800" b="1">
                <a:sym typeface="Symbol" panose="05050102010706020507" pitchFamily="18" charset="2"/>
              </a:rPr>
              <a:t>，其中</a:t>
            </a:r>
            <a:r>
              <a:rPr lang="en-US" altLang="zh-CN" sz="2800" b="1" baseline="-25000">
                <a:sym typeface="Symbol" panose="05050102010706020507" pitchFamily="18" charset="2"/>
              </a:rPr>
              <a:t>j</a:t>
            </a:r>
            <a:r>
              <a:rPr lang="zh-CN" altLang="en-US" sz="2800" b="1">
                <a:sym typeface="Symbol" panose="05050102010706020507" pitchFamily="18" charset="2"/>
              </a:rPr>
              <a:t>（</a:t>
            </a:r>
            <a:r>
              <a:rPr lang="en-US" altLang="zh-CN" sz="2800" b="1">
                <a:sym typeface="Symbol" panose="05050102010706020507" pitchFamily="18" charset="2"/>
              </a:rPr>
              <a:t>1≤j ≤n</a:t>
            </a:r>
            <a:r>
              <a:rPr lang="zh-CN" altLang="en-US" sz="2800" b="1">
                <a:sym typeface="Symbol" panose="05050102010706020507" pitchFamily="18" charset="2"/>
              </a:rPr>
              <a:t>）本身也是一个线性表，称为</a:t>
            </a:r>
            <a:r>
              <a:rPr lang="zh-CN" altLang="en-US" sz="2800" b="1">
                <a:solidFill>
                  <a:srgbClr val="F3132E"/>
                </a:solidFill>
                <a:sym typeface="Symbol" panose="05050102010706020507" pitchFamily="18" charset="2"/>
              </a:rPr>
              <a:t>列向量</a:t>
            </a:r>
            <a:r>
              <a:rPr lang="zh-CN" altLang="en-US" sz="2800" b="1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5136" name="Text Box 16">
            <a:extLst>
              <a:ext uri="{FF2B5EF4-FFF2-40B4-BE49-F238E27FC236}">
                <a16:creationId xmlns:a16="http://schemas.microsoft.com/office/drawing/2014/main" id="{4A316CD0-90F4-4242-A47D-644C6D9CA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715001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矩阵</a:t>
            </a:r>
            <a:r>
              <a:rPr lang="en-US" altLang="zh-CN" b="1"/>
              <a:t>A</a:t>
            </a:r>
            <a:r>
              <a:rPr lang="en-US" altLang="zh-CN" b="1" baseline="-25000"/>
              <a:t>m×n</a:t>
            </a:r>
            <a:r>
              <a:rPr lang="zh-CN" altLang="en-US" b="1"/>
              <a:t>看成</a:t>
            </a:r>
            <a:r>
              <a:rPr lang="en-US" altLang="zh-CN" b="1"/>
              <a:t>n</a:t>
            </a:r>
            <a:r>
              <a:rPr lang="zh-CN" altLang="en-US" b="1"/>
              <a:t>个列向量的线性表</a:t>
            </a:r>
            <a:r>
              <a:rPr lang="en-US" altLang="zh-CN" b="1"/>
              <a:t>,</a:t>
            </a:r>
            <a:r>
              <a:rPr lang="zh-CN" altLang="en-US" b="1"/>
              <a:t>即</a:t>
            </a:r>
            <a:r>
              <a:rPr lang="zh-CN" altLang="en-US" sz="2800" b="1"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sym typeface="Symbol" panose="05050102010706020507" pitchFamily="18" charset="2"/>
              </a:rPr>
              <a:t>j</a:t>
            </a:r>
            <a:r>
              <a:rPr lang="en-US" altLang="zh-CN" sz="2800" b="1">
                <a:sym typeface="Symbol" panose="05050102010706020507" pitchFamily="18" charset="2"/>
              </a:rPr>
              <a:t>=(a</a:t>
            </a:r>
            <a:r>
              <a:rPr lang="en-US" altLang="zh-CN" sz="2800" b="1" baseline="-25000">
                <a:sym typeface="Symbol" panose="05050102010706020507" pitchFamily="18" charset="2"/>
              </a:rPr>
              <a:t>1j</a:t>
            </a:r>
            <a:r>
              <a:rPr lang="en-US" altLang="zh-CN" sz="2800" b="1">
                <a:sym typeface="Symbol" panose="05050102010706020507" pitchFamily="18" charset="2"/>
              </a:rPr>
              <a:t>,a</a:t>
            </a:r>
            <a:r>
              <a:rPr lang="en-US" altLang="zh-CN" sz="2800" b="1" baseline="-25000">
                <a:sym typeface="Symbol" panose="05050102010706020507" pitchFamily="18" charset="2"/>
              </a:rPr>
              <a:t>2j</a:t>
            </a:r>
            <a:r>
              <a:rPr lang="en-US" altLang="zh-CN" sz="2800" b="1">
                <a:sym typeface="Symbol" panose="05050102010706020507" pitchFamily="18" charset="2"/>
              </a:rPr>
              <a:t>, </a:t>
            </a:r>
            <a:r>
              <a:rPr lang="en-US" altLang="zh-CN" sz="2800" b="1">
                <a:cs typeface="Times New Roman" panose="02020603050405020304" pitchFamily="18" charset="0"/>
              </a:rPr>
              <a:t>…,a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mj</a:t>
            </a:r>
            <a:r>
              <a:rPr lang="en-US" altLang="zh-CN" sz="2800" b="1"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10D67E91-72FF-4335-820F-E5DA2B843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990600"/>
            <a:ext cx="8077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3132E"/>
                </a:solidFill>
              </a:rPr>
              <a:t>注意：</a:t>
            </a:r>
            <a:r>
              <a:rPr lang="zh-CN" altLang="en-US" sz="2800" b="1"/>
              <a:t>两个稀疏矩阵相乘的结果</a:t>
            </a:r>
            <a:r>
              <a:rPr lang="zh-CN" altLang="en-US" sz="2800" b="1">
                <a:solidFill>
                  <a:srgbClr val="EE22DF"/>
                </a:solidFill>
              </a:rPr>
              <a:t>不一定</a:t>
            </a:r>
            <a:r>
              <a:rPr lang="zh-CN" altLang="en-US" sz="2800" b="1"/>
              <a:t>是稀疏矩阵。反之，相乘的每个分量</a:t>
            </a:r>
            <a:r>
              <a:rPr lang="en-US" altLang="zh-CN" sz="2800" b="1"/>
              <a:t>M[i</a:t>
            </a:r>
            <a:r>
              <a:rPr lang="zh-CN" altLang="en-US" sz="2800" b="1"/>
              <a:t>，</a:t>
            </a:r>
            <a:r>
              <a:rPr lang="en-US" altLang="zh-CN" sz="2800" b="1"/>
              <a:t>k]×N[k</a:t>
            </a:r>
            <a:r>
              <a:rPr lang="zh-CN" altLang="en-US" sz="2800" b="1"/>
              <a:t>，</a:t>
            </a:r>
            <a:r>
              <a:rPr lang="en-US" altLang="zh-CN" sz="2800" b="1"/>
              <a:t>j]</a:t>
            </a:r>
            <a:r>
              <a:rPr lang="zh-CN" altLang="en-US" sz="2800" b="1"/>
              <a:t>不为零，但累加的结果</a:t>
            </a:r>
            <a:r>
              <a:rPr lang="en-US" altLang="zh-CN" sz="2800" b="1"/>
              <a:t>Q[i</a:t>
            </a:r>
            <a:r>
              <a:rPr lang="zh-CN" altLang="en-US" sz="2800" b="1"/>
              <a:t>，</a:t>
            </a:r>
            <a:r>
              <a:rPr lang="en-US" altLang="zh-CN" sz="2800" b="1"/>
              <a:t>j]</a:t>
            </a:r>
            <a:r>
              <a:rPr lang="zh-CN" altLang="en-US" sz="2800" b="1"/>
              <a:t>可能是零。 例如：</a:t>
            </a:r>
          </a:p>
        </p:txBody>
      </p:sp>
      <p:grpSp>
        <p:nvGrpSpPr>
          <p:cNvPr id="32787" name="Group 19">
            <a:extLst>
              <a:ext uri="{FF2B5EF4-FFF2-40B4-BE49-F238E27FC236}">
                <a16:creationId xmlns:a16="http://schemas.microsoft.com/office/drawing/2014/main" id="{C01BB00E-4DD5-40E0-BEAB-1EDB1E38C4D9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048000"/>
            <a:ext cx="5181600" cy="1600200"/>
            <a:chOff x="1056" y="1920"/>
            <a:chExt cx="3264" cy="1008"/>
          </a:xfrm>
        </p:grpSpPr>
        <p:grpSp>
          <p:nvGrpSpPr>
            <p:cNvPr id="32786" name="Group 18">
              <a:extLst>
                <a:ext uri="{FF2B5EF4-FFF2-40B4-BE49-F238E27FC236}">
                  <a16:creationId xmlns:a16="http://schemas.microsoft.com/office/drawing/2014/main" id="{E6724645-4A7B-417A-B6EA-E02FC02494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920"/>
              <a:ext cx="864" cy="1008"/>
              <a:chOff x="1056" y="1920"/>
              <a:chExt cx="864" cy="1008"/>
            </a:xfrm>
          </p:grpSpPr>
          <p:sp>
            <p:nvSpPr>
              <p:cNvPr id="32772" name="AutoShape 4">
                <a:extLst>
                  <a:ext uri="{FF2B5EF4-FFF2-40B4-BE49-F238E27FC236}">
                    <a16:creationId xmlns:a16="http://schemas.microsoft.com/office/drawing/2014/main" id="{A69BCF6D-19AF-4447-AC66-F19ADDA56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1920"/>
                <a:ext cx="48" cy="1008"/>
              </a:xfrm>
              <a:prstGeom prst="leftBracket">
                <a:avLst>
                  <a:gd name="adj" fmla="val 17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E7589951-D9DF-4EB7-9D64-4F2E82FF97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816" cy="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914400" indent="-4572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371600" indent="-4572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828800" indent="-4572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indent="-4572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1   0   0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1   0   0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1   0   0</a:t>
                </a:r>
              </a:p>
            </p:txBody>
          </p:sp>
          <p:sp>
            <p:nvSpPr>
              <p:cNvPr id="32774" name="AutoShape 6">
                <a:extLst>
                  <a:ext uri="{FF2B5EF4-FFF2-40B4-BE49-F238E27FC236}">
                    <a16:creationId xmlns:a16="http://schemas.microsoft.com/office/drawing/2014/main" id="{3F584890-828C-4814-ABC9-F2277EEB26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1920"/>
                <a:ext cx="48" cy="1008"/>
              </a:xfrm>
              <a:prstGeom prst="rightBracket">
                <a:avLst>
                  <a:gd name="adj" fmla="val 17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75" name="Text Box 7">
              <a:extLst>
                <a:ext uri="{FF2B5EF4-FFF2-40B4-BE49-F238E27FC236}">
                  <a16:creationId xmlns:a16="http://schemas.microsoft.com/office/drawing/2014/main" id="{EA094CEE-CAB5-4170-92A8-CB09E451E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25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×</a:t>
              </a:r>
            </a:p>
          </p:txBody>
        </p:sp>
        <p:grpSp>
          <p:nvGrpSpPr>
            <p:cNvPr id="32785" name="Group 17">
              <a:extLst>
                <a:ext uri="{FF2B5EF4-FFF2-40B4-BE49-F238E27FC236}">
                  <a16:creationId xmlns:a16="http://schemas.microsoft.com/office/drawing/2014/main" id="{E9E60634-B205-4198-A9CA-27F87E7935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20"/>
              <a:ext cx="816" cy="1008"/>
              <a:chOff x="2304" y="1920"/>
              <a:chExt cx="816" cy="1008"/>
            </a:xfrm>
          </p:grpSpPr>
          <p:sp>
            <p:nvSpPr>
              <p:cNvPr id="32776" name="AutoShape 8">
                <a:extLst>
                  <a:ext uri="{FF2B5EF4-FFF2-40B4-BE49-F238E27FC236}">
                    <a16:creationId xmlns:a16="http://schemas.microsoft.com/office/drawing/2014/main" id="{3D4E0638-63C8-4A4C-AFC3-09D465ADA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4" y="1920"/>
                <a:ext cx="48" cy="1008"/>
              </a:xfrm>
              <a:prstGeom prst="leftBracket">
                <a:avLst>
                  <a:gd name="adj" fmla="val 17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77" name="Text Box 9">
                <a:extLst>
                  <a:ext uri="{FF2B5EF4-FFF2-40B4-BE49-F238E27FC236}">
                    <a16:creationId xmlns:a16="http://schemas.microsoft.com/office/drawing/2014/main" id="{FF83C0EE-903F-4D6D-962E-369021D8D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920"/>
                <a:ext cx="720" cy="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914400" indent="-4572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371600" indent="-4572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828800" indent="-4572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indent="-4572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1   1   1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0   0   0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0   0   0</a:t>
                </a:r>
              </a:p>
            </p:txBody>
          </p:sp>
          <p:sp>
            <p:nvSpPr>
              <p:cNvPr id="32778" name="AutoShape 10">
                <a:extLst>
                  <a:ext uri="{FF2B5EF4-FFF2-40B4-BE49-F238E27FC236}">
                    <a16:creationId xmlns:a16="http://schemas.microsoft.com/office/drawing/2014/main" id="{EF7A366A-0A68-4B3D-AA60-CD070315D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1920"/>
                <a:ext cx="96" cy="1008"/>
              </a:xfrm>
              <a:prstGeom prst="rightBracket">
                <a:avLst>
                  <a:gd name="adj" fmla="val 87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79" name="Text Box 11">
              <a:extLst>
                <a:ext uri="{FF2B5EF4-FFF2-40B4-BE49-F238E27FC236}">
                  <a16:creationId xmlns:a16="http://schemas.microsoft.com/office/drawing/2014/main" id="{3C925564-4236-4834-8393-8FA618730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25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/>
                <a:t>=</a:t>
              </a:r>
            </a:p>
          </p:txBody>
        </p:sp>
        <p:grpSp>
          <p:nvGrpSpPr>
            <p:cNvPr id="32784" name="Group 16">
              <a:extLst>
                <a:ext uri="{FF2B5EF4-FFF2-40B4-BE49-F238E27FC236}">
                  <a16:creationId xmlns:a16="http://schemas.microsoft.com/office/drawing/2014/main" id="{46AB4AD9-DC64-4A76-B330-5D39D2C54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920"/>
              <a:ext cx="864" cy="1008"/>
              <a:chOff x="3456" y="1920"/>
              <a:chExt cx="864" cy="1008"/>
            </a:xfrm>
          </p:grpSpPr>
          <p:sp>
            <p:nvSpPr>
              <p:cNvPr id="32780" name="AutoShape 12">
                <a:extLst>
                  <a:ext uri="{FF2B5EF4-FFF2-40B4-BE49-F238E27FC236}">
                    <a16:creationId xmlns:a16="http://schemas.microsoft.com/office/drawing/2014/main" id="{5E143043-C0E5-4529-98B2-E0E8350CB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" y="1920"/>
                <a:ext cx="48" cy="1008"/>
              </a:xfrm>
              <a:prstGeom prst="leftBracket">
                <a:avLst>
                  <a:gd name="adj" fmla="val 17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1" name="Text Box 13">
                <a:extLst>
                  <a:ext uri="{FF2B5EF4-FFF2-40B4-BE49-F238E27FC236}">
                    <a16:creationId xmlns:a16="http://schemas.microsoft.com/office/drawing/2014/main" id="{EFAE3068-17E2-4419-B84A-77D3DAA679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920"/>
                <a:ext cx="720" cy="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914400" indent="-4572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371600" indent="-4572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828800" indent="-4572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indent="-4572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1   1   1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1   1   1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1   1   1</a:t>
                </a:r>
              </a:p>
            </p:txBody>
          </p:sp>
          <p:sp>
            <p:nvSpPr>
              <p:cNvPr id="32782" name="AutoShape 14">
                <a:extLst>
                  <a:ext uri="{FF2B5EF4-FFF2-40B4-BE49-F238E27FC236}">
                    <a16:creationId xmlns:a16="http://schemas.microsoft.com/office/drawing/2014/main" id="{907C0687-D837-4460-9C68-5DEF31246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1920"/>
                <a:ext cx="48" cy="1008"/>
              </a:xfrm>
              <a:prstGeom prst="rightBracket">
                <a:avLst>
                  <a:gd name="adj" fmla="val 17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BF82BD99-3A71-47D5-9AF6-639531BF4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95401"/>
            <a:ext cx="8458200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1"/>
              <a:t>#define  MAXSIZE 1000   /*</a:t>
            </a:r>
            <a:r>
              <a:rPr lang="zh-CN" altLang="en-US" sz="2000" b="1"/>
              <a:t>非零元素的个数最多为</a:t>
            </a:r>
            <a:r>
              <a:rPr lang="en-US" altLang="zh-CN" sz="2000" b="1"/>
              <a:t>1000*/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#define  MAXROW 1000  /*</a:t>
            </a:r>
            <a:r>
              <a:rPr lang="zh-CN" altLang="en-US" sz="2000" b="1"/>
              <a:t>矩阵最大行数为</a:t>
            </a:r>
            <a:r>
              <a:rPr lang="en-US" altLang="zh-CN" sz="2000" b="1"/>
              <a:t>1000*/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	typedef struct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	{int   row,  col;  /*</a:t>
            </a:r>
            <a:r>
              <a:rPr lang="zh-CN" altLang="en-US" sz="2000" b="1"/>
              <a:t>该非零元素的行下标和列下标*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           ElementType  e</a:t>
            </a:r>
            <a:r>
              <a:rPr lang="zh-CN" altLang="en-US" sz="2000" b="1"/>
              <a:t>； </a:t>
            </a:r>
            <a:r>
              <a:rPr lang="en-US" altLang="zh-CN" sz="2000" b="1"/>
              <a:t>/*</a:t>
            </a:r>
            <a:r>
              <a:rPr lang="zh-CN" altLang="en-US" sz="2000" b="1"/>
              <a:t>该非零元素的值*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	}Triple;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	typedef struct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 { Triple   data[MAXSIZE+1];    /* </a:t>
            </a:r>
            <a:r>
              <a:rPr lang="zh-CN" altLang="en-US" sz="2000" b="1"/>
              <a:t>非零元素的三元组表，</a:t>
            </a:r>
            <a:r>
              <a:rPr lang="en-US" altLang="zh-CN" sz="2000" b="1"/>
              <a:t>data[0]</a:t>
            </a:r>
            <a:r>
              <a:rPr lang="zh-CN" altLang="en-US" sz="2000" b="1"/>
              <a:t>未用*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	  int  first[MAXROW+1];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        /*</a:t>
            </a:r>
            <a:r>
              <a:rPr lang="zh-CN" altLang="en-US" sz="2000" b="1"/>
              <a:t>三元组表中各行第一个非零元素所在的位置。*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	  int     m,  n,  len;         /*</a:t>
            </a:r>
            <a:r>
              <a:rPr lang="zh-CN" altLang="en-US" sz="2000" b="1"/>
              <a:t>矩阵的行数、列数和非零元素的个数*</a:t>
            </a:r>
            <a:r>
              <a:rPr lang="en-US" altLang="zh-CN" sz="2000" b="1"/>
              <a:t>/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/>
              <a:t>        }TriSparMatrix</a:t>
            </a:r>
            <a:r>
              <a:rPr lang="zh-CN" altLang="en-US" sz="2000" b="1"/>
              <a:t>； 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5A1B007A-5AC9-4052-A29A-EE4337B2A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762000"/>
            <a:ext cx="792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600" b="1"/>
              <a:t>为方便实现，将三元组表的类型说明修改如下：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A0E0BE58-E28A-4951-ABD0-2FCD86B17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762000"/>
            <a:ext cx="8305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b="1"/>
              <a:t>具体算法如下：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254CF8C6-0FAC-4293-90C8-835DEE19C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295400"/>
            <a:ext cx="8153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900" b="1"/>
              <a:t>int MulSMatrix(TriSparMatrix M,  TriSparMatrix N,  TriSparMatrix  *Q)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{/*</a:t>
            </a:r>
            <a:r>
              <a:rPr lang="zh-CN" altLang="en-US" sz="2000" b="1"/>
              <a:t>采用改进的三元组表表示法，求矩阵乘积</a:t>
            </a:r>
            <a:r>
              <a:rPr lang="en-US" altLang="zh-CN" sz="2000" b="1"/>
              <a:t>Q</a:t>
            </a:r>
            <a:r>
              <a:rPr lang="zh-CN" altLang="en-US" sz="2000" b="1"/>
              <a:t>＝</a:t>
            </a:r>
            <a:r>
              <a:rPr lang="en-US" altLang="zh-CN" sz="2000" b="1"/>
              <a:t>M×N*/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int  arow , brow , p; int  ctemp[MAXSIZE];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if(M.n!=N.m) return FALSE;    /*</a:t>
            </a:r>
            <a:r>
              <a:rPr lang="zh-CN" altLang="en-US" sz="2000" b="1"/>
              <a:t>返回</a:t>
            </a:r>
            <a:r>
              <a:rPr lang="en-US" altLang="zh-CN" sz="2000" b="1"/>
              <a:t>FALSE</a:t>
            </a:r>
            <a:r>
              <a:rPr lang="zh-CN" altLang="en-US" sz="2000" b="1"/>
              <a:t>表示求矩阵乘积失败*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	Q-&gt;m=M.m; Q-&gt;n=N.n; Q-&gt;len=0;   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	if(M.len*N.len!=0)     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	{for(arow=1; arow&lt;=M.m; arow++)   /*</a:t>
            </a:r>
            <a:r>
              <a:rPr lang="zh-CN" altLang="en-US" sz="2000" b="1"/>
              <a:t>逐行处理</a:t>
            </a:r>
            <a:r>
              <a:rPr lang="en-US" altLang="zh-CN" sz="2000" b="1"/>
              <a:t>M*/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		{for(p=1;p&lt;=M.n;p++)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		    ctemp[p]=0 ;    /* </a:t>
            </a:r>
            <a:r>
              <a:rPr lang="zh-CN" altLang="en-US" sz="2000" b="1"/>
              <a:t>当前行各元素的累加器清零*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	                 Q-&gt;first[arow]=Q-&gt;len+1; 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      for(p=M.first[arow];p&lt;M.first[arow+1];p++)    /*p</a:t>
            </a:r>
            <a:r>
              <a:rPr lang="zh-CN" altLang="en-US" sz="2000" b="1"/>
              <a:t>指向</a:t>
            </a:r>
            <a:r>
              <a:rPr lang="en-US" altLang="zh-CN" sz="2000" b="1"/>
              <a:t>M</a:t>
            </a:r>
            <a:r>
              <a:rPr lang="zh-CN" altLang="en-US" sz="2000" b="1"/>
              <a:t>当前行中每一个非零元素*</a:t>
            </a:r>
            <a:r>
              <a:rPr lang="en-US" altLang="zh-CN" sz="2000" b="1"/>
              <a:t>/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40D846DF-C343-4C58-AFD3-D9431B437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1"/>
            <a:ext cx="8458200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1"/>
              <a:t>{brow=M.data[p].col;    /* M</a:t>
            </a:r>
            <a:r>
              <a:rPr lang="zh-CN" altLang="en-US" sz="2000" b="1"/>
              <a:t>中的列号应与</a:t>
            </a:r>
            <a:r>
              <a:rPr lang="en-US" altLang="zh-CN" sz="2000" b="1"/>
              <a:t>N</a:t>
            </a:r>
            <a:r>
              <a:rPr lang="zh-CN" altLang="en-US" sz="2000" b="1"/>
              <a:t>中的行号相等*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if(brow&lt;N.n)  t=N.first[brow+1];   else  t=N.len+1;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 for(q=N.first[brow];q&lt;t;q++)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   {ccol=N.data[q].col;   /*</a:t>
            </a:r>
            <a:r>
              <a:rPr lang="zh-CN" altLang="en-US" sz="2000" b="1"/>
              <a:t>乘积元素在</a:t>
            </a:r>
            <a:r>
              <a:rPr lang="en-US" altLang="zh-CN" sz="2000" b="1"/>
              <a:t>Q</a:t>
            </a:r>
            <a:r>
              <a:rPr lang="zh-CN" altLang="en-US" sz="2000" b="1"/>
              <a:t>中列号*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ctemp[ccol]+=M.data[p].e*N.data[q].e; } /* for q */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}  /*</a:t>
            </a:r>
            <a:r>
              <a:rPr lang="zh-CN" altLang="en-US" sz="2000" b="1"/>
              <a:t>求得</a:t>
            </a:r>
            <a:r>
              <a:rPr lang="en-US" altLang="zh-CN" sz="2000" b="1"/>
              <a:t>Q</a:t>
            </a:r>
            <a:r>
              <a:rPr lang="zh-CN" altLang="en-US" sz="2000" b="1"/>
              <a:t>中第</a:t>
            </a:r>
            <a:r>
              <a:rPr lang="en-US" altLang="zh-CN" sz="2000" b="1"/>
              <a:t>crow</a:t>
            </a:r>
            <a:r>
              <a:rPr lang="zh-CN" altLang="en-US" sz="2000" b="1"/>
              <a:t>行的非零元*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for(ccol=1;ccol&lt;Q-&gt;n</a:t>
            </a:r>
            <a:r>
              <a:rPr lang="zh-CN" altLang="en-US" sz="2000" b="1"/>
              <a:t>；</a:t>
            </a:r>
            <a:r>
              <a:rPr lang="en-US" altLang="zh-CN" sz="2000" b="1"/>
              <a:t>col++)    /*</a:t>
            </a:r>
            <a:r>
              <a:rPr lang="zh-CN" altLang="en-US" sz="2000" b="1"/>
              <a:t>压缩存储该非零元*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	if(ctemp[ccol])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	 {if(++Q-&gt;len&gt;MAXSIZE) return 0;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       Q-&gt;data[Q-&gt;len]={arow, ccol, ctemp[ccol]};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	 }/* if */   }/* for arow */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       }/*if*/   return(TRUE);      /*</a:t>
            </a:r>
            <a:r>
              <a:rPr lang="zh-CN" altLang="en-US" sz="2000" b="1"/>
              <a:t>返回</a:t>
            </a:r>
            <a:r>
              <a:rPr lang="en-US" altLang="zh-CN" sz="2000" b="1"/>
              <a:t>TRUE</a:t>
            </a:r>
            <a:r>
              <a:rPr lang="zh-CN" altLang="en-US" sz="2000" b="1"/>
              <a:t>表示求矩阵乘积成功*</a:t>
            </a:r>
            <a:r>
              <a:rPr lang="en-US" altLang="zh-CN" sz="2000" b="1"/>
              <a:t>/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/>
              <a:t>   }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90B326D8-6513-4E3E-8ADE-ACDC9A86F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914401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2. </a:t>
            </a:r>
            <a:r>
              <a:rPr lang="zh-CN" altLang="en-US" sz="2800" b="1"/>
              <a:t>稀疏矩阵的链式存储结构：十字链表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7170F444-75AD-4AB4-A0D1-493A89D86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47801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F3132E"/>
                </a:solidFill>
              </a:rPr>
              <a:t>优点：</a:t>
            </a:r>
            <a:r>
              <a:rPr lang="zh-CN" altLang="en-US" b="1"/>
              <a:t>它能够灵活地插入因运算而产生的新的非零元素，删除因运算而产生的新的零元素，实现矩阵的各种运算。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FDE192AA-DB27-43BB-897B-B324B0343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86001"/>
            <a:ext cx="8305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在十字链表中，矩阵的每一个非零元素用一个结点表示，该结点除了（</a:t>
            </a:r>
            <a:r>
              <a:rPr lang="en-US" altLang="zh-CN" b="1"/>
              <a:t>row</a:t>
            </a:r>
            <a:r>
              <a:rPr lang="zh-CN" altLang="en-US" b="1"/>
              <a:t>，</a:t>
            </a:r>
            <a:r>
              <a:rPr lang="en-US" altLang="zh-CN" b="1"/>
              <a:t>col</a:t>
            </a:r>
            <a:r>
              <a:rPr lang="zh-CN" altLang="en-US" b="1"/>
              <a:t>，</a:t>
            </a:r>
            <a:r>
              <a:rPr lang="en-US" altLang="zh-CN" b="1"/>
              <a:t>value</a:t>
            </a:r>
            <a:r>
              <a:rPr lang="zh-CN" altLang="en-US" b="1"/>
              <a:t>）以外，还要有两个域：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EB19F2F5-6108-4431-87C4-898C4FB18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124201"/>
            <a:ext cx="8229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/>
              <a:t>right</a:t>
            </a:r>
            <a:r>
              <a:rPr lang="zh-CN" altLang="en-US" b="1"/>
              <a:t>： 用于链接同一行中的下一个非零元素；</a:t>
            </a:r>
          </a:p>
          <a:p>
            <a:pPr algn="l">
              <a:spcBef>
                <a:spcPct val="50000"/>
              </a:spcBef>
            </a:pPr>
            <a:r>
              <a:rPr lang="en-US" altLang="zh-CN" b="1"/>
              <a:t>down</a:t>
            </a:r>
            <a:r>
              <a:rPr lang="zh-CN" altLang="en-US" b="1"/>
              <a:t>：用以链接同一列中的下一个非零元素。</a:t>
            </a:r>
          </a:p>
        </p:txBody>
      </p:sp>
      <p:graphicFrame>
        <p:nvGraphicFramePr>
          <p:cNvPr id="36899" name="Group 35">
            <a:extLst>
              <a:ext uri="{FF2B5EF4-FFF2-40B4-BE49-F238E27FC236}">
                <a16:creationId xmlns:a16="http://schemas.microsoft.com/office/drawing/2014/main" id="{564C6E15-836E-4773-9223-4AF72B4F644E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4953000"/>
          <a:ext cx="4267200" cy="1035050"/>
        </p:xfrm>
        <a:graphic>
          <a:graphicData uri="http://schemas.openxmlformats.org/drawingml/2006/table">
            <a:tbl>
              <a:tblPr/>
              <a:tblGrid>
                <a:gridCol w="1338263">
                  <a:extLst>
                    <a:ext uri="{9D8B030D-6E8A-4147-A177-3AD203B41FA5}">
                      <a16:colId xmlns:a16="http://schemas.microsoft.com/office/drawing/2014/main" val="3240219405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5499189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81058048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249959574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580393"/>
                  </a:ext>
                </a:extLst>
              </a:tr>
              <a:tr h="34290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85736"/>
                  </a:ext>
                </a:extLst>
              </a:tr>
            </a:tbl>
          </a:graphicData>
        </a:graphic>
      </p:graphicFrame>
      <p:sp>
        <p:nvSpPr>
          <p:cNvPr id="36900" name="Text Box 36">
            <a:extLst>
              <a:ext uri="{FF2B5EF4-FFF2-40B4-BE49-F238E27FC236}">
                <a16:creationId xmlns:a16="http://schemas.microsoft.com/office/drawing/2014/main" id="{519E4676-E837-4E47-9EB9-22F75B2C7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672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十字链表中结点的结构示意图：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C828391A-75EF-481A-A41B-3510E3E07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8382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十字链表的结构类型说明如下：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21F1B2C4-9DA6-4471-867F-ADA7BE693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24001"/>
            <a:ext cx="83058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1"/>
              <a:t>typedef struct OLNode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{ int  row,  col;        /*</a:t>
            </a:r>
            <a:r>
              <a:rPr lang="zh-CN" altLang="en-US" sz="2000" b="1"/>
              <a:t>非零元素的行和列下标*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ElementType     value;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struct OLNode * right,*down;  /*</a:t>
            </a:r>
            <a:r>
              <a:rPr lang="zh-CN" altLang="en-US" sz="2000" b="1"/>
              <a:t>非零元素所在行表列表的后继链域*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}OLNode; *OLink;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typedef struct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	{ OLink  * row_head,  *col_head;  /*</a:t>
            </a:r>
            <a:r>
              <a:rPr lang="zh-CN" altLang="en-US" sz="2000" b="1"/>
              <a:t>行、列链表的头指针向量*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	int  m,  n,  len;   /*</a:t>
            </a:r>
            <a:r>
              <a:rPr lang="zh-CN" altLang="en-US" sz="2000" b="1"/>
              <a:t>稀疏矩阵的行数、列数、非零元素的个数*</a:t>
            </a:r>
            <a:r>
              <a:rPr lang="en-US" altLang="zh-CN" sz="2000" b="1"/>
              <a:t>/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/>
              <a:t>	}CrossList;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>
            <a:extLst>
              <a:ext uri="{FF2B5EF4-FFF2-40B4-BE49-F238E27FC236}">
                <a16:creationId xmlns:a16="http://schemas.microsoft.com/office/drawing/2014/main" id="{5EC45E9C-6E5F-4E6E-862D-B92F0F301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14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建立稀疏矩阵的十字链表算法：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E5A7321C-898B-4F70-9245-ADA7531FA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71601"/>
            <a:ext cx="83820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1"/>
              <a:t>CreateCrossList (CrossList * M)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{/*</a:t>
            </a:r>
            <a:r>
              <a:rPr lang="zh-CN" altLang="en-US" sz="2000" b="1"/>
              <a:t>采用十字链表存储结构，创建稀疏矩阵</a:t>
            </a:r>
            <a:r>
              <a:rPr lang="en-US" altLang="zh-CN" sz="2000" b="1"/>
              <a:t>M*/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if(M!=NULL) free(M);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scanf(&amp;m,&amp;n,&amp;t);  /*</a:t>
            </a:r>
            <a:r>
              <a:rPr lang="zh-CN" altLang="en-US" sz="2000" b="1"/>
              <a:t>输入</a:t>
            </a:r>
            <a:r>
              <a:rPr lang="en-US" altLang="zh-CN" sz="2000" b="1"/>
              <a:t>M</a:t>
            </a:r>
            <a:r>
              <a:rPr lang="zh-CN" altLang="en-US" sz="2000" b="1"/>
              <a:t>的行数</a:t>
            </a:r>
            <a:r>
              <a:rPr lang="en-US" altLang="zh-CN" sz="2000" b="1"/>
              <a:t>,</a:t>
            </a:r>
            <a:r>
              <a:rPr lang="zh-CN" altLang="en-US" sz="2000" b="1"/>
              <a:t>列数和非零元素的个数*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M-&gt;m=m;M-&gt;n=n;M-&gt;len=t;</a:t>
            </a:r>
          </a:p>
          <a:p>
            <a:pPr algn="just">
              <a:spcBef>
                <a:spcPct val="50000"/>
              </a:spcBef>
            </a:pPr>
            <a:r>
              <a:rPr lang="en-US" altLang="zh-CN" sz="1800" b="1"/>
              <a:t>If(!(M-&gt;row_head=(Olink*)malloc((m+1)sizeof(OLink)))) exit(OVERFLOW);</a:t>
            </a:r>
          </a:p>
          <a:p>
            <a:pPr algn="just">
              <a:spcBef>
                <a:spcPct val="50000"/>
              </a:spcBef>
            </a:pPr>
            <a:r>
              <a:rPr lang="en-US" altLang="zh-CN" sz="1800" b="1"/>
              <a:t>If(!(M-&gt;col_head=(OLink * )malloc((n+1)sizeof(OLink)))) exit(OVERFLOW);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M-&gt;row_head[ ]=M-&gt;col_head[ ]=NULL;   /*</a:t>
            </a:r>
            <a:r>
              <a:rPr lang="zh-CN" altLang="en-US" sz="2000" b="1"/>
              <a:t>初始化行、列头指针向量，各行、列链表为空的链表*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for(scanf(&amp;i,&amp;j,&amp;e);i!=0; scanf(&amp;i,&amp;j,&amp;e))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{if(!(p=(OLNode *) malloc(sizeof(OLNode)))) exit(OVERFLOW);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p-&gt;row=i;p-&gt;col=j;p-&gt;value=e;  /*</a:t>
            </a:r>
            <a:r>
              <a:rPr lang="zh-CN" altLang="en-US" sz="2000" b="1"/>
              <a:t>生成结点*</a:t>
            </a:r>
            <a:r>
              <a:rPr lang="en-US" altLang="zh-CN" sz="2000" b="1"/>
              <a:t>/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42B51D00-CD47-4003-9051-7C5CB286B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914401"/>
            <a:ext cx="8229600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1"/>
              <a:t>if(M-&gt;row_head[i]==NULL)   M-&gt;row_head[i]=p;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else{  /*</a:t>
            </a:r>
            <a:r>
              <a:rPr lang="zh-CN" altLang="en-US" sz="2000" b="1"/>
              <a:t>寻找行表中的插入位置*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	for(q=M-&gt;row_head[i];  q-&gt;right&amp;&amp;q-&gt;right-&gt;col&lt;j;  q=q-&gt;right)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              p-&gt;right=q-&gt;right; q-&gt;right=p;  /*</a:t>
            </a:r>
            <a:r>
              <a:rPr lang="zh-CN" altLang="en-US" sz="2000" b="1"/>
              <a:t>完成插入*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    }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if(M-&gt;col_head[j]==NULL)   M-&gt;col_head[j]=p;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else{  /*</a:t>
            </a:r>
            <a:r>
              <a:rPr lang="zh-CN" altLang="en-US" sz="2000" b="1"/>
              <a:t>寻找列表中的插入位置*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     for(q=M-&gt;col_head[j];  q-&gt;down&amp;&amp;q-&gt;down-&gt;row&lt;i;  q=q-&gt;down)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            p-&gt;down=q-&gt;down; q-&gt;down=p;   /*</a:t>
            </a:r>
            <a:r>
              <a:rPr lang="zh-CN" altLang="en-US" sz="2000" b="1"/>
              <a:t>完成插入*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    }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 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/>
              <a:t>    } </a:t>
            </a:r>
          </a:p>
        </p:txBody>
      </p:sp>
      <p:sp>
        <p:nvSpPr>
          <p:cNvPr id="39940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7F9A5C0-5DFB-4BBD-A7F0-5137402F6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8" y="5734050"/>
            <a:ext cx="1211262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400">
                <a:solidFill>
                  <a:srgbClr val="FF3300"/>
                </a:solidFill>
              </a:rPr>
              <a:t>返回本章目录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86DDB386-DD58-4B45-BBA7-4D1337EEB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1440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/>
              <a:t>5.4  </a:t>
            </a:r>
            <a:r>
              <a:rPr lang="zh-CN" altLang="en-US" sz="3200" b="1"/>
              <a:t>广义表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F8544457-39AA-40B9-8060-81A383C62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600201"/>
            <a:ext cx="83820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3132E"/>
                </a:solidFill>
              </a:rPr>
              <a:t>广义表</a:t>
            </a:r>
            <a:r>
              <a:rPr lang="zh-CN" altLang="en-US" sz="2800" b="1"/>
              <a:t>也是线性表的一种推广。广义表也是</a:t>
            </a:r>
            <a:r>
              <a:rPr lang="en-US" altLang="zh-CN" sz="2800" b="1">
                <a:latin typeface="宋体" panose="02010600030101010101" pitchFamily="2" charset="-122"/>
              </a:rPr>
              <a:t>n</a:t>
            </a:r>
            <a:r>
              <a:rPr lang="zh-CN" altLang="en-US" sz="2800" b="1">
                <a:latin typeface="宋体" panose="02010600030101010101" pitchFamily="2" charset="-122"/>
              </a:rPr>
              <a:t>个数据元素（</a:t>
            </a:r>
            <a:r>
              <a:rPr lang="en-US" altLang="zh-CN" sz="2800" b="1">
                <a:latin typeface="宋体" panose="02010600030101010101" pitchFamily="2" charset="-122"/>
              </a:rPr>
              <a:t>d</a:t>
            </a:r>
            <a:r>
              <a:rPr lang="en-US" altLang="zh-CN" sz="2800" b="1" baseline="-25000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d</a:t>
            </a:r>
            <a:r>
              <a:rPr lang="en-US" altLang="zh-CN" sz="2800" b="1" baseline="-25000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d</a:t>
            </a:r>
            <a:r>
              <a:rPr lang="en-US" altLang="zh-CN" sz="2800" b="1" baseline="-25000"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/>
              <a:t>…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d</a:t>
            </a:r>
            <a:r>
              <a:rPr lang="en-US" altLang="zh-CN" sz="2800" b="1" baseline="-25000">
                <a:latin typeface="宋体" panose="02010600030101010101" pitchFamily="2" charset="-122"/>
              </a:rPr>
              <a:t>n</a:t>
            </a:r>
            <a:r>
              <a:rPr lang="zh-CN" altLang="en-US" sz="2800" b="1">
                <a:latin typeface="宋体" panose="02010600030101010101" pitchFamily="2" charset="-122"/>
              </a:rPr>
              <a:t>）的有限序列，但不同的是，广义表中的</a:t>
            </a:r>
            <a:r>
              <a:rPr lang="en-US" altLang="zh-CN" sz="2800" b="1">
                <a:latin typeface="宋体" panose="02010600030101010101" pitchFamily="2" charset="-122"/>
              </a:rPr>
              <a:t>d</a:t>
            </a:r>
            <a:r>
              <a:rPr lang="en-US" altLang="zh-CN" sz="2800" b="1" baseline="-25000">
                <a:latin typeface="宋体" panose="02010600030101010101" pitchFamily="2" charset="-122"/>
              </a:rPr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既可以是单个元素，还可以是一个广义表，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通常记作：</a:t>
            </a:r>
            <a:r>
              <a:rPr lang="en-US" altLang="zh-CN" sz="2800" b="1">
                <a:solidFill>
                  <a:srgbClr val="EE22D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GL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baseline="-3000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baseline="-3000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baseline="-30000"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cs typeface="Times New Roman" panose="02020603050405020304" pitchFamily="18" charset="0"/>
              </a:rPr>
              <a:t>…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baseline="-30000"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r>
              <a:rPr lang="en-US" altLang="zh-CN" sz="2800" b="1">
                <a:solidFill>
                  <a:srgbClr val="EE22D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GL</a:t>
            </a:r>
            <a:r>
              <a:rPr lang="zh-CN" altLang="en-US" sz="2800" b="1">
                <a:solidFill>
                  <a:srgbClr val="EE22D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是广义表的名字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，通常用</a:t>
            </a:r>
            <a:r>
              <a:rPr lang="zh-CN" altLang="en-US" sz="2800" b="1">
                <a:solidFill>
                  <a:srgbClr val="EE22D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大写字母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表示。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是广义表的长度。</a:t>
            </a:r>
            <a:r>
              <a:rPr lang="zh-CN" altLang="en-US" sz="2800" b="1">
                <a:latin typeface="宋体" panose="02010600030101010101" pitchFamily="2" charset="-122"/>
              </a:rPr>
              <a:t>若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宋体" panose="02010600030101010101" pitchFamily="2" charset="-122"/>
              </a:rPr>
              <a:t>d</a:t>
            </a:r>
            <a:r>
              <a:rPr lang="en-US" altLang="zh-CN" sz="2800" b="1" baseline="-25000">
                <a:latin typeface="宋体" panose="02010600030101010101" pitchFamily="2" charset="-122"/>
              </a:rPr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是一个广义表，则称</a:t>
            </a:r>
            <a:r>
              <a:rPr lang="en-US" altLang="zh-CN" sz="2800" b="1">
                <a:latin typeface="宋体" panose="02010600030101010101" pitchFamily="2" charset="-122"/>
              </a:rPr>
              <a:t>d</a:t>
            </a:r>
            <a:r>
              <a:rPr lang="en-US" altLang="zh-CN" sz="2800" b="1" baseline="-25000">
                <a:latin typeface="宋体" panose="02010600030101010101" pitchFamily="2" charset="-122"/>
              </a:rPr>
              <a:t>i</a:t>
            </a:r>
            <a:r>
              <a:rPr lang="zh-CN" altLang="en-US" sz="2800" b="1">
                <a:latin typeface="宋体" panose="02010600030101010101" pitchFamily="2" charset="-122"/>
              </a:rPr>
              <a:t>是广义表</a:t>
            </a:r>
            <a:r>
              <a:rPr lang="en-US" altLang="zh-CN" sz="2800" b="1">
                <a:latin typeface="宋体" panose="02010600030101010101" pitchFamily="2" charset="-122"/>
              </a:rPr>
              <a:t>GL</a:t>
            </a:r>
            <a:r>
              <a:rPr lang="zh-CN" altLang="en-US" sz="2800" b="1">
                <a:latin typeface="宋体" panose="02010600030101010101" pitchFamily="2" charset="-122"/>
              </a:rPr>
              <a:t>的子表。 在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GL</a:t>
            </a:r>
            <a:r>
              <a:rPr lang="zh-CN" altLang="en-US" sz="2800" b="1">
                <a:latin typeface="宋体" panose="02010600030101010101" pitchFamily="2" charset="-122"/>
              </a:rPr>
              <a:t>中， 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baseline="-3000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是</a:t>
            </a:r>
            <a:r>
              <a:rPr lang="en-US" altLang="zh-CN" sz="2800" b="1">
                <a:latin typeface="宋体" panose="02010600030101010101" pitchFamily="2" charset="-122"/>
              </a:rPr>
              <a:t>GL</a:t>
            </a:r>
            <a:r>
              <a:rPr lang="zh-CN" altLang="en-US" sz="2800" b="1">
                <a:latin typeface="宋体" panose="02010600030101010101" pitchFamily="2" charset="-122"/>
              </a:rPr>
              <a:t>的表头，其余部分组成的表（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baseline="-3000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baseline="-30000"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cs typeface="Times New Roman" panose="02020603050405020304" pitchFamily="18" charset="0"/>
              </a:rPr>
              <a:t>…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baseline="-30000"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>
                <a:latin typeface="宋体" panose="02010600030101010101" pitchFamily="2" charset="-122"/>
              </a:rPr>
              <a:t>称为</a:t>
            </a:r>
            <a:r>
              <a:rPr lang="en-US" altLang="zh-CN" sz="2800" b="1">
                <a:latin typeface="宋体" panose="02010600030101010101" pitchFamily="2" charset="-122"/>
              </a:rPr>
              <a:t>GL</a:t>
            </a:r>
            <a:r>
              <a:rPr lang="zh-CN" altLang="en-US" sz="2800" b="1">
                <a:latin typeface="宋体" panose="02010600030101010101" pitchFamily="2" charset="-122"/>
              </a:rPr>
              <a:t>的表尾。由此可见，广义表的定义是递归定义的。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E5548027-0402-4FDA-9F16-6AD3096D79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838200"/>
            <a:ext cx="10363200" cy="1143000"/>
          </a:xfrm>
        </p:spPr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F50368FA-FDBB-4189-B64E-84AB901AC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352801"/>
            <a:ext cx="8839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endParaRPr lang="en-US" altLang="zh-CN" b="1"/>
          </a:p>
          <a:p>
            <a:pPr algn="l">
              <a:spcBef>
                <a:spcPct val="50000"/>
              </a:spcBef>
            </a:pPr>
            <a:endParaRPr lang="en-US" altLang="zh-CN" b="1"/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7328FBF0-ACA2-45B8-8B3B-2A13C73DC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524001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latin typeface="Wingdings" panose="05000000000000000000" pitchFamily="2" charset="2"/>
              </a:rPr>
              <a:t>l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r>
              <a:rPr lang="en-US" altLang="zh-CN" sz="2800" b="1"/>
              <a:t>D=</a:t>
            </a:r>
            <a:r>
              <a:rPr lang="zh-CN" altLang="en-US" sz="2800" b="1"/>
              <a:t>（） 空表；其长度为零。</a:t>
            </a:r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16E09435-E9BD-4DA7-98FA-C8B8E06EF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0574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latin typeface="Wingdings" panose="05000000000000000000" pitchFamily="2" charset="2"/>
              </a:rPr>
              <a:t>l</a:t>
            </a:r>
            <a:r>
              <a:rPr lang="en-US" altLang="zh-CN" sz="2800" b="1"/>
              <a:t>A=(a</a:t>
            </a:r>
            <a:r>
              <a:rPr lang="zh-CN" altLang="en-US" sz="2800" b="1"/>
              <a:t>，</a:t>
            </a:r>
            <a:r>
              <a:rPr lang="en-US" altLang="zh-CN" sz="2800" b="1"/>
              <a:t>(b</a:t>
            </a:r>
            <a:r>
              <a:rPr lang="zh-CN" altLang="en-US" sz="2800" b="1"/>
              <a:t>，</a:t>
            </a:r>
            <a:r>
              <a:rPr lang="en-US" altLang="zh-CN" sz="2800" b="1"/>
              <a:t>c))</a:t>
            </a:r>
            <a:r>
              <a:rPr lang="zh-CN" altLang="en-US" sz="2800" b="1"/>
              <a:t>表长度为</a:t>
            </a:r>
            <a:r>
              <a:rPr lang="en-US" altLang="zh-CN" sz="2800" b="1"/>
              <a:t>2</a:t>
            </a:r>
            <a:r>
              <a:rPr lang="zh-CN" altLang="en-US" sz="2800" b="1"/>
              <a:t>的广义表，其中第一个元素是单个数据</a:t>
            </a:r>
            <a:r>
              <a:rPr lang="en-US" altLang="zh-CN" sz="2800" b="1"/>
              <a:t>a</a:t>
            </a:r>
            <a:r>
              <a:rPr lang="zh-CN" altLang="en-US" sz="2800" b="1"/>
              <a:t>，第二个元素是一个子表（</a:t>
            </a:r>
            <a:r>
              <a:rPr lang="en-US" altLang="zh-CN" sz="2800" b="1"/>
              <a:t>b</a:t>
            </a:r>
            <a:r>
              <a:rPr lang="zh-CN" altLang="en-US" sz="2800" b="1"/>
              <a:t>，</a:t>
            </a:r>
            <a:r>
              <a:rPr lang="en-US" altLang="zh-CN" sz="2800" b="1"/>
              <a:t>c</a:t>
            </a:r>
            <a:r>
              <a:rPr lang="zh-CN" altLang="en-US" sz="2800" b="1"/>
              <a:t>）。</a:t>
            </a: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CF6EEE6C-E58A-441D-9BC9-F92739AD9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latin typeface="Wingdings" panose="05000000000000000000" pitchFamily="2" charset="2"/>
              </a:rPr>
              <a:t>l</a:t>
            </a:r>
            <a:r>
              <a:rPr lang="en-US" altLang="zh-CN" sz="2800" b="1"/>
              <a:t>B=</a:t>
            </a:r>
            <a:r>
              <a:rPr lang="zh-CN" altLang="en-US" sz="2800" b="1"/>
              <a:t>（</a:t>
            </a:r>
            <a:r>
              <a:rPr lang="en-US" altLang="zh-CN" sz="2800" b="1"/>
              <a:t>A</a:t>
            </a:r>
            <a:r>
              <a:rPr lang="zh-CN" altLang="en-US" sz="2800" b="1"/>
              <a:t>，</a:t>
            </a:r>
            <a:r>
              <a:rPr lang="en-US" altLang="zh-CN" sz="2800" b="1"/>
              <a:t>A</a:t>
            </a:r>
            <a:r>
              <a:rPr lang="zh-CN" altLang="en-US" sz="2800" b="1"/>
              <a:t>，</a:t>
            </a:r>
            <a:r>
              <a:rPr lang="en-US" altLang="zh-CN" sz="2800" b="1"/>
              <a:t>D</a:t>
            </a:r>
            <a:r>
              <a:rPr lang="zh-CN" altLang="en-US" sz="2800" b="1"/>
              <a:t>）长度为</a:t>
            </a:r>
            <a:r>
              <a:rPr lang="en-US" altLang="zh-CN" sz="2800" b="1"/>
              <a:t>3</a:t>
            </a:r>
            <a:r>
              <a:rPr lang="zh-CN" altLang="en-US" sz="2800" b="1"/>
              <a:t>的广义表，其前两个元素为表</a:t>
            </a:r>
            <a:r>
              <a:rPr lang="en-US" altLang="zh-CN" sz="2800" b="1"/>
              <a:t>A</a:t>
            </a:r>
            <a:r>
              <a:rPr lang="zh-CN" altLang="en-US" sz="2800" b="1"/>
              <a:t>，第三个元素为空表</a:t>
            </a:r>
            <a:r>
              <a:rPr lang="en-US" altLang="zh-CN" sz="2800" b="1"/>
              <a:t>D</a:t>
            </a:r>
            <a:r>
              <a:rPr lang="zh-CN" altLang="en-US" sz="2800" b="1"/>
              <a:t>。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8CE60135-D4ED-4EAB-A20D-55C7277B1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03860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latin typeface="Wingdings" panose="05000000000000000000" pitchFamily="2" charset="2"/>
              </a:rPr>
              <a:t>l</a:t>
            </a:r>
            <a:r>
              <a:rPr lang="en-US" altLang="zh-CN" sz="2800" b="1"/>
              <a:t>C=</a:t>
            </a:r>
            <a:r>
              <a:rPr lang="zh-CN" altLang="en-US" sz="2800" b="1"/>
              <a:t>（</a:t>
            </a:r>
            <a:r>
              <a:rPr lang="en-US" altLang="zh-CN" sz="2800" b="1"/>
              <a:t>a</a:t>
            </a:r>
            <a:r>
              <a:rPr lang="zh-CN" altLang="en-US" sz="2800" b="1"/>
              <a:t>，</a:t>
            </a:r>
            <a:r>
              <a:rPr lang="en-US" altLang="zh-CN" sz="2800" b="1"/>
              <a:t>C</a:t>
            </a:r>
            <a:r>
              <a:rPr lang="zh-CN" altLang="en-US" sz="2800" b="1"/>
              <a:t>） 长度为</a:t>
            </a:r>
            <a:r>
              <a:rPr lang="en-US" altLang="zh-CN" sz="2800" b="1"/>
              <a:t>2</a:t>
            </a:r>
            <a:r>
              <a:rPr lang="zh-CN" altLang="en-US" sz="2800" b="1"/>
              <a:t>递归定义的广义表，</a:t>
            </a:r>
            <a:r>
              <a:rPr lang="en-US" altLang="zh-CN" sz="2800" b="1"/>
              <a:t>C</a:t>
            </a:r>
            <a:r>
              <a:rPr lang="zh-CN" altLang="en-US" sz="2800" b="1"/>
              <a:t>相当于无穷表</a:t>
            </a:r>
            <a:r>
              <a:rPr lang="en-US" altLang="zh-CN" sz="2800" b="1"/>
              <a:t>C=</a:t>
            </a:r>
            <a:r>
              <a:rPr lang="zh-CN" altLang="en-US" sz="2800" b="1"/>
              <a:t>（</a:t>
            </a:r>
            <a:r>
              <a:rPr lang="en-US" altLang="zh-CN" sz="2800" b="1"/>
              <a:t>a</a:t>
            </a:r>
            <a:r>
              <a:rPr lang="zh-CN" altLang="en-US" sz="2800" b="1"/>
              <a:t>，（</a:t>
            </a:r>
            <a:r>
              <a:rPr lang="en-US" altLang="zh-CN" sz="2800" b="1"/>
              <a:t>a</a:t>
            </a:r>
            <a:r>
              <a:rPr lang="zh-CN" altLang="en-US" sz="2800" b="1"/>
              <a:t>，（</a:t>
            </a:r>
            <a:r>
              <a:rPr lang="en-US" altLang="zh-CN" sz="2800" b="1"/>
              <a:t>a</a:t>
            </a:r>
            <a:r>
              <a:rPr lang="zh-CN" altLang="en-US" sz="2800" b="1"/>
              <a:t>，（</a:t>
            </a:r>
            <a:r>
              <a:rPr lang="en-US" altLang="zh-CN" sz="2800" b="1"/>
              <a:t>…</a:t>
            </a:r>
            <a:r>
              <a:rPr lang="zh-CN" altLang="en-US" sz="2800" b="1"/>
              <a:t>））））。</a:t>
            </a:r>
            <a:r>
              <a:rPr lang="zh-CN" altLang="en-US" b="1"/>
              <a:t> </a:t>
            </a:r>
          </a:p>
        </p:txBody>
      </p:sp>
      <p:sp>
        <p:nvSpPr>
          <p:cNvPr id="44041" name="Text Box 9">
            <a:extLst>
              <a:ext uri="{FF2B5EF4-FFF2-40B4-BE49-F238E27FC236}">
                <a16:creationId xmlns:a16="http://schemas.microsoft.com/office/drawing/2014/main" id="{B371E11E-3473-4E0C-AAD1-BBCC784A8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14401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3132E"/>
                </a:solidFill>
              </a:rPr>
              <a:t>例如：</a:t>
            </a:r>
          </a:p>
        </p:txBody>
      </p:sp>
      <p:sp>
        <p:nvSpPr>
          <p:cNvPr id="44042" name="Text Box 10">
            <a:extLst>
              <a:ext uri="{FF2B5EF4-FFF2-40B4-BE49-F238E27FC236}">
                <a16:creationId xmlns:a16="http://schemas.microsoft.com/office/drawing/2014/main" id="{3804AB3C-AEDC-4B36-BBCA-529A7F293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05401"/>
            <a:ext cx="8382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head(A)=a        </a:t>
            </a:r>
            <a:r>
              <a:rPr lang="zh-CN" altLang="en-US" b="1"/>
              <a:t>表</a:t>
            </a:r>
            <a:r>
              <a:rPr lang="en-US" altLang="zh-CN" b="1"/>
              <a:t>A</a:t>
            </a:r>
            <a:r>
              <a:rPr lang="zh-CN" altLang="en-US" b="1"/>
              <a:t>的表头是</a:t>
            </a:r>
            <a:r>
              <a:rPr lang="en-US" altLang="zh-CN" b="1"/>
              <a:t>a</a:t>
            </a:r>
            <a:r>
              <a:rPr lang="zh-CN" altLang="en-US" b="1"/>
              <a:t>。</a:t>
            </a:r>
          </a:p>
          <a:p>
            <a:pPr algn="l">
              <a:spcBef>
                <a:spcPct val="50000"/>
              </a:spcBef>
            </a:pPr>
            <a:r>
              <a:rPr lang="en-US" altLang="zh-CN" b="1"/>
              <a:t>tail(A)=((b</a:t>
            </a:r>
            <a:r>
              <a:rPr lang="zh-CN" altLang="en-US" b="1"/>
              <a:t>，</a:t>
            </a:r>
            <a:r>
              <a:rPr lang="en-US" altLang="zh-CN" b="1"/>
              <a:t>c))    </a:t>
            </a:r>
            <a:r>
              <a:rPr lang="zh-CN" altLang="en-US" b="1"/>
              <a:t>表</a:t>
            </a:r>
            <a:r>
              <a:rPr lang="en-US" altLang="zh-CN" b="1"/>
              <a:t>A</a:t>
            </a:r>
            <a:r>
              <a:rPr lang="zh-CN" altLang="en-US" b="1"/>
              <a:t>的表尾是</a:t>
            </a:r>
            <a:r>
              <a:rPr lang="en-US" altLang="zh-CN" b="1"/>
              <a:t>((b</a:t>
            </a:r>
            <a:r>
              <a:rPr lang="zh-CN" altLang="en-US" b="1"/>
              <a:t>，</a:t>
            </a:r>
            <a:r>
              <a:rPr lang="en-US" altLang="zh-CN" b="1"/>
              <a:t>c)) </a:t>
            </a:r>
            <a:r>
              <a:rPr lang="zh-CN" altLang="en-US" b="1"/>
              <a:t>，广义表的表尾一定是一个表。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1" name="Group 27">
            <a:extLst>
              <a:ext uri="{FF2B5EF4-FFF2-40B4-BE49-F238E27FC236}">
                <a16:creationId xmlns:a16="http://schemas.microsoft.com/office/drawing/2014/main" id="{ACBCA49C-4001-4A95-ABEF-68300D45551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438400"/>
            <a:ext cx="5943600" cy="3632200"/>
            <a:chOff x="864" y="1536"/>
            <a:chExt cx="3744" cy="2288"/>
          </a:xfrm>
        </p:grpSpPr>
        <p:grpSp>
          <p:nvGrpSpPr>
            <p:cNvPr id="6147" name="Group 3">
              <a:extLst>
                <a:ext uri="{FF2B5EF4-FFF2-40B4-BE49-F238E27FC236}">
                  <a16:creationId xmlns:a16="http://schemas.microsoft.com/office/drawing/2014/main" id="{70800948-A87A-4107-85E1-8D6A7A216B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016"/>
              <a:ext cx="3168" cy="1488"/>
              <a:chOff x="576" y="1920"/>
              <a:chExt cx="3168" cy="1488"/>
            </a:xfrm>
          </p:grpSpPr>
          <p:sp>
            <p:nvSpPr>
              <p:cNvPr id="6148" name="AutoShape 4">
                <a:extLst>
                  <a:ext uri="{FF2B5EF4-FFF2-40B4-BE49-F238E27FC236}">
                    <a16:creationId xmlns:a16="http://schemas.microsoft.com/office/drawing/2014/main" id="{6BBBB783-9389-4AC1-BFD8-F8F800BD3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4" y="1968"/>
                <a:ext cx="48" cy="1440"/>
              </a:xfrm>
              <a:prstGeom prst="leftBracket">
                <a:avLst>
                  <a:gd name="adj" fmla="val 2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" name="Text Box 5">
                <a:extLst>
                  <a:ext uri="{FF2B5EF4-FFF2-40B4-BE49-F238E27FC236}">
                    <a16:creationId xmlns:a16="http://schemas.microsoft.com/office/drawing/2014/main" id="{52AD9878-2742-4407-B5BF-59E34A4424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688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b="1"/>
                  <a:t>A</a:t>
                </a:r>
                <a:r>
                  <a:rPr lang="en-US" altLang="zh-CN" b="1" baseline="-25000"/>
                  <a:t>m×n</a:t>
                </a:r>
                <a:r>
                  <a:rPr lang="en-US" altLang="zh-CN" b="1"/>
                  <a:t>=</a:t>
                </a:r>
                <a:endParaRPr lang="en-US" altLang="zh-CN" b="1" baseline="-25000"/>
              </a:p>
            </p:txBody>
          </p:sp>
          <p:sp>
            <p:nvSpPr>
              <p:cNvPr id="6150" name="Text Box 6">
                <a:extLst>
                  <a:ext uri="{FF2B5EF4-FFF2-40B4-BE49-F238E27FC236}">
                    <a16:creationId xmlns:a16="http://schemas.microsoft.com/office/drawing/2014/main" id="{887BA19C-FF32-42DD-8075-555B3A133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016"/>
                <a:ext cx="2208" cy="1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 b="1"/>
                  <a:t>a</a:t>
                </a:r>
                <a:r>
                  <a:rPr lang="en-US" altLang="zh-CN" sz="1600" b="1" baseline="-25000"/>
                  <a:t>12</a:t>
                </a:r>
                <a:r>
                  <a:rPr lang="en-US" altLang="zh-CN" sz="1600" b="1"/>
                  <a:t>     a</a:t>
                </a:r>
                <a:r>
                  <a:rPr lang="en-US" altLang="zh-CN" sz="1600" b="1" baseline="-25000"/>
                  <a:t>12          </a:t>
                </a:r>
                <a:r>
                  <a:rPr lang="en-US" altLang="zh-CN" sz="1600" b="1">
                    <a:ea typeface="黑体" panose="02010609060101010101" pitchFamily="49" charset="-122"/>
                  </a:rPr>
                  <a:t>…        a</a:t>
                </a:r>
                <a:r>
                  <a:rPr lang="en-US" altLang="zh-CN" sz="1600" b="1" baseline="-25000">
                    <a:ea typeface="黑体" panose="02010609060101010101" pitchFamily="49" charset="-122"/>
                  </a:rPr>
                  <a:t>1j            </a:t>
                </a:r>
                <a:r>
                  <a:rPr lang="en-US" altLang="zh-CN" sz="1600" b="1" baseline="-25000"/>
                  <a:t> </a:t>
                </a:r>
                <a:r>
                  <a:rPr lang="en-US" altLang="zh-CN" sz="1600" b="1">
                    <a:ea typeface="黑体" panose="02010609060101010101" pitchFamily="49" charset="-122"/>
                  </a:rPr>
                  <a:t>…       a</a:t>
                </a:r>
                <a:r>
                  <a:rPr lang="en-US" altLang="zh-CN" sz="1600" b="1" baseline="-25000">
                    <a:ea typeface="黑体" panose="02010609060101010101" pitchFamily="49" charset="-122"/>
                  </a:rPr>
                  <a:t>1n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600" b="1"/>
                  <a:t>a</a:t>
                </a:r>
                <a:r>
                  <a:rPr lang="en-US" altLang="zh-CN" sz="1600" b="1" baseline="-25000"/>
                  <a:t>21</a:t>
                </a:r>
                <a:r>
                  <a:rPr lang="en-US" altLang="zh-CN" sz="1600" b="1"/>
                  <a:t>     a</a:t>
                </a:r>
                <a:r>
                  <a:rPr lang="en-US" altLang="zh-CN" sz="1600" b="1" baseline="-25000"/>
                  <a:t>22           </a:t>
                </a:r>
                <a:r>
                  <a:rPr lang="en-US" altLang="zh-CN" sz="1600" b="1">
                    <a:ea typeface="黑体" panose="02010609060101010101" pitchFamily="49" charset="-122"/>
                  </a:rPr>
                  <a:t>…       a</a:t>
                </a:r>
                <a:r>
                  <a:rPr lang="en-US" altLang="zh-CN" sz="1600" b="1" baseline="-25000">
                    <a:ea typeface="黑体" panose="02010609060101010101" pitchFamily="49" charset="-122"/>
                  </a:rPr>
                  <a:t>2j            </a:t>
                </a:r>
                <a:r>
                  <a:rPr lang="en-US" altLang="zh-CN" sz="1600" b="1" baseline="-25000"/>
                  <a:t> </a:t>
                </a:r>
                <a:r>
                  <a:rPr lang="en-US" altLang="zh-CN" sz="1600" b="1">
                    <a:ea typeface="黑体" panose="02010609060101010101" pitchFamily="49" charset="-122"/>
                  </a:rPr>
                  <a:t>…       a</a:t>
                </a:r>
                <a:r>
                  <a:rPr lang="en-US" altLang="zh-CN" sz="1600" b="1" baseline="-25000">
                    <a:ea typeface="黑体" panose="02010609060101010101" pitchFamily="49" charset="-122"/>
                  </a:rPr>
                  <a:t>2n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600" b="1">
                    <a:ea typeface="黑体" panose="02010609060101010101" pitchFamily="49" charset="-122"/>
                  </a:rPr>
                  <a:t>┇      ┇</a:t>
                </a:r>
                <a:endParaRPr lang="en-US" altLang="zh-CN" sz="1600" b="1"/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600" b="1"/>
                  <a:t>a</a:t>
                </a:r>
                <a:r>
                  <a:rPr lang="en-US" altLang="zh-CN" sz="1600" b="1" baseline="-25000"/>
                  <a:t>i1</a:t>
                </a:r>
                <a:r>
                  <a:rPr lang="en-US" altLang="zh-CN" sz="1600" b="1"/>
                  <a:t>      a</a:t>
                </a:r>
                <a:r>
                  <a:rPr lang="en-US" altLang="zh-CN" sz="1600" b="1" baseline="-25000"/>
                  <a:t>i2           </a:t>
                </a:r>
                <a:r>
                  <a:rPr lang="en-US" altLang="zh-CN" sz="1600" b="1">
                    <a:ea typeface="黑体" panose="02010609060101010101" pitchFamily="49" charset="-122"/>
                  </a:rPr>
                  <a:t>…       a</a:t>
                </a:r>
                <a:r>
                  <a:rPr lang="en-US" altLang="zh-CN" sz="1600" b="1" baseline="-25000">
                    <a:ea typeface="黑体" panose="02010609060101010101" pitchFamily="49" charset="-122"/>
                  </a:rPr>
                  <a:t>ij             </a:t>
                </a:r>
                <a:r>
                  <a:rPr lang="en-US" altLang="zh-CN" sz="1600" b="1" baseline="-25000"/>
                  <a:t> </a:t>
                </a:r>
                <a:r>
                  <a:rPr lang="en-US" altLang="zh-CN" sz="1600" b="1">
                    <a:ea typeface="黑体" panose="02010609060101010101" pitchFamily="49" charset="-122"/>
                  </a:rPr>
                  <a:t>…       a</a:t>
                </a:r>
                <a:r>
                  <a:rPr lang="en-US" altLang="zh-CN" sz="1600" b="1" baseline="-25000">
                    <a:ea typeface="黑体" panose="02010609060101010101" pitchFamily="49" charset="-122"/>
                  </a:rPr>
                  <a:t>in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600" b="1">
                    <a:ea typeface="黑体" panose="02010609060101010101" pitchFamily="49" charset="-122"/>
                  </a:rPr>
                  <a:t>┇       ┇</a:t>
                </a:r>
                <a:endParaRPr lang="en-US" altLang="zh-CN" sz="1600" b="1"/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600" b="1"/>
                  <a:t>a</a:t>
                </a:r>
                <a:r>
                  <a:rPr lang="en-US" altLang="zh-CN" sz="1600" b="1" baseline="-25000"/>
                  <a:t>m1</a:t>
                </a:r>
                <a:r>
                  <a:rPr lang="en-US" altLang="zh-CN" sz="1600" b="1"/>
                  <a:t>    a</a:t>
                </a:r>
                <a:r>
                  <a:rPr lang="en-US" altLang="zh-CN" sz="1600" b="1" baseline="-25000"/>
                  <a:t>m2         </a:t>
                </a:r>
                <a:r>
                  <a:rPr lang="en-US" altLang="zh-CN" sz="1600" b="1">
                    <a:ea typeface="黑体" panose="02010609060101010101" pitchFamily="49" charset="-122"/>
                  </a:rPr>
                  <a:t>…        a</a:t>
                </a:r>
                <a:r>
                  <a:rPr lang="en-US" altLang="zh-CN" sz="1600" b="1" baseline="-25000">
                    <a:ea typeface="黑体" panose="02010609060101010101" pitchFamily="49" charset="-122"/>
                  </a:rPr>
                  <a:t>mj            </a:t>
                </a:r>
                <a:r>
                  <a:rPr lang="en-US" altLang="zh-CN" sz="1600" b="1" baseline="-25000"/>
                  <a:t> </a:t>
                </a:r>
                <a:r>
                  <a:rPr lang="en-US" altLang="zh-CN" sz="1600" b="1">
                    <a:ea typeface="黑体" panose="02010609060101010101" pitchFamily="49" charset="-122"/>
                  </a:rPr>
                  <a:t>…      a</a:t>
                </a:r>
                <a:r>
                  <a:rPr lang="en-US" altLang="zh-CN" sz="1600" b="1" baseline="-25000">
                    <a:ea typeface="黑体" panose="02010609060101010101" pitchFamily="49" charset="-122"/>
                  </a:rPr>
                  <a:t>mn</a:t>
                </a:r>
              </a:p>
            </p:txBody>
          </p:sp>
          <p:sp>
            <p:nvSpPr>
              <p:cNvPr id="6151" name="AutoShape 7">
                <a:extLst>
                  <a:ext uri="{FF2B5EF4-FFF2-40B4-BE49-F238E27FC236}">
                    <a16:creationId xmlns:a16="http://schemas.microsoft.com/office/drawing/2014/main" id="{3E4BA4B3-120C-4040-B8C2-F2F0474B8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1920"/>
                <a:ext cx="48" cy="1488"/>
              </a:xfrm>
              <a:prstGeom prst="rightBracket">
                <a:avLst>
                  <a:gd name="adj" fmla="val 25833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60" name="Text Box 16">
              <a:extLst>
                <a:ext uri="{FF2B5EF4-FFF2-40B4-BE49-F238E27FC236}">
                  <a16:creationId xmlns:a16="http://schemas.microsoft.com/office/drawing/2014/main" id="{0AB0A8C8-1F90-4F73-A3B0-5A5D8E128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5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6161" name="Text Box 17">
              <a:extLst>
                <a:ext uri="{FF2B5EF4-FFF2-40B4-BE49-F238E27FC236}">
                  <a16:creationId xmlns:a16="http://schemas.microsoft.com/office/drawing/2014/main" id="{138589FC-B58E-431A-919A-33EF21B75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77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ea typeface="黑体" panose="02010609060101010101" pitchFamily="49" charset="-122"/>
                </a:rPr>
                <a:t>‖</a:t>
              </a:r>
            </a:p>
          </p:txBody>
        </p:sp>
        <p:sp>
          <p:nvSpPr>
            <p:cNvPr id="6162" name="Text Box 18">
              <a:extLst>
                <a:ext uri="{FF2B5EF4-FFF2-40B4-BE49-F238E27FC236}">
                  <a16:creationId xmlns:a16="http://schemas.microsoft.com/office/drawing/2014/main" id="{D4ECD134-61B5-4C0D-9036-3D0CA6545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112"/>
              <a:ext cx="336" cy="1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>
                  <a:ea typeface="黑体" panose="02010609060101010101" pitchFamily="49" charset="-122"/>
                  <a:sym typeface="Symbol" panose="05050102010706020507" pitchFamily="18" charset="2"/>
                </a:rPr>
                <a:t></a:t>
              </a:r>
              <a:r>
                <a:rPr lang="en-US" altLang="zh-CN" sz="1600" b="1" baseline="-25000"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600" b="1">
                  <a:ea typeface="黑体" panose="02010609060101010101" pitchFamily="49" charset="-122"/>
                  <a:sym typeface="Symbol" panose="05050102010706020507" pitchFamily="18" charset="2"/>
                </a:rPr>
                <a:t></a:t>
              </a:r>
              <a:r>
                <a:rPr lang="en-US" altLang="zh-CN" sz="1600" b="1" baseline="-25000">
                  <a:ea typeface="黑体" panose="02010609060101010101" pitchFamily="49" charset="-122"/>
                  <a:sym typeface="Symbol" panose="05050102010706020507" pitchFamily="18" charset="2"/>
                </a:rPr>
                <a:t>2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600" b="1">
                  <a:ea typeface="黑体" panose="02010609060101010101" pitchFamily="49" charset="-122"/>
                </a:rPr>
                <a:t>┇</a:t>
              </a:r>
              <a:endParaRPr lang="en-US" altLang="zh-CN" sz="1600" b="1">
                <a:ea typeface="黑体" panose="02010609060101010101" pitchFamily="49" charset="-122"/>
                <a:sym typeface="Symbol" panose="05050102010706020507" pitchFamily="18" charset="2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1600" b="1">
                  <a:ea typeface="黑体" panose="02010609060101010101" pitchFamily="49" charset="-122"/>
                  <a:sym typeface="Symbol" panose="05050102010706020507" pitchFamily="18" charset="2"/>
                </a:rPr>
                <a:t></a:t>
              </a:r>
              <a:r>
                <a:rPr lang="en-US" altLang="zh-CN" sz="1600" b="1" baseline="-25000">
                  <a:ea typeface="黑体" panose="02010609060101010101" pitchFamily="49" charset="-122"/>
                  <a:sym typeface="Symbol" panose="05050102010706020507" pitchFamily="18" charset="2"/>
                </a:rPr>
                <a:t>i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600" b="1">
                  <a:ea typeface="黑体" panose="02010609060101010101" pitchFamily="49" charset="-122"/>
                </a:rPr>
                <a:t>┇</a:t>
              </a:r>
              <a:endParaRPr lang="en-US" altLang="zh-CN" sz="1600" b="1">
                <a:ea typeface="黑体" panose="02010609060101010101" pitchFamily="49" charset="-122"/>
                <a:sym typeface="Symbol" panose="05050102010706020507" pitchFamily="18" charset="2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1600" b="1">
                  <a:ea typeface="黑体" panose="02010609060101010101" pitchFamily="49" charset="-122"/>
                  <a:sym typeface="Symbol" panose="05050102010706020507" pitchFamily="18" charset="2"/>
                </a:rPr>
                <a:t></a:t>
              </a:r>
              <a:r>
                <a:rPr lang="en-US" altLang="zh-CN" sz="1600" b="1" baseline="-25000">
                  <a:ea typeface="黑体" panose="02010609060101010101" pitchFamily="49" charset="-122"/>
                  <a:sym typeface="Symbol" panose="05050102010706020507" pitchFamily="18" charset="2"/>
                </a:rPr>
                <a:t>m</a:t>
              </a:r>
            </a:p>
            <a:p>
              <a:pPr algn="l"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6163" name="Line 19">
              <a:extLst>
                <a:ext uri="{FF2B5EF4-FFF2-40B4-BE49-F238E27FC236}">
                  <a16:creationId xmlns:a16="http://schemas.microsoft.com/office/drawing/2014/main" id="{21D68263-F877-40F3-BF7F-1DB40C5F9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2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5" name="Line 21">
              <a:extLst>
                <a:ext uri="{FF2B5EF4-FFF2-40B4-BE49-F238E27FC236}">
                  <a16:creationId xmlns:a16="http://schemas.microsoft.com/office/drawing/2014/main" id="{E9A62ECA-A1D6-41B1-B254-101A6F4B2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6" name="Line 22">
              <a:extLst>
                <a:ext uri="{FF2B5EF4-FFF2-40B4-BE49-F238E27FC236}">
                  <a16:creationId xmlns:a16="http://schemas.microsoft.com/office/drawing/2014/main" id="{BF8246E7-BCF4-4AE3-8EB3-E9BCCF7A5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7" name="Line 23">
              <a:extLst>
                <a:ext uri="{FF2B5EF4-FFF2-40B4-BE49-F238E27FC236}">
                  <a16:creationId xmlns:a16="http://schemas.microsoft.com/office/drawing/2014/main" id="{99AA9200-7082-48E8-A324-7E6009675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8" name="Line 24">
              <a:extLst>
                <a:ext uri="{FF2B5EF4-FFF2-40B4-BE49-F238E27FC236}">
                  <a16:creationId xmlns:a16="http://schemas.microsoft.com/office/drawing/2014/main" id="{9ECA5EAB-765E-4F02-8FCF-A68982F07F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9" name="Line 25">
              <a:extLst>
                <a:ext uri="{FF2B5EF4-FFF2-40B4-BE49-F238E27FC236}">
                  <a16:creationId xmlns:a16="http://schemas.microsoft.com/office/drawing/2014/main" id="{16CB8D7C-A869-463D-9238-DC917E963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70" name="Text Box 26">
            <a:extLst>
              <a:ext uri="{FF2B5EF4-FFF2-40B4-BE49-F238E27FC236}">
                <a16:creationId xmlns:a16="http://schemas.microsoft.com/office/drawing/2014/main" id="{25132A07-B6CF-43FF-BA7E-342CE7EDB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838200"/>
            <a:ext cx="8305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我们还可以将数组</a:t>
            </a:r>
            <a:r>
              <a:rPr lang="en-US" altLang="zh-CN" b="1"/>
              <a:t>A</a:t>
            </a:r>
            <a:r>
              <a:rPr lang="en-US" altLang="zh-CN" b="1" baseline="-25000"/>
              <a:t>m×n</a:t>
            </a:r>
            <a:r>
              <a:rPr lang="zh-CN" altLang="en-US" b="1"/>
              <a:t>看成另外一个线性表</a:t>
            </a:r>
            <a:r>
              <a:rPr lang="en-US" altLang="zh-CN" b="1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b="1"/>
              <a:t>B=(</a:t>
            </a:r>
            <a:r>
              <a:rPr lang="en-US" altLang="zh-CN" b="1">
                <a:ea typeface="黑体" panose="02010609060101010101" pitchFamily="49" charset="-122"/>
                <a:sym typeface="Symbol" panose="05050102010706020507" pitchFamily="18" charset="2"/>
              </a:rPr>
              <a:t></a:t>
            </a:r>
            <a:r>
              <a:rPr lang="en-US" altLang="zh-CN" b="1" baseline="-2500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b="1"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b="1" baseline="-25000"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en-US" altLang="zh-CN" b="1">
                <a:ea typeface="黑体" panose="02010609060101010101" pitchFamily="49" charset="-122"/>
                <a:sym typeface="Symbol" panose="05050102010706020507" pitchFamily="18" charset="2"/>
              </a:rPr>
              <a:t></a:t>
            </a:r>
            <a:r>
              <a:rPr lang="en-US" altLang="zh-CN" b="1" baseline="-2500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b="1"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1600" b="1" baseline="-25000"/>
              <a:t>，</a:t>
            </a:r>
            <a:r>
              <a:rPr lang="en-US" altLang="zh-CN" sz="1600" b="1">
                <a:ea typeface="黑体" panose="02010609060101010101" pitchFamily="49" charset="-122"/>
              </a:rPr>
              <a:t>… </a:t>
            </a:r>
            <a:r>
              <a:rPr lang="zh-CN" altLang="en-US" b="1">
                <a:ea typeface="黑体" panose="02010609060101010101" pitchFamily="49" charset="-122"/>
                <a:sym typeface="Symbol" panose="05050102010706020507" pitchFamily="18" charset="2"/>
              </a:rPr>
              <a:t>，</a:t>
            </a:r>
            <a:r>
              <a:rPr lang="en-US" altLang="zh-CN" b="1" baseline="-25000"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en-US" altLang="zh-CN" b="1"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b="1">
                <a:ea typeface="黑体" panose="02010609060101010101" pitchFamily="49" charset="-122"/>
                <a:sym typeface="Symbol" panose="05050102010706020507" pitchFamily="18" charset="2"/>
              </a:rPr>
              <a:t>，其中</a:t>
            </a:r>
            <a:r>
              <a:rPr lang="en-US" altLang="zh-CN" b="1" baseline="-2500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b="1"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b="1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b="1">
                <a:sym typeface="Symbol" panose="05050102010706020507" pitchFamily="18" charset="2"/>
              </a:rPr>
              <a:t>≤i ≤m</a:t>
            </a:r>
            <a:r>
              <a:rPr lang="zh-CN" altLang="en-US" b="1">
                <a:sym typeface="Symbol" panose="05050102010706020507" pitchFamily="18" charset="2"/>
              </a:rPr>
              <a:t>）本身也是一个线性表，称为行向量，即： </a:t>
            </a:r>
            <a:r>
              <a:rPr lang="zh-CN" altLang="en-US" b="1">
                <a:ea typeface="黑体" panose="02010609060101010101" pitchFamily="49" charset="-122"/>
                <a:sym typeface="Symbol" panose="05050102010706020507" pitchFamily="18" charset="2"/>
              </a:rPr>
              <a:t></a:t>
            </a:r>
            <a:r>
              <a:rPr lang="en-US" altLang="zh-CN" b="1" baseline="-2500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b="1">
                <a:ea typeface="黑体" panose="02010609060101010101" pitchFamily="49" charset="-122"/>
                <a:sym typeface="Symbol" panose="05050102010706020507" pitchFamily="18" charset="2"/>
              </a:rPr>
              <a:t>= </a:t>
            </a:r>
            <a:r>
              <a:rPr lang="zh-CN" altLang="en-US" b="1"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b="1"/>
              <a:t>a</a:t>
            </a:r>
            <a:r>
              <a:rPr lang="en-US" altLang="zh-CN" b="1" baseline="-25000"/>
              <a:t>i1</a:t>
            </a:r>
            <a:r>
              <a:rPr lang="zh-CN" altLang="en-US" b="1"/>
              <a:t>，</a:t>
            </a:r>
            <a:r>
              <a:rPr lang="en-US" altLang="zh-CN" b="1"/>
              <a:t>a</a:t>
            </a:r>
            <a:r>
              <a:rPr lang="en-US" altLang="zh-CN" b="1" baseline="-25000"/>
              <a:t>i2</a:t>
            </a:r>
            <a:r>
              <a:rPr lang="zh-CN" altLang="en-US" b="1" baseline="-25000"/>
              <a:t>， </a:t>
            </a:r>
            <a:r>
              <a:rPr lang="en-US" altLang="zh-CN" b="1">
                <a:ea typeface="黑体" panose="02010609060101010101" pitchFamily="49" charset="-122"/>
              </a:rPr>
              <a:t>…</a:t>
            </a:r>
            <a:r>
              <a:rPr lang="zh-CN" altLang="en-US" b="1">
                <a:ea typeface="黑体" panose="02010609060101010101" pitchFamily="49" charset="-122"/>
              </a:rPr>
              <a:t>，</a:t>
            </a:r>
            <a:r>
              <a:rPr lang="en-US" altLang="zh-CN" b="1"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ea typeface="黑体" panose="02010609060101010101" pitchFamily="49" charset="-122"/>
              </a:rPr>
              <a:t>ij </a:t>
            </a:r>
            <a:r>
              <a:rPr lang="zh-CN" altLang="en-US" b="1" baseline="-25000">
                <a:ea typeface="黑体" panose="02010609060101010101" pitchFamily="49" charset="-122"/>
              </a:rPr>
              <a:t>，</a:t>
            </a:r>
            <a:r>
              <a:rPr lang="en-US" altLang="zh-CN" b="1">
                <a:ea typeface="黑体" panose="02010609060101010101" pitchFamily="49" charset="-122"/>
              </a:rPr>
              <a:t>…</a:t>
            </a:r>
            <a:r>
              <a:rPr lang="zh-CN" altLang="en-US" b="1">
                <a:ea typeface="黑体" panose="02010609060101010101" pitchFamily="49" charset="-122"/>
              </a:rPr>
              <a:t>，</a:t>
            </a:r>
            <a:r>
              <a:rPr lang="en-US" altLang="zh-CN" b="1"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ea typeface="黑体" panose="02010609060101010101" pitchFamily="49" charset="-122"/>
              </a:rPr>
              <a:t>in</a:t>
            </a:r>
            <a:r>
              <a:rPr lang="zh-CN" altLang="en-US" b="1">
                <a:ea typeface="黑体" panose="02010609060101010101" pitchFamily="49" charset="-122"/>
              </a:rPr>
              <a:t>）。</a:t>
            </a:r>
            <a:endParaRPr lang="zh-CN" altLang="en-US" b="1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algn="l">
              <a:spcBef>
                <a:spcPct val="50000"/>
              </a:spcBef>
            </a:pPr>
            <a:endParaRPr lang="en-US" altLang="zh-CN" b="1" baseline="-25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242B6C8F-62AC-4EAE-BB4F-7420A9F32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66800"/>
            <a:ext cx="830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/>
              <a:t>从上面的例子可以看出：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B2FB1AD4-A2E9-4F6E-80EC-8941C669B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050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）广义表的元素可以是子表，而子表还可以是子表</a:t>
            </a:r>
            <a:r>
              <a:rPr lang="en-US" altLang="zh-CN" sz="2800" b="1"/>
              <a:t>…</a:t>
            </a:r>
            <a:r>
              <a:rPr lang="zh-CN" altLang="en-US" sz="2800" b="1"/>
              <a:t>，由此，广义表是一个多层的结构。 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6E086458-B3F1-45EE-928E-4335025E2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00"/>
            <a:ext cx="8382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）广义表可以被其他广义表共享。如：广义表</a:t>
            </a:r>
            <a:r>
              <a:rPr lang="en-US" altLang="zh-CN" sz="2800" b="1"/>
              <a:t>B</a:t>
            </a:r>
            <a:r>
              <a:rPr lang="zh-CN" altLang="en-US" sz="2800" b="1"/>
              <a:t>就共享表</a:t>
            </a:r>
            <a:r>
              <a:rPr lang="en-US" altLang="zh-CN" sz="2800" b="1"/>
              <a:t>A</a:t>
            </a:r>
            <a:r>
              <a:rPr lang="zh-CN" altLang="en-US" sz="2800" b="1"/>
              <a:t>。在表</a:t>
            </a:r>
            <a:r>
              <a:rPr lang="en-US" altLang="zh-CN" sz="2800" b="1"/>
              <a:t>B</a:t>
            </a:r>
            <a:r>
              <a:rPr lang="zh-CN" altLang="en-US" sz="2800" b="1"/>
              <a:t>中不必列出表</a:t>
            </a:r>
            <a:r>
              <a:rPr lang="en-US" altLang="zh-CN" sz="2800" b="1"/>
              <a:t>A</a:t>
            </a:r>
            <a:r>
              <a:rPr lang="zh-CN" altLang="en-US" sz="2800" b="1"/>
              <a:t>的内容，只要通过子表的名称就可以引用该表。 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BDEFDFD1-43BE-474F-9DEF-DBA9204C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724401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）广义表具有递归性，如广义表</a:t>
            </a:r>
            <a:r>
              <a:rPr lang="en-US" altLang="zh-CN" sz="2800" b="1"/>
              <a:t>C</a:t>
            </a:r>
            <a:r>
              <a:rPr lang="zh-CN" altLang="en-US" sz="2800" b="1"/>
              <a:t>。</a:t>
            </a:r>
            <a:r>
              <a:rPr lang="zh-CN" altLang="en-US" sz="2600" b="1"/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26E9ABE3-AE0E-4AD6-A1D9-C2A50C4EB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0"/>
            <a:ext cx="84582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广义表中有</a:t>
            </a:r>
            <a:r>
              <a:rPr lang="zh-CN" altLang="en-US" b="1">
                <a:solidFill>
                  <a:srgbClr val="F3132E"/>
                </a:solidFill>
              </a:rPr>
              <a:t>两类结点</a:t>
            </a:r>
            <a:r>
              <a:rPr lang="zh-CN" altLang="en-US" b="1"/>
              <a:t>，一类是</a:t>
            </a:r>
            <a:r>
              <a:rPr lang="zh-CN" altLang="en-US" b="1">
                <a:solidFill>
                  <a:srgbClr val="EE22DF"/>
                </a:solidFill>
              </a:rPr>
              <a:t>单个元素结点</a:t>
            </a:r>
            <a:r>
              <a:rPr lang="zh-CN" altLang="en-US" b="1"/>
              <a:t>，一类是</a:t>
            </a:r>
            <a:r>
              <a:rPr lang="zh-CN" altLang="en-US" b="1">
                <a:solidFill>
                  <a:srgbClr val="EE22DF"/>
                </a:solidFill>
              </a:rPr>
              <a:t>子表结点</a:t>
            </a:r>
            <a:r>
              <a:rPr lang="zh-CN" altLang="en-US" b="1"/>
              <a:t>。任何一个非空的广义表都可以将其分解成</a:t>
            </a:r>
            <a:r>
              <a:rPr lang="zh-CN" altLang="en-US" b="1">
                <a:solidFill>
                  <a:srgbClr val="EE22DF"/>
                </a:solidFill>
              </a:rPr>
              <a:t>表头</a:t>
            </a:r>
            <a:r>
              <a:rPr lang="zh-CN" altLang="en-US" b="1"/>
              <a:t>和</a:t>
            </a:r>
            <a:r>
              <a:rPr lang="zh-CN" altLang="en-US" b="1">
                <a:solidFill>
                  <a:srgbClr val="EE22DF"/>
                </a:solidFill>
              </a:rPr>
              <a:t>表尾</a:t>
            </a:r>
            <a:r>
              <a:rPr lang="zh-CN" altLang="en-US" b="1"/>
              <a:t>两部分，反之，一对确定的表头和表尾可以唯一地确定一个广义表。由此，一个</a:t>
            </a:r>
            <a:r>
              <a:rPr lang="zh-CN" altLang="en-US" b="1">
                <a:solidFill>
                  <a:srgbClr val="F3132E"/>
                </a:solidFill>
              </a:rPr>
              <a:t>表结点</a:t>
            </a:r>
            <a:r>
              <a:rPr lang="zh-CN" altLang="en-US" b="1"/>
              <a:t>可由三个域构成：</a:t>
            </a:r>
            <a:r>
              <a:rPr lang="zh-CN" altLang="en-US" b="1">
                <a:solidFill>
                  <a:srgbClr val="EE22DF"/>
                </a:solidFill>
              </a:rPr>
              <a:t>标志域</a:t>
            </a:r>
            <a:r>
              <a:rPr lang="zh-CN" altLang="en-US" b="1"/>
              <a:t>，</a:t>
            </a:r>
            <a:r>
              <a:rPr lang="zh-CN" altLang="en-US" b="1">
                <a:solidFill>
                  <a:srgbClr val="EE22DF"/>
                </a:solidFill>
              </a:rPr>
              <a:t>指向表头的指针域</a:t>
            </a:r>
            <a:r>
              <a:rPr lang="zh-CN" altLang="en-US" b="1"/>
              <a:t>，</a:t>
            </a:r>
            <a:r>
              <a:rPr lang="zh-CN" altLang="en-US" b="1">
                <a:solidFill>
                  <a:srgbClr val="EE22DF"/>
                </a:solidFill>
              </a:rPr>
              <a:t>指向表尾的指针域</a:t>
            </a:r>
            <a:r>
              <a:rPr lang="zh-CN" altLang="en-US" b="1"/>
              <a:t>。而</a:t>
            </a:r>
            <a:r>
              <a:rPr lang="zh-CN" altLang="en-US" b="1">
                <a:solidFill>
                  <a:srgbClr val="F3132E"/>
                </a:solidFill>
              </a:rPr>
              <a:t>元素结点</a:t>
            </a:r>
            <a:r>
              <a:rPr lang="zh-CN" altLang="en-US" b="1"/>
              <a:t>只需要两个域：</a:t>
            </a:r>
            <a:r>
              <a:rPr lang="zh-CN" altLang="en-US" b="1">
                <a:solidFill>
                  <a:srgbClr val="EE22DF"/>
                </a:solidFill>
              </a:rPr>
              <a:t>标志域</a:t>
            </a:r>
            <a:r>
              <a:rPr lang="zh-CN" altLang="en-US" b="1"/>
              <a:t>和</a:t>
            </a:r>
            <a:r>
              <a:rPr lang="zh-CN" altLang="en-US" b="1">
                <a:solidFill>
                  <a:srgbClr val="EE22DF"/>
                </a:solidFill>
              </a:rPr>
              <a:t>值域</a:t>
            </a:r>
            <a:r>
              <a:rPr lang="zh-CN" altLang="en-US" b="1"/>
              <a:t>。</a:t>
            </a:r>
            <a:r>
              <a:rPr lang="zh-CN" altLang="en-US" sz="2800" b="1"/>
              <a:t> </a:t>
            </a:r>
          </a:p>
        </p:txBody>
      </p:sp>
      <p:sp>
        <p:nvSpPr>
          <p:cNvPr id="46165" name="Line 85">
            <a:extLst>
              <a:ext uri="{FF2B5EF4-FFF2-40B4-BE49-F238E27FC236}">
                <a16:creationId xmlns:a16="http://schemas.microsoft.com/office/drawing/2014/main" id="{13C2D396-8362-4E6E-B832-55207626F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9" y="5181600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9" name="Line 89">
            <a:extLst>
              <a:ext uri="{FF2B5EF4-FFF2-40B4-BE49-F238E27FC236}">
                <a16:creationId xmlns:a16="http://schemas.microsoft.com/office/drawing/2014/main" id="{66C7FB6C-D80E-44F7-88F7-F2859CE27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9" y="5516563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72" name="Line 92">
            <a:extLst>
              <a:ext uri="{FF2B5EF4-FFF2-40B4-BE49-F238E27FC236}">
                <a16:creationId xmlns:a16="http://schemas.microsoft.com/office/drawing/2014/main" id="{F8D0DD58-0174-447F-A571-E82225BD3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9" y="5181600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75" name="Line 95">
            <a:extLst>
              <a:ext uri="{FF2B5EF4-FFF2-40B4-BE49-F238E27FC236}">
                <a16:creationId xmlns:a16="http://schemas.microsoft.com/office/drawing/2014/main" id="{9C129EC4-ECCA-4195-B43A-A1EE65081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9" y="5516563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06" name="Line 126">
            <a:extLst>
              <a:ext uri="{FF2B5EF4-FFF2-40B4-BE49-F238E27FC236}">
                <a16:creationId xmlns:a16="http://schemas.microsoft.com/office/drawing/2014/main" id="{030707F6-552F-4DBD-8C73-02AE905ED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5650" y="4495800"/>
            <a:ext cx="6921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08" name="Line 128">
            <a:extLst>
              <a:ext uri="{FF2B5EF4-FFF2-40B4-BE49-F238E27FC236}">
                <a16:creationId xmlns:a16="http://schemas.microsoft.com/office/drawing/2014/main" id="{95484BC6-2905-459E-8AD5-F6D841499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5650" y="4830763"/>
            <a:ext cx="6921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10" name="Line 130">
            <a:extLst>
              <a:ext uri="{FF2B5EF4-FFF2-40B4-BE49-F238E27FC236}">
                <a16:creationId xmlns:a16="http://schemas.microsoft.com/office/drawing/2014/main" id="{41935957-F494-42BB-B5BB-6587C46D9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495800"/>
            <a:ext cx="609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12" name="Line 132">
            <a:extLst>
              <a:ext uri="{FF2B5EF4-FFF2-40B4-BE49-F238E27FC236}">
                <a16:creationId xmlns:a16="http://schemas.microsoft.com/office/drawing/2014/main" id="{9F3E049F-2950-4146-9EF4-BE87CF1C2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30763"/>
            <a:ext cx="609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40" name="Line 160">
            <a:extLst>
              <a:ext uri="{FF2B5EF4-FFF2-40B4-BE49-F238E27FC236}">
                <a16:creationId xmlns:a16="http://schemas.microsoft.com/office/drawing/2014/main" id="{05C30A84-4984-47D7-AD4E-7E939A51D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1" y="5791200"/>
            <a:ext cx="3667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42" name="Line 162">
            <a:extLst>
              <a:ext uri="{FF2B5EF4-FFF2-40B4-BE49-F238E27FC236}">
                <a16:creationId xmlns:a16="http://schemas.microsoft.com/office/drawing/2014/main" id="{BF450258-8868-423E-B889-435AA91F2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1" y="6126163"/>
            <a:ext cx="3667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94" name="Line 214">
            <a:extLst>
              <a:ext uri="{FF2B5EF4-FFF2-40B4-BE49-F238E27FC236}">
                <a16:creationId xmlns:a16="http://schemas.microsoft.com/office/drawing/2014/main" id="{B3B20026-F119-4AA6-BA11-9F888C9FE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9" y="3962400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96" name="Line 216">
            <a:extLst>
              <a:ext uri="{FF2B5EF4-FFF2-40B4-BE49-F238E27FC236}">
                <a16:creationId xmlns:a16="http://schemas.microsoft.com/office/drawing/2014/main" id="{11981F3A-62F1-4307-8CA7-006B6B12D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9" y="4297363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98" name="Line 218">
            <a:extLst>
              <a:ext uri="{FF2B5EF4-FFF2-40B4-BE49-F238E27FC236}">
                <a16:creationId xmlns:a16="http://schemas.microsoft.com/office/drawing/2014/main" id="{4D719056-6DC0-465E-A787-9C7BDF21D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9" y="3962400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00" name="Line 220">
            <a:extLst>
              <a:ext uri="{FF2B5EF4-FFF2-40B4-BE49-F238E27FC236}">
                <a16:creationId xmlns:a16="http://schemas.microsoft.com/office/drawing/2014/main" id="{23C8FCEB-67DD-449A-9242-CDFD17C09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9" y="4297363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379" name="Group 299">
            <a:extLst>
              <a:ext uri="{FF2B5EF4-FFF2-40B4-BE49-F238E27FC236}">
                <a16:creationId xmlns:a16="http://schemas.microsoft.com/office/drawing/2014/main" id="{F6CCCAAF-0C93-45F7-8891-0BECFC868E6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971801"/>
            <a:ext cx="4724400" cy="3382963"/>
            <a:chOff x="672" y="2064"/>
            <a:chExt cx="2976" cy="2131"/>
          </a:xfrm>
        </p:grpSpPr>
        <p:sp>
          <p:nvSpPr>
            <p:cNvPr id="46120" name="Rectangle 40">
              <a:extLst>
                <a:ext uri="{FF2B5EF4-FFF2-40B4-BE49-F238E27FC236}">
                  <a16:creationId xmlns:a16="http://schemas.microsoft.com/office/drawing/2014/main" id="{9A4B74A8-638A-4F31-B790-660E60E1B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64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sym typeface="Symbol" panose="05050102010706020507" pitchFamily="18" charset="2"/>
                </a:rPr>
                <a:t></a:t>
              </a:r>
              <a:endParaRPr lang="en-US" altLang="zh-CN" sz="1600" b="1"/>
            </a:p>
          </p:txBody>
        </p:sp>
        <p:sp>
          <p:nvSpPr>
            <p:cNvPr id="46121" name="Line 41">
              <a:extLst>
                <a:ext uri="{FF2B5EF4-FFF2-40B4-BE49-F238E27FC236}">
                  <a16:creationId xmlns:a16="http://schemas.microsoft.com/office/drawing/2014/main" id="{B345B009-B058-448C-942C-0537CCF3F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064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2" name="Line 42">
              <a:extLst>
                <a:ext uri="{FF2B5EF4-FFF2-40B4-BE49-F238E27FC236}">
                  <a16:creationId xmlns:a16="http://schemas.microsoft.com/office/drawing/2014/main" id="{D1F0A2BF-54BE-46F7-AB64-D10E2A2BD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75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3" name="Line 43">
              <a:extLst>
                <a:ext uri="{FF2B5EF4-FFF2-40B4-BE49-F238E27FC236}">
                  <a16:creationId xmlns:a16="http://schemas.microsoft.com/office/drawing/2014/main" id="{098EB82C-DC64-4790-A866-AECBE6E38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0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4" name="Line 44">
              <a:extLst>
                <a:ext uri="{FF2B5EF4-FFF2-40B4-BE49-F238E27FC236}">
                  <a16:creationId xmlns:a16="http://schemas.microsoft.com/office/drawing/2014/main" id="{EE385CC9-8465-4CD3-B818-492BF7FCF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0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33" name="Text Box 53">
              <a:extLst>
                <a:ext uri="{FF2B5EF4-FFF2-40B4-BE49-F238E27FC236}">
                  <a16:creationId xmlns:a16="http://schemas.microsoft.com/office/drawing/2014/main" id="{3F88C54E-3C8D-44E2-8726-FB91F7AEF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06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D</a:t>
              </a:r>
            </a:p>
          </p:txBody>
        </p:sp>
        <p:sp>
          <p:nvSpPr>
            <p:cNvPr id="46145" name="Rectangle 65">
              <a:extLst>
                <a:ext uri="{FF2B5EF4-FFF2-40B4-BE49-F238E27FC236}">
                  <a16:creationId xmlns:a16="http://schemas.microsoft.com/office/drawing/2014/main" id="{FD06C87C-6E72-42D5-A7DE-F624E8E07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6144" name="Rectangle 64">
              <a:extLst>
                <a:ext uri="{FF2B5EF4-FFF2-40B4-BE49-F238E27FC236}">
                  <a16:creationId xmlns:a16="http://schemas.microsoft.com/office/drawing/2014/main" id="{656F4DFD-547F-4AF5-84D5-70AFFAF5B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sym typeface="Symbol" panose="05050102010706020507" pitchFamily="18" charset="2"/>
                </a:rPr>
                <a:t></a:t>
              </a:r>
              <a:endParaRPr lang="en-US" altLang="zh-CN" sz="1600" b="1"/>
            </a:p>
          </p:txBody>
        </p:sp>
        <p:sp>
          <p:nvSpPr>
            <p:cNvPr id="46143" name="Rectangle 63">
              <a:extLst>
                <a:ext uri="{FF2B5EF4-FFF2-40B4-BE49-F238E27FC236}">
                  <a16:creationId xmlns:a16="http://schemas.microsoft.com/office/drawing/2014/main" id="{3AF6C910-921F-414C-9932-71EBCBCB7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3264"/>
              <a:ext cx="21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46142" name="Rectangle 62">
              <a:extLst>
                <a:ext uri="{FF2B5EF4-FFF2-40B4-BE49-F238E27FC236}">
                  <a16:creationId xmlns:a16="http://schemas.microsoft.com/office/drawing/2014/main" id="{C7B3FCD2-30D5-4561-82EC-7781D18C3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6141" name="Rectangle 61">
              <a:extLst>
                <a:ext uri="{FF2B5EF4-FFF2-40B4-BE49-F238E27FC236}">
                  <a16:creationId xmlns:a16="http://schemas.microsoft.com/office/drawing/2014/main" id="{9DB8601C-830E-4A9B-804B-AEB82D422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6140" name="Rectangle 60">
              <a:extLst>
                <a:ext uri="{FF2B5EF4-FFF2-40B4-BE49-F238E27FC236}">
                  <a16:creationId xmlns:a16="http://schemas.microsoft.com/office/drawing/2014/main" id="{8174EF2E-B625-45F9-843F-A1BA8E524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6139" name="Rectangle 59">
              <a:extLst>
                <a:ext uri="{FF2B5EF4-FFF2-40B4-BE49-F238E27FC236}">
                  <a16:creationId xmlns:a16="http://schemas.microsoft.com/office/drawing/2014/main" id="{A29B5548-F5D7-42E1-BEC3-FB699A16C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46138" name="Rectangle 58">
              <a:extLst>
                <a:ext uri="{FF2B5EF4-FFF2-40B4-BE49-F238E27FC236}">
                  <a16:creationId xmlns:a16="http://schemas.microsoft.com/office/drawing/2014/main" id="{DA4ABCCD-6F2E-4B48-B8BB-8A47EAEB7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6137" name="Rectangle 57">
              <a:extLst>
                <a:ext uri="{FF2B5EF4-FFF2-40B4-BE49-F238E27FC236}">
                  <a16:creationId xmlns:a16="http://schemas.microsoft.com/office/drawing/2014/main" id="{45922582-D898-4BAC-BD52-606DF60CB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3264"/>
              <a:ext cx="21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6136" name="Rectangle 56">
              <a:extLst>
                <a:ext uri="{FF2B5EF4-FFF2-40B4-BE49-F238E27FC236}">
                  <a16:creationId xmlns:a16="http://schemas.microsoft.com/office/drawing/2014/main" id="{0C804C90-985C-408C-A690-711C16541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6135" name="Rectangle 55">
              <a:extLst>
                <a:ext uri="{FF2B5EF4-FFF2-40B4-BE49-F238E27FC236}">
                  <a16:creationId xmlns:a16="http://schemas.microsoft.com/office/drawing/2014/main" id="{CA6358DF-6403-484D-B6EB-970E31986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46146" name="Line 66">
              <a:extLst>
                <a:ext uri="{FF2B5EF4-FFF2-40B4-BE49-F238E27FC236}">
                  <a16:creationId xmlns:a16="http://schemas.microsoft.com/office/drawing/2014/main" id="{0A317C92-B947-47B3-88A7-2D52E1F02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264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47" name="Line 67">
              <a:extLst>
                <a:ext uri="{FF2B5EF4-FFF2-40B4-BE49-F238E27FC236}">
                  <a16:creationId xmlns:a16="http://schemas.microsoft.com/office/drawing/2014/main" id="{FB715B35-2235-43BF-9C0B-5AD602C7E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475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48" name="Line 68">
              <a:extLst>
                <a:ext uri="{FF2B5EF4-FFF2-40B4-BE49-F238E27FC236}">
                  <a16:creationId xmlns:a16="http://schemas.microsoft.com/office/drawing/2014/main" id="{8E79A4F8-AF7D-49A1-B83A-73C05DCDD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49" name="Line 69">
              <a:extLst>
                <a:ext uri="{FF2B5EF4-FFF2-40B4-BE49-F238E27FC236}">
                  <a16:creationId xmlns:a16="http://schemas.microsoft.com/office/drawing/2014/main" id="{C25F3458-D24F-45BD-8305-36FBB43E6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2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0" name="Line 70">
              <a:extLst>
                <a:ext uri="{FF2B5EF4-FFF2-40B4-BE49-F238E27FC236}">
                  <a16:creationId xmlns:a16="http://schemas.microsoft.com/office/drawing/2014/main" id="{04977DAD-10FB-4D88-91F3-A2D4BD453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1" name="Line 71">
              <a:extLst>
                <a:ext uri="{FF2B5EF4-FFF2-40B4-BE49-F238E27FC236}">
                  <a16:creationId xmlns:a16="http://schemas.microsoft.com/office/drawing/2014/main" id="{89C43F6F-4294-4B32-A9E5-28EA6D4B8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9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2" name="Line 72">
              <a:extLst>
                <a:ext uri="{FF2B5EF4-FFF2-40B4-BE49-F238E27FC236}">
                  <a16:creationId xmlns:a16="http://schemas.microsoft.com/office/drawing/2014/main" id="{15D762C8-07FC-4F2A-9BDF-E47F87035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3" name="Line 73">
              <a:extLst>
                <a:ext uri="{FF2B5EF4-FFF2-40B4-BE49-F238E27FC236}">
                  <a16:creationId xmlns:a16="http://schemas.microsoft.com/office/drawing/2014/main" id="{A70B9818-C934-4EED-A433-C9EF3760D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4" name="Line 74">
              <a:extLst>
                <a:ext uri="{FF2B5EF4-FFF2-40B4-BE49-F238E27FC236}">
                  <a16:creationId xmlns:a16="http://schemas.microsoft.com/office/drawing/2014/main" id="{23D6152D-E070-4FCF-AB7F-389EA7E47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5" name="Line 75">
              <a:extLst>
                <a:ext uri="{FF2B5EF4-FFF2-40B4-BE49-F238E27FC236}">
                  <a16:creationId xmlns:a16="http://schemas.microsoft.com/office/drawing/2014/main" id="{4434E4FC-8CC9-4847-A1B3-27A9F259D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5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6" name="Line 76">
              <a:extLst>
                <a:ext uri="{FF2B5EF4-FFF2-40B4-BE49-F238E27FC236}">
                  <a16:creationId xmlns:a16="http://schemas.microsoft.com/office/drawing/2014/main" id="{3F448231-32C4-473A-AAA2-9BA8CFF00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7" name="Line 77">
              <a:extLst>
                <a:ext uri="{FF2B5EF4-FFF2-40B4-BE49-F238E27FC236}">
                  <a16:creationId xmlns:a16="http://schemas.microsoft.com/office/drawing/2014/main" id="{062315C8-809E-4B8E-8030-E992155EC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2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8" name="Line 78">
              <a:extLst>
                <a:ext uri="{FF2B5EF4-FFF2-40B4-BE49-F238E27FC236}">
                  <a16:creationId xmlns:a16="http://schemas.microsoft.com/office/drawing/2014/main" id="{D7886917-70A8-4A11-ADF3-D44BDB7D8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6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9" name="Line 79">
              <a:extLst>
                <a:ext uri="{FF2B5EF4-FFF2-40B4-BE49-F238E27FC236}">
                  <a16:creationId xmlns:a16="http://schemas.microsoft.com/office/drawing/2014/main" id="{01535926-7244-46A1-94AA-46DF9B152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64" name="Line 84">
              <a:extLst>
                <a:ext uri="{FF2B5EF4-FFF2-40B4-BE49-F238E27FC236}">
                  <a16:creationId xmlns:a16="http://schemas.microsoft.com/office/drawing/2014/main" id="{39FE5278-AC9D-484D-AA66-4BBF9EEA4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3264"/>
              <a:ext cx="6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68" name="Line 88">
              <a:extLst>
                <a:ext uri="{FF2B5EF4-FFF2-40B4-BE49-F238E27FC236}">
                  <a16:creationId xmlns:a16="http://schemas.microsoft.com/office/drawing/2014/main" id="{BB7EAD3E-55BD-4B5A-A6C5-B2DB8C141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3475"/>
              <a:ext cx="6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71" name="Line 91">
              <a:extLst>
                <a:ext uri="{FF2B5EF4-FFF2-40B4-BE49-F238E27FC236}">
                  <a16:creationId xmlns:a16="http://schemas.microsoft.com/office/drawing/2014/main" id="{FCD2FCE0-9281-4B4F-8720-C7C28A4F3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3264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74" name="Line 94">
              <a:extLst>
                <a:ext uri="{FF2B5EF4-FFF2-40B4-BE49-F238E27FC236}">
                  <a16:creationId xmlns:a16="http://schemas.microsoft.com/office/drawing/2014/main" id="{E54CE00C-281D-4E81-BD81-8C714C145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3475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77" name="Text Box 97">
              <a:extLst>
                <a:ext uri="{FF2B5EF4-FFF2-40B4-BE49-F238E27FC236}">
                  <a16:creationId xmlns:a16="http://schemas.microsoft.com/office/drawing/2014/main" id="{788ED72A-551E-4B14-8B60-06ECA5146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40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A</a:t>
              </a:r>
            </a:p>
          </p:txBody>
        </p:sp>
        <p:sp>
          <p:nvSpPr>
            <p:cNvPr id="46178" name="Line 98">
              <a:extLst>
                <a:ext uri="{FF2B5EF4-FFF2-40B4-BE49-F238E27FC236}">
                  <a16:creationId xmlns:a16="http://schemas.microsoft.com/office/drawing/2014/main" id="{BFCA4C00-4286-4011-A233-199EB2741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81" name="Rectangle 101">
              <a:extLst>
                <a:ext uri="{FF2B5EF4-FFF2-40B4-BE49-F238E27FC236}">
                  <a16:creationId xmlns:a16="http://schemas.microsoft.com/office/drawing/2014/main" id="{75E16191-1789-4F23-81D6-EA646FF11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32"/>
              <a:ext cx="24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c</a:t>
              </a:r>
            </a:p>
          </p:txBody>
        </p:sp>
        <p:sp>
          <p:nvSpPr>
            <p:cNvPr id="46182" name="Rectangle 102">
              <a:extLst>
                <a:ext uri="{FF2B5EF4-FFF2-40B4-BE49-F238E27FC236}">
                  <a16:creationId xmlns:a16="http://schemas.microsoft.com/office/drawing/2014/main" id="{779332AE-B9E1-4683-AF35-A3F647E29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32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0</a:t>
              </a:r>
            </a:p>
          </p:txBody>
        </p:sp>
        <p:sp>
          <p:nvSpPr>
            <p:cNvPr id="46183" name="Rectangle 103">
              <a:extLst>
                <a:ext uri="{FF2B5EF4-FFF2-40B4-BE49-F238E27FC236}">
                  <a16:creationId xmlns:a16="http://schemas.microsoft.com/office/drawing/2014/main" id="{683C2989-E597-4273-9008-6573AD902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832"/>
              <a:ext cx="38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6185" name="Rectangle 105">
              <a:extLst>
                <a:ext uri="{FF2B5EF4-FFF2-40B4-BE49-F238E27FC236}">
                  <a16:creationId xmlns:a16="http://schemas.microsoft.com/office/drawing/2014/main" id="{B93C02BA-985B-48E2-83A8-CAD4F0DD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32"/>
              <a:ext cx="24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b</a:t>
              </a:r>
            </a:p>
          </p:txBody>
        </p:sp>
        <p:sp>
          <p:nvSpPr>
            <p:cNvPr id="46186" name="Rectangle 106">
              <a:extLst>
                <a:ext uri="{FF2B5EF4-FFF2-40B4-BE49-F238E27FC236}">
                  <a16:creationId xmlns:a16="http://schemas.microsoft.com/office/drawing/2014/main" id="{5F6B4A28-767D-49AE-A188-0D7E3359B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832"/>
              <a:ext cx="24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0</a:t>
              </a:r>
            </a:p>
          </p:txBody>
        </p:sp>
        <p:sp>
          <p:nvSpPr>
            <p:cNvPr id="46187" name="Rectangle 107">
              <a:extLst>
                <a:ext uri="{FF2B5EF4-FFF2-40B4-BE49-F238E27FC236}">
                  <a16:creationId xmlns:a16="http://schemas.microsoft.com/office/drawing/2014/main" id="{8F365C95-1C1A-4CBA-A765-F04963344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2832"/>
              <a:ext cx="4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6189" name="Rectangle 109">
              <a:extLst>
                <a:ext uri="{FF2B5EF4-FFF2-40B4-BE49-F238E27FC236}">
                  <a16:creationId xmlns:a16="http://schemas.microsoft.com/office/drawing/2014/main" id="{9DBC23A9-B0CC-487B-846D-E3BC99D8A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2832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a</a:t>
              </a:r>
            </a:p>
          </p:txBody>
        </p:sp>
        <p:sp>
          <p:nvSpPr>
            <p:cNvPr id="46190" name="Rectangle 110">
              <a:extLst>
                <a:ext uri="{FF2B5EF4-FFF2-40B4-BE49-F238E27FC236}">
                  <a16:creationId xmlns:a16="http://schemas.microsoft.com/office/drawing/2014/main" id="{DB41D5A5-0DDF-4455-A06B-5B4361437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32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0</a:t>
              </a:r>
            </a:p>
          </p:txBody>
        </p:sp>
        <p:sp>
          <p:nvSpPr>
            <p:cNvPr id="46191" name="Line 111">
              <a:extLst>
                <a:ext uri="{FF2B5EF4-FFF2-40B4-BE49-F238E27FC236}">
                  <a16:creationId xmlns:a16="http://schemas.microsoft.com/office/drawing/2014/main" id="{2195BF15-E3C4-4E30-A0C6-96BF020A3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832"/>
              <a:ext cx="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92" name="Line 112">
              <a:extLst>
                <a:ext uri="{FF2B5EF4-FFF2-40B4-BE49-F238E27FC236}">
                  <a16:creationId xmlns:a16="http://schemas.microsoft.com/office/drawing/2014/main" id="{DA6F8E3B-C9EC-4517-87E5-867334FDD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043"/>
              <a:ext cx="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93" name="Line 113">
              <a:extLst>
                <a:ext uri="{FF2B5EF4-FFF2-40B4-BE49-F238E27FC236}">
                  <a16:creationId xmlns:a16="http://schemas.microsoft.com/office/drawing/2014/main" id="{F4CD3D33-F737-4737-BF83-5D06975D1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832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94" name="Line 114">
              <a:extLst>
                <a:ext uri="{FF2B5EF4-FFF2-40B4-BE49-F238E27FC236}">
                  <a16:creationId xmlns:a16="http://schemas.microsoft.com/office/drawing/2014/main" id="{F95DD3D3-16AB-4AA7-9D59-FD13C0A19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2" y="283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95" name="Line 115">
              <a:extLst>
                <a:ext uri="{FF2B5EF4-FFF2-40B4-BE49-F238E27FC236}">
                  <a16:creationId xmlns:a16="http://schemas.microsoft.com/office/drawing/2014/main" id="{7FB2F9C4-3187-400F-9E0C-CE0D22B47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283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97" name="Line 117">
              <a:extLst>
                <a:ext uri="{FF2B5EF4-FFF2-40B4-BE49-F238E27FC236}">
                  <a16:creationId xmlns:a16="http://schemas.microsoft.com/office/drawing/2014/main" id="{86341B33-02E8-4BC6-8C7A-7F7695548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83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98" name="Line 118">
              <a:extLst>
                <a:ext uri="{FF2B5EF4-FFF2-40B4-BE49-F238E27FC236}">
                  <a16:creationId xmlns:a16="http://schemas.microsoft.com/office/drawing/2014/main" id="{F00CF73B-BC47-4A68-8573-9FE3D4C03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83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99" name="Line 119">
              <a:extLst>
                <a:ext uri="{FF2B5EF4-FFF2-40B4-BE49-F238E27FC236}">
                  <a16:creationId xmlns:a16="http://schemas.microsoft.com/office/drawing/2014/main" id="{FC78D0F0-22B5-4EF3-B168-41376F9FF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83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01" name="Line 121">
              <a:extLst>
                <a:ext uri="{FF2B5EF4-FFF2-40B4-BE49-F238E27FC236}">
                  <a16:creationId xmlns:a16="http://schemas.microsoft.com/office/drawing/2014/main" id="{CD4D6A15-566F-4489-A79F-04CB5D4C2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83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02" name="Line 122">
              <a:extLst>
                <a:ext uri="{FF2B5EF4-FFF2-40B4-BE49-F238E27FC236}">
                  <a16:creationId xmlns:a16="http://schemas.microsoft.com/office/drawing/2014/main" id="{58220166-5001-44AF-96B7-C1934B79E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83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04" name="Line 124">
              <a:extLst>
                <a:ext uri="{FF2B5EF4-FFF2-40B4-BE49-F238E27FC236}">
                  <a16:creationId xmlns:a16="http://schemas.microsoft.com/office/drawing/2014/main" id="{47256C9C-F2D3-4ADE-9B65-06C1BAF79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832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05" name="Line 125">
              <a:extLst>
                <a:ext uri="{FF2B5EF4-FFF2-40B4-BE49-F238E27FC236}">
                  <a16:creationId xmlns:a16="http://schemas.microsoft.com/office/drawing/2014/main" id="{341D5DAC-E317-437A-AC1B-6B71E5BA8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832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07" name="Line 127">
              <a:extLst>
                <a:ext uri="{FF2B5EF4-FFF2-40B4-BE49-F238E27FC236}">
                  <a16:creationId xmlns:a16="http://schemas.microsoft.com/office/drawing/2014/main" id="{196A86B2-A72F-48EA-83BE-1FC8387CB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043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09" name="Line 129">
              <a:extLst>
                <a:ext uri="{FF2B5EF4-FFF2-40B4-BE49-F238E27FC236}">
                  <a16:creationId xmlns:a16="http://schemas.microsoft.com/office/drawing/2014/main" id="{103E954E-E2C1-4419-A7C7-4191CB4F3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832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11" name="Line 131">
              <a:extLst>
                <a:ext uri="{FF2B5EF4-FFF2-40B4-BE49-F238E27FC236}">
                  <a16:creationId xmlns:a16="http://schemas.microsoft.com/office/drawing/2014/main" id="{8ACD6D87-3F23-447F-9023-EF7DCB5C8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043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18" name="Rectangle 138">
              <a:extLst>
                <a:ext uri="{FF2B5EF4-FFF2-40B4-BE49-F238E27FC236}">
                  <a16:creationId xmlns:a16="http://schemas.microsoft.com/office/drawing/2014/main" id="{276A4805-727C-482D-9FA0-AB32B852B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3648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6219" name="Rectangle 139">
              <a:extLst>
                <a:ext uri="{FF2B5EF4-FFF2-40B4-BE49-F238E27FC236}">
                  <a16:creationId xmlns:a16="http://schemas.microsoft.com/office/drawing/2014/main" id="{4708A11C-5712-4DED-85CF-A6717326E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3648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6220" name="Rectangle 140">
              <a:extLst>
                <a:ext uri="{FF2B5EF4-FFF2-40B4-BE49-F238E27FC236}">
                  <a16:creationId xmlns:a16="http://schemas.microsoft.com/office/drawing/2014/main" id="{EA336DA5-7E08-4992-A3E5-A77FA5575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" y="3648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46221" name="Rectangle 141">
              <a:extLst>
                <a:ext uri="{FF2B5EF4-FFF2-40B4-BE49-F238E27FC236}">
                  <a16:creationId xmlns:a16="http://schemas.microsoft.com/office/drawing/2014/main" id="{2038394A-3CC4-40EC-9056-7A24EB71A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648"/>
              <a:ext cx="23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6222" name="Rectangle 142">
              <a:extLst>
                <a:ext uri="{FF2B5EF4-FFF2-40B4-BE49-F238E27FC236}">
                  <a16:creationId xmlns:a16="http://schemas.microsoft.com/office/drawing/2014/main" id="{DCD015AA-9626-406D-9BFC-FFD1DC88A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3648"/>
              <a:ext cx="1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6223" name="Rectangle 143">
              <a:extLst>
                <a:ext uri="{FF2B5EF4-FFF2-40B4-BE49-F238E27FC236}">
                  <a16:creationId xmlns:a16="http://schemas.microsoft.com/office/drawing/2014/main" id="{EB43BA5B-E76A-4D35-8ADA-517C594DB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3648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6224" name="Rectangle 144">
              <a:extLst>
                <a:ext uri="{FF2B5EF4-FFF2-40B4-BE49-F238E27FC236}">
                  <a16:creationId xmlns:a16="http://schemas.microsoft.com/office/drawing/2014/main" id="{DA45EF3A-C147-4550-B931-E7AA87FD3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648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46225" name="Line 145">
              <a:extLst>
                <a:ext uri="{FF2B5EF4-FFF2-40B4-BE49-F238E27FC236}">
                  <a16:creationId xmlns:a16="http://schemas.microsoft.com/office/drawing/2014/main" id="{464A5F25-5CDD-4C57-A19A-EADF96338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648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26" name="Line 146">
              <a:extLst>
                <a:ext uri="{FF2B5EF4-FFF2-40B4-BE49-F238E27FC236}">
                  <a16:creationId xmlns:a16="http://schemas.microsoft.com/office/drawing/2014/main" id="{50D96915-E492-4229-AF2D-D34894D37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859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27" name="Line 147">
              <a:extLst>
                <a:ext uri="{FF2B5EF4-FFF2-40B4-BE49-F238E27FC236}">
                  <a16:creationId xmlns:a16="http://schemas.microsoft.com/office/drawing/2014/main" id="{33D1222D-6256-4D1B-98DE-50D860310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648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28" name="Line 148">
              <a:extLst>
                <a:ext uri="{FF2B5EF4-FFF2-40B4-BE49-F238E27FC236}">
                  <a16:creationId xmlns:a16="http://schemas.microsoft.com/office/drawing/2014/main" id="{1128C2A3-90CA-42A8-B756-CC1B112C4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2" y="364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29" name="Line 149">
              <a:extLst>
                <a:ext uri="{FF2B5EF4-FFF2-40B4-BE49-F238E27FC236}">
                  <a16:creationId xmlns:a16="http://schemas.microsoft.com/office/drawing/2014/main" id="{1BA9BED0-99B0-4D8C-AD6E-47C7C594B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" y="364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30" name="Line 150">
              <a:extLst>
                <a:ext uri="{FF2B5EF4-FFF2-40B4-BE49-F238E27FC236}">
                  <a16:creationId xmlns:a16="http://schemas.microsoft.com/office/drawing/2014/main" id="{261422C5-08EB-458A-ACAE-9E595FECE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64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31" name="Line 151">
              <a:extLst>
                <a:ext uri="{FF2B5EF4-FFF2-40B4-BE49-F238E27FC236}">
                  <a16:creationId xmlns:a16="http://schemas.microsoft.com/office/drawing/2014/main" id="{0B9E3411-CE01-4021-9548-A06B90E51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364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32" name="Line 152">
              <a:extLst>
                <a:ext uri="{FF2B5EF4-FFF2-40B4-BE49-F238E27FC236}">
                  <a16:creationId xmlns:a16="http://schemas.microsoft.com/office/drawing/2014/main" id="{3CE8BC0C-88A0-4606-9279-7B95424D2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364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33" name="Line 153">
              <a:extLst>
                <a:ext uri="{FF2B5EF4-FFF2-40B4-BE49-F238E27FC236}">
                  <a16:creationId xmlns:a16="http://schemas.microsoft.com/office/drawing/2014/main" id="{4D769674-3B14-4146-8F91-B8F589561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364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38" name="Line 158">
              <a:extLst>
                <a:ext uri="{FF2B5EF4-FFF2-40B4-BE49-F238E27FC236}">
                  <a16:creationId xmlns:a16="http://schemas.microsoft.com/office/drawing/2014/main" id="{9C8F0B00-5153-4296-A27A-2695FCD02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5" y="3648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39" name="Line 159">
              <a:extLst>
                <a:ext uri="{FF2B5EF4-FFF2-40B4-BE49-F238E27FC236}">
                  <a16:creationId xmlns:a16="http://schemas.microsoft.com/office/drawing/2014/main" id="{1C3393FA-7ABB-4DD1-9CD6-D5FB22B8B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3648"/>
              <a:ext cx="6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41" name="Line 161">
              <a:extLst>
                <a:ext uri="{FF2B5EF4-FFF2-40B4-BE49-F238E27FC236}">
                  <a16:creationId xmlns:a16="http://schemas.microsoft.com/office/drawing/2014/main" id="{2A129B19-25E9-4490-AFA4-6BB9C375C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3859"/>
              <a:ext cx="6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68" name="Rectangle 188">
              <a:extLst>
                <a:ext uri="{FF2B5EF4-FFF2-40B4-BE49-F238E27FC236}">
                  <a16:creationId xmlns:a16="http://schemas.microsoft.com/office/drawing/2014/main" id="{B57DDDEE-1391-4BBD-AA4A-79186BB1F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6269" name="Rectangle 189">
              <a:extLst>
                <a:ext uri="{FF2B5EF4-FFF2-40B4-BE49-F238E27FC236}">
                  <a16:creationId xmlns:a16="http://schemas.microsoft.com/office/drawing/2014/main" id="{E7498B16-B114-4894-A244-813B6AD9F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6270" name="Rectangle 190">
              <a:extLst>
                <a:ext uri="{FF2B5EF4-FFF2-40B4-BE49-F238E27FC236}">
                  <a16:creationId xmlns:a16="http://schemas.microsoft.com/office/drawing/2014/main" id="{07C57C4B-3385-4DCF-963A-2258BE000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2496"/>
              <a:ext cx="21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46271" name="Rectangle 191">
              <a:extLst>
                <a:ext uri="{FF2B5EF4-FFF2-40B4-BE49-F238E27FC236}">
                  <a16:creationId xmlns:a16="http://schemas.microsoft.com/office/drawing/2014/main" id="{42583979-EA47-4A07-BF1E-12142E931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6272" name="Rectangle 192">
              <a:extLst>
                <a:ext uri="{FF2B5EF4-FFF2-40B4-BE49-F238E27FC236}">
                  <a16:creationId xmlns:a16="http://schemas.microsoft.com/office/drawing/2014/main" id="{1C66F28C-EDEC-4B47-919C-8095729A8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6273" name="Rectangle 193">
              <a:extLst>
                <a:ext uri="{FF2B5EF4-FFF2-40B4-BE49-F238E27FC236}">
                  <a16:creationId xmlns:a16="http://schemas.microsoft.com/office/drawing/2014/main" id="{1465B1D5-3990-497D-AB97-FFE62FEAE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6274" name="Rectangle 194">
              <a:extLst>
                <a:ext uri="{FF2B5EF4-FFF2-40B4-BE49-F238E27FC236}">
                  <a16:creationId xmlns:a16="http://schemas.microsoft.com/office/drawing/2014/main" id="{C26C2E65-E1D8-4226-A901-EEFE1A72A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46275" name="Rectangle 195">
              <a:extLst>
                <a:ext uri="{FF2B5EF4-FFF2-40B4-BE49-F238E27FC236}">
                  <a16:creationId xmlns:a16="http://schemas.microsoft.com/office/drawing/2014/main" id="{751A89E9-CA8C-472E-9E84-E90CA9691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6276" name="Rectangle 196">
              <a:extLst>
                <a:ext uri="{FF2B5EF4-FFF2-40B4-BE49-F238E27FC236}">
                  <a16:creationId xmlns:a16="http://schemas.microsoft.com/office/drawing/2014/main" id="{8EA3344E-CBC4-436D-8754-16F2206A6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2496"/>
              <a:ext cx="21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6277" name="Rectangle 197">
              <a:extLst>
                <a:ext uri="{FF2B5EF4-FFF2-40B4-BE49-F238E27FC236}">
                  <a16:creationId xmlns:a16="http://schemas.microsoft.com/office/drawing/2014/main" id="{F89DD36C-9867-45E7-A5B9-FF0126F5C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6278" name="Rectangle 198">
              <a:extLst>
                <a:ext uri="{FF2B5EF4-FFF2-40B4-BE49-F238E27FC236}">
                  <a16:creationId xmlns:a16="http://schemas.microsoft.com/office/drawing/2014/main" id="{A5F053C5-9D62-4ECE-A952-02CFDE452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46279" name="Line 199">
              <a:extLst>
                <a:ext uri="{FF2B5EF4-FFF2-40B4-BE49-F238E27FC236}">
                  <a16:creationId xmlns:a16="http://schemas.microsoft.com/office/drawing/2014/main" id="{09BEE1EC-9D47-4583-A513-8D608FEFD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96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80" name="Line 200">
              <a:extLst>
                <a:ext uri="{FF2B5EF4-FFF2-40B4-BE49-F238E27FC236}">
                  <a16:creationId xmlns:a16="http://schemas.microsoft.com/office/drawing/2014/main" id="{78DB65A5-1792-4FF7-B125-5BDD60E6B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707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81" name="Line 201">
              <a:extLst>
                <a:ext uri="{FF2B5EF4-FFF2-40B4-BE49-F238E27FC236}">
                  <a16:creationId xmlns:a16="http://schemas.microsoft.com/office/drawing/2014/main" id="{214F567B-9F88-463F-AEEF-BCB1106CD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9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82" name="Line 202">
              <a:extLst>
                <a:ext uri="{FF2B5EF4-FFF2-40B4-BE49-F238E27FC236}">
                  <a16:creationId xmlns:a16="http://schemas.microsoft.com/office/drawing/2014/main" id="{E0FCBAEA-C25A-4658-9E8D-E47C49567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2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83" name="Line 203">
              <a:extLst>
                <a:ext uri="{FF2B5EF4-FFF2-40B4-BE49-F238E27FC236}">
                  <a16:creationId xmlns:a16="http://schemas.microsoft.com/office/drawing/2014/main" id="{969F1A1C-3810-4873-85A1-F501D8C38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84" name="Line 204">
              <a:extLst>
                <a:ext uri="{FF2B5EF4-FFF2-40B4-BE49-F238E27FC236}">
                  <a16:creationId xmlns:a16="http://schemas.microsoft.com/office/drawing/2014/main" id="{6EAB24FF-31EA-4A2A-BCF6-B22202425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9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85" name="Line 205">
              <a:extLst>
                <a:ext uri="{FF2B5EF4-FFF2-40B4-BE49-F238E27FC236}">
                  <a16:creationId xmlns:a16="http://schemas.microsoft.com/office/drawing/2014/main" id="{4F389595-1DA6-43B2-9AAE-3D2997B7A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86" name="Line 206">
              <a:extLst>
                <a:ext uri="{FF2B5EF4-FFF2-40B4-BE49-F238E27FC236}">
                  <a16:creationId xmlns:a16="http://schemas.microsoft.com/office/drawing/2014/main" id="{642CED4A-798E-4BB3-9565-3B5208103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87" name="Line 207">
              <a:extLst>
                <a:ext uri="{FF2B5EF4-FFF2-40B4-BE49-F238E27FC236}">
                  <a16:creationId xmlns:a16="http://schemas.microsoft.com/office/drawing/2014/main" id="{21E55A7A-47BA-4BFA-A29D-63FC6E87A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88" name="Line 208">
              <a:extLst>
                <a:ext uri="{FF2B5EF4-FFF2-40B4-BE49-F238E27FC236}">
                  <a16:creationId xmlns:a16="http://schemas.microsoft.com/office/drawing/2014/main" id="{A0838F17-1A06-4815-A28C-8D62074DA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5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89" name="Line 209">
              <a:extLst>
                <a:ext uri="{FF2B5EF4-FFF2-40B4-BE49-F238E27FC236}">
                  <a16:creationId xmlns:a16="http://schemas.microsoft.com/office/drawing/2014/main" id="{B39F3881-B55E-41FE-95B3-C004BCF09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90" name="Line 210">
              <a:extLst>
                <a:ext uri="{FF2B5EF4-FFF2-40B4-BE49-F238E27FC236}">
                  <a16:creationId xmlns:a16="http://schemas.microsoft.com/office/drawing/2014/main" id="{A1BF85ED-1FF2-4938-A0F7-4FB7ACED9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2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91" name="Line 211">
              <a:extLst>
                <a:ext uri="{FF2B5EF4-FFF2-40B4-BE49-F238E27FC236}">
                  <a16:creationId xmlns:a16="http://schemas.microsoft.com/office/drawing/2014/main" id="{43264CD1-5B08-417A-A94A-190B21C6C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6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92" name="Line 212">
              <a:extLst>
                <a:ext uri="{FF2B5EF4-FFF2-40B4-BE49-F238E27FC236}">
                  <a16:creationId xmlns:a16="http://schemas.microsoft.com/office/drawing/2014/main" id="{5E413F82-6FB1-4522-BA4F-84B685F6E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9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93" name="Line 213">
              <a:extLst>
                <a:ext uri="{FF2B5EF4-FFF2-40B4-BE49-F238E27FC236}">
                  <a16:creationId xmlns:a16="http://schemas.microsoft.com/office/drawing/2014/main" id="{6FE5D144-DFC6-4E0C-A6D5-3698F9597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2496"/>
              <a:ext cx="6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95" name="Line 215">
              <a:extLst>
                <a:ext uri="{FF2B5EF4-FFF2-40B4-BE49-F238E27FC236}">
                  <a16:creationId xmlns:a16="http://schemas.microsoft.com/office/drawing/2014/main" id="{C4E20578-C4A0-4A89-9654-C2E3FC25B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2707"/>
              <a:ext cx="6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97" name="Line 217">
              <a:extLst>
                <a:ext uri="{FF2B5EF4-FFF2-40B4-BE49-F238E27FC236}">
                  <a16:creationId xmlns:a16="http://schemas.microsoft.com/office/drawing/2014/main" id="{54E6859D-5A93-4D61-B971-6D50F1060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2496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99" name="Line 219">
              <a:extLst>
                <a:ext uri="{FF2B5EF4-FFF2-40B4-BE49-F238E27FC236}">
                  <a16:creationId xmlns:a16="http://schemas.microsoft.com/office/drawing/2014/main" id="{199D513C-7E7F-41B3-93A3-637C41E1C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2707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14" name="Line 234">
              <a:extLst>
                <a:ext uri="{FF2B5EF4-FFF2-40B4-BE49-F238E27FC236}">
                  <a16:creationId xmlns:a16="http://schemas.microsoft.com/office/drawing/2014/main" id="{DEB5E446-ED04-460A-BF1E-BA01D7565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15" name="Line 235">
              <a:extLst>
                <a:ext uri="{FF2B5EF4-FFF2-40B4-BE49-F238E27FC236}">
                  <a16:creationId xmlns:a16="http://schemas.microsoft.com/office/drawing/2014/main" id="{804962C9-AC0B-4B06-8D29-C49AE0041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21" name="Line 241">
              <a:extLst>
                <a:ext uri="{FF2B5EF4-FFF2-40B4-BE49-F238E27FC236}">
                  <a16:creationId xmlns:a16="http://schemas.microsoft.com/office/drawing/2014/main" id="{22149724-0875-4D07-B605-99AB34822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22" name="Line 242">
              <a:extLst>
                <a:ext uri="{FF2B5EF4-FFF2-40B4-BE49-F238E27FC236}">
                  <a16:creationId xmlns:a16="http://schemas.microsoft.com/office/drawing/2014/main" id="{3AA905FD-83DF-46F1-B696-24EE0A501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23" name="Line 243">
              <a:extLst>
                <a:ext uri="{FF2B5EF4-FFF2-40B4-BE49-F238E27FC236}">
                  <a16:creationId xmlns:a16="http://schemas.microsoft.com/office/drawing/2014/main" id="{A6044526-47C2-45D2-9FB3-8B4F0840E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24" name="Line 244">
              <a:extLst>
                <a:ext uri="{FF2B5EF4-FFF2-40B4-BE49-F238E27FC236}">
                  <a16:creationId xmlns:a16="http://schemas.microsoft.com/office/drawing/2014/main" id="{185D77E6-A332-452A-A819-20799CFCC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25" name="Line 245">
              <a:extLst>
                <a:ext uri="{FF2B5EF4-FFF2-40B4-BE49-F238E27FC236}">
                  <a16:creationId xmlns:a16="http://schemas.microsoft.com/office/drawing/2014/main" id="{AA02EE23-45FA-482E-B0A5-8C15ADFA9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26" name="Line 246">
              <a:extLst>
                <a:ext uri="{FF2B5EF4-FFF2-40B4-BE49-F238E27FC236}">
                  <a16:creationId xmlns:a16="http://schemas.microsoft.com/office/drawing/2014/main" id="{7DE6FA14-5C6D-437C-AD46-61AFAA8D0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27" name="Line 247">
              <a:extLst>
                <a:ext uri="{FF2B5EF4-FFF2-40B4-BE49-F238E27FC236}">
                  <a16:creationId xmlns:a16="http://schemas.microsoft.com/office/drawing/2014/main" id="{8F6D5F34-0CBB-4F5A-8B75-67F9945DB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28" name="Line 248">
              <a:extLst>
                <a:ext uri="{FF2B5EF4-FFF2-40B4-BE49-F238E27FC236}">
                  <a16:creationId xmlns:a16="http://schemas.microsoft.com/office/drawing/2014/main" id="{AB42C587-54AD-4639-AC0D-5211F67F8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29" name="Line 249">
              <a:extLst>
                <a:ext uri="{FF2B5EF4-FFF2-40B4-BE49-F238E27FC236}">
                  <a16:creationId xmlns:a16="http://schemas.microsoft.com/office/drawing/2014/main" id="{3E3A8B96-8EF3-40DE-8DE8-F6911280E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12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30" name="Line 250">
              <a:extLst>
                <a:ext uri="{FF2B5EF4-FFF2-40B4-BE49-F238E27FC236}">
                  <a16:creationId xmlns:a16="http://schemas.microsoft.com/office/drawing/2014/main" id="{56823D5A-728A-42F6-82E9-9D046F4ADF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31" name="Line 251">
              <a:extLst>
                <a:ext uri="{FF2B5EF4-FFF2-40B4-BE49-F238E27FC236}">
                  <a16:creationId xmlns:a16="http://schemas.microsoft.com/office/drawing/2014/main" id="{AA61BA9A-DA21-447F-B346-48A8D64E8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34" name="Text Box 254">
              <a:extLst>
                <a:ext uri="{FF2B5EF4-FFF2-40B4-BE49-F238E27FC236}">
                  <a16:creationId xmlns:a16="http://schemas.microsoft.com/office/drawing/2014/main" id="{67BACD42-8BE8-4CBD-9F34-53E606C3B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26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B</a:t>
              </a:r>
            </a:p>
          </p:txBody>
        </p:sp>
        <p:sp>
          <p:nvSpPr>
            <p:cNvPr id="46335" name="Text Box 255">
              <a:extLst>
                <a:ext uri="{FF2B5EF4-FFF2-40B4-BE49-F238E27FC236}">
                  <a16:creationId xmlns:a16="http://schemas.microsoft.com/office/drawing/2014/main" id="{13C55AF6-8775-4AEB-A8F8-370372A10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60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C</a:t>
              </a:r>
            </a:p>
          </p:txBody>
        </p:sp>
        <p:sp>
          <p:nvSpPr>
            <p:cNvPr id="46336" name="Line 256">
              <a:extLst>
                <a:ext uri="{FF2B5EF4-FFF2-40B4-BE49-F238E27FC236}">
                  <a16:creationId xmlns:a16="http://schemas.microsoft.com/office/drawing/2014/main" id="{A5629361-190D-49C4-A8B9-F1F9D1B53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49" name="Rectangle 269">
              <a:extLst>
                <a:ext uri="{FF2B5EF4-FFF2-40B4-BE49-F238E27FC236}">
                  <a16:creationId xmlns:a16="http://schemas.microsoft.com/office/drawing/2014/main" id="{F5DECCD0-FB8E-433A-B40C-D5F5A1809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398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a</a:t>
              </a:r>
            </a:p>
          </p:txBody>
        </p:sp>
        <p:sp>
          <p:nvSpPr>
            <p:cNvPr id="46350" name="Rectangle 270">
              <a:extLst>
                <a:ext uri="{FF2B5EF4-FFF2-40B4-BE49-F238E27FC236}">
                  <a16:creationId xmlns:a16="http://schemas.microsoft.com/office/drawing/2014/main" id="{0933046F-9AA9-4682-8A96-F9B63C7B2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98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0</a:t>
              </a:r>
            </a:p>
          </p:txBody>
        </p:sp>
        <p:sp>
          <p:nvSpPr>
            <p:cNvPr id="46351" name="Line 271">
              <a:extLst>
                <a:ext uri="{FF2B5EF4-FFF2-40B4-BE49-F238E27FC236}">
                  <a16:creationId xmlns:a16="http://schemas.microsoft.com/office/drawing/2014/main" id="{0B8E842B-EC8F-4E5D-9318-2EEC92930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984"/>
              <a:ext cx="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52" name="Line 272">
              <a:extLst>
                <a:ext uri="{FF2B5EF4-FFF2-40B4-BE49-F238E27FC236}">
                  <a16:creationId xmlns:a16="http://schemas.microsoft.com/office/drawing/2014/main" id="{9F740A42-06B5-4A9B-8588-D1252B1A8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4195"/>
              <a:ext cx="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53" name="Line 273">
              <a:extLst>
                <a:ext uri="{FF2B5EF4-FFF2-40B4-BE49-F238E27FC236}">
                  <a16:creationId xmlns:a16="http://schemas.microsoft.com/office/drawing/2014/main" id="{306CEF33-61B1-471C-A46D-7C3B33FBE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98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54" name="Line 274">
              <a:extLst>
                <a:ext uri="{FF2B5EF4-FFF2-40B4-BE49-F238E27FC236}">
                  <a16:creationId xmlns:a16="http://schemas.microsoft.com/office/drawing/2014/main" id="{8465577B-2CAC-4639-AC94-61AE54ECF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2" y="398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60" name="Line 280">
              <a:extLst>
                <a:ext uri="{FF2B5EF4-FFF2-40B4-BE49-F238E27FC236}">
                  <a16:creationId xmlns:a16="http://schemas.microsoft.com/office/drawing/2014/main" id="{1479593B-EC3A-40F0-B4D2-A4A413568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398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70" name="Line 290">
              <a:extLst>
                <a:ext uri="{FF2B5EF4-FFF2-40B4-BE49-F238E27FC236}">
                  <a16:creationId xmlns:a16="http://schemas.microsoft.com/office/drawing/2014/main" id="{25A287DF-7238-444C-A8F5-11D065A25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71" name="Line 291">
              <a:extLst>
                <a:ext uri="{FF2B5EF4-FFF2-40B4-BE49-F238E27FC236}">
                  <a16:creationId xmlns:a16="http://schemas.microsoft.com/office/drawing/2014/main" id="{DBAF9745-A141-4C4B-9032-5FF4FB963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72" name="Line 292">
              <a:extLst>
                <a:ext uri="{FF2B5EF4-FFF2-40B4-BE49-F238E27FC236}">
                  <a16:creationId xmlns:a16="http://schemas.microsoft.com/office/drawing/2014/main" id="{2D189735-46A7-4B76-81A5-1CC5732314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73" name="Line 293">
              <a:extLst>
                <a:ext uri="{FF2B5EF4-FFF2-40B4-BE49-F238E27FC236}">
                  <a16:creationId xmlns:a16="http://schemas.microsoft.com/office/drawing/2014/main" id="{4594B342-FC9C-447A-AF0C-78049F1B4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5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74" name="Line 294">
              <a:extLst>
                <a:ext uri="{FF2B5EF4-FFF2-40B4-BE49-F238E27FC236}">
                  <a16:creationId xmlns:a16="http://schemas.microsoft.com/office/drawing/2014/main" id="{3B02C34E-788A-4838-85DE-96D2B17AF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35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75" name="Line 295">
              <a:extLst>
                <a:ext uri="{FF2B5EF4-FFF2-40B4-BE49-F238E27FC236}">
                  <a16:creationId xmlns:a16="http://schemas.microsoft.com/office/drawing/2014/main" id="{2DA09700-C852-412F-B89C-6197C69BD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76" name="Line 296">
              <a:extLst>
                <a:ext uri="{FF2B5EF4-FFF2-40B4-BE49-F238E27FC236}">
                  <a16:creationId xmlns:a16="http://schemas.microsoft.com/office/drawing/2014/main" id="{FFFF8066-1603-48F9-BEB4-3F7F4B3AB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377" name="Line 297">
              <a:extLst>
                <a:ext uri="{FF2B5EF4-FFF2-40B4-BE49-F238E27FC236}">
                  <a16:creationId xmlns:a16="http://schemas.microsoft.com/office/drawing/2014/main" id="{4B3F6141-1CD3-4AEC-9116-F53AB60E6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378" name="Text Box 298">
            <a:extLst>
              <a:ext uri="{FF2B5EF4-FFF2-40B4-BE49-F238E27FC236}">
                <a16:creationId xmlns:a16="http://schemas.microsoft.com/office/drawing/2014/main" id="{26BF024D-5402-44FD-8D11-8F850C6BD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8194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广义表</a:t>
            </a:r>
            <a:r>
              <a:rPr lang="en-US" altLang="zh-CN" b="1"/>
              <a:t>A</a:t>
            </a:r>
            <a:r>
              <a:rPr lang="zh-CN" altLang="en-US" b="1"/>
              <a:t>、</a:t>
            </a:r>
            <a:r>
              <a:rPr lang="en-US" altLang="zh-CN" b="1"/>
              <a:t>B</a:t>
            </a:r>
            <a:r>
              <a:rPr lang="zh-CN" altLang="en-US" b="1"/>
              <a:t>、</a:t>
            </a:r>
            <a:r>
              <a:rPr lang="en-US" altLang="zh-CN" b="1"/>
              <a:t>C</a:t>
            </a:r>
            <a:r>
              <a:rPr lang="zh-CN" altLang="en-US" b="1"/>
              <a:t>、</a:t>
            </a:r>
            <a:r>
              <a:rPr lang="en-US" altLang="zh-CN" b="1"/>
              <a:t>D</a:t>
            </a:r>
            <a:r>
              <a:rPr lang="zh-CN" altLang="en-US" b="1"/>
              <a:t>的存储结构图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18A67AED-F9EB-4C0E-BD1F-17975E2BD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形式说明如下：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5E0F8B23-E0F6-4A73-A91D-6233033EB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95401"/>
            <a:ext cx="8534400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1"/>
              <a:t>      /*</a:t>
            </a:r>
            <a:r>
              <a:rPr lang="zh-CN" altLang="en-US" sz="2000" b="1"/>
              <a:t>广义表的头尾链表存储结构*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0- 89typedef enum {ATOM, LIST} ElemTag;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  /* ATOM</a:t>
            </a:r>
            <a:r>
              <a:rPr lang="zh-CN" altLang="en-US" sz="2000" b="1"/>
              <a:t>＝</a:t>
            </a:r>
            <a:r>
              <a:rPr lang="en-US" altLang="zh-CN" sz="2000" b="1"/>
              <a:t>0</a:t>
            </a:r>
            <a:r>
              <a:rPr lang="zh-CN" altLang="en-US" sz="2000" b="1"/>
              <a:t>，表示原子；</a:t>
            </a:r>
            <a:r>
              <a:rPr lang="en-US" altLang="zh-CN" sz="2000" b="1"/>
              <a:t>LIST</a:t>
            </a:r>
            <a:r>
              <a:rPr lang="zh-CN" altLang="en-US" sz="2000" b="1"/>
              <a:t>＝</a:t>
            </a:r>
            <a:r>
              <a:rPr lang="en-US" altLang="zh-CN" sz="2000" b="1"/>
              <a:t>1</a:t>
            </a:r>
            <a:r>
              <a:rPr lang="zh-CN" altLang="en-US" sz="2000" b="1"/>
              <a:t>，表示子表*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typedef struct GLNode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  {	ElemTag   tag;            /*</a:t>
            </a:r>
            <a:r>
              <a:rPr lang="zh-CN" altLang="en-US" sz="2000" b="1"/>
              <a:t>标志位</a:t>
            </a:r>
            <a:r>
              <a:rPr lang="en-US" altLang="zh-CN" sz="2000" b="1"/>
              <a:t>tag</a:t>
            </a:r>
            <a:r>
              <a:rPr lang="zh-CN" altLang="en-US" sz="2000" b="1"/>
              <a:t>用来区别原子结点和表结点*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	union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     {  AtomType  atom;       /*</a:t>
            </a:r>
            <a:r>
              <a:rPr lang="zh-CN" altLang="en-US" sz="2000" b="1"/>
              <a:t>原子结点的值域</a:t>
            </a:r>
            <a:r>
              <a:rPr lang="en-US" altLang="zh-CN" sz="2000" b="1"/>
              <a:t>atom*/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         struct { struct GLNode  * hp, *tp;} htp; 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    /*</a:t>
            </a:r>
            <a:r>
              <a:rPr lang="zh-CN" altLang="en-US" sz="2000" b="1"/>
              <a:t>表结点的指针域</a:t>
            </a:r>
            <a:r>
              <a:rPr lang="en-US" altLang="zh-CN" sz="2000" b="1"/>
              <a:t>htp</a:t>
            </a:r>
            <a:r>
              <a:rPr lang="zh-CN" altLang="en-US" sz="2000" b="1"/>
              <a:t>， 包括表头指针域</a:t>
            </a:r>
            <a:r>
              <a:rPr lang="en-US" altLang="zh-CN" sz="2000" b="1"/>
              <a:t>hp</a:t>
            </a:r>
            <a:r>
              <a:rPr lang="zh-CN" altLang="en-US" sz="2000" b="1"/>
              <a:t>和表尾指针域</a:t>
            </a:r>
            <a:r>
              <a:rPr lang="en-US" altLang="zh-CN" sz="2000" b="1"/>
              <a:t>tp*/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      } atom_htp;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/* atom_htp </a:t>
            </a:r>
            <a:r>
              <a:rPr lang="zh-CN" altLang="en-US" sz="2000" b="1"/>
              <a:t>是原子结点的值域</a:t>
            </a:r>
            <a:r>
              <a:rPr lang="en-US" altLang="zh-CN" sz="2000" b="1"/>
              <a:t>atom</a:t>
            </a:r>
            <a:r>
              <a:rPr lang="zh-CN" altLang="en-US" sz="2000" b="1"/>
              <a:t>和表结点的指针域</a:t>
            </a:r>
            <a:r>
              <a:rPr lang="en-US" altLang="zh-CN" sz="2000" b="1"/>
              <a:t>htp</a:t>
            </a:r>
            <a:r>
              <a:rPr lang="zh-CN" altLang="en-US" sz="2000" b="1"/>
              <a:t>的联合体域*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 }  *GList</a:t>
            </a:r>
            <a:r>
              <a:rPr lang="zh-CN" altLang="en-US" sz="2000" b="1"/>
              <a:t>；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5F3A42D6-5BA9-4D31-9735-165E5A5EC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838201"/>
            <a:ext cx="8305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另外，还有一种广义表存储结构，在这种结构中，无论是单元素结点还是子表结点均由三个域构成。 其结点结构图为：</a:t>
            </a:r>
          </a:p>
        </p:txBody>
      </p:sp>
      <p:grpSp>
        <p:nvGrpSpPr>
          <p:cNvPr id="48171" name="Group 43">
            <a:extLst>
              <a:ext uri="{FF2B5EF4-FFF2-40B4-BE49-F238E27FC236}">
                <a16:creationId xmlns:a16="http://schemas.microsoft.com/office/drawing/2014/main" id="{FA9ECAE4-97C9-40A4-8A6D-3868888CA14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1"/>
            <a:ext cx="5638800" cy="682625"/>
            <a:chOff x="672" y="1200"/>
            <a:chExt cx="3792" cy="803"/>
          </a:xfrm>
        </p:grpSpPr>
        <p:sp>
          <p:nvSpPr>
            <p:cNvPr id="48134" name="Rectangle 6">
              <a:extLst>
                <a:ext uri="{FF2B5EF4-FFF2-40B4-BE49-F238E27FC236}">
                  <a16:creationId xmlns:a16="http://schemas.microsoft.com/office/drawing/2014/main" id="{B3F10438-6C7E-404C-B7D2-23CEE5E7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00"/>
              <a:ext cx="4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600" b="1"/>
                <a:t>tp</a:t>
              </a:r>
            </a:p>
          </p:txBody>
        </p:sp>
        <p:sp>
          <p:nvSpPr>
            <p:cNvPr id="48133" name="Rectangle 5">
              <a:extLst>
                <a:ext uri="{FF2B5EF4-FFF2-40B4-BE49-F238E27FC236}">
                  <a16:creationId xmlns:a16="http://schemas.microsoft.com/office/drawing/2014/main" id="{299D3BF0-8608-4A2E-888D-5A67A7EAA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200"/>
              <a:ext cx="57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600" b="1"/>
                <a:t>atom</a:t>
              </a:r>
            </a:p>
          </p:txBody>
        </p:sp>
        <p:sp>
          <p:nvSpPr>
            <p:cNvPr id="48132" name="Rectangle 4">
              <a:extLst>
                <a:ext uri="{FF2B5EF4-FFF2-40B4-BE49-F238E27FC236}">
                  <a16:creationId xmlns:a16="http://schemas.microsoft.com/office/drawing/2014/main" id="{539B6CA8-B507-46A7-B825-30A81F33F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00"/>
              <a:ext cx="81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600" b="1"/>
                <a:t>tag=0</a:t>
              </a:r>
            </a:p>
          </p:txBody>
        </p:sp>
        <p:sp>
          <p:nvSpPr>
            <p:cNvPr id="48135" name="Line 7">
              <a:extLst>
                <a:ext uri="{FF2B5EF4-FFF2-40B4-BE49-F238E27FC236}">
                  <a16:creationId xmlns:a16="http://schemas.microsoft.com/office/drawing/2014/main" id="{D8ABE278-6E4D-4148-ADC1-245D81EB8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200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6" name="Line 8">
              <a:extLst>
                <a:ext uri="{FF2B5EF4-FFF2-40B4-BE49-F238E27FC236}">
                  <a16:creationId xmlns:a16="http://schemas.microsoft.com/office/drawing/2014/main" id="{108E87F3-650E-4C59-AA09-191C93258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536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7" name="Line 9">
              <a:extLst>
                <a:ext uri="{FF2B5EF4-FFF2-40B4-BE49-F238E27FC236}">
                  <a16:creationId xmlns:a16="http://schemas.microsoft.com/office/drawing/2014/main" id="{D8AB7BB3-F3A1-41B4-B010-5A08F1E29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200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8" name="Line 10">
              <a:extLst>
                <a:ext uri="{FF2B5EF4-FFF2-40B4-BE49-F238E27FC236}">
                  <a16:creationId xmlns:a16="http://schemas.microsoft.com/office/drawing/2014/main" id="{53452463-D256-484D-9406-ED73A5EE1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20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9" name="Line 11">
              <a:extLst>
                <a:ext uri="{FF2B5EF4-FFF2-40B4-BE49-F238E27FC236}">
                  <a16:creationId xmlns:a16="http://schemas.microsoft.com/office/drawing/2014/main" id="{586AFBEB-2BA2-4DC8-9BE5-5329C4BFC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20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0" name="Line 12">
              <a:extLst>
                <a:ext uri="{FF2B5EF4-FFF2-40B4-BE49-F238E27FC236}">
                  <a16:creationId xmlns:a16="http://schemas.microsoft.com/office/drawing/2014/main" id="{23A4C833-2741-4DAE-AD3A-4CEB0B8A8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00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3" name="Rectangle 25">
              <a:extLst>
                <a:ext uri="{FF2B5EF4-FFF2-40B4-BE49-F238E27FC236}">
                  <a16:creationId xmlns:a16="http://schemas.microsoft.com/office/drawing/2014/main" id="{B55B6669-A589-4094-BE5C-4076B5C82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00"/>
              <a:ext cx="43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600" b="1"/>
                <a:t>tp</a:t>
              </a:r>
            </a:p>
          </p:txBody>
        </p:sp>
        <p:sp>
          <p:nvSpPr>
            <p:cNvPr id="48154" name="Rectangle 26">
              <a:extLst>
                <a:ext uri="{FF2B5EF4-FFF2-40B4-BE49-F238E27FC236}">
                  <a16:creationId xmlns:a16="http://schemas.microsoft.com/office/drawing/2014/main" id="{1DE13A71-64B4-412E-85BA-73DEA3E5C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1200"/>
              <a:ext cx="43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600" b="1"/>
                <a:t>hp</a:t>
              </a:r>
            </a:p>
          </p:txBody>
        </p:sp>
        <p:sp>
          <p:nvSpPr>
            <p:cNvPr id="48155" name="Rectangle 27">
              <a:extLst>
                <a:ext uri="{FF2B5EF4-FFF2-40B4-BE49-F238E27FC236}">
                  <a16:creationId xmlns:a16="http://schemas.microsoft.com/office/drawing/2014/main" id="{928DA5D9-2269-44A6-8C07-035355C47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200"/>
              <a:ext cx="81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600" b="1"/>
                <a:t>tag=1</a:t>
              </a:r>
            </a:p>
          </p:txBody>
        </p:sp>
        <p:sp>
          <p:nvSpPr>
            <p:cNvPr id="48156" name="Line 28">
              <a:extLst>
                <a:ext uri="{FF2B5EF4-FFF2-40B4-BE49-F238E27FC236}">
                  <a16:creationId xmlns:a16="http://schemas.microsoft.com/office/drawing/2014/main" id="{7B335C08-5C80-4C4C-A860-FE84CCCEA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00"/>
              <a:ext cx="1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7" name="Line 29">
              <a:extLst>
                <a:ext uri="{FF2B5EF4-FFF2-40B4-BE49-F238E27FC236}">
                  <a16:creationId xmlns:a16="http://schemas.microsoft.com/office/drawing/2014/main" id="{D6C118A7-3EF2-483A-A843-25AEFF594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1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8" name="Line 30">
              <a:extLst>
                <a:ext uri="{FF2B5EF4-FFF2-40B4-BE49-F238E27FC236}">
                  <a16:creationId xmlns:a16="http://schemas.microsoft.com/office/drawing/2014/main" id="{BF75D9EF-F876-46F7-BEFA-DCA46926C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00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9" name="Line 31">
              <a:extLst>
                <a:ext uri="{FF2B5EF4-FFF2-40B4-BE49-F238E27FC236}">
                  <a16:creationId xmlns:a16="http://schemas.microsoft.com/office/drawing/2014/main" id="{66145486-E806-402D-A3D5-63D6D4452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" y="120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0" name="Line 32">
              <a:extLst>
                <a:ext uri="{FF2B5EF4-FFF2-40B4-BE49-F238E27FC236}">
                  <a16:creationId xmlns:a16="http://schemas.microsoft.com/office/drawing/2014/main" id="{D41559C7-29AF-4A60-8B94-A27DA9973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0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1" name="Line 33">
              <a:extLst>
                <a:ext uri="{FF2B5EF4-FFF2-40B4-BE49-F238E27FC236}">
                  <a16:creationId xmlns:a16="http://schemas.microsoft.com/office/drawing/2014/main" id="{5E9F3DED-1648-4033-A995-4D57AC7FB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00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7" name="Text Box 39">
              <a:extLst>
                <a:ext uri="{FF2B5EF4-FFF2-40B4-BE49-F238E27FC236}">
                  <a16:creationId xmlns:a16="http://schemas.microsoft.com/office/drawing/2014/main" id="{DA831C23-5623-45FD-B7B2-5A7E1D505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536"/>
              <a:ext cx="1200" cy="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表结点</a:t>
              </a:r>
            </a:p>
          </p:txBody>
        </p:sp>
        <p:sp>
          <p:nvSpPr>
            <p:cNvPr id="48168" name="Text Box 40">
              <a:extLst>
                <a:ext uri="{FF2B5EF4-FFF2-40B4-BE49-F238E27FC236}">
                  <a16:creationId xmlns:a16="http://schemas.microsoft.com/office/drawing/2014/main" id="{F92719C3-B459-460D-A590-55FCB5C0B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36"/>
              <a:ext cx="1248" cy="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原子结点</a:t>
              </a:r>
            </a:p>
          </p:txBody>
        </p:sp>
      </p:grpSp>
      <p:grpSp>
        <p:nvGrpSpPr>
          <p:cNvPr id="48493" name="Group 365">
            <a:extLst>
              <a:ext uri="{FF2B5EF4-FFF2-40B4-BE49-F238E27FC236}">
                <a16:creationId xmlns:a16="http://schemas.microsoft.com/office/drawing/2014/main" id="{F817F986-B258-47EC-AD0A-B65EA2DAD1B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514600"/>
            <a:ext cx="4495800" cy="4191000"/>
            <a:chOff x="480" y="1584"/>
            <a:chExt cx="2832" cy="2640"/>
          </a:xfrm>
        </p:grpSpPr>
        <p:sp>
          <p:nvSpPr>
            <p:cNvPr id="48317" name="Rectangle 189">
              <a:extLst>
                <a:ext uri="{FF2B5EF4-FFF2-40B4-BE49-F238E27FC236}">
                  <a16:creationId xmlns:a16="http://schemas.microsoft.com/office/drawing/2014/main" id="{9829C20A-AEA3-4F40-B806-202B92C5A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84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316" name="Rectangle 188">
              <a:extLst>
                <a:ext uri="{FF2B5EF4-FFF2-40B4-BE49-F238E27FC236}">
                  <a16:creationId xmlns:a16="http://schemas.microsoft.com/office/drawing/2014/main" id="{2BAC7942-77B6-45FB-9C32-AFD9D2393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1584"/>
              <a:ext cx="16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315" name="Rectangle 187">
              <a:extLst>
                <a:ext uri="{FF2B5EF4-FFF2-40B4-BE49-F238E27FC236}">
                  <a16:creationId xmlns:a16="http://schemas.microsoft.com/office/drawing/2014/main" id="{3010DF07-AFC6-482A-939A-776C128FE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58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48318" name="Line 190">
              <a:extLst>
                <a:ext uri="{FF2B5EF4-FFF2-40B4-BE49-F238E27FC236}">
                  <a16:creationId xmlns:a16="http://schemas.microsoft.com/office/drawing/2014/main" id="{10A13FE9-2E3B-4557-85EB-C6B0C8A6E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584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19" name="Line 191">
              <a:extLst>
                <a:ext uri="{FF2B5EF4-FFF2-40B4-BE49-F238E27FC236}">
                  <a16:creationId xmlns:a16="http://schemas.microsoft.com/office/drawing/2014/main" id="{C75AD8EF-3D84-4DEB-AEF7-CC748A305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795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20" name="Line 192">
              <a:extLst>
                <a:ext uri="{FF2B5EF4-FFF2-40B4-BE49-F238E27FC236}">
                  <a16:creationId xmlns:a16="http://schemas.microsoft.com/office/drawing/2014/main" id="{F22A8421-9709-4123-9684-228105232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58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21" name="Line 193">
              <a:extLst>
                <a:ext uri="{FF2B5EF4-FFF2-40B4-BE49-F238E27FC236}">
                  <a16:creationId xmlns:a16="http://schemas.microsoft.com/office/drawing/2014/main" id="{4722991B-DAF6-4B87-9BAD-FB0A5AAEA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58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22" name="Line 194">
              <a:extLst>
                <a:ext uri="{FF2B5EF4-FFF2-40B4-BE49-F238E27FC236}">
                  <a16:creationId xmlns:a16="http://schemas.microsoft.com/office/drawing/2014/main" id="{9F3E52E9-A3FA-4A28-9E60-A1F70C0CF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58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23" name="Line 195">
              <a:extLst>
                <a:ext uri="{FF2B5EF4-FFF2-40B4-BE49-F238E27FC236}">
                  <a16:creationId xmlns:a16="http://schemas.microsoft.com/office/drawing/2014/main" id="{F7C8EC6F-A12F-49F9-A1EE-2861C7026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58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3" name="Rectangle 205">
              <a:extLst>
                <a:ext uri="{FF2B5EF4-FFF2-40B4-BE49-F238E27FC236}">
                  <a16:creationId xmlns:a16="http://schemas.microsoft.com/office/drawing/2014/main" id="{3084DC7C-84B2-4C24-9D5B-4079C0AEC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1920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334" name="Rectangle 206">
              <a:extLst>
                <a:ext uri="{FF2B5EF4-FFF2-40B4-BE49-F238E27FC236}">
                  <a16:creationId xmlns:a16="http://schemas.microsoft.com/office/drawing/2014/main" id="{482E4C55-6AC5-47A6-8DFE-CED799FEA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1920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8335" name="Rectangle 207">
              <a:extLst>
                <a:ext uri="{FF2B5EF4-FFF2-40B4-BE49-F238E27FC236}">
                  <a16:creationId xmlns:a16="http://schemas.microsoft.com/office/drawing/2014/main" id="{43D1711D-2DE9-4639-8513-5DAC1BF85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920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48336" name="Line 208">
              <a:extLst>
                <a:ext uri="{FF2B5EF4-FFF2-40B4-BE49-F238E27FC236}">
                  <a16:creationId xmlns:a16="http://schemas.microsoft.com/office/drawing/2014/main" id="{4B0CE034-3FD0-4673-8B0D-3B7052C73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7" name="Line 209">
              <a:extLst>
                <a:ext uri="{FF2B5EF4-FFF2-40B4-BE49-F238E27FC236}">
                  <a16:creationId xmlns:a16="http://schemas.microsoft.com/office/drawing/2014/main" id="{40CB0EE5-4887-4394-948E-C40387AE0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31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8" name="Line 210">
              <a:extLst>
                <a:ext uri="{FF2B5EF4-FFF2-40B4-BE49-F238E27FC236}">
                  <a16:creationId xmlns:a16="http://schemas.microsoft.com/office/drawing/2014/main" id="{5FC98FF0-3603-470A-AD37-2CD8784C4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9" name="Line 211">
              <a:extLst>
                <a:ext uri="{FF2B5EF4-FFF2-40B4-BE49-F238E27FC236}">
                  <a16:creationId xmlns:a16="http://schemas.microsoft.com/office/drawing/2014/main" id="{6A382334-4FC4-4BE9-9F24-4AD990444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92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40" name="Line 212">
              <a:extLst>
                <a:ext uri="{FF2B5EF4-FFF2-40B4-BE49-F238E27FC236}">
                  <a16:creationId xmlns:a16="http://schemas.microsoft.com/office/drawing/2014/main" id="{0D184414-C582-4BBB-A93E-3958207CE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192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41" name="Line 213">
              <a:extLst>
                <a:ext uri="{FF2B5EF4-FFF2-40B4-BE49-F238E27FC236}">
                  <a16:creationId xmlns:a16="http://schemas.microsoft.com/office/drawing/2014/main" id="{E2900899-F5DC-4672-9B00-691446217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920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43" name="Rectangle 215">
              <a:extLst>
                <a:ext uri="{FF2B5EF4-FFF2-40B4-BE49-F238E27FC236}">
                  <a16:creationId xmlns:a16="http://schemas.microsoft.com/office/drawing/2014/main" id="{CEEDDECF-B31D-4ADA-BBAA-BB75C8E47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25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8344" name="Rectangle 216">
              <a:extLst>
                <a:ext uri="{FF2B5EF4-FFF2-40B4-BE49-F238E27FC236}">
                  <a16:creationId xmlns:a16="http://schemas.microsoft.com/office/drawing/2014/main" id="{AB220ADC-0CCC-46B7-88AD-7DA5C9A55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225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a</a:t>
              </a:r>
            </a:p>
          </p:txBody>
        </p:sp>
        <p:sp>
          <p:nvSpPr>
            <p:cNvPr id="48345" name="Rectangle 217">
              <a:extLst>
                <a:ext uri="{FF2B5EF4-FFF2-40B4-BE49-F238E27FC236}">
                  <a16:creationId xmlns:a16="http://schemas.microsoft.com/office/drawing/2014/main" id="{FC863D3E-5B3F-411F-941C-0562A1F69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25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0</a:t>
              </a:r>
            </a:p>
          </p:txBody>
        </p:sp>
        <p:sp>
          <p:nvSpPr>
            <p:cNvPr id="48346" name="Line 218">
              <a:extLst>
                <a:ext uri="{FF2B5EF4-FFF2-40B4-BE49-F238E27FC236}">
                  <a16:creationId xmlns:a16="http://schemas.microsoft.com/office/drawing/2014/main" id="{5E0A9CC6-7D99-40BE-9612-DEDA8E594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56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47" name="Line 219">
              <a:extLst>
                <a:ext uri="{FF2B5EF4-FFF2-40B4-BE49-F238E27FC236}">
                  <a16:creationId xmlns:a16="http://schemas.microsoft.com/office/drawing/2014/main" id="{D01ACF1E-C153-4609-AEB2-442491C01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67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48" name="Line 220">
              <a:extLst>
                <a:ext uri="{FF2B5EF4-FFF2-40B4-BE49-F238E27FC236}">
                  <a16:creationId xmlns:a16="http://schemas.microsoft.com/office/drawing/2014/main" id="{40BB64FE-0DBD-4A7E-80DC-F7BC37B6E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5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49" name="Line 221">
              <a:extLst>
                <a:ext uri="{FF2B5EF4-FFF2-40B4-BE49-F238E27FC236}">
                  <a16:creationId xmlns:a16="http://schemas.microsoft.com/office/drawing/2014/main" id="{4F0DEAA8-EB8F-4217-8518-9B481349A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25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50" name="Line 222">
              <a:extLst>
                <a:ext uri="{FF2B5EF4-FFF2-40B4-BE49-F238E27FC236}">
                  <a16:creationId xmlns:a16="http://schemas.microsoft.com/office/drawing/2014/main" id="{BD4E388D-0B8B-42A6-869A-DDDCBCBAA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225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51" name="Line 223">
              <a:extLst>
                <a:ext uri="{FF2B5EF4-FFF2-40B4-BE49-F238E27FC236}">
                  <a16:creationId xmlns:a16="http://schemas.microsoft.com/office/drawing/2014/main" id="{FD3EFD81-927B-457C-B43B-666802407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25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53" name="Rectangle 225">
              <a:extLst>
                <a:ext uri="{FF2B5EF4-FFF2-40B4-BE49-F238E27FC236}">
                  <a16:creationId xmlns:a16="http://schemas.microsoft.com/office/drawing/2014/main" id="{68F6CCFB-A05A-4918-8D28-F00E6B37E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592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8354" name="Rectangle 226">
              <a:extLst>
                <a:ext uri="{FF2B5EF4-FFF2-40B4-BE49-F238E27FC236}">
                  <a16:creationId xmlns:a16="http://schemas.microsoft.com/office/drawing/2014/main" id="{0ED76B73-5DA2-4884-BA16-6C02C0274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2592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b</a:t>
              </a:r>
            </a:p>
          </p:txBody>
        </p:sp>
        <p:sp>
          <p:nvSpPr>
            <p:cNvPr id="48355" name="Rectangle 227">
              <a:extLst>
                <a:ext uri="{FF2B5EF4-FFF2-40B4-BE49-F238E27FC236}">
                  <a16:creationId xmlns:a16="http://schemas.microsoft.com/office/drawing/2014/main" id="{B6B97322-AA16-48C8-BFA4-5E581F1F7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92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0</a:t>
              </a:r>
            </a:p>
          </p:txBody>
        </p:sp>
        <p:sp>
          <p:nvSpPr>
            <p:cNvPr id="48356" name="Line 228">
              <a:extLst>
                <a:ext uri="{FF2B5EF4-FFF2-40B4-BE49-F238E27FC236}">
                  <a16:creationId xmlns:a16="http://schemas.microsoft.com/office/drawing/2014/main" id="{351A3440-EF3F-4030-8DC3-F7F77C7B6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592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57" name="Line 229">
              <a:extLst>
                <a:ext uri="{FF2B5EF4-FFF2-40B4-BE49-F238E27FC236}">
                  <a16:creationId xmlns:a16="http://schemas.microsoft.com/office/drawing/2014/main" id="{2C56D96B-9DF7-4303-9057-A626E5337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03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58" name="Line 230">
              <a:extLst>
                <a:ext uri="{FF2B5EF4-FFF2-40B4-BE49-F238E27FC236}">
                  <a16:creationId xmlns:a16="http://schemas.microsoft.com/office/drawing/2014/main" id="{F41C9420-B29A-4704-896D-425CEE28A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592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59" name="Line 231">
              <a:extLst>
                <a:ext uri="{FF2B5EF4-FFF2-40B4-BE49-F238E27FC236}">
                  <a16:creationId xmlns:a16="http://schemas.microsoft.com/office/drawing/2014/main" id="{B2CE1646-C300-4875-813C-FAE7FBD6E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259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60" name="Line 232">
              <a:extLst>
                <a:ext uri="{FF2B5EF4-FFF2-40B4-BE49-F238E27FC236}">
                  <a16:creationId xmlns:a16="http://schemas.microsoft.com/office/drawing/2014/main" id="{CEEDF2C5-298A-40A4-91C7-BE616A13A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259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61" name="Line 233">
              <a:extLst>
                <a:ext uri="{FF2B5EF4-FFF2-40B4-BE49-F238E27FC236}">
                  <a16:creationId xmlns:a16="http://schemas.microsoft.com/office/drawing/2014/main" id="{7CF2B5F1-BEE0-49C9-A52C-A0DBF194F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92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63" name="Rectangle 235">
              <a:extLst>
                <a:ext uri="{FF2B5EF4-FFF2-40B4-BE49-F238E27FC236}">
                  <a16:creationId xmlns:a16="http://schemas.microsoft.com/office/drawing/2014/main" id="{56892A07-6537-4FBF-A10C-5854EDD31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25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364" name="Rectangle 236">
              <a:extLst>
                <a:ext uri="{FF2B5EF4-FFF2-40B4-BE49-F238E27FC236}">
                  <a16:creationId xmlns:a16="http://schemas.microsoft.com/office/drawing/2014/main" id="{5142352A-CDD3-4B89-A4E9-C9A8D7A03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225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8365" name="Rectangle 237">
              <a:extLst>
                <a:ext uri="{FF2B5EF4-FFF2-40B4-BE49-F238E27FC236}">
                  <a16:creationId xmlns:a16="http://schemas.microsoft.com/office/drawing/2014/main" id="{EC53D303-9E72-4FDB-B13E-B3A844DC1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5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48366" name="Line 238">
              <a:extLst>
                <a:ext uri="{FF2B5EF4-FFF2-40B4-BE49-F238E27FC236}">
                  <a16:creationId xmlns:a16="http://schemas.microsoft.com/office/drawing/2014/main" id="{D339EC14-8BF0-41A5-925F-E78374E38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56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67" name="Line 239">
              <a:extLst>
                <a:ext uri="{FF2B5EF4-FFF2-40B4-BE49-F238E27FC236}">
                  <a16:creationId xmlns:a16="http://schemas.microsoft.com/office/drawing/2014/main" id="{25F8DF4B-CEEB-4E2E-9518-788221F8F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67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68" name="Line 240">
              <a:extLst>
                <a:ext uri="{FF2B5EF4-FFF2-40B4-BE49-F238E27FC236}">
                  <a16:creationId xmlns:a16="http://schemas.microsoft.com/office/drawing/2014/main" id="{AD113611-31CC-4E44-871C-BA87F5351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5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69" name="Line 241">
              <a:extLst>
                <a:ext uri="{FF2B5EF4-FFF2-40B4-BE49-F238E27FC236}">
                  <a16:creationId xmlns:a16="http://schemas.microsoft.com/office/drawing/2014/main" id="{09210449-39E0-40A8-AC4A-9B022BA5C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225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70" name="Line 242">
              <a:extLst>
                <a:ext uri="{FF2B5EF4-FFF2-40B4-BE49-F238E27FC236}">
                  <a16:creationId xmlns:a16="http://schemas.microsoft.com/office/drawing/2014/main" id="{B3B6A769-6F8B-4ED6-A7CA-3A787972E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225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71" name="Line 243">
              <a:extLst>
                <a:ext uri="{FF2B5EF4-FFF2-40B4-BE49-F238E27FC236}">
                  <a16:creationId xmlns:a16="http://schemas.microsoft.com/office/drawing/2014/main" id="{EC4B059E-2354-416F-9FB3-CBE85C89C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25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73" name="Rectangle 245">
              <a:extLst>
                <a:ext uri="{FF2B5EF4-FFF2-40B4-BE49-F238E27FC236}">
                  <a16:creationId xmlns:a16="http://schemas.microsoft.com/office/drawing/2014/main" id="{9D883EE0-8448-4B19-975A-7962E9ECF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2592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374" name="Rectangle 246">
              <a:extLst>
                <a:ext uri="{FF2B5EF4-FFF2-40B4-BE49-F238E27FC236}">
                  <a16:creationId xmlns:a16="http://schemas.microsoft.com/office/drawing/2014/main" id="{78BF1B1B-1337-481C-B36B-3CAC3A213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592"/>
              <a:ext cx="16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c</a:t>
              </a:r>
            </a:p>
          </p:txBody>
        </p:sp>
        <p:sp>
          <p:nvSpPr>
            <p:cNvPr id="48375" name="Rectangle 247">
              <a:extLst>
                <a:ext uri="{FF2B5EF4-FFF2-40B4-BE49-F238E27FC236}">
                  <a16:creationId xmlns:a16="http://schemas.microsoft.com/office/drawing/2014/main" id="{A86A317A-BBA6-426F-BC74-16E9119E8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592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0</a:t>
              </a:r>
            </a:p>
          </p:txBody>
        </p:sp>
        <p:sp>
          <p:nvSpPr>
            <p:cNvPr id="48376" name="Line 248">
              <a:extLst>
                <a:ext uri="{FF2B5EF4-FFF2-40B4-BE49-F238E27FC236}">
                  <a16:creationId xmlns:a16="http://schemas.microsoft.com/office/drawing/2014/main" id="{EC8C9030-3E3E-426D-B068-2C80ADE3B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592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77" name="Line 249">
              <a:extLst>
                <a:ext uri="{FF2B5EF4-FFF2-40B4-BE49-F238E27FC236}">
                  <a16:creationId xmlns:a16="http://schemas.microsoft.com/office/drawing/2014/main" id="{05BCAB4F-1185-454E-8049-50AADEAC6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803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78" name="Line 250">
              <a:extLst>
                <a:ext uri="{FF2B5EF4-FFF2-40B4-BE49-F238E27FC236}">
                  <a16:creationId xmlns:a16="http://schemas.microsoft.com/office/drawing/2014/main" id="{47EE5084-FB14-4D6C-9A69-E208610CC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592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79" name="Line 251">
              <a:extLst>
                <a:ext uri="{FF2B5EF4-FFF2-40B4-BE49-F238E27FC236}">
                  <a16:creationId xmlns:a16="http://schemas.microsoft.com/office/drawing/2014/main" id="{219185D8-9104-4696-A85A-89CF1B2AF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9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80" name="Line 252">
              <a:extLst>
                <a:ext uri="{FF2B5EF4-FFF2-40B4-BE49-F238E27FC236}">
                  <a16:creationId xmlns:a16="http://schemas.microsoft.com/office/drawing/2014/main" id="{296B9316-CB09-416E-A7BD-A11E59C46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259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81" name="Line 253">
              <a:extLst>
                <a:ext uri="{FF2B5EF4-FFF2-40B4-BE49-F238E27FC236}">
                  <a16:creationId xmlns:a16="http://schemas.microsoft.com/office/drawing/2014/main" id="{002B09EF-BA05-40C1-B3A2-51C55298F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592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84" name="Rectangle 256">
              <a:extLst>
                <a:ext uri="{FF2B5EF4-FFF2-40B4-BE49-F238E27FC236}">
                  <a16:creationId xmlns:a16="http://schemas.microsoft.com/office/drawing/2014/main" id="{3ACFC4FE-8D43-488F-8DA9-88B439987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880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385" name="Rectangle 257">
              <a:extLst>
                <a:ext uri="{FF2B5EF4-FFF2-40B4-BE49-F238E27FC236}">
                  <a16:creationId xmlns:a16="http://schemas.microsoft.com/office/drawing/2014/main" id="{6BB935ED-F086-4B4A-BF32-85EADE8E7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880"/>
              <a:ext cx="16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8386" name="Rectangle 258">
              <a:extLst>
                <a:ext uri="{FF2B5EF4-FFF2-40B4-BE49-F238E27FC236}">
                  <a16:creationId xmlns:a16="http://schemas.microsoft.com/office/drawing/2014/main" id="{A0C0C964-4CCB-4DC8-811B-180111FF5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80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48387" name="Line 259">
              <a:extLst>
                <a:ext uri="{FF2B5EF4-FFF2-40B4-BE49-F238E27FC236}">
                  <a16:creationId xmlns:a16="http://schemas.microsoft.com/office/drawing/2014/main" id="{69A2D20D-DC6E-43B1-961A-C10C29156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880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88" name="Line 260">
              <a:extLst>
                <a:ext uri="{FF2B5EF4-FFF2-40B4-BE49-F238E27FC236}">
                  <a16:creationId xmlns:a16="http://schemas.microsoft.com/office/drawing/2014/main" id="{47BAFB0E-C52E-4282-B0BA-AC56CA41F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91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89" name="Line 261">
              <a:extLst>
                <a:ext uri="{FF2B5EF4-FFF2-40B4-BE49-F238E27FC236}">
                  <a16:creationId xmlns:a16="http://schemas.microsoft.com/office/drawing/2014/main" id="{7CA76485-4745-4F71-A94B-071887057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880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90" name="Line 262">
              <a:extLst>
                <a:ext uri="{FF2B5EF4-FFF2-40B4-BE49-F238E27FC236}">
                  <a16:creationId xmlns:a16="http://schemas.microsoft.com/office/drawing/2014/main" id="{238F79B7-4A70-4585-8BE0-30797A1B4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8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91" name="Line 263">
              <a:extLst>
                <a:ext uri="{FF2B5EF4-FFF2-40B4-BE49-F238E27FC236}">
                  <a16:creationId xmlns:a16="http://schemas.microsoft.com/office/drawing/2014/main" id="{DCE8BD2D-F31D-4E0C-A34E-723315A0E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288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92" name="Line 264">
              <a:extLst>
                <a:ext uri="{FF2B5EF4-FFF2-40B4-BE49-F238E27FC236}">
                  <a16:creationId xmlns:a16="http://schemas.microsoft.com/office/drawing/2014/main" id="{C0388256-DDFD-4573-A691-C9D99F283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880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94" name="Rectangle 266">
              <a:extLst>
                <a:ext uri="{FF2B5EF4-FFF2-40B4-BE49-F238E27FC236}">
                  <a16:creationId xmlns:a16="http://schemas.microsoft.com/office/drawing/2014/main" id="{D979E4EC-B441-4CE9-97C4-9751A693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8395" name="Rectangle 267">
              <a:extLst>
                <a:ext uri="{FF2B5EF4-FFF2-40B4-BE49-F238E27FC236}">
                  <a16:creationId xmlns:a16="http://schemas.microsoft.com/office/drawing/2014/main" id="{EBBB0B9D-6F08-496D-A19E-813ABAF8F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8396" name="Rectangle 268">
              <a:extLst>
                <a:ext uri="{FF2B5EF4-FFF2-40B4-BE49-F238E27FC236}">
                  <a16:creationId xmlns:a16="http://schemas.microsoft.com/office/drawing/2014/main" id="{A9BB3CC5-4743-4775-8823-290079ECE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48397" name="Line 269">
              <a:extLst>
                <a:ext uri="{FF2B5EF4-FFF2-40B4-BE49-F238E27FC236}">
                  <a16:creationId xmlns:a16="http://schemas.microsoft.com/office/drawing/2014/main" id="{11798328-9121-459A-8B2F-33A79113C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264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98" name="Line 270">
              <a:extLst>
                <a:ext uri="{FF2B5EF4-FFF2-40B4-BE49-F238E27FC236}">
                  <a16:creationId xmlns:a16="http://schemas.microsoft.com/office/drawing/2014/main" id="{CF797C93-FCF4-46FB-935B-28537654A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475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99" name="Line 271">
              <a:extLst>
                <a:ext uri="{FF2B5EF4-FFF2-40B4-BE49-F238E27FC236}">
                  <a16:creationId xmlns:a16="http://schemas.microsoft.com/office/drawing/2014/main" id="{3129BAEC-C8EA-4FF2-8DDF-5DA53219B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00" name="Line 272">
              <a:extLst>
                <a:ext uri="{FF2B5EF4-FFF2-40B4-BE49-F238E27FC236}">
                  <a16:creationId xmlns:a16="http://schemas.microsoft.com/office/drawing/2014/main" id="{33CC7928-7BBE-49EB-AFF2-1F47870DE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01" name="Line 273">
              <a:extLst>
                <a:ext uri="{FF2B5EF4-FFF2-40B4-BE49-F238E27FC236}">
                  <a16:creationId xmlns:a16="http://schemas.microsoft.com/office/drawing/2014/main" id="{D76F9A76-D6EE-4BDB-9D72-35B313F69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02" name="Line 274">
              <a:extLst>
                <a:ext uri="{FF2B5EF4-FFF2-40B4-BE49-F238E27FC236}">
                  <a16:creationId xmlns:a16="http://schemas.microsoft.com/office/drawing/2014/main" id="{11FF5AE2-8241-40E2-B819-2FB71B699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04" name="Rectangle 276">
              <a:extLst>
                <a:ext uri="{FF2B5EF4-FFF2-40B4-BE49-F238E27FC236}">
                  <a16:creationId xmlns:a16="http://schemas.microsoft.com/office/drawing/2014/main" id="{67BB0786-66E6-42D1-9B45-E2102E4CB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3600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sym typeface="Symbol" panose="05050102010706020507" pitchFamily="18" charset="2"/>
                </a:rPr>
                <a:t></a:t>
              </a:r>
              <a:endParaRPr lang="en-US" altLang="zh-CN" sz="1600" b="1"/>
            </a:p>
          </p:txBody>
        </p:sp>
        <p:sp>
          <p:nvSpPr>
            <p:cNvPr id="48405" name="Rectangle 277">
              <a:extLst>
                <a:ext uri="{FF2B5EF4-FFF2-40B4-BE49-F238E27FC236}">
                  <a16:creationId xmlns:a16="http://schemas.microsoft.com/office/drawing/2014/main" id="{15819704-4968-4C53-A435-48B8A306A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3600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8406" name="Rectangle 278">
              <a:extLst>
                <a:ext uri="{FF2B5EF4-FFF2-40B4-BE49-F238E27FC236}">
                  <a16:creationId xmlns:a16="http://schemas.microsoft.com/office/drawing/2014/main" id="{96667BDF-401E-4D24-8563-8CC33FF83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600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48407" name="Line 279">
              <a:extLst>
                <a:ext uri="{FF2B5EF4-FFF2-40B4-BE49-F238E27FC236}">
                  <a16:creationId xmlns:a16="http://schemas.microsoft.com/office/drawing/2014/main" id="{B8F3F839-5E11-48EE-9A17-2A6880066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600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08" name="Line 280">
              <a:extLst>
                <a:ext uri="{FF2B5EF4-FFF2-40B4-BE49-F238E27FC236}">
                  <a16:creationId xmlns:a16="http://schemas.microsoft.com/office/drawing/2014/main" id="{C6DAFFA8-F334-43CE-B918-BD5B6E088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811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09" name="Line 281">
              <a:extLst>
                <a:ext uri="{FF2B5EF4-FFF2-40B4-BE49-F238E27FC236}">
                  <a16:creationId xmlns:a16="http://schemas.microsoft.com/office/drawing/2014/main" id="{781FCFC1-34BE-45B2-8314-19684A58A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600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10" name="Line 282">
              <a:extLst>
                <a:ext uri="{FF2B5EF4-FFF2-40B4-BE49-F238E27FC236}">
                  <a16:creationId xmlns:a16="http://schemas.microsoft.com/office/drawing/2014/main" id="{0511E060-50E7-4370-B729-9DC23EF2E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360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11" name="Line 283">
              <a:extLst>
                <a:ext uri="{FF2B5EF4-FFF2-40B4-BE49-F238E27FC236}">
                  <a16:creationId xmlns:a16="http://schemas.microsoft.com/office/drawing/2014/main" id="{BA2548A1-2A3B-4B4A-B6DD-D2F289660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360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12" name="Line 284">
              <a:extLst>
                <a:ext uri="{FF2B5EF4-FFF2-40B4-BE49-F238E27FC236}">
                  <a16:creationId xmlns:a16="http://schemas.microsoft.com/office/drawing/2014/main" id="{9496BE49-ABF6-443D-8A29-26E8445BD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600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14" name="Rectangle 286">
              <a:extLst>
                <a:ext uri="{FF2B5EF4-FFF2-40B4-BE49-F238E27FC236}">
                  <a16:creationId xmlns:a16="http://schemas.microsoft.com/office/drawing/2014/main" id="{2EEDAFD8-E7E6-439A-8EF2-EB55292DE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936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8415" name="Rectangle 287">
              <a:extLst>
                <a:ext uri="{FF2B5EF4-FFF2-40B4-BE49-F238E27FC236}">
                  <a16:creationId xmlns:a16="http://schemas.microsoft.com/office/drawing/2014/main" id="{A870A055-27E6-4565-94A6-6FEEDFF3B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3936"/>
              <a:ext cx="16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a</a:t>
              </a:r>
            </a:p>
          </p:txBody>
        </p:sp>
        <p:sp>
          <p:nvSpPr>
            <p:cNvPr id="48416" name="Rectangle 288">
              <a:extLst>
                <a:ext uri="{FF2B5EF4-FFF2-40B4-BE49-F238E27FC236}">
                  <a16:creationId xmlns:a16="http://schemas.microsoft.com/office/drawing/2014/main" id="{9D9C3080-DDD5-42E6-BD03-320D350BC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93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0</a:t>
              </a:r>
            </a:p>
          </p:txBody>
        </p:sp>
        <p:sp>
          <p:nvSpPr>
            <p:cNvPr id="48417" name="Line 289">
              <a:extLst>
                <a:ext uri="{FF2B5EF4-FFF2-40B4-BE49-F238E27FC236}">
                  <a16:creationId xmlns:a16="http://schemas.microsoft.com/office/drawing/2014/main" id="{239E7774-11E7-4F7B-B309-FD20AF977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936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18" name="Line 290">
              <a:extLst>
                <a:ext uri="{FF2B5EF4-FFF2-40B4-BE49-F238E27FC236}">
                  <a16:creationId xmlns:a16="http://schemas.microsoft.com/office/drawing/2014/main" id="{79A2DA09-A626-4B39-AF5F-D5493B54B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4147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19" name="Line 291">
              <a:extLst>
                <a:ext uri="{FF2B5EF4-FFF2-40B4-BE49-F238E27FC236}">
                  <a16:creationId xmlns:a16="http://schemas.microsoft.com/office/drawing/2014/main" id="{7CFE6B52-7295-402C-981A-D80647665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93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20" name="Line 292">
              <a:extLst>
                <a:ext uri="{FF2B5EF4-FFF2-40B4-BE49-F238E27FC236}">
                  <a16:creationId xmlns:a16="http://schemas.microsoft.com/office/drawing/2014/main" id="{F84C5F2D-888D-4D43-B1B0-8FB3121E5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393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21" name="Line 293">
              <a:extLst>
                <a:ext uri="{FF2B5EF4-FFF2-40B4-BE49-F238E27FC236}">
                  <a16:creationId xmlns:a16="http://schemas.microsoft.com/office/drawing/2014/main" id="{8D0AFC03-7679-49F3-94E9-433288153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93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22" name="Line 294">
              <a:extLst>
                <a:ext uri="{FF2B5EF4-FFF2-40B4-BE49-F238E27FC236}">
                  <a16:creationId xmlns:a16="http://schemas.microsoft.com/office/drawing/2014/main" id="{80A354B1-0E24-4B0C-BEBA-B5E23C02D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93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25" name="Text Box 297">
              <a:extLst>
                <a:ext uri="{FF2B5EF4-FFF2-40B4-BE49-F238E27FC236}">
                  <a16:creationId xmlns:a16="http://schemas.microsoft.com/office/drawing/2014/main" id="{E8175913-74EC-4AB5-9EBA-65F76477D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84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D</a:t>
              </a:r>
            </a:p>
          </p:txBody>
        </p:sp>
        <p:sp>
          <p:nvSpPr>
            <p:cNvPr id="48426" name="Text Box 298">
              <a:extLst>
                <a:ext uri="{FF2B5EF4-FFF2-40B4-BE49-F238E27FC236}">
                  <a16:creationId xmlns:a16="http://schemas.microsoft.com/office/drawing/2014/main" id="{0D4280D0-3E0C-4CEF-9FFE-9792CFD55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872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A</a:t>
              </a:r>
            </a:p>
          </p:txBody>
        </p:sp>
        <p:sp>
          <p:nvSpPr>
            <p:cNvPr id="48427" name="Text Box 299">
              <a:extLst>
                <a:ext uri="{FF2B5EF4-FFF2-40B4-BE49-F238E27FC236}">
                  <a16:creationId xmlns:a16="http://schemas.microsoft.com/office/drawing/2014/main" id="{61115599-187A-4B4E-8140-1101C9161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88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B</a:t>
              </a:r>
            </a:p>
          </p:txBody>
        </p:sp>
        <p:sp>
          <p:nvSpPr>
            <p:cNvPr id="48428" name="Text Box 300">
              <a:extLst>
                <a:ext uri="{FF2B5EF4-FFF2-40B4-BE49-F238E27FC236}">
                  <a16:creationId xmlns:a16="http://schemas.microsoft.com/office/drawing/2014/main" id="{CCDCF0FA-7B46-4D07-8369-A2197D94C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60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C</a:t>
              </a:r>
            </a:p>
          </p:txBody>
        </p:sp>
        <p:sp>
          <p:nvSpPr>
            <p:cNvPr id="48430" name="Rectangle 302">
              <a:extLst>
                <a:ext uri="{FF2B5EF4-FFF2-40B4-BE49-F238E27FC236}">
                  <a16:creationId xmlns:a16="http://schemas.microsoft.com/office/drawing/2014/main" id="{B8CE1954-3F26-4EAA-B100-0550B1B13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936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431" name="Rectangle 303">
              <a:extLst>
                <a:ext uri="{FF2B5EF4-FFF2-40B4-BE49-F238E27FC236}">
                  <a16:creationId xmlns:a16="http://schemas.microsoft.com/office/drawing/2014/main" id="{1CB2BB9C-547E-4961-9360-294363099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936"/>
              <a:ext cx="16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/>
            </a:p>
          </p:txBody>
        </p:sp>
        <p:sp>
          <p:nvSpPr>
            <p:cNvPr id="48432" name="Rectangle 304">
              <a:extLst>
                <a:ext uri="{FF2B5EF4-FFF2-40B4-BE49-F238E27FC236}">
                  <a16:creationId xmlns:a16="http://schemas.microsoft.com/office/drawing/2014/main" id="{5F8A7CB4-338A-43AC-AE86-EAE425673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93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/>
                <a:t>1</a:t>
              </a:r>
            </a:p>
          </p:txBody>
        </p:sp>
        <p:sp>
          <p:nvSpPr>
            <p:cNvPr id="48433" name="Line 305">
              <a:extLst>
                <a:ext uri="{FF2B5EF4-FFF2-40B4-BE49-F238E27FC236}">
                  <a16:creationId xmlns:a16="http://schemas.microsoft.com/office/drawing/2014/main" id="{CABDF99B-3489-4D38-A71D-1636B695F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936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4" name="Line 306">
              <a:extLst>
                <a:ext uri="{FF2B5EF4-FFF2-40B4-BE49-F238E27FC236}">
                  <a16:creationId xmlns:a16="http://schemas.microsoft.com/office/drawing/2014/main" id="{4313B6F3-E6D3-444D-A553-6DB191D5D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4147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5" name="Line 307">
              <a:extLst>
                <a:ext uri="{FF2B5EF4-FFF2-40B4-BE49-F238E27FC236}">
                  <a16:creationId xmlns:a16="http://schemas.microsoft.com/office/drawing/2014/main" id="{B0C379C8-DC9E-4156-B1FD-98F06F6CB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93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6" name="Line 308">
              <a:extLst>
                <a:ext uri="{FF2B5EF4-FFF2-40B4-BE49-F238E27FC236}">
                  <a16:creationId xmlns:a16="http://schemas.microsoft.com/office/drawing/2014/main" id="{E4991D78-991D-453A-A8E1-44B98AD99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393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7" name="Line 309">
              <a:extLst>
                <a:ext uri="{FF2B5EF4-FFF2-40B4-BE49-F238E27FC236}">
                  <a16:creationId xmlns:a16="http://schemas.microsoft.com/office/drawing/2014/main" id="{0FF9E910-57BD-4209-B2BA-EF31DCF0A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93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8" name="Line 310">
              <a:extLst>
                <a:ext uri="{FF2B5EF4-FFF2-40B4-BE49-F238E27FC236}">
                  <a16:creationId xmlns:a16="http://schemas.microsoft.com/office/drawing/2014/main" id="{4F068833-51E6-450B-A942-79AD5BE18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93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9" name="Line 311">
              <a:extLst>
                <a:ext uri="{FF2B5EF4-FFF2-40B4-BE49-F238E27FC236}">
                  <a16:creationId xmlns:a16="http://schemas.microsoft.com/office/drawing/2014/main" id="{F139F423-D392-4684-8869-C51D059F9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40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41" name="Line 313">
              <a:extLst>
                <a:ext uri="{FF2B5EF4-FFF2-40B4-BE49-F238E27FC236}">
                  <a16:creationId xmlns:a16="http://schemas.microsoft.com/office/drawing/2014/main" id="{83BDB784-EF2B-4995-B9E7-B01FDCE3C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42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42" name="Line 314">
              <a:extLst>
                <a:ext uri="{FF2B5EF4-FFF2-40B4-BE49-F238E27FC236}">
                  <a16:creationId xmlns:a16="http://schemas.microsoft.com/office/drawing/2014/main" id="{846BD436-7DFE-4460-80AB-18B97A6D5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43" name="Line 315">
              <a:extLst>
                <a:ext uri="{FF2B5EF4-FFF2-40B4-BE49-F238E27FC236}">
                  <a16:creationId xmlns:a16="http://schemas.microsoft.com/office/drawing/2014/main" id="{53385E71-1F78-47DB-AE96-9D579BC81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8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44" name="Line 316">
              <a:extLst>
                <a:ext uri="{FF2B5EF4-FFF2-40B4-BE49-F238E27FC236}">
                  <a16:creationId xmlns:a16="http://schemas.microsoft.com/office/drawing/2014/main" id="{45EAD0B6-F5FD-4EF2-9C04-7165BDE7D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84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45" name="Line 317">
              <a:extLst>
                <a:ext uri="{FF2B5EF4-FFF2-40B4-BE49-F238E27FC236}">
                  <a16:creationId xmlns:a16="http://schemas.microsoft.com/office/drawing/2014/main" id="{CCAB5981-BFBC-4A68-9564-F44A481EA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42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48" name="Line 320">
              <a:extLst>
                <a:ext uri="{FF2B5EF4-FFF2-40B4-BE49-F238E27FC236}">
                  <a16:creationId xmlns:a16="http://schemas.microsoft.com/office/drawing/2014/main" id="{C9FBEBBC-241E-48D8-9909-45005E4B7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40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49" name="Line 321">
              <a:extLst>
                <a:ext uri="{FF2B5EF4-FFF2-40B4-BE49-F238E27FC236}">
                  <a16:creationId xmlns:a16="http://schemas.microsoft.com/office/drawing/2014/main" id="{ACD918AC-1B9B-4930-9595-6E21646DC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50" name="Line 322">
              <a:extLst>
                <a:ext uri="{FF2B5EF4-FFF2-40B4-BE49-F238E27FC236}">
                  <a16:creationId xmlns:a16="http://schemas.microsoft.com/office/drawing/2014/main" id="{8D39A26D-D843-4A5C-B14A-D41FE8723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51" name="Line 323">
              <a:extLst>
                <a:ext uri="{FF2B5EF4-FFF2-40B4-BE49-F238E27FC236}">
                  <a16:creationId xmlns:a16="http://schemas.microsoft.com/office/drawing/2014/main" id="{9D8C584B-ED36-4600-9557-FAFEF1F6A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52" name="Line 324">
              <a:extLst>
                <a:ext uri="{FF2B5EF4-FFF2-40B4-BE49-F238E27FC236}">
                  <a16:creationId xmlns:a16="http://schemas.microsoft.com/office/drawing/2014/main" id="{9E07B2B8-D992-489D-8D91-085691538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53" name="Line 325">
              <a:extLst>
                <a:ext uri="{FF2B5EF4-FFF2-40B4-BE49-F238E27FC236}">
                  <a16:creationId xmlns:a16="http://schemas.microsoft.com/office/drawing/2014/main" id="{1059269E-FB4B-48D3-B1A7-B8CA6AB35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55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54" name="Line 326">
              <a:extLst>
                <a:ext uri="{FF2B5EF4-FFF2-40B4-BE49-F238E27FC236}">
                  <a16:creationId xmlns:a16="http://schemas.microsoft.com/office/drawing/2014/main" id="{AD76E534-0897-4554-B380-24AD0D89B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2016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55" name="Line 327">
              <a:extLst>
                <a:ext uri="{FF2B5EF4-FFF2-40B4-BE49-F238E27FC236}">
                  <a16:creationId xmlns:a16="http://schemas.microsoft.com/office/drawing/2014/main" id="{32F8B6E9-BFCC-4F0D-87FE-67BD84C50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58" name="Rectangle 330">
              <a:extLst>
                <a:ext uri="{FF2B5EF4-FFF2-40B4-BE49-F238E27FC236}">
                  <a16:creationId xmlns:a16="http://schemas.microsoft.com/office/drawing/2014/main" id="{795496A3-1F81-4F80-A61D-F72A736F3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8459" name="Rectangle 331">
              <a:extLst>
                <a:ext uri="{FF2B5EF4-FFF2-40B4-BE49-F238E27FC236}">
                  <a16:creationId xmlns:a16="http://schemas.microsoft.com/office/drawing/2014/main" id="{524F505C-8547-414A-BA27-D5F3426E7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1600" b="1"/>
            </a:p>
          </p:txBody>
        </p:sp>
        <p:sp>
          <p:nvSpPr>
            <p:cNvPr id="48460" name="Rectangle 332">
              <a:extLst>
                <a:ext uri="{FF2B5EF4-FFF2-40B4-BE49-F238E27FC236}">
                  <a16:creationId xmlns:a16="http://schemas.microsoft.com/office/drawing/2014/main" id="{6EBA6B27-266E-4054-B9A1-384B1B1A9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48461" name="Line 333">
              <a:extLst>
                <a:ext uri="{FF2B5EF4-FFF2-40B4-BE49-F238E27FC236}">
                  <a16:creationId xmlns:a16="http://schemas.microsoft.com/office/drawing/2014/main" id="{42D040AC-6ED3-49E6-A109-631933870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64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62" name="Line 334">
              <a:extLst>
                <a:ext uri="{FF2B5EF4-FFF2-40B4-BE49-F238E27FC236}">
                  <a16:creationId xmlns:a16="http://schemas.microsoft.com/office/drawing/2014/main" id="{5310DCA1-FF01-4CD9-860A-207F2D6AD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475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63" name="Line 335">
              <a:extLst>
                <a:ext uri="{FF2B5EF4-FFF2-40B4-BE49-F238E27FC236}">
                  <a16:creationId xmlns:a16="http://schemas.microsoft.com/office/drawing/2014/main" id="{AAC2CE8B-E911-4780-BBE3-12912E54B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64" name="Line 336">
              <a:extLst>
                <a:ext uri="{FF2B5EF4-FFF2-40B4-BE49-F238E27FC236}">
                  <a16:creationId xmlns:a16="http://schemas.microsoft.com/office/drawing/2014/main" id="{935EA71C-A2D4-443F-8CE6-C4B72B60C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65" name="Line 337">
              <a:extLst>
                <a:ext uri="{FF2B5EF4-FFF2-40B4-BE49-F238E27FC236}">
                  <a16:creationId xmlns:a16="http://schemas.microsoft.com/office/drawing/2014/main" id="{0AEF0766-5957-4577-B0A2-7729C4AB2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0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66" name="Line 338">
              <a:extLst>
                <a:ext uri="{FF2B5EF4-FFF2-40B4-BE49-F238E27FC236}">
                  <a16:creationId xmlns:a16="http://schemas.microsoft.com/office/drawing/2014/main" id="{C5123383-4877-450D-87A0-1C98551C8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68" name="Rectangle 340">
              <a:extLst>
                <a:ext uri="{FF2B5EF4-FFF2-40B4-BE49-F238E27FC236}">
                  <a16:creationId xmlns:a16="http://schemas.microsoft.com/office/drawing/2014/main" id="{DD7A5449-E378-4E2E-8614-3FDAE1716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469" name="Rectangle 341">
              <a:extLst>
                <a:ext uri="{FF2B5EF4-FFF2-40B4-BE49-F238E27FC236}">
                  <a16:creationId xmlns:a16="http://schemas.microsoft.com/office/drawing/2014/main" id="{8B4FE720-7323-475F-A115-6102EEC18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470" name="Rectangle 342">
              <a:extLst>
                <a:ext uri="{FF2B5EF4-FFF2-40B4-BE49-F238E27FC236}">
                  <a16:creationId xmlns:a16="http://schemas.microsoft.com/office/drawing/2014/main" id="{8994806F-9F96-41E2-A3C9-C6ACD22C8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48471" name="Line 343">
              <a:extLst>
                <a:ext uri="{FF2B5EF4-FFF2-40B4-BE49-F238E27FC236}">
                  <a16:creationId xmlns:a16="http://schemas.microsoft.com/office/drawing/2014/main" id="{76F03341-C48E-4493-B60D-B1977C6B0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264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72" name="Line 344">
              <a:extLst>
                <a:ext uri="{FF2B5EF4-FFF2-40B4-BE49-F238E27FC236}">
                  <a16:creationId xmlns:a16="http://schemas.microsoft.com/office/drawing/2014/main" id="{30B3694F-198D-4F20-A497-984C13BF4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475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73" name="Line 345">
              <a:extLst>
                <a:ext uri="{FF2B5EF4-FFF2-40B4-BE49-F238E27FC236}">
                  <a16:creationId xmlns:a16="http://schemas.microsoft.com/office/drawing/2014/main" id="{BAFCD208-9FB2-4FBC-8608-6FEFECE65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74" name="Line 346">
              <a:extLst>
                <a:ext uri="{FF2B5EF4-FFF2-40B4-BE49-F238E27FC236}">
                  <a16:creationId xmlns:a16="http://schemas.microsoft.com/office/drawing/2014/main" id="{997B4DE7-7666-4812-8522-3D32EF215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0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75" name="Line 347">
              <a:extLst>
                <a:ext uri="{FF2B5EF4-FFF2-40B4-BE49-F238E27FC236}">
                  <a16:creationId xmlns:a16="http://schemas.microsoft.com/office/drawing/2014/main" id="{4E51A69C-C906-4EAF-9752-943C72D9F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76" name="Line 348">
              <a:extLst>
                <a:ext uri="{FF2B5EF4-FFF2-40B4-BE49-F238E27FC236}">
                  <a16:creationId xmlns:a16="http://schemas.microsoft.com/office/drawing/2014/main" id="{C584DE40-2131-44C9-90D4-C84C9127A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79" name="Line 351">
              <a:extLst>
                <a:ext uri="{FF2B5EF4-FFF2-40B4-BE49-F238E27FC236}">
                  <a16:creationId xmlns:a16="http://schemas.microsoft.com/office/drawing/2014/main" id="{AF54E66E-B2BA-4263-BC23-E643EE837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80" name="Line 352">
              <a:extLst>
                <a:ext uri="{FF2B5EF4-FFF2-40B4-BE49-F238E27FC236}">
                  <a16:creationId xmlns:a16="http://schemas.microsoft.com/office/drawing/2014/main" id="{57E1BEEA-C79A-4E2A-A068-AF5986887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9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81" name="Line 353">
              <a:extLst>
                <a:ext uri="{FF2B5EF4-FFF2-40B4-BE49-F238E27FC236}">
                  <a16:creationId xmlns:a16="http://schemas.microsoft.com/office/drawing/2014/main" id="{D7D9A263-D64E-40A5-B2A7-DFA721577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0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82" name="Line 354">
              <a:extLst>
                <a:ext uri="{FF2B5EF4-FFF2-40B4-BE49-F238E27FC236}">
                  <a16:creationId xmlns:a16="http://schemas.microsoft.com/office/drawing/2014/main" id="{589057C6-4355-4FFC-914B-75E040333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06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83" name="Line 355">
              <a:extLst>
                <a:ext uri="{FF2B5EF4-FFF2-40B4-BE49-F238E27FC236}">
                  <a16:creationId xmlns:a16="http://schemas.microsoft.com/office/drawing/2014/main" id="{79DAE254-661B-499A-AF73-B0F290D28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6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84" name="Line 356">
              <a:extLst>
                <a:ext uri="{FF2B5EF4-FFF2-40B4-BE49-F238E27FC236}">
                  <a16:creationId xmlns:a16="http://schemas.microsoft.com/office/drawing/2014/main" id="{92B2871F-3235-4A62-87FD-1AFFDE2DA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85" name="Line 357">
              <a:extLst>
                <a:ext uri="{FF2B5EF4-FFF2-40B4-BE49-F238E27FC236}">
                  <a16:creationId xmlns:a16="http://schemas.microsoft.com/office/drawing/2014/main" id="{EAAB6073-3865-4CF8-8A34-EB97CFF2E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86" name="Line 358">
              <a:extLst>
                <a:ext uri="{FF2B5EF4-FFF2-40B4-BE49-F238E27FC236}">
                  <a16:creationId xmlns:a16="http://schemas.microsoft.com/office/drawing/2014/main" id="{0DB8BCCF-A6C9-48E6-BE91-51686ED18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3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87" name="Line 359">
              <a:extLst>
                <a:ext uri="{FF2B5EF4-FFF2-40B4-BE49-F238E27FC236}">
                  <a16:creationId xmlns:a16="http://schemas.microsoft.com/office/drawing/2014/main" id="{2704E20A-84FA-4828-9ECA-D419AB4A3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88" name="Line 360">
              <a:extLst>
                <a:ext uri="{FF2B5EF4-FFF2-40B4-BE49-F238E27FC236}">
                  <a16:creationId xmlns:a16="http://schemas.microsoft.com/office/drawing/2014/main" id="{95051ABC-1405-480C-8C4F-C329C49BF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89" name="Line 361">
              <a:extLst>
                <a:ext uri="{FF2B5EF4-FFF2-40B4-BE49-F238E27FC236}">
                  <a16:creationId xmlns:a16="http://schemas.microsoft.com/office/drawing/2014/main" id="{957BB236-2F59-444B-9B5D-3B9C31656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91" name="Line 363">
              <a:extLst>
                <a:ext uri="{FF2B5EF4-FFF2-40B4-BE49-F238E27FC236}">
                  <a16:creationId xmlns:a16="http://schemas.microsoft.com/office/drawing/2014/main" id="{A32D4738-25D6-4A28-B25A-EB522D38F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492" name="Text Box 364">
            <a:extLst>
              <a:ext uri="{FF2B5EF4-FFF2-40B4-BE49-F238E27FC236}">
                <a16:creationId xmlns:a16="http://schemas.microsoft.com/office/drawing/2014/main" id="{6466860F-06DB-4199-AD11-3D2C441CB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5146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广义表的第二种存储结构图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3C653F93-9CA1-42D9-A2BB-1498C961A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371601"/>
            <a:ext cx="8534400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1"/>
              <a:t>typedef enum {ATOM,LIST} ElemTag;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/* ATOM</a:t>
            </a:r>
            <a:r>
              <a:rPr lang="zh-CN" altLang="en-US" sz="2000" b="1"/>
              <a:t>＝</a:t>
            </a:r>
            <a:r>
              <a:rPr lang="en-US" altLang="zh-CN" sz="2000" b="1"/>
              <a:t>0</a:t>
            </a:r>
            <a:r>
              <a:rPr lang="zh-CN" altLang="en-US" sz="2000" b="1"/>
              <a:t>，表示原子；</a:t>
            </a:r>
            <a:r>
              <a:rPr lang="en-US" altLang="zh-CN" sz="2000" b="1"/>
              <a:t>LIST</a:t>
            </a:r>
            <a:r>
              <a:rPr lang="zh-CN" altLang="en-US" sz="2000" b="1"/>
              <a:t>＝</a:t>
            </a:r>
            <a:r>
              <a:rPr lang="en-US" altLang="zh-CN" sz="2000" b="1"/>
              <a:t>1</a:t>
            </a:r>
            <a:r>
              <a:rPr lang="zh-CN" altLang="en-US" sz="2000" b="1"/>
              <a:t>，表示子表*</a:t>
            </a:r>
            <a:r>
              <a:rPr lang="en-US" altLang="zh-CN" sz="20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typedef struct GLNode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{  ElemTag   tag;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   union                  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      {AtomType      atom;  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struct GLNode  * hp;   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} atom_hp; </a:t>
            </a:r>
          </a:p>
          <a:p>
            <a:pPr algn="just" fontAlgn="t">
              <a:spcBef>
                <a:spcPct val="50000"/>
              </a:spcBef>
            </a:pPr>
            <a:r>
              <a:rPr lang="en-US" altLang="zh-CN" sz="2000" b="1"/>
              <a:t>/*atom_hp</a:t>
            </a:r>
            <a:r>
              <a:rPr lang="zh-CN" altLang="en-US" sz="1800" b="1"/>
              <a:t>是原子结点的值域</a:t>
            </a:r>
            <a:r>
              <a:rPr lang="en-US" altLang="zh-CN" sz="1800" b="1"/>
              <a:t>atom</a:t>
            </a:r>
            <a:r>
              <a:rPr lang="zh-CN" altLang="en-US" sz="1800" b="1"/>
              <a:t>和表结点的表头指针域</a:t>
            </a:r>
            <a:r>
              <a:rPr lang="en-US" altLang="zh-CN" sz="1800" b="1"/>
              <a:t>hp</a:t>
            </a:r>
            <a:r>
              <a:rPr lang="zh-CN" altLang="en-US" sz="1800" b="1"/>
              <a:t>的联合体域*</a:t>
            </a:r>
            <a:r>
              <a:rPr lang="en-US" altLang="zh-CN" sz="18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/>
              <a:t>struct GLNode  * tp;        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/>
              <a:t>   } *GList;</a:t>
            </a:r>
            <a:r>
              <a:rPr lang="en-US" altLang="zh-CN" b="1"/>
              <a:t> 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FDBC50F2-F8DA-4C6B-933F-ED0CD4E2E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838200"/>
            <a:ext cx="8382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600" b="1"/>
              <a:t>第二种存储结构的形式说明如下：</a:t>
            </a:r>
          </a:p>
        </p:txBody>
      </p:sp>
      <p:sp>
        <p:nvSpPr>
          <p:cNvPr id="49157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DBC89AB-18C8-4BAB-AB31-DF5EC6AAF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8" y="5734050"/>
            <a:ext cx="1211262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400">
                <a:solidFill>
                  <a:srgbClr val="FF3300"/>
                </a:solidFill>
              </a:rPr>
              <a:t>返回本章目录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0BD6D5E-152A-4435-B504-64CB7D991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/>
                </a:solidFill>
                <a:hlinkClick r:id="rId2" action="ppaction://hlinksldjump"/>
              </a:rPr>
              <a:t>5.5</a:t>
            </a:r>
            <a:r>
              <a:rPr lang="zh-CN" altLang="en-US" b="1">
                <a:solidFill>
                  <a:schemeClr val="tx1"/>
                </a:solidFill>
                <a:hlinkClick r:id="rId2" action="ppaction://hlinksldjump"/>
              </a:rPr>
              <a:t>总结与提高</a:t>
            </a:r>
            <a:r>
              <a:rPr lang="en-US" altLang="zh-CN"/>
              <a:t>【</a:t>
            </a:r>
            <a:r>
              <a:rPr lang="zh-CN" altLang="en-US"/>
              <a:t>典型题例</a:t>
            </a:r>
            <a:r>
              <a:rPr lang="en-US" altLang="zh-CN"/>
              <a:t>】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ABCA7F3-68EF-4EEB-96FD-F3148D7711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5188" y="2101850"/>
            <a:ext cx="8532812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【</a:t>
            </a:r>
            <a:r>
              <a:rPr lang="zh-CN" altLang="en-US" sz="1800"/>
              <a:t>例</a:t>
            </a:r>
            <a:r>
              <a:rPr lang="en-US" altLang="zh-CN" sz="1800"/>
              <a:t>5.3】</a:t>
            </a:r>
            <a:r>
              <a:rPr lang="zh-CN" altLang="en-US" sz="1800"/>
              <a:t>应用公式计算地址。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已知数组</a:t>
            </a:r>
            <a:r>
              <a:rPr lang="en-US" altLang="zh-CN" sz="1800"/>
              <a:t>M[ 1 ..10 ,-1 ..6 ,0 ..3 ],</a:t>
            </a:r>
            <a:r>
              <a:rPr lang="zh-CN" altLang="en-US" sz="1800"/>
              <a:t>求出</a:t>
            </a:r>
            <a:r>
              <a:rPr lang="en-US" altLang="zh-CN" sz="1800"/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( 1 )</a:t>
            </a:r>
            <a:r>
              <a:rPr lang="zh-CN" altLang="en-US" sz="1800"/>
              <a:t>数组的元素总数</a:t>
            </a:r>
            <a:r>
              <a:rPr lang="en-US" altLang="zh-CN" sz="180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( 2 )</a:t>
            </a:r>
            <a:r>
              <a:rPr lang="zh-CN" altLang="en-US" sz="1800"/>
              <a:t>若数组以下标顺序为主序存储</a:t>
            </a:r>
            <a:r>
              <a:rPr lang="en-US" altLang="zh-CN" sz="1800"/>
              <a:t>,</a:t>
            </a:r>
            <a:r>
              <a:rPr lang="zh-CN" altLang="en-US" sz="1800"/>
              <a:t>起始地址为</a:t>
            </a:r>
            <a:r>
              <a:rPr lang="en-US" altLang="zh-CN" sz="1800"/>
              <a:t>1 000 ,</a:t>
            </a:r>
            <a:r>
              <a:rPr lang="zh-CN" altLang="en-US" sz="1800"/>
              <a:t>且每个数据元素占用</a:t>
            </a:r>
            <a:r>
              <a:rPr lang="en-US" altLang="zh-CN" sz="1800"/>
              <a:t>3</a:t>
            </a:r>
            <a:r>
              <a:rPr lang="zh-CN" altLang="en-US" sz="1800"/>
              <a:t>个存储单元</a:t>
            </a:r>
            <a:r>
              <a:rPr lang="en-US" altLang="zh-CN" sz="1800"/>
              <a:t>,</a:t>
            </a:r>
            <a:r>
              <a:rPr lang="zh-CN" altLang="en-US" sz="1800"/>
              <a:t>试分别计算</a:t>
            </a:r>
            <a:r>
              <a:rPr lang="en-US" altLang="zh-CN" sz="1800"/>
              <a:t>M[ 2 ,4 ,2 ],M[ 5 ,-1 ,3 ]</a:t>
            </a:r>
            <a:r>
              <a:rPr lang="zh-CN" altLang="en-US" sz="1800"/>
              <a:t>的地址。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解</a:t>
            </a:r>
            <a:r>
              <a:rPr lang="en-US" altLang="zh-CN" sz="1800"/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( 1 )</a:t>
            </a:r>
            <a:r>
              <a:rPr lang="zh-CN" altLang="en-US" sz="1800"/>
              <a:t>数组的元素总数为</a:t>
            </a:r>
            <a:r>
              <a:rPr lang="en-US" altLang="zh-CN" sz="1800"/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( 10 -1 +1 )×( 6 -(- 1 )+ 1 )×( 3 -0 +1 )= 320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( 2 )</a:t>
            </a:r>
            <a:r>
              <a:rPr lang="zh-CN" altLang="en-US" sz="1800"/>
              <a:t>地址计算公式为</a:t>
            </a:r>
            <a:r>
              <a:rPr lang="en-US" altLang="zh-CN" sz="1800"/>
              <a:t>:</a:t>
            </a:r>
            <a:endParaRPr lang="pl-PL" altLang="zh-CN" sz="1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zh-CN" sz="1800"/>
              <a:t>        Loc( M[ i][ j][ k])= Loc( M[ c1 ][ c2 ][ c3 ])+(( d2 -c2 +1 )×( d3 -c3 +1 )×( i-c1 )+( d3 -c3 +1 )×( j-c2 )+</a:t>
            </a:r>
            <a:r>
              <a:rPr lang="en-US" altLang="zh-CN" sz="1800"/>
              <a:t>( k-c3 ))× size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在此</a:t>
            </a:r>
            <a:r>
              <a:rPr lang="en-US" altLang="zh-CN" sz="1800"/>
              <a:t>c1 =1 ,d1 =10 ,c2 = -1 ,d2 =6 ,c3 =0 ,d3 =3 ,</a:t>
            </a:r>
            <a:r>
              <a:rPr lang="zh-CN" altLang="en-US" sz="1800"/>
              <a:t>所以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</a:t>
            </a:r>
            <a:r>
              <a:rPr lang="en-US" altLang="zh-CN" sz="1800"/>
              <a:t>( M[ 2 ][ 4 ][ 2 ]= 1000 +(( 6 -(- 1 )+ 1 )×( 3 -0 +1 )×( 2 -1 )+( 3 -0 +1 )×( 4 -(- 1 ))+( 2 -0 ))× 3 =1162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3B7A1612-61E4-4AED-A7AF-6C4E1B3AFD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313" y="836613"/>
            <a:ext cx="7772400" cy="57721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/>
              <a:t>【</a:t>
            </a:r>
            <a:r>
              <a:rPr lang="zh-CN" altLang="en-US" sz="1800" b="1"/>
              <a:t>例</a:t>
            </a:r>
            <a:r>
              <a:rPr lang="en-US" altLang="zh-CN" sz="1800" b="1"/>
              <a:t>5.4】 </a:t>
            </a:r>
            <a:r>
              <a:rPr lang="en-US" altLang="zh-CN" sz="1800"/>
              <a:t> </a:t>
            </a:r>
            <a:r>
              <a:rPr lang="zh-CN" altLang="en-US" sz="1800"/>
              <a:t>上三角矩阵</a:t>
            </a:r>
            <a:r>
              <a:rPr lang="en-US" altLang="zh-CN" sz="1800"/>
              <a:t>An × n</a:t>
            </a:r>
            <a:r>
              <a:rPr lang="zh-CN" altLang="en-US" sz="1800"/>
              <a:t>计算地址公式推导。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已知</a:t>
            </a:r>
            <a:r>
              <a:rPr lang="en-US" altLang="zh-CN" sz="1800"/>
              <a:t>,</a:t>
            </a:r>
            <a:r>
              <a:rPr lang="zh-CN" altLang="en-US" sz="1800"/>
              <a:t>当</a:t>
            </a:r>
            <a:r>
              <a:rPr lang="en-US" altLang="zh-CN" sz="1800"/>
              <a:t>i&gt;j</a:t>
            </a:r>
            <a:r>
              <a:rPr lang="zh-CN" altLang="en-US" sz="1800"/>
              <a:t>时</a:t>
            </a:r>
            <a:r>
              <a:rPr lang="en-US" altLang="zh-CN" sz="1800"/>
              <a:t>,aij =c,</a:t>
            </a:r>
            <a:r>
              <a:rPr lang="zh-CN" altLang="en-US" sz="1800"/>
              <a:t>要求将其压缩存储到一维数组</a:t>
            </a:r>
            <a:r>
              <a:rPr lang="en-US" altLang="zh-CN" sz="1800"/>
              <a:t>B[ 1 ..m]</a:t>
            </a:r>
            <a:r>
              <a:rPr lang="zh-CN" altLang="en-US" sz="1800"/>
              <a:t>中。请说明压缩存储方法</a:t>
            </a:r>
            <a:r>
              <a:rPr lang="en-US" altLang="zh-CN" sz="1800"/>
              <a:t>,</a:t>
            </a:r>
            <a:r>
              <a:rPr lang="zh-CN" altLang="en-US" sz="1800"/>
              <a:t>并给出任意元素</a:t>
            </a:r>
            <a:r>
              <a:rPr lang="en-US" altLang="zh-CN" sz="1800"/>
              <a:t>aij</a:t>
            </a:r>
            <a:r>
              <a:rPr lang="zh-CN" altLang="en-US" sz="1800"/>
              <a:t>与</a:t>
            </a:r>
            <a:r>
              <a:rPr lang="en-US" altLang="zh-CN" sz="1800"/>
              <a:t>B[ k]</a:t>
            </a:r>
            <a:r>
              <a:rPr lang="zh-CN" altLang="en-US" sz="1800"/>
              <a:t>的对应关系</a:t>
            </a:r>
            <a:r>
              <a:rPr lang="en-US" altLang="zh-CN" sz="1800"/>
              <a:t>: k=f( i,j)</a:t>
            </a:r>
            <a:r>
              <a:rPr lang="zh-CN" altLang="en-US" sz="1800"/>
              <a:t>。</a:t>
            </a:r>
            <a:endParaRPr lang="zh-CN" altLang="en-US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/>
              <a:t>解</a:t>
            </a:r>
            <a:r>
              <a:rPr lang="en-US" altLang="zh-CN" sz="1800" b="1"/>
              <a:t>:</a:t>
            </a:r>
            <a:endParaRPr lang="en-US" altLang="zh-CN" sz="1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( 1 )</a:t>
            </a:r>
            <a:r>
              <a:rPr lang="zh-CN" altLang="en-US" sz="1800"/>
              <a:t>上三角中共有</a:t>
            </a:r>
            <a:r>
              <a:rPr lang="en-US" altLang="zh-CN" sz="1800"/>
              <a:t>n( n +1 )/ 2</a:t>
            </a:r>
            <a:r>
              <a:rPr lang="zh-CN" altLang="en-US" sz="1800"/>
              <a:t>个元素</a:t>
            </a:r>
            <a:r>
              <a:rPr lang="en-US" altLang="zh-CN" sz="1800"/>
              <a:t>,</a:t>
            </a:r>
            <a:r>
              <a:rPr lang="zh-CN" altLang="en-US" sz="1800"/>
              <a:t>下三角中所有元素相同</a:t>
            </a:r>
            <a:r>
              <a:rPr lang="en-US" altLang="zh-CN" sz="1800"/>
              <a:t>,</a:t>
            </a:r>
            <a:r>
              <a:rPr lang="zh-CN" altLang="en-US" sz="1800"/>
              <a:t>所以使用一维数组</a:t>
            </a:r>
            <a:r>
              <a:rPr lang="en-US" altLang="zh-CN" sz="1800"/>
              <a:t>B[ 1 .. n( n+1 )/ 2 +1 ]</a:t>
            </a:r>
            <a:r>
              <a:rPr lang="zh-CN" altLang="en-US" sz="1800"/>
              <a:t>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( 2 ) </a:t>
            </a:r>
            <a:r>
              <a:rPr lang="zh-CN" altLang="en-US" sz="1800"/>
              <a:t>上三角中第</a:t>
            </a:r>
            <a:r>
              <a:rPr lang="en-US" altLang="zh-CN" sz="1800"/>
              <a:t>t</a:t>
            </a:r>
            <a:r>
              <a:rPr lang="zh-CN" altLang="en-US" sz="1800"/>
              <a:t>行共有</a:t>
            </a:r>
            <a:r>
              <a:rPr lang="en-US" altLang="zh-CN" sz="1800"/>
              <a:t>n-t+1</a:t>
            </a:r>
            <a:r>
              <a:rPr lang="zh-CN" altLang="en-US" sz="1800"/>
              <a:t>个元素，所以，对于上三角中任意元素</a:t>
            </a:r>
            <a:r>
              <a:rPr lang="en-US" altLang="zh-CN" sz="1800"/>
              <a:t>aij</a:t>
            </a:r>
            <a:r>
              <a:rPr lang="zh-CN" altLang="en-US" sz="1800"/>
              <a:t>而言，排在前面的</a:t>
            </a:r>
            <a:r>
              <a:rPr lang="en-US" altLang="zh-CN" sz="1800"/>
              <a:t>i-1</a:t>
            </a:r>
            <a:r>
              <a:rPr lang="zh-CN" altLang="en-US" sz="1800"/>
              <a:t>行中共有元素：</a:t>
            </a:r>
          </a:p>
          <a:p>
            <a:pPr>
              <a:lnSpc>
                <a:spcPct val="80000"/>
              </a:lnSpc>
            </a:pPr>
            <a:endParaRPr lang="zh-CN" altLang="en-US" sz="1800"/>
          </a:p>
          <a:p>
            <a:pPr>
              <a:lnSpc>
                <a:spcPct val="80000"/>
              </a:lnSpc>
            </a:pPr>
            <a:endParaRPr lang="zh-CN" altLang="en-US" sz="1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</a:t>
            </a:r>
            <a:r>
              <a:rPr lang="en-US" altLang="zh-CN" sz="1800"/>
              <a:t>( 3 )</a:t>
            </a:r>
            <a:r>
              <a:rPr lang="zh-CN" altLang="en-US" sz="1800"/>
              <a:t>在上三角的第</a:t>
            </a:r>
            <a:r>
              <a:rPr lang="en-US" altLang="zh-CN" sz="1800"/>
              <a:t>i</a:t>
            </a:r>
            <a:r>
              <a:rPr lang="zh-CN" altLang="en-US" sz="1800"/>
              <a:t>行中</a:t>
            </a:r>
            <a:r>
              <a:rPr lang="en-US" altLang="zh-CN" sz="1800"/>
              <a:t>,</a:t>
            </a:r>
            <a:r>
              <a:rPr lang="zh-CN" altLang="en-US" sz="1800"/>
              <a:t>排在</a:t>
            </a:r>
            <a:r>
              <a:rPr lang="en-US" altLang="zh-CN" sz="1800"/>
              <a:t>aij</a:t>
            </a:r>
            <a:r>
              <a:rPr lang="zh-CN" altLang="en-US" sz="1800"/>
              <a:t>前面的元素数目为</a:t>
            </a:r>
            <a:r>
              <a:rPr lang="en-US" altLang="zh-CN" sz="1800"/>
              <a:t>: j-( i-1 )- 1 =j-i</a:t>
            </a:r>
            <a:r>
              <a:rPr lang="zh-CN" altLang="en-US" sz="1800"/>
              <a:t>。所以</a:t>
            </a:r>
            <a:r>
              <a:rPr lang="en-US" altLang="zh-CN" sz="1800"/>
              <a:t>,</a:t>
            </a:r>
            <a:r>
              <a:rPr lang="zh-CN" altLang="en-US" sz="1800"/>
              <a:t>对于上三角中任意元素</a:t>
            </a:r>
            <a:r>
              <a:rPr lang="en-US" altLang="zh-CN" sz="1800"/>
              <a:t>ai j</a:t>
            </a:r>
            <a:r>
              <a:rPr lang="zh-CN" altLang="en-US" sz="1800"/>
              <a:t>而言</a:t>
            </a:r>
            <a:r>
              <a:rPr lang="en-US" altLang="zh-CN" sz="1800"/>
              <a:t>,</a:t>
            </a:r>
            <a:r>
              <a:rPr lang="zh-CN" altLang="en-US" sz="1800"/>
              <a:t>排在</a:t>
            </a:r>
            <a:r>
              <a:rPr lang="en-US" altLang="zh-CN" sz="1800"/>
              <a:t>ai j</a:t>
            </a:r>
            <a:r>
              <a:rPr lang="zh-CN" altLang="en-US" sz="1800"/>
              <a:t>前面的元素数目为</a:t>
            </a:r>
            <a:r>
              <a:rPr lang="en-US" altLang="zh-CN" sz="1800"/>
              <a:t>:</a:t>
            </a:r>
          </a:p>
          <a:p>
            <a:pPr>
              <a:lnSpc>
                <a:spcPct val="80000"/>
              </a:lnSpc>
            </a:pPr>
            <a:endParaRPr lang="en-US" altLang="zh-CN" sz="1800"/>
          </a:p>
          <a:p>
            <a:pPr>
              <a:lnSpc>
                <a:spcPct val="80000"/>
              </a:lnSpc>
            </a:pPr>
            <a:endParaRPr lang="en-US" altLang="zh-CN" sz="1800"/>
          </a:p>
          <a:p>
            <a:pPr>
              <a:lnSpc>
                <a:spcPct val="80000"/>
              </a:lnSpc>
            </a:pPr>
            <a:endParaRPr lang="en-US" altLang="zh-CN" sz="1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</a:t>
            </a:r>
            <a:r>
              <a:rPr lang="zh-CN" altLang="en-US" sz="1800"/>
              <a:t>因此</a:t>
            </a:r>
            <a:r>
              <a:rPr lang="en-US" altLang="zh-CN" sz="1800"/>
              <a:t>,</a:t>
            </a:r>
            <a:r>
              <a:rPr lang="zh-CN" altLang="en-US" sz="1800"/>
              <a:t>上三角中任意元素</a:t>
            </a:r>
            <a:r>
              <a:rPr lang="en-US" altLang="zh-CN" sz="1800"/>
              <a:t>aij</a:t>
            </a:r>
            <a:r>
              <a:rPr lang="zh-CN" altLang="en-US" sz="1800"/>
              <a:t>在一维数组</a:t>
            </a:r>
            <a:r>
              <a:rPr lang="en-US" altLang="zh-CN" sz="1800"/>
              <a:t>B</a:t>
            </a:r>
            <a:r>
              <a:rPr lang="zh-CN" altLang="en-US" sz="1800"/>
              <a:t>中的位置为</a:t>
            </a:r>
            <a:r>
              <a:rPr lang="en-US" altLang="zh-CN" sz="1800"/>
              <a:t>:</a:t>
            </a:r>
          </a:p>
          <a:p>
            <a:pPr>
              <a:lnSpc>
                <a:spcPct val="80000"/>
              </a:lnSpc>
            </a:pPr>
            <a:endParaRPr lang="en-US" altLang="zh-CN" sz="1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综上所述，上三角矩阵</a:t>
            </a:r>
            <a:r>
              <a:rPr lang="en-US" altLang="zh-CN" sz="1800"/>
              <a:t>An×n</a:t>
            </a:r>
            <a:r>
              <a:rPr lang="zh-CN" altLang="en-US" sz="1800"/>
              <a:t>中任意元素</a:t>
            </a:r>
            <a:r>
              <a:rPr lang="en-US" altLang="zh-CN" sz="1800"/>
              <a:t>aij</a:t>
            </a:r>
            <a:r>
              <a:rPr lang="zh-CN" altLang="en-US" sz="1800"/>
              <a:t>与</a:t>
            </a:r>
            <a:r>
              <a:rPr lang="en-US" altLang="zh-CN" sz="1800"/>
              <a:t>B[k]</a:t>
            </a:r>
            <a:r>
              <a:rPr lang="zh-CN" altLang="en-US" sz="1800"/>
              <a:t>的对应关系为：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当 </a:t>
            </a:r>
            <a:r>
              <a:rPr lang="en-US" altLang="zh-CN" sz="1800"/>
              <a:t>i&gt;j</a:t>
            </a:r>
            <a:r>
              <a:rPr lang="zh-CN" altLang="en-US" sz="1800"/>
              <a:t>时，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当 </a:t>
            </a:r>
            <a:r>
              <a:rPr lang="en-US" altLang="zh-CN" sz="1800"/>
              <a:t>i&lt;=j</a:t>
            </a:r>
            <a:r>
              <a:rPr lang="zh-CN" altLang="en-US" sz="1800"/>
              <a:t>时，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50E1EA43-2B44-4ECA-A450-C6BCB4A0E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FB51B792-A0A8-4F09-A82F-10CAA77F1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9" y="2852739"/>
          <a:ext cx="1990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公式" r:id="rId3" imgW="1981200" imgH="431800" progId="Equation.3">
                  <p:embed/>
                </p:oleObj>
              </mc:Choice>
              <mc:Fallback>
                <p:oleObj name="公式" r:id="rId3" imgW="1981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9" y="2852739"/>
                        <a:ext cx="19907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6">
            <a:extLst>
              <a:ext uri="{FF2B5EF4-FFF2-40B4-BE49-F238E27FC236}">
                <a16:creationId xmlns:a16="http://schemas.microsoft.com/office/drawing/2014/main" id="{8D0775BD-AB5E-4F30-9E28-0122C26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19779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2" name="Rectangle 8">
            <a:extLst>
              <a:ext uri="{FF2B5EF4-FFF2-40B4-BE49-F238E27FC236}">
                <a16:creationId xmlns:a16="http://schemas.microsoft.com/office/drawing/2014/main" id="{CC23BE28-268A-40F9-8FA5-568E09BC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id="{72939233-D5FB-48F8-B183-10D75E4670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5275" y="4005264"/>
          <a:ext cx="14859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公式" r:id="rId5" imgW="1485900" imgH="393700" progId="Equation.3">
                  <p:embed/>
                </p:oleObj>
              </mc:Choice>
              <mc:Fallback>
                <p:oleObj name="公式" r:id="rId5" imgW="14859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4005264"/>
                        <a:ext cx="14859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Rectangle 10">
            <a:extLst>
              <a:ext uri="{FF2B5EF4-FFF2-40B4-BE49-F238E27FC236}">
                <a16:creationId xmlns:a16="http://schemas.microsoft.com/office/drawing/2014/main" id="{0F02968E-6456-43AF-ABB3-7C387D31F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33" name="Object 9">
            <a:extLst>
              <a:ext uri="{FF2B5EF4-FFF2-40B4-BE49-F238E27FC236}">
                <a16:creationId xmlns:a16="http://schemas.microsoft.com/office/drawing/2014/main" id="{D2719282-B02A-4909-9CBA-830624A9C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4789" y="4724401"/>
          <a:ext cx="24669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公式" r:id="rId7" imgW="2463800" imgH="393700" progId="Equation.3">
                  <p:embed/>
                </p:oleObj>
              </mc:Choice>
              <mc:Fallback>
                <p:oleObj name="公式" r:id="rId7" imgW="24638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9" y="4724401"/>
                        <a:ext cx="24669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Rectangle 12">
            <a:extLst>
              <a:ext uri="{FF2B5EF4-FFF2-40B4-BE49-F238E27FC236}">
                <a16:creationId xmlns:a16="http://schemas.microsoft.com/office/drawing/2014/main" id="{01890C19-168B-4BC0-AC21-2DE0BAD6B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35" name="Object 11">
            <a:extLst>
              <a:ext uri="{FF2B5EF4-FFF2-40B4-BE49-F238E27FC236}">
                <a16:creationId xmlns:a16="http://schemas.microsoft.com/office/drawing/2014/main" id="{71F34243-55DF-47E4-A604-CBCFDF60F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9513" y="5589588"/>
          <a:ext cx="9906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公式" r:id="rId9" imgW="939392" imgH="203112" progId="Equation.3">
                  <p:embed/>
                </p:oleObj>
              </mc:Choice>
              <mc:Fallback>
                <p:oleObj name="公式" r:id="rId9" imgW="939392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5589588"/>
                        <a:ext cx="99060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Rectangle 13">
            <a:extLst>
              <a:ext uri="{FF2B5EF4-FFF2-40B4-BE49-F238E27FC236}">
                <a16:creationId xmlns:a16="http://schemas.microsoft.com/office/drawing/2014/main" id="{C7FD50B9-2184-423E-91E1-439B38CB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1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9" name="Rectangle 15">
            <a:extLst>
              <a:ext uri="{FF2B5EF4-FFF2-40B4-BE49-F238E27FC236}">
                <a16:creationId xmlns:a16="http://schemas.microsoft.com/office/drawing/2014/main" id="{B127048D-FE81-4AA5-BB6A-CB6B91E0C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38" name="Object 14">
            <a:extLst>
              <a:ext uri="{FF2B5EF4-FFF2-40B4-BE49-F238E27FC236}">
                <a16:creationId xmlns:a16="http://schemas.microsoft.com/office/drawing/2014/main" id="{B7555D2B-74D3-4D09-985E-1339F0552D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9514" y="5876926"/>
          <a:ext cx="24288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9" name="公式" r:id="rId11" imgW="2425700" imgH="393700" progId="Equation.3">
                  <p:embed/>
                </p:oleObj>
              </mc:Choice>
              <mc:Fallback>
                <p:oleObj name="公式" r:id="rId11" imgW="2425700" imgH="393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5876926"/>
                        <a:ext cx="24288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A07EEB66-32B9-4F46-B4B1-C9DD5BCC72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82776" y="908050"/>
            <a:ext cx="8785225" cy="55959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/>
              <a:t>【</a:t>
            </a:r>
            <a:r>
              <a:rPr lang="zh-CN" altLang="en-US" sz="2800" b="1"/>
              <a:t>例</a:t>
            </a:r>
            <a:r>
              <a:rPr lang="en-US" altLang="zh-CN" sz="2800" b="1"/>
              <a:t>5.5</a:t>
            </a:r>
            <a:r>
              <a:rPr lang="en-US" altLang="zh-CN" sz="2800"/>
              <a:t> 】 </a:t>
            </a:r>
            <a:r>
              <a:rPr lang="zh-CN" altLang="en-US" sz="2800"/>
              <a:t>求广义表表头与表尾。已知广义表</a:t>
            </a:r>
            <a:r>
              <a:rPr lang="en-US" altLang="zh-CN" sz="2800"/>
              <a:t>L=(( x,y,z), a,( u,t,w)),head( head( tail( tail( L))))</a:t>
            </a:r>
            <a:r>
              <a:rPr lang="zh-CN" altLang="en-US" sz="2800"/>
              <a:t>的结果。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解</a:t>
            </a:r>
            <a:r>
              <a:rPr lang="en-US" altLang="zh-CN" sz="280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( 1 )</a:t>
            </a:r>
            <a:r>
              <a:rPr lang="zh-CN" altLang="en-US" sz="2800"/>
              <a:t>用</a:t>
            </a:r>
            <a:r>
              <a:rPr lang="en-US" altLang="zh-CN" sz="2800"/>
              <a:t>tail</a:t>
            </a:r>
            <a:r>
              <a:rPr lang="zh-CN" altLang="en-US" sz="2800"/>
              <a:t>运算去掉表头</a:t>
            </a:r>
            <a:r>
              <a:rPr lang="en-US" altLang="zh-CN" sz="2800"/>
              <a:t>( x,y,z),</a:t>
            </a:r>
            <a:r>
              <a:rPr lang="zh-CN" altLang="en-US" sz="2800"/>
              <a:t>即</a:t>
            </a:r>
            <a:r>
              <a:rPr lang="en-US" altLang="zh-CN" sz="2800"/>
              <a:t>: tail( L)= ( a,( u,t,w))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( 2 )</a:t>
            </a:r>
            <a:r>
              <a:rPr lang="zh-CN" altLang="en-US" sz="2800"/>
              <a:t>再用</a:t>
            </a:r>
            <a:r>
              <a:rPr lang="en-US" altLang="zh-CN" sz="2800"/>
              <a:t>tail</a:t>
            </a:r>
            <a:r>
              <a:rPr lang="zh-CN" altLang="en-US" sz="2800"/>
              <a:t>运算去掉表头</a:t>
            </a:r>
            <a:r>
              <a:rPr lang="en-US" altLang="zh-CN" sz="2800"/>
              <a:t>a,</a:t>
            </a:r>
            <a:r>
              <a:rPr lang="zh-CN" altLang="en-US" sz="2800"/>
              <a:t>即</a:t>
            </a:r>
            <a:r>
              <a:rPr lang="en-US" altLang="zh-CN" sz="2800"/>
              <a:t>: tail( tail( L))= (( u,t,w))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( 3 )</a:t>
            </a:r>
            <a:r>
              <a:rPr lang="zh-CN" altLang="en-US" sz="2800"/>
              <a:t>用</a:t>
            </a:r>
            <a:r>
              <a:rPr lang="en-US" altLang="zh-CN" sz="2800"/>
              <a:t>head</a:t>
            </a:r>
            <a:r>
              <a:rPr lang="zh-CN" altLang="en-US" sz="2800"/>
              <a:t>运算取出表头</a:t>
            </a:r>
            <a:r>
              <a:rPr lang="en-US" altLang="zh-CN" sz="2800"/>
              <a:t>( u,t,w),</a:t>
            </a:r>
            <a:r>
              <a:rPr lang="zh-CN" altLang="en-US" sz="2800"/>
              <a:t>即</a:t>
            </a:r>
            <a:r>
              <a:rPr lang="en-US" altLang="zh-CN" sz="2800"/>
              <a:t>: head( tail( tail( L)))= ( u,t,w)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( 4 )</a:t>
            </a:r>
            <a:r>
              <a:rPr lang="zh-CN" altLang="en-US" sz="2800"/>
              <a:t>再用</a:t>
            </a:r>
            <a:r>
              <a:rPr lang="en-US" altLang="zh-CN" sz="2800"/>
              <a:t>head</a:t>
            </a:r>
            <a:r>
              <a:rPr lang="zh-CN" altLang="en-US" sz="2800"/>
              <a:t>运算取出表头</a:t>
            </a:r>
            <a:r>
              <a:rPr lang="en-US" altLang="zh-CN" sz="2800"/>
              <a:t>u,</a:t>
            </a:r>
            <a:r>
              <a:rPr lang="zh-CN" altLang="en-US" sz="2800"/>
              <a:t>即</a:t>
            </a:r>
            <a:r>
              <a:rPr lang="en-US" altLang="zh-CN" sz="2800"/>
              <a:t>: head( head( tail( tail( L))))= u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所以</a:t>
            </a:r>
            <a:r>
              <a:rPr lang="en-US" altLang="zh-CN" sz="2800"/>
              <a:t>head( head( tail( tail( L))))= u</a:t>
            </a:r>
          </a:p>
        </p:txBody>
      </p:sp>
      <p:sp>
        <p:nvSpPr>
          <p:cNvPr id="55300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45E0CE7-4938-4287-A988-BF5807887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8" y="5734050"/>
            <a:ext cx="1211262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400">
                <a:solidFill>
                  <a:srgbClr val="FF3300"/>
                </a:solidFill>
              </a:rPr>
              <a:t>返回本章目录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BF838D46-1520-426E-AFB4-8E03DA02D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1"/>
            <a:ext cx="83058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上面二维数组的例子，介绍了数组的结构特性，实际上数组是一组有固定个数的元素的集合。由于这个性质，使得对数组的操作不象对线性表的操作那样，可以在表中任意一个合法的位置插入或删除一个元素。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1F8C86E2-BBFA-4A85-A5DF-42BCF52F2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81401"/>
            <a:ext cx="80010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对于数组的操作一般只有两类：</a:t>
            </a:r>
          </a:p>
          <a:p>
            <a:pPr algn="l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）获得特定位置的元素值；</a:t>
            </a:r>
          </a:p>
          <a:p>
            <a:pPr algn="l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）修改特定位置的元素值。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C42539DD-0CCF-4B84-8A71-599F4106F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990601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数组的抽象数据类型定义（</a:t>
            </a:r>
            <a:r>
              <a:rPr lang="en-US" altLang="zh-CN" sz="2800" b="1"/>
              <a:t>ADT Array</a:t>
            </a:r>
            <a:r>
              <a:rPr lang="zh-CN" altLang="en-US" sz="2800" b="1"/>
              <a:t>）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289EC98A-8F1B-4A12-A2B9-65E246B68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24000"/>
            <a:ext cx="8305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数据对象：</a:t>
            </a:r>
            <a:r>
              <a:rPr lang="en-US" altLang="zh-CN" sz="2800" b="1"/>
              <a:t>D={ a</a:t>
            </a:r>
            <a:r>
              <a:rPr lang="en-US" altLang="zh-CN" sz="2800" b="1" baseline="-25000"/>
              <a:t>j1j2…jn</a:t>
            </a:r>
            <a:r>
              <a:rPr lang="en-US" altLang="zh-CN" sz="2800" b="1"/>
              <a:t>| </a:t>
            </a:r>
            <a:r>
              <a:rPr lang="en-US" altLang="zh-CN" sz="2800" b="1" i="1"/>
              <a:t>n</a:t>
            </a:r>
            <a:r>
              <a:rPr lang="en-US" altLang="zh-CN" sz="2800" b="1"/>
              <a:t>&gt;0</a:t>
            </a:r>
            <a:r>
              <a:rPr lang="zh-CN" altLang="en-US" sz="2800" b="1"/>
              <a:t>，称为数组的维数，</a:t>
            </a:r>
            <a:r>
              <a:rPr lang="en-US" altLang="zh-CN" sz="2800" b="1" i="1"/>
              <a:t>j</a:t>
            </a:r>
            <a:r>
              <a:rPr lang="en-US" altLang="zh-CN" sz="2800" b="1" i="1" baseline="-30000"/>
              <a:t>i</a:t>
            </a:r>
            <a:r>
              <a:rPr lang="zh-CN" altLang="en-US" sz="2800" b="1"/>
              <a:t>是数组的第</a:t>
            </a:r>
            <a:r>
              <a:rPr lang="en-US" altLang="zh-CN" sz="2800" b="1" i="1"/>
              <a:t>i</a:t>
            </a:r>
            <a:r>
              <a:rPr lang="zh-CN" altLang="en-US" sz="2800" b="1"/>
              <a:t>维下标，</a:t>
            </a:r>
            <a:r>
              <a:rPr lang="en-US" altLang="zh-CN" sz="2800" b="1"/>
              <a:t>1≤</a:t>
            </a:r>
            <a:r>
              <a:rPr lang="en-US" altLang="zh-CN" sz="2800" b="1" i="1"/>
              <a:t>j</a:t>
            </a:r>
            <a:r>
              <a:rPr lang="en-US" altLang="zh-CN" sz="2800" b="1" i="1" baseline="-30000"/>
              <a:t>i</a:t>
            </a:r>
            <a:r>
              <a:rPr lang="en-US" altLang="zh-CN" sz="2800" b="1"/>
              <a:t>≤</a:t>
            </a:r>
            <a:r>
              <a:rPr lang="en-US" altLang="zh-CN" sz="2800" b="1" i="1"/>
              <a:t>b</a:t>
            </a:r>
            <a:r>
              <a:rPr lang="en-US" altLang="zh-CN" sz="2800" b="1" i="1" baseline="-30000"/>
              <a:t>i</a:t>
            </a:r>
            <a:r>
              <a:rPr lang="zh-CN" altLang="en-US" sz="2800" b="1"/>
              <a:t>，</a:t>
            </a:r>
            <a:r>
              <a:rPr lang="en-US" altLang="zh-CN" sz="2800" b="1" i="1"/>
              <a:t>bi</a:t>
            </a:r>
            <a:r>
              <a:rPr lang="zh-CN" altLang="en-US" sz="2800" b="1"/>
              <a:t>为数组第</a:t>
            </a:r>
            <a:r>
              <a:rPr lang="en-US" altLang="zh-CN" sz="2800" b="1" i="1"/>
              <a:t>i</a:t>
            </a:r>
            <a:r>
              <a:rPr lang="zh-CN" altLang="en-US" sz="2800" b="1"/>
              <a:t>维的长度， 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j1j2…jn</a:t>
            </a:r>
            <a:r>
              <a:rPr lang="en-US" altLang="zh-CN" sz="2800" b="1"/>
              <a:t> ∈ElementSet} 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F209C3F1-96AF-4412-8FC0-DB5E96E5F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200400"/>
            <a:ext cx="82296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数据关系：</a:t>
            </a:r>
            <a:r>
              <a:rPr lang="en-US" altLang="zh-CN" sz="2800" b="1"/>
              <a:t>R={R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,R</a:t>
            </a:r>
            <a:r>
              <a:rPr lang="en-US" altLang="zh-CN" sz="2800" b="1" baseline="-30000"/>
              <a:t>2</a:t>
            </a:r>
            <a:r>
              <a:rPr lang="en-US" altLang="zh-CN" sz="2800" b="1"/>
              <a:t>,…,R</a:t>
            </a:r>
            <a:r>
              <a:rPr lang="en-US" altLang="zh-CN" sz="2800" b="1" baseline="-30000"/>
              <a:t>n</a:t>
            </a:r>
            <a:r>
              <a:rPr lang="en-US" altLang="zh-CN" sz="2800" b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2800" b="1"/>
              <a:t>R</a:t>
            </a:r>
            <a:r>
              <a:rPr lang="en-US" altLang="zh-CN" sz="2800" b="1" baseline="-30000"/>
              <a:t>i</a:t>
            </a:r>
            <a:r>
              <a:rPr lang="en-US" altLang="zh-CN" sz="2800" b="1"/>
              <a:t>={&lt; a</a:t>
            </a:r>
            <a:r>
              <a:rPr lang="en-US" altLang="zh-CN" sz="2800" b="1" baseline="-25000"/>
              <a:t>j1 … ji…jn</a:t>
            </a:r>
            <a:r>
              <a:rPr lang="en-US" altLang="zh-CN" sz="2800" b="1"/>
              <a:t> </a:t>
            </a:r>
            <a:r>
              <a:rPr lang="zh-CN" altLang="en-US" sz="2800" b="1"/>
              <a:t>，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j1 … ji+1…jn</a:t>
            </a:r>
            <a:r>
              <a:rPr lang="en-US" altLang="zh-CN" sz="2800" b="1"/>
              <a:t> &gt; | 1≤j</a:t>
            </a:r>
            <a:r>
              <a:rPr lang="en-US" altLang="zh-CN" sz="2800" b="1" baseline="-30000"/>
              <a:t>k</a:t>
            </a:r>
            <a:r>
              <a:rPr lang="en-US" altLang="zh-CN" sz="2800" b="1"/>
              <a:t>≤b</a:t>
            </a:r>
            <a:r>
              <a:rPr lang="en-US" altLang="zh-CN" sz="2800" b="1" baseline="-30000"/>
              <a:t>k</a:t>
            </a:r>
            <a:r>
              <a:rPr lang="zh-CN" altLang="en-US" sz="2800" b="1"/>
              <a:t>，</a:t>
            </a:r>
            <a:r>
              <a:rPr lang="en-US" altLang="zh-CN" sz="2800" b="1"/>
              <a:t>1≤k≤n </a:t>
            </a:r>
            <a:r>
              <a:rPr lang="zh-CN" altLang="en-US" sz="2800" b="1"/>
              <a:t>且</a:t>
            </a:r>
            <a:r>
              <a:rPr lang="en-US" altLang="zh-CN" sz="2800" b="1"/>
              <a:t>k≠i</a:t>
            </a:r>
            <a:r>
              <a:rPr lang="zh-CN" altLang="en-US" sz="2800" b="1"/>
              <a:t>，</a:t>
            </a:r>
            <a:r>
              <a:rPr lang="en-US" altLang="zh-CN" sz="2800" b="1"/>
              <a:t>1≤j</a:t>
            </a:r>
            <a:r>
              <a:rPr lang="en-US" altLang="zh-CN" sz="2800" b="1" baseline="-30000"/>
              <a:t>i</a:t>
            </a:r>
            <a:r>
              <a:rPr lang="en-US" altLang="zh-CN" sz="2800" b="1"/>
              <a:t>≤b</a:t>
            </a:r>
            <a:r>
              <a:rPr lang="en-US" altLang="zh-CN" sz="2800" b="1" baseline="-30000"/>
              <a:t>i</a:t>
            </a:r>
            <a:r>
              <a:rPr lang="en-US" altLang="zh-CN" sz="2800" b="1"/>
              <a:t>-1</a:t>
            </a:r>
            <a:r>
              <a:rPr lang="zh-CN" altLang="en-US" sz="2800" b="1"/>
              <a:t>， 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j1 … ji…jn</a:t>
            </a:r>
            <a:r>
              <a:rPr lang="en-US" altLang="zh-CN" sz="2800" b="1"/>
              <a:t> </a:t>
            </a:r>
            <a:r>
              <a:rPr lang="zh-CN" altLang="en-US" sz="2800" b="1"/>
              <a:t>，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j1 … ji+1…jn</a:t>
            </a:r>
            <a:r>
              <a:rPr lang="en-US" altLang="zh-CN" sz="2800" b="1"/>
              <a:t> ∈D</a:t>
            </a:r>
            <a:r>
              <a:rPr lang="zh-CN" altLang="en-US" sz="2800" b="1"/>
              <a:t>，</a:t>
            </a:r>
            <a:r>
              <a:rPr lang="en-US" altLang="zh-CN" sz="2800" b="1"/>
              <a:t>i=1</a:t>
            </a:r>
            <a:r>
              <a:rPr lang="zh-CN" altLang="en-US" sz="2800" b="1"/>
              <a:t>，</a:t>
            </a:r>
            <a:r>
              <a:rPr lang="en-US" altLang="zh-CN" sz="2800" b="1"/>
              <a:t>…</a:t>
            </a:r>
            <a:r>
              <a:rPr lang="zh-CN" altLang="en-US" sz="2800" b="1"/>
              <a:t>，</a:t>
            </a:r>
            <a:r>
              <a:rPr lang="en-US" altLang="zh-CN" sz="2800" b="1"/>
              <a:t>n}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185D0E52-32EB-4CFC-9110-B5E60A319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838201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基本操作：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657F7ED8-A4CE-48C6-BACA-9754177D9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447801"/>
            <a:ext cx="845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en-US" altLang="zh-CN" b="1"/>
              <a:t>InitArray(A,n,bound</a:t>
            </a:r>
            <a:r>
              <a:rPr lang="en-US" altLang="zh-CN" b="1" baseline="-30000"/>
              <a:t>1</a:t>
            </a:r>
            <a:r>
              <a:rPr lang="en-US" altLang="zh-CN" b="1"/>
              <a:t>,…,bound</a:t>
            </a:r>
            <a:r>
              <a:rPr lang="en-US" altLang="zh-CN" b="1" baseline="-30000"/>
              <a:t>n</a:t>
            </a:r>
            <a:r>
              <a:rPr lang="en-US" altLang="zh-CN" b="1"/>
              <a:t>)</a:t>
            </a:r>
            <a:r>
              <a:rPr lang="zh-CN" altLang="en-US" b="1"/>
              <a:t>： 若维数</a:t>
            </a:r>
            <a:r>
              <a:rPr lang="en-US" altLang="zh-CN" b="1"/>
              <a:t>n</a:t>
            </a:r>
            <a:r>
              <a:rPr lang="zh-CN" altLang="en-US" b="1"/>
              <a:t>和各维的长度合法，则构造相应的数组</a:t>
            </a:r>
            <a:r>
              <a:rPr lang="en-US" altLang="zh-CN" b="1"/>
              <a:t>A</a:t>
            </a:r>
            <a:r>
              <a:rPr lang="zh-CN" altLang="en-US" b="1"/>
              <a:t>，并返回</a:t>
            </a:r>
            <a:r>
              <a:rPr lang="en-US" altLang="zh-CN" b="1"/>
              <a:t>TRUE</a:t>
            </a:r>
            <a:r>
              <a:rPr lang="zh-CN" altLang="en-US" b="1"/>
              <a:t>； 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233ABA8F-6D2F-42F4-A78E-6BA702D39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62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</a:t>
            </a:r>
            <a:r>
              <a:rPr lang="en-US" altLang="zh-CN" b="1"/>
              <a:t>DestroyArray</a:t>
            </a:r>
            <a:r>
              <a:rPr lang="zh-CN" altLang="en-US" b="1"/>
              <a:t>（</a:t>
            </a:r>
            <a:r>
              <a:rPr lang="en-US" altLang="zh-CN" b="1"/>
              <a:t>A</a:t>
            </a:r>
            <a:r>
              <a:rPr lang="zh-CN" altLang="en-US" b="1"/>
              <a:t>）： 销毁数组</a:t>
            </a:r>
            <a:r>
              <a:rPr lang="en-US" altLang="zh-CN" b="1"/>
              <a:t>A</a:t>
            </a:r>
            <a:r>
              <a:rPr lang="zh-CN" altLang="en-US" b="1"/>
              <a:t>； 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BA59E423-7342-41D9-83D5-DD38C5409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971801"/>
            <a:ext cx="822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</a:t>
            </a:r>
            <a:r>
              <a:rPr lang="en-US" altLang="zh-CN" b="1"/>
              <a:t>GetValue</a:t>
            </a:r>
            <a:r>
              <a:rPr lang="zh-CN" altLang="en-US" b="1"/>
              <a:t>（</a:t>
            </a:r>
            <a:r>
              <a:rPr lang="en-US" altLang="zh-CN" b="1"/>
              <a:t>A</a:t>
            </a:r>
            <a:r>
              <a:rPr lang="zh-CN" altLang="en-US" b="1"/>
              <a:t>，</a:t>
            </a:r>
            <a:r>
              <a:rPr lang="en-US" altLang="zh-CN" b="1"/>
              <a:t>e, index</a:t>
            </a:r>
            <a:r>
              <a:rPr lang="en-US" altLang="zh-CN" b="1" baseline="-30000"/>
              <a:t>1</a:t>
            </a:r>
            <a:r>
              <a:rPr lang="en-US" altLang="zh-CN" b="1"/>
              <a:t>, …,index</a:t>
            </a:r>
            <a:r>
              <a:rPr lang="en-US" altLang="zh-CN" b="1" baseline="-30000"/>
              <a:t>n</a:t>
            </a:r>
            <a:r>
              <a:rPr lang="zh-CN" altLang="en-US" b="1"/>
              <a:t>）：  若下标合法，用</a:t>
            </a:r>
            <a:r>
              <a:rPr lang="en-US" altLang="zh-CN" b="1"/>
              <a:t>e</a:t>
            </a:r>
            <a:r>
              <a:rPr lang="zh-CN" altLang="en-US" b="1"/>
              <a:t>返回数组</a:t>
            </a:r>
            <a:r>
              <a:rPr lang="en-US" altLang="zh-CN" b="1"/>
              <a:t>A</a:t>
            </a:r>
            <a:r>
              <a:rPr lang="zh-CN" altLang="en-US" b="1"/>
              <a:t>中由</a:t>
            </a:r>
            <a:r>
              <a:rPr lang="en-US" altLang="zh-CN" b="1"/>
              <a:t>index</a:t>
            </a:r>
            <a:r>
              <a:rPr lang="en-US" altLang="zh-CN" b="1" baseline="-30000"/>
              <a:t>1</a:t>
            </a:r>
            <a:r>
              <a:rPr lang="en-US" altLang="zh-CN" b="1"/>
              <a:t>, …,index</a:t>
            </a:r>
            <a:r>
              <a:rPr lang="en-US" altLang="zh-CN" b="1" baseline="-30000"/>
              <a:t>n</a:t>
            </a:r>
            <a:r>
              <a:rPr lang="zh-CN" altLang="en-US" b="1"/>
              <a:t>所指定的元素的值。 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475CAE48-464F-48E8-89EF-DB3086873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962401"/>
            <a:ext cx="822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（</a:t>
            </a:r>
            <a:r>
              <a:rPr lang="en-US" altLang="zh-CN" b="1"/>
              <a:t>4</a:t>
            </a:r>
            <a:r>
              <a:rPr lang="zh-CN" altLang="en-US" b="1"/>
              <a:t>）</a:t>
            </a:r>
            <a:r>
              <a:rPr lang="en-US" altLang="zh-CN" b="1"/>
              <a:t>SetValue</a:t>
            </a:r>
            <a:r>
              <a:rPr lang="zh-CN" altLang="en-US" b="1"/>
              <a:t>（</a:t>
            </a:r>
            <a:r>
              <a:rPr lang="en-US" altLang="zh-CN" b="1"/>
              <a:t>A</a:t>
            </a:r>
            <a:r>
              <a:rPr lang="zh-CN" altLang="en-US" b="1"/>
              <a:t>，</a:t>
            </a:r>
            <a:r>
              <a:rPr lang="en-US" altLang="zh-CN" b="1"/>
              <a:t>e</a:t>
            </a:r>
            <a:r>
              <a:rPr lang="zh-CN" altLang="en-US" b="1"/>
              <a:t>，</a:t>
            </a:r>
            <a:r>
              <a:rPr lang="en-US" altLang="zh-CN" b="1"/>
              <a:t>index</a:t>
            </a:r>
            <a:r>
              <a:rPr lang="en-US" altLang="zh-CN" b="1" baseline="-30000"/>
              <a:t>1</a:t>
            </a:r>
            <a:r>
              <a:rPr lang="en-US" altLang="zh-CN" b="1"/>
              <a:t>, …,index</a:t>
            </a:r>
            <a:r>
              <a:rPr lang="en-US" altLang="zh-CN" b="1" baseline="-30000"/>
              <a:t>n</a:t>
            </a:r>
            <a:r>
              <a:rPr lang="zh-CN" altLang="en-US" b="1"/>
              <a:t>）： 若下标合法，则将数组</a:t>
            </a:r>
            <a:r>
              <a:rPr lang="en-US" altLang="zh-CN" b="1"/>
              <a:t>A</a:t>
            </a:r>
            <a:r>
              <a:rPr lang="zh-CN" altLang="en-US" b="1"/>
              <a:t>中由</a:t>
            </a:r>
            <a:r>
              <a:rPr lang="en-US" altLang="zh-CN" b="1"/>
              <a:t>index</a:t>
            </a:r>
            <a:r>
              <a:rPr lang="en-US" altLang="zh-CN" b="1" baseline="-30000"/>
              <a:t>1</a:t>
            </a:r>
            <a:r>
              <a:rPr lang="en-US" altLang="zh-CN" b="1"/>
              <a:t>, …,index</a:t>
            </a:r>
            <a:r>
              <a:rPr lang="en-US" altLang="zh-CN" b="1" baseline="-30000"/>
              <a:t>n</a:t>
            </a:r>
            <a:r>
              <a:rPr lang="zh-CN" altLang="en-US" b="1"/>
              <a:t>所指定的元素的值置为</a:t>
            </a:r>
            <a:r>
              <a:rPr lang="en-US" altLang="zh-CN" b="1"/>
              <a:t>e</a:t>
            </a:r>
            <a:r>
              <a:rPr lang="zh-CN" altLang="en-US" b="1"/>
              <a:t>。 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1528DB2B-4186-4180-8114-23D166664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0292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3132E"/>
                </a:solidFill>
              </a:rPr>
              <a:t>注意：这里定义的数组下标是从</a:t>
            </a:r>
            <a:r>
              <a:rPr lang="en-US" altLang="zh-CN" sz="2800" b="1">
                <a:solidFill>
                  <a:srgbClr val="F3132E"/>
                </a:solidFill>
              </a:rPr>
              <a:t>1</a:t>
            </a:r>
            <a:r>
              <a:rPr lang="zh-CN" altLang="en-US" sz="2800" b="1">
                <a:solidFill>
                  <a:srgbClr val="F3132E"/>
                </a:solidFill>
              </a:rPr>
              <a:t>开始，与</a:t>
            </a:r>
            <a:r>
              <a:rPr lang="en-US" altLang="zh-CN" sz="2800" b="1">
                <a:solidFill>
                  <a:srgbClr val="F3132E"/>
                </a:solidFill>
              </a:rPr>
              <a:t>C</a:t>
            </a:r>
            <a:r>
              <a:rPr lang="zh-CN" altLang="en-US" sz="2800" b="1">
                <a:solidFill>
                  <a:srgbClr val="F3132E"/>
                </a:solidFill>
              </a:rPr>
              <a:t>语言的数组略有不同。</a:t>
            </a:r>
          </a:p>
        </p:txBody>
      </p:sp>
      <p:sp>
        <p:nvSpPr>
          <p:cNvPr id="9225" name="AutoShape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1AF7398-121A-4D69-927A-9A192A78B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8" y="5734050"/>
            <a:ext cx="1211262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400">
                <a:solidFill>
                  <a:srgbClr val="FF3300"/>
                </a:solidFill>
              </a:rPr>
              <a:t>返回本章目录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B9A34D67-8C29-407B-AC91-0EBB2207E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1440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/>
              <a:t>5.2 </a:t>
            </a:r>
            <a:r>
              <a:rPr lang="zh-CN" altLang="en-US" sz="3200" b="1"/>
              <a:t>数组的顺序存储和实现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18E1A6D7-6C3E-4FD3-9F35-B1BE614F4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600201"/>
            <a:ext cx="84582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          </a:t>
            </a:r>
            <a:r>
              <a:rPr lang="zh-CN" altLang="en-US" sz="2800" b="1"/>
              <a:t>对于数组</a:t>
            </a:r>
            <a:r>
              <a:rPr lang="en-US" altLang="zh-CN" sz="2800" b="1"/>
              <a:t>A</a:t>
            </a:r>
            <a:r>
              <a:rPr lang="zh-CN" altLang="en-US" sz="2800" b="1"/>
              <a:t>，一旦给定其维数</a:t>
            </a:r>
            <a:r>
              <a:rPr lang="en-US" altLang="zh-CN" sz="2800" b="1"/>
              <a:t>n</a:t>
            </a:r>
            <a:r>
              <a:rPr lang="zh-CN" altLang="en-US" sz="2800" b="1"/>
              <a:t>及各维长度</a:t>
            </a:r>
            <a:r>
              <a:rPr lang="en-US" altLang="zh-CN" sz="2800" b="1"/>
              <a:t>b</a:t>
            </a:r>
            <a:r>
              <a:rPr lang="en-US" altLang="zh-CN" sz="2800" b="1" baseline="-30000"/>
              <a:t>i</a:t>
            </a:r>
            <a:r>
              <a:rPr lang="zh-CN" altLang="en-US" sz="2800" b="1"/>
              <a:t>（</a:t>
            </a:r>
            <a:r>
              <a:rPr lang="en-US" altLang="zh-CN" sz="2800" b="1"/>
              <a:t>1≤i≤n</a:t>
            </a:r>
            <a:r>
              <a:rPr lang="zh-CN" altLang="en-US" sz="2800" b="1"/>
              <a:t>），则该数组中元素的个数是固定的，不可以对数组做插入和删除操作，不涉及移动元素操作，因此对于数组而言，采用顺序存储法比较合适。</a:t>
            </a:r>
            <a:r>
              <a:rPr lang="zh-CN" altLang="en-US"/>
              <a:t> 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C1BBEAD6-5C74-4692-A889-CFC5356C2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81401"/>
            <a:ext cx="8382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         </a:t>
            </a:r>
            <a:r>
              <a:rPr lang="zh-CN" altLang="en-US" sz="2800" b="1"/>
              <a:t>数组的顺序存储结构有两种：一种是</a:t>
            </a:r>
            <a:r>
              <a:rPr lang="zh-CN" altLang="en-US" sz="2800" b="1">
                <a:solidFill>
                  <a:srgbClr val="F3132E"/>
                </a:solidFill>
              </a:rPr>
              <a:t>按行序</a:t>
            </a:r>
            <a:r>
              <a:rPr lang="zh-CN" altLang="en-US" sz="2800" b="1"/>
              <a:t>存储，如高级语言</a:t>
            </a:r>
            <a:r>
              <a:rPr lang="en-US" altLang="zh-CN" sz="2800" b="1"/>
              <a:t>BASIC</a:t>
            </a:r>
            <a:r>
              <a:rPr lang="zh-CN" altLang="en-US" sz="2800" b="1"/>
              <a:t>、</a:t>
            </a:r>
            <a:r>
              <a:rPr lang="en-US" altLang="zh-CN" sz="2800" b="1"/>
              <a:t>COBOL</a:t>
            </a:r>
            <a:r>
              <a:rPr lang="zh-CN" altLang="en-US" sz="2800" b="1"/>
              <a:t>和</a:t>
            </a:r>
            <a:r>
              <a:rPr lang="en-US" altLang="zh-CN" sz="2800" b="1"/>
              <a:t>PASCAL</a:t>
            </a:r>
            <a:r>
              <a:rPr lang="zh-CN" altLang="en-US" sz="2800" b="1"/>
              <a:t>语言都是以行序为主。另一种是</a:t>
            </a:r>
            <a:r>
              <a:rPr lang="zh-CN" altLang="en-US" sz="2800" b="1">
                <a:solidFill>
                  <a:srgbClr val="F3132E"/>
                </a:solidFill>
              </a:rPr>
              <a:t>按列序</a:t>
            </a:r>
            <a:r>
              <a:rPr lang="zh-CN" altLang="en-US" sz="2800" b="1"/>
              <a:t>存储，如高级语言中的</a:t>
            </a:r>
            <a:r>
              <a:rPr lang="en-US" altLang="zh-CN" sz="2800" b="1"/>
              <a:t>FORTRAN</a:t>
            </a:r>
            <a:r>
              <a:rPr lang="zh-CN" altLang="en-US" sz="2800" b="1"/>
              <a:t>语言就是以列序为主。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5A0B6BB4-0AFD-4655-8B5D-01491ED61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914400"/>
            <a:ext cx="8305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/>
              <a:t>对于二维数组</a:t>
            </a:r>
            <a:r>
              <a:rPr lang="en-US" altLang="zh-CN" b="1"/>
              <a:t>A</a:t>
            </a:r>
            <a:r>
              <a:rPr lang="en-US" altLang="zh-CN" b="1" baseline="-30000"/>
              <a:t>mxn</a:t>
            </a:r>
          </a:p>
          <a:p>
            <a:pPr algn="just">
              <a:spcBef>
                <a:spcPct val="50000"/>
              </a:spcBef>
            </a:pPr>
            <a:r>
              <a:rPr lang="zh-CN" altLang="en-US" b="1"/>
              <a:t>以行为主的存储序列为：</a:t>
            </a:r>
            <a:r>
              <a:rPr lang="en-US" altLang="zh-CN" b="1"/>
              <a:t>a</a:t>
            </a:r>
            <a:r>
              <a:rPr lang="en-US" altLang="zh-CN" b="1" baseline="-30000"/>
              <a:t>11 </a:t>
            </a:r>
            <a:r>
              <a:rPr lang="en-US" altLang="zh-CN" b="1"/>
              <a:t>,a</a:t>
            </a:r>
            <a:r>
              <a:rPr lang="en-US" altLang="zh-CN" b="1" baseline="-30000"/>
              <a:t>12</a:t>
            </a:r>
            <a:r>
              <a:rPr lang="en-US" altLang="zh-CN" b="1"/>
              <a:t>, … a</a:t>
            </a:r>
            <a:r>
              <a:rPr lang="en-US" altLang="zh-CN" b="1" baseline="-30000"/>
              <a:t>1n </a:t>
            </a:r>
            <a:r>
              <a:rPr lang="en-US" altLang="zh-CN" b="1"/>
              <a:t>,a</a:t>
            </a:r>
            <a:r>
              <a:rPr lang="en-US" altLang="zh-CN" b="1" baseline="-30000"/>
              <a:t>21 </a:t>
            </a:r>
            <a:r>
              <a:rPr lang="en-US" altLang="zh-CN" b="1"/>
              <a:t>,a</a:t>
            </a:r>
            <a:r>
              <a:rPr lang="en-US" altLang="zh-CN" b="1" baseline="-30000"/>
              <a:t>22 </a:t>
            </a:r>
            <a:r>
              <a:rPr lang="en-US" altLang="zh-CN" b="1"/>
              <a:t>,…,a</a:t>
            </a:r>
            <a:r>
              <a:rPr lang="en-US" altLang="zh-CN" b="1" baseline="-30000"/>
              <a:t>2n </a:t>
            </a:r>
            <a:r>
              <a:rPr lang="en-US" altLang="zh-CN" b="1"/>
              <a:t>, … … ,a</a:t>
            </a:r>
            <a:r>
              <a:rPr lang="en-US" altLang="zh-CN" b="1" baseline="-30000"/>
              <a:t>m1 </a:t>
            </a:r>
            <a:r>
              <a:rPr lang="en-US" altLang="zh-CN" b="1"/>
              <a:t>,a</a:t>
            </a:r>
            <a:r>
              <a:rPr lang="en-US" altLang="zh-CN" b="1" baseline="-30000"/>
              <a:t>m2 </a:t>
            </a:r>
            <a:r>
              <a:rPr lang="en-US" altLang="zh-CN" b="1"/>
              <a:t>,</a:t>
            </a:r>
            <a:r>
              <a:rPr lang="en-US" altLang="zh-CN" b="1" baseline="-30000"/>
              <a:t> </a:t>
            </a:r>
            <a:r>
              <a:rPr lang="en-US" altLang="zh-CN" b="1"/>
              <a:t>…,</a:t>
            </a:r>
            <a:r>
              <a:rPr lang="en-US" altLang="zh-CN" b="1" baseline="-30000"/>
              <a:t> </a:t>
            </a:r>
            <a:r>
              <a:rPr lang="en-US" altLang="zh-CN" b="1"/>
              <a:t>a</a:t>
            </a:r>
            <a:r>
              <a:rPr lang="en-US" altLang="zh-CN" b="1" baseline="-30000"/>
              <a:t>mn</a:t>
            </a:r>
            <a:endParaRPr lang="en-US" altLang="zh-CN" b="1"/>
          </a:p>
          <a:p>
            <a:pPr algn="just">
              <a:spcBef>
                <a:spcPct val="50000"/>
              </a:spcBef>
            </a:pPr>
            <a:r>
              <a:rPr lang="en-US" altLang="zh-CN" b="1"/>
              <a:t>   </a:t>
            </a:r>
            <a:r>
              <a:rPr lang="zh-CN" altLang="en-US" b="1"/>
              <a:t>以列为主存储序列为：</a:t>
            </a:r>
            <a:r>
              <a:rPr lang="en-US" altLang="zh-CN" b="1"/>
              <a:t>a</a:t>
            </a:r>
            <a:r>
              <a:rPr lang="en-US" altLang="zh-CN" b="1" baseline="-30000"/>
              <a:t>11</a:t>
            </a:r>
            <a:r>
              <a:rPr lang="en-US" altLang="zh-CN" b="1"/>
              <a:t>, a</a:t>
            </a:r>
            <a:r>
              <a:rPr lang="en-US" altLang="zh-CN" b="1" baseline="-30000"/>
              <a:t>21</a:t>
            </a:r>
            <a:r>
              <a:rPr lang="en-US" altLang="zh-CN" b="1"/>
              <a:t>,… a</a:t>
            </a:r>
            <a:r>
              <a:rPr lang="en-US" altLang="zh-CN" b="1" baseline="-30000"/>
              <a:t>m1 </a:t>
            </a:r>
            <a:r>
              <a:rPr lang="en-US" altLang="zh-CN" b="1"/>
              <a:t>,a</a:t>
            </a:r>
            <a:r>
              <a:rPr lang="en-US" altLang="zh-CN" b="1" baseline="-30000"/>
              <a:t>12 </a:t>
            </a:r>
            <a:r>
              <a:rPr lang="en-US" altLang="zh-CN" b="1"/>
              <a:t>,a</a:t>
            </a:r>
            <a:r>
              <a:rPr lang="en-US" altLang="zh-CN" b="1" baseline="-30000"/>
              <a:t>22 </a:t>
            </a:r>
            <a:r>
              <a:rPr lang="en-US" altLang="zh-CN" b="1"/>
              <a:t>,… ,a</a:t>
            </a:r>
            <a:r>
              <a:rPr lang="en-US" altLang="zh-CN" b="1" baseline="-30000"/>
              <a:t>m2 </a:t>
            </a:r>
            <a:r>
              <a:rPr lang="en-US" altLang="zh-CN" b="1"/>
              <a:t>,… … ,a</a:t>
            </a:r>
            <a:r>
              <a:rPr lang="en-US" altLang="zh-CN" b="1" baseline="-30000"/>
              <a:t>1n </a:t>
            </a:r>
            <a:r>
              <a:rPr lang="en-US" altLang="zh-CN" b="1"/>
              <a:t>,a</a:t>
            </a:r>
            <a:r>
              <a:rPr lang="en-US" altLang="zh-CN" b="1" baseline="-30000"/>
              <a:t>2n </a:t>
            </a:r>
            <a:r>
              <a:rPr lang="en-US" altLang="zh-CN" b="1"/>
              <a:t>, … ,a</a:t>
            </a:r>
            <a:r>
              <a:rPr lang="en-US" altLang="zh-CN" b="1" baseline="-30000"/>
              <a:t>mn</a:t>
            </a:r>
            <a:r>
              <a:rPr lang="en-US" altLang="zh-CN" b="1"/>
              <a:t> 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425C25A9-40DA-47C3-A4BE-86C0AEF70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3528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假设有一个</a:t>
            </a:r>
            <a:r>
              <a:rPr lang="en-US" altLang="zh-CN" b="1">
                <a:solidFill>
                  <a:srgbClr val="000000"/>
                </a:solidFill>
              </a:rPr>
              <a:t>3×4×2</a:t>
            </a:r>
            <a:r>
              <a:rPr lang="zh-CN" altLang="en-US" b="1">
                <a:solidFill>
                  <a:srgbClr val="000000"/>
                </a:solidFill>
              </a:rPr>
              <a:t>的三维数组</a:t>
            </a:r>
            <a:r>
              <a:rPr lang="en-US" altLang="zh-CN" b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zh-CN" altLang="en-US" b="1">
                <a:solidFill>
                  <a:srgbClr val="000000"/>
                </a:solidFill>
              </a:rPr>
              <a:t>其逻辑结构图为：</a:t>
            </a:r>
          </a:p>
        </p:txBody>
      </p:sp>
      <p:grpSp>
        <p:nvGrpSpPr>
          <p:cNvPr id="11280" name="Group 16">
            <a:extLst>
              <a:ext uri="{FF2B5EF4-FFF2-40B4-BE49-F238E27FC236}">
                <a16:creationId xmlns:a16="http://schemas.microsoft.com/office/drawing/2014/main" id="{8DFF0984-2D84-4D2C-8C05-FB4ADF50828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886200"/>
            <a:ext cx="4800600" cy="2667000"/>
            <a:chOff x="1392" y="2448"/>
            <a:chExt cx="3024" cy="1680"/>
          </a:xfrm>
        </p:grpSpPr>
        <p:pic>
          <p:nvPicPr>
            <p:cNvPr id="11271" name="Picture 7" descr="b7">
              <a:extLst>
                <a:ext uri="{FF2B5EF4-FFF2-40B4-BE49-F238E27FC236}">
                  <a16:creationId xmlns:a16="http://schemas.microsoft.com/office/drawing/2014/main" id="{C9219CE2-C714-41FB-93FC-BE380907B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2" y="2448"/>
              <a:ext cx="1914" cy="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279" name="Group 15">
              <a:extLst>
                <a:ext uri="{FF2B5EF4-FFF2-40B4-BE49-F238E27FC236}">
                  <a16:creationId xmlns:a16="http://schemas.microsoft.com/office/drawing/2014/main" id="{13678C92-401F-4D85-9386-575A7DB0A2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2578"/>
              <a:ext cx="803" cy="1394"/>
              <a:chOff x="1392" y="2578"/>
              <a:chExt cx="803" cy="1394"/>
            </a:xfrm>
          </p:grpSpPr>
          <p:sp>
            <p:nvSpPr>
              <p:cNvPr id="11273" name="Text Box 9">
                <a:extLst>
                  <a:ext uri="{FF2B5EF4-FFF2-40B4-BE49-F238E27FC236}">
                    <a16:creationId xmlns:a16="http://schemas.microsoft.com/office/drawing/2014/main" id="{F9F78D9F-99FD-4DE1-A2F0-B21B05F280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2" y="3197"/>
                <a:ext cx="373" cy="3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kumimoji="0" lang="zh-CN" altLang="en-US" sz="1600" b="1">
                    <a:latin typeface="宋体" panose="02010600030101010101" pitchFamily="2" charset="-122"/>
                  </a:rPr>
                  <a:t>列</a:t>
                </a:r>
              </a:p>
            </p:txBody>
          </p:sp>
          <p:sp>
            <p:nvSpPr>
              <p:cNvPr id="11274" name="Text Box 10">
                <a:extLst>
                  <a:ext uri="{FF2B5EF4-FFF2-40B4-BE49-F238E27FC236}">
                    <a16:creationId xmlns:a16="http://schemas.microsoft.com/office/drawing/2014/main" id="{5478C677-39BF-4DC0-92E6-FC2631DE19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3648"/>
                <a:ext cx="384" cy="3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kumimoji="0" lang="zh-CN" altLang="en-US" sz="1600" b="1">
                    <a:latin typeface="宋体" panose="02010600030101010101" pitchFamily="2" charset="-122"/>
                  </a:rPr>
                  <a:t>行</a:t>
                </a:r>
              </a:p>
            </p:txBody>
          </p:sp>
          <p:sp>
            <p:nvSpPr>
              <p:cNvPr id="11275" name="Text Box 11">
                <a:extLst>
                  <a:ext uri="{FF2B5EF4-FFF2-40B4-BE49-F238E27FC236}">
                    <a16:creationId xmlns:a16="http://schemas.microsoft.com/office/drawing/2014/main" id="{31D9B974-AE85-4AC3-BBC7-EE993B7DA6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578"/>
                <a:ext cx="381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kumimoji="0" lang="zh-CN" altLang="en-US" sz="1600" b="1">
                    <a:latin typeface="宋体" panose="02010600030101010101" pitchFamily="2" charset="-122"/>
                  </a:rPr>
                  <a:t>纵</a:t>
                </a:r>
              </a:p>
            </p:txBody>
          </p:sp>
          <p:sp>
            <p:nvSpPr>
              <p:cNvPr id="11276" name="Line 12">
                <a:extLst>
                  <a:ext uri="{FF2B5EF4-FFF2-40B4-BE49-F238E27FC236}">
                    <a16:creationId xmlns:a16="http://schemas.microsoft.com/office/drawing/2014/main" id="{574E5119-DA62-4A81-A120-0689A10A4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5" y="3158"/>
                <a:ext cx="0" cy="6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7" name="Line 13">
                <a:extLst>
                  <a:ext uri="{FF2B5EF4-FFF2-40B4-BE49-F238E27FC236}">
                    <a16:creationId xmlns:a16="http://schemas.microsoft.com/office/drawing/2014/main" id="{B41BF196-1F82-46DC-AFD7-0D8FA4F76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1" y="2678"/>
                <a:ext cx="436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" name="Line 14">
                <a:extLst>
                  <a:ext uri="{FF2B5EF4-FFF2-40B4-BE49-F238E27FC236}">
                    <a16:creationId xmlns:a16="http://schemas.microsoft.com/office/drawing/2014/main" id="{1CB7468C-6509-4FA2-AB02-021B6099D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4" y="3167"/>
                <a:ext cx="66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281" name="Rectangle 17">
            <a:extLst>
              <a:ext uri="{FF2B5EF4-FFF2-40B4-BE49-F238E27FC236}">
                <a16:creationId xmlns:a16="http://schemas.microsoft.com/office/drawing/2014/main" id="{AE322115-AC56-4587-957E-4F87847BBD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838200"/>
            <a:ext cx="10363200" cy="1143000"/>
          </a:xfrm>
        </p:spPr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chap02</Template>
  <TotalTime>4610</TotalTime>
  <Words>5562</Words>
  <Application>Microsoft Office PowerPoint</Application>
  <PresentationFormat>宽屏</PresentationFormat>
  <Paragraphs>476</Paragraphs>
  <Slides>47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创艺简粗黑</vt:lpstr>
      <vt:lpstr>等线</vt:lpstr>
      <vt:lpstr>仿宋_GB2312</vt:lpstr>
      <vt:lpstr>黑体</vt:lpstr>
      <vt:lpstr>宋体</vt:lpstr>
      <vt:lpstr>微软雅黑</vt:lpstr>
      <vt:lpstr>Arial</vt:lpstr>
      <vt:lpstr>Consolas</vt:lpstr>
      <vt:lpstr>Symbol</vt:lpstr>
      <vt:lpstr>Times New Roman</vt:lpstr>
      <vt:lpstr>Wingdings</vt:lpstr>
      <vt:lpstr>tm2</vt:lpstr>
      <vt:lpstr>公式</vt:lpstr>
      <vt:lpstr>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5.5总结与提高【典型题例】</vt:lpstr>
      <vt:lpstr>PowerPoint 演示文稿</vt:lpstr>
      <vt:lpstr>PowerPoint 演示文稿</vt:lpstr>
    </vt:vector>
  </TitlesOfParts>
  <Company>lxq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lxq</dc:creator>
  <cp:lastModifiedBy>Bai Zhongjian</cp:lastModifiedBy>
  <cp:revision>73</cp:revision>
  <dcterms:created xsi:type="dcterms:W3CDTF">1997-01-04T01:09:50Z</dcterms:created>
  <dcterms:modified xsi:type="dcterms:W3CDTF">2020-02-12T02:01:13Z</dcterms:modified>
</cp:coreProperties>
</file>